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72" r:id="rId3"/>
    <p:sldId id="273" r:id="rId4"/>
    <p:sldId id="270" r:id="rId5"/>
    <p:sldId id="261" r:id="rId6"/>
    <p:sldId id="258" r:id="rId7"/>
    <p:sldId id="262" r:id="rId8"/>
    <p:sldId id="263" r:id="rId9"/>
    <p:sldId id="265" r:id="rId10"/>
    <p:sldId id="266" r:id="rId11"/>
    <p:sldId id="278" r:id="rId12"/>
    <p:sldId id="274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6600"/>
    <a:srgbClr val="003300"/>
    <a:srgbClr val="008000"/>
    <a:srgbClr val="000066"/>
    <a:srgbClr val="C70000"/>
    <a:srgbClr val="CE0000"/>
    <a:srgbClr val="D7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46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904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image" Target="../media/image1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7ED814-DDD9-49AD-8777-C254E991350E}" type="doc">
      <dgm:prSet loTypeId="urn:microsoft.com/office/officeart/2005/8/layout/cycle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7B984A5-AC93-4B75-814F-D934A60DD259}">
      <dgm:prSet phldrT="[Text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GB" sz="1200" dirty="0">
              <a:latin typeface="Segoe UI" panose="020B0502040204020203" pitchFamily="34" charset="0"/>
              <a:cs typeface="Segoe UI" panose="020B0502040204020203" pitchFamily="34" charset="0"/>
            </a:rPr>
            <a:t>3. Simulation data is transferred from remote – local server</a:t>
          </a:r>
        </a:p>
      </dgm:t>
    </dgm:pt>
    <dgm:pt modelId="{72C8332F-225F-4A1C-8304-8B027C758DAB}" type="parTrans" cxnId="{4EA9F050-AFF2-4BEC-A3E7-A5325FE22001}">
      <dgm:prSet/>
      <dgm:spPr/>
      <dgm:t>
        <a:bodyPr/>
        <a:lstStyle/>
        <a:p>
          <a:endParaRPr lang="en-GB" sz="12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0CE779AC-4DA6-4390-83CC-FCFC812DFEA0}" type="sibTrans" cxnId="{4EA9F050-AFF2-4BEC-A3E7-A5325FE22001}">
      <dgm:prSet/>
      <dgm:spPr>
        <a:ln w="25400"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en-GB" sz="12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116E0B74-0DB5-439E-99F7-E372A0876DE5}">
          <dgm:prSet phldrT="[Text]" custT="1"/>
          <dgm:spPr>
            <a:solidFill>
              <a:schemeClr val="accent5">
                <a:lumMod val="20000"/>
                <a:lumOff val="80000"/>
              </a:schemeClr>
            </a:solidFill>
          </dgm:spPr>
          <dgm:t>
            <a:bodyPr/>
            <a:lstStyle/>
            <a:p>
              <a:r>
                <a:rPr lang="en-GB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4. The data is analysed by LPI-</a:t>
              </a:r>
              <a:r>
                <a:rPr lang="en-GB" sz="12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Py</a:t>
              </a:r>
              <a:r>
                <a:rPr lang="en-GB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, providing evaluations, </a:t>
              </a:r>
              <a14:m>
                <m:oMath xmlns:m="http://schemas.openxmlformats.org/officeDocument/2006/math">
                  <m:r>
                    <a:rPr lang="en-GB" sz="1200" b="0" i="1" smtClean="0">
                      <a:latin typeface="Cambria Math" panose="02040503050406030204" pitchFamily="18" charset="0"/>
                    </a:rPr>
                    <m:t>𝑓</m:t>
                  </m:r>
                  <m:r>
                    <a:rPr lang="en-GB" sz="1200" b="0" i="1" smtClean="0">
                      <a:latin typeface="Cambria Math" panose="02040503050406030204" pitchFamily="18" charset="0"/>
                    </a:rPr>
                    <m:t>(</m:t>
                  </m:r>
                  <m:sSub>
                    <m:sSubPr>
                      <m:ctrlPr>
                        <a:rPr lang="en-GB" sz="12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𝑋</m:t>
                      </m:r>
                    </m:e>
                    <m:sub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𝑛</m:t>
                      </m:r>
                    </m:sub>
                  </m:sSub>
                  <m:r>
                    <a:rPr lang="en-GB" sz="12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endParaRPr lang="en-GB" sz="12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dgm:t>
        </dgm:pt>
      </mc:Choice>
      <mc:Fallback xmlns="">
        <dgm:pt modelId="{116E0B74-0DB5-439E-99F7-E372A0876DE5}">
          <dgm:prSet phldrT="[Text]" custT="1"/>
          <dgm:spPr>
            <a:solidFill>
              <a:schemeClr val="accent5">
                <a:lumMod val="20000"/>
                <a:lumOff val="80000"/>
              </a:schemeClr>
            </a:solidFill>
          </dgm:spPr>
          <dgm:t>
            <a:bodyPr/>
            <a:lstStyle/>
            <a:p>
              <a:r>
                <a:rPr lang="en-GB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4. The data is analysed by LPI-</a:t>
              </a:r>
              <a:r>
                <a:rPr lang="en-GB" sz="12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Py</a:t>
              </a:r>
              <a:r>
                <a:rPr lang="en-GB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, providing evaluations, </a:t>
              </a:r>
              <a:r>
                <a:rPr lang="en-GB" sz="1200" b="0" i="0">
                  <a:latin typeface="Cambria Math" panose="02040503050406030204" pitchFamily="18" charset="0"/>
                </a:rPr>
                <a:t>𝑓(𝑋_𝑛)</a:t>
              </a:r>
              <a:endParaRPr lang="en-GB" sz="12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dgm:t>
        </dgm:pt>
      </mc:Fallback>
    </mc:AlternateContent>
    <dgm:pt modelId="{39A35078-E662-4876-A90A-13122AB60300}" type="parTrans" cxnId="{2138E1D3-CA50-4E63-B478-BFD04D61F958}">
      <dgm:prSet/>
      <dgm:spPr/>
      <dgm:t>
        <a:bodyPr/>
        <a:lstStyle/>
        <a:p>
          <a:endParaRPr lang="en-GB" sz="12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0B2D8D20-A412-4CD0-96BA-084C5C90FA49}" type="sibTrans" cxnId="{2138E1D3-CA50-4E63-B478-BFD04D61F958}">
      <dgm:prSet/>
      <dgm:spPr>
        <a:ln w="25400"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en-GB" sz="12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92795BF7-AA7D-4A5E-BA03-F0F9A855410B}">
          <dgm:prSet phldrT="[Text]" custT="1"/>
          <dgm:spPr>
            <a:solidFill>
              <a:schemeClr val="accent5">
                <a:lumMod val="20000"/>
                <a:lumOff val="80000"/>
              </a:schemeClr>
            </a:solidFill>
          </dgm:spPr>
          <dgm:t>
            <a:bodyPr/>
            <a:lstStyle/>
            <a:p>
              <a:r>
                <a:rPr lang="en-GB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2. Simulation with inputs </a:t>
              </a:r>
              <a14:m>
                <m:oMath xmlns:m="http://schemas.openxmlformats.org/officeDocument/2006/math">
                  <m:sSub>
                    <m:sSubPr>
                      <m:ctrlPr>
                        <a:rPr lang="en-GB" sz="120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𝑋</m:t>
                      </m:r>
                    </m:e>
                    <m:sub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𝑛</m:t>
                      </m:r>
                    </m:sub>
                  </m:sSub>
                </m:oMath>
              </a14:m>
              <a:r>
                <a:rPr lang="en-GB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 is submitted to queue on a remote server</a:t>
              </a:r>
            </a:p>
          </dgm:t>
        </dgm:pt>
      </mc:Choice>
      <mc:Fallback xmlns="">
        <dgm:pt modelId="{92795BF7-AA7D-4A5E-BA03-F0F9A855410B}">
          <dgm:prSet phldrT="[Text]" custT="1"/>
          <dgm:spPr>
            <a:solidFill>
              <a:schemeClr val="accent5">
                <a:lumMod val="20000"/>
                <a:lumOff val="80000"/>
              </a:schemeClr>
            </a:solidFill>
          </dgm:spPr>
          <dgm:t>
            <a:bodyPr/>
            <a:lstStyle/>
            <a:p>
              <a:r>
                <a:rPr lang="en-GB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2. Simulation with inputs </a:t>
              </a:r>
              <a:r>
                <a:rPr lang="en-GB" sz="1200" b="0" i="0">
                  <a:latin typeface="Cambria Math" panose="02040503050406030204" pitchFamily="18" charset="0"/>
                </a:rPr>
                <a:t>𝑋_𝑛</a:t>
              </a:r>
              <a:r>
                <a:rPr lang="en-GB" sz="1200" dirty="0">
                  <a:latin typeface="Segoe UI" panose="020B0502040204020203" pitchFamily="34" charset="0"/>
                  <a:cs typeface="Segoe UI" panose="020B0502040204020203" pitchFamily="34" charset="0"/>
                </a:rPr>
                <a:t> is submitted to queue on a remote server</a:t>
              </a:r>
            </a:p>
          </dgm:t>
        </dgm:pt>
      </mc:Fallback>
    </mc:AlternateContent>
    <dgm:pt modelId="{4A1AE518-2C00-4045-883F-F770F59AEDAD}" type="sibTrans" cxnId="{B1D2E77A-3E81-45AA-8C6E-BD72E0A0C321}">
      <dgm:prSet/>
      <dgm:spPr>
        <a:ln w="25400"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en-GB" sz="12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451B3DD1-ADC3-4621-B6C9-A15144FDBA21}" type="parTrans" cxnId="{B1D2E77A-3E81-45AA-8C6E-BD72E0A0C321}">
      <dgm:prSet/>
      <dgm:spPr/>
      <dgm:t>
        <a:bodyPr/>
        <a:lstStyle/>
        <a:p>
          <a:endParaRPr lang="en-GB" sz="12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695EF2C5-069E-4CDB-A9A4-64BAFB99A659}" type="pres">
      <dgm:prSet presAssocID="{D87ED814-DDD9-49AD-8777-C254E991350E}" presName="cycle" presStyleCnt="0">
        <dgm:presLayoutVars>
          <dgm:dir/>
          <dgm:resizeHandles val="exact"/>
        </dgm:presLayoutVars>
      </dgm:prSet>
      <dgm:spPr/>
    </dgm:pt>
    <dgm:pt modelId="{1A13493A-F40D-4C82-B3E2-48B26CADE0F4}" type="pres">
      <dgm:prSet presAssocID="{92795BF7-AA7D-4A5E-BA03-F0F9A855410B}" presName="node" presStyleLbl="node1" presStyleIdx="0" presStyleCnt="3" custScaleX="172842" custScaleY="65960">
        <dgm:presLayoutVars>
          <dgm:bulletEnabled val="1"/>
        </dgm:presLayoutVars>
      </dgm:prSet>
      <dgm:spPr/>
    </dgm:pt>
    <dgm:pt modelId="{9742B860-9121-43D5-9CE0-CC0C4BC916FE}" type="pres">
      <dgm:prSet presAssocID="{92795BF7-AA7D-4A5E-BA03-F0F9A855410B}" presName="spNode" presStyleCnt="0"/>
      <dgm:spPr/>
    </dgm:pt>
    <dgm:pt modelId="{E7E38036-3FF8-48E7-B27E-5FDB5FB4CCB7}" type="pres">
      <dgm:prSet presAssocID="{4A1AE518-2C00-4045-883F-F770F59AEDAD}" presName="sibTrans" presStyleLbl="sibTrans1D1" presStyleIdx="0" presStyleCnt="3"/>
      <dgm:spPr/>
    </dgm:pt>
    <dgm:pt modelId="{70D6429D-D30C-4DCE-9F4A-4AB72B0E5139}" type="pres">
      <dgm:prSet presAssocID="{67B984A5-AC93-4B75-814F-D934A60DD259}" presName="node" presStyleLbl="node1" presStyleIdx="1" presStyleCnt="3" custScaleX="133031" custScaleY="60329" custRadScaleRad="106851" custRadScaleInc="-6813">
        <dgm:presLayoutVars>
          <dgm:bulletEnabled val="1"/>
        </dgm:presLayoutVars>
      </dgm:prSet>
      <dgm:spPr/>
    </dgm:pt>
    <dgm:pt modelId="{AF34E9F4-29E3-4380-8662-22DB252F75E6}" type="pres">
      <dgm:prSet presAssocID="{67B984A5-AC93-4B75-814F-D934A60DD259}" presName="spNode" presStyleCnt="0"/>
      <dgm:spPr/>
    </dgm:pt>
    <dgm:pt modelId="{980AA506-1FF1-4BA4-A6DE-2F1A0E4A0147}" type="pres">
      <dgm:prSet presAssocID="{0CE779AC-4DA6-4390-83CC-FCFC812DFEA0}" presName="sibTrans" presStyleLbl="sibTrans1D1" presStyleIdx="1" presStyleCnt="3"/>
      <dgm:spPr/>
    </dgm:pt>
    <dgm:pt modelId="{A3A5AEDB-6D69-4CC7-A6E3-FC2034739D56}" type="pres">
      <dgm:prSet presAssocID="{116E0B74-0DB5-439E-99F7-E372A0876DE5}" presName="node" presStyleLbl="node1" presStyleIdx="2" presStyleCnt="3" custScaleX="128006" custScaleY="61269" custRadScaleRad="103444" custRadScaleInc="6253">
        <dgm:presLayoutVars>
          <dgm:bulletEnabled val="1"/>
        </dgm:presLayoutVars>
      </dgm:prSet>
      <dgm:spPr/>
    </dgm:pt>
    <dgm:pt modelId="{3435C51C-F1B6-4918-9159-1CA030861977}" type="pres">
      <dgm:prSet presAssocID="{116E0B74-0DB5-439E-99F7-E372A0876DE5}" presName="spNode" presStyleCnt="0"/>
      <dgm:spPr/>
    </dgm:pt>
    <dgm:pt modelId="{9AF0F3A2-2668-40BF-943D-58BFEAEC7A91}" type="pres">
      <dgm:prSet presAssocID="{0B2D8D20-A412-4CD0-96BA-084C5C90FA49}" presName="sibTrans" presStyleLbl="sibTrans1D1" presStyleIdx="2" presStyleCnt="3"/>
      <dgm:spPr/>
    </dgm:pt>
  </dgm:ptLst>
  <dgm:cxnLst>
    <dgm:cxn modelId="{032EED1A-A2FC-4678-959C-90B3CE13A808}" type="presOf" srcId="{116E0B74-0DB5-439E-99F7-E372A0876DE5}" destId="{A3A5AEDB-6D69-4CC7-A6E3-FC2034739D56}" srcOrd="0" destOrd="0" presId="urn:microsoft.com/office/officeart/2005/8/layout/cycle5"/>
    <dgm:cxn modelId="{4BECB520-26A5-433B-BBAB-1AB830BA4D92}" type="presOf" srcId="{D87ED814-DDD9-49AD-8777-C254E991350E}" destId="{695EF2C5-069E-4CDB-A9A4-64BAFB99A659}" srcOrd="0" destOrd="0" presId="urn:microsoft.com/office/officeart/2005/8/layout/cycle5"/>
    <dgm:cxn modelId="{46A53A38-73FB-4BC5-8167-3A0E23485795}" type="presOf" srcId="{67B984A5-AC93-4B75-814F-D934A60DD259}" destId="{70D6429D-D30C-4DCE-9F4A-4AB72B0E5139}" srcOrd="0" destOrd="0" presId="urn:microsoft.com/office/officeart/2005/8/layout/cycle5"/>
    <dgm:cxn modelId="{23F4A340-74F3-4067-9DD1-FE45B4CBD8D1}" type="presOf" srcId="{0CE779AC-4DA6-4390-83CC-FCFC812DFEA0}" destId="{980AA506-1FF1-4BA4-A6DE-2F1A0E4A0147}" srcOrd="0" destOrd="0" presId="urn:microsoft.com/office/officeart/2005/8/layout/cycle5"/>
    <dgm:cxn modelId="{4EA9F050-AFF2-4BEC-A3E7-A5325FE22001}" srcId="{D87ED814-DDD9-49AD-8777-C254E991350E}" destId="{67B984A5-AC93-4B75-814F-D934A60DD259}" srcOrd="1" destOrd="0" parTransId="{72C8332F-225F-4A1C-8304-8B027C758DAB}" sibTransId="{0CE779AC-4DA6-4390-83CC-FCFC812DFEA0}"/>
    <dgm:cxn modelId="{B1D2E77A-3E81-45AA-8C6E-BD72E0A0C321}" srcId="{D87ED814-DDD9-49AD-8777-C254E991350E}" destId="{92795BF7-AA7D-4A5E-BA03-F0F9A855410B}" srcOrd="0" destOrd="0" parTransId="{451B3DD1-ADC3-4621-B6C9-A15144FDBA21}" sibTransId="{4A1AE518-2C00-4045-883F-F770F59AEDAD}"/>
    <dgm:cxn modelId="{BACF8591-43C7-4339-81B7-3BB017A794E9}" type="presOf" srcId="{0B2D8D20-A412-4CD0-96BA-084C5C90FA49}" destId="{9AF0F3A2-2668-40BF-943D-58BFEAEC7A91}" srcOrd="0" destOrd="0" presId="urn:microsoft.com/office/officeart/2005/8/layout/cycle5"/>
    <dgm:cxn modelId="{2138E1D3-CA50-4E63-B478-BFD04D61F958}" srcId="{D87ED814-DDD9-49AD-8777-C254E991350E}" destId="{116E0B74-0DB5-439E-99F7-E372A0876DE5}" srcOrd="2" destOrd="0" parTransId="{39A35078-E662-4876-A90A-13122AB60300}" sibTransId="{0B2D8D20-A412-4CD0-96BA-084C5C90FA49}"/>
    <dgm:cxn modelId="{1D7E2EF9-5EB6-4EE5-83D9-505E586B8F5C}" type="presOf" srcId="{92795BF7-AA7D-4A5E-BA03-F0F9A855410B}" destId="{1A13493A-F40D-4C82-B3E2-48B26CADE0F4}" srcOrd="0" destOrd="0" presId="urn:microsoft.com/office/officeart/2005/8/layout/cycle5"/>
    <dgm:cxn modelId="{DDF8C6F9-DD97-4D00-9512-DAC408C4F475}" type="presOf" srcId="{4A1AE518-2C00-4045-883F-F770F59AEDAD}" destId="{E7E38036-3FF8-48E7-B27E-5FDB5FB4CCB7}" srcOrd="0" destOrd="0" presId="urn:microsoft.com/office/officeart/2005/8/layout/cycle5"/>
    <dgm:cxn modelId="{0D97D82B-9C94-4BFF-8D5E-262ABFC4DE9F}" type="presParOf" srcId="{695EF2C5-069E-4CDB-A9A4-64BAFB99A659}" destId="{1A13493A-F40D-4C82-B3E2-48B26CADE0F4}" srcOrd="0" destOrd="0" presId="urn:microsoft.com/office/officeart/2005/8/layout/cycle5"/>
    <dgm:cxn modelId="{D7C6CAFB-904A-46EE-BB6D-603A28B2A780}" type="presParOf" srcId="{695EF2C5-069E-4CDB-A9A4-64BAFB99A659}" destId="{9742B860-9121-43D5-9CE0-CC0C4BC916FE}" srcOrd="1" destOrd="0" presId="urn:microsoft.com/office/officeart/2005/8/layout/cycle5"/>
    <dgm:cxn modelId="{6FF399F0-8296-4CD7-BC9B-889B8592C302}" type="presParOf" srcId="{695EF2C5-069E-4CDB-A9A4-64BAFB99A659}" destId="{E7E38036-3FF8-48E7-B27E-5FDB5FB4CCB7}" srcOrd="2" destOrd="0" presId="urn:microsoft.com/office/officeart/2005/8/layout/cycle5"/>
    <dgm:cxn modelId="{1A0395E3-220C-4E1B-AA17-03B8318734F8}" type="presParOf" srcId="{695EF2C5-069E-4CDB-A9A4-64BAFB99A659}" destId="{70D6429D-D30C-4DCE-9F4A-4AB72B0E5139}" srcOrd="3" destOrd="0" presId="urn:microsoft.com/office/officeart/2005/8/layout/cycle5"/>
    <dgm:cxn modelId="{B8EA2CA6-B0AF-4970-BEBF-F77BFB638F8E}" type="presParOf" srcId="{695EF2C5-069E-4CDB-A9A4-64BAFB99A659}" destId="{AF34E9F4-29E3-4380-8662-22DB252F75E6}" srcOrd="4" destOrd="0" presId="urn:microsoft.com/office/officeart/2005/8/layout/cycle5"/>
    <dgm:cxn modelId="{21CC147D-833F-4FD8-B675-43D021E651CB}" type="presParOf" srcId="{695EF2C5-069E-4CDB-A9A4-64BAFB99A659}" destId="{980AA506-1FF1-4BA4-A6DE-2F1A0E4A0147}" srcOrd="5" destOrd="0" presId="urn:microsoft.com/office/officeart/2005/8/layout/cycle5"/>
    <dgm:cxn modelId="{4E28658B-DBA6-436D-9779-FC3FD3E65797}" type="presParOf" srcId="{695EF2C5-069E-4CDB-A9A4-64BAFB99A659}" destId="{A3A5AEDB-6D69-4CC7-A6E3-FC2034739D56}" srcOrd="6" destOrd="0" presId="urn:microsoft.com/office/officeart/2005/8/layout/cycle5"/>
    <dgm:cxn modelId="{68C57995-8458-4A94-85D9-1CC583C296BE}" type="presParOf" srcId="{695EF2C5-069E-4CDB-A9A4-64BAFB99A659}" destId="{3435C51C-F1B6-4918-9159-1CA030861977}" srcOrd="7" destOrd="0" presId="urn:microsoft.com/office/officeart/2005/8/layout/cycle5"/>
    <dgm:cxn modelId="{59329A28-69AC-4AA8-A04A-DDCB651C0936}" type="presParOf" srcId="{695EF2C5-069E-4CDB-A9A4-64BAFB99A659}" destId="{9AF0F3A2-2668-40BF-943D-58BFEAEC7A91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7ED814-DDD9-49AD-8777-C254E991350E}" type="doc">
      <dgm:prSet loTypeId="urn:microsoft.com/office/officeart/2005/8/layout/cycle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7B984A5-AC93-4B75-814F-D934A60DD259}">
      <dgm:prSet phldrT="[Text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GB" sz="1200" dirty="0">
              <a:latin typeface="Segoe UI" panose="020B0502040204020203" pitchFamily="34" charset="0"/>
              <a:cs typeface="Segoe UI" panose="020B0502040204020203" pitchFamily="34" charset="0"/>
            </a:rPr>
            <a:t>3. Simulation data is transferred from remote – local server</a:t>
          </a:r>
        </a:p>
      </dgm:t>
    </dgm:pt>
    <dgm:pt modelId="{72C8332F-225F-4A1C-8304-8B027C758DAB}" type="parTrans" cxnId="{4EA9F050-AFF2-4BEC-A3E7-A5325FE22001}">
      <dgm:prSet/>
      <dgm:spPr/>
      <dgm:t>
        <a:bodyPr/>
        <a:lstStyle/>
        <a:p>
          <a:endParaRPr lang="en-GB" sz="12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0CE779AC-4DA6-4390-83CC-FCFC812DFEA0}" type="sibTrans" cxnId="{4EA9F050-AFF2-4BEC-A3E7-A5325FE22001}">
      <dgm:prSet/>
      <dgm:spPr>
        <a:ln w="25400"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en-GB" sz="12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116E0B74-0DB5-439E-99F7-E372A0876DE5}">
      <dgm:prSet phldrT="[Text]" custT="1"/>
      <dgm:spPr>
        <a:blipFill>
          <a:blip xmlns:r="http://schemas.openxmlformats.org/officeDocument/2006/relationships" r:embed="rId1"/>
          <a:stretch>
            <a:fillRect r="-1042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39A35078-E662-4876-A90A-13122AB60300}" type="parTrans" cxnId="{2138E1D3-CA50-4E63-B478-BFD04D61F958}">
      <dgm:prSet/>
      <dgm:spPr/>
      <dgm:t>
        <a:bodyPr/>
        <a:lstStyle/>
        <a:p>
          <a:endParaRPr lang="en-GB" sz="12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0B2D8D20-A412-4CD0-96BA-084C5C90FA49}" type="sibTrans" cxnId="{2138E1D3-CA50-4E63-B478-BFD04D61F958}">
      <dgm:prSet/>
      <dgm:spPr>
        <a:ln w="25400"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en-GB" sz="12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92795BF7-AA7D-4A5E-BA03-F0F9A855410B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4A1AE518-2C00-4045-883F-F770F59AEDAD}" type="sibTrans" cxnId="{B1D2E77A-3E81-45AA-8C6E-BD72E0A0C321}">
      <dgm:prSet/>
      <dgm:spPr>
        <a:ln w="25400"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en-GB" sz="12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451B3DD1-ADC3-4621-B6C9-A15144FDBA21}" type="parTrans" cxnId="{B1D2E77A-3E81-45AA-8C6E-BD72E0A0C321}">
      <dgm:prSet/>
      <dgm:spPr/>
      <dgm:t>
        <a:bodyPr/>
        <a:lstStyle/>
        <a:p>
          <a:endParaRPr lang="en-GB" sz="1200"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695EF2C5-069E-4CDB-A9A4-64BAFB99A659}" type="pres">
      <dgm:prSet presAssocID="{D87ED814-DDD9-49AD-8777-C254E991350E}" presName="cycle" presStyleCnt="0">
        <dgm:presLayoutVars>
          <dgm:dir/>
          <dgm:resizeHandles val="exact"/>
        </dgm:presLayoutVars>
      </dgm:prSet>
      <dgm:spPr/>
    </dgm:pt>
    <dgm:pt modelId="{1A13493A-F40D-4C82-B3E2-48B26CADE0F4}" type="pres">
      <dgm:prSet presAssocID="{92795BF7-AA7D-4A5E-BA03-F0F9A855410B}" presName="node" presStyleLbl="node1" presStyleIdx="0" presStyleCnt="3" custScaleX="172842" custScaleY="65960">
        <dgm:presLayoutVars>
          <dgm:bulletEnabled val="1"/>
        </dgm:presLayoutVars>
      </dgm:prSet>
      <dgm:spPr/>
    </dgm:pt>
    <dgm:pt modelId="{9742B860-9121-43D5-9CE0-CC0C4BC916FE}" type="pres">
      <dgm:prSet presAssocID="{92795BF7-AA7D-4A5E-BA03-F0F9A855410B}" presName="spNode" presStyleCnt="0"/>
      <dgm:spPr/>
    </dgm:pt>
    <dgm:pt modelId="{E7E38036-3FF8-48E7-B27E-5FDB5FB4CCB7}" type="pres">
      <dgm:prSet presAssocID="{4A1AE518-2C00-4045-883F-F770F59AEDAD}" presName="sibTrans" presStyleLbl="sibTrans1D1" presStyleIdx="0" presStyleCnt="3"/>
      <dgm:spPr/>
    </dgm:pt>
    <dgm:pt modelId="{70D6429D-D30C-4DCE-9F4A-4AB72B0E5139}" type="pres">
      <dgm:prSet presAssocID="{67B984A5-AC93-4B75-814F-D934A60DD259}" presName="node" presStyleLbl="node1" presStyleIdx="1" presStyleCnt="3" custScaleX="133031" custScaleY="60329" custRadScaleRad="106851" custRadScaleInc="-6813">
        <dgm:presLayoutVars>
          <dgm:bulletEnabled val="1"/>
        </dgm:presLayoutVars>
      </dgm:prSet>
      <dgm:spPr/>
    </dgm:pt>
    <dgm:pt modelId="{AF34E9F4-29E3-4380-8662-22DB252F75E6}" type="pres">
      <dgm:prSet presAssocID="{67B984A5-AC93-4B75-814F-D934A60DD259}" presName="spNode" presStyleCnt="0"/>
      <dgm:spPr/>
    </dgm:pt>
    <dgm:pt modelId="{980AA506-1FF1-4BA4-A6DE-2F1A0E4A0147}" type="pres">
      <dgm:prSet presAssocID="{0CE779AC-4DA6-4390-83CC-FCFC812DFEA0}" presName="sibTrans" presStyleLbl="sibTrans1D1" presStyleIdx="1" presStyleCnt="3"/>
      <dgm:spPr/>
    </dgm:pt>
    <dgm:pt modelId="{A3A5AEDB-6D69-4CC7-A6E3-FC2034739D56}" type="pres">
      <dgm:prSet presAssocID="{116E0B74-0DB5-439E-99F7-E372A0876DE5}" presName="node" presStyleLbl="node1" presStyleIdx="2" presStyleCnt="3" custScaleX="128006" custScaleY="61269" custRadScaleRad="103444" custRadScaleInc="6253">
        <dgm:presLayoutVars>
          <dgm:bulletEnabled val="1"/>
        </dgm:presLayoutVars>
      </dgm:prSet>
      <dgm:spPr/>
    </dgm:pt>
    <dgm:pt modelId="{3435C51C-F1B6-4918-9159-1CA030861977}" type="pres">
      <dgm:prSet presAssocID="{116E0B74-0DB5-439E-99F7-E372A0876DE5}" presName="spNode" presStyleCnt="0"/>
      <dgm:spPr/>
    </dgm:pt>
    <dgm:pt modelId="{9AF0F3A2-2668-40BF-943D-58BFEAEC7A91}" type="pres">
      <dgm:prSet presAssocID="{0B2D8D20-A412-4CD0-96BA-084C5C90FA49}" presName="sibTrans" presStyleLbl="sibTrans1D1" presStyleIdx="2" presStyleCnt="3"/>
      <dgm:spPr/>
    </dgm:pt>
  </dgm:ptLst>
  <dgm:cxnLst>
    <dgm:cxn modelId="{032EED1A-A2FC-4678-959C-90B3CE13A808}" type="presOf" srcId="{116E0B74-0DB5-439E-99F7-E372A0876DE5}" destId="{A3A5AEDB-6D69-4CC7-A6E3-FC2034739D56}" srcOrd="0" destOrd="0" presId="urn:microsoft.com/office/officeart/2005/8/layout/cycle5"/>
    <dgm:cxn modelId="{4BECB520-26A5-433B-BBAB-1AB830BA4D92}" type="presOf" srcId="{D87ED814-DDD9-49AD-8777-C254E991350E}" destId="{695EF2C5-069E-4CDB-A9A4-64BAFB99A659}" srcOrd="0" destOrd="0" presId="urn:microsoft.com/office/officeart/2005/8/layout/cycle5"/>
    <dgm:cxn modelId="{46A53A38-73FB-4BC5-8167-3A0E23485795}" type="presOf" srcId="{67B984A5-AC93-4B75-814F-D934A60DD259}" destId="{70D6429D-D30C-4DCE-9F4A-4AB72B0E5139}" srcOrd="0" destOrd="0" presId="urn:microsoft.com/office/officeart/2005/8/layout/cycle5"/>
    <dgm:cxn modelId="{23F4A340-74F3-4067-9DD1-FE45B4CBD8D1}" type="presOf" srcId="{0CE779AC-4DA6-4390-83CC-FCFC812DFEA0}" destId="{980AA506-1FF1-4BA4-A6DE-2F1A0E4A0147}" srcOrd="0" destOrd="0" presId="urn:microsoft.com/office/officeart/2005/8/layout/cycle5"/>
    <dgm:cxn modelId="{4EA9F050-AFF2-4BEC-A3E7-A5325FE22001}" srcId="{D87ED814-DDD9-49AD-8777-C254E991350E}" destId="{67B984A5-AC93-4B75-814F-D934A60DD259}" srcOrd="1" destOrd="0" parTransId="{72C8332F-225F-4A1C-8304-8B027C758DAB}" sibTransId="{0CE779AC-4DA6-4390-83CC-FCFC812DFEA0}"/>
    <dgm:cxn modelId="{B1D2E77A-3E81-45AA-8C6E-BD72E0A0C321}" srcId="{D87ED814-DDD9-49AD-8777-C254E991350E}" destId="{92795BF7-AA7D-4A5E-BA03-F0F9A855410B}" srcOrd="0" destOrd="0" parTransId="{451B3DD1-ADC3-4621-B6C9-A15144FDBA21}" sibTransId="{4A1AE518-2C00-4045-883F-F770F59AEDAD}"/>
    <dgm:cxn modelId="{BACF8591-43C7-4339-81B7-3BB017A794E9}" type="presOf" srcId="{0B2D8D20-A412-4CD0-96BA-084C5C90FA49}" destId="{9AF0F3A2-2668-40BF-943D-58BFEAEC7A91}" srcOrd="0" destOrd="0" presId="urn:microsoft.com/office/officeart/2005/8/layout/cycle5"/>
    <dgm:cxn modelId="{2138E1D3-CA50-4E63-B478-BFD04D61F958}" srcId="{D87ED814-DDD9-49AD-8777-C254E991350E}" destId="{116E0B74-0DB5-439E-99F7-E372A0876DE5}" srcOrd="2" destOrd="0" parTransId="{39A35078-E662-4876-A90A-13122AB60300}" sibTransId="{0B2D8D20-A412-4CD0-96BA-084C5C90FA49}"/>
    <dgm:cxn modelId="{1D7E2EF9-5EB6-4EE5-83D9-505E586B8F5C}" type="presOf" srcId="{92795BF7-AA7D-4A5E-BA03-F0F9A855410B}" destId="{1A13493A-F40D-4C82-B3E2-48B26CADE0F4}" srcOrd="0" destOrd="0" presId="urn:microsoft.com/office/officeart/2005/8/layout/cycle5"/>
    <dgm:cxn modelId="{DDF8C6F9-DD97-4D00-9512-DAC408C4F475}" type="presOf" srcId="{4A1AE518-2C00-4045-883F-F770F59AEDAD}" destId="{E7E38036-3FF8-48E7-B27E-5FDB5FB4CCB7}" srcOrd="0" destOrd="0" presId="urn:microsoft.com/office/officeart/2005/8/layout/cycle5"/>
    <dgm:cxn modelId="{0D97D82B-9C94-4BFF-8D5E-262ABFC4DE9F}" type="presParOf" srcId="{695EF2C5-069E-4CDB-A9A4-64BAFB99A659}" destId="{1A13493A-F40D-4C82-B3E2-48B26CADE0F4}" srcOrd="0" destOrd="0" presId="urn:microsoft.com/office/officeart/2005/8/layout/cycle5"/>
    <dgm:cxn modelId="{D7C6CAFB-904A-46EE-BB6D-603A28B2A780}" type="presParOf" srcId="{695EF2C5-069E-4CDB-A9A4-64BAFB99A659}" destId="{9742B860-9121-43D5-9CE0-CC0C4BC916FE}" srcOrd="1" destOrd="0" presId="urn:microsoft.com/office/officeart/2005/8/layout/cycle5"/>
    <dgm:cxn modelId="{6FF399F0-8296-4CD7-BC9B-889B8592C302}" type="presParOf" srcId="{695EF2C5-069E-4CDB-A9A4-64BAFB99A659}" destId="{E7E38036-3FF8-48E7-B27E-5FDB5FB4CCB7}" srcOrd="2" destOrd="0" presId="urn:microsoft.com/office/officeart/2005/8/layout/cycle5"/>
    <dgm:cxn modelId="{1A0395E3-220C-4E1B-AA17-03B8318734F8}" type="presParOf" srcId="{695EF2C5-069E-4CDB-A9A4-64BAFB99A659}" destId="{70D6429D-D30C-4DCE-9F4A-4AB72B0E5139}" srcOrd="3" destOrd="0" presId="urn:microsoft.com/office/officeart/2005/8/layout/cycle5"/>
    <dgm:cxn modelId="{B8EA2CA6-B0AF-4970-BEBF-F77BFB638F8E}" type="presParOf" srcId="{695EF2C5-069E-4CDB-A9A4-64BAFB99A659}" destId="{AF34E9F4-29E3-4380-8662-22DB252F75E6}" srcOrd="4" destOrd="0" presId="urn:microsoft.com/office/officeart/2005/8/layout/cycle5"/>
    <dgm:cxn modelId="{21CC147D-833F-4FD8-B675-43D021E651CB}" type="presParOf" srcId="{695EF2C5-069E-4CDB-A9A4-64BAFB99A659}" destId="{980AA506-1FF1-4BA4-A6DE-2F1A0E4A0147}" srcOrd="5" destOrd="0" presId="urn:microsoft.com/office/officeart/2005/8/layout/cycle5"/>
    <dgm:cxn modelId="{4E28658B-DBA6-436D-9779-FC3FD3E65797}" type="presParOf" srcId="{695EF2C5-069E-4CDB-A9A4-64BAFB99A659}" destId="{A3A5AEDB-6D69-4CC7-A6E3-FC2034739D56}" srcOrd="6" destOrd="0" presId="urn:microsoft.com/office/officeart/2005/8/layout/cycle5"/>
    <dgm:cxn modelId="{68C57995-8458-4A94-85D9-1CC583C296BE}" type="presParOf" srcId="{695EF2C5-069E-4CDB-A9A4-64BAFB99A659}" destId="{3435C51C-F1B6-4918-9159-1CA030861977}" srcOrd="7" destOrd="0" presId="urn:microsoft.com/office/officeart/2005/8/layout/cycle5"/>
    <dgm:cxn modelId="{59329A28-69AC-4AA8-A04A-DDCB651C0936}" type="presParOf" srcId="{695EF2C5-069E-4CDB-A9A4-64BAFB99A659}" destId="{9AF0F3A2-2668-40BF-943D-58BFEAEC7A91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0B7916-D116-4383-AE15-BE2E994EC9E1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B8DA43A-9E6B-4899-A858-04CF4AFD3E12}">
      <dgm:prSet phldrT="[Text]"/>
      <dgm:spPr/>
      <dgm:t>
        <a:bodyPr/>
        <a:lstStyle/>
        <a:p>
          <a:r>
            <a:rPr lang="en-GB" dirty="0">
              <a:solidFill>
                <a:srgbClr val="002060"/>
              </a:solidFill>
            </a:rPr>
            <a:t>.</a:t>
          </a:r>
        </a:p>
      </dgm:t>
    </dgm:pt>
    <dgm:pt modelId="{17A0F2D4-88D7-466A-B38C-040D555D86CB}" type="sibTrans" cxnId="{F26032BB-964F-41A9-8C09-F971EF89DCAF}">
      <dgm:prSet/>
      <dgm:spPr/>
      <dgm:t>
        <a:bodyPr/>
        <a:lstStyle/>
        <a:p>
          <a:endParaRPr lang="en-GB"/>
        </a:p>
      </dgm:t>
    </dgm:pt>
    <dgm:pt modelId="{F2DDADCF-B219-436B-971C-D18B84B9BFB8}" type="parTrans" cxnId="{F26032BB-964F-41A9-8C09-F971EF89DCAF}">
      <dgm:prSet/>
      <dgm:spPr/>
      <dgm:t>
        <a:bodyPr/>
        <a:lstStyle/>
        <a:p>
          <a:endParaRPr lang="en-GB"/>
        </a:p>
      </dgm:t>
    </dgm:pt>
    <dgm:pt modelId="{ABF737EC-8A11-4918-BF08-6B4AADFC6958}" type="pres">
      <dgm:prSet presAssocID="{1C0B7916-D116-4383-AE15-BE2E994EC9E1}" presName="compositeShape" presStyleCnt="0">
        <dgm:presLayoutVars>
          <dgm:chMax val="2"/>
          <dgm:dir/>
          <dgm:resizeHandles val="exact"/>
        </dgm:presLayoutVars>
      </dgm:prSet>
      <dgm:spPr/>
    </dgm:pt>
    <dgm:pt modelId="{C957EB97-F675-42BA-B697-013C7F112308}" type="pres">
      <dgm:prSet presAssocID="{1C0B7916-D116-4383-AE15-BE2E994EC9E1}" presName="ribbon" presStyleLbl="node1" presStyleIdx="0" presStyleCnt="1" custLinFactNeighborX="6784" custLinFactNeighborY="-1460"/>
      <dgm:spPr>
        <a:solidFill>
          <a:srgbClr val="002060"/>
        </a:solidFill>
      </dgm:spPr>
    </dgm:pt>
    <dgm:pt modelId="{B489F9FD-8EE1-4D79-87EE-085F9A83D52F}" type="pres">
      <dgm:prSet presAssocID="{1C0B7916-D116-4383-AE15-BE2E994EC9E1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28DAFE8B-E6BA-44E3-B62D-6CA3A8931521}" type="pres">
      <dgm:prSet presAssocID="{1C0B7916-D116-4383-AE15-BE2E994EC9E1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6B3C6AD-2D79-4E84-9A61-210A11FF48D3}" type="presOf" srcId="{6B8DA43A-9E6B-4899-A858-04CF4AFD3E12}" destId="{B489F9FD-8EE1-4D79-87EE-085F9A83D52F}" srcOrd="0" destOrd="0" presId="urn:microsoft.com/office/officeart/2005/8/layout/arrow6"/>
    <dgm:cxn modelId="{F26032BB-964F-41A9-8C09-F971EF89DCAF}" srcId="{1C0B7916-D116-4383-AE15-BE2E994EC9E1}" destId="{6B8DA43A-9E6B-4899-A858-04CF4AFD3E12}" srcOrd="0" destOrd="0" parTransId="{F2DDADCF-B219-436B-971C-D18B84B9BFB8}" sibTransId="{17A0F2D4-88D7-466A-B38C-040D555D86CB}"/>
    <dgm:cxn modelId="{DADF7AFE-C30C-45D2-84C6-FF27050EB26B}" type="presOf" srcId="{1C0B7916-D116-4383-AE15-BE2E994EC9E1}" destId="{ABF737EC-8A11-4918-BF08-6B4AADFC6958}" srcOrd="0" destOrd="0" presId="urn:microsoft.com/office/officeart/2005/8/layout/arrow6"/>
    <dgm:cxn modelId="{749AD5D3-B69F-4E51-94B7-AEB851CA22C1}" type="presParOf" srcId="{ABF737EC-8A11-4918-BF08-6B4AADFC6958}" destId="{C957EB97-F675-42BA-B697-013C7F112308}" srcOrd="0" destOrd="0" presId="urn:microsoft.com/office/officeart/2005/8/layout/arrow6"/>
    <dgm:cxn modelId="{AB55DC1B-F1CB-4796-AB40-DB304317276C}" type="presParOf" srcId="{ABF737EC-8A11-4918-BF08-6B4AADFC6958}" destId="{B489F9FD-8EE1-4D79-87EE-085F9A83D52F}" srcOrd="1" destOrd="0" presId="urn:microsoft.com/office/officeart/2005/8/layout/arrow6"/>
    <dgm:cxn modelId="{851C18AF-A41B-4CA9-9668-F100ACE426EC}" type="presParOf" srcId="{ABF737EC-8A11-4918-BF08-6B4AADFC6958}" destId="{28DAFE8B-E6BA-44E3-B62D-6CA3A8931521}" srcOrd="2" destOrd="0" presId="urn:microsoft.com/office/officeart/2005/8/layout/arrow6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3493A-F40D-4C82-B3E2-48B26CADE0F4}">
      <dsp:nvSpPr>
        <dsp:cNvPr id="0" name=""/>
        <dsp:cNvSpPr/>
      </dsp:nvSpPr>
      <dsp:spPr>
        <a:xfrm>
          <a:off x="1674754" y="104319"/>
          <a:ext cx="3223745" cy="79966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latin typeface="Segoe UI" panose="020B0502040204020203" pitchFamily="34" charset="0"/>
              <a:cs typeface="Segoe UI" panose="020B0502040204020203" pitchFamily="34" charset="0"/>
            </a:rPr>
            <a:t>2. Simulation with inputs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GB" sz="12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GB" sz="1200" b="0" i="1" kern="1200" smtClean="0">
                      <a:latin typeface="Cambria Math" panose="02040503050406030204" pitchFamily="18" charset="0"/>
                    </a:rPr>
                    <m:t>𝑋</m:t>
                  </m:r>
                </m:e>
                <m:sub>
                  <m:r>
                    <a:rPr lang="en-GB" sz="1200" b="0" i="1" kern="1200" smtClean="0">
                      <a:latin typeface="Cambria Math" panose="02040503050406030204" pitchFamily="18" charset="0"/>
                    </a:rPr>
                    <m:t>𝑛</m:t>
                  </m:r>
                </m:sub>
              </m:sSub>
            </m:oMath>
          </a14:m>
          <a:r>
            <a:rPr lang="en-GB" sz="1200" kern="1200" dirty="0">
              <a:latin typeface="Segoe UI" panose="020B0502040204020203" pitchFamily="34" charset="0"/>
              <a:cs typeface="Segoe UI" panose="020B0502040204020203" pitchFamily="34" charset="0"/>
            </a:rPr>
            <a:t> is submitted to queue on a remote server</a:t>
          </a:r>
        </a:p>
      </dsp:txBody>
      <dsp:txXfrm>
        <a:off x="1713790" y="143355"/>
        <a:ext cx="3145673" cy="721588"/>
      </dsp:txXfrm>
    </dsp:sp>
    <dsp:sp modelId="{E7E38036-3FF8-48E7-B27E-5FDB5FB4CCB7}">
      <dsp:nvSpPr>
        <dsp:cNvPr id="0" name=""/>
        <dsp:cNvSpPr/>
      </dsp:nvSpPr>
      <dsp:spPr>
        <a:xfrm>
          <a:off x="1361397" y="802250"/>
          <a:ext cx="3231713" cy="3231713"/>
        </a:xfrm>
        <a:custGeom>
          <a:avLst/>
          <a:gdLst/>
          <a:ahLst/>
          <a:cxnLst/>
          <a:rect l="0" t="0" r="0" b="0"/>
          <a:pathLst>
            <a:path>
              <a:moveTo>
                <a:pt x="2525155" y="280129"/>
              </a:moveTo>
              <a:arcTo wR="1615856" hR="1615856" stAng="18254709" swAng="2788293"/>
            </a:path>
          </a:pathLst>
        </a:custGeom>
        <a:noFill/>
        <a:ln w="25400" cap="flat" cmpd="sng" algn="ctr">
          <a:solidFill>
            <a:schemeClr val="accent1">
              <a:lumMod val="7500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D6429D-D30C-4DCE-9F4A-4AB72B0E5139}">
      <dsp:nvSpPr>
        <dsp:cNvPr id="0" name=""/>
        <dsp:cNvSpPr/>
      </dsp:nvSpPr>
      <dsp:spPr>
        <a:xfrm>
          <a:off x="3580618" y="2545520"/>
          <a:ext cx="2481214" cy="731393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latin typeface="Segoe UI" panose="020B0502040204020203" pitchFamily="34" charset="0"/>
              <a:cs typeface="Segoe UI" panose="020B0502040204020203" pitchFamily="34" charset="0"/>
            </a:rPr>
            <a:t>3. Simulation data is transferred from remote – local server</a:t>
          </a:r>
        </a:p>
      </dsp:txBody>
      <dsp:txXfrm>
        <a:off x="3616322" y="2581224"/>
        <a:ext cx="2409806" cy="659985"/>
      </dsp:txXfrm>
    </dsp:sp>
    <dsp:sp modelId="{980AA506-1FF1-4BA4-A6DE-2F1A0E4A0147}">
      <dsp:nvSpPr>
        <dsp:cNvPr id="0" name=""/>
        <dsp:cNvSpPr/>
      </dsp:nvSpPr>
      <dsp:spPr>
        <a:xfrm>
          <a:off x="1707472" y="630935"/>
          <a:ext cx="3231713" cy="3231713"/>
        </a:xfrm>
        <a:custGeom>
          <a:avLst/>
          <a:gdLst/>
          <a:ahLst/>
          <a:cxnLst/>
          <a:rect l="0" t="0" r="0" b="0"/>
          <a:pathLst>
            <a:path>
              <a:moveTo>
                <a:pt x="2487776" y="2976279"/>
              </a:moveTo>
              <a:arcTo wR="1615856" hR="1615856" stAng="3440607" swAng="3956523"/>
            </a:path>
          </a:pathLst>
        </a:custGeom>
        <a:noFill/>
        <a:ln w="25400" cap="flat" cmpd="sng" algn="ctr">
          <a:solidFill>
            <a:schemeClr val="accent1">
              <a:lumMod val="7500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A5AEDB-6D69-4CC7-A6E3-FC2034739D56}">
      <dsp:nvSpPr>
        <dsp:cNvPr id="0" name=""/>
        <dsp:cNvSpPr/>
      </dsp:nvSpPr>
      <dsp:spPr>
        <a:xfrm>
          <a:off x="610220" y="2520396"/>
          <a:ext cx="2387491" cy="742789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latin typeface="Segoe UI" panose="020B0502040204020203" pitchFamily="34" charset="0"/>
              <a:cs typeface="Segoe UI" panose="020B0502040204020203" pitchFamily="34" charset="0"/>
            </a:rPr>
            <a:t>4. The data is analysed by LPI-</a:t>
          </a:r>
          <a:r>
            <a:rPr lang="en-GB" sz="1200" kern="1200" dirty="0" err="1">
              <a:latin typeface="Segoe UI" panose="020B0502040204020203" pitchFamily="34" charset="0"/>
              <a:cs typeface="Segoe UI" panose="020B0502040204020203" pitchFamily="34" charset="0"/>
            </a:rPr>
            <a:t>Py</a:t>
          </a:r>
          <a:r>
            <a:rPr lang="en-GB" sz="1200" kern="1200" dirty="0">
              <a:latin typeface="Segoe UI" panose="020B0502040204020203" pitchFamily="34" charset="0"/>
              <a:cs typeface="Segoe UI" panose="020B0502040204020203" pitchFamily="34" charset="0"/>
            </a:rPr>
            <a:t>, providing evaluations, </a:t>
          </a:r>
          <a14:m xmlns:a14="http://schemas.microsoft.com/office/drawing/2010/main">
            <m:oMath xmlns:m="http://schemas.openxmlformats.org/officeDocument/2006/math">
              <m:r>
                <a:rPr lang="en-GB" sz="1200" b="0" i="1" kern="1200" smtClean="0">
                  <a:latin typeface="Cambria Math" panose="02040503050406030204" pitchFamily="18" charset="0"/>
                </a:rPr>
                <m:t>𝑓</m:t>
              </m:r>
              <m:r>
                <a:rPr lang="en-GB" sz="1200" b="0" i="1" kern="1200" smtClean="0">
                  <a:latin typeface="Cambria Math" panose="02040503050406030204" pitchFamily="18" charset="0"/>
                </a:rPr>
                <m:t>(</m:t>
              </m:r>
              <m:sSub>
                <m:sSubPr>
                  <m:ctrlPr>
                    <a:rPr lang="en-GB" sz="12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GB" sz="1200" b="0" i="1" kern="1200" smtClean="0">
                      <a:latin typeface="Cambria Math" panose="02040503050406030204" pitchFamily="18" charset="0"/>
                    </a:rPr>
                    <m:t>𝑋</m:t>
                  </m:r>
                </m:e>
                <m:sub>
                  <m:r>
                    <a:rPr lang="en-GB" sz="1200" b="0" i="1" kern="1200" smtClean="0">
                      <a:latin typeface="Cambria Math" panose="02040503050406030204" pitchFamily="18" charset="0"/>
                    </a:rPr>
                    <m:t>𝑛</m:t>
                  </m:r>
                </m:sub>
              </m:sSub>
              <m:r>
                <a:rPr lang="en-GB" sz="12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endParaRPr lang="en-GB" sz="1200" kern="1200" dirty="0">
            <a:latin typeface="Segoe UI" panose="020B0502040204020203" pitchFamily="34" charset="0"/>
            <a:cs typeface="Segoe UI" panose="020B0502040204020203" pitchFamily="34" charset="0"/>
          </a:endParaRPr>
        </a:p>
      </dsp:txBody>
      <dsp:txXfrm>
        <a:off x="646480" y="2556656"/>
        <a:ext cx="2314971" cy="670269"/>
      </dsp:txXfrm>
    </dsp:sp>
    <dsp:sp modelId="{9AF0F3A2-2668-40BF-943D-58BFEAEC7A91}">
      <dsp:nvSpPr>
        <dsp:cNvPr id="0" name=""/>
        <dsp:cNvSpPr/>
      </dsp:nvSpPr>
      <dsp:spPr>
        <a:xfrm>
          <a:off x="2030190" y="785350"/>
          <a:ext cx="3231713" cy="3231713"/>
        </a:xfrm>
        <a:custGeom>
          <a:avLst/>
          <a:gdLst/>
          <a:ahLst/>
          <a:cxnLst/>
          <a:rect l="0" t="0" r="0" b="0"/>
          <a:pathLst>
            <a:path>
              <a:moveTo>
                <a:pt x="21072" y="1355748"/>
              </a:moveTo>
              <a:arcTo wR="1615856" hR="1615856" stAng="11355800" swAng="2709100"/>
            </a:path>
          </a:pathLst>
        </a:custGeom>
        <a:noFill/>
        <a:ln w="25400" cap="flat" cmpd="sng" algn="ctr">
          <a:solidFill>
            <a:schemeClr val="accent1">
              <a:lumMod val="7500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57EB97-F675-42BA-B697-013C7F112308}">
      <dsp:nvSpPr>
        <dsp:cNvPr id="0" name=""/>
        <dsp:cNvSpPr/>
      </dsp:nvSpPr>
      <dsp:spPr>
        <a:xfrm>
          <a:off x="0" y="141178"/>
          <a:ext cx="1321357" cy="528542"/>
        </a:xfrm>
        <a:prstGeom prst="leftRightRibb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89F9FD-8EE1-4D79-87EE-085F9A83D52F}">
      <dsp:nvSpPr>
        <dsp:cNvPr id="0" name=""/>
        <dsp:cNvSpPr/>
      </dsp:nvSpPr>
      <dsp:spPr>
        <a:xfrm>
          <a:off x="158562" y="241390"/>
          <a:ext cx="436047" cy="25898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2672" rIns="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rgbClr val="002060"/>
              </a:solidFill>
            </a:rPr>
            <a:t>.</a:t>
          </a:r>
        </a:p>
      </dsp:txBody>
      <dsp:txXfrm>
        <a:off x="158562" y="241390"/>
        <a:ext cx="436047" cy="2589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3EA2-6DE4-491E-A067-9D352966C506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E3E-29A3-48AE-8C1D-C57D83091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90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3EA2-6DE4-491E-A067-9D352966C506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E3E-29A3-48AE-8C1D-C57D83091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5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3EA2-6DE4-491E-A067-9D352966C506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E3E-29A3-48AE-8C1D-C57D83091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44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3EA2-6DE4-491E-A067-9D352966C506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E3E-29A3-48AE-8C1D-C57D83091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602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3EA2-6DE4-491E-A067-9D352966C506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E3E-29A3-48AE-8C1D-C57D83091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96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3EA2-6DE4-491E-A067-9D352966C506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E3E-29A3-48AE-8C1D-C57D83091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559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3EA2-6DE4-491E-A067-9D352966C506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E3E-29A3-48AE-8C1D-C57D83091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921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3EA2-6DE4-491E-A067-9D352966C506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E3E-29A3-48AE-8C1D-C57D83091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054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3EA2-6DE4-491E-A067-9D352966C506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E3E-29A3-48AE-8C1D-C57D83091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72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3EA2-6DE4-491E-A067-9D352966C506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E3E-29A3-48AE-8C1D-C57D83091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68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3EA2-6DE4-491E-A067-9D352966C506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E3E-29A3-48AE-8C1D-C57D83091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476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73EA2-6DE4-491E-A067-9D352966C506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48E3E-29A3-48AE-8C1D-C57D83091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31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13.png"/><Relationship Id="rId18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7.png"/><Relationship Id="rId17" Type="http://schemas.openxmlformats.org/officeDocument/2006/relationships/diagramColors" Target="../diagrams/colors2.xml"/><Relationship Id="rId2" Type="http://schemas.openxmlformats.org/officeDocument/2006/relationships/image" Target="../media/image12.png"/><Relationship Id="rId16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5" Type="http://schemas.openxmlformats.org/officeDocument/2006/relationships/diagramLayout" Target="../diagrams/layout2.xml"/><Relationship Id="rId10" Type="http://schemas.openxmlformats.org/officeDocument/2006/relationships/diagramQuickStyle" Target="../diagrams/quickStyle1.xml"/><Relationship Id="rId19" Type="http://schemas.openxmlformats.org/officeDocument/2006/relationships/image" Target="../media/image1.jpeg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1.xml"/><Relationship Id="rId1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4.png"/><Relationship Id="rId7" Type="http://schemas.openxmlformats.org/officeDocument/2006/relationships/image" Target="../media/image1.jpe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23.png"/><Relationship Id="rId18" Type="http://schemas.openxmlformats.org/officeDocument/2006/relationships/image" Target="../media/image210.png"/><Relationship Id="rId3" Type="http://schemas.openxmlformats.org/officeDocument/2006/relationships/image" Target="../media/image20.svg"/><Relationship Id="rId7" Type="http://schemas.openxmlformats.org/officeDocument/2006/relationships/image" Target="../media/image21.png"/><Relationship Id="rId12" Type="http://schemas.openxmlformats.org/officeDocument/2006/relationships/image" Target="../media/image31.png"/><Relationship Id="rId17" Type="http://schemas.openxmlformats.org/officeDocument/2006/relationships/image" Target="../media/image29.svg"/><Relationship Id="rId2" Type="http://schemas.openxmlformats.org/officeDocument/2006/relationships/image" Target="../media/image19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image" Target="../media/image25.png"/><Relationship Id="rId15" Type="http://schemas.openxmlformats.org/officeDocument/2006/relationships/image" Target="../media/image180.png"/><Relationship Id="rId10" Type="http://schemas.openxmlformats.org/officeDocument/2006/relationships/image" Target="../media/image29.png"/><Relationship Id="rId19" Type="http://schemas.openxmlformats.org/officeDocument/2006/relationships/image" Target="../media/image1.jpeg"/><Relationship Id="rId4" Type="http://schemas.openxmlformats.org/officeDocument/2006/relationships/image" Target="../media/image24.png"/><Relationship Id="rId14" Type="http://schemas.openxmlformats.org/officeDocument/2006/relationships/image" Target="../media/image2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1.jpeg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9808E-4674-49FA-A3E4-EF2328D856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3889" y="1713383"/>
            <a:ext cx="9404003" cy="1231504"/>
          </a:xfrm>
          <a:noFill/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GB" sz="2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Multi-parameter Bayesian optimisation of laser-driven ion acceleration in particle-in-cell simulations </a:t>
            </a:r>
            <a:endParaRPr lang="en-GB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EC183E-7499-435C-8628-4DA90FC12A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3889" y="3360632"/>
            <a:ext cx="8869844" cy="2637739"/>
          </a:xfrm>
          <a:noFill/>
        </p:spPr>
        <p:txBody>
          <a:bodyPr>
            <a:noAutofit/>
          </a:bodyPr>
          <a:lstStyle/>
          <a:p>
            <a:pPr algn="just"/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E. J. Dolier</a:t>
            </a:r>
            <a:r>
              <a:rPr lang="en-GB" sz="2000" b="1" baseline="300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1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, M. King</a:t>
            </a:r>
            <a:r>
              <a:rPr lang="en-GB" sz="2000" b="1" baseline="300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1,2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, R. Wilson</a:t>
            </a:r>
            <a:r>
              <a:rPr lang="en-GB" sz="2000" b="1" baseline="300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1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, R. J. Gray</a:t>
            </a:r>
            <a:r>
              <a:rPr lang="en-GB" sz="2000" b="1" baseline="300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1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 and P. McKenna</a:t>
            </a:r>
            <a:r>
              <a:rPr lang="en-GB" sz="2000" b="1" baseline="300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1,2 </a:t>
            </a:r>
          </a:p>
          <a:p>
            <a:pPr algn="just"/>
            <a:endParaRPr lang="en-GB" sz="2000" b="1" baseline="300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cs typeface="Segoe UI Semibold" panose="020B0702040204020203" pitchFamily="34" charset="0"/>
            </a:endParaRPr>
          </a:p>
          <a:p>
            <a:pPr algn="just"/>
            <a:r>
              <a:rPr lang="en-GB" sz="1800" b="1" baseline="300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1 </a:t>
            </a: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SUPA Department of Physics, University of Strathclyde, UK</a:t>
            </a:r>
          </a:p>
          <a:p>
            <a:pPr algn="just"/>
            <a:r>
              <a:rPr lang="en-GB" sz="1800" b="1" baseline="300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2 </a:t>
            </a: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 Semibold" panose="020B0702040204020203" pitchFamily="34" charset="0"/>
              </a:rPr>
              <a:t>The Cockcroft Institute, Sci-Tech, Daresbury, Warrington, UK</a:t>
            </a:r>
          </a:p>
          <a:p>
            <a:pPr algn="just"/>
            <a:endParaRPr lang="en-GB" sz="20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cs typeface="Segoe UI Semibold" panose="020B0702040204020203" pitchFamily="34" charset="0"/>
            </a:endParaRPr>
          </a:p>
          <a:p>
            <a:pPr algn="just"/>
            <a:r>
              <a:rPr lang="en-GB" sz="18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Particle Accelerators and Beams, University of Strathclyde</a:t>
            </a:r>
          </a:p>
          <a:p>
            <a:pPr algn="just"/>
            <a:r>
              <a:rPr lang="en-GB" sz="18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Friday 30</a:t>
            </a:r>
            <a:r>
              <a:rPr lang="en-GB" sz="1800" baseline="300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th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 June 2023</a:t>
            </a:r>
            <a:endParaRPr lang="en-GB" sz="20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cs typeface="Segoe UI Semibold" panose="020B0702040204020203" pitchFamily="34" charset="0"/>
            </a:endParaRPr>
          </a:p>
          <a:p>
            <a:pPr algn="just"/>
            <a:endParaRPr lang="en-GB" sz="2000" dirty="0">
              <a:solidFill>
                <a:schemeClr val="tx2">
                  <a:lumMod val="40000"/>
                  <a:lumOff val="60000"/>
                </a:schemeClr>
              </a:solidFill>
              <a:latin typeface="Garamond" panose="02020404030301010803" pitchFamily="18" charset="0"/>
              <a:cs typeface="Segoe UI Semibold" panose="020B0702040204020203" pitchFamily="34" charset="0"/>
            </a:endParaRPr>
          </a:p>
          <a:p>
            <a:pPr algn="just"/>
            <a:endParaRPr lang="en-GB" sz="2000" dirty="0">
              <a:solidFill>
                <a:schemeClr val="tx2">
                  <a:lumMod val="40000"/>
                  <a:lumOff val="60000"/>
                </a:schemeClr>
              </a:solidFill>
              <a:latin typeface="Garamond" panose="02020404030301010803" pitchFamily="18" charset="0"/>
              <a:cs typeface="Segoe UI Semibold" panose="020B0702040204020203" pitchFamily="34" charset="0"/>
            </a:endParaRP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E4D1A24B-1801-46D5-BB6B-8BA988226B0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241" y="0"/>
            <a:ext cx="1173317" cy="13199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A0A3776-5DD3-4CDC-AF6C-3CD18EDAD1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35" y="88476"/>
            <a:ext cx="1872208" cy="1231505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96C4D32-7A3B-23F2-1EC3-5A97AD1605B2}"/>
              </a:ext>
            </a:extLst>
          </p:cNvPr>
          <p:cNvGrpSpPr/>
          <p:nvPr/>
        </p:nvGrpSpPr>
        <p:grpSpPr>
          <a:xfrm>
            <a:off x="0" y="6381328"/>
            <a:ext cx="12192000" cy="476672"/>
            <a:chOff x="0" y="6381328"/>
            <a:chExt cx="9144000" cy="47667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71A5997-2672-584C-E4D2-632860634884}"/>
                </a:ext>
              </a:extLst>
            </p:cNvPr>
            <p:cNvSpPr/>
            <p:nvPr/>
          </p:nvSpPr>
          <p:spPr>
            <a:xfrm>
              <a:off x="0" y="6381328"/>
              <a:ext cx="9144000" cy="4766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E5CD15E-E2AE-F6AE-346C-102AE6053213}"/>
                </a:ext>
              </a:extLst>
            </p:cNvPr>
            <p:cNvSpPr txBox="1"/>
            <p:nvPr/>
          </p:nvSpPr>
          <p:spPr>
            <a:xfrm>
              <a:off x="0" y="6478215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Particle Accelerators and Beams 2023		                 					                                                            ewan.dolier.2015@uni.strath.ac.uk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4264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686DE080-B4B5-40AB-AC01-47CC8984BC4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0938" y="1520274"/>
                <a:ext cx="10307907" cy="309614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BISHOP platform 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generates a large dataset of expensive PIC simulations with minimal user input – significantly speeding up the process</a:t>
                </a:r>
              </a:p>
              <a:p>
                <a:endParaRPr lang="en-GB" sz="16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Using Bayesian optimisation, we identify an optimum configuration for a TNSA driven proton source </a:t>
                </a:r>
                <a:r>
                  <a:rPr lang="en-GB" sz="16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4x more quickly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, and using </a:t>
                </a:r>
                <a:r>
                  <a:rPr lang="en-GB" sz="16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4x less resource 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compared to conventional grid search</a:t>
                </a:r>
                <a:endParaRPr lang="en-GB" sz="1600" b="1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endParaRPr lang="en-GB" sz="16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Optimised laser-driven ion acceleration as a function of 4 input laser-target parameters</a:t>
                </a:r>
                <a:r>
                  <a:rPr lang="en-GB" sz="1600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" panose="020B0502040204020203" pitchFamily="34" charset="0"/>
                      </a:rPr>
                      <m:t>≈</m:t>
                    </m:r>
                  </m:oMath>
                </a14:m>
                <a:r>
                  <a:rPr lang="en-GB" sz="1600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GB" sz="16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1000x more quickly 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compared to conventional grid search resulting in a </a:t>
                </a:r>
                <a:r>
                  <a:rPr lang="en-GB" sz="1600" b="1" dirty="0">
                    <a:solidFill>
                      <a:srgbClr val="00B05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2x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improvement in maximum proton energy</a:t>
                </a:r>
              </a:p>
              <a:p>
                <a:endParaRPr lang="en-GB" sz="16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Identified </a:t>
                </a:r>
                <a:r>
                  <a:rPr lang="en-GB" sz="16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non-trivial optimum condition 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for front surface density scale length</a:t>
                </a:r>
              </a:p>
              <a:p>
                <a:pPr marL="0" indent="0">
                  <a:buNone/>
                </a:pPr>
                <a:endParaRPr lang="en-GB" sz="16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686DE080-B4B5-40AB-AC01-47CC8984BC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938" y="1520274"/>
                <a:ext cx="10307907" cy="3096143"/>
              </a:xfrm>
              <a:prstGeom prst="rect">
                <a:avLst/>
              </a:prstGeom>
              <a:blipFill>
                <a:blip r:embed="rId2"/>
                <a:stretch>
                  <a:fillRect l="-123" t="-1220" r="-614" b="-813"/>
                </a:stretch>
              </a:blip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E4D1A24B-1801-46D5-BB6B-8BA988226B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241" y="0"/>
            <a:ext cx="1173317" cy="131998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1BE939ED-3F63-559E-19A3-743E483834F5}"/>
              </a:ext>
            </a:extLst>
          </p:cNvPr>
          <p:cNvSpPr txBox="1">
            <a:spLocks/>
          </p:cNvSpPr>
          <p:nvPr/>
        </p:nvSpPr>
        <p:spPr>
          <a:xfrm>
            <a:off x="330938" y="60416"/>
            <a:ext cx="10727587" cy="1050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Segoe UI Semibold" panose="020B0702040204020203" pitchFamily="34" charset="0"/>
                <a:ea typeface="Tahoma" panose="020B0604030504040204" pitchFamily="34" charset="0"/>
                <a:cs typeface="Segoe UI Semibold" panose="020B0702040204020203" pitchFamily="34" charset="0"/>
              </a:rPr>
              <a:t>Key Results of Proton Optimisation Work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86DE080-B4B5-40AB-AC01-47CC8984BC48}"/>
              </a:ext>
            </a:extLst>
          </p:cNvPr>
          <p:cNvSpPr txBox="1">
            <a:spLocks/>
          </p:cNvSpPr>
          <p:nvPr/>
        </p:nvSpPr>
        <p:spPr>
          <a:xfrm>
            <a:off x="3511683" y="4831260"/>
            <a:ext cx="3946416" cy="13412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1200"/>
              </a:spcAft>
              <a:buNone/>
            </a:pPr>
            <a:r>
              <a:rPr lang="en-GB" sz="1200" u="sng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Published Manuscript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en-US" sz="12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Multi-parameter Bayesian </a:t>
            </a:r>
            <a:r>
              <a:rPr lang="en-US" sz="1200" dirty="0" err="1">
                <a:latin typeface="Segoe UI Semibold" panose="020B0702040204020203" pitchFamily="34" charset="0"/>
                <a:cs typeface="Segoe UI Semibold" panose="020B0702040204020203" pitchFamily="34" charset="0"/>
              </a:rPr>
              <a:t>optimisation</a:t>
            </a:r>
            <a:r>
              <a:rPr lang="en-US" sz="12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 of laser-driven ion acceleration in particle-in-cell simulations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fr-FR" sz="12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E. J. Dolier et al 2022 New J. Phys. 24 073025 </a:t>
            </a:r>
            <a:endParaRPr lang="en-GB" sz="1200" u="sng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CE4970F-CC7D-70AD-44F3-0013535EB5B1}"/>
              </a:ext>
            </a:extLst>
          </p:cNvPr>
          <p:cNvGrpSpPr/>
          <p:nvPr/>
        </p:nvGrpSpPr>
        <p:grpSpPr>
          <a:xfrm>
            <a:off x="0" y="6381328"/>
            <a:ext cx="12192000" cy="476672"/>
            <a:chOff x="0" y="6381328"/>
            <a:chExt cx="9144000" cy="47667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9739F4E-CDFA-38D3-C649-ABC21FEE66A2}"/>
                </a:ext>
              </a:extLst>
            </p:cNvPr>
            <p:cNvSpPr/>
            <p:nvPr/>
          </p:nvSpPr>
          <p:spPr>
            <a:xfrm>
              <a:off x="0" y="6381328"/>
              <a:ext cx="9144000" cy="4766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81D5567-D2EE-75D7-9F1D-BA155CB71D06}"/>
                </a:ext>
              </a:extLst>
            </p:cNvPr>
            <p:cNvSpPr txBox="1"/>
            <p:nvPr/>
          </p:nvSpPr>
          <p:spPr>
            <a:xfrm>
              <a:off x="0" y="6478215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Particle Accelerators and Beams 2023		           E. J. </a:t>
              </a:r>
              <a:r>
                <a:rPr lang="fr-FR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Dolier, et al., New J. Phys. 24.7, 073025 (2022) </a:t>
              </a:r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		             ewan.dolier.2015@uni.strath.ac.uk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9290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2039647-ED37-45DA-0A50-F6F09E638B24}"/>
              </a:ext>
            </a:extLst>
          </p:cNvPr>
          <p:cNvGrpSpPr/>
          <p:nvPr/>
        </p:nvGrpSpPr>
        <p:grpSpPr>
          <a:xfrm>
            <a:off x="0" y="6381328"/>
            <a:ext cx="12192000" cy="476672"/>
            <a:chOff x="0" y="6381328"/>
            <a:chExt cx="9144000" cy="47667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7B123BA-D4C4-9332-E789-78DCCA8FF510}"/>
                </a:ext>
              </a:extLst>
            </p:cNvPr>
            <p:cNvSpPr/>
            <p:nvPr/>
          </p:nvSpPr>
          <p:spPr>
            <a:xfrm>
              <a:off x="0" y="6381328"/>
              <a:ext cx="9144000" cy="4766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15354DA-E0CE-FC52-BEEA-1484D412E930}"/>
                </a:ext>
              </a:extLst>
            </p:cNvPr>
            <p:cNvSpPr txBox="1"/>
            <p:nvPr/>
          </p:nvSpPr>
          <p:spPr>
            <a:xfrm>
              <a:off x="0" y="6478215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Particle Accelerators and Beams 2023		           E. J. </a:t>
              </a:r>
              <a:r>
                <a:rPr lang="fr-FR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Dolier, et al., New J. Phys. 24.7, 073025 (2022) </a:t>
              </a:r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		             ewan.dolier.2015@uni.strath.ac.uk</a:t>
              </a:r>
            </a:p>
          </p:txBody>
        </p:sp>
      </p:grp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9626AF-0BC5-B6AE-7EB1-46CFB679A77D}"/>
              </a:ext>
            </a:extLst>
          </p:cNvPr>
          <p:cNvSpPr txBox="1">
            <a:spLocks/>
          </p:cNvSpPr>
          <p:nvPr/>
        </p:nvSpPr>
        <p:spPr>
          <a:xfrm>
            <a:off x="8376113" y="2444666"/>
            <a:ext cx="3484949" cy="98433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en-GB" sz="1100" u="sng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Published Manuscript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100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Goodman, J., et. al, 2023. </a:t>
            </a:r>
            <a:r>
              <a:rPr lang="en-US" sz="1100" b="1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Optimisation</a:t>
            </a:r>
            <a:r>
              <a:rPr lang="en-US" sz="1100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 and control of synchrotron emission in </a:t>
            </a:r>
            <a:r>
              <a:rPr lang="en-US" sz="1100" b="1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ultraintense</a:t>
            </a:r>
            <a:r>
              <a:rPr lang="en-US" sz="1100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 laser-solid interactions using machine learning. HPLSE, pp.1-17.</a:t>
            </a:r>
            <a:endParaRPr lang="en-GB" sz="1100" b="1" dirty="0"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pic>
        <p:nvPicPr>
          <p:cNvPr id="25" name="Picture 58">
            <a:extLst>
              <a:ext uri="{FF2B5EF4-FFF2-40B4-BE49-F238E27FC236}">
                <a16:creationId xmlns:a16="http://schemas.microsoft.com/office/drawing/2014/main" id="{8B2DDC67-49D7-3776-DD6C-2F727578D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494" y="4094744"/>
            <a:ext cx="3964997" cy="2263143"/>
          </a:xfrm>
          <a:prstGeom prst="rect">
            <a:avLst/>
          </a:prstGeom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9E015B45-DB5D-0E56-E408-082035D6B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861" y="1238144"/>
            <a:ext cx="9274238" cy="414283"/>
          </a:xfr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2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Applying Bayesian optimisation to a more complex regime with more input parameters – </a:t>
            </a:r>
            <a:r>
              <a:rPr lang="en-GB" sz="1400" dirty="0">
                <a:solidFill>
                  <a:srgbClr val="00B05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synchrotron emission!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CC640D8-D192-3FDA-ACE2-3CA6D47CC456}"/>
              </a:ext>
            </a:extLst>
          </p:cNvPr>
          <p:cNvGrpSpPr/>
          <p:nvPr/>
        </p:nvGrpSpPr>
        <p:grpSpPr>
          <a:xfrm>
            <a:off x="330938" y="1893517"/>
            <a:ext cx="7828133" cy="2124688"/>
            <a:chOff x="162928" y="3280526"/>
            <a:chExt cx="7828133" cy="2124688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8B33D8EF-15AE-1D32-42C6-53F1A395A5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62928" y="3511347"/>
              <a:ext cx="7581642" cy="1893867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D30CCC3-F185-4F39-D278-18DE9FFB81C2}"/>
                </a:ext>
              </a:extLst>
            </p:cNvPr>
            <p:cNvSpPr txBox="1"/>
            <p:nvPr/>
          </p:nvSpPr>
          <p:spPr>
            <a:xfrm>
              <a:off x="754745" y="3281788"/>
              <a:ext cx="1694758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GB" sz="12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Synchrotron Emission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BB3A55D-C136-09FB-05FB-D456333C1246}"/>
                </a:ext>
              </a:extLst>
            </p:cNvPr>
            <p:cNvSpPr txBox="1"/>
            <p:nvPr/>
          </p:nvSpPr>
          <p:spPr>
            <a:xfrm>
              <a:off x="3160142" y="3281787"/>
              <a:ext cx="1936894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GB" sz="12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Bremsstrahlung Emission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50EC398-414A-723F-DF4F-345235B817BE}"/>
                </a:ext>
              </a:extLst>
            </p:cNvPr>
            <p:cNvSpPr txBox="1"/>
            <p:nvPr/>
          </p:nvSpPr>
          <p:spPr>
            <a:xfrm>
              <a:off x="5202591" y="3280526"/>
              <a:ext cx="2788470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GB" sz="12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Angle-resolved synchrotron Emission</a:t>
              </a:r>
            </a:p>
          </p:txBody>
        </p:sp>
      </p:grp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27F31B03-253D-42CE-B2E9-607E6FA7D9EF}"/>
              </a:ext>
            </a:extLst>
          </p:cNvPr>
          <p:cNvSpPr txBox="1">
            <a:spLocks/>
          </p:cNvSpPr>
          <p:nvPr/>
        </p:nvSpPr>
        <p:spPr>
          <a:xfrm>
            <a:off x="458861" y="4296181"/>
            <a:ext cx="6020829" cy="7312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2">
                <a:lumMod val="40000"/>
                <a:lumOff val="6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Using BISHOP, Bayesian optimisation and LPI-</a:t>
            </a:r>
            <a:r>
              <a:rPr lang="en-GB" sz="1400" dirty="0" err="1">
                <a:latin typeface="Segoe UI" panose="020B0502040204020203" pitchFamily="34" charset="0"/>
                <a:cs typeface="Segoe UI" panose="020B0502040204020203" pitchFamily="34" charset="0"/>
              </a:rPr>
              <a:t>Py</a:t>
            </a: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 to guide experiments - </a:t>
            </a:r>
            <a:r>
              <a:rPr lang="en-GB" sz="1400" dirty="0">
                <a:solidFill>
                  <a:srgbClr val="00B05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ongoing analysis of two experiments and more scheduled soon!</a:t>
            </a: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68B5CC5-B94D-1FBE-6CCA-2DFC0950937D}"/>
              </a:ext>
            </a:extLst>
          </p:cNvPr>
          <p:cNvCxnSpPr>
            <a:cxnSpLocks/>
          </p:cNvCxnSpPr>
          <p:nvPr/>
        </p:nvCxnSpPr>
        <p:spPr>
          <a:xfrm>
            <a:off x="0" y="4016878"/>
            <a:ext cx="121920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A40F46E4-4705-5D49-4B18-F1A3781D47A1}"/>
              </a:ext>
            </a:extLst>
          </p:cNvPr>
          <p:cNvSpPr txBox="1">
            <a:spLocks/>
          </p:cNvSpPr>
          <p:nvPr/>
        </p:nvSpPr>
        <p:spPr>
          <a:xfrm>
            <a:off x="101277" y="5305368"/>
            <a:ext cx="3240765" cy="8247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en-GB" sz="1100" u="sng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See Poster by Maia Peat from Thursday</a:t>
            </a:r>
            <a:endParaRPr lang="en-US" sz="1100" b="1" u="sng" dirty="0"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GB" sz="1100" b="1" kern="1200" dirty="0">
                <a:solidFill>
                  <a:srgbClr val="000000"/>
                </a:solidFill>
                <a:effectLst/>
                <a:latin typeface="Segoe UI Semibold" panose="020B0502040204020203" pitchFamily="34" charset="0"/>
                <a:ea typeface="Times New Roman" panose="02020603050405020304" pitchFamily="18" charset="0"/>
                <a:cs typeface="Segoe UI Semibold" panose="020B0502040204020203" pitchFamily="34" charset="0"/>
              </a:rPr>
              <a:t>Simulation guided Bayesian optimisation of fast electron temperature in laser-solid interactions</a:t>
            </a:r>
            <a:r>
              <a:rPr lang="en-GB" sz="1100" b="1" dirty="0">
                <a:effectLst/>
                <a:latin typeface="Segoe UI Semibold" panose="020B0502040204020203" pitchFamily="34" charset="0"/>
                <a:cs typeface="Segoe UI Semibold" panose="020B0502040204020203" pitchFamily="34" charset="0"/>
              </a:rPr>
              <a:t> </a:t>
            </a:r>
            <a:endParaRPr lang="en-GB" sz="1100" b="1" dirty="0">
              <a:ln w="0"/>
              <a:solidFill>
                <a:schemeClr val="accent1">
                  <a:lumMod val="50000"/>
                </a:schemeClr>
              </a:solidFill>
              <a:uFill>
                <a:solidFill>
                  <a:srgbClr val="FF0000"/>
                </a:solidFill>
              </a:u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endParaRPr lang="en-GB" sz="1100" b="1" dirty="0"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pic>
        <p:nvPicPr>
          <p:cNvPr id="45" name="Picture 44" descr="Logo&#10;&#10;Description automatically generated">
            <a:extLst>
              <a:ext uri="{FF2B5EF4-FFF2-40B4-BE49-F238E27FC236}">
                <a16:creationId xmlns:a16="http://schemas.microsoft.com/office/drawing/2014/main" id="{C7450560-0C7E-707F-B4B0-3EC8908B983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241" y="0"/>
            <a:ext cx="1173317" cy="1319981"/>
          </a:xfrm>
          <a:prstGeom prst="rect">
            <a:avLst/>
          </a:prstGeom>
        </p:spPr>
      </p:pic>
      <p:sp>
        <p:nvSpPr>
          <p:cNvPr id="46" name="Title 1">
            <a:extLst>
              <a:ext uri="{FF2B5EF4-FFF2-40B4-BE49-F238E27FC236}">
                <a16:creationId xmlns:a16="http://schemas.microsoft.com/office/drawing/2014/main" id="{6869D1B9-32BD-F626-0339-B333A05B4B64}"/>
              </a:ext>
            </a:extLst>
          </p:cNvPr>
          <p:cNvSpPr txBox="1">
            <a:spLocks/>
          </p:cNvSpPr>
          <p:nvPr/>
        </p:nvSpPr>
        <p:spPr>
          <a:xfrm>
            <a:off x="330938" y="60416"/>
            <a:ext cx="10727587" cy="1050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Segoe UI Semibold" panose="020B0702040204020203" pitchFamily="34" charset="0"/>
                <a:ea typeface="Tahoma" panose="020B0604030504040204" pitchFamily="34" charset="0"/>
                <a:cs typeface="Segoe UI Semibold" panose="020B0702040204020203" pitchFamily="34" charset="0"/>
              </a:rPr>
              <a:t>What Next?</a:t>
            </a:r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11812FC1-479E-5D7C-D58F-F932C68C26F2}"/>
              </a:ext>
            </a:extLst>
          </p:cNvPr>
          <p:cNvSpPr txBox="1">
            <a:spLocks/>
          </p:cNvSpPr>
          <p:nvPr/>
        </p:nvSpPr>
        <p:spPr>
          <a:xfrm>
            <a:off x="3475885" y="5306801"/>
            <a:ext cx="3240765" cy="8247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en-GB" sz="1100" u="sng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See Talk by Matthew Alderton from Thursday</a:t>
            </a:r>
            <a:endParaRPr lang="en-US" sz="1100" b="1" u="sng" dirty="0"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GB" sz="1100" b="1" dirty="0">
                <a:effectLst/>
                <a:latin typeface="Segoe UI Semibold" panose="020B0502040204020203" pitchFamily="34" charset="0"/>
                <a:cs typeface="Segoe UI Semibold" panose="020B0502040204020203" pitchFamily="34" charset="0"/>
              </a:rPr>
              <a:t>Commissioning experiment on laser-driven proton acceleration on SCAPA</a:t>
            </a:r>
            <a:endParaRPr lang="en-GB" sz="1600" b="1" dirty="0"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511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CC7E50B-2B9C-4A00-968C-F51BB14D4261}"/>
              </a:ext>
            </a:extLst>
          </p:cNvPr>
          <p:cNvSpPr txBox="1">
            <a:spLocks/>
          </p:cNvSpPr>
          <p:nvPr/>
        </p:nvSpPr>
        <p:spPr>
          <a:xfrm>
            <a:off x="1085850" y="1686195"/>
            <a:ext cx="10020300" cy="16189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 would like to acknowledge my PhD supervisors </a:t>
            </a:r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Prof. Paul McKenna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Dr. Ross Gray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as well as the wider </a:t>
            </a:r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</a:rPr>
              <a:t>Strathclyde group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all of whom were instrumental in the research presented.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>
              <a:lnSpc>
                <a:spcPct val="150000"/>
              </a:lnSpc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B2EC0C5-34AB-7306-4EFA-D4BE8B13F7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730" y="125362"/>
            <a:ext cx="1872208" cy="1231505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05660724-BBF1-DAC2-478F-F95C92FF6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3149062"/>
            <a:ext cx="7886700" cy="3023420"/>
          </a:xfrm>
        </p:spPr>
        <p:txBody>
          <a:bodyPr>
            <a:normAutofit/>
          </a:bodyPr>
          <a:lstStyle/>
          <a:p>
            <a:pPr algn="ctr"/>
            <a:r>
              <a:rPr lang="en-GB" sz="40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Thank you for your time!</a:t>
            </a:r>
            <a:br>
              <a:rPr lang="en-GB" sz="4000" dirty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br>
              <a:rPr lang="en-GB" sz="4000" dirty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en-GB" sz="40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Any Questions?</a:t>
            </a:r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E4D1A24B-1801-46D5-BB6B-8BA988226B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241" y="0"/>
            <a:ext cx="1173317" cy="1319981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1BE939ED-3F63-559E-19A3-743E483834F5}"/>
              </a:ext>
            </a:extLst>
          </p:cNvPr>
          <p:cNvSpPr txBox="1">
            <a:spLocks/>
          </p:cNvSpPr>
          <p:nvPr/>
        </p:nvSpPr>
        <p:spPr>
          <a:xfrm>
            <a:off x="330938" y="60416"/>
            <a:ext cx="10727587" cy="1050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Segoe UI Semibold" panose="020B0702040204020203" pitchFamily="34" charset="0"/>
                <a:ea typeface="Tahoma" panose="020B0604030504040204" pitchFamily="34" charset="0"/>
                <a:cs typeface="Segoe UI Semibold" panose="020B0702040204020203" pitchFamily="34" charset="0"/>
              </a:rPr>
              <a:t>Acknowledgements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409FDA4-9AB2-DD28-300D-67FB0BB44E02}"/>
              </a:ext>
            </a:extLst>
          </p:cNvPr>
          <p:cNvGrpSpPr/>
          <p:nvPr/>
        </p:nvGrpSpPr>
        <p:grpSpPr>
          <a:xfrm>
            <a:off x="0" y="6381328"/>
            <a:ext cx="12192000" cy="476672"/>
            <a:chOff x="0" y="6381328"/>
            <a:chExt cx="9144000" cy="47667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CA427BE-9450-2E51-3A22-E7C085A4427F}"/>
                </a:ext>
              </a:extLst>
            </p:cNvPr>
            <p:cNvSpPr/>
            <p:nvPr/>
          </p:nvSpPr>
          <p:spPr>
            <a:xfrm>
              <a:off x="0" y="6381328"/>
              <a:ext cx="9144000" cy="4766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4E7888-0DE6-A8E3-4B7C-758F17FC1708}"/>
                </a:ext>
              </a:extLst>
            </p:cNvPr>
            <p:cNvSpPr txBox="1"/>
            <p:nvPr/>
          </p:nvSpPr>
          <p:spPr>
            <a:xfrm>
              <a:off x="0" y="6478215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Particle Accelerators and Beams 2023		           E. J. </a:t>
              </a:r>
              <a:r>
                <a:rPr lang="fr-FR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Dolier, et al., New J. Phys. 24.7, 073025 (2022) </a:t>
              </a:r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		             ewan.dolier.2015@uni.strath.ac.uk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1805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CEE185-6839-4174-9282-65980C8A6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6C914048-7BD0-4D11-A8FD-06FCA14505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8" t="39854" r="12623" b="10392"/>
          <a:stretch/>
        </p:blipFill>
        <p:spPr>
          <a:xfrm>
            <a:off x="3979608" y="1471545"/>
            <a:ext cx="4741605" cy="34986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896647F-8776-40DD-8E1B-C53A52209ADC}"/>
              </a:ext>
            </a:extLst>
          </p:cNvPr>
          <p:cNvSpPr txBox="1"/>
          <p:nvPr/>
        </p:nvSpPr>
        <p:spPr>
          <a:xfrm>
            <a:off x="0" y="6478216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Particle Accelerators and Beams 2023		                 					                                                            ewan.dolier.2015@uni.strath.ac.uk</a:t>
            </a:r>
          </a:p>
        </p:txBody>
      </p:sp>
    </p:spTree>
    <p:extLst>
      <p:ext uri="{BB962C8B-B14F-4D97-AF65-F5344CB8AC3E}">
        <p14:creationId xmlns:p14="http://schemas.microsoft.com/office/powerpoint/2010/main" val="876228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B6F7A19-CF11-4E2F-A4E0-6EABE1B8336F}"/>
              </a:ext>
            </a:extLst>
          </p:cNvPr>
          <p:cNvGrpSpPr/>
          <p:nvPr/>
        </p:nvGrpSpPr>
        <p:grpSpPr>
          <a:xfrm>
            <a:off x="732415" y="4579370"/>
            <a:ext cx="11092078" cy="1619366"/>
            <a:chOff x="-30845" y="4508736"/>
            <a:chExt cx="11092078" cy="161936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679783B-CC0D-44CB-8FA0-021CAFCAE2AC}"/>
                </a:ext>
              </a:extLst>
            </p:cNvPr>
            <p:cNvSpPr txBox="1"/>
            <p:nvPr/>
          </p:nvSpPr>
          <p:spPr>
            <a:xfrm>
              <a:off x="2956691" y="4527664"/>
              <a:ext cx="2891125" cy="16004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400" u="sng" dirty="0">
                  <a:latin typeface="Segoe UI" panose="020B0502040204020203" pitchFamily="34" charset="0"/>
                  <a:cs typeface="Segoe UI" panose="020B0502040204020203" pitchFamily="34" charset="0"/>
                </a:rPr>
                <a:t>Plasma:</a:t>
              </a:r>
              <a:endParaRPr lang="en-GB" sz="14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Energy conversion efficiency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Fast electron divergence angle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Z (scattering, resistivity)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err="1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Preplasma</a:t>
              </a:r>
              <a:r>
                <a:rPr lang="en-GB" sz="14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 scale length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Target Thickness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Incidence angle 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0B9433F-2B8A-4A8A-A98B-0EADEF48FC9A}"/>
                </a:ext>
              </a:extLst>
            </p:cNvPr>
            <p:cNvSpPr txBox="1"/>
            <p:nvPr/>
          </p:nvSpPr>
          <p:spPr>
            <a:xfrm>
              <a:off x="-30845" y="4508736"/>
              <a:ext cx="2353318" cy="16004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400" u="sng" dirty="0">
                  <a:latin typeface="Segoe UI" panose="020B0502040204020203" pitchFamily="34" charset="0"/>
                  <a:cs typeface="Segoe UI" panose="020B0502040204020203" pitchFamily="34" charset="0"/>
                </a:rPr>
                <a:t>Laser: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Intensity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Energy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Pulse Duration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Focal spot size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Laser intensity contrast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Polarisation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1E7D041-9937-4B48-AE53-B9BBA890A7E0}"/>
                    </a:ext>
                  </a:extLst>
                </p:cNvPr>
                <p:cNvSpPr txBox="1"/>
                <p:nvPr/>
              </p:nvSpPr>
              <p:spPr>
                <a:xfrm>
                  <a:off x="9180841" y="5059266"/>
                  <a:ext cx="1880392" cy="52322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rgbClr val="FF0000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TNSA maximum proton energy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  <m:t>max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  <m:t>⁡</m:t>
                          </m:r>
                        </m:sub>
                      </m:sSub>
                    </m:oMath>
                  </a14:m>
                  <a:r>
                    <a:rPr lang="en-GB" sz="14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1E7D041-9937-4B48-AE53-B9BBA890A7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80841" y="5059266"/>
                  <a:ext cx="1880392" cy="523220"/>
                </a:xfrm>
                <a:prstGeom prst="rect">
                  <a:avLst/>
                </a:prstGeom>
                <a:blipFill>
                  <a:blip r:embed="rId4"/>
                  <a:stretch>
                    <a:fillRect t="-2273" b="-7955"/>
                  </a:stretch>
                </a:blipFill>
                <a:ln w="1905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EB79A92-5A4B-4787-BA8F-DECE2627DB3B}"/>
                </a:ext>
              </a:extLst>
            </p:cNvPr>
            <p:cNvSpPr txBox="1"/>
            <p:nvPr/>
          </p:nvSpPr>
          <p:spPr>
            <a:xfrm>
              <a:off x="6859940" y="5059266"/>
              <a:ext cx="1350713" cy="5232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Electric sheath field evolution</a:t>
              </a:r>
            </a:p>
          </p:txBody>
        </p:sp>
        <p:sp>
          <p:nvSpPr>
            <p:cNvPr id="14" name="Plus Sign 13">
              <a:extLst>
                <a:ext uri="{FF2B5EF4-FFF2-40B4-BE49-F238E27FC236}">
                  <a16:creationId xmlns:a16="http://schemas.microsoft.com/office/drawing/2014/main" id="{0715D760-8D20-4649-B35D-FA6740B0BB46}"/>
                </a:ext>
              </a:extLst>
            </p:cNvPr>
            <p:cNvSpPr/>
            <p:nvPr/>
          </p:nvSpPr>
          <p:spPr>
            <a:xfrm>
              <a:off x="2485268" y="5195208"/>
              <a:ext cx="293378" cy="293378"/>
            </a:xfrm>
            <a:prstGeom prst="mathPlus">
              <a:avLst/>
            </a:prstGeom>
            <a:solidFill>
              <a:srgbClr val="002060"/>
            </a:solidFill>
            <a:ln w="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E2AAEC84-8D1F-4713-A979-91B77F032F4B}"/>
              </a:ext>
            </a:extLst>
          </p:cNvPr>
          <p:cNvSpPr txBox="1"/>
          <p:nvPr/>
        </p:nvSpPr>
        <p:spPr>
          <a:xfrm>
            <a:off x="330938" y="1183143"/>
            <a:ext cx="931995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Radiation sources generated in laser-solid interactions have unique properties which are useful for applications.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However, properties of these sources must be optimised before applications can be realised.</a:t>
            </a:r>
          </a:p>
          <a:p>
            <a:endParaRPr lang="en-GB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However, these are highly non-linear interactions – very difficult to optimise for all input parameters!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703CFB6-9686-2EC7-24D3-2950B7CDC5D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7" r="34287"/>
          <a:stretch/>
        </p:blipFill>
        <p:spPr>
          <a:xfrm>
            <a:off x="330938" y="2517697"/>
            <a:ext cx="3756031" cy="1976558"/>
          </a:xfrm>
          <a:prstGeom prst="rect">
            <a:avLst/>
          </a:prstGeom>
        </p:spPr>
      </p:pic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E4D1A24B-1801-46D5-BB6B-8BA988226B0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241" y="0"/>
            <a:ext cx="1173317" cy="1319981"/>
          </a:xfrm>
          <a:prstGeom prst="rect">
            <a:avLst/>
          </a:prstGeom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1BE939ED-3F63-559E-19A3-743E483834F5}"/>
              </a:ext>
            </a:extLst>
          </p:cNvPr>
          <p:cNvSpPr txBox="1">
            <a:spLocks/>
          </p:cNvSpPr>
          <p:nvPr/>
        </p:nvSpPr>
        <p:spPr>
          <a:xfrm>
            <a:off x="330938" y="60416"/>
            <a:ext cx="9727461" cy="1050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Segoe UI Semibold" panose="020B0702040204020203" pitchFamily="34" charset="0"/>
                <a:ea typeface="Tahoma" panose="020B0604030504040204" pitchFamily="34" charset="0"/>
                <a:cs typeface="Segoe UI Semibold" panose="020B0702040204020203" pitchFamily="34" charset="0"/>
              </a:rPr>
              <a:t>Optimising Sources of Radiation from Laser-Solid Interactions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BCB1728-B738-9826-9A62-C4AE55BCC521}"/>
              </a:ext>
            </a:extLst>
          </p:cNvPr>
          <p:cNvCxnSpPr>
            <a:cxnSpLocks/>
          </p:cNvCxnSpPr>
          <p:nvPr/>
        </p:nvCxnSpPr>
        <p:spPr>
          <a:xfrm flipV="1">
            <a:off x="9134854" y="5419898"/>
            <a:ext cx="674431" cy="1"/>
          </a:xfrm>
          <a:prstGeom prst="straightConnector1">
            <a:avLst/>
          </a:prstGeom>
          <a:ln w="28575">
            <a:solidFill>
              <a:srgbClr val="00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BCB1728-B738-9826-9A62-C4AE55BCC521}"/>
              </a:ext>
            </a:extLst>
          </p:cNvPr>
          <p:cNvCxnSpPr>
            <a:cxnSpLocks/>
          </p:cNvCxnSpPr>
          <p:nvPr/>
        </p:nvCxnSpPr>
        <p:spPr>
          <a:xfrm flipV="1">
            <a:off x="6800891" y="5402825"/>
            <a:ext cx="674431" cy="1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E0773D3-EE36-09A1-3E0E-7FF505531D9A}"/>
              </a:ext>
            </a:extLst>
          </p:cNvPr>
          <p:cNvSpPr txBox="1"/>
          <p:nvPr/>
        </p:nvSpPr>
        <p:spPr>
          <a:xfrm>
            <a:off x="4612706" y="3136644"/>
            <a:ext cx="2525400" cy="7386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Source of Multi-MeV ions with unique properties for applications!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64B7957-127B-7A24-A06E-574BD95C4E24}"/>
              </a:ext>
            </a:extLst>
          </p:cNvPr>
          <p:cNvGrpSpPr/>
          <p:nvPr/>
        </p:nvGrpSpPr>
        <p:grpSpPr>
          <a:xfrm>
            <a:off x="0" y="6381328"/>
            <a:ext cx="12192000" cy="476672"/>
            <a:chOff x="0" y="6381328"/>
            <a:chExt cx="9144000" cy="47667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706CB18-622D-9D3A-CF8A-1290CE16D63F}"/>
                </a:ext>
              </a:extLst>
            </p:cNvPr>
            <p:cNvSpPr/>
            <p:nvPr/>
          </p:nvSpPr>
          <p:spPr>
            <a:xfrm>
              <a:off x="0" y="6381328"/>
              <a:ext cx="9144000" cy="4766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986A763-6E14-5054-F194-E7BDC7015295}"/>
                </a:ext>
              </a:extLst>
            </p:cNvPr>
            <p:cNvSpPr txBox="1"/>
            <p:nvPr/>
          </p:nvSpPr>
          <p:spPr>
            <a:xfrm>
              <a:off x="0" y="6478215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Particle Accelerators and Beams 2023		                 					                                                            ewan.dolier.2015@uni.strath.ac.uk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728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EFC78EB-38DB-1EA4-0332-A8832237AC60}"/>
              </a:ext>
            </a:extLst>
          </p:cNvPr>
          <p:cNvCxnSpPr>
            <a:cxnSpLocks/>
          </p:cNvCxnSpPr>
          <p:nvPr/>
        </p:nvCxnSpPr>
        <p:spPr>
          <a:xfrm flipH="1">
            <a:off x="0" y="1211052"/>
            <a:ext cx="10766241" cy="20744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816E8AF3-8FAD-430C-851E-5A322140F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5608" y="1935355"/>
            <a:ext cx="3192742" cy="1807762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042D11-CE8A-25AD-0751-A0219F5347C1}"/>
              </a:ext>
            </a:extLst>
          </p:cNvPr>
          <p:cNvSpPr txBox="1"/>
          <p:nvPr/>
        </p:nvSpPr>
        <p:spPr>
          <a:xfrm>
            <a:off x="371515" y="2081463"/>
            <a:ext cx="5581650" cy="206210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Some interaction properties are difficult to measure experimentally but can be measured in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These properties define key source properties such as the maximum proton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By optimising these properties in simulations, we can guide experimental conditions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031E64-66AE-339E-0A20-C3DD3E964467}"/>
              </a:ext>
            </a:extLst>
          </p:cNvPr>
          <p:cNvSpPr txBox="1"/>
          <p:nvPr/>
        </p:nvSpPr>
        <p:spPr>
          <a:xfrm>
            <a:off x="1668291" y="1377054"/>
            <a:ext cx="28855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Optimising in simulations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2C9C8-C329-8F2E-DD2D-30BDD33CAC74}"/>
              </a:ext>
            </a:extLst>
          </p:cNvPr>
          <p:cNvSpPr txBox="1"/>
          <p:nvPr/>
        </p:nvSpPr>
        <p:spPr>
          <a:xfrm>
            <a:off x="7347030" y="1381910"/>
            <a:ext cx="3035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Optimising in experiments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71C8756-7AA3-DE5C-70C3-8A6084C8498D}"/>
              </a:ext>
            </a:extLst>
          </p:cNvPr>
          <p:cNvCxnSpPr/>
          <p:nvPr/>
        </p:nvCxnSpPr>
        <p:spPr>
          <a:xfrm>
            <a:off x="6300040" y="1231796"/>
            <a:ext cx="0" cy="5149533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9DA4218-79BB-ED89-5AD3-253A672DD290}"/>
                  </a:ext>
                </a:extLst>
              </p:cNvPr>
              <p:cNvSpPr txBox="1"/>
              <p:nvPr/>
            </p:nvSpPr>
            <p:spPr>
              <a:xfrm>
                <a:off x="2366511" y="5416262"/>
                <a:ext cx="1350713" cy="73866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Hot electron temperature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B</m:t>
                        </m:r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⁡</m:t>
                        </m:r>
                      </m:sub>
                    </m:sSub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9DA4218-79BB-ED89-5AD3-253A672DD2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6511" y="5416262"/>
                <a:ext cx="1350713" cy="738664"/>
              </a:xfrm>
              <a:prstGeom prst="rect">
                <a:avLst/>
              </a:prstGeom>
              <a:blipFill>
                <a:blip r:embed="rId3"/>
                <a:stretch>
                  <a:fillRect b="-4918"/>
                </a:stretch>
              </a:blip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C38B72BE-051D-D576-C0F1-BF89FDDD770B}"/>
              </a:ext>
            </a:extLst>
          </p:cNvPr>
          <p:cNvSpPr txBox="1"/>
          <p:nvPr/>
        </p:nvSpPr>
        <p:spPr>
          <a:xfrm>
            <a:off x="560398" y="5541717"/>
            <a:ext cx="980104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Peak laser intensity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B699482-68B5-01CF-0F77-F03BBC87E18D}"/>
                  </a:ext>
                </a:extLst>
              </p:cNvPr>
              <p:cNvSpPr txBox="1"/>
              <p:nvPr/>
            </p:nvSpPr>
            <p:spPr>
              <a:xfrm>
                <a:off x="4597285" y="5405383"/>
                <a:ext cx="1498715" cy="73866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TNSA maximum proton energy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max</m:t>
                        </m:r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⁡</m:t>
                        </m:r>
                      </m:sub>
                    </m:sSub>
                  </m:oMath>
                </a14:m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B699482-68B5-01CF-0F77-F03BBC87E1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7285" y="5405383"/>
                <a:ext cx="1498715" cy="738664"/>
              </a:xfrm>
              <a:prstGeom prst="rect">
                <a:avLst/>
              </a:prstGeom>
              <a:blipFill>
                <a:blip r:embed="rId4"/>
                <a:stretch>
                  <a:fillRect t="-1667" r="-1667" b="-6667"/>
                </a:stretch>
              </a:blip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B45F3249-91DF-AB90-A077-0F22E0AAD5C2}"/>
              </a:ext>
            </a:extLst>
          </p:cNvPr>
          <p:cNvSpPr txBox="1"/>
          <p:nvPr/>
        </p:nvSpPr>
        <p:spPr>
          <a:xfrm>
            <a:off x="739599" y="5005906"/>
            <a:ext cx="62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6AA5CA-3503-1950-D620-5EB97480F9A3}"/>
              </a:ext>
            </a:extLst>
          </p:cNvPr>
          <p:cNvSpPr txBox="1"/>
          <p:nvPr/>
        </p:nvSpPr>
        <p:spPr>
          <a:xfrm>
            <a:off x="2453859" y="4974922"/>
            <a:ext cx="117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Optimise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88476B5-ABB5-B136-0A92-079D2AE595E8}"/>
              </a:ext>
            </a:extLst>
          </p:cNvPr>
          <p:cNvSpPr txBox="1"/>
          <p:nvPr/>
        </p:nvSpPr>
        <p:spPr>
          <a:xfrm>
            <a:off x="4977017" y="5010994"/>
            <a:ext cx="776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Output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1C5C360-20FC-C38B-F6E5-2E5031C35763}"/>
              </a:ext>
            </a:extLst>
          </p:cNvPr>
          <p:cNvSpPr txBox="1"/>
          <p:nvPr/>
        </p:nvSpPr>
        <p:spPr>
          <a:xfrm>
            <a:off x="8550366" y="5628857"/>
            <a:ext cx="610933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???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4BAB284-61DF-52FD-A4AB-439031F22E24}"/>
              </a:ext>
            </a:extLst>
          </p:cNvPr>
          <p:cNvSpPr txBox="1"/>
          <p:nvPr/>
        </p:nvSpPr>
        <p:spPr>
          <a:xfrm>
            <a:off x="6767444" y="5503060"/>
            <a:ext cx="980104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Peak laser intensity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FF8B8A2-C488-BAB2-A2D9-5A8349F7D149}"/>
                  </a:ext>
                </a:extLst>
              </p:cNvPr>
              <p:cNvSpPr txBox="1"/>
              <p:nvPr/>
            </p:nvSpPr>
            <p:spPr>
              <a:xfrm>
                <a:off x="10119247" y="5400970"/>
                <a:ext cx="1498715" cy="73866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TNSA maximum proton energy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max</m:t>
                        </m:r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⁡</m:t>
                        </m:r>
                      </m:sub>
                    </m:sSub>
                  </m:oMath>
                </a14:m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FF8B8A2-C488-BAB2-A2D9-5A8349F7D1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9247" y="5400970"/>
                <a:ext cx="1498715" cy="738664"/>
              </a:xfrm>
              <a:prstGeom prst="rect">
                <a:avLst/>
              </a:prstGeom>
              <a:blipFill>
                <a:blip r:embed="rId5"/>
                <a:stretch>
                  <a:fillRect r="-1667" b="-4918"/>
                </a:stretch>
              </a:blip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CACFB288-08B3-7C7D-5DA5-566E9DFD2CD2}"/>
              </a:ext>
            </a:extLst>
          </p:cNvPr>
          <p:cNvSpPr txBox="1"/>
          <p:nvPr/>
        </p:nvSpPr>
        <p:spPr>
          <a:xfrm>
            <a:off x="6943924" y="5010114"/>
            <a:ext cx="62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D2DE56F-BDBA-8464-2FB6-072110C0B8FF}"/>
              </a:ext>
            </a:extLst>
          </p:cNvPr>
          <p:cNvSpPr txBox="1"/>
          <p:nvPr/>
        </p:nvSpPr>
        <p:spPr>
          <a:xfrm>
            <a:off x="10280596" y="4757585"/>
            <a:ext cx="117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Optimise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F7EFE88-3551-D4CB-4E12-FA6102EE8320}"/>
              </a:ext>
            </a:extLst>
          </p:cNvPr>
          <p:cNvSpPr txBox="1"/>
          <p:nvPr/>
        </p:nvSpPr>
        <p:spPr>
          <a:xfrm>
            <a:off x="10510684" y="5068079"/>
            <a:ext cx="776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Output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0DEB17B-A857-5206-4A18-5DEF93B4F6C4}"/>
              </a:ext>
            </a:extLst>
          </p:cNvPr>
          <p:cNvSpPr txBox="1"/>
          <p:nvPr/>
        </p:nvSpPr>
        <p:spPr>
          <a:xfrm>
            <a:off x="8258695" y="5010114"/>
            <a:ext cx="1176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Infer</a:t>
            </a:r>
          </a:p>
        </p:txBody>
      </p:sp>
      <p:pic>
        <p:nvPicPr>
          <p:cNvPr id="32" name="Picture 31" descr="Logo&#10;&#10;Description automatically generated">
            <a:extLst>
              <a:ext uri="{FF2B5EF4-FFF2-40B4-BE49-F238E27FC236}">
                <a16:creationId xmlns:a16="http://schemas.microsoft.com/office/drawing/2014/main" id="{E4D1A24B-1801-46D5-BB6B-8BA988226B0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241" y="0"/>
            <a:ext cx="1173317" cy="1319981"/>
          </a:xfrm>
          <a:prstGeom prst="rect">
            <a:avLst/>
          </a:prstGeom>
        </p:spPr>
      </p:pic>
      <p:sp>
        <p:nvSpPr>
          <p:cNvPr id="37" name="Title 1">
            <a:extLst>
              <a:ext uri="{FF2B5EF4-FFF2-40B4-BE49-F238E27FC236}">
                <a16:creationId xmlns:a16="http://schemas.microsoft.com/office/drawing/2014/main" id="{1BE939ED-3F63-559E-19A3-743E483834F5}"/>
              </a:ext>
            </a:extLst>
          </p:cNvPr>
          <p:cNvSpPr txBox="1">
            <a:spLocks/>
          </p:cNvSpPr>
          <p:nvPr/>
        </p:nvSpPr>
        <p:spPr>
          <a:xfrm>
            <a:off x="330938" y="60416"/>
            <a:ext cx="7556783" cy="1050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Segoe UI Semibold" panose="020B0702040204020203" pitchFamily="34" charset="0"/>
                <a:ea typeface="Tahoma" panose="020B0604030504040204" pitchFamily="34" charset="0"/>
                <a:cs typeface="Segoe UI Semibold" panose="020B0702040204020203" pitchFamily="34" charset="0"/>
              </a:rPr>
              <a:t>Bayesian Optimisation of Laser-Plasma Accelerators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21823" y="1858175"/>
            <a:ext cx="3281653" cy="918863"/>
          </a:xfrm>
          <a:prstGeom prst="rect">
            <a:avLst/>
          </a:prstGeom>
          <a:ln>
            <a:solidFill>
              <a:srgbClr val="002060"/>
            </a:solidFill>
          </a:ln>
        </p:spPr>
      </p:pic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BCB1728-B738-9826-9A62-C4AE55BCC521}"/>
              </a:ext>
            </a:extLst>
          </p:cNvPr>
          <p:cNvCxnSpPr>
            <a:cxnSpLocks/>
          </p:cNvCxnSpPr>
          <p:nvPr/>
        </p:nvCxnSpPr>
        <p:spPr>
          <a:xfrm flipV="1">
            <a:off x="1608900" y="5803327"/>
            <a:ext cx="674431" cy="1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BCB1728-B738-9826-9A62-C4AE55BCC521}"/>
              </a:ext>
            </a:extLst>
          </p:cNvPr>
          <p:cNvCxnSpPr>
            <a:cxnSpLocks/>
          </p:cNvCxnSpPr>
          <p:nvPr/>
        </p:nvCxnSpPr>
        <p:spPr>
          <a:xfrm flipV="1">
            <a:off x="3820039" y="5803327"/>
            <a:ext cx="674431" cy="1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BCB1728-B738-9826-9A62-C4AE55BCC521}"/>
              </a:ext>
            </a:extLst>
          </p:cNvPr>
          <p:cNvCxnSpPr>
            <a:cxnSpLocks/>
          </p:cNvCxnSpPr>
          <p:nvPr/>
        </p:nvCxnSpPr>
        <p:spPr>
          <a:xfrm flipV="1">
            <a:off x="7811950" y="5782745"/>
            <a:ext cx="674431" cy="1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BCB1728-B738-9826-9A62-C4AE55BCC521}"/>
              </a:ext>
            </a:extLst>
          </p:cNvPr>
          <p:cNvCxnSpPr>
            <a:cxnSpLocks/>
          </p:cNvCxnSpPr>
          <p:nvPr/>
        </p:nvCxnSpPr>
        <p:spPr>
          <a:xfrm flipV="1">
            <a:off x="9303057" y="5782745"/>
            <a:ext cx="674431" cy="1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E0AA9F53-29FF-7FBE-51CC-0A436F8F39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44901" y="3280624"/>
            <a:ext cx="3281653" cy="88044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7AE74A-AF66-AD11-0383-7E0A213044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66872" y="4016615"/>
            <a:ext cx="3918855" cy="77115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C3432D1-BDD1-2114-ECC9-B10E81D0D7E6}"/>
              </a:ext>
            </a:extLst>
          </p:cNvPr>
          <p:cNvGrpSpPr/>
          <p:nvPr/>
        </p:nvGrpSpPr>
        <p:grpSpPr>
          <a:xfrm>
            <a:off x="0" y="6381328"/>
            <a:ext cx="12192000" cy="476672"/>
            <a:chOff x="0" y="6381328"/>
            <a:chExt cx="9144000" cy="47667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B78F41E-8B54-38F1-B259-C3AF038A72D3}"/>
                </a:ext>
              </a:extLst>
            </p:cNvPr>
            <p:cNvSpPr/>
            <p:nvPr/>
          </p:nvSpPr>
          <p:spPr>
            <a:xfrm>
              <a:off x="0" y="6381328"/>
              <a:ext cx="9144000" cy="4766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4016E40-5202-46E8-0016-8CBF8BFE052D}"/>
                </a:ext>
              </a:extLst>
            </p:cNvPr>
            <p:cNvSpPr txBox="1"/>
            <p:nvPr/>
          </p:nvSpPr>
          <p:spPr>
            <a:xfrm>
              <a:off x="0" y="6478215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Particle Accelerators and Beams 2023		                 					                                                            ewan.dolier.2015@uni.strath.ac.uk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6069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70E768FC-4AF4-7074-DAA5-0E01F3BED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55" y="5280119"/>
            <a:ext cx="5074994" cy="92618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E2586FB6-16CB-60BF-C504-CDB47B2EB31F}"/>
              </a:ext>
            </a:extLst>
          </p:cNvPr>
          <p:cNvSpPr/>
          <p:nvPr/>
        </p:nvSpPr>
        <p:spPr>
          <a:xfrm>
            <a:off x="97184" y="5224007"/>
            <a:ext cx="5125265" cy="1050719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478D2A5-9EB6-49B4-95F1-E40EF4098D56}"/>
              </a:ext>
            </a:extLst>
          </p:cNvPr>
          <p:cNvGrpSpPr/>
          <p:nvPr/>
        </p:nvGrpSpPr>
        <p:grpSpPr>
          <a:xfrm>
            <a:off x="2621751" y="909101"/>
            <a:ext cx="7387450" cy="5569114"/>
            <a:chOff x="817416" y="249191"/>
            <a:chExt cx="6802584" cy="5569114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1" name="Diagram 10">
                  <a:extLst>
                    <a:ext uri="{FF2B5EF4-FFF2-40B4-BE49-F238E27FC236}">
                      <a16:creationId xmlns:a16="http://schemas.microsoft.com/office/drawing/2014/main" id="{4C22925B-09A7-483A-A4B6-529955C1D9B6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3624790309"/>
                    </p:ext>
                  </p:extLst>
                </p:nvPr>
              </p:nvGraphicFramePr>
              <p:xfrm>
                <a:off x="1524000" y="1754305"/>
                <a:ext cx="6096000" cy="4064000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3" r:lo="rId4" r:qs="rId5" r:cs="rId6"/>
                </a:graphicData>
              </a:graphic>
            </p:graphicFrame>
          </mc:Choice>
          <mc:Fallback xmlns="">
            <p:graphicFrame>
              <p:nvGraphicFramePr>
                <p:cNvPr id="11" name="Diagram 10">
                  <a:extLst>
                    <a:ext uri="{FF2B5EF4-FFF2-40B4-BE49-F238E27FC236}">
                      <a16:creationId xmlns:a16="http://schemas.microsoft.com/office/drawing/2014/main" id="{4C22925B-09A7-483A-A4B6-529955C1D9B6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3624790309"/>
                    </p:ext>
                  </p:extLst>
                </p:nvPr>
              </p:nvGraphicFramePr>
              <p:xfrm>
                <a:off x="1524000" y="1754305"/>
                <a:ext cx="6096000" cy="4064000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8" r:lo="rId9" r:qs="rId10" r:cs="rId11"/>
                </a:graphicData>
              </a:graphic>
            </p:graphicFrame>
          </mc:Fallback>
        </mc:AlternateContent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38EE82E-2236-4304-B5A0-557918428C73}"/>
                </a:ext>
              </a:extLst>
            </p:cNvPr>
            <p:cNvGrpSpPr/>
            <p:nvPr/>
          </p:nvGrpSpPr>
          <p:grpSpPr>
            <a:xfrm>
              <a:off x="817416" y="249191"/>
              <a:ext cx="5178891" cy="5368580"/>
              <a:chOff x="817416" y="249191"/>
              <a:chExt cx="5178891" cy="536858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E5CCB3BE-1791-4090-8190-5070FC11B567}"/>
                  </a:ext>
                </a:extLst>
              </p:cNvPr>
              <p:cNvGrpSpPr/>
              <p:nvPr/>
            </p:nvGrpSpPr>
            <p:grpSpPr>
              <a:xfrm>
                <a:off x="3550078" y="249191"/>
                <a:ext cx="2043844" cy="1325757"/>
                <a:chOff x="2116335" y="1372"/>
                <a:chExt cx="1863328" cy="1211163"/>
              </a:xfrm>
              <a:scene3d>
                <a:camera prst="orthographicFront"/>
                <a:lightRig rig="flat" dir="t"/>
              </a:scene3d>
            </p:grpSpPr>
            <p:sp>
              <p:nvSpPr>
                <p:cNvPr id="13" name="Rectangle: Rounded Corners 12">
                  <a:extLst>
                    <a:ext uri="{FF2B5EF4-FFF2-40B4-BE49-F238E27FC236}">
                      <a16:creationId xmlns:a16="http://schemas.microsoft.com/office/drawing/2014/main" id="{32534B5A-B53C-4590-8214-7572764FA819}"/>
                    </a:ext>
                  </a:extLst>
                </p:cNvPr>
                <p:cNvSpPr/>
                <p:nvPr/>
              </p:nvSpPr>
              <p:spPr>
                <a:xfrm>
                  <a:off x="2116335" y="1372"/>
                  <a:ext cx="1863328" cy="1211163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sp3d prstMaterial="dkEdge">
                  <a:bevelT w="82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2">
                  <a:scrgbClr r="0" g="0" b="0"/>
                </a:fillRef>
                <a:effectRef idx="1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/>
                </a:fontRef>
              </p:style>
            </p:sp>
            <p:sp>
              <p:nvSpPr>
                <p:cNvPr id="14" name="Rectangle: Rounded Corners 4">
                  <a:extLst>
                    <a:ext uri="{FF2B5EF4-FFF2-40B4-BE49-F238E27FC236}">
                      <a16:creationId xmlns:a16="http://schemas.microsoft.com/office/drawing/2014/main" id="{DB7BADF5-325C-4B0F-9330-FC1C78BBAC36}"/>
                    </a:ext>
                  </a:extLst>
                </p:cNvPr>
                <p:cNvSpPr txBox="1"/>
                <p:nvPr/>
              </p:nvSpPr>
              <p:spPr>
                <a:xfrm>
                  <a:off x="2175459" y="60496"/>
                  <a:ext cx="1745080" cy="1092915"/>
                </a:xfrm>
                <a:prstGeom prst="rect">
                  <a:avLst/>
                </a:prstGeom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spcFirstLastPara="0" vert="horz" wrap="square" lIns="57150" tIns="57150" rIns="57150" bIns="57150" numCol="1" spcCol="1270" anchor="ctr" anchorCtr="0">
                  <a:noAutofit/>
                </a:bodyPr>
                <a:lstStyle/>
                <a:p>
                  <a:pPr marL="342900" indent="-342900" algn="ctr" defTabSz="6667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AutoNum type="arabicPeriod"/>
                  </a:pPr>
                  <a:r>
                    <a:rPr lang="en-GB" sz="12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Select a scan type:</a:t>
                  </a:r>
                </a:p>
                <a:p>
                  <a:pPr algn="ctr" defTabSz="6667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br>
                    <a:rPr lang="en-GB" sz="12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</a:br>
                  <a:r>
                    <a:rPr lang="en-GB" sz="12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Minimum – Maximum </a:t>
                  </a:r>
                </a:p>
                <a:p>
                  <a:pPr algn="ctr" defTabSz="6667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GB" sz="1200" dirty="0">
                      <a:solidFill>
                        <a:srgbClr val="C00000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Optimise</a:t>
                  </a:r>
                </a:p>
              </p:txBody>
            </p:sp>
          </p:grpSp>
          <p:sp>
            <p:nvSpPr>
              <p:cNvPr id="18" name="Straight Connector 3">
                <a:extLst>
                  <a:ext uri="{FF2B5EF4-FFF2-40B4-BE49-F238E27FC236}">
                    <a16:creationId xmlns:a16="http://schemas.microsoft.com/office/drawing/2014/main" id="{D8C6610A-1583-48B4-B615-E635185F01E7}"/>
                  </a:ext>
                </a:extLst>
              </p:cNvPr>
              <p:cNvSpPr/>
              <p:nvPr/>
            </p:nvSpPr>
            <p:spPr>
              <a:xfrm>
                <a:off x="2764234" y="2385698"/>
                <a:ext cx="3232073" cy="3232073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5219" y="1486263"/>
                    </a:moveTo>
                    <a:arcTo wR="1616036" hR="1616036" stAng="11076360" swAng="2303174"/>
                  </a:path>
                </a:pathLst>
              </a:custGeom>
              <a:noFill/>
              <a:ln w="254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5D0C7078-5AC0-4CF6-8C48-A81B2716901E}"/>
                  </a:ext>
                </a:extLst>
              </p:cNvPr>
              <p:cNvGrpSpPr/>
              <p:nvPr/>
            </p:nvGrpSpPr>
            <p:grpSpPr>
              <a:xfrm>
                <a:off x="817416" y="2683307"/>
                <a:ext cx="1863328" cy="1211163"/>
                <a:chOff x="2090699" y="1371"/>
                <a:chExt cx="1863328" cy="1211163"/>
              </a:xfrm>
              <a:scene3d>
                <a:camera prst="orthographicFront"/>
                <a:lightRig rig="flat" dir="t"/>
              </a:scene3d>
            </p:grpSpPr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4D8E817A-65B2-4461-98A1-D2D414595AAB}"/>
                    </a:ext>
                  </a:extLst>
                </p:cNvPr>
                <p:cNvSpPr/>
                <p:nvPr/>
              </p:nvSpPr>
              <p:spPr>
                <a:xfrm>
                  <a:off x="2090699" y="1371"/>
                  <a:ext cx="1863328" cy="1211163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sp3d prstMaterial="dkEdge">
                  <a:bevelT w="82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2">
                  <a:scrgbClr r="0" g="0" b="0"/>
                </a:fillRef>
                <a:effectRef idx="1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/>
                </a:fontRef>
              </p:style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Rectangle: Rounded Corners 4">
                      <a:extLst>
                        <a:ext uri="{FF2B5EF4-FFF2-40B4-BE49-F238E27FC236}">
                          <a16:creationId xmlns:a16="http://schemas.microsoft.com/office/drawing/2014/main" id="{C993E769-BDF6-41CC-A429-AB5CFDEBA79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75459" y="60496"/>
                      <a:ext cx="1745080" cy="1092915"/>
                    </a:xfrm>
                    <a:prstGeom prst="rect">
                      <a:avLst/>
                    </a:prstGeom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spcFirstLastPara="0" vert="horz" wrap="square" lIns="45720" tIns="45720" rIns="45720" bIns="45720" numCol="1" spcCol="1270" anchor="ctr" anchorCtr="0">
                      <a:noAutofit/>
                    </a:bodyPr>
                    <a:lstStyle/>
                    <a:p>
                      <a:pPr algn="ctr" defTabSz="5334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:r>
                        <a:rPr lang="en-GB" sz="1200" u="sng" dirty="0">
                          <a:solidFill>
                            <a:srgbClr val="C0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Optimise</a:t>
                      </a:r>
                    </a:p>
                    <a:p>
                      <a:pPr algn="ctr" defTabSz="5334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:r>
                        <a:rPr lang="en-GB" sz="1200" dirty="0">
                          <a:solidFill>
                            <a:srgbClr val="C0000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Next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GB" sz="1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sz="1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oMath>
                      </a14:m>
                      <a:r>
                        <a:rPr lang="en-GB" sz="1200" dirty="0">
                          <a:solidFill>
                            <a:srgbClr val="C00000"/>
                          </a:solidFill>
                        </a:rPr>
                        <a:t> values are guided by a GP surrogate model:</a:t>
                      </a:r>
                    </a:p>
                    <a:p>
                      <a:pPr algn="ctr" defTabSz="466725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05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𝑈𝐶𝐵</m:t>
                            </m:r>
                            <m:r>
                              <a:rPr lang="en-GB" sz="105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= </m:t>
                            </m:r>
                            <m:r>
                              <a:rPr lang="en-GB" sz="105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en-GB" sz="105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𝐺𝑃</m:t>
                            </m:r>
                            <m:r>
                              <a:rPr lang="en-GB" sz="105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l-GR" sz="105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κ</m:t>
                            </m:r>
                            <m:r>
                              <a:rPr lang="en-GB" sz="105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GB" sz="105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𝐺𝑃</m:t>
                            </m:r>
                          </m:oMath>
                        </m:oMathPara>
                      </a14:m>
                      <a:endParaRPr lang="en-GB" sz="1050" dirty="0">
                        <a:solidFill>
                          <a:srgbClr val="C00000"/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1" name="Rectangle: Rounded Corners 4">
                      <a:extLst>
                        <a:ext uri="{FF2B5EF4-FFF2-40B4-BE49-F238E27FC236}">
                          <a16:creationId xmlns:a16="http://schemas.microsoft.com/office/drawing/2014/main" id="{C993E769-BDF6-41CC-A429-AB5CFDEBA79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175459" y="60496"/>
                      <a:ext cx="1745080" cy="1092915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l="-1370" r="-342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32742E2-CF9C-4DFE-A80A-D35BE3618BEF}"/>
              </a:ext>
            </a:extLst>
          </p:cNvPr>
          <p:cNvGrpSpPr/>
          <p:nvPr/>
        </p:nvGrpSpPr>
        <p:grpSpPr>
          <a:xfrm>
            <a:off x="9602646" y="2418919"/>
            <a:ext cx="2589354" cy="983423"/>
            <a:chOff x="6087641" y="1285854"/>
            <a:chExt cx="2886753" cy="1057969"/>
          </a:xfrm>
        </p:grpSpPr>
        <p:pic>
          <p:nvPicPr>
            <p:cNvPr id="22" name="Screen Shot 2015-11-10 at 08.01.45.png">
              <a:extLst>
                <a:ext uri="{FF2B5EF4-FFF2-40B4-BE49-F238E27FC236}">
                  <a16:creationId xmlns:a16="http://schemas.microsoft.com/office/drawing/2014/main" id="{231028E8-29B6-4059-9B2C-34C3B7234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528007" y="1285854"/>
              <a:ext cx="1890912" cy="62755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B205E87-F304-470B-9EFF-4A6B8744AC25}"/>
                </a:ext>
              </a:extLst>
            </p:cNvPr>
            <p:cNvSpPr/>
            <p:nvPr/>
          </p:nvSpPr>
          <p:spPr>
            <a:xfrm>
              <a:off x="6087641" y="1847163"/>
              <a:ext cx="2886753" cy="496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50240">
                <a:defRPr sz="2000" b="1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en-GB" sz="1200" dirty="0">
                  <a:solidFill>
                    <a:prstClr val="black"/>
                  </a:solidFill>
                  <a:latin typeface="Segoe UI" panose="020B0502040204020203" pitchFamily="34" charset="0"/>
                  <a:cs typeface="Segoe UI" panose="020B0502040204020203" pitchFamily="34" charset="0"/>
                  <a:sym typeface="Helvetica"/>
                </a:rPr>
                <a:t>Open source PIC code developed by University of Warwick</a:t>
              </a:r>
            </a:p>
          </p:txBody>
        </p:sp>
      </p:grp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D0B2712-1181-4843-B9EE-7D6FAFC870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2078047"/>
              </p:ext>
            </p:extLst>
          </p:nvPr>
        </p:nvGraphicFramePr>
        <p:xfrm>
          <a:off x="8346448" y="2492931"/>
          <a:ext cx="1321357" cy="826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E4D1A24B-1801-46D5-BB6B-8BA988226B06}"/>
              </a:ext>
            </a:extLst>
          </p:cNvPr>
          <p:cNvPicPr>
            <a:picLocks noChangeAspect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241" y="0"/>
            <a:ext cx="1173317" cy="1319981"/>
          </a:xfrm>
          <a:prstGeom prst="rect">
            <a:avLst/>
          </a:prstGeom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id="{1BE939ED-3F63-559E-19A3-743E483834F5}"/>
              </a:ext>
            </a:extLst>
          </p:cNvPr>
          <p:cNvSpPr txBox="1">
            <a:spLocks/>
          </p:cNvSpPr>
          <p:nvPr/>
        </p:nvSpPr>
        <p:spPr>
          <a:xfrm>
            <a:off x="330938" y="60416"/>
            <a:ext cx="7556783" cy="1050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Segoe UI Semibold" panose="020B0702040204020203" pitchFamily="34" charset="0"/>
                <a:ea typeface="Tahoma" panose="020B0604030504040204" pitchFamily="34" charset="0"/>
                <a:cs typeface="Segoe UI Semibold" panose="020B0702040204020203" pitchFamily="34" charset="0"/>
              </a:rPr>
              <a:t>BISHOP code to facilitate Bayesian optimisation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3B3DDE6-D826-51F6-46C5-16E6D8BF72BD}"/>
              </a:ext>
            </a:extLst>
          </p:cNvPr>
          <p:cNvGrpSpPr/>
          <p:nvPr/>
        </p:nvGrpSpPr>
        <p:grpSpPr>
          <a:xfrm>
            <a:off x="0" y="6381328"/>
            <a:ext cx="12192000" cy="476672"/>
            <a:chOff x="0" y="6381328"/>
            <a:chExt cx="9144000" cy="47667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D42AE3-B180-357B-0496-DC29DEB42908}"/>
                </a:ext>
              </a:extLst>
            </p:cNvPr>
            <p:cNvSpPr/>
            <p:nvPr/>
          </p:nvSpPr>
          <p:spPr>
            <a:xfrm>
              <a:off x="0" y="6381328"/>
              <a:ext cx="9144000" cy="4766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EC6641-FB86-AA5C-F4F9-50E1ECB5FA07}"/>
                </a:ext>
              </a:extLst>
            </p:cNvPr>
            <p:cNvSpPr txBox="1"/>
            <p:nvPr/>
          </p:nvSpPr>
          <p:spPr>
            <a:xfrm>
              <a:off x="0" y="6478215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Particle Accelerators and Beams 2023		                 					                                                            ewan.dolier.2015@uni.strath.ac.uk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462A15F-994D-32CC-C5E8-BC9B1A6B216D}"/>
              </a:ext>
            </a:extLst>
          </p:cNvPr>
          <p:cNvSpPr txBox="1"/>
          <p:nvPr/>
        </p:nvSpPr>
        <p:spPr>
          <a:xfrm>
            <a:off x="1441798" y="5291520"/>
            <a:ext cx="2318325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Segoe UI" panose="020B0502040204020203" pitchFamily="34" charset="0"/>
                <a:cs typeface="Segoe UI" panose="020B0502040204020203" pitchFamily="34" charset="0"/>
              </a:rPr>
              <a:t>Matt Alderton Talk – Thursday 14:20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E1BF93-A0B6-9D39-3308-9E2C624424FA}"/>
              </a:ext>
            </a:extLst>
          </p:cNvPr>
          <p:cNvSpPr txBox="1"/>
          <p:nvPr/>
        </p:nvSpPr>
        <p:spPr>
          <a:xfrm>
            <a:off x="85816" y="1734405"/>
            <a:ext cx="51252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Bishop is a platform for automatically generating PIC simulation data</a:t>
            </a:r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and applying machine learning techniques</a:t>
            </a:r>
          </a:p>
        </p:txBody>
      </p:sp>
    </p:spTree>
    <p:extLst>
      <p:ext uri="{BB962C8B-B14F-4D97-AF65-F5344CB8AC3E}">
        <p14:creationId xmlns:p14="http://schemas.microsoft.com/office/powerpoint/2010/main" val="2575989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15AE7DB7-3B4A-4AF7-9EE8-AC7FC3E103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053786" y="4219848"/>
                <a:ext cx="5006708" cy="1971402"/>
              </a:xfr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>
                <a:noAutofit/>
              </a:bodyPr>
              <a:lstStyle/>
              <a:p>
                <a:pPr algn="just">
                  <a:spcBef>
                    <a:spcPts val="0"/>
                  </a:spcBef>
                </a:pP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100 2D PIC simulations generated using BISHOP</a:t>
                </a:r>
              </a:p>
              <a:p>
                <a:pPr marL="0" indent="0" algn="just">
                  <a:spcBef>
                    <a:spcPts val="0"/>
                  </a:spcBef>
                  <a:buNone/>
                </a:pPr>
                <a:endParaRPr lang="en-GB" sz="16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 algn="just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𝑝𝑚𝑎𝑥</m:t>
                        </m:r>
                      </m:sub>
                    </m:sSub>
                    <m:r>
                      <a:rPr lang="en-GB" sz="1600" i="1" dirty="0"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 </m:t>
                    </m:r>
                  </m:oMath>
                </a14:m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increases with electron temperature and peak laser intensity - good agreement with established models [S. Wilks 1992, P. Mora 2005]</a:t>
                </a:r>
              </a:p>
              <a:p>
                <a:pPr marL="0" indent="0" algn="just">
                  <a:spcBef>
                    <a:spcPts val="0"/>
                  </a:spcBef>
                  <a:buNone/>
                </a:pPr>
                <a:endParaRPr lang="en-GB" sz="16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 algn="just">
                  <a:spcBef>
                    <a:spcPts val="0"/>
                  </a:spcBef>
                </a:pPr>
                <a:r>
                  <a:rPr lang="en-GB" sz="1600" dirty="0">
                    <a:solidFill>
                      <a:srgbClr val="C0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Bayesian optimisation 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has been used to optimise laser-plasma accelerators more efficiently!</a:t>
                </a:r>
              </a:p>
              <a:p>
                <a:pPr algn="just">
                  <a:spcBef>
                    <a:spcPts val="0"/>
                  </a:spcBef>
                </a:pPr>
                <a:endParaRPr lang="en-GB" sz="16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 algn="just">
                  <a:spcBef>
                    <a:spcPts val="0"/>
                  </a:spcBef>
                </a:pPr>
                <a:endParaRPr lang="en-GB" sz="16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15AE7DB7-3B4A-4AF7-9EE8-AC7FC3E103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53786" y="4219848"/>
                <a:ext cx="5006708" cy="1971402"/>
              </a:xfrm>
              <a:blipFill>
                <a:blip r:embed="rId2"/>
                <a:stretch>
                  <a:fillRect l="-252" t="-1899" r="-504"/>
                </a:stretch>
              </a:blip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7E4CCEB-9C67-490A-9E8E-EC87BBCA0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3786" y="2205041"/>
            <a:ext cx="4334327" cy="83755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F06D6C-CF25-4305-B0EE-4D671637CB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3786" y="3186074"/>
            <a:ext cx="4334327" cy="89029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85CD33B-9C90-A9CE-6E68-192A22F4324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02" b="32087"/>
          <a:stretch/>
        </p:blipFill>
        <p:spPr>
          <a:xfrm>
            <a:off x="7791533" y="1539236"/>
            <a:ext cx="2974708" cy="491132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93F0D39-D510-43EC-B636-1564EC73B4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9253" y="839036"/>
            <a:ext cx="2716988" cy="562421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E4D1A24B-1801-46D5-BB6B-8BA988226B06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241" y="0"/>
            <a:ext cx="1173317" cy="1319981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1BE939ED-3F63-559E-19A3-743E483834F5}"/>
              </a:ext>
            </a:extLst>
          </p:cNvPr>
          <p:cNvSpPr txBox="1">
            <a:spLocks/>
          </p:cNvSpPr>
          <p:nvPr/>
        </p:nvSpPr>
        <p:spPr>
          <a:xfrm>
            <a:off x="330938" y="60416"/>
            <a:ext cx="7556783" cy="1050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Segoe UI Semibold" panose="020B0702040204020203" pitchFamily="34" charset="0"/>
                <a:ea typeface="Tahoma" panose="020B0604030504040204" pitchFamily="34" charset="0"/>
                <a:cs typeface="Segoe UI Semibold" panose="020B0702040204020203" pitchFamily="34" charset="0"/>
              </a:rPr>
              <a:t>Conventional Optimisation using BISHOP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C3EEDA7-B645-028F-26F9-64B6B8EF8D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8" y="1208022"/>
            <a:ext cx="5892881" cy="459702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97A34EE-6A50-A947-64A5-5F7A93BA1A3C}"/>
              </a:ext>
            </a:extLst>
          </p:cNvPr>
          <p:cNvSpPr txBox="1"/>
          <p:nvPr/>
        </p:nvSpPr>
        <p:spPr>
          <a:xfrm>
            <a:off x="3578407" y="6034284"/>
            <a:ext cx="3371033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N. P. Dover, et al., Phys. Rev. Lett. 124.8, 084802 (2020)</a:t>
            </a:r>
            <a:endParaRPr lang="en-US" sz="105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6D0481-C831-E66F-0B1B-20599E3DD261}"/>
              </a:ext>
            </a:extLst>
          </p:cNvPr>
          <p:cNvCxnSpPr/>
          <p:nvPr/>
        </p:nvCxnSpPr>
        <p:spPr>
          <a:xfrm flipH="1">
            <a:off x="3716594" y="4076365"/>
            <a:ext cx="176980" cy="18860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CF776A50-E6DC-2064-232C-C9B34CC11986}"/>
              </a:ext>
            </a:extLst>
          </p:cNvPr>
          <p:cNvGrpSpPr/>
          <p:nvPr/>
        </p:nvGrpSpPr>
        <p:grpSpPr>
          <a:xfrm>
            <a:off x="0" y="6381328"/>
            <a:ext cx="12192000" cy="476672"/>
            <a:chOff x="0" y="6381328"/>
            <a:chExt cx="9144000" cy="47667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D683716-7A24-3CFE-74E3-D0425FFE8966}"/>
                </a:ext>
              </a:extLst>
            </p:cNvPr>
            <p:cNvSpPr/>
            <p:nvPr/>
          </p:nvSpPr>
          <p:spPr>
            <a:xfrm>
              <a:off x="0" y="6381328"/>
              <a:ext cx="9144000" cy="4766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438B184-877F-17C5-928A-F755F87CB84B}"/>
                </a:ext>
              </a:extLst>
            </p:cNvPr>
            <p:cNvSpPr txBox="1"/>
            <p:nvPr/>
          </p:nvSpPr>
          <p:spPr>
            <a:xfrm>
              <a:off x="0" y="6478215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Particle Accelerators and Beams 2023		                 					                                                            ewan.dolier.2015@uni.strath.ac.uk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6201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raphic 158">
            <a:extLst>
              <a:ext uri="{FF2B5EF4-FFF2-40B4-BE49-F238E27FC236}">
                <a16:creationId xmlns:a16="http://schemas.microsoft.com/office/drawing/2014/main" id="{615875E5-2E53-4A9F-95E8-8A853EE1D9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6547" y="1982260"/>
            <a:ext cx="2170793" cy="15679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3343B14F-9359-45DE-B156-B6A1B7DE5DD4}"/>
                  </a:ext>
                </a:extLst>
              </p:cNvPr>
              <p:cNvSpPr/>
              <p:nvPr/>
            </p:nvSpPr>
            <p:spPr>
              <a:xfrm>
                <a:off x="8025664" y="1594544"/>
                <a:ext cx="1775100" cy="1060493"/>
              </a:xfrm>
              <a:custGeom>
                <a:avLst/>
                <a:gdLst>
                  <a:gd name="connsiteX0" fmla="*/ 0 w 1530210"/>
                  <a:gd name="connsiteY0" fmla="*/ 168334 h 1009984"/>
                  <a:gd name="connsiteX1" fmla="*/ 168334 w 1530210"/>
                  <a:gd name="connsiteY1" fmla="*/ 0 h 1009984"/>
                  <a:gd name="connsiteX2" fmla="*/ 1361876 w 1530210"/>
                  <a:gd name="connsiteY2" fmla="*/ 0 h 1009984"/>
                  <a:gd name="connsiteX3" fmla="*/ 1530210 w 1530210"/>
                  <a:gd name="connsiteY3" fmla="*/ 168334 h 1009984"/>
                  <a:gd name="connsiteX4" fmla="*/ 1530210 w 1530210"/>
                  <a:gd name="connsiteY4" fmla="*/ 841650 h 1009984"/>
                  <a:gd name="connsiteX5" fmla="*/ 1361876 w 1530210"/>
                  <a:gd name="connsiteY5" fmla="*/ 1009984 h 1009984"/>
                  <a:gd name="connsiteX6" fmla="*/ 168334 w 1530210"/>
                  <a:gd name="connsiteY6" fmla="*/ 1009984 h 1009984"/>
                  <a:gd name="connsiteX7" fmla="*/ 0 w 1530210"/>
                  <a:gd name="connsiteY7" fmla="*/ 841650 h 1009984"/>
                  <a:gd name="connsiteX8" fmla="*/ 0 w 1530210"/>
                  <a:gd name="connsiteY8" fmla="*/ 168334 h 1009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0210" h="1009984">
                    <a:moveTo>
                      <a:pt x="0" y="168334"/>
                    </a:moveTo>
                    <a:cubicBezTo>
                      <a:pt x="0" y="75366"/>
                      <a:pt x="75366" y="0"/>
                      <a:pt x="168334" y="0"/>
                    </a:cubicBezTo>
                    <a:lnTo>
                      <a:pt x="1361876" y="0"/>
                    </a:lnTo>
                    <a:cubicBezTo>
                      <a:pt x="1454844" y="0"/>
                      <a:pt x="1530210" y="75366"/>
                      <a:pt x="1530210" y="168334"/>
                    </a:cubicBezTo>
                    <a:lnTo>
                      <a:pt x="1530210" y="841650"/>
                    </a:lnTo>
                    <a:cubicBezTo>
                      <a:pt x="1530210" y="934618"/>
                      <a:pt x="1454844" y="1009984"/>
                      <a:pt x="1361876" y="1009984"/>
                    </a:cubicBezTo>
                    <a:lnTo>
                      <a:pt x="168334" y="1009984"/>
                    </a:lnTo>
                    <a:cubicBezTo>
                      <a:pt x="75366" y="1009984"/>
                      <a:pt x="0" y="934618"/>
                      <a:pt x="0" y="841650"/>
                    </a:cubicBezTo>
                    <a:lnTo>
                      <a:pt x="0" y="168334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scene3d>
                <a:camera prst="orthographicFront"/>
                <a:lightRig rig="flat" dir="t"/>
              </a:scene3d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rgbClr r="0" g="0" b="0"/>
              </a:fillRef>
              <a:effectRef idx="1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  <p:txBody>
              <a:bodyPr spcFirstLastPara="0" vert="horz" wrap="square" lIns="91213" tIns="91213" rIns="91213" bIns="91213" numCol="1" spcCol="1270" anchor="ctr" anchorCtr="0">
                <a:noAutofit/>
              </a:bodyPr>
              <a:lstStyle/>
              <a:p>
                <a:pPr algn="ctr" defTabSz="46672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1. Randomly vary X between</a:t>
                </a:r>
              </a:p>
              <a:p>
                <a:pPr algn="ctr" defTabSz="46672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GB" sz="1200" i="1">
                        <a:latin typeface="Cambria Math" panose="02040503050406030204" pitchFamily="18" charset="0"/>
                      </a:rPr>
                      <m:t>=0 </m:t>
                    </m:r>
                    <m:r>
                      <a:rPr lang="en-GB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sz="1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GB" sz="12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3343B14F-9359-45DE-B156-B6A1B7DE5D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5664" y="1594544"/>
                <a:ext cx="1775100" cy="1060493"/>
              </a:xfrm>
              <a:custGeom>
                <a:avLst/>
                <a:gdLst>
                  <a:gd name="connsiteX0" fmla="*/ 0 w 1530210"/>
                  <a:gd name="connsiteY0" fmla="*/ 168334 h 1009984"/>
                  <a:gd name="connsiteX1" fmla="*/ 168334 w 1530210"/>
                  <a:gd name="connsiteY1" fmla="*/ 0 h 1009984"/>
                  <a:gd name="connsiteX2" fmla="*/ 1361876 w 1530210"/>
                  <a:gd name="connsiteY2" fmla="*/ 0 h 1009984"/>
                  <a:gd name="connsiteX3" fmla="*/ 1530210 w 1530210"/>
                  <a:gd name="connsiteY3" fmla="*/ 168334 h 1009984"/>
                  <a:gd name="connsiteX4" fmla="*/ 1530210 w 1530210"/>
                  <a:gd name="connsiteY4" fmla="*/ 841650 h 1009984"/>
                  <a:gd name="connsiteX5" fmla="*/ 1361876 w 1530210"/>
                  <a:gd name="connsiteY5" fmla="*/ 1009984 h 1009984"/>
                  <a:gd name="connsiteX6" fmla="*/ 168334 w 1530210"/>
                  <a:gd name="connsiteY6" fmla="*/ 1009984 h 1009984"/>
                  <a:gd name="connsiteX7" fmla="*/ 0 w 1530210"/>
                  <a:gd name="connsiteY7" fmla="*/ 841650 h 1009984"/>
                  <a:gd name="connsiteX8" fmla="*/ 0 w 1530210"/>
                  <a:gd name="connsiteY8" fmla="*/ 168334 h 1009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0210" h="1009984">
                    <a:moveTo>
                      <a:pt x="0" y="168334"/>
                    </a:moveTo>
                    <a:cubicBezTo>
                      <a:pt x="0" y="75366"/>
                      <a:pt x="75366" y="0"/>
                      <a:pt x="168334" y="0"/>
                    </a:cubicBezTo>
                    <a:lnTo>
                      <a:pt x="1361876" y="0"/>
                    </a:lnTo>
                    <a:cubicBezTo>
                      <a:pt x="1454844" y="0"/>
                      <a:pt x="1530210" y="75366"/>
                      <a:pt x="1530210" y="168334"/>
                    </a:cubicBezTo>
                    <a:lnTo>
                      <a:pt x="1530210" y="841650"/>
                    </a:lnTo>
                    <a:cubicBezTo>
                      <a:pt x="1530210" y="934618"/>
                      <a:pt x="1454844" y="1009984"/>
                      <a:pt x="1361876" y="1009984"/>
                    </a:cubicBezTo>
                    <a:lnTo>
                      <a:pt x="168334" y="1009984"/>
                    </a:lnTo>
                    <a:cubicBezTo>
                      <a:pt x="75366" y="1009984"/>
                      <a:pt x="0" y="934618"/>
                      <a:pt x="0" y="841650"/>
                    </a:cubicBezTo>
                    <a:lnTo>
                      <a:pt x="0" y="168334"/>
                    </a:lnTo>
                    <a:close/>
                  </a:path>
                </a:pathLst>
              </a:cu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7098B20C-854C-4397-BD4B-245A39D36F04}"/>
              </a:ext>
            </a:extLst>
          </p:cNvPr>
          <p:cNvSpPr/>
          <p:nvPr/>
        </p:nvSpPr>
        <p:spPr>
          <a:xfrm>
            <a:off x="7582050" y="2099535"/>
            <a:ext cx="2772282" cy="277228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284877" y="330840"/>
                </a:moveTo>
                <a:arcTo wR="1386141" hR="1386141" stAng="18625142" swAng="1277915"/>
              </a:path>
            </a:pathLst>
          </a:custGeom>
          <a:noFill/>
          <a:ln>
            <a:tailEnd type="arrow"/>
          </a:ln>
        </p:spPr>
        <p:style>
          <a:lnRef idx="1">
            <a:schemeClr val="accent5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2FCF565A-64C6-49D8-9790-FC0010834376}"/>
              </a:ext>
            </a:extLst>
          </p:cNvPr>
          <p:cNvSpPr/>
          <p:nvPr/>
        </p:nvSpPr>
        <p:spPr>
          <a:xfrm>
            <a:off x="9396275" y="2955416"/>
            <a:ext cx="1775101" cy="1060521"/>
          </a:xfrm>
          <a:custGeom>
            <a:avLst/>
            <a:gdLst>
              <a:gd name="connsiteX0" fmla="*/ 0 w 1530210"/>
              <a:gd name="connsiteY0" fmla="*/ 168334 h 1009984"/>
              <a:gd name="connsiteX1" fmla="*/ 168334 w 1530210"/>
              <a:gd name="connsiteY1" fmla="*/ 0 h 1009984"/>
              <a:gd name="connsiteX2" fmla="*/ 1361876 w 1530210"/>
              <a:gd name="connsiteY2" fmla="*/ 0 h 1009984"/>
              <a:gd name="connsiteX3" fmla="*/ 1530210 w 1530210"/>
              <a:gd name="connsiteY3" fmla="*/ 168334 h 1009984"/>
              <a:gd name="connsiteX4" fmla="*/ 1530210 w 1530210"/>
              <a:gd name="connsiteY4" fmla="*/ 841650 h 1009984"/>
              <a:gd name="connsiteX5" fmla="*/ 1361876 w 1530210"/>
              <a:gd name="connsiteY5" fmla="*/ 1009984 h 1009984"/>
              <a:gd name="connsiteX6" fmla="*/ 168334 w 1530210"/>
              <a:gd name="connsiteY6" fmla="*/ 1009984 h 1009984"/>
              <a:gd name="connsiteX7" fmla="*/ 0 w 1530210"/>
              <a:gd name="connsiteY7" fmla="*/ 841650 h 1009984"/>
              <a:gd name="connsiteX8" fmla="*/ 0 w 1530210"/>
              <a:gd name="connsiteY8" fmla="*/ 168334 h 100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0210" h="1009984">
                <a:moveTo>
                  <a:pt x="0" y="168334"/>
                </a:moveTo>
                <a:cubicBezTo>
                  <a:pt x="0" y="75366"/>
                  <a:pt x="75366" y="0"/>
                  <a:pt x="168334" y="0"/>
                </a:cubicBezTo>
                <a:lnTo>
                  <a:pt x="1361876" y="0"/>
                </a:lnTo>
                <a:cubicBezTo>
                  <a:pt x="1454844" y="0"/>
                  <a:pt x="1530210" y="75366"/>
                  <a:pt x="1530210" y="168334"/>
                </a:cubicBezTo>
                <a:lnTo>
                  <a:pt x="1530210" y="841650"/>
                </a:lnTo>
                <a:cubicBezTo>
                  <a:pt x="1530210" y="934618"/>
                  <a:pt x="1454844" y="1009984"/>
                  <a:pt x="1361876" y="1009984"/>
                </a:cubicBezTo>
                <a:lnTo>
                  <a:pt x="168334" y="1009984"/>
                </a:lnTo>
                <a:cubicBezTo>
                  <a:pt x="75366" y="1009984"/>
                  <a:pt x="0" y="934618"/>
                  <a:pt x="0" y="841650"/>
                </a:cubicBezTo>
                <a:lnTo>
                  <a:pt x="0" y="168334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91213" tIns="91213" rIns="91213" bIns="91213" numCol="1" spcCol="1270" anchor="ctr" anchorCtr="0">
            <a:noAutofit/>
          </a:bodyPr>
          <a:lstStyle/>
          <a:p>
            <a:pPr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2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2. Measure the objective function, f(X)  </a:t>
            </a:r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AE4AD1DA-6559-4509-8C72-731CF56EE747}"/>
              </a:ext>
            </a:extLst>
          </p:cNvPr>
          <p:cNvSpPr/>
          <p:nvPr/>
        </p:nvSpPr>
        <p:spPr>
          <a:xfrm>
            <a:off x="7582050" y="2099535"/>
            <a:ext cx="2772282" cy="277228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606809" y="2042919"/>
                </a:moveTo>
                <a:arcTo wR="1386141" hR="1386141" stAng="1696943" swAng="1277915"/>
              </a:path>
            </a:pathLst>
          </a:custGeom>
          <a:noFill/>
          <a:ln>
            <a:tailEnd type="arrow"/>
          </a:ln>
        </p:spPr>
        <p:style>
          <a:lnRef idx="1">
            <a:schemeClr val="accent5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88ECD78F-0E74-4FC0-8C0B-4005E5C7C969}"/>
              </a:ext>
            </a:extLst>
          </p:cNvPr>
          <p:cNvSpPr/>
          <p:nvPr/>
        </p:nvSpPr>
        <p:spPr>
          <a:xfrm>
            <a:off x="8090483" y="4523906"/>
            <a:ext cx="1775100" cy="1060562"/>
          </a:xfrm>
          <a:custGeom>
            <a:avLst/>
            <a:gdLst>
              <a:gd name="connsiteX0" fmla="*/ 0 w 1530210"/>
              <a:gd name="connsiteY0" fmla="*/ 168334 h 1009984"/>
              <a:gd name="connsiteX1" fmla="*/ 168334 w 1530210"/>
              <a:gd name="connsiteY1" fmla="*/ 0 h 1009984"/>
              <a:gd name="connsiteX2" fmla="*/ 1361876 w 1530210"/>
              <a:gd name="connsiteY2" fmla="*/ 0 h 1009984"/>
              <a:gd name="connsiteX3" fmla="*/ 1530210 w 1530210"/>
              <a:gd name="connsiteY3" fmla="*/ 168334 h 1009984"/>
              <a:gd name="connsiteX4" fmla="*/ 1530210 w 1530210"/>
              <a:gd name="connsiteY4" fmla="*/ 841650 h 1009984"/>
              <a:gd name="connsiteX5" fmla="*/ 1361876 w 1530210"/>
              <a:gd name="connsiteY5" fmla="*/ 1009984 h 1009984"/>
              <a:gd name="connsiteX6" fmla="*/ 168334 w 1530210"/>
              <a:gd name="connsiteY6" fmla="*/ 1009984 h 1009984"/>
              <a:gd name="connsiteX7" fmla="*/ 0 w 1530210"/>
              <a:gd name="connsiteY7" fmla="*/ 841650 h 1009984"/>
              <a:gd name="connsiteX8" fmla="*/ 0 w 1530210"/>
              <a:gd name="connsiteY8" fmla="*/ 168334 h 100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0210" h="1009984">
                <a:moveTo>
                  <a:pt x="0" y="168334"/>
                </a:moveTo>
                <a:cubicBezTo>
                  <a:pt x="0" y="75366"/>
                  <a:pt x="75366" y="0"/>
                  <a:pt x="168334" y="0"/>
                </a:cubicBezTo>
                <a:lnTo>
                  <a:pt x="1361876" y="0"/>
                </a:lnTo>
                <a:cubicBezTo>
                  <a:pt x="1454844" y="0"/>
                  <a:pt x="1530210" y="75366"/>
                  <a:pt x="1530210" y="168334"/>
                </a:cubicBezTo>
                <a:lnTo>
                  <a:pt x="1530210" y="841650"/>
                </a:lnTo>
                <a:cubicBezTo>
                  <a:pt x="1530210" y="934618"/>
                  <a:pt x="1454844" y="1009984"/>
                  <a:pt x="1361876" y="1009984"/>
                </a:cubicBezTo>
                <a:lnTo>
                  <a:pt x="168334" y="1009984"/>
                </a:lnTo>
                <a:cubicBezTo>
                  <a:pt x="75366" y="1009984"/>
                  <a:pt x="0" y="934618"/>
                  <a:pt x="0" y="841650"/>
                </a:cubicBezTo>
                <a:lnTo>
                  <a:pt x="0" y="168334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91213" tIns="91213" rIns="91213" bIns="91213" numCol="1" spcCol="1270" anchor="ctr" anchorCtr="0">
            <a:noAutofit/>
          </a:bodyPr>
          <a:lstStyle/>
          <a:p>
            <a:pPr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2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3. Update surrogate model with X and f(X)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4169F30C-D8C9-4FB3-BECC-09C0AB456624}"/>
              </a:ext>
            </a:extLst>
          </p:cNvPr>
          <p:cNvSpPr txBox="1"/>
          <p:nvPr/>
        </p:nvSpPr>
        <p:spPr>
          <a:xfrm>
            <a:off x="328755" y="1258953"/>
            <a:ext cx="74479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We can optimise a noisy and expensive function with </a:t>
            </a:r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limited data!</a:t>
            </a:r>
            <a:endParaRPr lang="en-GB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C6AC48A3-D98E-47A6-A3C5-7F48958C973C}"/>
              </a:ext>
            </a:extLst>
          </p:cNvPr>
          <p:cNvSpPr txBox="1"/>
          <p:nvPr/>
        </p:nvSpPr>
        <p:spPr>
          <a:xfrm>
            <a:off x="1107300" y="1973476"/>
            <a:ext cx="6903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u="sng" dirty="0">
                <a:latin typeface="Segoe UI" panose="020B0502040204020203" pitchFamily="34" charset="0"/>
                <a:cs typeface="Segoe UI" panose="020B0502040204020203" pitchFamily="34" charset="0"/>
              </a:rPr>
              <a:t>Random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DEE97067-7368-4F08-B1E2-CA00D214F74B}"/>
                  </a:ext>
                </a:extLst>
              </p:cNvPr>
              <p:cNvSpPr txBox="1"/>
              <p:nvPr/>
            </p:nvSpPr>
            <p:spPr>
              <a:xfrm>
                <a:off x="2019432" y="1982259"/>
                <a:ext cx="69032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50" i="1">
                          <a:latin typeface="Cambria Math" panose="02040503050406030204" pitchFamily="18" charset="0"/>
                          <a:cs typeface="Segoe UI" panose="020B0502040204020203" pitchFamily="34" charset="0"/>
                        </a:rPr>
                        <m:t>𝑛</m:t>
                      </m:r>
                      <m:r>
                        <a:rPr lang="en-GB" sz="1050" i="1">
                          <a:latin typeface="Cambria Math" panose="02040503050406030204" pitchFamily="18" charset="0"/>
                          <a:cs typeface="Segoe UI" panose="020B0502040204020203" pitchFamily="34" charset="0"/>
                        </a:rPr>
                        <m:t>=5</m:t>
                      </m:r>
                    </m:oMath>
                  </m:oMathPara>
                </a14:m>
                <a:endParaRPr lang="en-GB" sz="105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DEE97067-7368-4F08-B1E2-CA00D214F7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432" y="1982259"/>
                <a:ext cx="690325" cy="2539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8" name="Group 247">
            <a:extLst>
              <a:ext uri="{FF2B5EF4-FFF2-40B4-BE49-F238E27FC236}">
                <a16:creationId xmlns:a16="http://schemas.microsoft.com/office/drawing/2014/main" id="{84BB38B4-376E-490B-8361-9EDBA277E566}"/>
              </a:ext>
            </a:extLst>
          </p:cNvPr>
          <p:cNvGrpSpPr/>
          <p:nvPr/>
        </p:nvGrpSpPr>
        <p:grpSpPr>
          <a:xfrm>
            <a:off x="671316" y="5295290"/>
            <a:ext cx="2566294" cy="1015663"/>
            <a:chOff x="43162" y="5325782"/>
            <a:chExt cx="2566294" cy="10156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E58EBD86-54CA-4CF2-9A20-D65398CBA8A5}"/>
                    </a:ext>
                  </a:extLst>
                </p:cNvPr>
                <p:cNvSpPr txBox="1"/>
                <p:nvPr/>
              </p:nvSpPr>
              <p:spPr>
                <a:xfrm>
                  <a:off x="43162" y="5325782"/>
                  <a:ext cx="2566294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 algn="just">
                    <a:buClr>
                      <a:srgbClr val="FF0000"/>
                    </a:buClr>
                    <a:buSzPct val="100000"/>
                    <a:buFont typeface="Arial" panose="020B0604020202020204" pitchFamily="34" charset="0"/>
                    <a:buChar char="•"/>
                  </a:pPr>
                  <a:r>
                    <a:rPr lang="en-GB" sz="12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Evaluations</a:t>
                  </a:r>
                </a:p>
                <a:p>
                  <a:pPr marL="285750" indent="-285750" algn="just">
                    <a:buClr>
                      <a:srgbClr val="0000FF"/>
                    </a:buClr>
                    <a:buFont typeface="Arial" panose="020B0604020202020204" pitchFamily="34" charset="0"/>
                    <a:buChar char="•"/>
                  </a:pPr>
                  <a:r>
                    <a:rPr lang="en-GB" sz="1200" dirty="0">
                      <a:solidFill>
                        <a:srgbClr val="0000FF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Acquisition function</a:t>
                  </a:r>
                </a:p>
                <a:p>
                  <a:pPr marL="285750" indent="-285750" algn="just">
                    <a:buClr>
                      <a:srgbClr val="FF0000"/>
                    </a:buClr>
                    <a:buFont typeface="Calibri" panose="020F0502020204030204" pitchFamily="34" charset="0"/>
                    <a:buChar char="—"/>
                  </a:pPr>
                  <a:r>
                    <a:rPr lang="en-GB" sz="12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True Function</a:t>
                  </a:r>
                </a:p>
                <a:p>
                  <a:pPr marL="285750" indent="-285750" algn="just">
                    <a:buClr>
                      <a:srgbClr val="008000"/>
                    </a:buClr>
                    <a:buFont typeface="Calibri" panose="020F0502020204030204" pitchFamily="34" charset="0"/>
                    <a:buChar char="—"/>
                  </a:pPr>
                  <a:r>
                    <a:rPr lang="en-GB" sz="12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Surrogate model (</a:t>
                  </a:r>
                  <a14:m>
                    <m:oMath xmlns:m="http://schemas.openxmlformats.org/officeDocument/2006/math"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𝐺𝑃</m:t>
                      </m:r>
                    </m:oMath>
                  </a14:m>
                  <a:r>
                    <a:rPr lang="en-GB" sz="12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)</a:t>
                  </a:r>
                </a:p>
                <a:p>
                  <a:pPr algn="just">
                    <a:buClr>
                      <a:srgbClr val="008000"/>
                    </a:buClr>
                  </a:pPr>
                  <a:r>
                    <a:rPr lang="en-GB" sz="12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       Model uncertainty (</a:t>
                  </a:r>
                  <a14:m>
                    <m:oMath xmlns:m="http://schemas.openxmlformats.org/officeDocument/2006/math"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𝐺𝑃</m:t>
                      </m:r>
                    </m:oMath>
                  </a14:m>
                  <a:r>
                    <a:rPr lang="en-GB" sz="12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E58EBD86-54CA-4CF2-9A20-D65398CBA8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62" y="5325782"/>
                  <a:ext cx="2566294" cy="1015663"/>
                </a:xfrm>
                <a:prstGeom prst="rect">
                  <a:avLst/>
                </a:prstGeom>
                <a:blipFill>
                  <a:blip r:embed="rId6"/>
                  <a:stretch>
                    <a:fillRect l="-238" t="-1205" b="-36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5435BB28-31A8-4D26-BEE2-4E9828B5F0F6}"/>
                </a:ext>
              </a:extLst>
            </p:cNvPr>
            <p:cNvSpPr/>
            <p:nvPr/>
          </p:nvSpPr>
          <p:spPr>
            <a:xfrm>
              <a:off x="131388" y="6145234"/>
              <a:ext cx="108000" cy="10795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253" name="TextBox 252">
            <a:extLst>
              <a:ext uri="{FF2B5EF4-FFF2-40B4-BE49-F238E27FC236}">
                <a16:creationId xmlns:a16="http://schemas.microsoft.com/office/drawing/2014/main" id="{A56A5805-A233-4863-A3F5-770CD2BD42A9}"/>
              </a:ext>
            </a:extLst>
          </p:cNvPr>
          <p:cNvSpPr txBox="1"/>
          <p:nvPr/>
        </p:nvSpPr>
        <p:spPr>
          <a:xfrm>
            <a:off x="683966" y="1977323"/>
            <a:ext cx="36715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Segoe UI" panose="020B0502040204020203" pitchFamily="34" charset="0"/>
                <a:cs typeface="Segoe UI" panose="020B0502040204020203" pitchFamily="34" charset="0"/>
              </a:rPr>
              <a:t>(a)</a:t>
            </a:r>
          </a:p>
        </p:txBody>
      </p: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7F1E40D8-85AE-407C-A31B-F4FF4AA13DED}"/>
              </a:ext>
            </a:extLst>
          </p:cNvPr>
          <p:cNvGrpSpPr/>
          <p:nvPr/>
        </p:nvGrpSpPr>
        <p:grpSpPr>
          <a:xfrm>
            <a:off x="2716988" y="1981831"/>
            <a:ext cx="7592396" cy="4157950"/>
            <a:chOff x="984806" y="2220933"/>
            <a:chExt cx="7592396" cy="4157950"/>
          </a:xfrm>
        </p:grpSpPr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00F2791D-44B5-425F-AD4D-5FB779DA283A}"/>
                </a:ext>
              </a:extLst>
            </p:cNvPr>
            <p:cNvGrpSpPr/>
            <p:nvPr/>
          </p:nvGrpSpPr>
          <p:grpSpPr>
            <a:xfrm>
              <a:off x="984806" y="2220933"/>
              <a:ext cx="7592396" cy="4157950"/>
              <a:chOff x="984806" y="2220933"/>
              <a:chExt cx="7592396" cy="4157950"/>
            </a:xfrm>
          </p:grpSpPr>
          <p:grpSp>
            <p:nvGrpSpPr>
              <p:cNvPr id="235" name="Group 234">
                <a:extLst>
                  <a:ext uri="{FF2B5EF4-FFF2-40B4-BE49-F238E27FC236}">
                    <a16:creationId xmlns:a16="http://schemas.microsoft.com/office/drawing/2014/main" id="{A4D2BED0-BE7E-4968-B8D0-657D24DCA84F}"/>
                  </a:ext>
                </a:extLst>
              </p:cNvPr>
              <p:cNvGrpSpPr/>
              <p:nvPr/>
            </p:nvGrpSpPr>
            <p:grpSpPr>
              <a:xfrm>
                <a:off x="984806" y="2225869"/>
                <a:ext cx="7592396" cy="4153014"/>
                <a:chOff x="984806" y="2225869"/>
                <a:chExt cx="7592396" cy="4153014"/>
              </a:xfrm>
            </p:grpSpPr>
            <p:pic>
              <p:nvPicPr>
                <p:cNvPr id="165" name="Graphic 164">
                  <a:extLst>
                    <a:ext uri="{FF2B5EF4-FFF2-40B4-BE49-F238E27FC236}">
                      <a16:creationId xmlns:a16="http://schemas.microsoft.com/office/drawing/2014/main" id="{AEF5B64D-DF94-452D-BAAC-A02CBCA5B3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84806" y="2225869"/>
                  <a:ext cx="2170793" cy="1618723"/>
                </a:xfrm>
                <a:prstGeom prst="rect">
                  <a:avLst/>
                </a:prstGeom>
              </p:spPr>
            </p:pic>
            <p:grpSp>
              <p:nvGrpSpPr>
                <p:cNvPr id="234" name="Group 233">
                  <a:extLst>
                    <a:ext uri="{FF2B5EF4-FFF2-40B4-BE49-F238E27FC236}">
                      <a16:creationId xmlns:a16="http://schemas.microsoft.com/office/drawing/2014/main" id="{9F94A8DB-A190-4A88-B1D1-4C40F0037F6F}"/>
                    </a:ext>
                  </a:extLst>
                </p:cNvPr>
                <p:cNvGrpSpPr/>
                <p:nvPr/>
              </p:nvGrpSpPr>
              <p:grpSpPr>
                <a:xfrm>
                  <a:off x="2519111" y="2329487"/>
                  <a:ext cx="6058091" cy="4049396"/>
                  <a:chOff x="2519111" y="2329487"/>
                  <a:chExt cx="6058091" cy="4049396"/>
                </a:xfrm>
              </p:grpSpPr>
              <p:sp>
                <p:nvSpPr>
                  <p:cNvPr id="216" name="Oval 215">
                    <a:extLst>
                      <a:ext uri="{FF2B5EF4-FFF2-40B4-BE49-F238E27FC236}">
                        <a16:creationId xmlns:a16="http://schemas.microsoft.com/office/drawing/2014/main" id="{83AC373E-6438-4CA2-85C9-F7CAF4A25EFA}"/>
                      </a:ext>
                    </a:extLst>
                  </p:cNvPr>
                  <p:cNvSpPr/>
                  <p:nvPr/>
                </p:nvSpPr>
                <p:spPr>
                  <a:xfrm>
                    <a:off x="2519111" y="2986699"/>
                    <a:ext cx="175417" cy="175417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233" name="Group 232">
                    <a:extLst>
                      <a:ext uri="{FF2B5EF4-FFF2-40B4-BE49-F238E27FC236}">
                        <a16:creationId xmlns:a16="http://schemas.microsoft.com/office/drawing/2014/main" id="{C8854F8F-97C1-4CCE-8337-173788F3E231}"/>
                      </a:ext>
                    </a:extLst>
                  </p:cNvPr>
                  <p:cNvGrpSpPr/>
                  <p:nvPr/>
                </p:nvGrpSpPr>
                <p:grpSpPr>
                  <a:xfrm>
                    <a:off x="3397536" y="2329487"/>
                    <a:ext cx="5179666" cy="4049396"/>
                    <a:chOff x="3397536" y="2329487"/>
                    <a:chExt cx="5179666" cy="4049396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98" name="TextBox 197">
                          <a:extLst>
                            <a:ext uri="{FF2B5EF4-FFF2-40B4-BE49-F238E27FC236}">
                              <a16:creationId xmlns:a16="http://schemas.microsoft.com/office/drawing/2014/main" id="{78DDD35E-9AE8-4A56-96FC-724A89A4C47B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3397536" y="5455553"/>
                          <a:ext cx="3217390" cy="92333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lvl="1" algn="just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𝐺𝑃</m:t>
                              </m:r>
                            </m:oMath>
                          </a14:m>
                          <a:r>
                            <a:rPr lang="en-GB" sz="1200" dirty="0"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: mean (exploitation)</a:t>
                          </a:r>
                        </a:p>
                        <a:p>
                          <a:pPr lvl="1" algn="just">
                            <a:lnSpc>
                              <a:spcPct val="150000"/>
                            </a:lnSpc>
                          </a:pPr>
                          <a:r>
                            <a:rPr lang="en-GB" sz="1200" dirty="0"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𝐺𝑃</m:t>
                              </m:r>
                            </m:oMath>
                          </a14:m>
                          <a:r>
                            <a:rPr lang="en-GB" sz="1200" dirty="0"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: uncertainty (exploration)</a:t>
                          </a:r>
                        </a:p>
                        <a:p>
                          <a:pPr lvl="1" algn="just">
                            <a:lnSpc>
                              <a:spcPct val="150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κ</m:t>
                              </m:r>
                            </m:oMath>
                          </a14:m>
                          <a:r>
                            <a:rPr lang="en-GB" sz="1200" dirty="0"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: kappa value (provides balance)</a:t>
                          </a:r>
                        </a:p>
                      </p:txBody>
                    </p:sp>
                  </mc:Choice>
                  <mc:Fallback xmlns="">
                    <p:sp>
                      <p:nvSpPr>
                        <p:cNvPr id="198" name="TextBox 197">
                          <a:extLst>
                            <a:ext uri="{FF2B5EF4-FFF2-40B4-BE49-F238E27FC236}">
                              <a16:creationId xmlns:a16="http://schemas.microsoft.com/office/drawing/2014/main" id="{78DDD35E-9AE8-4A56-96FC-724A89A4C47B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397536" y="5455553"/>
                          <a:ext cx="3217390" cy="923330"/>
                        </a:xfrm>
                        <a:prstGeom prst="rect">
                          <a:avLst/>
                        </a:prstGeom>
                        <a:blipFill>
                          <a:blip r:embed="rId10"/>
                          <a:stretch>
                            <a:fillRect b="-662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227" name="Freeform: Shape 226">
                      <a:extLst>
                        <a:ext uri="{FF2B5EF4-FFF2-40B4-BE49-F238E27FC236}">
                          <a16:creationId xmlns:a16="http://schemas.microsoft.com/office/drawing/2014/main" id="{D8FB288C-6F96-4CF3-8194-78DB13D98C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04920" y="2329487"/>
                      <a:ext cx="2772282" cy="277228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>
                          <a:moveTo>
                            <a:pt x="487404" y="2441442"/>
                          </a:moveTo>
                          <a:arcTo wR="1386141" hR="1386141" stAng="7825142" swAng="1277915"/>
                        </a:path>
                      </a:pathLst>
                    </a:custGeom>
                    <a:noFill/>
                    <a:ln>
                      <a:tailEnd type="arrow"/>
                    </a:ln>
                  </p:spPr>
                  <p:style>
                    <a:lnRef idx="1">
                      <a:schemeClr val="accent5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0">
                      <a:scrgbClr r="0" g="0" b="0"/>
                    </a:fillRef>
                    <a:effectRef idx="0">
                      <a:schemeClr val="accent5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tx1">
                        <a:hueOff val="0"/>
                        <a:satOff val="0"/>
                        <a:lumOff val="0"/>
                        <a:alphaOff val="0"/>
                      </a:schemeClr>
                    </a:fontRef>
                  </p:style>
                </p:sp>
                <p:sp>
                  <p:nvSpPr>
                    <p:cNvPr id="204" name="Rectangle 203">
                      <a:extLst>
                        <a:ext uri="{FF2B5EF4-FFF2-40B4-BE49-F238E27FC236}">
                          <a16:creationId xmlns:a16="http://schemas.microsoft.com/office/drawing/2014/main" id="{332F94D7-3AAE-4049-B760-E400EBA942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50882" y="5485859"/>
                      <a:ext cx="2343150" cy="893023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28" name="Freeform: Shape 227">
                          <a:extLst>
                            <a:ext uri="{FF2B5EF4-FFF2-40B4-BE49-F238E27FC236}">
                              <a16:creationId xmlns:a16="http://schemas.microsoft.com/office/drawing/2014/main" id="{DA14F50E-D1F1-421F-87CE-C4A7D261F3C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08132" y="3176237"/>
                          <a:ext cx="2025249" cy="1060521"/>
                        </a:xfrm>
                        <a:custGeom>
                          <a:avLst/>
                          <a:gdLst>
                            <a:gd name="connsiteX0" fmla="*/ 0 w 1530210"/>
                            <a:gd name="connsiteY0" fmla="*/ 168334 h 1009984"/>
                            <a:gd name="connsiteX1" fmla="*/ 168334 w 1530210"/>
                            <a:gd name="connsiteY1" fmla="*/ 0 h 1009984"/>
                            <a:gd name="connsiteX2" fmla="*/ 1361876 w 1530210"/>
                            <a:gd name="connsiteY2" fmla="*/ 0 h 1009984"/>
                            <a:gd name="connsiteX3" fmla="*/ 1530210 w 1530210"/>
                            <a:gd name="connsiteY3" fmla="*/ 168334 h 1009984"/>
                            <a:gd name="connsiteX4" fmla="*/ 1530210 w 1530210"/>
                            <a:gd name="connsiteY4" fmla="*/ 841650 h 1009984"/>
                            <a:gd name="connsiteX5" fmla="*/ 1361876 w 1530210"/>
                            <a:gd name="connsiteY5" fmla="*/ 1009984 h 1009984"/>
                            <a:gd name="connsiteX6" fmla="*/ 168334 w 1530210"/>
                            <a:gd name="connsiteY6" fmla="*/ 1009984 h 1009984"/>
                            <a:gd name="connsiteX7" fmla="*/ 0 w 1530210"/>
                            <a:gd name="connsiteY7" fmla="*/ 841650 h 1009984"/>
                            <a:gd name="connsiteX8" fmla="*/ 0 w 1530210"/>
                            <a:gd name="connsiteY8" fmla="*/ 168334 h 100998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1530210" h="1009984">
                              <a:moveTo>
                                <a:pt x="0" y="168334"/>
                              </a:moveTo>
                              <a:cubicBezTo>
                                <a:pt x="0" y="75366"/>
                                <a:pt x="75366" y="0"/>
                                <a:pt x="168334" y="0"/>
                              </a:cubicBezTo>
                              <a:lnTo>
                                <a:pt x="1361876" y="0"/>
                              </a:lnTo>
                              <a:cubicBezTo>
                                <a:pt x="1454844" y="0"/>
                                <a:pt x="1530210" y="75366"/>
                                <a:pt x="1530210" y="168334"/>
                              </a:cubicBezTo>
                              <a:lnTo>
                                <a:pt x="1530210" y="841650"/>
                              </a:lnTo>
                              <a:cubicBezTo>
                                <a:pt x="1530210" y="934618"/>
                                <a:pt x="1454844" y="1009984"/>
                                <a:pt x="1361876" y="1009984"/>
                              </a:cubicBezTo>
                              <a:lnTo>
                                <a:pt x="168334" y="1009984"/>
                              </a:lnTo>
                              <a:cubicBezTo>
                                <a:pt x="75366" y="1009984"/>
                                <a:pt x="0" y="934618"/>
                                <a:pt x="0" y="841650"/>
                              </a:cubicBezTo>
                              <a:lnTo>
                                <a:pt x="0" y="16833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scene3d>
                          <a:camera prst="orthographicFront"/>
                          <a:lightRig rig="flat" dir="t"/>
                        </a:scene3d>
                        <a:sp3d prstMaterial="dkEdge">
                          <a:bevelT w="8200" h="38100"/>
                        </a:sp3d>
                      </p:spPr>
                      <p:style>
                        <a:lnRef idx="0">
                          <a:schemeClr val="lt1">
                            <a:hueOff val="0"/>
                            <a:satOff val="0"/>
                            <a:lumOff val="0"/>
                            <a:alphaOff val="0"/>
                          </a:schemeClr>
                        </a:lnRef>
                        <a:fillRef idx="2">
                          <a:scrgbClr r="0" g="0" b="0"/>
                        </a:fillRef>
                        <a:effectRef idx="1">
                          <a:schemeClr val="accent5">
                            <a:hueOff val="0"/>
                            <a:satOff val="0"/>
                            <a:lumOff val="0"/>
                            <a:alphaOff val="0"/>
                          </a:schemeClr>
                        </a:effectRef>
                        <a:fontRef idx="minor">
                          <a:schemeClr val="dk1"/>
                        </a:fontRef>
                      </p:style>
                      <p:txBody>
                        <a:bodyPr spcFirstLastPara="0" vert="horz" wrap="square" lIns="91213" tIns="91213" rIns="91213" bIns="91213" numCol="1" spcCol="1270" anchor="ctr" anchorCtr="0">
                          <a:noAutofit/>
                        </a:bodyPr>
                        <a:lstStyle/>
                        <a:p>
                          <a:pPr algn="ctr" defTabSz="466725">
                            <a:lnSpc>
                              <a:spcPct val="90000"/>
                            </a:lnSpc>
                            <a:spcBef>
                              <a:spcPct val="0"/>
                            </a:spcBef>
                            <a:spcAft>
                              <a:spcPct val="35000"/>
                            </a:spcAft>
                          </a:pPr>
                          <a:r>
                            <a:rPr lang="en-GB" sz="1200" dirty="0">
                              <a:latin typeface="Segoe UI Semibold" panose="020B0702040204020203" pitchFamily="34" charset="0"/>
                              <a:cs typeface="Segoe UI Semibold" panose="020B0702040204020203" pitchFamily="34" charset="0"/>
                            </a:rPr>
                            <a:t>4. Use model to suggest the next X value </a:t>
                          </a:r>
                        </a:p>
                        <a:p>
                          <a:pPr algn="ctr" defTabSz="466725">
                            <a:lnSpc>
                              <a:spcPct val="90000"/>
                            </a:lnSpc>
                            <a:spcBef>
                              <a:spcPct val="0"/>
                            </a:spcBef>
                            <a:spcAft>
                              <a:spcPct val="35000"/>
                            </a:spcAft>
                          </a:pPr>
                          <a:r>
                            <a:rPr lang="en-GB" sz="1200" u="sng" dirty="0">
                              <a:solidFill>
                                <a:srgbClr val="0000FF"/>
                              </a:solidFill>
                              <a:latin typeface="Segoe UI Semibold" panose="020B0702040204020203" pitchFamily="34" charset="0"/>
                              <a:cs typeface="Segoe UI Semibold" panose="020B0702040204020203" pitchFamily="34" charset="0"/>
                            </a:rPr>
                            <a:t>Acquisition Function</a:t>
                          </a:r>
                        </a:p>
                        <a:p>
                          <a:pPr algn="ctr" defTabSz="466725">
                            <a:lnSpc>
                              <a:spcPct val="90000"/>
                            </a:lnSpc>
                            <a:spcBef>
                              <a:spcPct val="0"/>
                            </a:spcBef>
                            <a:spcAft>
                              <a:spcPct val="35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𝑈𝐶𝐵</m:t>
                                </m:r>
                                <m:r>
                                  <a:rPr lang="en-GB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r>
                                  <a:rPr lang="en-GB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GB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𝐺𝑃</m:t>
                                </m:r>
                                <m:r>
                                  <a:rPr lang="en-GB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𝑋</m:t>
                                </m:r>
                                <m:r>
                                  <a:rPr lang="en-GB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)+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κ</m:t>
                                </m:r>
                                <m:r>
                                  <a:rPr lang="en-GB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GB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𝐺𝑃</m:t>
                                </m:r>
                                <m:r>
                                  <a:rPr lang="en-GB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𝑋</m:t>
                                </m:r>
                                <m:r>
                                  <a:rPr lang="en-GB" sz="12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rgbClr val="0000FF"/>
                            </a:solidFill>
                            <a:latin typeface="Segoe UI Semibold" panose="020B0702040204020203" pitchFamily="34" charset="0"/>
                            <a:cs typeface="Segoe UI Semibold" panose="020B0702040204020203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28" name="Freeform: Shape 227">
                          <a:extLst>
                            <a:ext uri="{FF2B5EF4-FFF2-40B4-BE49-F238E27FC236}">
                              <a16:creationId xmlns:a16="http://schemas.microsoft.com/office/drawing/2014/main" id="{DA14F50E-D1F1-421F-87CE-C4A7D261F3C0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708132" y="3176237"/>
                          <a:ext cx="2025249" cy="1060521"/>
                        </a:xfrm>
                        <a:custGeom>
                          <a:avLst/>
                          <a:gdLst>
                            <a:gd name="connsiteX0" fmla="*/ 0 w 1530210"/>
                            <a:gd name="connsiteY0" fmla="*/ 168334 h 1009984"/>
                            <a:gd name="connsiteX1" fmla="*/ 168334 w 1530210"/>
                            <a:gd name="connsiteY1" fmla="*/ 0 h 1009984"/>
                            <a:gd name="connsiteX2" fmla="*/ 1361876 w 1530210"/>
                            <a:gd name="connsiteY2" fmla="*/ 0 h 1009984"/>
                            <a:gd name="connsiteX3" fmla="*/ 1530210 w 1530210"/>
                            <a:gd name="connsiteY3" fmla="*/ 168334 h 1009984"/>
                            <a:gd name="connsiteX4" fmla="*/ 1530210 w 1530210"/>
                            <a:gd name="connsiteY4" fmla="*/ 841650 h 1009984"/>
                            <a:gd name="connsiteX5" fmla="*/ 1361876 w 1530210"/>
                            <a:gd name="connsiteY5" fmla="*/ 1009984 h 1009984"/>
                            <a:gd name="connsiteX6" fmla="*/ 168334 w 1530210"/>
                            <a:gd name="connsiteY6" fmla="*/ 1009984 h 1009984"/>
                            <a:gd name="connsiteX7" fmla="*/ 0 w 1530210"/>
                            <a:gd name="connsiteY7" fmla="*/ 841650 h 1009984"/>
                            <a:gd name="connsiteX8" fmla="*/ 0 w 1530210"/>
                            <a:gd name="connsiteY8" fmla="*/ 168334 h 100998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1530210" h="1009984">
                              <a:moveTo>
                                <a:pt x="0" y="168334"/>
                              </a:moveTo>
                              <a:cubicBezTo>
                                <a:pt x="0" y="75366"/>
                                <a:pt x="75366" y="0"/>
                                <a:pt x="168334" y="0"/>
                              </a:cubicBezTo>
                              <a:lnTo>
                                <a:pt x="1361876" y="0"/>
                              </a:lnTo>
                              <a:cubicBezTo>
                                <a:pt x="1454844" y="0"/>
                                <a:pt x="1530210" y="75366"/>
                                <a:pt x="1530210" y="168334"/>
                              </a:cubicBezTo>
                              <a:lnTo>
                                <a:pt x="1530210" y="841650"/>
                              </a:lnTo>
                              <a:cubicBezTo>
                                <a:pt x="1530210" y="934618"/>
                                <a:pt x="1454844" y="1009984"/>
                                <a:pt x="1361876" y="1009984"/>
                              </a:cubicBezTo>
                              <a:lnTo>
                                <a:pt x="168334" y="1009984"/>
                              </a:lnTo>
                              <a:cubicBezTo>
                                <a:pt x="75366" y="1009984"/>
                                <a:pt x="0" y="934618"/>
                                <a:pt x="0" y="841650"/>
                              </a:cubicBezTo>
                              <a:lnTo>
                                <a:pt x="0" y="168334"/>
                              </a:lnTo>
                              <a:close/>
                            </a:path>
                          </a:pathLst>
                        </a:custGeom>
                        <a:blipFill>
                          <a:blip r:embed="rId11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203" name="Rectangle 202">
                      <a:extLst>
                        <a:ext uri="{FF2B5EF4-FFF2-40B4-BE49-F238E27FC236}">
                          <a16:creationId xmlns:a16="http://schemas.microsoft.com/office/drawing/2014/main" id="{E65CB0D2-EF18-4034-A0CD-47D2C6EBFC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9801" y="3860713"/>
                      <a:ext cx="1845125" cy="238207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208" name="Straight Arrow Connector 207">
                      <a:extLst>
                        <a:ext uri="{FF2B5EF4-FFF2-40B4-BE49-F238E27FC236}">
                          <a16:creationId xmlns:a16="http://schemas.microsoft.com/office/drawing/2014/main" id="{B34AC484-8491-4251-A6EC-3E1492C8F5C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251210" y="4150909"/>
                      <a:ext cx="397177" cy="1315025"/>
                    </a:xfrm>
                    <a:prstGeom prst="straightConnector1">
                      <a:avLst/>
                    </a:prstGeom>
                    <a:ln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" name="Straight Arrow Connector 231">
                      <a:extLst>
                        <a:ext uri="{FF2B5EF4-FFF2-40B4-BE49-F238E27FC236}">
                          <a16:creationId xmlns:a16="http://schemas.microsoft.com/office/drawing/2014/main" id="{B605B5DA-9F43-404E-A68C-03A39AF7AF5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733382" y="3724778"/>
                      <a:ext cx="755650" cy="0"/>
                    </a:xfrm>
                    <a:prstGeom prst="straightConnector1">
                      <a:avLst/>
                    </a:prstGeom>
                    <a:ln cap="flat">
                      <a:solidFill>
                        <a:schemeClr val="tx1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0" name="TextBox 239">
                    <a:extLst>
                      <a:ext uri="{FF2B5EF4-FFF2-40B4-BE49-F238E27FC236}">
                        <a16:creationId xmlns:a16="http://schemas.microsoft.com/office/drawing/2014/main" id="{C7E94FC3-6C12-4684-B610-CE0726655038}"/>
                      </a:ext>
                    </a:extLst>
                  </p:cNvPr>
                  <p:cNvSpPr txBox="1"/>
                  <p:nvPr/>
                </p:nvSpPr>
                <p:spPr>
                  <a:xfrm>
                    <a:off x="2554280" y="2220933"/>
                    <a:ext cx="690325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050" i="1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  <m:t>𝑛</m:t>
                          </m:r>
                          <m:r>
                            <a:rPr lang="en-GB" sz="1050" i="1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  <m:t>=6</m:t>
                          </m:r>
                        </m:oMath>
                      </m:oMathPara>
                    </a14:m>
                    <a:endParaRPr lang="en-GB" sz="1050" dirty="0">
                      <a:latin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40" name="TextBox 239">
                    <a:extLst>
                      <a:ext uri="{FF2B5EF4-FFF2-40B4-BE49-F238E27FC236}">
                        <a16:creationId xmlns:a16="http://schemas.microsoft.com/office/drawing/2014/main" id="{C7E94FC3-6C12-4684-B610-CE072665503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54280" y="2220933"/>
                    <a:ext cx="690325" cy="253916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5B77CC8-1A37-42EF-AE9B-09C6217F3CA9}"/>
                </a:ext>
              </a:extLst>
            </p:cNvPr>
            <p:cNvSpPr txBox="1"/>
            <p:nvPr/>
          </p:nvSpPr>
          <p:spPr>
            <a:xfrm>
              <a:off x="1194298" y="2220933"/>
              <a:ext cx="36715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latin typeface="Segoe UI" panose="020B0502040204020203" pitchFamily="34" charset="0"/>
                  <a:cs typeface="Segoe UI" panose="020B0502040204020203" pitchFamily="34" charset="0"/>
                </a:rPr>
                <a:t>(b)</a:t>
              </a:r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C1317CE2-F86F-4D1C-BBFE-ACE51E5546A2}"/>
              </a:ext>
            </a:extLst>
          </p:cNvPr>
          <p:cNvGrpSpPr/>
          <p:nvPr/>
        </p:nvGrpSpPr>
        <p:grpSpPr>
          <a:xfrm>
            <a:off x="476547" y="3636479"/>
            <a:ext cx="2233209" cy="1633944"/>
            <a:chOff x="86021" y="3794204"/>
            <a:chExt cx="2233209" cy="1633944"/>
          </a:xfrm>
        </p:grpSpPr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C7BC819-269D-43E0-9482-B921565DABD8}"/>
                </a:ext>
              </a:extLst>
            </p:cNvPr>
            <p:cNvGrpSpPr/>
            <p:nvPr/>
          </p:nvGrpSpPr>
          <p:grpSpPr>
            <a:xfrm>
              <a:off x="86021" y="3794204"/>
              <a:ext cx="2233209" cy="1633944"/>
              <a:chOff x="86021" y="3794204"/>
              <a:chExt cx="2233209" cy="1633944"/>
            </a:xfrm>
          </p:grpSpPr>
          <p:pic>
            <p:nvPicPr>
              <p:cNvPr id="161" name="Graphic 160">
                <a:extLst>
                  <a:ext uri="{FF2B5EF4-FFF2-40B4-BE49-F238E27FC236}">
                    <a16:creationId xmlns:a16="http://schemas.microsoft.com/office/drawing/2014/main" id="{CDF487A9-318B-4FF0-8497-592ECB77D1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86021" y="3794204"/>
                <a:ext cx="2190351" cy="1633944"/>
              </a:xfrm>
              <a:prstGeom prst="rect">
                <a:avLst/>
              </a:prstGeom>
            </p:spPr>
          </p:pic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860E96C3-1E02-4CA2-A37E-CC2D28C00967}"/>
                  </a:ext>
                </a:extLst>
              </p:cNvPr>
              <p:cNvSpPr/>
              <p:nvPr/>
            </p:nvSpPr>
            <p:spPr>
              <a:xfrm>
                <a:off x="918925" y="4344779"/>
                <a:ext cx="175417" cy="17541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F2243BAC-BD16-4E62-BE8D-EAD94928C9F7}"/>
                  </a:ext>
                </a:extLst>
              </p:cNvPr>
              <p:cNvSpPr/>
              <p:nvPr/>
            </p:nvSpPr>
            <p:spPr>
              <a:xfrm>
                <a:off x="1020647" y="4696857"/>
                <a:ext cx="175417" cy="17541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0E4F194E-8DF5-49FD-91C1-4718B122C004}"/>
                  </a:ext>
                </a:extLst>
              </p:cNvPr>
              <p:cNvSpPr/>
              <p:nvPr/>
            </p:nvSpPr>
            <p:spPr>
              <a:xfrm>
                <a:off x="1083708" y="4917570"/>
                <a:ext cx="175417" cy="17541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1" name="TextBox 240">
                    <a:extLst>
                      <a:ext uri="{FF2B5EF4-FFF2-40B4-BE49-F238E27FC236}">
                        <a16:creationId xmlns:a16="http://schemas.microsoft.com/office/drawing/2014/main" id="{53A4654D-4DAE-4996-B016-362DF725B992}"/>
                      </a:ext>
                    </a:extLst>
                  </p:cNvPr>
                  <p:cNvSpPr txBox="1"/>
                  <p:nvPr/>
                </p:nvSpPr>
                <p:spPr>
                  <a:xfrm>
                    <a:off x="1628905" y="3809540"/>
                    <a:ext cx="690325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050" i="1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  <m:t>𝑛</m:t>
                          </m:r>
                          <m:r>
                            <a:rPr lang="en-GB" sz="1050" i="1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  <m:t>=10</m:t>
                          </m:r>
                        </m:oMath>
                      </m:oMathPara>
                    </a14:m>
                    <a:endParaRPr lang="en-GB" sz="1050" dirty="0">
                      <a:latin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41" name="TextBox 240">
                    <a:extLst>
                      <a:ext uri="{FF2B5EF4-FFF2-40B4-BE49-F238E27FC236}">
                        <a16:creationId xmlns:a16="http://schemas.microsoft.com/office/drawing/2014/main" id="{53A4654D-4DAE-4996-B016-362DF725B99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28905" y="3809540"/>
                    <a:ext cx="690325" cy="253916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7682DE16-4B35-4C8D-917B-752732890440}"/>
                </a:ext>
              </a:extLst>
            </p:cNvPr>
            <p:cNvSpPr txBox="1"/>
            <p:nvPr/>
          </p:nvSpPr>
          <p:spPr>
            <a:xfrm>
              <a:off x="299255" y="3807853"/>
              <a:ext cx="36715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latin typeface="Segoe UI" panose="020B0502040204020203" pitchFamily="34" charset="0"/>
                  <a:cs typeface="Segoe UI" panose="020B0502040204020203" pitchFamily="34" charset="0"/>
                </a:rPr>
                <a:t>(c)</a:t>
              </a:r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F2907C75-549D-4258-BAD0-BA5E040D09B5}"/>
              </a:ext>
            </a:extLst>
          </p:cNvPr>
          <p:cNvGrpSpPr/>
          <p:nvPr/>
        </p:nvGrpSpPr>
        <p:grpSpPr>
          <a:xfrm>
            <a:off x="2709757" y="3646653"/>
            <a:ext cx="2269245" cy="1634414"/>
            <a:chOff x="2319231" y="3804378"/>
            <a:chExt cx="2269245" cy="1634414"/>
          </a:xfrm>
        </p:grpSpPr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954BDD5B-EE0A-44A3-A6A3-831554F692FF}"/>
                </a:ext>
              </a:extLst>
            </p:cNvPr>
            <p:cNvGrpSpPr/>
            <p:nvPr/>
          </p:nvGrpSpPr>
          <p:grpSpPr>
            <a:xfrm>
              <a:off x="2319231" y="3804792"/>
              <a:ext cx="2269245" cy="1634000"/>
              <a:chOff x="2319231" y="3804792"/>
              <a:chExt cx="2269245" cy="1634000"/>
            </a:xfrm>
          </p:grpSpPr>
          <p:pic>
            <p:nvPicPr>
              <p:cNvPr id="163" name="Graphic 162">
                <a:extLst>
                  <a:ext uri="{FF2B5EF4-FFF2-40B4-BE49-F238E27FC236}">
                    <a16:creationId xmlns:a16="http://schemas.microsoft.com/office/drawing/2014/main" id="{AA933033-67B9-4BF0-8441-55BB5C2E65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2319231" y="3804792"/>
                <a:ext cx="2190351" cy="16340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2" name="TextBox 241">
                    <a:extLst>
                      <a:ext uri="{FF2B5EF4-FFF2-40B4-BE49-F238E27FC236}">
                        <a16:creationId xmlns:a16="http://schemas.microsoft.com/office/drawing/2014/main" id="{2A7A1F67-36AA-444F-A05C-E1F9680129B2}"/>
                      </a:ext>
                    </a:extLst>
                  </p:cNvPr>
                  <p:cNvSpPr txBox="1"/>
                  <p:nvPr/>
                </p:nvSpPr>
                <p:spPr>
                  <a:xfrm>
                    <a:off x="3898151" y="3809540"/>
                    <a:ext cx="690325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050" i="1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  <m:t>𝑛</m:t>
                          </m:r>
                          <m:r>
                            <a:rPr lang="en-GB" sz="1050" i="1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  <m:t>=20</m:t>
                          </m:r>
                        </m:oMath>
                      </m:oMathPara>
                    </a14:m>
                    <a:endParaRPr lang="en-GB" sz="1050" dirty="0">
                      <a:latin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42" name="TextBox 241">
                    <a:extLst>
                      <a:ext uri="{FF2B5EF4-FFF2-40B4-BE49-F238E27FC236}">
                        <a16:creationId xmlns:a16="http://schemas.microsoft.com/office/drawing/2014/main" id="{2A7A1F67-36AA-444F-A05C-E1F9680129B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98151" y="3809540"/>
                    <a:ext cx="690325" cy="253916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4C59923F-02DB-4CF0-A717-B1856F5D5912}"/>
                </a:ext>
              </a:extLst>
            </p:cNvPr>
            <p:cNvSpPr txBox="1"/>
            <p:nvPr/>
          </p:nvSpPr>
          <p:spPr>
            <a:xfrm>
              <a:off x="2543572" y="3804378"/>
              <a:ext cx="36715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latin typeface="Segoe UI" panose="020B0502040204020203" pitchFamily="34" charset="0"/>
                  <a:cs typeface="Segoe UI" panose="020B0502040204020203" pitchFamily="34" charset="0"/>
                </a:rPr>
                <a:t>(d)</a:t>
              </a:r>
            </a:p>
          </p:txBody>
        </p:sp>
      </p:grpSp>
      <p:pic>
        <p:nvPicPr>
          <p:cNvPr id="49" name="Picture 48" descr="Logo&#10;&#10;Description automatically generated">
            <a:extLst>
              <a:ext uri="{FF2B5EF4-FFF2-40B4-BE49-F238E27FC236}">
                <a16:creationId xmlns:a16="http://schemas.microsoft.com/office/drawing/2014/main" id="{E4D1A24B-1801-46D5-BB6B-8BA988226B06}"/>
              </a:ext>
            </a:extLst>
          </p:cNvPr>
          <p:cNvPicPr>
            <a:picLocks noChangeAspect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241" y="0"/>
            <a:ext cx="1173317" cy="1319981"/>
          </a:xfrm>
          <a:prstGeom prst="rect">
            <a:avLst/>
          </a:prstGeom>
        </p:spPr>
      </p:pic>
      <p:sp>
        <p:nvSpPr>
          <p:cNvPr id="54" name="Title 1">
            <a:extLst>
              <a:ext uri="{FF2B5EF4-FFF2-40B4-BE49-F238E27FC236}">
                <a16:creationId xmlns:a16="http://schemas.microsoft.com/office/drawing/2014/main" id="{1BE939ED-3F63-559E-19A3-743E483834F5}"/>
              </a:ext>
            </a:extLst>
          </p:cNvPr>
          <p:cNvSpPr txBox="1">
            <a:spLocks/>
          </p:cNvSpPr>
          <p:nvPr/>
        </p:nvSpPr>
        <p:spPr>
          <a:xfrm>
            <a:off x="330938" y="60416"/>
            <a:ext cx="7556783" cy="1050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Segoe UI Semibold" panose="020B0702040204020203" pitchFamily="34" charset="0"/>
                <a:ea typeface="Tahoma" panose="020B0604030504040204" pitchFamily="34" charset="0"/>
                <a:cs typeface="Segoe UI Semibold" panose="020B0702040204020203" pitchFamily="34" charset="0"/>
              </a:rPr>
              <a:t>Bayesian Optimisation Example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5258FFF-71A6-243D-E10B-A684D9515AB2}"/>
              </a:ext>
            </a:extLst>
          </p:cNvPr>
          <p:cNvGrpSpPr/>
          <p:nvPr/>
        </p:nvGrpSpPr>
        <p:grpSpPr>
          <a:xfrm>
            <a:off x="0" y="6381328"/>
            <a:ext cx="12192000" cy="476672"/>
            <a:chOff x="0" y="6381328"/>
            <a:chExt cx="9144000" cy="47667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41E86D3-082B-BACC-95C1-6520D81115D4}"/>
                </a:ext>
              </a:extLst>
            </p:cNvPr>
            <p:cNvSpPr/>
            <p:nvPr/>
          </p:nvSpPr>
          <p:spPr>
            <a:xfrm>
              <a:off x="0" y="6381328"/>
              <a:ext cx="9144000" cy="4766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D67FB60-2F91-541E-A0F3-D8BC00DC95E8}"/>
                </a:ext>
              </a:extLst>
            </p:cNvPr>
            <p:cNvSpPr txBox="1"/>
            <p:nvPr/>
          </p:nvSpPr>
          <p:spPr>
            <a:xfrm>
              <a:off x="0" y="6478215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Particle Accelerators and Beams 2023		                 					                                                            ewan.dolier.2015@uni.strath.ac.uk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8317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FBA8AE9F-7D67-4AE6-9E3C-49D22603BB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83882" y="2997877"/>
                <a:ext cx="5012553" cy="852777"/>
              </a:xfr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1800"/>
                  </a:spcBef>
                  <a:spcAft>
                    <a:spcPts val="600"/>
                  </a:spcAft>
                  <a:buNone/>
                </a:pP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The optimum maximum proton energy was identified after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" panose="020B0502040204020203" pitchFamily="34" charset="0"/>
                      </a:rPr>
                      <m:t>≈</m:t>
                    </m:r>
                  </m:oMath>
                </a14:m>
                <a:r>
                  <a:rPr lang="en-GB" sz="1600" b="1" dirty="0">
                    <a:solidFill>
                      <a:srgbClr val="C0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23 simulations - </a:t>
                </a:r>
                <a:r>
                  <a:rPr lang="en-GB" sz="1600" b="1" dirty="0">
                    <a:solidFill>
                      <a:srgbClr val="C0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4x more quickly 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than by grid search for 2 input parameters</a:t>
                </a: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FBA8AE9F-7D67-4AE6-9E3C-49D22603BB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83882" y="2997877"/>
                <a:ext cx="5012553" cy="852777"/>
              </a:xfrm>
              <a:blipFill>
                <a:blip r:embed="rId2"/>
                <a:stretch>
                  <a:fillRect l="-504" t="-1429" r="-1511" b="-4286"/>
                </a:stretch>
              </a:blip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E4D1A24B-1801-46D5-BB6B-8BA988226B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241" y="0"/>
            <a:ext cx="1173317" cy="1319981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BE939ED-3F63-559E-19A3-743E483834F5}"/>
              </a:ext>
            </a:extLst>
          </p:cNvPr>
          <p:cNvSpPr txBox="1">
            <a:spLocks/>
          </p:cNvSpPr>
          <p:nvPr/>
        </p:nvSpPr>
        <p:spPr>
          <a:xfrm>
            <a:off x="332512" y="72008"/>
            <a:ext cx="7556783" cy="1050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Segoe UI Semibold" panose="020B0702040204020203" pitchFamily="34" charset="0"/>
                <a:ea typeface="Tahoma" panose="020B0604030504040204" pitchFamily="34" charset="0"/>
                <a:cs typeface="Segoe UI Semibold" panose="020B0702040204020203" pitchFamily="34" charset="0"/>
              </a:rPr>
              <a:t>Bayesian Optimisation using BISHOP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8FDEAB-EC94-0262-0D40-4B41B8DD5E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95" r="51121" b="4155"/>
          <a:stretch/>
        </p:blipFill>
        <p:spPr>
          <a:xfrm>
            <a:off x="507441" y="1141313"/>
            <a:ext cx="5662772" cy="4880033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D5D0125-FAB7-66B8-E3D1-641F54F1EE2D}"/>
              </a:ext>
            </a:extLst>
          </p:cNvPr>
          <p:cNvGrpSpPr/>
          <p:nvPr/>
        </p:nvGrpSpPr>
        <p:grpSpPr>
          <a:xfrm>
            <a:off x="0" y="6381328"/>
            <a:ext cx="12192000" cy="476672"/>
            <a:chOff x="0" y="6381328"/>
            <a:chExt cx="9144000" cy="47667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142CAC7-A5E0-F620-2FE2-E30D441F4BE3}"/>
                </a:ext>
              </a:extLst>
            </p:cNvPr>
            <p:cNvSpPr/>
            <p:nvPr/>
          </p:nvSpPr>
          <p:spPr>
            <a:xfrm>
              <a:off x="0" y="6381328"/>
              <a:ext cx="9144000" cy="4766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3BD92BF-ED68-3DFB-6E33-32EAAFC083EC}"/>
                </a:ext>
              </a:extLst>
            </p:cNvPr>
            <p:cNvSpPr txBox="1"/>
            <p:nvPr/>
          </p:nvSpPr>
          <p:spPr>
            <a:xfrm>
              <a:off x="0" y="6478215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Particle Accelerators and Beams 2023		                 					                                                            ewan.dolier.2015@uni.strath.ac.uk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3577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5783BB3-4BA0-3D0D-B2B2-604D25228A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42" y="987923"/>
            <a:ext cx="5327243" cy="52430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44B01F0-4A1A-432C-B15F-BE3E96A99BE6}"/>
                  </a:ext>
                </a:extLst>
              </p:cNvPr>
              <p:cNvSpPr txBox="1"/>
              <p:nvPr/>
            </p:nvSpPr>
            <p:spPr>
              <a:xfrm>
                <a:off x="7120876" y="3741172"/>
                <a:ext cx="4818682" cy="20313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Optimised TNSA maximum proton energy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max</m:t>
                        </m:r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⁡</m:t>
                        </m:r>
                      </m:sub>
                    </m:sSub>
                  </m:oMath>
                </a14:m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) in </a:t>
                </a:r>
                <a:r>
                  <a:rPr lang="en-GB" sz="1400" b="1" dirty="0">
                    <a:solidFill>
                      <a:srgbClr val="C0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50 simulations </a:t>
                </a:r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as a function of </a:t>
                </a:r>
                <a:r>
                  <a:rPr lang="en-GB" sz="1400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4 laser-target parameters</a:t>
                </a:r>
              </a:p>
              <a:p>
                <a:pPr algn="ctr"/>
                <a:endParaRPr lang="en-GB" sz="1400" b="1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GB" sz="1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" panose="020B0502040204020203" pitchFamily="34" charset="0"/>
                      </a:rPr>
                      <m:t>≈</m:t>
                    </m:r>
                  </m:oMath>
                </a14:m>
                <a:r>
                  <a:rPr lang="en-GB" sz="1400" b="1" dirty="0">
                    <a:solidFill>
                      <a:srgbClr val="C0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1000 x faster than by grid search </a:t>
                </a:r>
                <a:endParaRPr lang="en-GB" sz="1400" b="1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 algn="ctr"/>
                <a:endParaRPr lang="en-GB" sz="1400" b="1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max</m:t>
                        </m:r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⁡</m:t>
                        </m:r>
                      </m:sub>
                    </m:sSub>
                  </m:oMath>
                </a14:m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= 220 MeV,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L</m:t>
                        </m:r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⁡</m:t>
                        </m:r>
                      </m:sub>
                    </m:sSub>
                  </m:oMath>
                </a14:m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= 15 J,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" panose="020B0502040204020203" pitchFamily="34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L</m:t>
                        </m:r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⁡</m:t>
                        </m:r>
                      </m:sub>
                    </m:sSub>
                  </m:oMath>
                </a14:m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= 25 fs,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𝑡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⁡</m:t>
                        </m:r>
                      </m:sub>
                    </m:sSub>
                  </m:oMath>
                </a14:m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= 500 nm,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L</m:t>
                    </m:r>
                  </m:oMath>
                </a14:m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= 2400 nm</a:t>
                </a:r>
              </a:p>
              <a:p>
                <a:pPr algn="ctr"/>
                <a:endParaRPr lang="en-GB" sz="14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GB" sz="1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" panose="020B0502040204020203" pitchFamily="34" charset="0"/>
                      </a:rPr>
                      <m:t>≈</m:t>
                    </m:r>
                  </m:oMath>
                </a14:m>
                <a:r>
                  <a:rPr lang="en-GB" sz="1400" b="1" dirty="0">
                    <a:solidFill>
                      <a:srgbClr val="C0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2x increase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GB" sz="1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𝑬</m:t>
                        </m:r>
                      </m:e>
                      <m:sub>
                        <m:r>
                          <a:rPr lang="en-GB" sz="1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𝒎𝒂𝒙</m:t>
                        </m:r>
                        <m:r>
                          <a:rPr lang="en-GB" sz="1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⁡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 </m:t>
                    </m:r>
                  </m:oMath>
                </a14:m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compared to varying 2 parameters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44B01F0-4A1A-432C-B15F-BE3E96A99B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0876" y="3741172"/>
                <a:ext cx="4818682" cy="2031325"/>
              </a:xfrm>
              <a:prstGeom prst="rect">
                <a:avLst/>
              </a:prstGeom>
              <a:blipFill>
                <a:blip r:embed="rId5"/>
                <a:stretch>
                  <a:fillRect t="-595" b="-1190"/>
                </a:stretch>
              </a:blipFill>
              <a:ln w="190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A28B5709-5D2E-4006-B914-96AECA872D50}"/>
              </a:ext>
            </a:extLst>
          </p:cNvPr>
          <p:cNvGrpSpPr/>
          <p:nvPr/>
        </p:nvGrpSpPr>
        <p:grpSpPr>
          <a:xfrm>
            <a:off x="5477345" y="1642174"/>
            <a:ext cx="6462213" cy="1620431"/>
            <a:chOff x="1173468" y="2379359"/>
            <a:chExt cx="6462213" cy="162043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E9D947-A302-4507-AFE3-491B59ABBCB9}"/>
                </a:ext>
              </a:extLst>
            </p:cNvPr>
            <p:cNvSpPr txBox="1"/>
            <p:nvPr/>
          </p:nvSpPr>
          <p:spPr>
            <a:xfrm>
              <a:off x="4744556" y="2379359"/>
              <a:ext cx="2891125" cy="16004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400" u="sng" dirty="0">
                  <a:latin typeface="Segoe UI" panose="020B0502040204020203" pitchFamily="34" charset="0"/>
                  <a:cs typeface="Segoe UI" panose="020B0502040204020203" pitchFamily="34" charset="0"/>
                </a:rPr>
                <a:t>Plasma:</a:t>
              </a:r>
              <a:endParaRPr lang="en-GB" sz="14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Energy conversion efficiency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Fast electron divergence angle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Z (scattering, resistivity)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b="1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Preplasma</a:t>
              </a:r>
              <a:r>
                <a:rPr lang="en-GB" sz="14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 scale length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Target Thickness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Incidence angle 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F033570-3E41-4929-9C52-44C1ACDDB917}"/>
                </a:ext>
              </a:extLst>
            </p:cNvPr>
            <p:cNvSpPr txBox="1"/>
            <p:nvPr/>
          </p:nvSpPr>
          <p:spPr>
            <a:xfrm>
              <a:off x="1173468" y="2399352"/>
              <a:ext cx="2353318" cy="16004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400" u="sng" dirty="0">
                  <a:latin typeface="Segoe UI" panose="020B0502040204020203" pitchFamily="34" charset="0"/>
                  <a:cs typeface="Segoe UI" panose="020B0502040204020203" pitchFamily="34" charset="0"/>
                </a:rPr>
                <a:t>Laser: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Intensity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Energy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Pulse Duration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Focal spot size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Laser intensity contrast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Polarisation</a:t>
              </a:r>
            </a:p>
          </p:txBody>
        </p:sp>
        <p:sp>
          <p:nvSpPr>
            <p:cNvPr id="22" name="Plus Sign 21">
              <a:extLst>
                <a:ext uri="{FF2B5EF4-FFF2-40B4-BE49-F238E27FC236}">
                  <a16:creationId xmlns:a16="http://schemas.microsoft.com/office/drawing/2014/main" id="{CF136390-0173-4D3F-AEDB-D83C05BFC942}"/>
                </a:ext>
              </a:extLst>
            </p:cNvPr>
            <p:cNvSpPr/>
            <p:nvPr/>
          </p:nvSpPr>
          <p:spPr>
            <a:xfrm>
              <a:off x="3997148" y="3056748"/>
              <a:ext cx="293378" cy="293378"/>
            </a:xfrm>
            <a:prstGeom prst="mathPlus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E4D1A24B-1801-46D5-BB6B-8BA988226B0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241" y="0"/>
            <a:ext cx="1173317" cy="1319981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1BE939ED-3F63-559E-19A3-743E483834F5}"/>
              </a:ext>
            </a:extLst>
          </p:cNvPr>
          <p:cNvSpPr txBox="1">
            <a:spLocks/>
          </p:cNvSpPr>
          <p:nvPr/>
        </p:nvSpPr>
        <p:spPr>
          <a:xfrm>
            <a:off x="330938" y="-62796"/>
            <a:ext cx="7556783" cy="1050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Segoe UI Semibold" panose="020B0702040204020203" pitchFamily="34" charset="0"/>
                <a:ea typeface="Tahoma" panose="020B0604030504040204" pitchFamily="34" charset="0"/>
                <a:cs typeface="Segoe UI Semibold" panose="020B0702040204020203" pitchFamily="34" charset="0"/>
              </a:rPr>
              <a:t>Optimising for Laser AND Target Parameters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BCB1728-B738-9826-9A62-C4AE55BCC521}"/>
              </a:ext>
            </a:extLst>
          </p:cNvPr>
          <p:cNvCxnSpPr>
            <a:cxnSpLocks/>
          </p:cNvCxnSpPr>
          <p:nvPr/>
        </p:nvCxnSpPr>
        <p:spPr>
          <a:xfrm>
            <a:off x="7634258" y="3125877"/>
            <a:ext cx="534421" cy="543287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BCB1728-B738-9826-9A62-C4AE55BCC521}"/>
              </a:ext>
            </a:extLst>
          </p:cNvPr>
          <p:cNvCxnSpPr>
            <a:cxnSpLocks/>
          </p:cNvCxnSpPr>
          <p:nvPr/>
        </p:nvCxnSpPr>
        <p:spPr>
          <a:xfrm rot="5400000">
            <a:off x="11237966" y="3125876"/>
            <a:ext cx="534421" cy="543287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24C46BFF-DDD1-C644-90D0-5507FB9C9BFB}"/>
              </a:ext>
            </a:extLst>
          </p:cNvPr>
          <p:cNvGrpSpPr/>
          <p:nvPr/>
        </p:nvGrpSpPr>
        <p:grpSpPr>
          <a:xfrm>
            <a:off x="0" y="6381328"/>
            <a:ext cx="12192000" cy="476672"/>
            <a:chOff x="0" y="6381328"/>
            <a:chExt cx="9144000" cy="47667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DF654AC-640E-F1D1-4EDA-949154466B13}"/>
                </a:ext>
              </a:extLst>
            </p:cNvPr>
            <p:cNvSpPr/>
            <p:nvPr/>
          </p:nvSpPr>
          <p:spPr>
            <a:xfrm>
              <a:off x="0" y="6381328"/>
              <a:ext cx="9144000" cy="4766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93FAC99-2831-9C2A-E278-BB941DFD151E}"/>
                </a:ext>
              </a:extLst>
            </p:cNvPr>
            <p:cNvSpPr txBox="1"/>
            <p:nvPr/>
          </p:nvSpPr>
          <p:spPr>
            <a:xfrm>
              <a:off x="0" y="6478215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Particle Accelerators and Beams 2023		                 					                                                            ewan.dolier.2015@uni.strath.ac.uk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7836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B850119-F6CB-4FBE-A6D4-43209DD02D5B}"/>
                  </a:ext>
                </a:extLst>
              </p:cNvPr>
              <p:cNvSpPr txBox="1"/>
              <p:nvPr/>
            </p:nvSpPr>
            <p:spPr>
              <a:xfrm>
                <a:off x="7658028" y="2679483"/>
                <a:ext cx="4380515" cy="1569660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Model is created and is confident that optimal conditions for laser energy, pulse duration and target thickness have been found</a:t>
                </a:r>
              </a:p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lang="en-GB" sz="16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 algn="ctr"/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Model focuses on varying scale length from ~ </a:t>
                </a:r>
                <a14:m>
                  <m:oMath xmlns:m="http://schemas.openxmlformats.org/officeDocument/2006/math">
                    <m:r>
                      <a:rPr lang="en-GB" sz="1600" i="1" dirty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= 2.7 </a:t>
                </a:r>
                <a:r>
                  <a:rPr lang="el-GR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μ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m - </a:t>
                </a:r>
                <a14:m>
                  <m:oMath xmlns:m="http://schemas.openxmlformats.org/officeDocument/2006/math">
                    <m:r>
                      <a:rPr lang="en-GB" sz="1600" i="1" dirty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= 4.0 </a:t>
                </a:r>
                <a:r>
                  <a:rPr lang="el-GR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μ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m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B850119-F6CB-4FBE-A6D4-43209DD02D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8028" y="2679483"/>
                <a:ext cx="4380515" cy="1569660"/>
              </a:xfrm>
              <a:prstGeom prst="rect">
                <a:avLst/>
              </a:prstGeom>
              <a:blipFill>
                <a:blip r:embed="rId2"/>
                <a:stretch>
                  <a:fillRect t="-1154" r="-1247" b="-3077"/>
                </a:stretch>
              </a:blipFill>
              <a:ln w="1905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A06D94B4-0C0A-A733-69C4-5A4B4D8C631C}"/>
              </a:ext>
            </a:extLst>
          </p:cNvPr>
          <p:cNvSpPr txBox="1"/>
          <p:nvPr/>
        </p:nvSpPr>
        <p:spPr>
          <a:xfrm>
            <a:off x="8010525" y="1779100"/>
            <a:ext cx="3676649" cy="5847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Inputs for each parameter are randomly varied to initialise the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B271608-18BB-102F-810F-E8AD8DAD8902}"/>
                  </a:ext>
                </a:extLst>
              </p:cNvPr>
              <p:cNvSpPr txBox="1"/>
              <p:nvPr/>
            </p:nvSpPr>
            <p:spPr>
              <a:xfrm>
                <a:off x="8009962" y="4576920"/>
                <a:ext cx="3676649" cy="584775"/>
              </a:xfrm>
              <a:prstGeom prst="rect">
                <a:avLst/>
              </a:prstGeom>
              <a:noFill/>
              <a:ln w="1905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Model focuses on varying scale length from ~ </a:t>
                </a:r>
                <a14:m>
                  <m:oMath xmlns:m="http://schemas.openxmlformats.org/officeDocument/2006/math">
                    <m:r>
                      <a:rPr lang="en-GB" sz="1600" i="1" dirty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= 2.1 </a:t>
                </a:r>
                <a:r>
                  <a:rPr lang="el-GR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μ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m - </a:t>
                </a:r>
                <a14:m>
                  <m:oMath xmlns:m="http://schemas.openxmlformats.org/officeDocument/2006/math">
                    <m:r>
                      <a:rPr lang="en-GB" sz="1600" i="1" dirty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= 2.4 </a:t>
                </a:r>
                <a:r>
                  <a:rPr lang="el-GR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μ</a:t>
                </a: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m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B271608-18BB-102F-810F-E8AD8DAD89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9962" y="4576920"/>
                <a:ext cx="3676649" cy="584775"/>
              </a:xfrm>
              <a:prstGeom prst="rect">
                <a:avLst/>
              </a:prstGeom>
              <a:blipFill>
                <a:blip r:embed="rId4"/>
                <a:stretch>
                  <a:fillRect t="-3030" r="-1320" b="-9091"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E4D1A24B-1801-46D5-BB6B-8BA988226B0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241" y="0"/>
            <a:ext cx="1173317" cy="1319981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1BE939ED-3F63-559E-19A3-743E483834F5}"/>
              </a:ext>
            </a:extLst>
          </p:cNvPr>
          <p:cNvSpPr txBox="1">
            <a:spLocks/>
          </p:cNvSpPr>
          <p:nvPr/>
        </p:nvSpPr>
        <p:spPr>
          <a:xfrm>
            <a:off x="330938" y="60416"/>
            <a:ext cx="7556783" cy="1050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Segoe UI Semibold" panose="020B0702040204020203" pitchFamily="34" charset="0"/>
                <a:ea typeface="Tahoma" panose="020B0604030504040204" pitchFamily="34" charset="0"/>
                <a:cs typeface="Segoe UI Semibold" panose="020B0702040204020203" pitchFamily="34" charset="0"/>
              </a:rPr>
              <a:t>Bayesian Optimisation Process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9FA527-B41E-9D95-6F3F-91C43E2AB3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8" y="1208022"/>
            <a:ext cx="6640626" cy="4953877"/>
          </a:xfrm>
          <a:prstGeom prst="rect">
            <a:avLst/>
          </a:prstGeom>
        </p:spPr>
      </p:pic>
      <p:sp>
        <p:nvSpPr>
          <p:cNvPr id="5" name="Right Bracket 4">
            <a:extLst>
              <a:ext uri="{FF2B5EF4-FFF2-40B4-BE49-F238E27FC236}">
                <a16:creationId xmlns:a16="http://schemas.microsoft.com/office/drawing/2014/main" id="{DBC5BDD5-2635-E4FF-B269-69A33DA5121D}"/>
              </a:ext>
            </a:extLst>
          </p:cNvPr>
          <p:cNvSpPr/>
          <p:nvPr/>
        </p:nvSpPr>
        <p:spPr>
          <a:xfrm rot="5400000">
            <a:off x="3044540" y="2055790"/>
            <a:ext cx="276446" cy="1523831"/>
          </a:xfrm>
          <a:prstGeom prst="rightBracket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ket 6">
            <a:extLst>
              <a:ext uri="{FF2B5EF4-FFF2-40B4-BE49-F238E27FC236}">
                <a16:creationId xmlns:a16="http://schemas.microsoft.com/office/drawing/2014/main" id="{CAE88B76-3E4D-4FC9-E4BA-757149FAA820}"/>
              </a:ext>
            </a:extLst>
          </p:cNvPr>
          <p:cNvSpPr/>
          <p:nvPr/>
        </p:nvSpPr>
        <p:spPr>
          <a:xfrm rot="5400000">
            <a:off x="4694274" y="1932307"/>
            <a:ext cx="276446" cy="1626781"/>
          </a:xfrm>
          <a:prstGeom prst="rightBracket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ket 7">
            <a:extLst>
              <a:ext uri="{FF2B5EF4-FFF2-40B4-BE49-F238E27FC236}">
                <a16:creationId xmlns:a16="http://schemas.microsoft.com/office/drawing/2014/main" id="{D5213C6E-C8B5-61B0-88B7-890AE40D97E7}"/>
              </a:ext>
            </a:extLst>
          </p:cNvPr>
          <p:cNvSpPr/>
          <p:nvPr/>
        </p:nvSpPr>
        <p:spPr>
          <a:xfrm rot="16200000" flipV="1">
            <a:off x="1730049" y="2045703"/>
            <a:ext cx="276447" cy="1105147"/>
          </a:xfrm>
          <a:prstGeom prst="rightBracket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D6BA7CC-0B1E-629C-7BD8-A1D5A56ED2AA}"/>
              </a:ext>
            </a:extLst>
          </p:cNvPr>
          <p:cNvGrpSpPr/>
          <p:nvPr/>
        </p:nvGrpSpPr>
        <p:grpSpPr>
          <a:xfrm>
            <a:off x="0" y="6381328"/>
            <a:ext cx="12192000" cy="476672"/>
            <a:chOff x="0" y="6381328"/>
            <a:chExt cx="9144000" cy="47667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8B06027-7063-2518-CB1F-5FA6C2DF1C2E}"/>
                </a:ext>
              </a:extLst>
            </p:cNvPr>
            <p:cNvSpPr/>
            <p:nvPr/>
          </p:nvSpPr>
          <p:spPr>
            <a:xfrm>
              <a:off x="0" y="6381328"/>
              <a:ext cx="9144000" cy="4766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C52A904-FABF-CA17-EF99-D65CC03829A3}"/>
                </a:ext>
              </a:extLst>
            </p:cNvPr>
            <p:cNvSpPr txBox="1"/>
            <p:nvPr/>
          </p:nvSpPr>
          <p:spPr>
            <a:xfrm>
              <a:off x="0" y="6478215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Segoe UI" panose="020B0502040204020203" pitchFamily="34" charset="0"/>
                  <a:cs typeface="Segoe UI" panose="020B0502040204020203" pitchFamily="34" charset="0"/>
                </a:rPr>
                <a:t>Particle Accelerators and Beams 2023		                 					                                                            ewan.dolier.2015@uni.strath.ac.uk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6916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16613</TotalTime>
  <Words>1461</Words>
  <Application>Microsoft Macintosh PowerPoint</Application>
  <PresentationFormat>Widescreen</PresentationFormat>
  <Paragraphs>169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Garamond</vt:lpstr>
      <vt:lpstr>Segoe UI</vt:lpstr>
      <vt:lpstr>Segoe UI Semibold</vt:lpstr>
      <vt:lpstr>Office Theme</vt:lpstr>
      <vt:lpstr>Multi-parameter Bayesian optimisation of laser-driven ion acceleration in particle-in-cell simulations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time!  Any Questions?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Ewan Dolier</dc:creator>
  <cp:lastModifiedBy>Ewan Dolier</cp:lastModifiedBy>
  <cp:revision>128</cp:revision>
  <dcterms:created xsi:type="dcterms:W3CDTF">2021-12-04T17:53:31Z</dcterms:created>
  <dcterms:modified xsi:type="dcterms:W3CDTF">2023-06-28T22:03:41Z</dcterms:modified>
</cp:coreProperties>
</file>