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_rels/presentation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media/image2.png" ContentType="image/png"/>
  <Override PartName="/ppt/media/image12.png" ContentType="image/png"/>
  <Override PartName="/ppt/media/image5.jpeg" ContentType="image/jpeg"/>
  <Override PartName="/ppt/media/image15.jpeg" ContentType="image/jpeg"/>
  <Override PartName="/ppt/media/image3.jpeg" ContentType="image/jpeg"/>
  <Override PartName="/ppt/media/image7.png" ContentType="image/png"/>
  <Override PartName="/ppt/media/image17.png" ContentType="image/png"/>
  <Override PartName="/ppt/media/image22.jpeg" ContentType="image/jpeg"/>
  <Override PartName="/ppt/media/image11.jpeg" ContentType="image/jpeg"/>
  <Override PartName="/ppt/media/image1.jpeg" ContentType="image/jpeg"/>
  <Override PartName="/ppt/media/image4.jpeg" ContentType="image/jpeg"/>
  <Override PartName="/ppt/media/image14.jpeg" ContentType="image/jpeg"/>
  <Override PartName="/ppt/media/image6.jpeg" ContentType="image/jpeg"/>
  <Override PartName="/ppt/media/image8.png" ContentType="image/png"/>
  <Override PartName="/ppt/media/image18.png" ContentType="image/png"/>
  <Override PartName="/ppt/media/image21.jpeg" ContentType="image/jpeg"/>
  <Override PartName="/ppt/media/image9.jpeg" ContentType="image/jpeg"/>
  <Override PartName="/ppt/media/image10.jpeg" ContentType="image/jpeg"/>
  <Override PartName="/ppt/media/image16.png" ContentType="image/png"/>
  <Override PartName="/ppt/media/image13.png" ContentType="image/png"/>
  <Override PartName="/ppt/media/image20.jpeg" ContentType="image/jpeg"/>
  <Override PartName="/ppt/media/image19.png" ContentType="image/png"/>
  <Override PartName="/ppt/media/image23.png" ContentType="image/png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s/_rels/slide13.xml.rels" ContentType="application/vnd.openxmlformats-package.relationships+xml"/>
  <Override PartName="/ppt/slides/_rels/slide6.xml.rels" ContentType="application/vnd.openxmlformats-package.relationships+xml"/>
  <Override PartName="/ppt/slides/_rels/slide9.xml.rels" ContentType="application/vnd.openxmlformats-package.relationships+xml"/>
  <Override PartName="/ppt/slides/_rels/slide12.xml.rels" ContentType="application/vnd.openxmlformats-package.relationships+xml"/>
  <Override PartName="/ppt/slides/_rels/slide5.xml.rels" ContentType="application/vnd.openxmlformats-package.relationships+xml"/>
  <Override PartName="/ppt/slides/_rels/slide8.xml.rels" ContentType="application/vnd.openxmlformats-package.relationships+xml"/>
  <Override PartName="/ppt/slides/_rels/slide11.xml.rels" ContentType="application/vnd.openxmlformats-package.relationships+xml"/>
  <Override PartName="/ppt/slides/_rels/slide4.xml.rels" ContentType="application/vnd.openxmlformats-package.relationships+xml"/>
  <Override PartName="/ppt/slides/_rels/slide10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E04640D-33F9-4BF1-8EED-46531FAC646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7804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69600" y="4130280"/>
            <a:ext cx="7804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E9E0E4E-FE7F-4DF4-90C5-E083150F799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6960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6848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BF7A2B1-7C27-4D8D-AAB1-230A91E7DC2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308400" y="182160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5947200" y="182160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69600" y="413028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308400" y="413028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5947200" y="413028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A40DCB4-8B07-47AC-AEF6-96A34E35EBC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669600" y="1821600"/>
            <a:ext cx="7804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7804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669600" y="178560"/>
            <a:ext cx="7804080" cy="703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66960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69600" y="1821600"/>
            <a:ext cx="7804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79876CD-43EF-40DC-B54C-94523133A63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6848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69600" y="4130280"/>
            <a:ext cx="7804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7804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669600" y="4130280"/>
            <a:ext cx="7804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66960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6848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308400" y="182160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5947200" y="182160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669600" y="413028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308400" y="413028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5947200" y="413028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627FF30C-0D3D-486A-856F-CB9097F1E5D2}" type="slidenum">
              <a:t>&lt;#&gt;</a:t>
            </a:fld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669600" y="1821600"/>
            <a:ext cx="7804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2EF01AE2-4BDB-496F-9699-F261641E6D6A}" type="slidenum">
              <a:t>&lt;#&gt;</a:t>
            </a:fld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7804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AF84A0F8-216A-4044-9B8E-F0A0ABE8322B}" type="slidenum">
              <a:t>&lt;#&gt;</a:t>
            </a:fld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562D7918-AAEA-45CE-AA6F-8671EFB3A237}" type="slidenum">
              <a:t>&lt;#&gt;</a:t>
            </a:fld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CF13BBC6-9578-4AA0-B065-59901B4B7017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7804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97FF87E-E053-49AB-B772-61CD533EA67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669600" y="178560"/>
            <a:ext cx="7804080" cy="703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DC64AA2C-ADAF-445E-9340-20518AF87F81}" type="slidenum">
              <a:t>&lt;#&gt;</a:t>
            </a:fld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66960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A11BC306-23F5-4829-A97D-A86722B1AAB7}" type="slidenum">
              <a:t>&lt;#&gt;</a:t>
            </a:fld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466848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FE4FF1FB-120D-4A05-B38F-FDB4050F63DE}" type="slidenum">
              <a:t>&lt;#&gt;</a:t>
            </a:fld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669600" y="4130280"/>
            <a:ext cx="7804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FA27EBDE-84A1-42D6-9001-2701352C50F3}" type="slidenum">
              <a:t>&lt;#&gt;</a:t>
            </a:fld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7804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669600" y="4130280"/>
            <a:ext cx="7804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094B7E35-9EC8-40E2-B420-74FEC5958440}" type="slidenum">
              <a:t>&lt;#&gt;</a:t>
            </a:fld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66960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/>
          </p:nvPr>
        </p:nvSpPr>
        <p:spPr>
          <a:xfrm>
            <a:off x="466848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14B770A9-8525-4E81-9676-5260A21DF375}" type="slidenum">
              <a:t>&lt;#&gt;</a:t>
            </a:fld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3308400" y="182160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5947200" y="182160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/>
          </p:nvPr>
        </p:nvSpPr>
        <p:spPr>
          <a:xfrm>
            <a:off x="669600" y="413028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/>
          </p:nvPr>
        </p:nvSpPr>
        <p:spPr>
          <a:xfrm>
            <a:off x="3308400" y="413028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/>
          </p:nvPr>
        </p:nvSpPr>
        <p:spPr>
          <a:xfrm>
            <a:off x="5947200" y="4130280"/>
            <a:ext cx="251280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F0095551-609F-474D-A2CB-5E817D27C2FA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A98BE6C-F35A-4741-B5AE-BB66D9E55D8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F287792-77A8-455F-9034-5655AC01FB8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69600" y="178560"/>
            <a:ext cx="7804080" cy="703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0E051E6-265E-42C7-891A-5CD9E4F0083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6960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89A60EF-7A4D-43B0-A2D0-DD8C0ADA6AF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68480" y="413028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A932F5B-EC57-4F96-B59D-CA5A76BE07C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6960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68480" y="1821600"/>
            <a:ext cx="3808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69600" y="4130280"/>
            <a:ext cx="7804080" cy="210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E966A2D-98E3-45DC-B488-C8150969157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3124080" y="6356520"/>
            <a:ext cx="289404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27C36B6-2479-4492-8D71-949DE63D491F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2"/>
          <a:stretch/>
        </p:blipFill>
        <p:spPr>
          <a:xfrm>
            <a:off x="389520" y="274680"/>
            <a:ext cx="1943640" cy="1085760"/>
          </a:xfrm>
          <a:prstGeom prst="rect">
            <a:avLst/>
          </a:prstGeom>
          <a:ln w="0">
            <a:noFill/>
          </a:ln>
        </p:spPr>
      </p:pic>
      <p:sp>
        <p:nvSpPr>
          <p:cNvPr id="42" name="TextBox 8"/>
          <p:cNvSpPr/>
          <p:nvPr/>
        </p:nvSpPr>
        <p:spPr>
          <a:xfrm>
            <a:off x="8241120" y="6382800"/>
            <a:ext cx="74700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en-US" sz="2000" spc="-1" strike="noStrike">
                <a:solidFill>
                  <a:srgbClr val="d48f3a"/>
                </a:solidFill>
                <a:latin typeface="Arial"/>
                <a:ea typeface="DejaVu Sans"/>
              </a:rPr>
              <a:t>2</a:t>
            </a:r>
            <a:r>
              <a:rPr b="1" lang="en-US" sz="2000" spc="-1" strike="noStrike">
                <a:solidFill>
                  <a:srgbClr val="f9af1b"/>
                </a:solidFill>
                <a:latin typeface="Arial"/>
                <a:ea typeface="DejaVu Sans"/>
              </a:rPr>
              <a:t>0</a:t>
            </a:r>
            <a:r>
              <a:rPr b="1" lang="en-US" sz="2000" spc="-1" strike="noStrike">
                <a:solidFill>
                  <a:srgbClr val="00828a"/>
                </a:solidFill>
                <a:latin typeface="Arial"/>
                <a:ea typeface="DejaVu Sans"/>
              </a:rPr>
              <a:t>2</a:t>
            </a:r>
            <a:r>
              <a:rPr b="1" lang="en-US" sz="2000" spc="-1" strike="noStrike">
                <a:solidFill>
                  <a:srgbClr val="22345d"/>
                </a:solidFill>
                <a:latin typeface="Arial"/>
                <a:ea typeface="DejaVu Sans"/>
              </a:rPr>
              <a:t>3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6487920" y="6297480"/>
            <a:ext cx="1611360" cy="559800"/>
          </a:xfrm>
          <a:prstGeom prst="rect">
            <a:avLst/>
          </a:prstGeom>
          <a:ln w="0">
            <a:noFill/>
          </a:ln>
        </p:spPr>
      </p:pic>
      <p:sp>
        <p:nvSpPr>
          <p:cNvPr id="44" name=""/>
          <p:cNvSpPr/>
          <p:nvPr/>
        </p:nvSpPr>
        <p:spPr>
          <a:xfrm>
            <a:off x="360" y="6525720"/>
            <a:ext cx="114624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fld id="{216172CD-5D61-40C8-AEC4-D960ED3948BB}" type="slidenum">
              <a:rPr b="0" lang="en-US" sz="1800" spc="-1" strike="noStrike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69600" y="178560"/>
            <a:ext cx="7804080" cy="1517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69600" y="1821600"/>
            <a:ext cx="7804080" cy="4419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sldNum" idx="4"/>
          </p:nvPr>
        </p:nvSpPr>
        <p:spPr>
          <a:xfrm>
            <a:off x="4449960" y="6536520"/>
            <a:ext cx="238680" cy="22752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600" spc="-1" strike="noStrike">
                <a:solidFill>
                  <a:srgbClr val="000000"/>
                </a:solidFill>
                <a:latin typeface="Helvetica Neue"/>
                <a:ea typeface="Helvetica Neue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fld id="{9AEF5928-31C4-484A-BD56-F6E67087E644}" type="slidenum">
              <a:rPr b="0" lang="en-GB" sz="16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&lt;number&gt;</a:t>
            </a:fld>
            <a:endParaRPr b="0" lang="en-GB" sz="16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1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7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7" Type="http://schemas.openxmlformats.org/officeDocument/2006/relationships/image" Target="../media/image23.png"/><Relationship Id="rId8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image" Target="../media/image12.png"/><Relationship Id="rId4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8" descr=""/>
          <p:cNvPicPr/>
          <p:nvPr/>
        </p:nvPicPr>
        <p:blipFill>
          <a:blip r:embed="rId1"/>
          <a:srcRect l="3333" t="0" r="5790" b="0"/>
          <a:stretch/>
        </p:blipFill>
        <p:spPr>
          <a:xfrm>
            <a:off x="0" y="0"/>
            <a:ext cx="9142560" cy="6856560"/>
          </a:xfrm>
          <a:prstGeom prst="rect">
            <a:avLst/>
          </a:prstGeom>
          <a:ln w="9360">
            <a:noFill/>
          </a:ln>
        </p:spPr>
      </p:pic>
      <p:sp>
        <p:nvSpPr>
          <p:cNvPr id="123" name="Rectangle 4"/>
          <p:cNvSpPr/>
          <p:nvPr/>
        </p:nvSpPr>
        <p:spPr>
          <a:xfrm>
            <a:off x="360000" y="1980000"/>
            <a:ext cx="7656480" cy="1003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en-US" sz="3000" spc="-1" strike="noStrike">
                <a:solidFill>
                  <a:srgbClr val="595959"/>
                </a:solidFill>
                <a:latin typeface="Arial"/>
                <a:ea typeface="DejaVu Sans"/>
              </a:rPr>
              <a:t>Neutron production in the relativistic frame using heavy ion bombardment</a:t>
            </a:r>
            <a:endParaRPr b="0" lang="en-GB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Rectangle 6"/>
          <p:cNvSpPr/>
          <p:nvPr/>
        </p:nvSpPr>
        <p:spPr>
          <a:xfrm>
            <a:off x="406440" y="3204720"/>
            <a:ext cx="6820200" cy="199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20000"/>
              </a:lnSpc>
            </a:pPr>
            <a:r>
              <a:rPr b="0" lang="en-GB" sz="2400" spc="-1" strike="noStrike">
                <a:solidFill>
                  <a:srgbClr val="660066"/>
                </a:solidFill>
                <a:latin typeface="Calibri"/>
                <a:ea typeface="PingFang SC"/>
              </a:rPr>
              <a:t>Andy Smith | Samir Shubeita |</a:t>
            </a:r>
            <a:r>
              <a:rPr b="0" lang="en-GB" sz="1800" spc="-1" strike="noStrike">
                <a:solidFill>
                  <a:srgbClr val="660066"/>
                </a:solidFill>
                <a:latin typeface="Calibri"/>
                <a:ea typeface="PingFang SC"/>
              </a:rPr>
              <a:t> </a:t>
            </a:r>
            <a:r>
              <a:rPr b="0" lang="en-GB" sz="2400" spc="-1" strike="noStrike">
                <a:solidFill>
                  <a:srgbClr val="660066"/>
                </a:solidFill>
                <a:latin typeface="Calibri"/>
                <a:ea typeface="DejaVu Sans"/>
              </a:rPr>
              <a:t>Fred Currell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</a:pP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</a:pPr>
            <a:r>
              <a:rPr b="0" lang="en-GB" sz="2000" spc="-1" strike="noStrike">
                <a:solidFill>
                  <a:srgbClr val="660066"/>
                </a:solidFill>
                <a:latin typeface="Calibri"/>
                <a:ea typeface="DejaVu Sans"/>
              </a:rPr>
              <a:t>Dalton Cumbrian Facility, 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</a:pPr>
            <a:r>
              <a:rPr b="0" lang="en-GB" sz="2000" spc="-1" strike="noStrike">
                <a:solidFill>
                  <a:srgbClr val="660066"/>
                </a:solidFill>
                <a:latin typeface="Calibri"/>
                <a:ea typeface="DejaVu Sans"/>
              </a:rPr>
              <a:t>University of Manchester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20000"/>
              </a:lnSpc>
            </a:pPr>
            <a:r>
              <a:rPr b="0" lang="en-GB" sz="2000" spc="-1" strike="noStrike">
                <a:solidFill>
                  <a:srgbClr val="660066"/>
                </a:solidFill>
                <a:latin typeface="Calibri"/>
                <a:ea typeface="DejaVu Sans"/>
              </a:rPr>
              <a:t>United Kingdom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5" name="Straight Connector 2"/>
          <p:cNvCxnSpPr/>
          <p:nvPr/>
        </p:nvCxnSpPr>
        <p:spPr>
          <a:xfrm>
            <a:off x="518760" y="3196080"/>
            <a:ext cx="7015320" cy="1440"/>
          </a:xfrm>
          <a:prstGeom prst="straightConnector1">
            <a:avLst/>
          </a:prstGeom>
          <a:ln w="25560">
            <a:solidFill>
              <a:srgbClr val="660066"/>
            </a:solidFill>
            <a:prstDash val="dot"/>
            <a:round/>
          </a:ln>
        </p:spPr>
      </p:cxnSp>
      <p:pic>
        <p:nvPicPr>
          <p:cNvPr id="126" name="Picture 2" descr="S:\mace\DALTON GROUP\Marketing &amp; Communications (VP)\Brand &amp; Logos\Logos\1) DALTON NUCLEAR INSTITUTE\JPG versions\TAB LOGO\Full 4 colour\DALTON LOGO RGB.jpg"/>
          <p:cNvPicPr/>
          <p:nvPr/>
        </p:nvPicPr>
        <p:blipFill>
          <a:blip r:embed="rId2"/>
          <a:stretch/>
        </p:blipFill>
        <p:spPr>
          <a:xfrm>
            <a:off x="389520" y="397800"/>
            <a:ext cx="1943640" cy="1085760"/>
          </a:xfrm>
          <a:prstGeom prst="rect">
            <a:avLst/>
          </a:prstGeom>
          <a:ln w="0">
            <a:noFill/>
          </a:ln>
        </p:spPr>
      </p:pic>
      <p:pic>
        <p:nvPicPr>
          <p:cNvPr id="127" name="UKNIBC - Colour.jpg 2" descr="UKNIBC - Colour.jpg"/>
          <p:cNvPicPr/>
          <p:nvPr/>
        </p:nvPicPr>
        <p:blipFill>
          <a:blip r:embed="rId3"/>
          <a:stretch/>
        </p:blipFill>
        <p:spPr>
          <a:xfrm>
            <a:off x="3198600" y="6148800"/>
            <a:ext cx="1847520" cy="631440"/>
          </a:xfrm>
          <a:prstGeom prst="rect">
            <a:avLst/>
          </a:prstGeom>
          <a:ln w="12700">
            <a:noFill/>
          </a:ln>
        </p:spPr>
      </p:pic>
      <p:pic>
        <p:nvPicPr>
          <p:cNvPr id="128" name="NNUF_Logo.jpg 2" descr="NNUF_Logo.jpg"/>
          <p:cNvPicPr/>
          <p:nvPr/>
        </p:nvPicPr>
        <p:blipFill>
          <a:blip r:embed="rId4"/>
          <a:stretch/>
        </p:blipFill>
        <p:spPr>
          <a:xfrm>
            <a:off x="5248080" y="6127920"/>
            <a:ext cx="792360" cy="652320"/>
          </a:xfrm>
          <a:prstGeom prst="rect">
            <a:avLst/>
          </a:prstGeom>
          <a:ln w="12700">
            <a:noFill/>
          </a:ln>
        </p:spPr>
      </p:pic>
      <p:pic>
        <p:nvPicPr>
          <p:cNvPr id="129" name="Picture 7" descr="Picture 3"/>
          <p:cNvPicPr/>
          <p:nvPr/>
        </p:nvPicPr>
        <p:blipFill>
          <a:blip r:embed="rId5"/>
          <a:stretch/>
        </p:blipFill>
        <p:spPr>
          <a:xfrm>
            <a:off x="8070840" y="6114960"/>
            <a:ext cx="807120" cy="652320"/>
          </a:xfrm>
          <a:prstGeom prst="rect">
            <a:avLst/>
          </a:prstGeom>
          <a:ln w="12700">
            <a:noFill/>
          </a:ln>
        </p:spPr>
      </p:pic>
      <p:sp>
        <p:nvSpPr>
          <p:cNvPr id="130" name="Rectangle 3"/>
          <p:cNvSpPr/>
          <p:nvPr/>
        </p:nvSpPr>
        <p:spPr>
          <a:xfrm>
            <a:off x="6338520" y="6114960"/>
            <a:ext cx="1365480" cy="68724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>
            <a:noAutofit/>
          </a:bodyPr>
          <a:p>
            <a:pPr>
              <a:lnSpc>
                <a:spcPct val="100000"/>
              </a:lnSpc>
            </a:pPr>
            <a:endParaRPr b="0" lang="en-GB" sz="2200" spc="-1" strike="noStrike">
              <a:solidFill>
                <a:srgbClr val="ffffff"/>
              </a:solidFill>
              <a:latin typeface="Helvetica Neue"/>
              <a:ea typeface="Helvetica Neue"/>
            </a:endParaRPr>
          </a:p>
        </p:txBody>
      </p:sp>
      <p:sp>
        <p:nvSpPr>
          <p:cNvPr id="131" name="Rectangle 5"/>
          <p:cNvSpPr/>
          <p:nvPr/>
        </p:nvSpPr>
        <p:spPr>
          <a:xfrm>
            <a:off x="6338520" y="6114960"/>
            <a:ext cx="1365480" cy="68724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>
            <a:noAutofit/>
          </a:bodyPr>
          <a:p>
            <a:pPr>
              <a:lnSpc>
                <a:spcPct val="100000"/>
              </a:lnSpc>
            </a:pPr>
            <a:endParaRPr b="0" lang="en-GB" sz="2200" spc="-1" strike="noStrike">
              <a:solidFill>
                <a:srgbClr val="ffffff"/>
              </a:solidFill>
              <a:latin typeface="Helvetica Neue"/>
              <a:ea typeface="Helvetica Neue"/>
            </a:endParaRPr>
          </a:p>
        </p:txBody>
      </p:sp>
      <p:pic>
        <p:nvPicPr>
          <p:cNvPr id="132" name="Henry Royce.png 2" descr="Henry Royce.png"/>
          <p:cNvPicPr/>
          <p:nvPr/>
        </p:nvPicPr>
        <p:blipFill>
          <a:blip r:embed="rId6"/>
          <a:stretch/>
        </p:blipFill>
        <p:spPr>
          <a:xfrm>
            <a:off x="6175440" y="5905440"/>
            <a:ext cx="1731960" cy="1096920"/>
          </a:xfrm>
          <a:prstGeom prst="rect">
            <a:avLst/>
          </a:prstGeom>
          <a:ln w="127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2238840" y="274680"/>
            <a:ext cx="644652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Projection in the forward direction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16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6d009d"/>
                </a:solidFill>
                <a:latin typeface="Calibri"/>
              </a:rPr>
              <a:t> </a:t>
            </a:r>
            <a:r>
              <a:rPr b="0" lang="en-US" sz="3200" spc="-1" strike="noStrike">
                <a:solidFill>
                  <a:srgbClr val="6d009d"/>
                </a:solidFill>
                <a:latin typeface="Calibri"/>
              </a:rPr>
              <a:t>Li</a:t>
            </a:r>
            <a:r>
              <a:rPr b="0" lang="en-US" sz="3200" spc="-1" strike="noStrike" baseline="33000">
                <a:solidFill>
                  <a:srgbClr val="6d009d"/>
                </a:solidFill>
                <a:latin typeface="Calibri"/>
              </a:rPr>
              <a:t>3+</a:t>
            </a:r>
            <a:r>
              <a:rPr b="0" lang="en-US" sz="3200" spc="-1" strike="noStrike">
                <a:solidFill>
                  <a:srgbClr val="6d009d"/>
                </a:solidFill>
                <a:latin typeface="Calibri"/>
              </a:rPr>
              <a:t> ions @ 18 MeV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0" name="" descr=""/>
          <p:cNvPicPr/>
          <p:nvPr/>
        </p:nvPicPr>
        <p:blipFill>
          <a:blip r:embed="rId1"/>
          <a:stretch/>
        </p:blipFill>
        <p:spPr>
          <a:xfrm>
            <a:off x="5136480" y="2340000"/>
            <a:ext cx="3683520" cy="3582000"/>
          </a:xfrm>
          <a:prstGeom prst="rect">
            <a:avLst/>
          </a:prstGeom>
          <a:ln w="0">
            <a:noFill/>
          </a:ln>
        </p:spPr>
      </p:pic>
      <p:pic>
        <p:nvPicPr>
          <p:cNvPr id="161" name="" descr=""/>
          <p:cNvPicPr/>
          <p:nvPr/>
        </p:nvPicPr>
        <p:blipFill>
          <a:blip r:embed="rId2"/>
          <a:stretch/>
        </p:blipFill>
        <p:spPr>
          <a:xfrm>
            <a:off x="360000" y="4444920"/>
            <a:ext cx="4280040" cy="2311200"/>
          </a:xfrm>
          <a:prstGeom prst="rect">
            <a:avLst/>
          </a:prstGeom>
          <a:ln w="0">
            <a:noFill/>
          </a:ln>
        </p:spPr>
      </p:pic>
      <p:pic>
        <p:nvPicPr>
          <p:cNvPr id="162" name="" descr=""/>
          <p:cNvPicPr/>
          <p:nvPr/>
        </p:nvPicPr>
        <p:blipFill>
          <a:blip r:embed="rId3"/>
          <a:stretch/>
        </p:blipFill>
        <p:spPr>
          <a:xfrm>
            <a:off x="360000" y="2340000"/>
            <a:ext cx="4139280" cy="2104920"/>
          </a:xfrm>
          <a:prstGeom prst="rect">
            <a:avLst/>
          </a:prstGeom>
          <a:ln w="0">
            <a:noFill/>
          </a:ln>
        </p:spPr>
      </p:pic>
      <p:pic>
        <p:nvPicPr>
          <p:cNvPr id="163" name="" descr=""/>
          <p:cNvPicPr/>
          <p:nvPr/>
        </p:nvPicPr>
        <p:blipFill>
          <a:blip r:embed="rId4"/>
          <a:stretch/>
        </p:blipFill>
        <p:spPr>
          <a:xfrm>
            <a:off x="457200" y="3579120"/>
            <a:ext cx="539280" cy="280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" descr=""/>
          <p:cNvPicPr/>
          <p:nvPr/>
        </p:nvPicPr>
        <p:blipFill>
          <a:blip r:embed="rId1"/>
          <a:stretch/>
        </p:blipFill>
        <p:spPr>
          <a:xfrm>
            <a:off x="2340000" y="4671000"/>
            <a:ext cx="3239640" cy="2186640"/>
          </a:xfrm>
          <a:prstGeom prst="rect">
            <a:avLst/>
          </a:prstGeom>
          <a:ln w="0">
            <a:noFill/>
          </a:ln>
        </p:spPr>
      </p:pic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2238840" y="274680"/>
            <a:ext cx="644652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How many neutrons ?</a:t>
            </a:r>
            <a:br>
              <a:rPr sz="4000"/>
            </a:b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and what sort ?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8160" cy="5065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6d009d"/>
                </a:solidFill>
                <a:latin typeface="Calibri"/>
              </a:rPr>
              <a:t>Not many areas have much prior knowledge on required neutron energy 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6d009d"/>
                </a:solidFill>
                <a:latin typeface="Calibri"/>
              </a:rPr>
              <a:t>‘</a:t>
            </a:r>
            <a:r>
              <a:rPr b="0" lang="en-US" sz="2400" spc="-1" strike="noStrike">
                <a:solidFill>
                  <a:srgbClr val="6d009d"/>
                </a:solidFill>
                <a:latin typeface="Calibri"/>
              </a:rPr>
              <a:t>Fusion’ KNOWS it wants 14.1 MeV D+T neutrons - but others ?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6d009d"/>
                </a:solidFill>
                <a:latin typeface="Calibri"/>
              </a:rPr>
              <a:t>Neutron fluence from accelerators significantly lower than that available from test reactors, so applications in radiation damage potentially limited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6d009d"/>
                </a:solidFill>
                <a:latin typeface="Calibri"/>
              </a:rPr>
              <a:t>but for biology, we easily got  </a:t>
            </a:r>
            <a:r>
              <a:rPr b="0" lang="en-US" sz="2400" spc="-1" strike="noStrike">
                <a:solidFill>
                  <a:srgbClr val="6d009d"/>
                </a:solidFill>
                <a:latin typeface="Calibri"/>
                <a:ea typeface="Calibri"/>
              </a:rPr>
              <a:t>≥ 1mSv/hr 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7080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2238840" y="274680"/>
            <a:ext cx="644652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Conclusions &amp; next steps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/>
          </p:nvPr>
        </p:nvSpPr>
        <p:spPr>
          <a:xfrm>
            <a:off x="457200" y="2140200"/>
            <a:ext cx="8228160" cy="3439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6d009d"/>
                </a:solidFill>
                <a:latin typeface="Calibri"/>
              </a:rPr>
              <a:t>We can produce neutrons, no where near enough to simulate radiation damage effects BUT more than enough for some interesting radiation chemistry (including the impact on biology) 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6d009d"/>
                </a:solidFill>
                <a:latin typeface="Calibri"/>
              </a:rPr>
              <a:t>Dosimetry ?? How many neutrons ?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6d009d"/>
                </a:solidFill>
                <a:latin typeface="Calibri"/>
              </a:rPr>
              <a:t>A more durable hydrogen rich target – moving tape ? 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6d009d"/>
                </a:solidFill>
                <a:latin typeface="Calibri"/>
              </a:rPr>
              <a:t>Would like to repeat maps at different energies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6d009d"/>
                </a:solidFill>
                <a:latin typeface="Calibri"/>
              </a:rPr>
              <a:t>Figure of merit for flux density in forward direction ?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37080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Picture 4" descr="Picture 2"/>
          <p:cNvPicPr/>
          <p:nvPr/>
        </p:nvPicPr>
        <p:blipFill>
          <a:blip r:embed="rId1"/>
          <a:srcRect l="0" t="0" r="15833" b="0"/>
          <a:stretch/>
        </p:blipFill>
        <p:spPr>
          <a:xfrm>
            <a:off x="-31320" y="-23760"/>
            <a:ext cx="9207000" cy="6904800"/>
          </a:xfrm>
          <a:prstGeom prst="rect">
            <a:avLst/>
          </a:prstGeom>
          <a:ln w="12700">
            <a:noFill/>
          </a:ln>
        </p:spPr>
      </p:pic>
      <p:sp>
        <p:nvSpPr>
          <p:cNvPr id="170" name="Rectangle 1"/>
          <p:cNvSpPr/>
          <p:nvPr/>
        </p:nvSpPr>
        <p:spPr>
          <a:xfrm>
            <a:off x="1456560" y="6196320"/>
            <a:ext cx="1547640" cy="57132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>
            <a:noAutofit/>
          </a:bodyPr>
          <a:p>
            <a:pPr>
              <a:lnSpc>
                <a:spcPct val="100000"/>
              </a:lnSpc>
            </a:pPr>
            <a:endParaRPr b="0" lang="en-GB" sz="2200" spc="-1" strike="noStrike">
              <a:solidFill>
                <a:srgbClr val="ffffff"/>
              </a:solidFill>
              <a:latin typeface="Helvetica Neue"/>
              <a:ea typeface="Helvetica Neue"/>
            </a:endParaRPr>
          </a:p>
        </p:txBody>
      </p:sp>
      <p:sp>
        <p:nvSpPr>
          <p:cNvPr id="171" name="Rectangle 2"/>
          <p:cNvSpPr/>
          <p:nvPr/>
        </p:nvSpPr>
        <p:spPr>
          <a:xfrm>
            <a:off x="6338520" y="6114960"/>
            <a:ext cx="1365480" cy="687240"/>
          </a:xfrm>
          <a:prstGeom prst="rect">
            <a:avLst/>
          </a:prstGeom>
          <a:solidFill>
            <a:srgbClr val="ffffff"/>
          </a:solidFill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>
            <a:noAutofit/>
          </a:bodyPr>
          <a:p>
            <a:pPr>
              <a:lnSpc>
                <a:spcPct val="100000"/>
              </a:lnSpc>
            </a:pPr>
            <a:endParaRPr b="0" lang="en-GB" sz="2200" spc="-1" strike="noStrike">
              <a:solidFill>
                <a:srgbClr val="ffffff"/>
              </a:solidFill>
              <a:latin typeface="Helvetica Neue"/>
              <a:ea typeface="Helvetica Neue"/>
            </a:endParaRPr>
          </a:p>
        </p:txBody>
      </p:sp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669600" y="1241640"/>
            <a:ext cx="7804080" cy="469692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6000" spc="-1" strike="noStrike">
                <a:solidFill>
                  <a:srgbClr val="ffffff"/>
                </a:solidFill>
                <a:latin typeface="Arial"/>
                <a:ea typeface="Arial"/>
              </a:rPr>
              <a:t>Thank You!</a:t>
            </a: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en-GB" sz="6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2500" spc="-1" strike="noStrike" u="sng">
                <a:solidFill>
                  <a:srgbClr val="ffffff"/>
                </a:solidFill>
                <a:uFillTx/>
                <a:latin typeface="Arial"/>
                <a:ea typeface="Arial"/>
              </a:rPr>
              <a:t>dcf.experiments@manchester.ac.uk</a:t>
            </a:r>
            <a:endParaRPr b="0" lang="en-GB" sz="25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4000" spc="-1" strike="noStrike">
                <a:solidFill>
                  <a:srgbClr val="ffffff"/>
                </a:solidFill>
                <a:latin typeface="Arial"/>
                <a:ea typeface="Arial"/>
              </a:rPr>
              <a:t>www.dalton.manchester.ac.uk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3" name="DNI-Logo-small.jpg 1" descr="DNI-Logo-small.jpg"/>
          <p:cNvPicPr/>
          <p:nvPr/>
        </p:nvPicPr>
        <p:blipFill>
          <a:blip r:embed="rId2"/>
          <a:stretch/>
        </p:blipFill>
        <p:spPr>
          <a:xfrm>
            <a:off x="288720" y="281160"/>
            <a:ext cx="1327320" cy="652320"/>
          </a:xfrm>
          <a:prstGeom prst="rect">
            <a:avLst/>
          </a:prstGeom>
          <a:ln w="12700">
            <a:noFill/>
          </a:ln>
        </p:spPr>
      </p:pic>
      <p:pic>
        <p:nvPicPr>
          <p:cNvPr id="174" name="UKNIBC - Colour.jpg 1" descr="UKNIBC - Colour.jpg"/>
          <p:cNvPicPr/>
          <p:nvPr/>
        </p:nvPicPr>
        <p:blipFill>
          <a:blip r:embed="rId3"/>
          <a:stretch/>
        </p:blipFill>
        <p:spPr>
          <a:xfrm>
            <a:off x="3198240" y="6148800"/>
            <a:ext cx="1847520" cy="631440"/>
          </a:xfrm>
          <a:prstGeom prst="rect">
            <a:avLst/>
          </a:prstGeom>
          <a:ln w="12700">
            <a:noFill/>
          </a:ln>
        </p:spPr>
      </p:pic>
      <p:pic>
        <p:nvPicPr>
          <p:cNvPr id="175" name="NNUF_Logo.jpg 1" descr="NNUF_Logo.jpg"/>
          <p:cNvPicPr/>
          <p:nvPr/>
        </p:nvPicPr>
        <p:blipFill>
          <a:blip r:embed="rId4"/>
          <a:stretch/>
        </p:blipFill>
        <p:spPr>
          <a:xfrm>
            <a:off x="5247720" y="6127920"/>
            <a:ext cx="792360" cy="652320"/>
          </a:xfrm>
          <a:prstGeom prst="rect">
            <a:avLst/>
          </a:prstGeom>
          <a:ln w="12700">
            <a:noFill/>
          </a:ln>
        </p:spPr>
      </p:pic>
      <p:pic>
        <p:nvPicPr>
          <p:cNvPr id="176" name="Picture 5" descr="Picture 3"/>
          <p:cNvPicPr/>
          <p:nvPr/>
        </p:nvPicPr>
        <p:blipFill>
          <a:blip r:embed="rId5"/>
          <a:stretch/>
        </p:blipFill>
        <p:spPr>
          <a:xfrm>
            <a:off x="8070480" y="6114960"/>
            <a:ext cx="807120" cy="652320"/>
          </a:xfrm>
          <a:prstGeom prst="rect">
            <a:avLst/>
          </a:prstGeom>
          <a:ln w="12700">
            <a:noFill/>
          </a:ln>
        </p:spPr>
      </p:pic>
      <p:pic>
        <p:nvPicPr>
          <p:cNvPr id="177" name="Henry Royce.png 1" descr="Henry Royce.png"/>
          <p:cNvPicPr/>
          <p:nvPr/>
        </p:nvPicPr>
        <p:blipFill>
          <a:blip r:embed="rId6"/>
          <a:stretch/>
        </p:blipFill>
        <p:spPr>
          <a:xfrm>
            <a:off x="6175440" y="5905440"/>
            <a:ext cx="1731960" cy="1096920"/>
          </a:xfrm>
          <a:prstGeom prst="rect">
            <a:avLst/>
          </a:prstGeom>
          <a:ln w="12700">
            <a:noFill/>
          </a:ln>
        </p:spPr>
      </p:pic>
      <p:pic>
        <p:nvPicPr>
          <p:cNvPr id="178" name="Picture 6" descr="Picture 8"/>
          <p:cNvPicPr/>
          <p:nvPr/>
        </p:nvPicPr>
        <p:blipFill>
          <a:blip r:embed="rId7"/>
          <a:stretch/>
        </p:blipFill>
        <p:spPr>
          <a:xfrm>
            <a:off x="288720" y="6127920"/>
            <a:ext cx="2619360" cy="652320"/>
          </a:xfrm>
          <a:prstGeom prst="rect">
            <a:avLst/>
          </a:prstGeom>
          <a:ln w="1270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2238840" y="274680"/>
            <a:ext cx="527796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Why Neutrons ?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457200" y="2340000"/>
            <a:ext cx="8228160" cy="30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GB" sz="2200" spc="-1" strike="noStrike">
                <a:solidFill>
                  <a:srgbClr val="6d009d"/>
                </a:solidFill>
                <a:latin typeface="Calibri"/>
              </a:rPr>
              <a:t>Primary cause of radiation damage in nuclear reactors (fission and fusion) is due to very high neutron flux.</a:t>
            </a: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GB" sz="2200" spc="-1" strike="noStrike">
                <a:solidFill>
                  <a:srgbClr val="6d009d"/>
                </a:solidFill>
                <a:latin typeface="Calibri"/>
              </a:rPr>
              <a:t>Traditional use of test reactors – number decreasing, costly and time consuming.</a:t>
            </a: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GB" sz="2200" spc="-1" strike="noStrike">
                <a:solidFill>
                  <a:srgbClr val="6d009d"/>
                </a:solidFill>
                <a:latin typeface="Calibri"/>
              </a:rPr>
              <a:t>Effects of neutrons in radiation chemistry not well understood, but of potential wide interest, including effects on human biology.</a:t>
            </a: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2238840" y="274680"/>
            <a:ext cx="644652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Neutron production – the (p,n) reaction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457200" y="1794960"/>
            <a:ext cx="8228160" cy="476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6d009d"/>
                </a:solidFill>
                <a:latin typeface="Calibri"/>
              </a:rPr>
              <a:t>Proton in, neutron out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6d009d"/>
                </a:solidFill>
                <a:latin typeface="Calibri"/>
              </a:rPr>
              <a:t> </a:t>
            </a:r>
            <a:r>
              <a:rPr b="0" lang="en-US" sz="3200" spc="-1" strike="noStrike" baseline="33000">
                <a:solidFill>
                  <a:srgbClr val="6d009d"/>
                </a:solidFill>
                <a:latin typeface="Calibri"/>
                <a:ea typeface="PingFang SC"/>
              </a:rPr>
              <a:t>7</a:t>
            </a:r>
            <a:r>
              <a:rPr b="0" lang="en-US" sz="3200" spc="-1" strike="noStrike">
                <a:solidFill>
                  <a:srgbClr val="6d009d"/>
                </a:solidFill>
                <a:latin typeface="Calibri"/>
                <a:ea typeface="PingFang SC"/>
              </a:rPr>
              <a:t>Li(p,n)</a:t>
            </a:r>
            <a:r>
              <a:rPr b="0" lang="en-US" sz="3200" spc="-1" strike="noStrike" baseline="33000">
                <a:solidFill>
                  <a:srgbClr val="6d009d"/>
                </a:solidFill>
                <a:latin typeface="Calibri"/>
                <a:ea typeface="PingFang SC"/>
              </a:rPr>
              <a:t>7</a:t>
            </a:r>
            <a:r>
              <a:rPr b="0" lang="en-US" sz="3200" spc="-1" strike="noStrike">
                <a:solidFill>
                  <a:srgbClr val="6d009d"/>
                </a:solidFill>
                <a:latin typeface="Calibri"/>
                <a:ea typeface="PingFang SC"/>
              </a:rPr>
              <a:t>Be, 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6d009d"/>
                </a:solidFill>
                <a:latin typeface="Calibri"/>
                <a:ea typeface="PingFang SC"/>
              </a:rPr>
              <a:t>Threshold ~ 1.88 MeV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i="1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target(projectile in,emission out)residual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6d009d"/>
                </a:solidFill>
                <a:latin typeface="Calibri"/>
                <a:ea typeface="PingFang SC"/>
              </a:rPr>
              <a:t>Isotropic neutron field, would like to concentrate the neutrons at the sample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7" name="" descr=""/>
          <p:cNvPicPr/>
          <p:nvPr/>
        </p:nvPicPr>
        <p:blipFill>
          <a:blip r:embed="rId1"/>
          <a:stretch/>
        </p:blipFill>
        <p:spPr>
          <a:xfrm>
            <a:off x="4747320" y="1674000"/>
            <a:ext cx="4350240" cy="2826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2238840" y="274680"/>
            <a:ext cx="644652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Inverse kinematics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458280" y="1800000"/>
            <a:ext cx="8001720" cy="45244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Moving from the rest frame of the heavy ion (the </a:t>
            </a:r>
            <a:r>
              <a:rPr b="0" i="1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lab</a:t>
            </a:r>
            <a:r>
              <a:rPr b="0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 frame)  to the rest frame of the proton (actually the </a:t>
            </a:r>
            <a:r>
              <a:rPr b="0" i="1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c.m.</a:t>
            </a:r>
            <a:r>
              <a:rPr b="0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 frame)   p(</a:t>
            </a:r>
            <a:r>
              <a:rPr b="0" lang="en-US" sz="2600" spc="-1" strike="noStrike" baseline="33000">
                <a:solidFill>
                  <a:srgbClr val="6d009d"/>
                </a:solidFill>
                <a:latin typeface="Calibri"/>
                <a:ea typeface="PingFang SC"/>
              </a:rPr>
              <a:t>7</a:t>
            </a:r>
            <a:r>
              <a:rPr b="0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Li,n)</a:t>
            </a:r>
            <a:r>
              <a:rPr b="0" lang="en-US" sz="2600" spc="-1" strike="noStrike" baseline="33000">
                <a:solidFill>
                  <a:srgbClr val="6d009d"/>
                </a:solidFill>
                <a:latin typeface="Calibri"/>
                <a:ea typeface="PingFang SC"/>
              </a:rPr>
              <a:t>7</a:t>
            </a:r>
            <a:r>
              <a:rPr b="0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Be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This has the effect of shifting the ejection direction of the light product ( the neutron) from being isotropic to a cone in the forward direction. 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But, the threshold energy increases by a factor = M</a:t>
            </a:r>
            <a:r>
              <a:rPr b="0" lang="en-US" sz="2600" spc="-1" strike="noStrike" baseline="-8000">
                <a:solidFill>
                  <a:srgbClr val="6d009d"/>
                </a:solidFill>
                <a:latin typeface="Calibri"/>
                <a:ea typeface="PingFang SC"/>
              </a:rPr>
              <a:t>proj</a:t>
            </a:r>
            <a:r>
              <a:rPr b="0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/M</a:t>
            </a:r>
            <a:r>
              <a:rPr b="0" lang="en-US" sz="2600" spc="-1" strike="noStrike" baseline="-8000">
                <a:solidFill>
                  <a:srgbClr val="6d009d"/>
                </a:solidFill>
                <a:latin typeface="Calibri"/>
                <a:ea typeface="PingFang SC"/>
              </a:rPr>
              <a:t>target</a:t>
            </a:r>
            <a:r>
              <a:rPr b="0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,   Threshold moves to 13.16 MeV (projectile = Li, Target = H)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marL="74304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en-US" sz="2600" spc="-1" strike="noStrike">
                <a:solidFill>
                  <a:srgbClr val="6d009d"/>
                </a:solidFill>
                <a:latin typeface="Calibri"/>
                <a:ea typeface="PingFang SC"/>
              </a:rPr>
              <a:t> 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marL="74304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2238840" y="274680"/>
            <a:ext cx="644652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The tools available to us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11360"/>
            <a:ext cx="8228160" cy="216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432000" indent="0">
              <a:lnSpc>
                <a:spcPct val="100000"/>
              </a:lnSpc>
              <a:spcBef>
                <a:spcPts val="641"/>
              </a:spcBef>
              <a:tabLst>
                <a:tab algn="l" pos="0"/>
                <a:tab algn="l" pos="180000"/>
                <a:tab algn="l" pos="324000"/>
              </a:tabLst>
            </a:pPr>
            <a:r>
              <a:rPr b="0" lang="en-US" sz="3200" spc="-1" strike="noStrike">
                <a:solidFill>
                  <a:srgbClr val="6d009d"/>
                </a:solidFill>
                <a:latin typeface="Calibri"/>
              </a:rPr>
              <a:t>DCF Ion beam accelerators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algn="l" pos="0"/>
                <a:tab algn="l" pos="180000"/>
                <a:tab algn="l" pos="324000"/>
              </a:tabLst>
            </a:pPr>
            <a:r>
              <a:rPr b="0" lang="en-US" sz="2600" spc="-1" strike="noStrike">
                <a:solidFill>
                  <a:srgbClr val="6d009d"/>
                </a:solidFill>
                <a:latin typeface="Calibri"/>
              </a:rPr>
              <a:t>Two Pelletrons - 5 MV tandem &amp; 2.5 MV single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  <a:tabLst>
                <a:tab algn="l" pos="0"/>
                <a:tab algn="l" pos="180000"/>
                <a:tab algn="l" pos="324000"/>
              </a:tabLst>
            </a:pPr>
            <a:r>
              <a:rPr b="0" lang="en-US" sz="2600" spc="-1" strike="noStrike">
                <a:solidFill>
                  <a:srgbClr val="6d009d"/>
                </a:solidFill>
                <a:latin typeface="Calibri"/>
              </a:rPr>
              <a:t>3 ion sources producing proton, alpha &amp; heavy ions</a:t>
            </a: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  <a:p>
            <a:pPr marL="34272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2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2" name="Picture 1" descr="C:\Users\mcjsskw3\Pictures\DSC_0363.JPG"/>
          <p:cNvPicPr/>
          <p:nvPr/>
        </p:nvPicPr>
        <p:blipFill>
          <a:blip r:embed="rId1"/>
          <a:stretch/>
        </p:blipFill>
        <p:spPr>
          <a:xfrm>
            <a:off x="4500000" y="3600000"/>
            <a:ext cx="4318560" cy="2619720"/>
          </a:xfrm>
          <a:prstGeom prst="rect">
            <a:avLst/>
          </a:prstGeom>
          <a:ln w="0">
            <a:noFill/>
          </a:ln>
          <a:effectLst>
            <a:outerShdw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43" name=""/>
          <p:cNvSpPr/>
          <p:nvPr/>
        </p:nvSpPr>
        <p:spPr>
          <a:xfrm>
            <a:off x="0" y="4140000"/>
            <a:ext cx="4347000" cy="1259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r>
              <a:rPr b="0" lang="en-US" sz="3200" spc="-1" strike="noStrike">
                <a:solidFill>
                  <a:srgbClr val="6d009d"/>
                </a:solidFill>
                <a:latin typeface="Calibri"/>
              </a:rPr>
              <a:t>8 beamlines feeding 6 endstations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2238840" y="274680"/>
            <a:ext cx="644652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A source of heavy ions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001720" cy="1459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6d009d"/>
                </a:solidFill>
                <a:latin typeface="Calibri"/>
              </a:rPr>
              <a:t>SNICS – Source of Negative Ions by Caesium Sputtering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74304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6d009d"/>
                </a:solidFill>
                <a:latin typeface="Calibri"/>
              </a:rPr>
              <a:t> 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74304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" descr=""/>
          <p:cNvPicPr/>
          <p:nvPr/>
        </p:nvPicPr>
        <p:blipFill>
          <a:blip r:embed="rId1"/>
          <a:stretch/>
        </p:blipFill>
        <p:spPr>
          <a:xfrm>
            <a:off x="4407480" y="2986920"/>
            <a:ext cx="3512520" cy="2773080"/>
          </a:xfrm>
          <a:prstGeom prst="rect">
            <a:avLst/>
          </a:prstGeom>
          <a:ln w="0">
            <a:noFill/>
          </a:ln>
        </p:spPr>
      </p:pic>
      <p:pic>
        <p:nvPicPr>
          <p:cNvPr id="147" name="" descr=""/>
          <p:cNvPicPr/>
          <p:nvPr/>
        </p:nvPicPr>
        <p:blipFill>
          <a:blip r:embed="rId2"/>
          <a:stretch/>
        </p:blipFill>
        <p:spPr>
          <a:xfrm>
            <a:off x="1241640" y="2902680"/>
            <a:ext cx="2178360" cy="2857320"/>
          </a:xfrm>
          <a:prstGeom prst="rect">
            <a:avLst/>
          </a:prstGeom>
          <a:ln w="0">
            <a:noFill/>
          </a:ln>
        </p:spPr>
      </p:pic>
      <p:pic>
        <p:nvPicPr>
          <p:cNvPr id="148" name="" descr=""/>
          <p:cNvPicPr/>
          <p:nvPr/>
        </p:nvPicPr>
        <p:blipFill>
          <a:blip r:embed="rId3"/>
          <a:stretch/>
        </p:blipFill>
        <p:spPr>
          <a:xfrm>
            <a:off x="6840000" y="5421600"/>
            <a:ext cx="1080000" cy="408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2238840" y="274680"/>
            <a:ext cx="604008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A hydrogen target ?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40000" y="1980000"/>
            <a:ext cx="8228160" cy="378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6d009d"/>
                </a:solidFill>
                <a:latin typeface="Calibri"/>
              </a:rPr>
              <a:t>Solid hydrogen target ? Possible, but complicated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96000">
              <a:lnSpc>
                <a:spcPct val="100000"/>
              </a:lnSpc>
              <a:spcBef>
                <a:spcPts val="1134"/>
              </a:spcBef>
              <a:buClr>
                <a:srgbClr val="6d009d"/>
              </a:buClr>
              <a:buFont typeface="Arial"/>
              <a:buChar char="─"/>
            </a:pPr>
            <a:r>
              <a:rPr b="0" lang="en-US" sz="2200" spc="-1" strike="noStrike">
                <a:solidFill>
                  <a:srgbClr val="6d009d"/>
                </a:solidFill>
                <a:latin typeface="Calibri"/>
              </a:rPr>
              <a:t>Freezing point of H = -259 </a:t>
            </a:r>
            <a:r>
              <a:rPr b="0" lang="en-US" sz="2200" spc="-1" strike="noStrike">
                <a:solidFill>
                  <a:srgbClr val="6d009d"/>
                </a:solidFill>
                <a:latin typeface="Calibri"/>
                <a:ea typeface="Calibri"/>
              </a:rPr>
              <a:t>°C</a:t>
            </a: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6d009d"/>
                </a:solidFill>
                <a:latin typeface="Calibri"/>
              </a:rPr>
              <a:t>Do we need a pure hydrogen target, or will a hydrogen rich target suffice ?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6d009d"/>
                </a:solidFill>
                <a:latin typeface="Calibri"/>
                <a:ea typeface="Calibri"/>
              </a:rPr>
              <a:t>Polymers are hydrogen rich, cheap and readily available – certainly for a trial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200" spc="-1" strike="noStrike">
                <a:solidFill>
                  <a:srgbClr val="6d009d"/>
                </a:solidFill>
                <a:latin typeface="Calibri"/>
                <a:ea typeface="Calibri"/>
              </a:rPr>
              <a:t>Polypropylene CH</a:t>
            </a:r>
            <a:r>
              <a:rPr b="0" lang="en-US" sz="2200" spc="-1" strike="noStrike" baseline="-8000">
                <a:solidFill>
                  <a:srgbClr val="6d009d"/>
                </a:solidFill>
                <a:latin typeface="Calibri"/>
                <a:ea typeface="Calibri"/>
              </a:rPr>
              <a:t>3</a:t>
            </a: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US" sz="2200" spc="-1" strike="noStrike">
                <a:solidFill>
                  <a:srgbClr val="6d009d"/>
                </a:solidFill>
                <a:latin typeface="Calibri"/>
                <a:ea typeface="Calibri"/>
              </a:rPr>
              <a:t>High density Polyethylene (HDPE) C</a:t>
            </a:r>
            <a:r>
              <a:rPr b="0" lang="en-US" sz="2200" spc="-1" strike="noStrike" baseline="-8000">
                <a:solidFill>
                  <a:srgbClr val="6d009d"/>
                </a:solidFill>
                <a:latin typeface="Calibri"/>
                <a:ea typeface="Calibri"/>
              </a:rPr>
              <a:t>2</a:t>
            </a:r>
            <a:r>
              <a:rPr b="0" lang="en-US" sz="2200" spc="-1" strike="noStrike">
                <a:solidFill>
                  <a:srgbClr val="6d009d"/>
                </a:solidFill>
                <a:latin typeface="Calibri"/>
                <a:ea typeface="Calibri"/>
              </a:rPr>
              <a:t>H</a:t>
            </a:r>
            <a:r>
              <a:rPr b="0" lang="en-US" sz="2200" spc="-1" strike="noStrike" baseline="-8000">
                <a:solidFill>
                  <a:srgbClr val="6d009d"/>
                </a:solidFill>
                <a:latin typeface="Calibri"/>
                <a:ea typeface="Calibri"/>
              </a:rPr>
              <a:t>4</a:t>
            </a: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2255760" y="308520"/>
            <a:ext cx="644652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Experimental setup No.1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474120" y="1981080"/>
            <a:ext cx="8228160" cy="4469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rmAutofit/>
          </a:bodyPr>
          <a:p>
            <a:pPr marL="44244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6d009d"/>
                </a:solidFill>
                <a:latin typeface="Calibri"/>
              </a:rPr>
              <a:t> 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marL="442440"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3" name="" descr=""/>
          <p:cNvPicPr/>
          <p:nvPr/>
        </p:nvPicPr>
        <p:blipFill>
          <a:blip r:embed="rId1"/>
          <a:stretch/>
        </p:blipFill>
        <p:spPr>
          <a:xfrm>
            <a:off x="0" y="1557000"/>
            <a:ext cx="9143640" cy="4454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2238840" y="274680"/>
            <a:ext cx="6446520" cy="11415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rgbClr val="808080"/>
                </a:solidFill>
                <a:latin typeface="Calibri"/>
              </a:rPr>
              <a:t>Neutron cross sections</a:t>
            </a:r>
            <a:endParaRPr b="0" lang="en-GB" sz="4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5" name="" descr=""/>
          <p:cNvPicPr/>
          <p:nvPr/>
        </p:nvPicPr>
        <p:blipFill>
          <a:blip r:embed="rId1"/>
          <a:stretch/>
        </p:blipFill>
        <p:spPr>
          <a:xfrm>
            <a:off x="4053240" y="3697920"/>
            <a:ext cx="4768920" cy="2519640"/>
          </a:xfrm>
          <a:prstGeom prst="rect">
            <a:avLst/>
          </a:prstGeom>
          <a:ln w="0">
            <a:noFill/>
          </a:ln>
        </p:spPr>
      </p:pic>
      <p:pic>
        <p:nvPicPr>
          <p:cNvPr id="156" name="" descr=""/>
          <p:cNvPicPr/>
          <p:nvPr/>
        </p:nvPicPr>
        <p:blipFill>
          <a:blip r:embed="rId2"/>
          <a:stretch/>
        </p:blipFill>
        <p:spPr>
          <a:xfrm>
            <a:off x="4006080" y="1361880"/>
            <a:ext cx="4813560" cy="2543040"/>
          </a:xfrm>
          <a:prstGeom prst="rect">
            <a:avLst/>
          </a:prstGeom>
          <a:ln w="0">
            <a:noFill/>
          </a:ln>
        </p:spPr>
      </p:pic>
      <p:sp>
        <p:nvSpPr>
          <p:cNvPr id="157" name="PlaceHolder 3"/>
          <p:cNvSpPr/>
          <p:nvPr/>
        </p:nvSpPr>
        <p:spPr>
          <a:xfrm>
            <a:off x="457560" y="1620000"/>
            <a:ext cx="3502080" cy="450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6d009d"/>
                </a:solidFill>
                <a:latin typeface="Calibri"/>
              </a:rPr>
              <a:t>&lt; 1</a:t>
            </a:r>
            <a:r>
              <a:rPr b="0" lang="en-US" sz="2200" spc="-1" strike="noStrike">
                <a:solidFill>
                  <a:srgbClr val="6d009d"/>
                </a:solidFill>
                <a:latin typeface="Calibri"/>
                <a:ea typeface="Calibri"/>
              </a:rPr>
              <a:t>μ</a:t>
            </a:r>
            <a:r>
              <a:rPr b="0" lang="en-US" sz="2200" spc="-1" strike="noStrike">
                <a:solidFill>
                  <a:srgbClr val="6d009d"/>
                </a:solidFill>
                <a:latin typeface="Calibri"/>
                <a:ea typeface="Calibri"/>
              </a:rPr>
              <a:t>A Li</a:t>
            </a: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6d009d"/>
                </a:solidFill>
                <a:latin typeface="Calibri"/>
              </a:rPr>
              <a:t>Many more neutrons in the forward direction </a:t>
            </a: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6d009d"/>
                </a:solidFill>
                <a:latin typeface="Calibri"/>
              </a:rPr>
              <a:t>Some side deflected neutrons, not pure H target</a:t>
            </a: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6d009d"/>
                </a:solidFill>
                <a:latin typeface="Calibri"/>
              </a:rPr>
              <a:t>Ratio Forward/side peaks at ~14.2 MeV in p frame (~2 MeV in Li frame)</a:t>
            </a: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marL="370800" indent="-370800">
              <a:lnSpc>
                <a:spcPct val="100000"/>
              </a:lnSpc>
              <a:spcBef>
                <a:spcPts val="641"/>
              </a:spcBef>
              <a:buClr>
                <a:srgbClr val="6d009d"/>
              </a:buClr>
              <a:buFont typeface="Arial"/>
              <a:buChar char="•"/>
            </a:pPr>
            <a:r>
              <a:rPr b="0" lang="en-US" sz="2200" spc="-1" strike="noStrike">
                <a:solidFill>
                  <a:srgbClr val="6d009d"/>
                </a:solidFill>
                <a:latin typeface="Calibri"/>
              </a:rPr>
              <a:t>‘</a:t>
            </a:r>
            <a:r>
              <a:rPr b="0" lang="en-US" sz="2200" spc="-1" strike="noStrike">
                <a:solidFill>
                  <a:srgbClr val="6d009d"/>
                </a:solidFill>
                <a:latin typeface="Calibri"/>
              </a:rPr>
              <a:t>Feature’ at ~15.5 MeV (</a:t>
            </a:r>
            <a:r>
              <a:rPr b="0" i="1" lang="en-US" sz="2200" spc="-1" strike="noStrike">
                <a:solidFill>
                  <a:srgbClr val="6d009d"/>
                </a:solidFill>
                <a:latin typeface="Calibri"/>
              </a:rPr>
              <a:t>c.m</a:t>
            </a:r>
            <a:r>
              <a:rPr b="0" lang="en-US" sz="2200" spc="-1" strike="noStrike">
                <a:solidFill>
                  <a:srgbClr val="6d009d"/>
                </a:solidFill>
                <a:latin typeface="Calibri"/>
              </a:rPr>
              <a:t>. frame) = that at 2.2 MeV (</a:t>
            </a:r>
            <a:r>
              <a:rPr b="0" i="1" lang="en-US" sz="2200" spc="-1" strike="noStrike">
                <a:solidFill>
                  <a:srgbClr val="6d009d"/>
                </a:solidFill>
                <a:latin typeface="Calibri"/>
              </a:rPr>
              <a:t>lab</a:t>
            </a:r>
            <a:r>
              <a:rPr b="0" lang="en-US" sz="2200" spc="-1" strike="noStrike">
                <a:solidFill>
                  <a:srgbClr val="6d009d"/>
                </a:solidFill>
                <a:latin typeface="Calibri"/>
              </a:rPr>
              <a:t>. frame) </a:t>
            </a:r>
            <a:endParaRPr b="0" lang="en-GB" sz="2200" spc="-1" strike="noStrike">
              <a:solidFill>
                <a:srgbClr val="000000"/>
              </a:solidFill>
              <a:latin typeface="Arial"/>
            </a:endParaRPr>
          </a:p>
          <a:p>
            <a:pPr marL="370800">
              <a:lnSpc>
                <a:spcPct val="100000"/>
              </a:lnSpc>
              <a:spcBef>
                <a:spcPts val="641"/>
              </a:spcBef>
              <a:tabLst>
                <a:tab algn="l" pos="0"/>
              </a:tabLst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DCF-Presentation-01</Template>
  <TotalTime>6358</TotalTime>
  <Application>LibreOffice/7.5.3.2$MacOSX_X86_64 LibreOffice_project/9f56dff12ba03b9acd7730a5a481eea045e468f3</Application>
  <AppVersion>15.0000</AppVersion>
  <Company>University of Manchester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2023-06-20T21:35:23Z</dcterms:created>
  <dc:creator>Andy Smith</dc:creator>
  <dc:description/>
  <dc:language>en-GB</dc:language>
  <cp:lastModifiedBy>Andy Smith</cp:lastModifiedBy>
  <dcterms:modified xsi:type="dcterms:W3CDTF">2023-06-28T08:51:07Z</dcterms:modified>
  <cp:revision>29</cp:revision>
  <dc:subject/>
  <dc:title>DCF-Presentation-01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(4:3)</vt:lpwstr>
  </property>
  <property fmtid="{D5CDD505-2E9C-101B-9397-08002B2CF9AE}" pid="3" name="Slides">
    <vt:r8>18</vt:r8>
  </property>
</Properties>
</file>