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5" r:id="rId3"/>
    <p:sldId id="266" r:id="rId4"/>
    <p:sldId id="267" r:id="rId5"/>
    <p:sldId id="268" r:id="rId6"/>
    <p:sldId id="269" r:id="rId7"/>
    <p:sldId id="274" r:id="rId8"/>
    <p:sldId id="273" r:id="rId9"/>
    <p:sldId id="282" r:id="rId10"/>
    <p:sldId id="272" r:id="rId11"/>
    <p:sldId id="270" r:id="rId12"/>
    <p:sldId id="271" r:id="rId13"/>
    <p:sldId id="277" r:id="rId14"/>
    <p:sldId id="279" r:id="rId15"/>
    <p:sldId id="27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185A"/>
    <a:srgbClr val="002060"/>
    <a:srgbClr val="041C80"/>
    <a:srgbClr val="1807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0760" autoAdjust="0"/>
  </p:normalViewPr>
  <p:slideViewPr>
    <p:cSldViewPr snapToGrid="0">
      <p:cViewPr varScale="1">
        <p:scale>
          <a:sx n="78" d="100"/>
          <a:sy n="78" d="100"/>
        </p:scale>
        <p:origin x="1008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2455F-ABB4-4D24-AAF6-282E8DC4100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2996D-6ED0-4BFD-85E8-CEAE2C1EF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249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62996D-6ED0-4BFD-85E8-CEAE2C1EF87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591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62996D-6ED0-4BFD-85E8-CEAE2C1EF87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36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Benefit of </a:t>
            </a:r>
            <a:r>
              <a:rPr lang="en-GB" dirty="0" err="1"/>
              <a:t>pepperpot</a:t>
            </a:r>
            <a:r>
              <a:rPr lang="en-GB" dirty="0"/>
              <a:t> is you gain x and y emittances simultaneously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Pepperpot</a:t>
            </a:r>
            <a:r>
              <a:rPr lang="en-GB" dirty="0"/>
              <a:t> also good for space charge dominated beams, small beamlets each have low charge – ATHOUGH it is still affected</a:t>
            </a:r>
          </a:p>
          <a:p>
            <a:pPr marL="171450" indent="-171450">
              <a:buFontTx/>
              <a:buChar char="-"/>
            </a:pPr>
            <a:r>
              <a:rPr lang="en-GB" dirty="0"/>
              <a:t>Beam passes through plate, to scintillator screen (or similar), and light is imaged</a:t>
            </a:r>
          </a:p>
          <a:p>
            <a:pPr marL="171450" indent="-171450">
              <a:buFontTx/>
              <a:buChar char="-"/>
            </a:pPr>
            <a:r>
              <a:rPr lang="en-GB" dirty="0"/>
              <a:t>Equation uses number and position of slits/pinholes, number of particles, position and divergences of beamlets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62996D-6ED0-4BFD-85E8-CEAE2C1EF87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847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4 is because omega^2 is 4&lt;x^2&gt;, because omega is the 1/e^2 width</a:t>
            </a:r>
          </a:p>
          <a:p>
            <a:pPr marL="171450" indent="-171450">
              <a:buFontTx/>
              <a:buChar char="-"/>
            </a:pPr>
            <a:r>
              <a:rPr lang="en-GB" dirty="0"/>
              <a:t>w^2 = w0^2 + (lambda/4pi)^2 z^2</a:t>
            </a:r>
          </a:p>
          <a:p>
            <a:pPr marL="171450" indent="-171450">
              <a:buFontTx/>
              <a:buChar char="-"/>
            </a:pPr>
            <a:r>
              <a:rPr lang="en-GB" dirty="0"/>
              <a:t>Gaussian laser equations include Rayleigh length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62996D-6ED0-4BFD-85E8-CEAE2C1EF87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629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Laser 1 is from the MLA setup, 2 is from the DMD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62996D-6ED0-4BFD-85E8-CEAE2C1EF87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98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3641F-879F-4415-AAC7-F5E198FF10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A9BAB7-7852-4759-96C2-7F6AC75F2F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81FA5-97DD-42A4-BC80-82C31D616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714F7-07F7-4C8B-B167-854BFA6DA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1528C-8F0B-4E14-82DE-0654879BB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7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53A62-57CA-40B2-9037-49D766D68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F80B55-3DDE-4851-A00C-14C0A4BED5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6AA05-BC71-4A38-9234-248A0F5E0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97485-7CAE-4AF5-903B-2A75A6AE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83165-76EB-495C-B21A-435EC1C82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57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30C423-96E1-47E8-B8DF-0F37D13368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01E531-1DBE-4CC8-A74E-296656838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18B09-06E4-4C55-8C30-AEB1B45D8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7D31A-AA1B-47BB-86F7-7013C8FC2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F9275-C3E5-4511-B9A6-D02FE9549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891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382FB-CCCE-4F4D-A52E-3CE4850AC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71B65-5E96-4050-A54A-DB3A14A37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72D79-7DA1-4F0A-A538-281A36AEF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60214-6DBA-41F6-A6EA-A29B3E777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FA416-A922-4369-AACD-BE9148449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33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5FEDF-BB69-4D6C-B901-975061ED7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AD870-1F61-44BF-B452-A9F1FF279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CC914-F213-4172-B829-9CCEDD5CC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E7221-61E4-47CC-BE75-81DE1031B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23342-699F-40D5-A284-97CAF2686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17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2EA6B-CCF4-4EF5-8168-DDB5B892B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4F444-ACDB-4C6F-BEE4-36A1D4A8D8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810246-B889-4064-8BB8-8B9664725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A1C892-569A-4ACC-B896-7DF231BEC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943DC4-DE8F-485B-9405-2106528C5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BB0AF2-FBF4-4EA8-A4D6-F2A79CA56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616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AD228-0EAE-4FEB-BB29-79C4B4B87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46923-1B90-4125-B1F2-36900400BD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B5C0AA-C21B-4D52-81D3-8231345C9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FA60DF-68A0-41D4-9896-26914D0B67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4B7E3F-322F-4A2B-84A8-7E2D25FCAF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EDB807-913B-40E1-99E2-24022023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ADD990-F7A4-4977-9D2F-D5BAD4115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00B80F-1B9A-4ADE-9651-13E458D7D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111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FED27-1DD5-480E-81A0-1E0633F8C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9549D8-39EF-4646-A75A-8876D074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1B87E6-2399-41EA-8335-2B66C899F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26DBAB-81A6-42D1-A7D8-4376039A1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453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184994-E400-4822-BA79-9126C2A93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C40608-188F-4D7A-AABE-322814AC8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5C9326-05F2-433D-8D59-4747F0C7E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76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C8F3A-64E7-414D-821C-70BEBFB77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A7A11-519F-4E10-A6C0-42CA11ADB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39364-85B5-4732-8061-0CB061B84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722142-5B5D-4C5D-92B7-9381D9666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9903EA-14B0-43D7-AC29-CDCE37FAF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9C77E-8DE1-407F-9E8A-BE9849BDC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705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6131-10AE-48B2-BE33-962D238EA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698B54-157D-477A-AF8D-8EF7CF02BD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A24728-5EB2-4F36-9A6C-74AB3376B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C5EABA-BD5C-4074-A63A-839137552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037473-65ED-46C1-A38F-97D61FE5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D6A24-57FC-4BFB-9565-DCC567EF2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417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7B1945-BBC1-4FE0-8E94-DDBD19321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84623-38D4-4B46-858E-731072D78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42095-BECC-4005-BCBF-5F45634582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DE055-5240-46FC-ADE9-6A5CB1F9E7AF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DF607-F1FC-4945-B1C3-A3B0B7A2C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A96FD-5F1E-488F-AAB7-C66DD074F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488A8-BE42-4246-B601-DDEFE86A4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45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.png"/><Relationship Id="rId7" Type="http://schemas.openxmlformats.org/officeDocument/2006/relationships/image" Target="../media/image30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1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0.png"/><Relationship Id="rId11" Type="http://schemas.openxmlformats.org/officeDocument/2006/relationships/image" Target="../media/image34.png"/><Relationship Id="rId5" Type="http://schemas.openxmlformats.org/officeDocument/2006/relationships/image" Target="../media/image4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3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9.png"/><Relationship Id="rId3" Type="http://schemas.openxmlformats.org/officeDocument/2006/relationships/image" Target="../media/image13.png"/><Relationship Id="rId7" Type="http://schemas.openxmlformats.org/officeDocument/2006/relationships/image" Target="../media/image1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17.png"/><Relationship Id="rId5" Type="http://schemas.openxmlformats.org/officeDocument/2006/relationships/image" Target="../media/image15.png"/><Relationship Id="rId15" Type="http://schemas.openxmlformats.org/officeDocument/2006/relationships/image" Target="../media/image21.png"/><Relationship Id="rId10" Type="http://schemas.openxmlformats.org/officeDocument/2006/relationships/image" Target="../media/image4.png"/><Relationship Id="rId4" Type="http://schemas.openxmlformats.org/officeDocument/2006/relationships/image" Target="../media/image14.png"/><Relationship Id="rId9" Type="http://schemas.openxmlformats.org/officeDocument/2006/relationships/image" Target="../media/image3.png"/><Relationship Id="rId1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6.png"/><Relationship Id="rId5" Type="http://schemas.openxmlformats.org/officeDocument/2006/relationships/image" Target="../media/image1.png"/><Relationship Id="rId10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792A1-B3E7-4F0E-B061-69BA30B0D6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1339" y="1022313"/>
            <a:ext cx="10209321" cy="300203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Novel emittance diagnostics: utilising optical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radiation for single-shot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855122-A899-4EC4-924B-A55804B7B0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141960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C. Swain</a:t>
            </a:r>
            <a:r>
              <a:rPr lang="en-GB" baseline="30000" dirty="0">
                <a:solidFill>
                  <a:schemeClr val="bg1"/>
                </a:solidFill>
              </a:rPr>
              <a:t>1,2</a:t>
            </a:r>
            <a:r>
              <a:rPr lang="en-GB" dirty="0">
                <a:solidFill>
                  <a:schemeClr val="bg1"/>
                </a:solidFill>
              </a:rPr>
              <a:t>, J. Wolfenden</a:t>
            </a:r>
            <a:r>
              <a:rPr lang="en-GB" baseline="30000" dirty="0">
                <a:solidFill>
                  <a:schemeClr val="bg1"/>
                </a:solidFill>
              </a:rPr>
              <a:t>1,2</a:t>
            </a:r>
            <a:r>
              <a:rPr lang="en-GB" dirty="0">
                <a:solidFill>
                  <a:schemeClr val="bg1"/>
                </a:solidFill>
              </a:rPr>
              <a:t>, T. Pacey</a:t>
            </a:r>
            <a:r>
              <a:rPr lang="en-GB" baseline="30000" dirty="0">
                <a:solidFill>
                  <a:schemeClr val="bg1"/>
                </a:solidFill>
              </a:rPr>
              <a:t>3</a:t>
            </a:r>
            <a:r>
              <a:rPr lang="en-GB" dirty="0">
                <a:solidFill>
                  <a:schemeClr val="bg1"/>
                </a:solidFill>
              </a:rPr>
              <a:t>, C. Welsch</a:t>
            </a:r>
            <a:r>
              <a:rPr lang="en-GB" baseline="30000" dirty="0">
                <a:solidFill>
                  <a:schemeClr val="bg1"/>
                </a:solidFill>
              </a:rPr>
              <a:t>1,2</a:t>
            </a:r>
            <a:endParaRPr lang="en-GB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600" baseline="30000" dirty="0">
                <a:solidFill>
                  <a:schemeClr val="bg1"/>
                </a:solidFill>
              </a:rPr>
              <a:t>1</a:t>
            </a:r>
            <a:r>
              <a:rPr lang="en-GB" sz="1600" dirty="0">
                <a:solidFill>
                  <a:schemeClr val="bg1"/>
                </a:solidFill>
              </a:rPr>
              <a:t> University of Liverpool, UK</a:t>
            </a:r>
          </a:p>
          <a:p>
            <a:pPr>
              <a:spcBef>
                <a:spcPts val="600"/>
              </a:spcBef>
            </a:pPr>
            <a:r>
              <a:rPr lang="en-GB" sz="1600" baseline="30000" dirty="0">
                <a:solidFill>
                  <a:schemeClr val="bg1"/>
                </a:solidFill>
              </a:rPr>
              <a:t>2</a:t>
            </a:r>
            <a:r>
              <a:rPr lang="en-GB" sz="1600" dirty="0">
                <a:solidFill>
                  <a:schemeClr val="bg1"/>
                </a:solidFill>
              </a:rPr>
              <a:t> Cockcroft Institute, Warrington, UK</a:t>
            </a:r>
          </a:p>
          <a:p>
            <a:pPr>
              <a:spcBef>
                <a:spcPts val="600"/>
              </a:spcBef>
            </a:pPr>
            <a:r>
              <a:rPr lang="en-GB" sz="1600" baseline="30000" dirty="0">
                <a:solidFill>
                  <a:schemeClr val="bg1"/>
                </a:solidFill>
              </a:rPr>
              <a:t>3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ASTeC</a:t>
            </a:r>
            <a:r>
              <a:rPr lang="en-GB" sz="1600" dirty="0">
                <a:solidFill>
                  <a:schemeClr val="bg1"/>
                </a:solidFill>
              </a:rPr>
              <a:t>, Warrington, UK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812E2DA-EEBF-42EA-B40B-1CF4C09692EB}"/>
              </a:ext>
            </a:extLst>
          </p:cNvPr>
          <p:cNvGrpSpPr/>
          <p:nvPr/>
        </p:nvGrpSpPr>
        <p:grpSpPr>
          <a:xfrm>
            <a:off x="126995" y="5610443"/>
            <a:ext cx="12065005" cy="1254673"/>
            <a:chOff x="126995" y="5610443"/>
            <a:chExt cx="12065005" cy="125467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787ACFA-DF70-4DD0-8DCC-76472BE24AA8}"/>
                </a:ext>
              </a:extLst>
            </p:cNvPr>
            <p:cNvSpPr/>
            <p:nvPr/>
          </p:nvSpPr>
          <p:spPr>
            <a:xfrm>
              <a:off x="11345334" y="6233177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endParaRPr lang="en-GB" sz="2000" dirty="0">
                <a:solidFill>
                  <a:schemeClr val="bg1"/>
                </a:solidFill>
              </a:endParaRPr>
            </a:p>
          </p:txBody>
        </p:sp>
        <p:pic>
          <p:nvPicPr>
            <p:cNvPr id="9" name="Content Placeholder 3">
              <a:extLst>
                <a:ext uri="{FF2B5EF4-FFF2-40B4-BE49-F238E27FC236}">
                  <a16:creationId xmlns:a16="http://schemas.microsoft.com/office/drawing/2014/main" id="{0BC01534-4BEE-44E5-805E-0FB074383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5" y="5835687"/>
              <a:ext cx="3866428" cy="99383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C7C1C2D-5087-4015-9574-EC229CAE5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936" y="5744752"/>
              <a:ext cx="1570973" cy="1110608"/>
            </a:xfrm>
            <a:prstGeom prst="rect">
              <a:avLst/>
            </a:prstGeom>
          </p:spPr>
        </p:pic>
        <p:pic>
          <p:nvPicPr>
            <p:cNvPr id="11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CEF114C5-6A18-44AC-B468-081BEBF24D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437" y="5610443"/>
              <a:ext cx="3206563" cy="1245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1D0C613-50F3-46F4-B35D-31E59FC41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5423" y="5833316"/>
              <a:ext cx="2018081" cy="1031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5447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8387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Experimental plans for CLEAR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D35000-005E-43DA-AC45-26ACB72B7F73}"/>
              </a:ext>
            </a:extLst>
          </p:cNvPr>
          <p:cNvSpPr txBox="1"/>
          <p:nvPr/>
        </p:nvSpPr>
        <p:spPr>
          <a:xfrm>
            <a:off x="7656447" y="2090282"/>
            <a:ext cx="447798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In October, both setups will be taken to </a:t>
            </a:r>
            <a:r>
              <a:rPr lang="en-GB" sz="2400" b="1" dirty="0">
                <a:solidFill>
                  <a:schemeClr val="accent2"/>
                </a:solidFill>
              </a:rPr>
              <a:t>CLEAR</a:t>
            </a:r>
            <a:r>
              <a:rPr lang="en-GB" sz="2400" dirty="0"/>
              <a:t>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Here we hope to gain proof of concept measurements for the </a:t>
            </a:r>
            <a:r>
              <a:rPr lang="en-GB" sz="2400" b="1" dirty="0">
                <a:solidFill>
                  <a:schemeClr val="accent2"/>
                </a:solidFill>
              </a:rPr>
              <a:t>divergence resolution </a:t>
            </a:r>
            <a:r>
              <a:rPr lang="en-GB" sz="2400" dirty="0"/>
              <a:t>of both systems.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Utilising OTR both systems will </a:t>
            </a:r>
            <a:r>
              <a:rPr lang="en-GB" sz="2400" b="1" dirty="0">
                <a:solidFill>
                  <a:schemeClr val="accent2"/>
                </a:solidFill>
              </a:rPr>
              <a:t>image simultaneously</a:t>
            </a:r>
            <a:r>
              <a:rPr lang="en-GB" sz="2400" dirty="0"/>
              <a:t>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0D79AD7-A57D-46C4-9D68-4DED906584C9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ADFEF7-A224-42A5-A6AC-F2D9881136AB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21E20E9-2BEB-4D66-BFCC-AAA4991C32BB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27" name="Content Placeholder 3">
              <a:extLst>
                <a:ext uri="{FF2B5EF4-FFF2-40B4-BE49-F238E27FC236}">
                  <a16:creationId xmlns:a16="http://schemas.microsoft.com/office/drawing/2014/main" id="{2A48FD33-D5F3-49A2-91E7-B50E84B5D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213D73A-1304-4391-84A5-9722CFC8E3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907E2A-0795-42A5-87B3-E55CC374739A}"/>
                </a:ext>
              </a:extLst>
            </p:cNvPr>
            <p:cNvSpPr/>
            <p:nvPr/>
          </p:nvSpPr>
          <p:spPr>
            <a:xfrm>
              <a:off x="11407480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9</a:t>
              </a:r>
            </a:p>
          </p:txBody>
        </p:sp>
        <p:pic>
          <p:nvPicPr>
            <p:cNvPr id="30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91069BED-A307-4F1C-A8CB-5BB47C42E4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0BF3981-AA14-4B29-AF94-250FF59C9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28D4537-5E67-4083-8A51-6B9F13C34C4C}"/>
              </a:ext>
            </a:extLst>
          </p:cNvPr>
          <p:cNvGrpSpPr>
            <a:grpSpLocks noChangeAspect="1"/>
          </p:cNvGrpSpPr>
          <p:nvPr/>
        </p:nvGrpSpPr>
        <p:grpSpPr>
          <a:xfrm>
            <a:off x="5301845" y="1999701"/>
            <a:ext cx="2181291" cy="3716000"/>
            <a:chOff x="8549641" y="1740456"/>
            <a:chExt cx="2435227" cy="4148599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E745390-2FD4-402F-BB88-CE87A8A21936}"/>
                </a:ext>
              </a:extLst>
            </p:cNvPr>
            <p:cNvSpPr/>
            <p:nvPr/>
          </p:nvSpPr>
          <p:spPr>
            <a:xfrm>
              <a:off x="8549641" y="1740456"/>
              <a:ext cx="2435227" cy="4148599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CE7CF474-0595-4481-AA4E-0DBC0D1391B3}"/>
                </a:ext>
              </a:extLst>
            </p:cNvPr>
            <p:cNvGrpSpPr/>
            <p:nvPr/>
          </p:nvGrpSpPr>
          <p:grpSpPr>
            <a:xfrm>
              <a:off x="8647477" y="1740456"/>
              <a:ext cx="2160000" cy="4148599"/>
              <a:chOff x="9854905" y="998954"/>
              <a:chExt cx="2160000" cy="4148599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7991BE8E-2B55-4BA8-9469-5082DE23D1C6}"/>
                  </a:ext>
                </a:extLst>
              </p:cNvPr>
              <p:cNvSpPr/>
              <p:nvPr/>
            </p:nvSpPr>
            <p:spPr>
              <a:xfrm>
                <a:off x="9854905" y="1534046"/>
                <a:ext cx="2160000" cy="324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862CFA5F-27DB-4473-A0A0-59B2B521BF27}"/>
                  </a:ext>
                </a:extLst>
              </p:cNvPr>
              <p:cNvSpPr txBox="1"/>
              <p:nvPr/>
            </p:nvSpPr>
            <p:spPr>
              <a:xfrm>
                <a:off x="10168857" y="4778221"/>
                <a:ext cx="15320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/>
                  <a:t>MLA setup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7144BE32-E99B-4FCF-83BF-DEE3DC660026}"/>
                  </a:ext>
                </a:extLst>
              </p:cNvPr>
              <p:cNvSpPr txBox="1"/>
              <p:nvPr/>
            </p:nvSpPr>
            <p:spPr>
              <a:xfrm>
                <a:off x="11159901" y="998954"/>
                <a:ext cx="603365" cy="377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OTR</a:t>
                </a:r>
              </a:p>
            </p:txBody>
          </p: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3897369A-8341-4106-9703-0C18B6F8CE22}"/>
                  </a:ext>
                </a:extLst>
              </p:cNvPr>
              <p:cNvGrpSpPr/>
              <p:nvPr/>
            </p:nvGrpSpPr>
            <p:grpSpPr>
              <a:xfrm rot="5400000">
                <a:off x="11390970" y="4175519"/>
                <a:ext cx="237246" cy="596837"/>
                <a:chOff x="7906590" y="3939238"/>
                <a:chExt cx="3240005" cy="2160000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6A4EDF5B-63E0-4BBC-B73F-9DAAABAC3B6F}"/>
                    </a:ext>
                  </a:extLst>
                </p:cNvPr>
                <p:cNvSpPr/>
                <p:nvPr/>
              </p:nvSpPr>
              <p:spPr>
                <a:xfrm>
                  <a:off x="8266597" y="3939238"/>
                  <a:ext cx="2879998" cy="2160000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4" name="Trapezoid 103">
                  <a:extLst>
                    <a:ext uri="{FF2B5EF4-FFF2-40B4-BE49-F238E27FC236}">
                      <a16:creationId xmlns:a16="http://schemas.microsoft.com/office/drawing/2014/main" id="{F10BB915-7F53-4AD2-9D01-C903CCCC6E26}"/>
                    </a:ext>
                  </a:extLst>
                </p:cNvPr>
                <p:cNvSpPr/>
                <p:nvPr/>
              </p:nvSpPr>
              <p:spPr>
                <a:xfrm rot="5400000">
                  <a:off x="7186590" y="4839239"/>
                  <a:ext cx="1800000" cy="360000"/>
                </a:xfrm>
                <a:prstGeom prst="trapezoid">
                  <a:avLst>
                    <a:gd name="adj" fmla="val 41029"/>
                  </a:avLst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2689F89E-CEA6-4990-82A0-F412D70541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52557" y="3370466"/>
                <a:ext cx="290820" cy="0"/>
              </a:xfrm>
              <a:prstGeom prst="line">
                <a:avLst/>
              </a:prstGeom>
              <a:ln w="762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36C5B99-C27F-4B97-8AEC-AEC067292DBD}"/>
                  </a:ext>
                </a:extLst>
              </p:cNvPr>
              <p:cNvGrpSpPr/>
              <p:nvPr/>
            </p:nvGrpSpPr>
            <p:grpSpPr>
              <a:xfrm rot="10800000">
                <a:off x="10048943" y="2247599"/>
                <a:ext cx="237246" cy="596837"/>
                <a:chOff x="7906590" y="3939238"/>
                <a:chExt cx="3240005" cy="2160000"/>
              </a:xfrm>
            </p:grpSpPr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A79046DF-27FC-479D-8C24-3142201D5C89}"/>
                    </a:ext>
                  </a:extLst>
                </p:cNvPr>
                <p:cNvSpPr/>
                <p:nvPr/>
              </p:nvSpPr>
              <p:spPr>
                <a:xfrm>
                  <a:off x="8266597" y="3939238"/>
                  <a:ext cx="2879998" cy="2160000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Trapezoid 101">
                  <a:extLst>
                    <a:ext uri="{FF2B5EF4-FFF2-40B4-BE49-F238E27FC236}">
                      <a16:creationId xmlns:a16="http://schemas.microsoft.com/office/drawing/2014/main" id="{9B48DCC2-103D-46C6-A1EF-36EB63D52984}"/>
                    </a:ext>
                  </a:extLst>
                </p:cNvPr>
                <p:cNvSpPr/>
                <p:nvPr/>
              </p:nvSpPr>
              <p:spPr>
                <a:xfrm rot="5400000">
                  <a:off x="7186590" y="4839239"/>
                  <a:ext cx="1800000" cy="360000"/>
                </a:xfrm>
                <a:prstGeom prst="trapezoid">
                  <a:avLst>
                    <a:gd name="adj" fmla="val 41029"/>
                  </a:avLst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79D87E45-F6D2-4B1E-AA3D-E70FEF67E1E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11367089" y="2415141"/>
                <a:ext cx="261755" cy="261755"/>
                <a:chOff x="8477248" y="2209799"/>
                <a:chExt cx="1800002" cy="1800000"/>
              </a:xfrm>
            </p:grpSpPr>
            <p:sp>
              <p:nvSpPr>
                <p:cNvPr id="99" name="Rectangle 98">
                  <a:extLst>
                    <a:ext uri="{FF2B5EF4-FFF2-40B4-BE49-F238E27FC236}">
                      <a16:creationId xmlns:a16="http://schemas.microsoft.com/office/drawing/2014/main" id="{B473EEE9-C1E4-42C7-A875-B98736465AF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477250" y="2209799"/>
                  <a:ext cx="1800000" cy="1800000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0" name="Straight Connector 99">
                  <a:extLst>
                    <a:ext uri="{FF2B5EF4-FFF2-40B4-BE49-F238E27FC236}">
                      <a16:creationId xmlns:a16="http://schemas.microsoft.com/office/drawing/2014/main" id="{CCF48DA4-105C-4404-A632-8A619A9C23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77248" y="2209799"/>
                  <a:ext cx="1800001" cy="180000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F4A6DC24-F0BD-433D-8E0C-3436FA7E8A20}"/>
                  </a:ext>
                </a:extLst>
              </p:cNvPr>
              <p:cNvCxnSpPr>
                <a:cxnSpLocks/>
                <a:endCxn id="90" idx="2"/>
              </p:cNvCxnSpPr>
              <p:nvPr/>
            </p:nvCxnSpPr>
            <p:spPr>
              <a:xfrm flipH="1">
                <a:off x="11497967" y="1348528"/>
                <a:ext cx="5819" cy="562443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2864A3A-CAEF-43D2-849D-19DFADE53B77}"/>
                  </a:ext>
                </a:extLst>
              </p:cNvPr>
              <p:cNvSpPr/>
              <p:nvPr/>
            </p:nvSpPr>
            <p:spPr>
              <a:xfrm rot="16200000">
                <a:off x="11435339" y="1608024"/>
                <a:ext cx="125256" cy="480638"/>
              </a:xfrm>
              <a:prstGeom prst="ellipse">
                <a:avLst/>
              </a:prstGeom>
              <a:solidFill>
                <a:schemeClr val="accent3">
                  <a:lumMod val="10000"/>
                  <a:lumOff val="90000"/>
                </a:schemeClr>
              </a:solidFill>
              <a:ln>
                <a:solidFill>
                  <a:schemeClr val="accent3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D23A24D8-0D1F-4D3D-8FA9-EFD9079A28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97966" y="1832814"/>
                <a:ext cx="0" cy="708291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F913246C-AF61-4A38-8535-28A3D78C71E9}"/>
                  </a:ext>
                </a:extLst>
              </p:cNvPr>
              <p:cNvCxnSpPr>
                <a:cxnSpLocks/>
                <a:endCxn id="102" idx="2"/>
              </p:cNvCxnSpPr>
              <p:nvPr/>
            </p:nvCxnSpPr>
            <p:spPr>
              <a:xfrm flipH="1">
                <a:off x="10286190" y="2541105"/>
                <a:ext cx="1211776" cy="4913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48BAA6D0-7B1E-4F85-935E-2A93FCDB80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97979" y="2568808"/>
                <a:ext cx="11615" cy="770805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45359B82-C1DC-4E31-BDE0-E3E3D4CDE471}"/>
                  </a:ext>
                </a:extLst>
              </p:cNvPr>
              <p:cNvCxnSpPr>
                <a:cxnSpLocks/>
                <a:endCxn id="95" idx="2"/>
              </p:cNvCxnSpPr>
              <p:nvPr/>
            </p:nvCxnSpPr>
            <p:spPr>
              <a:xfrm>
                <a:off x="11509594" y="3409305"/>
                <a:ext cx="0" cy="58256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0F643ECF-E239-43DA-A3DD-7C9D5BFE1CA1}"/>
                  </a:ext>
                </a:extLst>
              </p:cNvPr>
              <p:cNvSpPr/>
              <p:nvPr/>
            </p:nvSpPr>
            <p:spPr>
              <a:xfrm rot="16200000">
                <a:off x="11446966" y="3688924"/>
                <a:ext cx="125256" cy="480638"/>
              </a:xfrm>
              <a:prstGeom prst="ellipse">
                <a:avLst/>
              </a:prstGeom>
              <a:solidFill>
                <a:schemeClr val="accent3">
                  <a:lumMod val="10000"/>
                  <a:lumOff val="90000"/>
                </a:schemeClr>
              </a:solidFill>
              <a:ln>
                <a:solidFill>
                  <a:schemeClr val="accent3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CBD44005-4D47-4674-BA6A-4609BE1B04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09594" y="3927246"/>
                <a:ext cx="1" cy="428068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C6A6CDE-071D-4AAB-983F-91214145A0D9}"/>
                  </a:ext>
                </a:extLst>
              </p:cNvPr>
              <p:cNvSpPr txBox="1"/>
              <p:nvPr/>
            </p:nvSpPr>
            <p:spPr>
              <a:xfrm>
                <a:off x="11559817" y="2419316"/>
                <a:ext cx="3806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BS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D136E056-397B-4066-B77D-5835CAA9C7AC}"/>
                  </a:ext>
                </a:extLst>
              </p:cNvPr>
              <p:cNvSpPr txBox="1"/>
              <p:nvPr/>
            </p:nvSpPr>
            <p:spPr>
              <a:xfrm>
                <a:off x="10823875" y="3231966"/>
                <a:ext cx="576344" cy="309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MLA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6D5F391-3417-44EF-A433-80381FCA6CB5}"/>
              </a:ext>
            </a:extLst>
          </p:cNvPr>
          <p:cNvGrpSpPr>
            <a:grpSpLocks noChangeAspect="1"/>
          </p:cNvGrpSpPr>
          <p:nvPr/>
        </p:nvGrpSpPr>
        <p:grpSpPr>
          <a:xfrm>
            <a:off x="3422912" y="2503531"/>
            <a:ext cx="431872" cy="431872"/>
            <a:chOff x="8477248" y="2209799"/>
            <a:chExt cx="1800002" cy="180000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302C757-9C83-46BA-95FC-F38A5F24B4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77250" y="2209799"/>
              <a:ext cx="1800000" cy="180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7FFF667-28AD-4204-B772-F06CC0D0D2D2}"/>
                </a:ext>
              </a:extLst>
            </p:cNvPr>
            <p:cNvCxnSpPr>
              <a:cxnSpLocks/>
            </p:cNvCxnSpPr>
            <p:nvPr/>
          </p:nvCxnSpPr>
          <p:spPr>
            <a:xfrm>
              <a:off x="8477248" y="2209799"/>
              <a:ext cx="1800001" cy="180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135FB5B7-66D5-4180-BC58-252BA1AED680}"/>
              </a:ext>
            </a:extLst>
          </p:cNvPr>
          <p:cNvGrpSpPr/>
          <p:nvPr/>
        </p:nvGrpSpPr>
        <p:grpSpPr>
          <a:xfrm>
            <a:off x="0" y="999186"/>
            <a:ext cx="12192001" cy="859187"/>
            <a:chOff x="0" y="999186"/>
            <a:chExt cx="12192001" cy="859187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DB45035-19FA-451D-8DB8-2F9D709A387A}"/>
                </a:ext>
              </a:extLst>
            </p:cNvPr>
            <p:cNvSpPr/>
            <p:nvPr/>
          </p:nvSpPr>
          <p:spPr>
            <a:xfrm>
              <a:off x="1" y="999186"/>
              <a:ext cx="12192000" cy="66595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C64580AD-7742-4AEF-9D1B-6649D0C4CFE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0" y="1227509"/>
              <a:ext cx="12191997" cy="207875"/>
            </a:xfrm>
            <a:prstGeom prst="rightArrow">
              <a:avLst>
                <a:gd name="adj1" fmla="val 50000"/>
                <a:gd name="adj2" fmla="val 146775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BB0C977-FF8D-406B-8FF7-FF6EE5C0E2C5}"/>
                </a:ext>
              </a:extLst>
            </p:cNvPr>
            <p:cNvSpPr txBox="1"/>
            <p:nvPr/>
          </p:nvSpPr>
          <p:spPr>
            <a:xfrm>
              <a:off x="1099134" y="1004161"/>
              <a:ext cx="9240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e</a:t>
              </a:r>
              <a:r>
                <a:rPr lang="en-GB" sz="1600" baseline="30000" dirty="0"/>
                <a:t>-</a:t>
              </a:r>
              <a:r>
                <a:rPr lang="en-GB" sz="1600" dirty="0"/>
                <a:t> beam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391662D-80CF-45F3-BA0F-0A902A512744}"/>
                </a:ext>
              </a:extLst>
            </p:cNvPr>
            <p:cNvSpPr txBox="1"/>
            <p:nvPr/>
          </p:nvSpPr>
          <p:spPr>
            <a:xfrm>
              <a:off x="1447461" y="1581374"/>
              <a:ext cx="779171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Window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84E9D6F-8AA3-4026-BB60-06B2A251B950}"/>
                </a:ext>
              </a:extLst>
            </p:cNvPr>
            <p:cNvCxnSpPr>
              <a:cxnSpLocks/>
              <a:stCxn id="41" idx="3"/>
              <a:endCxn id="40" idx="0"/>
            </p:cNvCxnSpPr>
            <p:nvPr/>
          </p:nvCxnSpPr>
          <p:spPr>
            <a:xfrm>
              <a:off x="2226632" y="1719874"/>
              <a:ext cx="948182" cy="135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: Top Corners Snipped 39">
              <a:extLst>
                <a:ext uri="{FF2B5EF4-FFF2-40B4-BE49-F238E27FC236}">
                  <a16:creationId xmlns:a16="http://schemas.microsoft.com/office/drawing/2014/main" id="{DC739FD6-A06E-4F0F-8D1E-4579DF529D3A}"/>
                </a:ext>
              </a:extLst>
            </p:cNvPr>
            <p:cNvSpPr/>
            <p:nvPr/>
          </p:nvSpPr>
          <p:spPr>
            <a:xfrm rot="10800000">
              <a:off x="3174814" y="1665141"/>
              <a:ext cx="925682" cy="112175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accent3">
                <a:lumMod val="10000"/>
                <a:lumOff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7449E03-D533-4E36-BB0E-40B8FAB3D042}"/>
              </a:ext>
            </a:extLst>
          </p:cNvPr>
          <p:cNvCxnSpPr/>
          <p:nvPr/>
        </p:nvCxnSpPr>
        <p:spPr>
          <a:xfrm>
            <a:off x="3637656" y="1298088"/>
            <a:ext cx="0" cy="142137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8516483-CBB2-4AC7-8149-5DD78FBA1D65}"/>
              </a:ext>
            </a:extLst>
          </p:cNvPr>
          <p:cNvSpPr txBox="1"/>
          <p:nvPr/>
        </p:nvSpPr>
        <p:spPr>
          <a:xfrm>
            <a:off x="3910426" y="2004063"/>
            <a:ext cx="511651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OTR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5F6F70F-B4BB-4524-A8B8-55879BDF4EA5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3639926" y="2126229"/>
            <a:ext cx="270500" cy="1633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00A216E-81B1-4CFB-AFE7-BF3812A19A74}"/>
              </a:ext>
            </a:extLst>
          </p:cNvPr>
          <p:cNvCxnSpPr>
            <a:cxnSpLocks/>
          </p:cNvCxnSpPr>
          <p:nvPr/>
        </p:nvCxnSpPr>
        <p:spPr>
          <a:xfrm>
            <a:off x="3637656" y="2719467"/>
            <a:ext cx="0" cy="62305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F9B3373-9C76-4DF4-907F-07514F79F6EF}"/>
              </a:ext>
            </a:extLst>
          </p:cNvPr>
          <p:cNvSpPr txBox="1"/>
          <p:nvPr/>
        </p:nvSpPr>
        <p:spPr>
          <a:xfrm>
            <a:off x="3137736" y="3369230"/>
            <a:ext cx="988585" cy="58477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To DMD setup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7D6838A-6142-4593-88B3-3AFAB4D061A4}"/>
              </a:ext>
            </a:extLst>
          </p:cNvPr>
          <p:cNvSpPr txBox="1"/>
          <p:nvPr/>
        </p:nvSpPr>
        <p:spPr>
          <a:xfrm>
            <a:off x="4130354" y="2395208"/>
            <a:ext cx="994356" cy="584775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To MLA setup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C5E30FA-2D7C-42CE-8A92-E6B49D68E9A8}"/>
              </a:ext>
            </a:extLst>
          </p:cNvPr>
          <p:cNvCxnSpPr>
            <a:cxnSpLocks/>
            <a:endCxn id="48" idx="1"/>
          </p:cNvCxnSpPr>
          <p:nvPr/>
        </p:nvCxnSpPr>
        <p:spPr>
          <a:xfrm flipV="1">
            <a:off x="3659452" y="2687595"/>
            <a:ext cx="470902" cy="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96862894-5971-41D4-8C26-C3D985E2484E}"/>
              </a:ext>
            </a:extLst>
          </p:cNvPr>
          <p:cNvSpPr txBox="1"/>
          <p:nvPr/>
        </p:nvSpPr>
        <p:spPr>
          <a:xfrm>
            <a:off x="1801604" y="2133013"/>
            <a:ext cx="1086773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Beamsplitter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9497388-90A4-4003-BE34-4B5AFE1BCCD8}"/>
              </a:ext>
            </a:extLst>
          </p:cNvPr>
          <p:cNvCxnSpPr>
            <a:cxnSpLocks/>
            <a:stCxn id="105" idx="3"/>
            <a:endCxn id="50" idx="1"/>
          </p:cNvCxnSpPr>
          <p:nvPr/>
        </p:nvCxnSpPr>
        <p:spPr>
          <a:xfrm>
            <a:off x="2888377" y="2271513"/>
            <a:ext cx="534535" cy="44795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0B994EC-298E-4478-B8EE-03A0534D047D}"/>
              </a:ext>
            </a:extLst>
          </p:cNvPr>
          <p:cNvSpPr txBox="1"/>
          <p:nvPr/>
        </p:nvSpPr>
        <p:spPr>
          <a:xfrm>
            <a:off x="4550599" y="1450565"/>
            <a:ext cx="925681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OTR target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BB0D9F7-64CE-44FA-93BA-C374D2B8B5F8}"/>
              </a:ext>
            </a:extLst>
          </p:cNvPr>
          <p:cNvCxnSpPr>
            <a:cxnSpLocks/>
          </p:cNvCxnSpPr>
          <p:nvPr/>
        </p:nvCxnSpPr>
        <p:spPr>
          <a:xfrm flipH="1">
            <a:off x="3270157" y="999186"/>
            <a:ext cx="692598" cy="66595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F4DDF1E-1F2E-4AF8-BFF5-9AAF10FE4B20}"/>
              </a:ext>
            </a:extLst>
          </p:cNvPr>
          <p:cNvCxnSpPr>
            <a:cxnSpLocks/>
            <a:stCxn id="38" idx="1"/>
          </p:cNvCxnSpPr>
          <p:nvPr/>
        </p:nvCxnSpPr>
        <p:spPr>
          <a:xfrm flipH="1" flipV="1">
            <a:off x="3852401" y="1071920"/>
            <a:ext cx="698198" cy="51714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7F26365B-4FC3-4C73-8A7F-E3FE562839AF}"/>
              </a:ext>
            </a:extLst>
          </p:cNvPr>
          <p:cNvGrpSpPr/>
          <p:nvPr/>
        </p:nvGrpSpPr>
        <p:grpSpPr>
          <a:xfrm>
            <a:off x="95370" y="2609841"/>
            <a:ext cx="2942383" cy="2728232"/>
            <a:chOff x="95370" y="2609841"/>
            <a:chExt cx="2942383" cy="272823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5B9CD66-10CC-4AAE-9FEE-B5048A96A3FE}"/>
                </a:ext>
              </a:extLst>
            </p:cNvPr>
            <p:cNvSpPr/>
            <p:nvPr/>
          </p:nvSpPr>
          <p:spPr>
            <a:xfrm>
              <a:off x="95370" y="2627262"/>
              <a:ext cx="2942383" cy="2710811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45D0DC4-3721-423C-9957-6853F11C76BD}"/>
                </a:ext>
              </a:extLst>
            </p:cNvPr>
            <p:cNvSpPr/>
            <p:nvPr/>
          </p:nvSpPr>
          <p:spPr>
            <a:xfrm>
              <a:off x="160775" y="3113913"/>
              <a:ext cx="2819296" cy="187953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203F412-E088-485F-BF5B-759A56BAC700}"/>
                </a:ext>
              </a:extLst>
            </p:cNvPr>
            <p:cNvSpPr txBox="1"/>
            <p:nvPr/>
          </p:nvSpPr>
          <p:spPr>
            <a:xfrm>
              <a:off x="912525" y="5016698"/>
              <a:ext cx="1333157" cy="321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DMD setup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0ACB0CA-15AC-449D-BD10-A9E0F800E762}"/>
                </a:ext>
              </a:extLst>
            </p:cNvPr>
            <p:cNvSpPr txBox="1"/>
            <p:nvPr/>
          </p:nvSpPr>
          <p:spPr>
            <a:xfrm>
              <a:off x="1303882" y="2609841"/>
              <a:ext cx="525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OTR</a:t>
              </a:r>
              <a:endParaRPr lang="en-GB" dirty="0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CE8D815-D717-4EE5-A6DE-7D26E39A172D}"/>
                </a:ext>
              </a:extLst>
            </p:cNvPr>
            <p:cNvCxnSpPr>
              <a:cxnSpLocks/>
            </p:cNvCxnSpPr>
            <p:nvPr/>
          </p:nvCxnSpPr>
          <p:spPr>
            <a:xfrm>
              <a:off x="1434551" y="4074393"/>
              <a:ext cx="253058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6378927-E83A-4B49-B63F-1CCB43D8880A}"/>
                </a:ext>
              </a:extLst>
            </p:cNvPr>
            <p:cNvCxnSpPr>
              <a:cxnSpLocks/>
            </p:cNvCxnSpPr>
            <p:nvPr/>
          </p:nvCxnSpPr>
          <p:spPr>
            <a:xfrm>
              <a:off x="828195" y="3377005"/>
              <a:ext cx="321291" cy="0"/>
            </a:xfrm>
            <a:prstGeom prst="line">
              <a:avLst/>
            </a:prstGeom>
            <a:ln w="5715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F954167-67DA-467A-9000-21B89A32BF14}"/>
                </a:ext>
              </a:extLst>
            </p:cNvPr>
            <p:cNvCxnSpPr>
              <a:cxnSpLocks/>
            </p:cNvCxnSpPr>
            <p:nvPr/>
          </p:nvCxnSpPr>
          <p:spPr>
            <a:xfrm>
              <a:off x="1989843" y="3377005"/>
              <a:ext cx="321291" cy="0"/>
            </a:xfrm>
            <a:prstGeom prst="line">
              <a:avLst/>
            </a:prstGeom>
            <a:ln w="5715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905D4F1-A626-4759-84B8-47B671AA6D17}"/>
                </a:ext>
              </a:extLst>
            </p:cNvPr>
            <p:cNvGrpSpPr/>
            <p:nvPr/>
          </p:nvGrpSpPr>
          <p:grpSpPr>
            <a:xfrm rot="6193038">
              <a:off x="493977" y="4328847"/>
              <a:ext cx="206440" cy="519340"/>
              <a:chOff x="7906590" y="3939238"/>
              <a:chExt cx="3240005" cy="2160000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75A94A9-6544-4312-9F07-0C1A480B6660}"/>
                  </a:ext>
                </a:extLst>
              </p:cNvPr>
              <p:cNvSpPr/>
              <p:nvPr/>
            </p:nvSpPr>
            <p:spPr>
              <a:xfrm>
                <a:off x="8266597" y="3939238"/>
                <a:ext cx="2879998" cy="216000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Trapezoid 77">
                <a:extLst>
                  <a:ext uri="{FF2B5EF4-FFF2-40B4-BE49-F238E27FC236}">
                    <a16:creationId xmlns:a16="http://schemas.microsoft.com/office/drawing/2014/main" id="{F5544F33-099F-4825-B33B-22A4A866B092}"/>
                  </a:ext>
                </a:extLst>
              </p:cNvPr>
              <p:cNvSpPr/>
              <p:nvPr/>
            </p:nvSpPr>
            <p:spPr>
              <a:xfrm rot="5400000">
                <a:off x="7186590" y="4839239"/>
                <a:ext cx="1800000" cy="360000"/>
              </a:xfrm>
              <a:prstGeom prst="trapezoid">
                <a:avLst>
                  <a:gd name="adj" fmla="val 41029"/>
                </a:avLst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065403B-B1E0-4CB8-8F3A-F7B8A82310CE}"/>
                </a:ext>
              </a:extLst>
            </p:cNvPr>
            <p:cNvGrpSpPr/>
            <p:nvPr/>
          </p:nvGrpSpPr>
          <p:grpSpPr>
            <a:xfrm rot="5400000">
              <a:off x="2481369" y="4346654"/>
              <a:ext cx="206440" cy="519340"/>
              <a:chOff x="7906590" y="3939238"/>
              <a:chExt cx="3240005" cy="2160000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EFE5DE55-550D-45E9-A8CC-F86D718390A9}"/>
                  </a:ext>
                </a:extLst>
              </p:cNvPr>
              <p:cNvSpPr/>
              <p:nvPr/>
            </p:nvSpPr>
            <p:spPr>
              <a:xfrm>
                <a:off x="8266597" y="3939238"/>
                <a:ext cx="2879998" cy="216000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Trapezoid 75">
                <a:extLst>
                  <a:ext uri="{FF2B5EF4-FFF2-40B4-BE49-F238E27FC236}">
                    <a16:creationId xmlns:a16="http://schemas.microsoft.com/office/drawing/2014/main" id="{DB700F73-E01E-4C1D-BF4C-F2B657D9C9CB}"/>
                  </a:ext>
                </a:extLst>
              </p:cNvPr>
              <p:cNvSpPr/>
              <p:nvPr/>
            </p:nvSpPr>
            <p:spPr>
              <a:xfrm rot="5400000">
                <a:off x="7186590" y="4839239"/>
                <a:ext cx="1800000" cy="360000"/>
              </a:xfrm>
              <a:prstGeom prst="trapezoid">
                <a:avLst>
                  <a:gd name="adj" fmla="val 41029"/>
                </a:avLst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A64E1A7B-064D-451D-8B9E-F17124CA4BD6}"/>
                </a:ext>
              </a:extLst>
            </p:cNvPr>
            <p:cNvCxnSpPr>
              <a:cxnSpLocks/>
              <a:stCxn id="57" idx="2"/>
              <a:endCxn id="107" idx="6"/>
            </p:cNvCxnSpPr>
            <p:nvPr/>
          </p:nvCxnSpPr>
          <p:spPr>
            <a:xfrm>
              <a:off x="1566393" y="2948395"/>
              <a:ext cx="0" cy="67749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70072508-4261-43D2-8340-2AFA425033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9105" y="3411832"/>
              <a:ext cx="541095" cy="60533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24A726E0-B20E-4746-AE55-BA3C1B9EA0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2550" y="3411832"/>
              <a:ext cx="533661" cy="60533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B6967FC3-F791-4B3D-92DF-725C44701D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6702" y="3404100"/>
              <a:ext cx="147822" cy="453306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B91CA094-2D42-46ED-BC73-713CC1FE1814}"/>
                </a:ext>
              </a:extLst>
            </p:cNvPr>
            <p:cNvSpPr/>
            <p:nvPr/>
          </p:nvSpPr>
          <p:spPr>
            <a:xfrm rot="17048469">
              <a:off x="794863" y="3633540"/>
              <a:ext cx="108992" cy="418229"/>
            </a:xfrm>
            <a:prstGeom prst="ellipse">
              <a:avLst/>
            </a:prstGeom>
            <a:solidFill>
              <a:schemeClr val="accent3">
                <a:lumMod val="10000"/>
                <a:lumOff val="90000"/>
              </a:schemeClr>
            </a:solidFill>
            <a:ln>
              <a:solidFill>
                <a:schemeClr val="accent3">
                  <a:lumMod val="25000"/>
                  <a:lumOff val="7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BD25C9AD-4E29-4E17-876E-3DF8AD700C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1143" y="3857406"/>
              <a:ext cx="217677" cy="62841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629ABFC-638B-4B05-89AA-A64908884869}"/>
                </a:ext>
              </a:extLst>
            </p:cNvPr>
            <p:cNvCxnSpPr>
              <a:cxnSpLocks/>
              <a:endCxn id="70" idx="6"/>
            </p:cNvCxnSpPr>
            <p:nvPr/>
          </p:nvCxnSpPr>
          <p:spPr>
            <a:xfrm>
              <a:off x="2137008" y="3406249"/>
              <a:ext cx="193673" cy="492551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B42933A-F84A-4D60-95B5-C21D03F7EDC8}"/>
                </a:ext>
              </a:extLst>
            </p:cNvPr>
            <p:cNvSpPr/>
            <p:nvPr/>
          </p:nvSpPr>
          <p:spPr>
            <a:xfrm rot="5035863">
              <a:off x="2270424" y="3635495"/>
              <a:ext cx="108992" cy="418229"/>
            </a:xfrm>
            <a:prstGeom prst="ellipse">
              <a:avLst/>
            </a:prstGeom>
            <a:solidFill>
              <a:schemeClr val="accent3">
                <a:lumMod val="10000"/>
                <a:lumOff val="90000"/>
              </a:schemeClr>
            </a:solidFill>
            <a:ln>
              <a:solidFill>
                <a:schemeClr val="accent3">
                  <a:lumMod val="25000"/>
                  <a:lumOff val="7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14AEA1F2-9A9F-411C-9E8E-7456A62E7D18}"/>
                </a:ext>
              </a:extLst>
            </p:cNvPr>
            <p:cNvCxnSpPr>
              <a:cxnSpLocks/>
            </p:cNvCxnSpPr>
            <p:nvPr/>
          </p:nvCxnSpPr>
          <p:spPr>
            <a:xfrm>
              <a:off x="2311134" y="3849057"/>
              <a:ext cx="244298" cy="65013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EA26EE2-B35A-4707-8C80-2A794495F71E}"/>
                </a:ext>
              </a:extLst>
            </p:cNvPr>
            <p:cNvSpPr txBox="1"/>
            <p:nvPr/>
          </p:nvSpPr>
          <p:spPr>
            <a:xfrm>
              <a:off x="1298276" y="4106946"/>
              <a:ext cx="5256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DMD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6F31ABA-8CB4-43E5-A719-87800F52A3C4}"/>
                </a:ext>
              </a:extLst>
            </p:cNvPr>
            <p:cNvSpPr txBox="1"/>
            <p:nvPr/>
          </p:nvSpPr>
          <p:spPr>
            <a:xfrm>
              <a:off x="672456" y="3155846"/>
              <a:ext cx="6412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Mirror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7EEA566-A582-4644-831A-7CADFC4EF005}"/>
                </a:ext>
              </a:extLst>
            </p:cNvPr>
            <p:cNvSpPr txBox="1"/>
            <p:nvPr/>
          </p:nvSpPr>
          <p:spPr>
            <a:xfrm>
              <a:off x="1859845" y="3161465"/>
              <a:ext cx="606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Mirror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ED588C3D-AC9E-4976-8F4B-03BBD8B2357D}"/>
                </a:ext>
              </a:extLst>
            </p:cNvPr>
            <p:cNvSpPr/>
            <p:nvPr/>
          </p:nvSpPr>
          <p:spPr>
            <a:xfrm rot="5400000">
              <a:off x="1511897" y="3362277"/>
              <a:ext cx="108992" cy="418229"/>
            </a:xfrm>
            <a:prstGeom prst="ellipse">
              <a:avLst/>
            </a:prstGeom>
            <a:solidFill>
              <a:schemeClr val="accent3">
                <a:lumMod val="10000"/>
                <a:lumOff val="90000"/>
              </a:schemeClr>
            </a:solidFill>
            <a:ln>
              <a:solidFill>
                <a:schemeClr val="accent3">
                  <a:lumMod val="25000"/>
                  <a:lumOff val="7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E6D3302D-F5A5-4FED-9242-6B34DB128996}"/>
                </a:ext>
              </a:extLst>
            </p:cNvPr>
            <p:cNvCxnSpPr>
              <a:cxnSpLocks/>
            </p:cNvCxnSpPr>
            <p:nvPr/>
          </p:nvCxnSpPr>
          <p:spPr>
            <a:xfrm>
              <a:off x="1564073" y="3551709"/>
              <a:ext cx="0" cy="44815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3039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7" grpId="0" animBg="1"/>
      <p:bldP spid="48" grpId="0" animBg="1"/>
      <p:bldP spid="105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8387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CA1974-00A5-46CF-8996-E26AAAEECB5E}"/>
              </a:ext>
            </a:extLst>
          </p:cNvPr>
          <p:cNvSpPr txBox="1"/>
          <p:nvPr/>
        </p:nvSpPr>
        <p:spPr>
          <a:xfrm>
            <a:off x="899311" y="1536174"/>
            <a:ext cx="1039337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Two systems for </a:t>
            </a:r>
            <a:r>
              <a:rPr lang="en-GB" sz="2400" b="1" dirty="0">
                <a:solidFill>
                  <a:schemeClr val="accent2"/>
                </a:solidFill>
              </a:rPr>
              <a:t>all-optical emittance measurements </a:t>
            </a:r>
            <a:r>
              <a:rPr lang="en-GB" sz="2400" dirty="0"/>
              <a:t>have been tested at CI.</a:t>
            </a:r>
          </a:p>
          <a:p>
            <a:pPr marL="285750" indent="-28575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2"/>
                </a:solidFill>
              </a:rPr>
              <a:t>Diffraction resolution limits </a:t>
            </a:r>
            <a:r>
              <a:rPr lang="en-GB" sz="2400" dirty="0"/>
              <a:t>of the two have been compared.</a:t>
            </a:r>
          </a:p>
          <a:p>
            <a:pPr marL="285750" indent="-28575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Plans for experimental testing at </a:t>
            </a:r>
            <a:r>
              <a:rPr lang="en-GB" sz="2400" b="1" dirty="0">
                <a:solidFill>
                  <a:schemeClr val="accent2"/>
                </a:solidFill>
              </a:rPr>
              <a:t>CLEAR</a:t>
            </a:r>
            <a:r>
              <a:rPr lang="en-GB" sz="2400" dirty="0"/>
              <a:t> scheduled for </a:t>
            </a:r>
            <a:r>
              <a:rPr lang="en-GB" sz="2400" b="1" dirty="0">
                <a:solidFill>
                  <a:schemeClr val="accent2"/>
                </a:solidFill>
              </a:rPr>
              <a:t>October 2023</a:t>
            </a:r>
            <a:r>
              <a:rPr lang="en-GB" sz="2400" dirty="0"/>
              <a:t>.</a:t>
            </a:r>
          </a:p>
          <a:p>
            <a:pPr marL="285750" indent="-28575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Next steps include simulating different radiation sources, </a:t>
            </a:r>
            <a:r>
              <a:rPr lang="en-GB" sz="2400" dirty="0" err="1"/>
              <a:t>e.g</a:t>
            </a:r>
            <a:r>
              <a:rPr lang="en-GB" sz="2400" dirty="0"/>
              <a:t> </a:t>
            </a:r>
            <a:r>
              <a:rPr lang="en-GB" sz="2400" b="1" dirty="0">
                <a:solidFill>
                  <a:schemeClr val="accent2"/>
                </a:solidFill>
              </a:rPr>
              <a:t>non-invasive OSR.</a:t>
            </a:r>
          </a:p>
          <a:p>
            <a:pPr marL="285750" indent="-28575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Future plans for testing at </a:t>
            </a:r>
            <a:r>
              <a:rPr lang="en-GB" sz="2400" b="1" dirty="0">
                <a:solidFill>
                  <a:schemeClr val="accent2"/>
                </a:solidFill>
              </a:rPr>
              <a:t>FEBE on CLARA</a:t>
            </a:r>
            <a:r>
              <a:rPr lang="en-GB" sz="2400" dirty="0"/>
              <a:t>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6B85095-E51E-4A34-BED6-A8BC5AA73BE1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89EF453-0719-45FE-AB38-660DD7B813EE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27C6226-035F-49FA-821A-A0F6B47D2171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25" name="Content Placeholder 3">
              <a:extLst>
                <a:ext uri="{FF2B5EF4-FFF2-40B4-BE49-F238E27FC236}">
                  <a16:creationId xmlns:a16="http://schemas.microsoft.com/office/drawing/2014/main" id="{3B7962A5-2D38-41EC-89E1-DEDE5E11A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76C92D2-3E43-4044-B227-6BD1922FD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9009782-9D41-42BC-ABD8-21F825F4B1C6}"/>
                </a:ext>
              </a:extLst>
            </p:cNvPr>
            <p:cNvSpPr/>
            <p:nvPr/>
          </p:nvSpPr>
          <p:spPr>
            <a:xfrm>
              <a:off x="11489989" y="6215143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10</a:t>
              </a:r>
            </a:p>
          </p:txBody>
        </p:sp>
        <p:pic>
          <p:nvPicPr>
            <p:cNvPr id="28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F2F04F76-C564-4E60-BC0A-036140B37E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DD0F1C1-61FD-4A77-98D9-8ACFF9A7A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1165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5D912A4-4989-41F9-95F0-1967B6E1231F}"/>
              </a:ext>
            </a:extLst>
          </p:cNvPr>
          <p:cNvSpPr txBox="1">
            <a:spLocks/>
          </p:cNvSpPr>
          <p:nvPr/>
        </p:nvSpPr>
        <p:spPr>
          <a:xfrm>
            <a:off x="3053216" y="635258"/>
            <a:ext cx="6085565" cy="1931367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>
                <a:solidFill>
                  <a:schemeClr val="bg1"/>
                </a:solidFill>
              </a:rPr>
              <a:t>Thanks for listening,</a:t>
            </a:r>
            <a:br>
              <a:rPr lang="en-GB" sz="4800" b="1" dirty="0">
                <a:solidFill>
                  <a:schemeClr val="bg1"/>
                </a:solidFill>
              </a:rPr>
            </a:br>
            <a:r>
              <a:rPr lang="en-GB" sz="4800" b="1" dirty="0">
                <a:solidFill>
                  <a:schemeClr val="bg1"/>
                </a:solidFill>
              </a:rPr>
              <a:t>any questions?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F6EB88FB-98E5-4B29-B6C9-6A62D2CC37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2" y="6019070"/>
            <a:ext cx="3252113" cy="8359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78C7BF-F523-42EC-BAB9-25531F0E82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839" y="5849140"/>
            <a:ext cx="1528394" cy="1080506"/>
          </a:xfrm>
          <a:prstGeom prst="rect">
            <a:avLst/>
          </a:prstGeom>
        </p:spPr>
      </p:pic>
      <p:pic>
        <p:nvPicPr>
          <p:cNvPr id="10" name="Picture 2" descr="https://az659834.vo.msecnd.net/eventsairwesteuprod/production-iop-public/0f4bc192760543f4b66b6115248752d0">
            <a:extLst>
              <a:ext uri="{FF2B5EF4-FFF2-40B4-BE49-F238E27FC236}">
                <a16:creationId xmlns:a16="http://schemas.microsoft.com/office/drawing/2014/main" id="{5FEBE8A4-E2F5-40B0-BDCA-CC37F54D0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934" y="5691673"/>
            <a:ext cx="2971066" cy="115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42274EB-C2A5-42EB-9F2D-D726CDEC1FB0}"/>
              </a:ext>
            </a:extLst>
          </p:cNvPr>
          <p:cNvSpPr/>
          <p:nvPr/>
        </p:nvSpPr>
        <p:spPr>
          <a:xfrm>
            <a:off x="4310831" y="2354259"/>
            <a:ext cx="35703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For any further questions, email: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catherine.swain@liverpool.ac.uk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4D91C9-FB6C-4432-A0E8-CDD6D11E7B03}"/>
              </a:ext>
            </a:extLst>
          </p:cNvPr>
          <p:cNvSpPr txBox="1"/>
          <p:nvPr/>
        </p:nvSpPr>
        <p:spPr>
          <a:xfrm>
            <a:off x="461284" y="3814257"/>
            <a:ext cx="11337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[1] </a:t>
            </a:r>
            <a:r>
              <a:rPr lang="en-GB" sz="1200" i="1" dirty="0">
                <a:solidFill>
                  <a:schemeClr val="bg1"/>
                </a:solidFill>
              </a:rPr>
              <a:t>S. Kim, et. al., (2020), “Commissioning of the electron injector for the AWAKE experiment”, NIM-A, vol. 953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endParaRPr lang="en-GB" sz="1200" i="1" dirty="0">
              <a:solidFill>
                <a:schemeClr val="bg1"/>
              </a:solidFill>
            </a:endParaRPr>
          </a:p>
          <a:p>
            <a:r>
              <a:rPr lang="en-GB" sz="1200" dirty="0">
                <a:solidFill>
                  <a:schemeClr val="bg1"/>
                </a:solidFill>
              </a:rPr>
              <a:t>[3] </a:t>
            </a:r>
            <a:r>
              <a:rPr lang="en-GB" sz="1200" i="1" dirty="0">
                <a:solidFill>
                  <a:schemeClr val="bg1"/>
                </a:solidFill>
              </a:rPr>
              <a:t>M. Zhang, "Emittance Formula for Slits and Pepper-pot Measurement", FERMILAB-TM-1988, Oct. 1996</a:t>
            </a:r>
          </a:p>
          <a:p>
            <a:r>
              <a:rPr lang="en-GB" sz="1200" dirty="0">
                <a:solidFill>
                  <a:schemeClr val="bg1"/>
                </a:solidFill>
              </a:rPr>
              <a:t>[4] </a:t>
            </a:r>
            <a:r>
              <a:rPr lang="fr-FR" sz="1200" i="1" dirty="0">
                <a:solidFill>
                  <a:schemeClr val="bg1"/>
                </a:solidFill>
              </a:rPr>
              <a:t>https://www.thorlabs.com/newgrouppage9.cfm?objectgroup_id=2861</a:t>
            </a:r>
          </a:p>
          <a:p>
            <a:r>
              <a:rPr lang="en-GB" sz="1200" dirty="0">
                <a:solidFill>
                  <a:schemeClr val="bg1"/>
                </a:solidFill>
              </a:rPr>
              <a:t>[5]</a:t>
            </a:r>
            <a:r>
              <a:rPr lang="en-GB" sz="1200" i="1" dirty="0">
                <a:solidFill>
                  <a:schemeClr val="bg1"/>
                </a:solidFill>
              </a:rPr>
              <a:t> https://www.ti.com/product/DLP6500FLQ</a:t>
            </a:r>
          </a:p>
          <a:p>
            <a:r>
              <a:rPr lang="en-GB" sz="1200" dirty="0">
                <a:solidFill>
                  <a:schemeClr val="bg1"/>
                </a:solidFill>
              </a:rPr>
              <a:t>[6] </a:t>
            </a:r>
            <a:r>
              <a:rPr lang="en-GB" sz="1200" i="1" dirty="0">
                <a:solidFill>
                  <a:schemeClr val="bg1"/>
                </a:solidFill>
              </a:rPr>
              <a:t>https://github.com/scottprahl/laserbeamsize</a:t>
            </a:r>
          </a:p>
          <a:p>
            <a:r>
              <a:rPr lang="en-GB" sz="1200" dirty="0">
                <a:solidFill>
                  <a:schemeClr val="bg1"/>
                </a:solidFill>
              </a:rPr>
              <a:t>[7] </a:t>
            </a:r>
            <a:r>
              <a:rPr lang="en-GB" sz="1200" i="1" dirty="0">
                <a:solidFill>
                  <a:schemeClr val="bg1"/>
                </a:solidFill>
              </a:rPr>
              <a:t>J. Wolfenden, et. al., (2023), "Optical Pepper-pots: Developing single-shot emittance diagnostics", 14</a:t>
            </a:r>
            <a:r>
              <a:rPr lang="en-GB" sz="1200" i="1" baseline="30000" dirty="0">
                <a:solidFill>
                  <a:schemeClr val="bg1"/>
                </a:solidFill>
              </a:rPr>
              <a:t>th</a:t>
            </a:r>
            <a:r>
              <a:rPr lang="en-GB" sz="1200" i="1" dirty="0">
                <a:solidFill>
                  <a:schemeClr val="bg1"/>
                </a:solidFill>
              </a:rPr>
              <a:t> Int. Particle Acc. Conf., </a:t>
            </a:r>
            <a:r>
              <a:rPr lang="en-GB" sz="1200" i="1" dirty="0" err="1">
                <a:solidFill>
                  <a:schemeClr val="bg1"/>
                </a:solidFill>
              </a:rPr>
              <a:t>pg</a:t>
            </a:r>
            <a:r>
              <a:rPr lang="en-GB" sz="1200" i="1" dirty="0">
                <a:solidFill>
                  <a:schemeClr val="bg1"/>
                </a:solidFill>
              </a:rPr>
              <a:t> 3874 - 3877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31B6FBD-11BE-45B7-9437-50C94C6138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175" y="5826200"/>
            <a:ext cx="2018081" cy="1031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C983-EA8B-455E-9254-39681B53165A}"/>
              </a:ext>
            </a:extLst>
          </p:cNvPr>
          <p:cNvSpPr txBox="1"/>
          <p:nvPr/>
        </p:nvSpPr>
        <p:spPr>
          <a:xfrm>
            <a:off x="7201324" y="6019070"/>
            <a:ext cx="193745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This work is supported by the AWAKE-UK phase II project funded by STFC grant no. ST/T001941/1, the STFC Cockcroft core grant no. ST/V001612/1.</a:t>
            </a:r>
          </a:p>
        </p:txBody>
      </p:sp>
    </p:spTree>
    <p:extLst>
      <p:ext uri="{BB962C8B-B14F-4D97-AF65-F5344CB8AC3E}">
        <p14:creationId xmlns:p14="http://schemas.microsoft.com/office/powerpoint/2010/main" val="4287121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5D912A4-4989-41F9-95F0-1967B6E1231F}"/>
              </a:ext>
            </a:extLst>
          </p:cNvPr>
          <p:cNvSpPr txBox="1">
            <a:spLocks/>
          </p:cNvSpPr>
          <p:nvPr/>
        </p:nvSpPr>
        <p:spPr>
          <a:xfrm>
            <a:off x="3053216" y="2463316"/>
            <a:ext cx="6085565" cy="1931367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>
                <a:solidFill>
                  <a:schemeClr val="bg1"/>
                </a:solidFill>
              </a:rPr>
              <a:t>Additional slides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F6EB88FB-98E5-4B29-B6C9-6A62D2CC37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2" y="6019070"/>
            <a:ext cx="3252113" cy="8359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78C7BF-F523-42EC-BAB9-25531F0E82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839" y="5849140"/>
            <a:ext cx="1528394" cy="1080506"/>
          </a:xfrm>
          <a:prstGeom prst="rect">
            <a:avLst/>
          </a:prstGeom>
        </p:spPr>
      </p:pic>
      <p:pic>
        <p:nvPicPr>
          <p:cNvPr id="10" name="Picture 2" descr="https://az659834.vo.msecnd.net/eventsairwesteuprod/production-iop-public/0f4bc192760543f4b66b6115248752d0">
            <a:extLst>
              <a:ext uri="{FF2B5EF4-FFF2-40B4-BE49-F238E27FC236}">
                <a16:creationId xmlns:a16="http://schemas.microsoft.com/office/drawing/2014/main" id="{5FEBE8A4-E2F5-40B0-BDCA-CC37F54D0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934" y="5691673"/>
            <a:ext cx="2971066" cy="115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1B6FBD-11BE-45B7-9437-50C94C6138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175" y="5826200"/>
            <a:ext cx="2018081" cy="1031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C983-EA8B-455E-9254-39681B53165A}"/>
              </a:ext>
            </a:extLst>
          </p:cNvPr>
          <p:cNvSpPr txBox="1"/>
          <p:nvPr/>
        </p:nvSpPr>
        <p:spPr>
          <a:xfrm>
            <a:off x="7201324" y="6019070"/>
            <a:ext cx="193745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This work is supported by the AWAKE-UK phase II project funded by STFC grant no. ST/T001941/1, the STFC Cockcroft core grant no. ST/V001612/1.</a:t>
            </a:r>
          </a:p>
        </p:txBody>
      </p:sp>
    </p:spTree>
    <p:extLst>
      <p:ext uri="{BB962C8B-B14F-4D97-AF65-F5344CB8AC3E}">
        <p14:creationId xmlns:p14="http://schemas.microsoft.com/office/powerpoint/2010/main" val="1661082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93553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Emittance calculations – M. Zhang (1996)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6B85095-E51E-4A34-BED6-A8BC5AA73BE1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89EF453-0719-45FE-AB38-660DD7B813EE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27C6226-035F-49FA-821A-A0F6B47D2171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25" name="Content Placeholder 3">
              <a:extLst>
                <a:ext uri="{FF2B5EF4-FFF2-40B4-BE49-F238E27FC236}">
                  <a16:creationId xmlns:a16="http://schemas.microsoft.com/office/drawing/2014/main" id="{3B7962A5-2D38-41EC-89E1-DEDE5E11A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76C92D2-3E43-4044-B227-6BD1922FD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9009782-9D41-42BC-ABD8-21F825F4B1C6}"/>
                </a:ext>
              </a:extLst>
            </p:cNvPr>
            <p:cNvSpPr/>
            <p:nvPr/>
          </p:nvSpPr>
          <p:spPr>
            <a:xfrm>
              <a:off x="11516793" y="6230532"/>
              <a:ext cx="62529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dirty="0">
                  <a:solidFill>
                    <a:schemeClr val="bg1"/>
                  </a:solidFill>
                </a:rPr>
                <a:t>A1</a:t>
              </a:r>
            </a:p>
          </p:txBody>
        </p:sp>
        <p:pic>
          <p:nvPicPr>
            <p:cNvPr id="28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F2F04F76-C564-4E60-BC0A-036140B37E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DD0F1C1-61FD-4A77-98D9-8ACFF9A7A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514E89-1DF5-432F-8903-554DEB244463}"/>
                  </a:ext>
                </a:extLst>
              </p:cNvPr>
              <p:cNvSpPr txBox="1"/>
              <p:nvPr/>
            </p:nvSpPr>
            <p:spPr>
              <a:xfrm>
                <a:off x="460098" y="992116"/>
                <a:ext cx="5347811" cy="5241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𝑹𝑴𝑺</m:t>
                          </m:r>
                        </m:sub>
                      </m:sSub>
                      <m:d>
                        <m:dPr>
                          <m:ctrlPr>
                            <a:rPr lang="en-GB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GB" sz="2800" b="1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GB" sz="28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⟨"/>
                              <m:endChr m:val="⟩"/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p>
                                  <m: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  <m:r>
                            <a:rPr lang="en-GB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  <m:t>𝒙𝒙</m:t>
                                  </m:r>
                                  <m:r>
                                    <a:rPr lang="en-GB" sz="2800" b="1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514E89-1DF5-432F-8903-554DEB244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98" y="992116"/>
                <a:ext cx="5347811" cy="52411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55B1CC5-6476-4BAF-B6E6-7E03D8AB402B}"/>
                  </a:ext>
                </a:extLst>
              </p:cNvPr>
              <p:cNvSpPr txBox="1"/>
              <p:nvPr/>
            </p:nvSpPr>
            <p:spPr>
              <a:xfrm>
                <a:off x="1155160" y="1748166"/>
                <a:ext cx="3957686" cy="11738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𝑚𝑗</m:t>
                                          </m:r>
                                        </m:sub>
                                      </m:sSub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55B1CC5-6476-4BAF-B6E6-7E03D8AB40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160" y="1748166"/>
                <a:ext cx="3957686" cy="117384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4D9812A-8A26-465D-9E7E-1CEA4A5560F6}"/>
                  </a:ext>
                </a:extLst>
              </p:cNvPr>
              <p:cNvSpPr txBox="1"/>
              <p:nvPr/>
            </p:nvSpPr>
            <p:spPr>
              <a:xfrm>
                <a:off x="845395" y="3181094"/>
                <a:ext cx="4648067" cy="10500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4D9812A-8A26-465D-9E7E-1CEA4A556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395" y="3181094"/>
                <a:ext cx="4648067" cy="10500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C4DFF2F-C308-49F8-B6B7-404A7288D5E6}"/>
                  </a:ext>
                </a:extLst>
              </p:cNvPr>
              <p:cNvSpPr/>
              <p:nvPr/>
            </p:nvSpPr>
            <p:spPr>
              <a:xfrm>
                <a:off x="717859" y="4238536"/>
                <a:ext cx="4832285" cy="13391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𝑛𝑗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̅"/>
                                      <m:ctrlPr>
                                        <a:rPr lang="en-GB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GB" sz="24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e>
                                        <m:sub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nary>
                              <m:acc>
                                <m:accPr>
                                  <m:chr m:val="̅"/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acc>
                                <m:accPr>
                                  <m:chr m:val="̅"/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acc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C4DFF2F-C308-49F8-B6B7-404A7288D5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59" y="4238536"/>
                <a:ext cx="4832285" cy="133914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66E6484-FD94-4C20-907A-D507E61B606B}"/>
                  </a:ext>
                </a:extLst>
              </p:cNvPr>
              <p:cNvSpPr txBox="1"/>
              <p:nvPr/>
            </p:nvSpPr>
            <p:spPr>
              <a:xfrm>
                <a:off x="6110171" y="1033978"/>
                <a:ext cx="4999189" cy="7875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𝑚𝑗</m:t>
                              </m:r>
                            </m:sub>
                          </m:sSub>
                        </m:e>
                      </m:nary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𝑚𝑒𝑎𝑛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𝑝𝑜𝑠𝑖𝑡𝑖𝑜𝑛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𝑎𝑙𝑙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𝑏𝑒𝑎𝑚𝑙𝑒𝑡𝑠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66E6484-FD94-4C20-907A-D507E61B6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0171" y="1033978"/>
                <a:ext cx="4999189" cy="78752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E419C0B-9378-4AEE-BB8D-5FACD4B08C96}"/>
                  </a:ext>
                </a:extLst>
              </p:cNvPr>
              <p:cNvSpPr txBox="1"/>
              <p:nvPr/>
            </p:nvSpPr>
            <p:spPr>
              <a:xfrm>
                <a:off x="6077751" y="1876747"/>
                <a:ext cx="5244321" cy="7875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acc>
                        </m:e>
                      </m:nary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𝑚𝑒𝑎𝑛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𝑑𝑖𝑣𝑒𝑟𝑔𝑒𝑛𝑐𝑒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𝑎𝑙𝑙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𝑏𝑒𝑎𝑚𝑙𝑒𝑡𝑠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E419C0B-9378-4AEE-BB8D-5FACD4B08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7751" y="1876747"/>
                <a:ext cx="5244321" cy="78752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2453A1C-DEC0-4054-8195-2F7F695547FD}"/>
                  </a:ext>
                </a:extLst>
              </p:cNvPr>
              <p:cNvSpPr txBox="1"/>
              <p:nvPr/>
            </p:nvSpPr>
            <p:spPr>
              <a:xfrm>
                <a:off x="6092979" y="2719516"/>
                <a:ext cx="5213863" cy="670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nary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𝑚𝑒𝑎𝑛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𝑑𝑖𝑣𝑒𝑟𝑔𝑒𝑛𝑐𝑒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𝑏𝑒𝑎𝑚𝑙𝑒𝑡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2453A1C-DEC0-4054-8195-2F7F69554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979" y="2719516"/>
                <a:ext cx="5213863" cy="67076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8089961-EA60-4609-ADB8-8EAB385029D9}"/>
                  </a:ext>
                </a:extLst>
              </p:cNvPr>
              <p:cNvSpPr txBox="1"/>
              <p:nvPr/>
            </p:nvSpPr>
            <p:spPr>
              <a:xfrm>
                <a:off x="7260413" y="3357399"/>
                <a:ext cx="2878993" cy="480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𝑅𝑀𝑆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𝑑𝑖𝑣𝑒𝑟𝑔𝑒𝑛𝑐𝑒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8089961-EA60-4609-ADB8-8EAB385029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0413" y="3357399"/>
                <a:ext cx="2878993" cy="48038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DDB70F7-FE10-437D-ABEE-8B4FC0E65CB0}"/>
                  </a:ext>
                </a:extLst>
              </p:cNvPr>
              <p:cNvSpPr txBox="1"/>
              <p:nvPr/>
            </p:nvSpPr>
            <p:spPr>
              <a:xfrm>
                <a:off x="6539440" y="4198294"/>
                <a:ext cx="1640897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𝑛𝑢𝑚𝑏𝑒𝑟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𝑠𝑙𝑖𝑡𝑠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DDB70F7-FE10-437D-ABEE-8B4FC0E65C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440" y="4198294"/>
                <a:ext cx="1640897" cy="215444"/>
              </a:xfrm>
              <a:prstGeom prst="rect">
                <a:avLst/>
              </a:prstGeom>
              <a:blipFill>
                <a:blip r:embed="rId14"/>
                <a:stretch>
                  <a:fillRect l="-2602" r="-1487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AD9582A-8BEC-45F8-BEC4-676345DC1FE9}"/>
                  </a:ext>
                </a:extLst>
              </p:cNvPr>
              <p:cNvSpPr txBox="1"/>
              <p:nvPr/>
            </p:nvSpPr>
            <p:spPr>
              <a:xfrm>
                <a:off x="8592274" y="4165649"/>
                <a:ext cx="1796582" cy="2414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𝑚𝑗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p>
                      </m:sSup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𝑠𝑙𝑖𝑡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𝑝𝑜𝑠𝑖𝑡𝑖𝑜𝑛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AD9582A-8BEC-45F8-BEC4-676345DC1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2274" y="4165649"/>
                <a:ext cx="1796582" cy="241476"/>
              </a:xfrm>
              <a:prstGeom prst="rect">
                <a:avLst/>
              </a:prstGeom>
              <a:blipFill>
                <a:blip r:embed="rId15"/>
                <a:stretch>
                  <a:fillRect l="-678" r="-2712" b="-2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395DD24-9213-4317-9431-E4F3843AB25C}"/>
                  </a:ext>
                </a:extLst>
              </p:cNvPr>
              <p:cNvSpPr txBox="1"/>
              <p:nvPr/>
            </p:nvSpPr>
            <p:spPr>
              <a:xfrm>
                <a:off x="6674628" y="4745863"/>
                <a:ext cx="339169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𝑡𝑜𝑡𝑎𝑙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𝑛𝑢𝑚𝑏𝑒𝑟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𝑝𝑎𝑟𝑡𝑖𝑐𝑙𝑒𝑠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𝑏𝑒h𝑖𝑛𝑑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𝑠𝑙𝑖𝑡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395DD24-9213-4317-9431-E4F3843AB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4628" y="4745863"/>
                <a:ext cx="3391698" cy="215444"/>
              </a:xfrm>
              <a:prstGeom prst="rect">
                <a:avLst/>
              </a:prstGeom>
              <a:blipFill>
                <a:blip r:embed="rId16"/>
                <a:stretch>
                  <a:fillRect l="-719" r="-540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0CD65C4-78A4-4A67-9185-62CF17A3AE17}"/>
                  </a:ext>
                </a:extLst>
              </p:cNvPr>
              <p:cNvSpPr txBox="1"/>
              <p:nvPr/>
            </p:nvSpPr>
            <p:spPr>
              <a:xfrm>
                <a:off x="6453982" y="5022954"/>
                <a:ext cx="4013278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𝑛𝑢𝑚𝑏𝑒𝑟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𝑝𝑎𝑟𝑡𝑖𝑐𝑙𝑒𝑠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𝑤h𝑖𝑐h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𝑝𝑎𝑠𝑠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𝑡h𝑟𝑜𝑢𝑔h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𝑠𝑙𝑖𝑡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0CD65C4-78A4-4A67-9185-62CF17A3A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982" y="5022954"/>
                <a:ext cx="4013278" cy="232756"/>
              </a:xfrm>
              <a:prstGeom prst="rect">
                <a:avLst/>
              </a:prstGeom>
              <a:blipFill>
                <a:blip r:embed="rId17"/>
                <a:stretch>
                  <a:fillRect l="-304" r="-304" b="-236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DEDB78C-BBA9-4BC8-871E-29403D057C61}"/>
                  </a:ext>
                </a:extLst>
              </p:cNvPr>
              <p:cNvSpPr txBox="1"/>
              <p:nvPr/>
            </p:nvSpPr>
            <p:spPr>
              <a:xfrm>
                <a:off x="6770712" y="4468772"/>
                <a:ext cx="319952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𝑑𝑖𝑠𝑡𝑎𝑛𝑐𝑒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𝑏𝑒𝑡𝑤𝑒𝑒𝑛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𝑚𝑎𝑠𝑘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𝑠𝑐𝑟𝑒𝑒𝑛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DEDB78C-BBA9-4BC8-871E-29403D057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712" y="4468772"/>
                <a:ext cx="3199529" cy="215444"/>
              </a:xfrm>
              <a:prstGeom prst="rect">
                <a:avLst/>
              </a:prstGeom>
              <a:blipFill>
                <a:blip r:embed="rId18"/>
                <a:stretch>
                  <a:fillRect l="-952"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20713754-5B8B-429E-9861-82C531FBFEE2}"/>
              </a:ext>
            </a:extLst>
          </p:cNvPr>
          <p:cNvSpPr txBox="1"/>
          <p:nvPr/>
        </p:nvSpPr>
        <p:spPr>
          <a:xfrm>
            <a:off x="4657413" y="5672906"/>
            <a:ext cx="75345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/>
              <a:t>M. Zhang, (1996), Emittance Formula for Slits and Pepper-pot Measurement, Emittance Formula for Slits and Pepper-pot Measurement </a:t>
            </a:r>
          </a:p>
        </p:txBody>
      </p:sp>
    </p:spTree>
    <p:extLst>
      <p:ext uri="{BB962C8B-B14F-4D97-AF65-F5344CB8AC3E}">
        <p14:creationId xmlns:p14="http://schemas.microsoft.com/office/powerpoint/2010/main" val="3692869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8387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CLEAR test stand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6B85095-E51E-4A34-BED6-A8BC5AA73BE1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89EF453-0719-45FE-AB38-660DD7B813EE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27C6226-035F-49FA-821A-A0F6B47D2171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25" name="Content Placeholder 3">
              <a:extLst>
                <a:ext uri="{FF2B5EF4-FFF2-40B4-BE49-F238E27FC236}">
                  <a16:creationId xmlns:a16="http://schemas.microsoft.com/office/drawing/2014/main" id="{3B7962A5-2D38-41EC-89E1-DEDE5E11A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76C92D2-3E43-4044-B227-6BD1922FD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9009782-9D41-42BC-ABD8-21F825F4B1C6}"/>
                </a:ext>
              </a:extLst>
            </p:cNvPr>
            <p:cNvSpPr/>
            <p:nvPr/>
          </p:nvSpPr>
          <p:spPr>
            <a:xfrm>
              <a:off x="11516793" y="6230532"/>
              <a:ext cx="62529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dirty="0">
                  <a:solidFill>
                    <a:schemeClr val="bg1"/>
                  </a:solidFill>
                </a:rPr>
                <a:t>A2</a:t>
              </a:r>
            </a:p>
          </p:txBody>
        </p:sp>
        <p:pic>
          <p:nvPicPr>
            <p:cNvPr id="28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F2F04F76-C564-4E60-BC0A-036140B37E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DD0F1C1-61FD-4A77-98D9-8ACFF9A7A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71198BD7-B1F9-41D3-9DE2-DD7B95DE9C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3369" y="961781"/>
            <a:ext cx="7385261" cy="50135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179268-6BA4-4839-A321-B10ED215E792}"/>
              </a:ext>
            </a:extLst>
          </p:cNvPr>
          <p:cNvSpPr txBox="1"/>
          <p:nvPr/>
        </p:nvSpPr>
        <p:spPr>
          <a:xfrm>
            <a:off x="9907221" y="5445922"/>
            <a:ext cx="245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Diagram courtesy of Pierre </a:t>
            </a:r>
            <a:r>
              <a:rPr lang="en-GB" sz="1400" dirty="0" err="1"/>
              <a:t>Korysko</a:t>
            </a:r>
            <a:r>
              <a:rPr lang="en-GB" sz="1400" dirty="0"/>
              <a:t> (CLEAR, CERN).</a:t>
            </a:r>
          </a:p>
        </p:txBody>
      </p:sp>
    </p:spTree>
    <p:extLst>
      <p:ext uri="{BB962C8B-B14F-4D97-AF65-F5344CB8AC3E}">
        <p14:creationId xmlns:p14="http://schemas.microsoft.com/office/powerpoint/2010/main" val="340523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4" y="45974"/>
            <a:ext cx="216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Overview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A02EEE-B0A2-43A0-8120-3F4550010AAF}"/>
              </a:ext>
            </a:extLst>
          </p:cNvPr>
          <p:cNvSpPr txBox="1"/>
          <p:nvPr/>
        </p:nvSpPr>
        <p:spPr>
          <a:xfrm>
            <a:off x="211134" y="1082294"/>
            <a:ext cx="1198086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Traditional emittance measurements are </a:t>
            </a:r>
            <a:r>
              <a:rPr lang="en-GB" sz="2200" b="1" dirty="0">
                <a:solidFill>
                  <a:schemeClr val="accent2"/>
                </a:solidFill>
              </a:rPr>
              <a:t>generally invasive and often destructive</a:t>
            </a:r>
            <a:r>
              <a:rPr lang="en-GB" sz="2200" dirty="0"/>
              <a:t>.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2"/>
                </a:solidFill>
              </a:rPr>
              <a:t>Low energy or high space charge </a:t>
            </a:r>
            <a:r>
              <a:rPr lang="en-GB" sz="2200" dirty="0"/>
              <a:t>beams can be difficult to measure.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Replicating traditional methods utilising </a:t>
            </a:r>
            <a:r>
              <a:rPr lang="en-GB" sz="2200" b="1" dirty="0">
                <a:solidFill>
                  <a:schemeClr val="accent2"/>
                </a:solidFill>
              </a:rPr>
              <a:t>optical radiation </a:t>
            </a:r>
            <a:r>
              <a:rPr lang="en-GB" sz="2200" dirty="0"/>
              <a:t>to make them </a:t>
            </a:r>
            <a:r>
              <a:rPr lang="en-GB" sz="2200" b="1" dirty="0">
                <a:solidFill>
                  <a:schemeClr val="accent2"/>
                </a:solidFill>
              </a:rPr>
              <a:t>minimally invasive</a:t>
            </a:r>
            <a:r>
              <a:rPr lang="en-GB" sz="2200" dirty="0"/>
              <a:t>.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Currently optical transition radiation (</a:t>
            </a:r>
            <a:r>
              <a:rPr lang="en-GB" sz="2200" b="1" dirty="0">
                <a:solidFill>
                  <a:schemeClr val="accent2"/>
                </a:solidFill>
              </a:rPr>
              <a:t>OTR</a:t>
            </a:r>
            <a:r>
              <a:rPr lang="en-GB" sz="2200" dirty="0"/>
              <a:t>).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Future plans for optical synchrotron radiation (</a:t>
            </a:r>
            <a:r>
              <a:rPr lang="en-GB" sz="2200" b="1" dirty="0">
                <a:solidFill>
                  <a:schemeClr val="accent2"/>
                </a:solidFill>
              </a:rPr>
              <a:t>OSR</a:t>
            </a:r>
            <a:r>
              <a:rPr lang="en-GB" sz="2200" dirty="0"/>
              <a:t>) would make these methods </a:t>
            </a:r>
            <a:r>
              <a:rPr lang="en-GB" sz="2200" b="1" dirty="0">
                <a:solidFill>
                  <a:schemeClr val="accent2"/>
                </a:solidFill>
              </a:rPr>
              <a:t>non-invasive</a:t>
            </a:r>
            <a:r>
              <a:rPr lang="en-GB" sz="2200" dirty="0"/>
              <a:t>.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This will be of interest to many facilities, but is currently being developed for AWAKE, where emittance is generally 2 – 5 mm </a:t>
            </a:r>
            <a:r>
              <a:rPr lang="en-GB" sz="2200" dirty="0" err="1"/>
              <a:t>mrad</a:t>
            </a:r>
            <a:r>
              <a:rPr lang="en-GB" sz="2200" baseline="30000" dirty="0"/>
              <a:t>[1]</a:t>
            </a:r>
            <a:r>
              <a:rPr lang="en-GB" sz="2200" dirty="0"/>
              <a:t>.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These all-optical methods will be a </a:t>
            </a:r>
            <a:r>
              <a:rPr lang="en-GB" sz="2200" b="1" dirty="0">
                <a:solidFill>
                  <a:schemeClr val="accent2"/>
                </a:solidFill>
              </a:rPr>
              <a:t>compact, high resolution, single-shot alternative</a:t>
            </a:r>
            <a:r>
              <a:rPr lang="en-GB" sz="2200" dirty="0"/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3A1FA0B-DF55-4297-A2CA-1A97DE242B08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BEC392-EC3A-46E0-BAF7-4C0885677A81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A7238AA-83BE-44FB-AAF0-E8E7BFBE2DBA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7" name="Content Placeholder 3">
              <a:extLst>
                <a:ext uri="{FF2B5EF4-FFF2-40B4-BE49-F238E27FC236}">
                  <a16:creationId xmlns:a16="http://schemas.microsoft.com/office/drawing/2014/main" id="{B0FC2904-DA2C-45DC-857D-22C34EFFF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725E10-CA79-4919-A216-F2B2F7ADA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0F2DB61-D1C1-4AD2-A89C-9B40730A8FD8}"/>
                </a:ext>
              </a:extLst>
            </p:cNvPr>
            <p:cNvSpPr/>
            <p:nvPr/>
          </p:nvSpPr>
          <p:spPr>
            <a:xfrm>
              <a:off x="11407480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</a:t>
              </a:r>
            </a:p>
          </p:txBody>
        </p:sp>
        <p:pic>
          <p:nvPicPr>
            <p:cNvPr id="1026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F8E565DE-20E9-4952-B23E-528D5D8152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ECFA61B-D7BB-4F7B-9454-48A85ED6E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342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8608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Traditional emittance measurements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4265163-F826-4548-8015-A2E1B7FF9CD8}"/>
              </a:ext>
            </a:extLst>
          </p:cNvPr>
          <p:cNvGrpSpPr/>
          <p:nvPr/>
        </p:nvGrpSpPr>
        <p:grpSpPr>
          <a:xfrm>
            <a:off x="304800" y="1090176"/>
            <a:ext cx="5258571" cy="3425660"/>
            <a:chOff x="304800" y="1090176"/>
            <a:chExt cx="5258571" cy="3425660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2D6D9B9C-D520-4C58-9EFC-89574F0039A0}"/>
                </a:ext>
              </a:extLst>
            </p:cNvPr>
            <p:cNvGrpSpPr/>
            <p:nvPr/>
          </p:nvGrpSpPr>
          <p:grpSpPr>
            <a:xfrm>
              <a:off x="304800" y="1090176"/>
              <a:ext cx="5258571" cy="3425660"/>
              <a:chOff x="6720104" y="1000954"/>
              <a:chExt cx="4878897" cy="2974914"/>
            </a:xfrm>
          </p:grpSpPr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4E45EA37-C2C2-4CAA-A054-98B54E7719C9}"/>
                  </a:ext>
                </a:extLst>
              </p:cNvPr>
              <p:cNvSpPr/>
              <p:nvPr/>
            </p:nvSpPr>
            <p:spPr>
              <a:xfrm>
                <a:off x="6720104" y="1000954"/>
                <a:ext cx="4878897" cy="2974914"/>
              </a:xfrm>
              <a:prstGeom prst="roundRect">
                <a:avLst>
                  <a:gd name="adj" fmla="val 7937"/>
                </a:avLst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260F36F-C275-42ED-9165-2F53F54B0B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81158" y="1057911"/>
                <a:ext cx="4755646" cy="2495790"/>
              </a:xfrm>
              <a:prstGeom prst="roundRect">
                <a:avLst>
                  <a:gd name="adj" fmla="val 5943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/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291EFB3-4CB4-497E-9623-D6AEC8C136B3}"/>
                </a:ext>
              </a:extLst>
            </p:cNvPr>
            <p:cNvSpPr txBox="1"/>
            <p:nvPr/>
          </p:nvSpPr>
          <p:spPr>
            <a:xfrm>
              <a:off x="351030" y="4046848"/>
              <a:ext cx="47740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[3] M. Zhang, "Emittance Formula for Slits and Pepper-pot Measurement", FERMILAB-TM-1988, Oct. 1996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1BC38C4-48FD-4715-83D8-B5A126F6C496}"/>
              </a:ext>
            </a:extLst>
          </p:cNvPr>
          <p:cNvSpPr txBox="1"/>
          <p:nvPr/>
        </p:nvSpPr>
        <p:spPr>
          <a:xfrm>
            <a:off x="5641669" y="921345"/>
            <a:ext cx="667095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Emittance measurement methods being replicated are </a:t>
            </a:r>
            <a:r>
              <a:rPr lang="en-GB" sz="2400" b="1" dirty="0">
                <a:solidFill>
                  <a:schemeClr val="accent2"/>
                </a:solidFill>
              </a:rPr>
              <a:t>slit/pinhole scans</a:t>
            </a:r>
            <a:r>
              <a:rPr lang="en-GB" sz="2400" dirty="0"/>
              <a:t>, and </a:t>
            </a:r>
            <a:r>
              <a:rPr lang="en-GB" sz="2400" b="1" dirty="0" err="1">
                <a:solidFill>
                  <a:schemeClr val="accent2"/>
                </a:solidFill>
              </a:rPr>
              <a:t>pepperpots</a:t>
            </a:r>
            <a:r>
              <a:rPr lang="en-GB" sz="2400" dirty="0"/>
              <a:t>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Metal plates are placed </a:t>
            </a:r>
            <a:r>
              <a:rPr lang="en-GB" sz="2400" b="1" dirty="0">
                <a:solidFill>
                  <a:schemeClr val="accent2"/>
                </a:solidFill>
              </a:rPr>
              <a:t>in the path of the beam</a:t>
            </a:r>
            <a:r>
              <a:rPr lang="en-GB" sz="2400" dirty="0"/>
              <a:t>, with holes etched to let </a:t>
            </a:r>
            <a:r>
              <a:rPr lang="en-GB" sz="2400" b="1" dirty="0">
                <a:solidFill>
                  <a:schemeClr val="accent2"/>
                </a:solidFill>
              </a:rPr>
              <a:t>’beamlets’</a:t>
            </a:r>
            <a:r>
              <a:rPr lang="en-GB" sz="2400" dirty="0"/>
              <a:t> through.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Beamlets are imaged and analysed, and emittance calculated.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1CCA7D6A-4E15-4A51-A412-2099D86497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58" y="4759662"/>
            <a:ext cx="5506218" cy="876422"/>
          </a:xfrm>
          <a:prstGeom prst="rect">
            <a:avLst/>
          </a:prstGeom>
        </p:spPr>
      </p:pic>
      <p:grpSp>
        <p:nvGrpSpPr>
          <p:cNvPr id="94" name="Group 93">
            <a:extLst>
              <a:ext uri="{FF2B5EF4-FFF2-40B4-BE49-F238E27FC236}">
                <a16:creationId xmlns:a16="http://schemas.microsoft.com/office/drawing/2014/main" id="{5885025E-7122-4FDD-9DC4-AA27FEE27437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BAC39C0-0B5A-4627-A64F-8FC2DD084EC2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6B1FEF4-4D06-4820-872D-0262D96D5233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97" name="Content Placeholder 3">
              <a:extLst>
                <a:ext uri="{FF2B5EF4-FFF2-40B4-BE49-F238E27FC236}">
                  <a16:creationId xmlns:a16="http://schemas.microsoft.com/office/drawing/2014/main" id="{8F2CE258-D10F-479C-8F8E-8018D9EB17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67D2D69C-3357-4D60-890E-3C0FEBB9F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A08FB80E-8E98-4454-A65B-1AF985BA2BAC}"/>
                </a:ext>
              </a:extLst>
            </p:cNvPr>
            <p:cNvSpPr/>
            <p:nvPr/>
          </p:nvSpPr>
          <p:spPr>
            <a:xfrm>
              <a:off x="11407480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100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0E706633-4578-428F-B30E-B08F942E62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FA33C90C-1214-468F-91AF-4A4A7817C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68B659-A1A1-41BE-AC02-6EA8DDF00B26}"/>
              </a:ext>
            </a:extLst>
          </p:cNvPr>
          <p:cNvGrpSpPr/>
          <p:nvPr/>
        </p:nvGrpSpPr>
        <p:grpSpPr>
          <a:xfrm>
            <a:off x="5804624" y="3879523"/>
            <a:ext cx="6258254" cy="2047299"/>
            <a:chOff x="5804624" y="3879523"/>
            <a:chExt cx="6258254" cy="2047299"/>
          </a:xfrm>
        </p:grpSpPr>
        <p:sp>
          <p:nvSpPr>
            <p:cNvPr id="29" name="Rounded Rectangle 184">
              <a:extLst>
                <a:ext uri="{FF2B5EF4-FFF2-40B4-BE49-F238E27FC236}">
                  <a16:creationId xmlns:a16="http://schemas.microsoft.com/office/drawing/2014/main" id="{06775A06-57DF-4F60-B5AC-681C51781C5D}"/>
                </a:ext>
              </a:extLst>
            </p:cNvPr>
            <p:cNvSpPr/>
            <p:nvPr/>
          </p:nvSpPr>
          <p:spPr>
            <a:xfrm>
              <a:off x="5804624" y="3879523"/>
              <a:ext cx="6258254" cy="2047299"/>
            </a:xfrm>
            <a:prstGeom prst="roundRect">
              <a:avLst>
                <a:gd name="adj" fmla="val 10102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C1E2A291-9B80-429B-948D-ED62ADA63103}"/>
                </a:ext>
              </a:extLst>
            </p:cNvPr>
            <p:cNvSpPr/>
            <p:nvPr/>
          </p:nvSpPr>
          <p:spPr>
            <a:xfrm>
              <a:off x="5883207" y="3932594"/>
              <a:ext cx="6111823" cy="1920454"/>
            </a:xfrm>
            <a:prstGeom prst="roundRect">
              <a:avLst>
                <a:gd name="adj" fmla="val 1142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A12BC86-C064-42FD-AAD1-2E6E89B1061C}"/>
                </a:ext>
              </a:extLst>
            </p:cNvPr>
            <p:cNvGrpSpPr/>
            <p:nvPr/>
          </p:nvGrpSpPr>
          <p:grpSpPr>
            <a:xfrm>
              <a:off x="5874819" y="3879523"/>
              <a:ext cx="6092377" cy="1982487"/>
              <a:chOff x="354886" y="2213511"/>
              <a:chExt cx="7011683" cy="2285626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92A8AF7-3FFD-4BBB-9B77-B6468CD7F2B0}"/>
                  </a:ext>
                </a:extLst>
              </p:cNvPr>
              <p:cNvGrpSpPr/>
              <p:nvPr/>
            </p:nvGrpSpPr>
            <p:grpSpPr>
              <a:xfrm>
                <a:off x="4095666" y="2814953"/>
                <a:ext cx="3270903" cy="1684184"/>
                <a:chOff x="6300495" y="2252153"/>
                <a:chExt cx="5794049" cy="3839345"/>
              </a:xfrm>
            </p:grpSpPr>
            <p:sp>
              <p:nvSpPr>
                <p:cNvPr id="82" name="Freeform: Shape 17">
                  <a:extLst>
                    <a:ext uri="{FF2B5EF4-FFF2-40B4-BE49-F238E27FC236}">
                      <a16:creationId xmlns:a16="http://schemas.microsoft.com/office/drawing/2014/main" id="{46422836-95A8-4453-B930-EEDECAD32DD3}"/>
                    </a:ext>
                  </a:extLst>
                </p:cNvPr>
                <p:cNvSpPr/>
                <p:nvPr/>
              </p:nvSpPr>
              <p:spPr>
                <a:xfrm>
                  <a:off x="7009480" y="2551565"/>
                  <a:ext cx="4064000" cy="2895600"/>
                </a:xfrm>
                <a:custGeom>
                  <a:avLst/>
                  <a:gdLst>
                    <a:gd name="connsiteX0" fmla="*/ 0 w 4064000"/>
                    <a:gd name="connsiteY0" fmla="*/ 2887133 h 2895600"/>
                    <a:gd name="connsiteX1" fmla="*/ 372533 w 4064000"/>
                    <a:gd name="connsiteY1" fmla="*/ 2853266 h 2895600"/>
                    <a:gd name="connsiteX2" fmla="*/ 668866 w 4064000"/>
                    <a:gd name="connsiteY2" fmla="*/ 2777066 h 2895600"/>
                    <a:gd name="connsiteX3" fmla="*/ 931333 w 4064000"/>
                    <a:gd name="connsiteY3" fmla="*/ 2667000 h 2895600"/>
                    <a:gd name="connsiteX4" fmla="*/ 1007533 w 4064000"/>
                    <a:gd name="connsiteY4" fmla="*/ 2556933 h 2895600"/>
                    <a:gd name="connsiteX5" fmla="*/ 1202266 w 4064000"/>
                    <a:gd name="connsiteY5" fmla="*/ 2328333 h 2895600"/>
                    <a:gd name="connsiteX6" fmla="*/ 1363133 w 4064000"/>
                    <a:gd name="connsiteY6" fmla="*/ 1955800 h 2895600"/>
                    <a:gd name="connsiteX7" fmla="*/ 1456266 w 4064000"/>
                    <a:gd name="connsiteY7" fmla="*/ 1667933 h 2895600"/>
                    <a:gd name="connsiteX8" fmla="*/ 1676400 w 4064000"/>
                    <a:gd name="connsiteY8" fmla="*/ 753533 h 2895600"/>
                    <a:gd name="connsiteX9" fmla="*/ 1820333 w 4064000"/>
                    <a:gd name="connsiteY9" fmla="*/ 177800 h 2895600"/>
                    <a:gd name="connsiteX10" fmla="*/ 1947333 w 4064000"/>
                    <a:gd name="connsiteY10" fmla="*/ 16933 h 2895600"/>
                    <a:gd name="connsiteX11" fmla="*/ 2133600 w 4064000"/>
                    <a:gd name="connsiteY11" fmla="*/ 0 h 2895600"/>
                    <a:gd name="connsiteX12" fmla="*/ 2269066 w 4064000"/>
                    <a:gd name="connsiteY12" fmla="*/ 59266 h 2895600"/>
                    <a:gd name="connsiteX13" fmla="*/ 2336800 w 4064000"/>
                    <a:gd name="connsiteY13" fmla="*/ 160866 h 2895600"/>
                    <a:gd name="connsiteX14" fmla="*/ 2523066 w 4064000"/>
                    <a:gd name="connsiteY14" fmla="*/ 939800 h 2895600"/>
                    <a:gd name="connsiteX15" fmla="*/ 2692400 w 4064000"/>
                    <a:gd name="connsiteY15" fmla="*/ 1701800 h 2895600"/>
                    <a:gd name="connsiteX16" fmla="*/ 2810933 w 4064000"/>
                    <a:gd name="connsiteY16" fmla="*/ 2023533 h 2895600"/>
                    <a:gd name="connsiteX17" fmla="*/ 3031066 w 4064000"/>
                    <a:gd name="connsiteY17" fmla="*/ 2446866 h 2895600"/>
                    <a:gd name="connsiteX18" fmla="*/ 3268133 w 4064000"/>
                    <a:gd name="connsiteY18" fmla="*/ 2700866 h 2895600"/>
                    <a:gd name="connsiteX19" fmla="*/ 3572933 w 4064000"/>
                    <a:gd name="connsiteY19" fmla="*/ 2819400 h 2895600"/>
                    <a:gd name="connsiteX20" fmla="*/ 3928533 w 4064000"/>
                    <a:gd name="connsiteY20" fmla="*/ 2887133 h 2895600"/>
                    <a:gd name="connsiteX21" fmla="*/ 4064000 w 4064000"/>
                    <a:gd name="connsiteY21" fmla="*/ 2895600 h 2895600"/>
                    <a:gd name="connsiteX22" fmla="*/ 0 w 4064000"/>
                    <a:gd name="connsiteY22" fmla="*/ 2887133 h 2895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064000" h="2895600">
                      <a:moveTo>
                        <a:pt x="0" y="2887133"/>
                      </a:moveTo>
                      <a:lnTo>
                        <a:pt x="372533" y="2853266"/>
                      </a:lnTo>
                      <a:lnTo>
                        <a:pt x="668866" y="2777066"/>
                      </a:lnTo>
                      <a:lnTo>
                        <a:pt x="931333" y="2667000"/>
                      </a:lnTo>
                      <a:lnTo>
                        <a:pt x="1007533" y="2556933"/>
                      </a:lnTo>
                      <a:lnTo>
                        <a:pt x="1202266" y="2328333"/>
                      </a:lnTo>
                      <a:lnTo>
                        <a:pt x="1363133" y="1955800"/>
                      </a:lnTo>
                      <a:lnTo>
                        <a:pt x="1456266" y="1667933"/>
                      </a:lnTo>
                      <a:lnTo>
                        <a:pt x="1676400" y="753533"/>
                      </a:lnTo>
                      <a:lnTo>
                        <a:pt x="1820333" y="177800"/>
                      </a:lnTo>
                      <a:lnTo>
                        <a:pt x="1947333" y="16933"/>
                      </a:lnTo>
                      <a:lnTo>
                        <a:pt x="2133600" y="0"/>
                      </a:lnTo>
                      <a:lnTo>
                        <a:pt x="2269066" y="59266"/>
                      </a:lnTo>
                      <a:lnTo>
                        <a:pt x="2336800" y="160866"/>
                      </a:lnTo>
                      <a:lnTo>
                        <a:pt x="2523066" y="939800"/>
                      </a:lnTo>
                      <a:lnTo>
                        <a:pt x="2692400" y="1701800"/>
                      </a:lnTo>
                      <a:lnTo>
                        <a:pt x="2810933" y="2023533"/>
                      </a:lnTo>
                      <a:lnTo>
                        <a:pt x="3031066" y="2446866"/>
                      </a:lnTo>
                      <a:lnTo>
                        <a:pt x="3268133" y="2700866"/>
                      </a:lnTo>
                      <a:lnTo>
                        <a:pt x="3572933" y="2819400"/>
                      </a:lnTo>
                      <a:lnTo>
                        <a:pt x="3928533" y="2887133"/>
                      </a:lnTo>
                      <a:lnTo>
                        <a:pt x="4064000" y="2895600"/>
                      </a:lnTo>
                      <a:lnTo>
                        <a:pt x="0" y="2887133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663FDF73-16A1-4C10-87A6-D338C18C42A8}"/>
                    </a:ext>
                  </a:extLst>
                </p:cNvPr>
                <p:cNvCxnSpPr/>
                <p:nvPr/>
              </p:nvCxnSpPr>
              <p:spPr>
                <a:xfrm>
                  <a:off x="9089639" y="2252153"/>
                  <a:ext cx="0" cy="3196278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6582C62C-6DC0-4517-AA38-4471D9DAC968}"/>
                    </a:ext>
                  </a:extLst>
                </p:cNvPr>
                <p:cNvGrpSpPr/>
                <p:nvPr/>
              </p:nvGrpSpPr>
              <p:grpSpPr>
                <a:xfrm>
                  <a:off x="6300495" y="2539956"/>
                  <a:ext cx="5794049" cy="2908475"/>
                  <a:chOff x="5725682" y="1800258"/>
                  <a:chExt cx="5794049" cy="2908475"/>
                </a:xfrm>
              </p:grpSpPr>
              <p:cxnSp>
                <p:nvCxnSpPr>
                  <p:cNvPr id="89" name="Straight Connector 88">
                    <a:extLst>
                      <a:ext uri="{FF2B5EF4-FFF2-40B4-BE49-F238E27FC236}">
                        <a16:creationId xmlns:a16="http://schemas.microsoft.com/office/drawing/2014/main" id="{15E599BA-AD75-481D-BEA8-412E56E5C047}"/>
                      </a:ext>
                    </a:extLst>
                  </p:cNvPr>
                  <p:cNvCxnSpPr/>
                  <p:nvPr/>
                </p:nvCxnSpPr>
                <p:spPr>
                  <a:xfrm>
                    <a:off x="5725682" y="4708733"/>
                    <a:ext cx="5794049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0" name="Freeform: Shape 25">
                    <a:extLst>
                      <a:ext uri="{FF2B5EF4-FFF2-40B4-BE49-F238E27FC236}">
                        <a16:creationId xmlns:a16="http://schemas.microsoft.com/office/drawing/2014/main" id="{E661C97C-0791-40A7-BC0C-FD7C0786967F}"/>
                      </a:ext>
                    </a:extLst>
                  </p:cNvPr>
                  <p:cNvSpPr/>
                  <p:nvPr/>
                </p:nvSpPr>
                <p:spPr>
                  <a:xfrm>
                    <a:off x="6323888" y="1803163"/>
                    <a:ext cx="2187723" cy="2905570"/>
                  </a:xfrm>
                  <a:custGeom>
                    <a:avLst/>
                    <a:gdLst>
                      <a:gd name="connsiteX0" fmla="*/ 0 w 2187723"/>
                      <a:gd name="connsiteY0" fmla="*/ 2905570 h 2905570"/>
                      <a:gd name="connsiteX1" fmla="*/ 1008404 w 2187723"/>
                      <a:gd name="connsiteY1" fmla="*/ 2683379 h 2905570"/>
                      <a:gd name="connsiteX2" fmla="*/ 1538243 w 2187723"/>
                      <a:gd name="connsiteY2" fmla="*/ 1777525 h 2905570"/>
                      <a:gd name="connsiteX3" fmla="*/ 1897166 w 2187723"/>
                      <a:gd name="connsiteY3" fmla="*/ 290557 h 2905570"/>
                      <a:gd name="connsiteX4" fmla="*/ 2187723 w 2187723"/>
                      <a:gd name="connsiteY4" fmla="*/ 0 h 2905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87723" h="2905570">
                        <a:moveTo>
                          <a:pt x="0" y="2905570"/>
                        </a:moveTo>
                        <a:cubicBezTo>
                          <a:pt x="376015" y="2888478"/>
                          <a:pt x="752030" y="2871387"/>
                          <a:pt x="1008404" y="2683379"/>
                        </a:cubicBezTo>
                        <a:cubicBezTo>
                          <a:pt x="1264778" y="2495371"/>
                          <a:pt x="1390116" y="2176329"/>
                          <a:pt x="1538243" y="1777525"/>
                        </a:cubicBezTo>
                        <a:cubicBezTo>
                          <a:pt x="1686370" y="1378721"/>
                          <a:pt x="1788919" y="586811"/>
                          <a:pt x="1897166" y="290557"/>
                        </a:cubicBezTo>
                        <a:cubicBezTo>
                          <a:pt x="2005413" y="-5697"/>
                          <a:pt x="2058112" y="12819"/>
                          <a:pt x="2187723" y="0"/>
                        </a:cubicBezTo>
                      </a:path>
                    </a:pathLst>
                  </a:custGeom>
                  <a:noFill/>
                  <a:ln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1" name="Freeform: Shape 26">
                    <a:extLst>
                      <a:ext uri="{FF2B5EF4-FFF2-40B4-BE49-F238E27FC236}">
                        <a16:creationId xmlns:a16="http://schemas.microsoft.com/office/drawing/2014/main" id="{29D1E9DB-9004-46D6-B72A-A81C60D6A25D}"/>
                      </a:ext>
                    </a:extLst>
                  </p:cNvPr>
                  <p:cNvSpPr/>
                  <p:nvPr/>
                </p:nvSpPr>
                <p:spPr>
                  <a:xfrm flipH="1">
                    <a:off x="8511431" y="1800258"/>
                    <a:ext cx="2187723" cy="2905570"/>
                  </a:xfrm>
                  <a:custGeom>
                    <a:avLst/>
                    <a:gdLst>
                      <a:gd name="connsiteX0" fmla="*/ 0 w 2187723"/>
                      <a:gd name="connsiteY0" fmla="*/ 2905570 h 2905570"/>
                      <a:gd name="connsiteX1" fmla="*/ 1008404 w 2187723"/>
                      <a:gd name="connsiteY1" fmla="*/ 2683379 h 2905570"/>
                      <a:gd name="connsiteX2" fmla="*/ 1538243 w 2187723"/>
                      <a:gd name="connsiteY2" fmla="*/ 1777525 h 2905570"/>
                      <a:gd name="connsiteX3" fmla="*/ 1897166 w 2187723"/>
                      <a:gd name="connsiteY3" fmla="*/ 290557 h 2905570"/>
                      <a:gd name="connsiteX4" fmla="*/ 2187723 w 2187723"/>
                      <a:gd name="connsiteY4" fmla="*/ 0 h 2905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87723" h="2905570">
                        <a:moveTo>
                          <a:pt x="0" y="2905570"/>
                        </a:moveTo>
                        <a:cubicBezTo>
                          <a:pt x="376015" y="2888478"/>
                          <a:pt x="752030" y="2871387"/>
                          <a:pt x="1008404" y="2683379"/>
                        </a:cubicBezTo>
                        <a:cubicBezTo>
                          <a:pt x="1264778" y="2495371"/>
                          <a:pt x="1390116" y="2176329"/>
                          <a:pt x="1538243" y="1777525"/>
                        </a:cubicBezTo>
                        <a:cubicBezTo>
                          <a:pt x="1686370" y="1378721"/>
                          <a:pt x="1788919" y="586811"/>
                          <a:pt x="1897166" y="290557"/>
                        </a:cubicBezTo>
                        <a:cubicBezTo>
                          <a:pt x="2005413" y="-5697"/>
                          <a:pt x="2058112" y="12819"/>
                          <a:pt x="2187723" y="0"/>
                        </a:cubicBezTo>
                      </a:path>
                    </a:pathLst>
                  </a:custGeom>
                  <a:noFill/>
                  <a:ln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5AA61AC3-0253-4A5D-8609-66182B6A8031}"/>
                    </a:ext>
                  </a:extLst>
                </p:cNvPr>
                <p:cNvSpPr txBox="1"/>
                <p:nvPr/>
              </p:nvSpPr>
              <p:spPr>
                <a:xfrm>
                  <a:off x="8872110" y="5460038"/>
                  <a:ext cx="629113" cy="631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GB" sz="1200" dirty="0" err="1"/>
                    <a:t>x</a:t>
                  </a:r>
                  <a:r>
                    <a:rPr lang="en-GB" sz="1200" baseline="-25000" dirty="0" err="1"/>
                    <a:t>j</a:t>
                  </a:r>
                  <a:endParaRPr lang="en-GB" sz="1200" baseline="-25000" dirty="0"/>
                </a:p>
              </p:txBody>
            </p:sp>
            <p:cxnSp>
              <p:nvCxnSpPr>
                <p:cNvPr id="86" name="Straight Arrow Connector 85">
                  <a:extLst>
                    <a:ext uri="{FF2B5EF4-FFF2-40B4-BE49-F238E27FC236}">
                      <a16:creationId xmlns:a16="http://schemas.microsoft.com/office/drawing/2014/main" id="{50441D42-7F67-463A-8479-E694B48F82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86243" y="4579105"/>
                  <a:ext cx="742637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14294F43-FF0F-4799-B235-B012CF2F5DBC}"/>
                    </a:ext>
                  </a:extLst>
                </p:cNvPr>
                <p:cNvSpPr txBox="1"/>
                <p:nvPr/>
              </p:nvSpPr>
              <p:spPr>
                <a:xfrm>
                  <a:off x="9240473" y="4512551"/>
                  <a:ext cx="570847" cy="5963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GB" sz="1100" dirty="0" err="1"/>
                    <a:t>σ</a:t>
                  </a:r>
                  <a:r>
                    <a:rPr lang="en-GB" sz="1100" baseline="-25000" dirty="0" err="1"/>
                    <a:t>j</a:t>
                  </a:r>
                  <a:endParaRPr lang="en-GB" sz="1100" baseline="-25000" dirty="0"/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636FD790-1334-4C18-9285-A43D19E25358}"/>
                    </a:ext>
                  </a:extLst>
                </p:cNvPr>
                <p:cNvSpPr txBox="1"/>
                <p:nvPr/>
              </p:nvSpPr>
              <p:spPr>
                <a:xfrm>
                  <a:off x="8548996" y="3616125"/>
                  <a:ext cx="571561" cy="5963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GB" sz="1100" dirty="0" err="1"/>
                    <a:t>n</a:t>
                  </a:r>
                  <a:r>
                    <a:rPr lang="en-GB" sz="1100" baseline="-25000" dirty="0" err="1"/>
                    <a:t>j</a:t>
                  </a:r>
                  <a:endParaRPr lang="en-GB" sz="1100" baseline="-25000" dirty="0"/>
                </a:p>
              </p:txBody>
            </p: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D5BBAA-23F9-4228-A833-DFBA8D858020}"/>
                  </a:ext>
                </a:extLst>
              </p:cNvPr>
              <p:cNvSpPr txBox="1"/>
              <p:nvPr/>
            </p:nvSpPr>
            <p:spPr>
              <a:xfrm>
                <a:off x="5916495" y="2484613"/>
                <a:ext cx="873654" cy="452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err="1"/>
                  <a:t>j</a:t>
                </a:r>
                <a:r>
                  <a:rPr lang="en-GB" sz="1100" baseline="30000" dirty="0" err="1"/>
                  <a:t>th</a:t>
                </a:r>
                <a:r>
                  <a:rPr lang="en-GB" sz="1100" dirty="0"/>
                  <a:t> beamlet intensity</a:t>
                </a:r>
                <a:endParaRPr lang="en-GB" sz="1100" baseline="30000" dirty="0"/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49AA516A-A25B-4E65-B9B9-8E7077EB5264}"/>
                  </a:ext>
                </a:extLst>
              </p:cNvPr>
              <p:cNvCxnSpPr>
                <a:cxnSpLocks/>
                <a:stCxn id="57" idx="11"/>
              </p:cNvCxnSpPr>
              <p:nvPr/>
            </p:nvCxnSpPr>
            <p:spPr>
              <a:xfrm>
                <a:off x="3568474" y="2528506"/>
                <a:ext cx="1826355" cy="7642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0546CD0E-59D3-4B19-BA60-7AAA09FE1C96}"/>
                  </a:ext>
                </a:extLst>
              </p:cNvPr>
              <p:cNvGrpSpPr/>
              <p:nvPr/>
            </p:nvGrpSpPr>
            <p:grpSpPr>
              <a:xfrm>
                <a:off x="354886" y="2213511"/>
                <a:ext cx="3740780" cy="2141552"/>
                <a:chOff x="632387" y="1246413"/>
                <a:chExt cx="5946899" cy="3962608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8664FC62-1F91-4976-A7EF-6A60DC5A4762}"/>
                    </a:ext>
                  </a:extLst>
                </p:cNvPr>
                <p:cNvGrpSpPr/>
                <p:nvPr/>
              </p:nvGrpSpPr>
              <p:grpSpPr>
                <a:xfrm rot="5400000">
                  <a:off x="3911422" y="2541157"/>
                  <a:ext cx="3695584" cy="1640144"/>
                  <a:chOff x="3785607" y="1788856"/>
                  <a:chExt cx="3695584" cy="1640144"/>
                </a:xfrm>
              </p:grpSpPr>
              <p:grpSp>
                <p:nvGrpSpPr>
                  <p:cNvPr id="51" name="Group 50">
                    <a:extLst>
                      <a:ext uri="{FF2B5EF4-FFF2-40B4-BE49-F238E27FC236}">
                        <a16:creationId xmlns:a16="http://schemas.microsoft.com/office/drawing/2014/main" id="{73D5E3D1-2901-41B7-85ED-0679776715B1}"/>
                      </a:ext>
                    </a:extLst>
                  </p:cNvPr>
                  <p:cNvGrpSpPr/>
                  <p:nvPr/>
                </p:nvGrpSpPr>
                <p:grpSpPr>
                  <a:xfrm>
                    <a:off x="4723722" y="1788856"/>
                    <a:ext cx="1877101" cy="1640144"/>
                    <a:chOff x="5971497" y="1657354"/>
                    <a:chExt cx="1877101" cy="1640144"/>
                  </a:xfrm>
                </p:grpSpPr>
                <p:sp>
                  <p:nvSpPr>
                    <p:cNvPr id="77" name="Freeform: Shape 71">
                      <a:extLst>
                        <a:ext uri="{FF2B5EF4-FFF2-40B4-BE49-F238E27FC236}">
                          <a16:creationId xmlns:a16="http://schemas.microsoft.com/office/drawing/2014/main" id="{6D0C766A-6DE6-4FE6-863D-F19B6B17BB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78" name="Group 77">
                      <a:extLst>
                        <a:ext uri="{FF2B5EF4-FFF2-40B4-BE49-F238E27FC236}">
                          <a16:creationId xmlns:a16="http://schemas.microsoft.com/office/drawing/2014/main" id="{C7109A12-1008-454E-8284-AD60A3DF440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D152E5-1468-4674-AB21-B85AB356B9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80" name="Freeform: Shape 74">
                        <a:extLst>
                          <a:ext uri="{FF2B5EF4-FFF2-40B4-BE49-F238E27FC236}">
                            <a16:creationId xmlns:a16="http://schemas.microsoft.com/office/drawing/2014/main" id="{DE2FEFAA-3941-4130-91BA-C36A8F82D1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1" name="Freeform: Shape 75">
                        <a:extLst>
                          <a:ext uri="{FF2B5EF4-FFF2-40B4-BE49-F238E27FC236}">
                            <a16:creationId xmlns:a16="http://schemas.microsoft.com/office/drawing/2014/main" id="{B8B4E1A6-E5C0-4C0A-AB52-3ECBF33764E9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52" name="Group 51">
                    <a:extLst>
                      <a:ext uri="{FF2B5EF4-FFF2-40B4-BE49-F238E27FC236}">
                        <a16:creationId xmlns:a16="http://schemas.microsoft.com/office/drawing/2014/main" id="{951FE133-A40E-4DB5-9DA6-281B9FD85839}"/>
                      </a:ext>
                    </a:extLst>
                  </p:cNvPr>
                  <p:cNvGrpSpPr/>
                  <p:nvPr/>
                </p:nvGrpSpPr>
                <p:grpSpPr>
                  <a:xfrm>
                    <a:off x="6009249" y="2252238"/>
                    <a:ext cx="1043876" cy="1172145"/>
                    <a:chOff x="5971497" y="1657354"/>
                    <a:chExt cx="1877101" cy="1640144"/>
                  </a:xfrm>
                </p:grpSpPr>
                <p:sp>
                  <p:nvSpPr>
                    <p:cNvPr id="72" name="Freeform: Shape 66">
                      <a:extLst>
                        <a:ext uri="{FF2B5EF4-FFF2-40B4-BE49-F238E27FC236}">
                          <a16:creationId xmlns:a16="http://schemas.microsoft.com/office/drawing/2014/main" id="{BDFE2600-310A-441D-A8BD-8E9618628F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73" name="Group 72">
                      <a:extLst>
                        <a:ext uri="{FF2B5EF4-FFF2-40B4-BE49-F238E27FC236}">
                          <a16:creationId xmlns:a16="http://schemas.microsoft.com/office/drawing/2014/main" id="{81AC6E5A-95E8-415E-8483-5A59E0B7CA8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E7D436F-D347-4D33-9A8D-00D54EB586C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75" name="Freeform: Shape 69">
                        <a:extLst>
                          <a:ext uri="{FF2B5EF4-FFF2-40B4-BE49-F238E27FC236}">
                            <a16:creationId xmlns:a16="http://schemas.microsoft.com/office/drawing/2014/main" id="{EA6650DD-CF9C-4EE4-844B-810D429A49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6" name="Freeform: Shape 70">
                        <a:extLst>
                          <a:ext uri="{FF2B5EF4-FFF2-40B4-BE49-F238E27FC236}">
                            <a16:creationId xmlns:a16="http://schemas.microsoft.com/office/drawing/2014/main" id="{71A91B43-D65A-4A1D-9B34-5C56BB98D370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DB5CDFB8-C074-47C6-8232-226CA4FA30AA}"/>
                      </a:ext>
                    </a:extLst>
                  </p:cNvPr>
                  <p:cNvGrpSpPr/>
                  <p:nvPr/>
                </p:nvGrpSpPr>
                <p:grpSpPr>
                  <a:xfrm>
                    <a:off x="4232320" y="2252238"/>
                    <a:ext cx="1043876" cy="1172145"/>
                    <a:chOff x="5971497" y="1657354"/>
                    <a:chExt cx="1877101" cy="1640144"/>
                  </a:xfrm>
                </p:grpSpPr>
                <p:sp>
                  <p:nvSpPr>
                    <p:cNvPr id="67" name="Freeform: Shape 61">
                      <a:extLst>
                        <a:ext uri="{FF2B5EF4-FFF2-40B4-BE49-F238E27FC236}">
                          <a16:creationId xmlns:a16="http://schemas.microsoft.com/office/drawing/2014/main" id="{DA623BD4-6464-4921-84AC-5961FD31BA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68" name="Group 67">
                      <a:extLst>
                        <a:ext uri="{FF2B5EF4-FFF2-40B4-BE49-F238E27FC236}">
                          <a16:creationId xmlns:a16="http://schemas.microsoft.com/office/drawing/2014/main" id="{14CB7154-B813-4730-A9E4-2EC33F03B70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A477FF66-7D65-4CBC-8609-77DCB3E9B18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70" name="Freeform: Shape 64">
                        <a:extLst>
                          <a:ext uri="{FF2B5EF4-FFF2-40B4-BE49-F238E27FC236}">
                            <a16:creationId xmlns:a16="http://schemas.microsoft.com/office/drawing/2014/main" id="{E1B2EB45-B813-4497-ABE5-0FBB4E026A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1" name="Freeform: Shape 65">
                        <a:extLst>
                          <a:ext uri="{FF2B5EF4-FFF2-40B4-BE49-F238E27FC236}">
                            <a16:creationId xmlns:a16="http://schemas.microsoft.com/office/drawing/2014/main" id="{3FFDC8CF-BEAB-4B81-85EA-FB5B10D2964F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0BAB8124-1399-4DEA-A5D0-FC35753F5225}"/>
                      </a:ext>
                    </a:extLst>
                  </p:cNvPr>
                  <p:cNvGrpSpPr/>
                  <p:nvPr/>
                </p:nvGrpSpPr>
                <p:grpSpPr>
                  <a:xfrm>
                    <a:off x="6837444" y="2624168"/>
                    <a:ext cx="643747" cy="799044"/>
                    <a:chOff x="5971497" y="1657354"/>
                    <a:chExt cx="1877101" cy="1640144"/>
                  </a:xfrm>
                </p:grpSpPr>
                <p:sp>
                  <p:nvSpPr>
                    <p:cNvPr id="62" name="Freeform: Shape 56">
                      <a:extLst>
                        <a:ext uri="{FF2B5EF4-FFF2-40B4-BE49-F238E27FC236}">
                          <a16:creationId xmlns:a16="http://schemas.microsoft.com/office/drawing/2014/main" id="{0159F349-15E7-45DE-A944-148F059718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2A2C03E-5BEE-46FF-A54C-77884733F02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64" name="Straight Connector 63">
                        <a:extLst>
                          <a:ext uri="{FF2B5EF4-FFF2-40B4-BE49-F238E27FC236}">
                            <a16:creationId xmlns:a16="http://schemas.microsoft.com/office/drawing/2014/main" id="{218CFB1D-CF60-46CD-AC7D-D0F333BE540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5" name="Freeform: Shape 59">
                        <a:extLst>
                          <a:ext uri="{FF2B5EF4-FFF2-40B4-BE49-F238E27FC236}">
                            <a16:creationId xmlns:a16="http://schemas.microsoft.com/office/drawing/2014/main" id="{C26D22BB-D68B-47F6-A5EB-A71A46D6B7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6" name="Freeform: Shape 60">
                        <a:extLst>
                          <a:ext uri="{FF2B5EF4-FFF2-40B4-BE49-F238E27FC236}">
                            <a16:creationId xmlns:a16="http://schemas.microsoft.com/office/drawing/2014/main" id="{2FC4991F-CFA6-4E14-9F6E-102E96E3358A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E13C3B5B-C6BD-4CAB-815C-FEB082EEEB2D}"/>
                      </a:ext>
                    </a:extLst>
                  </p:cNvPr>
                  <p:cNvGrpSpPr/>
                  <p:nvPr/>
                </p:nvGrpSpPr>
                <p:grpSpPr>
                  <a:xfrm>
                    <a:off x="3785607" y="2623769"/>
                    <a:ext cx="643747" cy="799044"/>
                    <a:chOff x="5971497" y="1657354"/>
                    <a:chExt cx="1877101" cy="1640144"/>
                  </a:xfrm>
                </p:grpSpPr>
                <p:sp>
                  <p:nvSpPr>
                    <p:cNvPr id="57" name="Freeform: Shape 51">
                      <a:extLst>
                        <a:ext uri="{FF2B5EF4-FFF2-40B4-BE49-F238E27FC236}">
                          <a16:creationId xmlns:a16="http://schemas.microsoft.com/office/drawing/2014/main" id="{05D0E1E8-AB98-4167-9979-C04517DFA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F516D225-117F-4117-80F5-833F82B2C2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59" name="Straight Connector 58">
                        <a:extLst>
                          <a:ext uri="{FF2B5EF4-FFF2-40B4-BE49-F238E27FC236}">
                            <a16:creationId xmlns:a16="http://schemas.microsoft.com/office/drawing/2014/main" id="{51479D37-21D6-4E82-AFE5-617B9B7F566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0" name="Freeform: Shape 54">
                        <a:extLst>
                          <a:ext uri="{FF2B5EF4-FFF2-40B4-BE49-F238E27FC236}">
                            <a16:creationId xmlns:a16="http://schemas.microsoft.com/office/drawing/2014/main" id="{F06FC882-D08C-4BAA-8927-6FEF72677B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1" name="Freeform: Shape 55">
                        <a:extLst>
                          <a:ext uri="{FF2B5EF4-FFF2-40B4-BE49-F238E27FC236}">
                            <a16:creationId xmlns:a16="http://schemas.microsoft.com/office/drawing/2014/main" id="{41CB2D33-0073-4275-943F-2A8FBCCD2FDE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4758900A-7FC2-4507-837B-7BA5A88B5D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785607" y="3424587"/>
                    <a:ext cx="3695584" cy="3967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0513D047-A02E-480B-A139-07D660CB6F10}"/>
                    </a:ext>
                  </a:extLst>
                </p:cNvPr>
                <p:cNvGrpSpPr/>
                <p:nvPr/>
              </p:nvGrpSpPr>
              <p:grpSpPr>
                <a:xfrm>
                  <a:off x="2035244" y="2364056"/>
                  <a:ext cx="0" cy="2001411"/>
                  <a:chOff x="787400" y="1530593"/>
                  <a:chExt cx="0" cy="2001411"/>
                </a:xfrm>
              </p:grpSpPr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7E9B8F06-A70F-4CAE-9962-9E2D37BA375D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1530593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FA6DFD57-A530-4578-A06C-2F777B823C65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2139196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E2E54737-F2BE-46C5-9E2E-A37E095FA9E6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2655697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3D1CE27A-4CB7-45DC-9728-8C92CBC9EF02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3227156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AAE48FE6-1490-4435-9EAE-C3867E3A5FC0}"/>
                    </a:ext>
                  </a:extLst>
                </p:cNvPr>
                <p:cNvSpPr/>
                <p:nvPr/>
              </p:nvSpPr>
              <p:spPr>
                <a:xfrm>
                  <a:off x="714445" y="2866897"/>
                  <a:ext cx="393090" cy="988665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EB9CDABB-C6DB-4F9F-BE1E-CAC5A1AD1909}"/>
                    </a:ext>
                  </a:extLst>
                </p:cNvPr>
                <p:cNvSpPr/>
                <p:nvPr/>
              </p:nvSpPr>
              <p:spPr>
                <a:xfrm rot="15017125">
                  <a:off x="2744685" y="2385481"/>
                  <a:ext cx="210102" cy="541161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B7AFC7A7-BB2B-4A6C-A824-7B5BD4FD11E4}"/>
                    </a:ext>
                  </a:extLst>
                </p:cNvPr>
                <p:cNvSpPr/>
                <p:nvPr/>
              </p:nvSpPr>
              <p:spPr>
                <a:xfrm rot="16040832">
                  <a:off x="2744685" y="3090649"/>
                  <a:ext cx="210102" cy="541161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15D3C2CE-4C90-416A-9776-1AA1F049981F}"/>
                    </a:ext>
                  </a:extLst>
                </p:cNvPr>
                <p:cNvSpPr/>
                <p:nvPr/>
              </p:nvSpPr>
              <p:spPr>
                <a:xfrm rot="17014338">
                  <a:off x="2747320" y="3813482"/>
                  <a:ext cx="210102" cy="541161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2750206-1BD7-4DDF-9649-8019D7CAB096}"/>
                    </a:ext>
                  </a:extLst>
                </p:cNvPr>
                <p:cNvSpPr txBox="1"/>
                <p:nvPr/>
              </p:nvSpPr>
              <p:spPr>
                <a:xfrm>
                  <a:off x="632387" y="4060620"/>
                  <a:ext cx="1111204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Beam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BBE9E8F8-0488-4D87-8535-7319214E5E73}"/>
                    </a:ext>
                  </a:extLst>
                </p:cNvPr>
                <p:cNvSpPr txBox="1"/>
                <p:nvPr/>
              </p:nvSpPr>
              <p:spPr>
                <a:xfrm>
                  <a:off x="1371806" y="1930973"/>
                  <a:ext cx="1033146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Mask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F3D3C601-1831-4289-B580-BEF0421271A3}"/>
                    </a:ext>
                  </a:extLst>
                </p:cNvPr>
                <p:cNvSpPr txBox="1"/>
                <p:nvPr/>
              </p:nvSpPr>
              <p:spPr>
                <a:xfrm>
                  <a:off x="2480029" y="4527298"/>
                  <a:ext cx="1414330" cy="5580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Beamlets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AC43A05-B56E-4DA8-BF25-B2B437B92EA2}"/>
                    </a:ext>
                  </a:extLst>
                </p:cNvPr>
                <p:cNvSpPr txBox="1"/>
                <p:nvPr/>
              </p:nvSpPr>
              <p:spPr>
                <a:xfrm>
                  <a:off x="4078264" y="1246413"/>
                  <a:ext cx="1264766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Screen</a:t>
                  </a:r>
                </a:p>
              </p:txBody>
            </p: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36F3AA1A-F427-4ED4-9621-AFE4B01B0D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0990" y="3361229"/>
                  <a:ext cx="1000156" cy="0"/>
                </a:xfrm>
                <a:prstGeom prst="straightConnector1">
                  <a:avLst/>
                </a:prstGeom>
                <a:ln w="19050">
                  <a:solidFill>
                    <a:schemeClr val="accent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8072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8387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Micro Lens Array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EE42C0-EB61-4A24-AD1A-C936AD4416B8}"/>
              </a:ext>
            </a:extLst>
          </p:cNvPr>
          <p:cNvSpPr txBox="1"/>
          <p:nvPr/>
        </p:nvSpPr>
        <p:spPr>
          <a:xfrm>
            <a:off x="4844078" y="1431649"/>
            <a:ext cx="416705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MLA is </a:t>
            </a:r>
            <a:r>
              <a:rPr lang="en-GB" sz="2400" b="1" dirty="0">
                <a:solidFill>
                  <a:schemeClr val="accent2"/>
                </a:solidFill>
              </a:rPr>
              <a:t>array of lenses</a:t>
            </a:r>
            <a:r>
              <a:rPr lang="en-GB" sz="2400" dirty="0"/>
              <a:t>, in this setup with a pitch of 150 </a:t>
            </a:r>
            <a:r>
              <a:rPr lang="el-GR" sz="2400" dirty="0"/>
              <a:t>μ</a:t>
            </a:r>
            <a:r>
              <a:rPr lang="en-GB" sz="2400" dirty="0"/>
              <a:t>m</a:t>
            </a:r>
            <a:r>
              <a:rPr lang="en-GB" sz="2400" baseline="30000" dirty="0"/>
              <a:t>[4]</a:t>
            </a:r>
            <a:r>
              <a:rPr lang="en-GB" sz="2400" dirty="0"/>
              <a:t>.</a:t>
            </a:r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Two cameras are used to image </a:t>
            </a:r>
            <a:r>
              <a:rPr lang="en-GB" sz="2400" b="1" dirty="0">
                <a:solidFill>
                  <a:schemeClr val="accent2"/>
                </a:solidFill>
              </a:rPr>
              <a:t>spatial and angular components simultaneously</a:t>
            </a:r>
            <a:r>
              <a:rPr lang="en-GB" sz="2400" dirty="0"/>
              <a:t>.</a:t>
            </a:r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Will allow for imaging of </a:t>
            </a:r>
            <a:r>
              <a:rPr lang="en-GB" sz="2400" b="1" i="1" dirty="0">
                <a:solidFill>
                  <a:schemeClr val="accent2"/>
                </a:solidFill>
              </a:rPr>
              <a:t>x</a:t>
            </a:r>
            <a:r>
              <a:rPr lang="en-GB" sz="2400" b="1" dirty="0">
                <a:solidFill>
                  <a:schemeClr val="accent2"/>
                </a:solidFill>
              </a:rPr>
              <a:t> and </a:t>
            </a:r>
            <a:r>
              <a:rPr lang="en-GB" sz="2400" b="1" i="1" dirty="0">
                <a:solidFill>
                  <a:schemeClr val="accent2"/>
                </a:solidFill>
              </a:rPr>
              <a:t>y</a:t>
            </a:r>
            <a:r>
              <a:rPr lang="en-GB" sz="2400" b="1" dirty="0">
                <a:solidFill>
                  <a:schemeClr val="accent2"/>
                </a:solidFill>
              </a:rPr>
              <a:t> emittances simultaneously</a:t>
            </a:r>
            <a:r>
              <a:rPr lang="en-GB" sz="2400" dirty="0"/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B5C5365-565C-47D5-BC4B-D743350BB32E}"/>
              </a:ext>
            </a:extLst>
          </p:cNvPr>
          <p:cNvGrpSpPr/>
          <p:nvPr/>
        </p:nvGrpSpPr>
        <p:grpSpPr>
          <a:xfrm>
            <a:off x="307975" y="1060244"/>
            <a:ext cx="4523383" cy="2683520"/>
            <a:chOff x="301141" y="1063698"/>
            <a:chExt cx="4523383" cy="2683520"/>
          </a:xfrm>
        </p:grpSpPr>
        <p:sp>
          <p:nvSpPr>
            <p:cNvPr id="41" name="Rounded Rectangle 62">
              <a:extLst>
                <a:ext uri="{FF2B5EF4-FFF2-40B4-BE49-F238E27FC236}">
                  <a16:creationId xmlns:a16="http://schemas.microsoft.com/office/drawing/2014/main" id="{3A0A5DC3-54CB-41CF-B313-EE45C54F73FC}"/>
                </a:ext>
              </a:extLst>
            </p:cNvPr>
            <p:cNvSpPr/>
            <p:nvPr/>
          </p:nvSpPr>
          <p:spPr>
            <a:xfrm>
              <a:off x="301141" y="1063698"/>
              <a:ext cx="4523383" cy="2683520"/>
            </a:xfrm>
            <a:prstGeom prst="roundRect">
              <a:avLst>
                <a:gd name="adj" fmla="val 8145"/>
              </a:avLst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98B92B4-B8FD-47F7-9A0A-F79152567F04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388" y="1130386"/>
              <a:ext cx="4376531" cy="2567867"/>
            </a:xfrm>
            <a:prstGeom prst="roundRect">
              <a:avLst>
                <a:gd name="adj" fmla="val 6739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1E27E2B-4B8A-463E-ABED-CE397D58FA09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32A882F-8D73-4752-8FF2-3936346A6882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033220-EE35-44C7-B2E3-7CD22C949064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30" name="Content Placeholder 3">
              <a:extLst>
                <a:ext uri="{FF2B5EF4-FFF2-40B4-BE49-F238E27FC236}">
                  <a16:creationId xmlns:a16="http://schemas.microsoft.com/office/drawing/2014/main" id="{D56ADD1F-4898-46C2-ABDE-DC1E916ED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2AAB760-C509-48B0-B295-A25405447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7923F00-E6D0-406C-A681-3DE4DFC8A0B1}"/>
                </a:ext>
              </a:extLst>
            </p:cNvPr>
            <p:cNvSpPr/>
            <p:nvPr/>
          </p:nvSpPr>
          <p:spPr>
            <a:xfrm>
              <a:off x="11407480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3</a:t>
              </a:r>
            </a:p>
          </p:txBody>
        </p:sp>
        <p:pic>
          <p:nvPicPr>
            <p:cNvPr id="33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65B5783C-BF47-451F-947D-DEB7C9C4A7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EAD06A0-1817-4777-9214-A3481D453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DDD7F41-6E6A-46B0-A694-040D13372C33}"/>
              </a:ext>
            </a:extLst>
          </p:cNvPr>
          <p:cNvGrpSpPr/>
          <p:nvPr/>
        </p:nvGrpSpPr>
        <p:grpSpPr>
          <a:xfrm>
            <a:off x="277473" y="3837193"/>
            <a:ext cx="4553885" cy="2080577"/>
            <a:chOff x="3779814" y="3310244"/>
            <a:chExt cx="4986681" cy="2212073"/>
          </a:xfrm>
        </p:grpSpPr>
        <p:sp>
          <p:nvSpPr>
            <p:cNvPr id="36" name="Rounded Rectangle 62">
              <a:extLst>
                <a:ext uri="{FF2B5EF4-FFF2-40B4-BE49-F238E27FC236}">
                  <a16:creationId xmlns:a16="http://schemas.microsoft.com/office/drawing/2014/main" id="{BEB5AFDC-BD7D-4A33-8B84-6B1E74CFECED}"/>
                </a:ext>
              </a:extLst>
            </p:cNvPr>
            <p:cNvSpPr/>
            <p:nvPr/>
          </p:nvSpPr>
          <p:spPr>
            <a:xfrm>
              <a:off x="3779814" y="3310244"/>
              <a:ext cx="4986681" cy="2212073"/>
            </a:xfrm>
            <a:prstGeom prst="roundRect">
              <a:avLst>
                <a:gd name="adj" fmla="val 9856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5336AC7-66D9-4677-A0C9-A7F5C79B7D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027" t="5085" r="1959" b="7091"/>
            <a:stretch/>
          </p:blipFill>
          <p:spPr>
            <a:xfrm>
              <a:off x="3872478" y="3397082"/>
              <a:ext cx="4815281" cy="202805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DB5C496-0FD6-42D6-AFBB-5B8840DA3994}"/>
              </a:ext>
            </a:extLst>
          </p:cNvPr>
          <p:cNvGrpSpPr/>
          <p:nvPr/>
        </p:nvGrpSpPr>
        <p:grpSpPr>
          <a:xfrm>
            <a:off x="9010639" y="1323816"/>
            <a:ext cx="3039073" cy="4194334"/>
            <a:chOff x="8993705" y="1066307"/>
            <a:chExt cx="3039073" cy="4194334"/>
          </a:xfrm>
        </p:grpSpPr>
        <p:sp>
          <p:nvSpPr>
            <p:cNvPr id="47" name="Rounded Rectangle 43">
              <a:extLst>
                <a:ext uri="{FF2B5EF4-FFF2-40B4-BE49-F238E27FC236}">
                  <a16:creationId xmlns:a16="http://schemas.microsoft.com/office/drawing/2014/main" id="{8791BF04-E770-4BA4-A8A2-959F9BAF965A}"/>
                </a:ext>
              </a:extLst>
            </p:cNvPr>
            <p:cNvSpPr/>
            <p:nvPr/>
          </p:nvSpPr>
          <p:spPr>
            <a:xfrm>
              <a:off x="8993705" y="1066307"/>
              <a:ext cx="3039073" cy="4194334"/>
            </a:xfrm>
            <a:prstGeom prst="roundRect">
              <a:avLst>
                <a:gd name="adj" fmla="val 2210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BCE7925C-5F72-4DD5-8E4C-AA0787863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04" t="4470" r="6662" b="9493"/>
            <a:stretch/>
          </p:blipFill>
          <p:spPr>
            <a:xfrm>
              <a:off x="9065554" y="1137117"/>
              <a:ext cx="2886971" cy="1568983"/>
            </a:xfrm>
            <a:prstGeom prst="rect">
              <a:avLst/>
            </a:prstGeom>
          </p:spPr>
        </p:pic>
        <p:sp>
          <p:nvSpPr>
            <p:cNvPr id="49" name="TextBox 57">
              <a:extLst>
                <a:ext uri="{FF2B5EF4-FFF2-40B4-BE49-F238E27FC236}">
                  <a16:creationId xmlns:a16="http://schemas.microsoft.com/office/drawing/2014/main" id="{E4DB40BF-D193-44C3-827B-75B5B8FFDCE5}"/>
                </a:ext>
              </a:extLst>
            </p:cNvPr>
            <p:cNvSpPr txBox="1"/>
            <p:nvPr/>
          </p:nvSpPr>
          <p:spPr>
            <a:xfrm>
              <a:off x="9065555" y="1137117"/>
              <a:ext cx="102000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Pre-MLA</a:t>
              </a:r>
              <a:endParaRPr lang="en-GB" dirty="0"/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BE79AF3-6B83-407F-A7CC-E49E95D991B8}"/>
                </a:ext>
              </a:extLst>
            </p:cNvPr>
            <p:cNvPicPr/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65555" y="2704683"/>
              <a:ext cx="2886970" cy="2471324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B62434E-A7AA-4B7B-B513-7083BB80C40D}"/>
                </a:ext>
              </a:extLst>
            </p:cNvPr>
            <p:cNvSpPr txBox="1"/>
            <p:nvPr/>
          </p:nvSpPr>
          <p:spPr>
            <a:xfrm>
              <a:off x="9065554" y="2704683"/>
              <a:ext cx="1110292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Post-MLA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39894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8387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Digital Micro-mirror Device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EB6156-A1A7-4DD0-A211-D9BC12A74A55}"/>
              </a:ext>
            </a:extLst>
          </p:cNvPr>
          <p:cNvSpPr txBox="1"/>
          <p:nvPr/>
        </p:nvSpPr>
        <p:spPr>
          <a:xfrm>
            <a:off x="6453930" y="1266825"/>
            <a:ext cx="55102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DMD is an array of </a:t>
            </a:r>
            <a:r>
              <a:rPr lang="en-GB" sz="2400" b="1" dirty="0">
                <a:solidFill>
                  <a:schemeClr val="accent2"/>
                </a:solidFill>
              </a:rPr>
              <a:t>individually controllable mirrors</a:t>
            </a:r>
            <a:r>
              <a:rPr lang="en-GB" sz="2400" dirty="0"/>
              <a:t>, here with 7.56 </a:t>
            </a:r>
            <a:r>
              <a:rPr lang="el-GR" sz="2400" dirty="0"/>
              <a:t>μ</a:t>
            </a:r>
            <a:r>
              <a:rPr lang="en-GB" sz="2400" dirty="0"/>
              <a:t>m pitch and angular control of ±12°</a:t>
            </a:r>
            <a:r>
              <a:rPr lang="en-GB" sz="2400" baseline="30000" dirty="0"/>
              <a:t>[5]</a:t>
            </a:r>
            <a:r>
              <a:rPr lang="en-GB" sz="2400" dirty="0"/>
              <a:t>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Pinholes or slits are created on the DMD, with one section of the reflection imaged for </a:t>
            </a:r>
            <a:r>
              <a:rPr lang="en-GB" sz="2400" b="1" dirty="0">
                <a:solidFill>
                  <a:schemeClr val="accent2"/>
                </a:solidFill>
              </a:rPr>
              <a:t>spatial information</a:t>
            </a:r>
            <a:r>
              <a:rPr lang="en-GB" sz="2400" dirty="0"/>
              <a:t>, and the other for </a:t>
            </a:r>
            <a:r>
              <a:rPr lang="en-GB" sz="2400" b="1" dirty="0">
                <a:solidFill>
                  <a:schemeClr val="accent2"/>
                </a:solidFill>
              </a:rPr>
              <a:t>angular information</a:t>
            </a:r>
            <a:r>
              <a:rPr lang="en-GB" sz="2400" dirty="0"/>
              <a:t>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DMD masking is </a:t>
            </a:r>
            <a:r>
              <a:rPr lang="en-GB" sz="2400" b="1" dirty="0">
                <a:solidFill>
                  <a:schemeClr val="accent2"/>
                </a:solidFill>
              </a:rPr>
              <a:t>very flexible</a:t>
            </a:r>
            <a:r>
              <a:rPr lang="en-GB" sz="2400" dirty="0"/>
              <a:t>, meaning it can be adjusted for different beam specifications or facility needs.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5A2FA62-0A90-45EC-BA6B-34C647A6BEDF}"/>
              </a:ext>
            </a:extLst>
          </p:cNvPr>
          <p:cNvGrpSpPr/>
          <p:nvPr/>
        </p:nvGrpSpPr>
        <p:grpSpPr>
          <a:xfrm>
            <a:off x="0" y="5980613"/>
            <a:ext cx="12192000" cy="885600"/>
            <a:chOff x="0" y="5972400"/>
            <a:chExt cx="12192000" cy="88560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3CF070-7384-42A7-BD3F-4E1661CC7301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B4BF07-087D-4FDC-8CCC-8E2859FE0E15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32" name="Content Placeholder 3">
              <a:extLst>
                <a:ext uri="{FF2B5EF4-FFF2-40B4-BE49-F238E27FC236}">
                  <a16:creationId xmlns:a16="http://schemas.microsoft.com/office/drawing/2014/main" id="{E3654674-8B14-43AF-B815-8C5E6C91B2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B8A0FDF-6FE7-41D5-87AF-CA8AC6F6B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6E58765-416C-49EF-8BD8-D23C1B159AB0}"/>
                </a:ext>
              </a:extLst>
            </p:cNvPr>
            <p:cNvSpPr/>
            <p:nvPr/>
          </p:nvSpPr>
          <p:spPr>
            <a:xfrm>
              <a:off x="11407480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4</a:t>
              </a:r>
            </a:p>
          </p:txBody>
        </p:sp>
        <p:pic>
          <p:nvPicPr>
            <p:cNvPr id="35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462E9AFB-775A-4F9F-962C-EA9BE1BDE5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2A857D1-8C1C-4294-BACC-98707FB0B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06B8717-E520-43B1-B3D0-ABF5C1B089E8}"/>
              </a:ext>
            </a:extLst>
          </p:cNvPr>
          <p:cNvGrpSpPr/>
          <p:nvPr/>
        </p:nvGrpSpPr>
        <p:grpSpPr>
          <a:xfrm>
            <a:off x="288139" y="1036614"/>
            <a:ext cx="4267507" cy="3219917"/>
            <a:chOff x="1871132" y="2533656"/>
            <a:chExt cx="4267507" cy="3219917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955EE7F-8CC2-44C9-9587-9D3012336165}"/>
                </a:ext>
              </a:extLst>
            </p:cNvPr>
            <p:cNvSpPr/>
            <p:nvPr/>
          </p:nvSpPr>
          <p:spPr>
            <a:xfrm>
              <a:off x="1871132" y="2533656"/>
              <a:ext cx="4267507" cy="3219917"/>
            </a:xfrm>
            <a:prstGeom prst="roundRect">
              <a:avLst>
                <a:gd name="adj" fmla="val 8817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AFB7DAC-1874-438F-8F98-1CA565FA9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644" y="2627644"/>
              <a:ext cx="4072481" cy="3029975"/>
            </a:xfrm>
            <a:prstGeom prst="roundRect">
              <a:avLst>
                <a:gd name="adj" fmla="val 7127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B6D88DB-A956-4F06-A8E3-66CAAD80D774}"/>
              </a:ext>
            </a:extLst>
          </p:cNvPr>
          <p:cNvGrpSpPr/>
          <p:nvPr/>
        </p:nvGrpSpPr>
        <p:grpSpPr>
          <a:xfrm>
            <a:off x="1086734" y="3233571"/>
            <a:ext cx="5367196" cy="2725140"/>
            <a:chOff x="126993" y="1040578"/>
            <a:chExt cx="5367196" cy="272514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7093244-4735-4FE6-BA30-A0347163835C}"/>
                </a:ext>
              </a:extLst>
            </p:cNvPr>
            <p:cNvSpPr/>
            <p:nvPr/>
          </p:nvSpPr>
          <p:spPr>
            <a:xfrm>
              <a:off x="126993" y="1040578"/>
              <a:ext cx="5367196" cy="2725140"/>
            </a:xfrm>
            <a:prstGeom prst="roundRect">
              <a:avLst>
                <a:gd name="adj" fmla="val 9845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02BBF72-1E5E-4F77-A867-1141E4F8E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5453" y="1104427"/>
              <a:ext cx="5223836" cy="25717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74925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118045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Laser benchmarking: laser ‘emittance’ theory</a:t>
            </a:r>
          </a:p>
          <a:p>
            <a:endParaRPr lang="en-GB" sz="4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CC949AC-BC3B-4A44-B167-728D93230867}"/>
              </a:ext>
            </a:extLst>
          </p:cNvPr>
          <p:cNvGrpSpPr/>
          <p:nvPr/>
        </p:nvGrpSpPr>
        <p:grpSpPr>
          <a:xfrm>
            <a:off x="6486227" y="1969787"/>
            <a:ext cx="5178554" cy="3637225"/>
            <a:chOff x="315897" y="1044018"/>
            <a:chExt cx="4320874" cy="3294713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95AE31A-8B58-4B84-B62A-F38DFE769026}"/>
                </a:ext>
              </a:extLst>
            </p:cNvPr>
            <p:cNvSpPr/>
            <p:nvPr/>
          </p:nvSpPr>
          <p:spPr>
            <a:xfrm>
              <a:off x="315897" y="1044018"/>
              <a:ext cx="4320874" cy="3294713"/>
            </a:xfrm>
            <a:prstGeom prst="roundRect">
              <a:avLst>
                <a:gd name="adj" fmla="val 9845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D1F2B40-03E5-4156-9AE3-443A8E0ED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059" y="1157327"/>
              <a:ext cx="4104550" cy="306809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E8A23D8-3EF4-4154-95CC-CBF6C2BA03E5}"/>
                  </a:ext>
                </a:extLst>
              </p:cNvPr>
              <p:cNvSpPr/>
              <p:nvPr/>
            </p:nvSpPr>
            <p:spPr>
              <a:xfrm>
                <a:off x="2380" y="1108497"/>
                <a:ext cx="6096000" cy="86081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</m:t>
                          </m:r>
                        </m:sup>
                      </m:sSup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ε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β</m:t>
                                    </m:r>
                                  </m:e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F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α</m:t>
                                    </m:r>
                                  </m:e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F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α</m:t>
                                    </m:r>
                                  </m:e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F</m:t>
                                    </m:r>
                                  </m:sup>
                                </m:sSup>
                              </m:e>
                              <m:e>
                                <m:sSup>
                                  <m:s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γ</m:t>
                                    </m:r>
                                  </m:e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F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11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F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12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F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12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F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22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F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E8A23D8-3EF4-4154-95CC-CBF6C2BA03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0" y="1108497"/>
                <a:ext cx="6096000" cy="8608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C341A2A8-2436-43B4-960D-0860949E36B2}"/>
                  </a:ext>
                </a:extLst>
              </p:cNvPr>
              <p:cNvSpPr/>
              <p:nvPr/>
            </p:nvSpPr>
            <p:spPr>
              <a:xfrm>
                <a:off x="126993" y="2006056"/>
                <a:ext cx="6096000" cy="87774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</m:t>
                          </m:r>
                        </m:sup>
                      </m:sSubSup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11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I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f</m:t>
                                  </m:r>
                                </m:e>
                                <m:sup>
                                  <m: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12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I</m:t>
                                  </m:r>
                                </m:sup>
                              </m:sSubSup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f</m:t>
                              </m:r>
                            </m:den>
                          </m:f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22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I</m:t>
                              </m:r>
                            </m:sup>
                          </m:sSubSup>
                        </m:e>
                      </m:d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+2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11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I</m:t>
                                  </m:r>
                                </m:sup>
                              </m:sSubSup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f</m:t>
                              </m:r>
                            </m:den>
                          </m:f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12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I</m:t>
                              </m:r>
                            </m:sup>
                          </m:sSubSup>
                        </m:e>
                      </m:d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L</m:t>
                      </m:r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I</m:t>
                          </m:r>
                        </m:sup>
                      </m:sSubSup>
                    </m:oMath>
                  </m:oMathPara>
                </a14:m>
                <a:endParaRPr lang="en-GB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C341A2A8-2436-43B4-960D-0860949E36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93" y="2006056"/>
                <a:ext cx="6096000" cy="8777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C22CB1F-F5FD-4DF0-A16B-096FDFCC1CCC}"/>
                  </a:ext>
                </a:extLst>
              </p:cNvPr>
              <p:cNvSpPr/>
              <p:nvPr/>
            </p:nvSpPr>
            <p:spPr>
              <a:xfrm>
                <a:off x="7139675" y="1113417"/>
                <a:ext cx="3435357" cy="7577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ε</m:t>
                      </m:r>
                      <m:r>
                        <a:rPr lang="en-GB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532 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𝑛𝑚</m:t>
                          </m:r>
                        </m:num>
                        <m:den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π</m:t>
                          </m:r>
                        </m:den>
                      </m:f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=0.042 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mm</m:t>
                      </m:r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 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mrad</m:t>
                      </m:r>
                    </m:oMath>
                  </m:oMathPara>
                </a14:m>
                <a:endParaRPr lang="en-GB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C22CB1F-F5FD-4DF0-A16B-096FDFCC1C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675" y="1113417"/>
                <a:ext cx="3435357" cy="7577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C4CC1C9A-D674-4593-96B1-C991936C1D2D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A5CCD26-665F-4F79-A3EA-15F9AF3B4539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0F0BEE3-5651-4D2F-8C24-CB9CB9BB75E4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30" name="Content Placeholder 3">
              <a:extLst>
                <a:ext uri="{FF2B5EF4-FFF2-40B4-BE49-F238E27FC236}">
                  <a16:creationId xmlns:a16="http://schemas.microsoft.com/office/drawing/2014/main" id="{402EBE30-00EF-4EB8-BF87-966EDA5FB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3FE2557-E7BA-47CA-B5D5-8B813D5EE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13C2D04-3646-4422-8366-E69D9E7424A8}"/>
                </a:ext>
              </a:extLst>
            </p:cNvPr>
            <p:cNvSpPr/>
            <p:nvPr/>
          </p:nvSpPr>
          <p:spPr>
            <a:xfrm>
              <a:off x="11407480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5</a:t>
              </a:r>
            </a:p>
          </p:txBody>
        </p:sp>
        <p:pic>
          <p:nvPicPr>
            <p:cNvPr id="36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6E275B2A-DE30-4BB8-BA2A-BF48AB6E90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8E36E5C2-831F-48E8-AB4F-687795627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250B035-B793-4700-AC06-B1058C5E8D06}"/>
              </a:ext>
            </a:extLst>
          </p:cNvPr>
          <p:cNvGrpSpPr/>
          <p:nvPr/>
        </p:nvGrpSpPr>
        <p:grpSpPr>
          <a:xfrm>
            <a:off x="6363980" y="1849496"/>
            <a:ext cx="5356149" cy="3856114"/>
            <a:chOff x="6263458" y="1582661"/>
            <a:chExt cx="5356149" cy="3856114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FA2B8456-F129-44DF-9680-468439BEC6DC}"/>
                </a:ext>
              </a:extLst>
            </p:cNvPr>
            <p:cNvSpPr/>
            <p:nvPr/>
          </p:nvSpPr>
          <p:spPr>
            <a:xfrm>
              <a:off x="6263458" y="1582661"/>
              <a:ext cx="5356149" cy="3856114"/>
            </a:xfrm>
            <a:prstGeom prst="roundRect">
              <a:avLst>
                <a:gd name="adj" fmla="val 9845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7BFF4F2-848F-46B2-A211-391E12E6DA66}"/>
                </a:ext>
              </a:extLst>
            </p:cNvPr>
            <p:cNvGrpSpPr/>
            <p:nvPr/>
          </p:nvGrpSpPr>
          <p:grpSpPr>
            <a:xfrm>
              <a:off x="6343438" y="1685149"/>
              <a:ext cx="5180356" cy="3637225"/>
              <a:chOff x="7200900" y="2046653"/>
              <a:chExt cx="4418707" cy="3007102"/>
            </a:xfrm>
          </p:grpSpPr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A7D72660-535A-42BF-8895-A66484EFD18B}"/>
                  </a:ext>
                </a:extLst>
              </p:cNvPr>
              <p:cNvSpPr/>
              <p:nvPr/>
            </p:nvSpPr>
            <p:spPr>
              <a:xfrm>
                <a:off x="7200900" y="2046653"/>
                <a:ext cx="4418707" cy="3007102"/>
              </a:xfrm>
              <a:prstGeom prst="roundRect">
                <a:avLst>
                  <a:gd name="adj" fmla="val 8615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050" name="Picture 2">
                <a:extLst>
                  <a:ext uri="{FF2B5EF4-FFF2-40B4-BE49-F238E27FC236}">
                    <a16:creationId xmlns:a16="http://schemas.microsoft.com/office/drawing/2014/main" id="{83F13C11-163B-43E5-A6B7-03EE069FB5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5416" y="2178017"/>
                <a:ext cx="4319375" cy="28661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685B836-7F44-47EB-BC7B-9E11AAFF6047}"/>
                  </a:ext>
                </a:extLst>
              </p:cNvPr>
              <p:cNvSpPr/>
              <p:nvPr/>
            </p:nvSpPr>
            <p:spPr>
              <a:xfrm>
                <a:off x="1669680" y="4754268"/>
                <a:ext cx="2907323" cy="7980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ε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22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12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π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685B836-7F44-47EB-BC7B-9E11AAFF6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80" y="4754268"/>
                <a:ext cx="2907323" cy="79803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299DD6-922D-45B8-B9BA-113DD773001E}"/>
                  </a:ext>
                </a:extLst>
              </p:cNvPr>
              <p:cNvSpPr/>
              <p:nvPr/>
            </p:nvSpPr>
            <p:spPr>
              <a:xfrm>
                <a:off x="3105481" y="3715903"/>
                <a:ext cx="3218509" cy="6967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λ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16&lt;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&gt;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π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&gt;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299DD6-922D-45B8-B9BA-113DD77300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481" y="3715903"/>
                <a:ext cx="3218509" cy="69672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3241FFD-2934-49CD-9AC7-F83EC8BAA521}"/>
                  </a:ext>
                </a:extLst>
              </p:cNvPr>
              <p:cNvSpPr/>
              <p:nvPr/>
            </p:nvSpPr>
            <p:spPr>
              <a:xfrm>
                <a:off x="126993" y="3928696"/>
                <a:ext cx="1523942" cy="4948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=&lt;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&gt;</m:t>
                      </m:r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3241FFD-2934-49CD-9AC7-F83EC8BAA5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93" y="3928696"/>
                <a:ext cx="1523942" cy="49487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4ED067E-DDF3-42E5-8BBE-8FF6739D5A37}"/>
                  </a:ext>
                </a:extLst>
              </p:cNvPr>
              <p:cNvSpPr/>
              <p:nvPr/>
            </p:nvSpPr>
            <p:spPr>
              <a:xfrm>
                <a:off x="1535280" y="3746030"/>
                <a:ext cx="1588062" cy="6967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&gt;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4ED067E-DDF3-42E5-8BBE-8FF6739D5A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280" y="3746030"/>
                <a:ext cx="1588062" cy="69672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CF09CF2-0CD2-4948-BB4F-05CC9BA68DA3}"/>
              </a:ext>
            </a:extLst>
          </p:cNvPr>
          <p:cNvSpPr txBox="1"/>
          <p:nvPr/>
        </p:nvSpPr>
        <p:spPr>
          <a:xfrm>
            <a:off x="370364" y="3160727"/>
            <a:ext cx="595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When combined with Gaussian laser spot size equations:</a:t>
            </a:r>
          </a:p>
        </p:txBody>
      </p:sp>
    </p:spTree>
    <p:extLst>
      <p:ext uri="{BB962C8B-B14F-4D97-AF65-F5344CB8AC3E}">
        <p14:creationId xmlns:p14="http://schemas.microsoft.com/office/powerpoint/2010/main" val="143949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5" grpId="0"/>
      <p:bldP spid="8" grpId="0"/>
      <p:bldP spid="39" grpId="0"/>
      <p:bldP spid="40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117221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Laser benchmarking: laser ‘emittance’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EA3D367-333C-4BBF-B482-7BDEF2BD6C74}"/>
                  </a:ext>
                </a:extLst>
              </p:cNvPr>
              <p:cNvSpPr/>
              <p:nvPr/>
            </p:nvSpPr>
            <p:spPr>
              <a:xfrm>
                <a:off x="2661653" y="980800"/>
                <a:ext cx="1055930" cy="6481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ε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π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EA3D367-333C-4BBF-B482-7BDEF2BD6C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1653" y="980800"/>
                <a:ext cx="1055930" cy="6481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53569351-F0BD-4A30-81B2-D04CD973AEC0}"/>
              </a:ext>
            </a:extLst>
          </p:cNvPr>
          <p:cNvGrpSpPr/>
          <p:nvPr/>
        </p:nvGrpSpPr>
        <p:grpSpPr>
          <a:xfrm>
            <a:off x="6653212" y="1114601"/>
            <a:ext cx="4944361" cy="3627307"/>
            <a:chOff x="6935127" y="1099896"/>
            <a:chExt cx="4729221" cy="3622932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6F16B7E8-2B31-4981-B014-B53E137361B1}"/>
                </a:ext>
              </a:extLst>
            </p:cNvPr>
            <p:cNvSpPr/>
            <p:nvPr/>
          </p:nvSpPr>
          <p:spPr>
            <a:xfrm>
              <a:off x="6935127" y="1099896"/>
              <a:ext cx="4729221" cy="3622932"/>
            </a:xfrm>
            <a:prstGeom prst="roundRect">
              <a:avLst>
                <a:gd name="adj" fmla="val 5785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F9C7AA4-F029-49F3-8A17-8CB4D15BE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0163" y="1183210"/>
              <a:ext cx="4573204" cy="3441336"/>
            </a:xfrm>
            <a:prstGeom prst="roundRect">
              <a:avLst>
                <a:gd name="adj" fmla="val 5830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86C9EE9-A017-4A57-AFB2-F25A43A213A7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9D29D49-FE9B-4E4D-A76F-F30ACC54A7A5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E48FEEE-1D84-4C7F-952E-9F91221C09D2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27" name="Content Placeholder 3">
              <a:extLst>
                <a:ext uri="{FF2B5EF4-FFF2-40B4-BE49-F238E27FC236}">
                  <a16:creationId xmlns:a16="http://schemas.microsoft.com/office/drawing/2014/main" id="{297CA8A1-A22B-4CAC-ACCE-4E03529E1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3F17D02-0A49-4EE4-AD0A-CA5564005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7EE567A-BD70-476C-8D72-C0C5A52EA24B}"/>
                </a:ext>
              </a:extLst>
            </p:cNvPr>
            <p:cNvSpPr/>
            <p:nvPr/>
          </p:nvSpPr>
          <p:spPr>
            <a:xfrm>
              <a:off x="11407480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6</a:t>
              </a:r>
            </a:p>
          </p:txBody>
        </p:sp>
        <p:pic>
          <p:nvPicPr>
            <p:cNvPr id="32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AA220A59-2E46-4B92-B5E7-87EF8CC88A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B7801C3-3573-488E-B189-CBB212E38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9DA3CD95-A01B-468C-BCD9-74858CE6A70D}"/>
                  </a:ext>
                </a:extLst>
              </p:cNvPr>
              <p:cNvSpPr/>
              <p:nvPr/>
            </p:nvSpPr>
            <p:spPr>
              <a:xfrm>
                <a:off x="6074285" y="4897115"/>
                <a:ext cx="6096000" cy="87774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</m:t>
                          </m:r>
                        </m:sup>
                      </m:sSubSup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11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I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f</m:t>
                                  </m:r>
                                </m:e>
                                <m:sup>
                                  <m: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12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I</m:t>
                                  </m:r>
                                </m:sup>
                              </m:sSubSup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f</m:t>
                              </m:r>
                            </m:den>
                          </m:f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22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I</m:t>
                              </m:r>
                            </m:sup>
                          </m:sSubSup>
                        </m:e>
                      </m:d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+2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11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I</m:t>
                                  </m:r>
                                </m:sup>
                              </m:sSubSup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f</m:t>
                              </m:r>
                            </m:den>
                          </m:f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12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I</m:t>
                              </m:r>
                            </m:sup>
                          </m:sSubSup>
                        </m:e>
                      </m:d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L</m:t>
                      </m:r>
                      <m:r>
                        <a:rPr lang="en-GB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I</m:t>
                          </m:r>
                        </m:sup>
                      </m:sSubSup>
                    </m:oMath>
                  </m:oMathPara>
                </a14:m>
                <a:endParaRPr lang="en-GB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9DA3CD95-A01B-468C-BCD9-74858CE6A7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4285" y="4897115"/>
                <a:ext cx="6096000" cy="87774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431DF542-24B6-47C9-B749-C7DD80356458}"/>
              </a:ext>
            </a:extLst>
          </p:cNvPr>
          <p:cNvSpPr/>
          <p:nvPr/>
        </p:nvSpPr>
        <p:spPr>
          <a:xfrm>
            <a:off x="7021585" y="4934323"/>
            <a:ext cx="2004969" cy="77284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8E96540-B0AD-4038-90D3-BA7594E42354}"/>
              </a:ext>
            </a:extLst>
          </p:cNvPr>
          <p:cNvSpPr/>
          <p:nvPr/>
        </p:nvSpPr>
        <p:spPr>
          <a:xfrm>
            <a:off x="8632756" y="2278857"/>
            <a:ext cx="508863" cy="14049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21DC61E-4E5A-4D85-843A-D8DB19EB4DBC}"/>
              </a:ext>
            </a:extLst>
          </p:cNvPr>
          <p:cNvSpPr/>
          <p:nvPr/>
        </p:nvSpPr>
        <p:spPr>
          <a:xfrm>
            <a:off x="9349146" y="2278857"/>
            <a:ext cx="535423" cy="14049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F400E5C-CD57-4AC7-8F0E-789EAA6CDB66}"/>
              </a:ext>
            </a:extLst>
          </p:cNvPr>
          <p:cNvSpPr/>
          <p:nvPr/>
        </p:nvSpPr>
        <p:spPr>
          <a:xfrm>
            <a:off x="10075693" y="2278857"/>
            <a:ext cx="508863" cy="140494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74A67A5-56AD-44DC-9D1F-0D0F22F4CF42}"/>
              </a:ext>
            </a:extLst>
          </p:cNvPr>
          <p:cNvSpPr/>
          <p:nvPr/>
        </p:nvSpPr>
        <p:spPr>
          <a:xfrm>
            <a:off x="9503569" y="4925330"/>
            <a:ext cx="1564575" cy="772844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4E3A76B-9B90-479F-8EDC-26AA0FBF9564}"/>
              </a:ext>
            </a:extLst>
          </p:cNvPr>
          <p:cNvSpPr/>
          <p:nvPr/>
        </p:nvSpPr>
        <p:spPr>
          <a:xfrm>
            <a:off x="11464710" y="4946126"/>
            <a:ext cx="384390" cy="772844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718DBB8-5752-4195-9654-72E68915B08B}"/>
              </a:ext>
            </a:extLst>
          </p:cNvPr>
          <p:cNvCxnSpPr>
            <a:stCxn id="22" idx="0"/>
            <a:endCxn id="36" idx="2"/>
          </p:cNvCxnSpPr>
          <p:nvPr/>
        </p:nvCxnSpPr>
        <p:spPr>
          <a:xfrm flipV="1">
            <a:off x="8024070" y="2419351"/>
            <a:ext cx="863118" cy="2514972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C48DB83-C040-47A0-988A-CDF7D6D56261}"/>
              </a:ext>
            </a:extLst>
          </p:cNvPr>
          <p:cNvCxnSpPr>
            <a:stCxn id="39" idx="0"/>
            <a:endCxn id="37" idx="2"/>
          </p:cNvCxnSpPr>
          <p:nvPr/>
        </p:nvCxnSpPr>
        <p:spPr>
          <a:xfrm flipH="1" flipV="1">
            <a:off x="9616858" y="2419351"/>
            <a:ext cx="668999" cy="2505979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D0865CF-5FBE-4C9C-8A30-F40B7269CB9F}"/>
              </a:ext>
            </a:extLst>
          </p:cNvPr>
          <p:cNvCxnSpPr>
            <a:stCxn id="40" idx="0"/>
            <a:endCxn id="38" idx="2"/>
          </p:cNvCxnSpPr>
          <p:nvPr/>
        </p:nvCxnSpPr>
        <p:spPr>
          <a:xfrm flipH="1" flipV="1">
            <a:off x="10330125" y="2419351"/>
            <a:ext cx="1326780" cy="252677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83636D6-1DBD-4854-91DD-DF3834EAFBB8}"/>
              </a:ext>
            </a:extLst>
          </p:cNvPr>
          <p:cNvGrpSpPr/>
          <p:nvPr/>
        </p:nvGrpSpPr>
        <p:grpSpPr>
          <a:xfrm>
            <a:off x="727875" y="1856134"/>
            <a:ext cx="4981575" cy="3657126"/>
            <a:chOff x="727875" y="1856134"/>
            <a:chExt cx="4981575" cy="365712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16EC193-BF9F-4910-BB29-FD74F69441A1}"/>
                </a:ext>
              </a:extLst>
            </p:cNvPr>
            <p:cNvGrpSpPr/>
            <p:nvPr/>
          </p:nvGrpSpPr>
          <p:grpSpPr>
            <a:xfrm>
              <a:off x="727875" y="1856134"/>
              <a:ext cx="4981575" cy="3657126"/>
              <a:chOff x="0" y="1143150"/>
              <a:chExt cx="4981575" cy="3657126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106659D6-DC92-4FE4-B955-19B05A09DA66}"/>
                  </a:ext>
                </a:extLst>
              </p:cNvPr>
              <p:cNvSpPr/>
              <p:nvPr/>
            </p:nvSpPr>
            <p:spPr>
              <a:xfrm>
                <a:off x="0" y="1143150"/>
                <a:ext cx="4981575" cy="3657126"/>
              </a:xfrm>
              <a:prstGeom prst="roundRect">
                <a:avLst>
                  <a:gd name="adj" fmla="val 6880"/>
                </a:avLst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02D2DF96-43C7-4594-AD50-3BAFD5B124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6993" y="1292915"/>
                <a:ext cx="4724232" cy="3221927"/>
              </a:xfrm>
              <a:prstGeom prst="rect">
                <a:avLst/>
              </a:prstGeom>
            </p:spPr>
          </p:pic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5AE5C68-706A-4310-9EF1-894109748019}"/>
                </a:ext>
              </a:extLst>
            </p:cNvPr>
            <p:cNvSpPr txBox="1"/>
            <p:nvPr/>
          </p:nvSpPr>
          <p:spPr>
            <a:xfrm>
              <a:off x="775179" y="5245966"/>
              <a:ext cx="388858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[6] https://github.com/scottprahl/laserbeamsize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32CA0E-F5CD-4A08-8F8D-19B85F9F9339}"/>
              </a:ext>
            </a:extLst>
          </p:cNvPr>
          <p:cNvGrpSpPr/>
          <p:nvPr/>
        </p:nvGrpSpPr>
        <p:grpSpPr>
          <a:xfrm>
            <a:off x="594427" y="1603539"/>
            <a:ext cx="5252113" cy="4322136"/>
            <a:chOff x="594427" y="1622011"/>
            <a:chExt cx="5252113" cy="43221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0C7E8DF-B7FC-42EA-AA3E-6F67BBF55F42}"/>
                </a:ext>
              </a:extLst>
            </p:cNvPr>
            <p:cNvGrpSpPr/>
            <p:nvPr/>
          </p:nvGrpSpPr>
          <p:grpSpPr>
            <a:xfrm>
              <a:off x="594427" y="1622011"/>
              <a:ext cx="5252113" cy="4251617"/>
              <a:chOff x="516079" y="1669068"/>
              <a:chExt cx="5252113" cy="4251617"/>
            </a:xfrm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4895378A-7154-4FE4-AE11-15648C6CB8D1}"/>
                  </a:ext>
                </a:extLst>
              </p:cNvPr>
              <p:cNvSpPr/>
              <p:nvPr/>
            </p:nvSpPr>
            <p:spPr>
              <a:xfrm>
                <a:off x="516079" y="1669068"/>
                <a:ext cx="5252113" cy="4251617"/>
              </a:xfrm>
              <a:prstGeom prst="roundRect">
                <a:avLst>
                  <a:gd name="adj" fmla="val 7070"/>
                </a:avLst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B9592823-3D3E-4760-AA3F-DA78A45593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21062" y="1767805"/>
                <a:ext cx="5083292" cy="3848166"/>
              </a:xfrm>
              <a:prstGeom prst="roundRect">
                <a:avLst>
                  <a:gd name="adj" fmla="val 673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/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5E7D0EE-3371-4885-9C70-AB3CB6814BC0}"/>
                </a:ext>
              </a:extLst>
            </p:cNvPr>
            <p:cNvSpPr txBox="1"/>
            <p:nvPr/>
          </p:nvSpPr>
          <p:spPr>
            <a:xfrm>
              <a:off x="710040" y="5513260"/>
              <a:ext cx="50726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[7] J. Wolfenden, "Optical Pepper-pots: Developing single-shot emittance diagnostics", in Proc. IPAC'23, Venezia.</a:t>
              </a:r>
              <a:endParaRPr lang="en-GB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312150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/>
      <p:bldP spid="22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11982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Laser benchmarking: MLA resolution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D8B1D85-F150-4DDC-A8A0-FCE1FE5F5544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584FB4C-E09D-4BAA-87CD-D23F2924917E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82E7C31-8522-4A94-B1E9-ED6C2C24A197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28" name="Content Placeholder 3">
              <a:extLst>
                <a:ext uri="{FF2B5EF4-FFF2-40B4-BE49-F238E27FC236}">
                  <a16:creationId xmlns:a16="http://schemas.microsoft.com/office/drawing/2014/main" id="{FAC56019-2F70-49C6-B49D-B2A0C7202D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077E57C-2D13-4053-A6A8-27B751A7A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24B11A2-28DE-4DF3-9E5D-53B963DA32FD}"/>
                </a:ext>
              </a:extLst>
            </p:cNvPr>
            <p:cNvSpPr/>
            <p:nvPr/>
          </p:nvSpPr>
          <p:spPr>
            <a:xfrm>
              <a:off x="11407480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7</a:t>
              </a:r>
            </a:p>
          </p:txBody>
        </p:sp>
        <p:pic>
          <p:nvPicPr>
            <p:cNvPr id="31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5A874134-689D-44A0-AADE-BDE40556F4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0288AF2-098C-471E-9FCB-93A857636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5D53237-4FF9-48F2-82AF-45AF832C3811}"/>
              </a:ext>
            </a:extLst>
          </p:cNvPr>
          <p:cNvGrpSpPr/>
          <p:nvPr/>
        </p:nvGrpSpPr>
        <p:grpSpPr>
          <a:xfrm>
            <a:off x="836296" y="1803704"/>
            <a:ext cx="4460094" cy="3055667"/>
            <a:chOff x="2188360" y="2506929"/>
            <a:chExt cx="4460094" cy="3055667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F095FD7E-B912-4E3C-B5BB-D377AC785E5B}"/>
                </a:ext>
              </a:extLst>
            </p:cNvPr>
            <p:cNvSpPr/>
            <p:nvPr/>
          </p:nvSpPr>
          <p:spPr>
            <a:xfrm>
              <a:off x="2188360" y="2506929"/>
              <a:ext cx="4460094" cy="3055667"/>
            </a:xfrm>
            <a:prstGeom prst="roundRect">
              <a:avLst>
                <a:gd name="adj" fmla="val 12962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A662070E-3230-4B49-85A5-684827780D65}"/>
                </a:ext>
              </a:extLst>
            </p:cNvPr>
            <p:cNvSpPr/>
            <p:nvPr/>
          </p:nvSpPr>
          <p:spPr>
            <a:xfrm>
              <a:off x="2306531" y="2598115"/>
              <a:ext cx="4221171" cy="2851346"/>
            </a:xfrm>
            <a:prstGeom prst="roundRect">
              <a:avLst>
                <a:gd name="adj" fmla="val 1232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BF448E36-6F09-49E6-96F2-A314E1FDE3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751" y="2717467"/>
              <a:ext cx="4053780" cy="2689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996D268-3817-4E36-8D0E-C89B3B004F52}"/>
              </a:ext>
            </a:extLst>
          </p:cNvPr>
          <p:cNvGrpSpPr/>
          <p:nvPr/>
        </p:nvGrpSpPr>
        <p:grpSpPr>
          <a:xfrm>
            <a:off x="5679375" y="1418451"/>
            <a:ext cx="6040754" cy="4047229"/>
            <a:chOff x="876300" y="753860"/>
            <a:chExt cx="6492284" cy="4298900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BAA6909C-5233-4BD0-BC7E-F0849C0A8D4C}"/>
                </a:ext>
              </a:extLst>
            </p:cNvPr>
            <p:cNvSpPr/>
            <p:nvPr/>
          </p:nvSpPr>
          <p:spPr>
            <a:xfrm>
              <a:off x="876300" y="753860"/>
              <a:ext cx="6492284" cy="4298900"/>
            </a:xfrm>
            <a:prstGeom prst="roundRect">
              <a:avLst>
                <a:gd name="adj" fmla="val 9845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8A8A97A0-8D9B-4D76-BC5A-28605E88EE7D}"/>
                </a:ext>
              </a:extLst>
            </p:cNvPr>
            <p:cNvSpPr/>
            <p:nvPr/>
          </p:nvSpPr>
          <p:spPr>
            <a:xfrm>
              <a:off x="997243" y="882478"/>
              <a:ext cx="6251281" cy="4033165"/>
            </a:xfrm>
            <a:prstGeom prst="roundRect">
              <a:avLst>
                <a:gd name="adj" fmla="val 958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A337363B-AC92-4C6A-9F22-0EB30D7519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9409" y="997682"/>
              <a:ext cx="6002851" cy="3891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90CB5D8-30E9-4EAC-BD63-E671255CFC10}"/>
              </a:ext>
            </a:extLst>
          </p:cNvPr>
          <p:cNvGrpSpPr/>
          <p:nvPr/>
        </p:nvGrpSpPr>
        <p:grpSpPr>
          <a:xfrm>
            <a:off x="836296" y="1184697"/>
            <a:ext cx="4460094" cy="4452831"/>
            <a:chOff x="836296" y="1108496"/>
            <a:chExt cx="4460094" cy="4452831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F76A5F31-CBB7-436E-98D8-D6F07955A987}"/>
                </a:ext>
              </a:extLst>
            </p:cNvPr>
            <p:cNvSpPr/>
            <p:nvPr/>
          </p:nvSpPr>
          <p:spPr>
            <a:xfrm>
              <a:off x="836296" y="1108496"/>
              <a:ext cx="4460094" cy="4452831"/>
            </a:xfrm>
            <a:prstGeom prst="roundRect">
              <a:avLst>
                <a:gd name="adj" fmla="val 8015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5AD1E10-FE54-4DBA-BFD1-0EDAED58EE0F}"/>
                </a:ext>
              </a:extLst>
            </p:cNvPr>
            <p:cNvPicPr/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052" y="1180137"/>
              <a:ext cx="4320000" cy="432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0245D7FA-62D0-43D5-A738-D747631FE3E1}"/>
              </a:ext>
            </a:extLst>
          </p:cNvPr>
          <p:cNvSpPr>
            <a:spLocks noChangeAspect="1"/>
          </p:cNvSpPr>
          <p:nvPr/>
        </p:nvSpPr>
        <p:spPr>
          <a:xfrm>
            <a:off x="3030155" y="3277538"/>
            <a:ext cx="359500" cy="35973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93A4467-4102-48F2-AFC0-69BEBBC734DD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3389655" y="3457407"/>
            <a:ext cx="5192370" cy="80343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1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79912B-1616-494C-8CC1-F108A6E8C31C}"/>
              </a:ext>
            </a:extLst>
          </p:cNvPr>
          <p:cNvCxnSpPr>
            <a:cxnSpLocks/>
          </p:cNvCxnSpPr>
          <p:nvPr/>
        </p:nvCxnSpPr>
        <p:spPr>
          <a:xfrm>
            <a:off x="0" y="931178"/>
            <a:ext cx="12192000" cy="0"/>
          </a:xfrm>
          <a:prstGeom prst="line">
            <a:avLst/>
          </a:prstGeom>
          <a:ln w="57150">
            <a:solidFill>
              <a:srgbClr val="021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DB0E3D-E34E-4801-8D6F-CADDD424E5FD}"/>
              </a:ext>
            </a:extLst>
          </p:cNvPr>
          <p:cNvSpPr txBox="1"/>
          <p:nvPr/>
        </p:nvSpPr>
        <p:spPr>
          <a:xfrm>
            <a:off x="126993" y="45974"/>
            <a:ext cx="8387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Laser benchmarking: DMD resolution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D8B1D85-F150-4DDC-A8A0-FCE1FE5F5544}"/>
              </a:ext>
            </a:extLst>
          </p:cNvPr>
          <p:cNvGrpSpPr/>
          <p:nvPr/>
        </p:nvGrpSpPr>
        <p:grpSpPr>
          <a:xfrm>
            <a:off x="0" y="5972400"/>
            <a:ext cx="12192000" cy="885600"/>
            <a:chOff x="0" y="5972400"/>
            <a:chExt cx="12192000" cy="8856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584FB4C-E09D-4BAA-87CD-D23F2924917E}"/>
                </a:ext>
              </a:extLst>
            </p:cNvPr>
            <p:cNvSpPr/>
            <p:nvPr/>
          </p:nvSpPr>
          <p:spPr>
            <a:xfrm>
              <a:off x="0" y="5972400"/>
              <a:ext cx="12192000" cy="885600"/>
            </a:xfrm>
            <a:prstGeom prst="rect">
              <a:avLst/>
            </a:prstGeom>
            <a:solidFill>
              <a:srgbClr val="021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82E7C31-8522-4A94-B1E9-ED6C2C24A197}"/>
                </a:ext>
              </a:extLst>
            </p:cNvPr>
            <p:cNvSpPr/>
            <p:nvPr/>
          </p:nvSpPr>
          <p:spPr>
            <a:xfrm>
              <a:off x="5296390" y="6092317"/>
              <a:ext cx="41859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C. Swain (catherine.swain@liverpool.ac.uk)</a:t>
              </a:r>
            </a:p>
            <a:p>
              <a:pPr algn="ctr"/>
              <a:r>
                <a:rPr lang="en-GB" i="1" dirty="0">
                  <a:solidFill>
                    <a:schemeClr val="bg1"/>
                  </a:solidFill>
                </a:rPr>
                <a:t>IOP PAB conference 28/06/2023</a:t>
              </a:r>
            </a:p>
          </p:txBody>
        </p:sp>
        <p:pic>
          <p:nvPicPr>
            <p:cNvPr id="28" name="Content Placeholder 3">
              <a:extLst>
                <a:ext uri="{FF2B5EF4-FFF2-40B4-BE49-F238E27FC236}">
                  <a16:creationId xmlns:a16="http://schemas.microsoft.com/office/drawing/2014/main" id="{FAC56019-2F70-49C6-B49D-B2A0C7202D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94" y="6091750"/>
              <a:ext cx="2516698" cy="64689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077E57C-2D13-4053-A6A8-27B751A7A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686" y="6014548"/>
              <a:ext cx="1133453" cy="801301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24B11A2-28DE-4DF3-9E5D-53B963DA32FD}"/>
                </a:ext>
              </a:extLst>
            </p:cNvPr>
            <p:cNvSpPr/>
            <p:nvPr/>
          </p:nvSpPr>
          <p:spPr>
            <a:xfrm>
              <a:off x="11407480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8</a:t>
              </a:r>
            </a:p>
          </p:txBody>
        </p:sp>
        <p:pic>
          <p:nvPicPr>
            <p:cNvPr id="31" name="Picture 2" descr="https://az659834.vo.msecnd.net/eventsairwesteuprod/production-iop-public/0f4bc192760543f4b66b6115248752d0">
              <a:extLst>
                <a:ext uri="{FF2B5EF4-FFF2-40B4-BE49-F238E27FC236}">
                  <a16:creationId xmlns:a16="http://schemas.microsoft.com/office/drawing/2014/main" id="{5A874134-689D-44A0-AADE-BDE40556F4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35" y="5974470"/>
              <a:ext cx="2290194" cy="88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0288AF2-098C-471E-9FCB-93A857636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3" y="6091750"/>
              <a:ext cx="1265257" cy="646898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434EF71-A8D1-4093-BC18-BFF5C336ED7A}"/>
              </a:ext>
            </a:extLst>
          </p:cNvPr>
          <p:cNvSpPr txBox="1"/>
          <p:nvPr/>
        </p:nvSpPr>
        <p:spPr>
          <a:xfrm>
            <a:off x="6717935" y="1049026"/>
            <a:ext cx="552882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2"/>
                </a:solidFill>
              </a:rPr>
              <a:t>Theoretical PSF </a:t>
            </a:r>
            <a:r>
              <a:rPr lang="en-GB" sz="2400" dirty="0"/>
              <a:t>spot size for varying apertures was calculated.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2"/>
                </a:solidFill>
              </a:rPr>
              <a:t>Experimental verification</a:t>
            </a:r>
            <a:r>
              <a:rPr lang="en-GB" sz="2400" dirty="0"/>
              <a:t> of results will be carried out.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Increasing pinhole radius decreases the PSF.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This means images with larger pinholes will have less contribution from diffraction through the aperture.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Therefore, larger pinholes give </a:t>
            </a:r>
            <a:r>
              <a:rPr lang="en-GB" sz="2400" b="1" dirty="0">
                <a:solidFill>
                  <a:schemeClr val="accent2"/>
                </a:solidFill>
              </a:rPr>
              <a:t>higher diffraction resolution.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A8CD849-ADAB-4E57-BD76-303DA2230C32}"/>
              </a:ext>
            </a:extLst>
          </p:cNvPr>
          <p:cNvGrpSpPr/>
          <p:nvPr/>
        </p:nvGrpSpPr>
        <p:grpSpPr>
          <a:xfrm>
            <a:off x="421196" y="1163963"/>
            <a:ext cx="6155095" cy="4530074"/>
            <a:chOff x="245705" y="1108497"/>
            <a:chExt cx="6155095" cy="4530074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8D0EDC6-3448-451C-90DE-19CC377E9281}"/>
                </a:ext>
              </a:extLst>
            </p:cNvPr>
            <p:cNvSpPr/>
            <p:nvPr/>
          </p:nvSpPr>
          <p:spPr>
            <a:xfrm>
              <a:off x="245705" y="1108497"/>
              <a:ext cx="6155095" cy="4530074"/>
            </a:xfrm>
            <a:prstGeom prst="roundRect">
              <a:avLst>
                <a:gd name="adj" fmla="val 9506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4C7A99A-D31C-44D0-BAF4-F0807E847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9769" y="1219430"/>
              <a:ext cx="5955286" cy="4304012"/>
            </a:xfrm>
            <a:prstGeom prst="roundRect">
              <a:avLst>
                <a:gd name="adj" fmla="val 8077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36931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02185A"/>
      </a:accent3>
      <a:accent4>
        <a:srgbClr val="3A5CEA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2206</TotalTime>
  <Words>1343</Words>
  <Application>Microsoft Office PowerPoint</Application>
  <PresentationFormat>Widescreen</PresentationFormat>
  <Paragraphs>161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Times New Roman</vt:lpstr>
      <vt:lpstr>Office Theme</vt:lpstr>
      <vt:lpstr>Novel emittance diagnostics: utilising optical radiation for single-shot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DMD based emittance monitor</dc:title>
  <dc:creator>Swain, Catherine</dc:creator>
  <cp:lastModifiedBy>Swain, Catherine</cp:lastModifiedBy>
  <cp:revision>167</cp:revision>
  <dcterms:created xsi:type="dcterms:W3CDTF">2022-10-26T13:52:29Z</dcterms:created>
  <dcterms:modified xsi:type="dcterms:W3CDTF">2023-06-29T16:38:22Z</dcterms:modified>
</cp:coreProperties>
</file>