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6" r:id="rId5"/>
    <p:sldMasterId id="2147483681" r:id="rId6"/>
  </p:sldMasterIdLst>
  <p:notesMasterIdLst>
    <p:notesMasterId r:id="rId26"/>
  </p:notesMasterIdLst>
  <p:sldIdLst>
    <p:sldId id="257" r:id="rId7"/>
    <p:sldId id="265" r:id="rId8"/>
    <p:sldId id="263" r:id="rId9"/>
    <p:sldId id="260" r:id="rId10"/>
    <p:sldId id="261" r:id="rId11"/>
    <p:sldId id="267" r:id="rId12"/>
    <p:sldId id="301" r:id="rId13"/>
    <p:sldId id="271" r:id="rId14"/>
    <p:sldId id="272" r:id="rId15"/>
    <p:sldId id="273" r:id="rId16"/>
    <p:sldId id="275" r:id="rId17"/>
    <p:sldId id="276" r:id="rId18"/>
    <p:sldId id="302" r:id="rId19"/>
    <p:sldId id="303" r:id="rId20"/>
    <p:sldId id="304" r:id="rId21"/>
    <p:sldId id="305" r:id="rId22"/>
    <p:sldId id="306" r:id="rId23"/>
    <p:sldId id="307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1BC519-A825-4C81-A9E3-CC8DC7A988C3}" v="1" dt="2023-05-22T11:43:25.6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40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nning, David (STFC,DL,AST)" userId="S::david.dunning@stfc.ac.uk::0f52c177-860d-4a92-8803-4bc5183e88c5" providerId="AD" clId="Web-{291BC519-A825-4C81-A9E3-CC8DC7A988C3}"/>
    <pc:docChg chg="">
      <pc:chgData name="Dunning, David (STFC,DL,AST)" userId="S::david.dunning@stfc.ac.uk::0f52c177-860d-4a92-8803-4bc5183e88c5" providerId="AD" clId="Web-{291BC519-A825-4C81-A9E3-CC8DC7A988C3}" dt="2023-05-22T11:43:25.611" v="0"/>
      <pc:docMkLst>
        <pc:docMk/>
      </pc:docMkLst>
      <pc:sldChg chg="delCm">
        <pc:chgData name="Dunning, David (STFC,DL,AST)" userId="S::david.dunning@stfc.ac.uk::0f52c177-860d-4a92-8803-4bc5183e88c5" providerId="AD" clId="Web-{291BC519-A825-4C81-A9E3-CC8DC7A988C3}" dt="2023-05-22T11:43:25.611" v="0"/>
        <pc:sldMkLst>
          <pc:docMk/>
          <pc:sldMk cId="1704298551" sldId="26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unning, David (STFC,DL,AST)" userId="S::david.dunning@stfc.ac.uk::0f52c177-860d-4a92-8803-4bc5183e88c5" providerId="AD" clId="Web-{291BC519-A825-4C81-A9E3-CC8DC7A988C3}" dt="2023-05-22T11:43:25.611" v="0"/>
              <pc2:cmMkLst xmlns:pc2="http://schemas.microsoft.com/office/powerpoint/2019/9/main/command">
                <pc:docMk/>
                <pc:sldMk cId="1704298551" sldId="263"/>
                <pc2:cmMk id="{6314677D-C669-4F9B-82A6-6CBB6F3C3971}"/>
              </pc2:cmMkLst>
            </pc226:cmChg>
          </p:ext>
        </pc:ext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Sheet1!$A$2:$A$9</c:f>
              <c:numCache>
                <c:formatCode>General</c:formatCode>
                <c:ptCount val="8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2.5</c:v>
                </c:pt>
                <c:pt idx="4">
                  <c:v>5</c:v>
                </c:pt>
                <c:pt idx="5">
                  <c:v>10</c:v>
                </c:pt>
                <c:pt idx="6">
                  <c:v>15</c:v>
                </c:pt>
                <c:pt idx="7">
                  <c:v>20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AC-4E3D-89B3-53454F5F82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24147455"/>
        <c:axId val="1924149951"/>
      </c:scatterChart>
      <c:valAx>
        <c:axId val="19241474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4149951"/>
        <c:crosses val="autoZero"/>
        <c:crossBetween val="midCat"/>
      </c:valAx>
      <c:valAx>
        <c:axId val="1924149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41474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1F3972-A0DB-40DB-9BF8-5F61D14D778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40FFC42-F71C-4140-8B01-179A7BA51B5E}">
      <dgm:prSet phldrT="[Text]" custT="1"/>
      <dgm:spPr/>
      <dgm:t>
        <a:bodyPr/>
        <a:lstStyle/>
        <a:p>
          <a:pPr algn="ctr"/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Transform-limited generation from </a:t>
          </a:r>
          <a:b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0.1 </a:t>
          </a:r>
          <a:r>
            <a:rPr lang="en-GB" sz="2000" b="1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keV</a:t>
          </a:r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to 20 </a:t>
          </a:r>
          <a:r>
            <a:rPr lang="en-GB" sz="2000" b="1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keV</a:t>
          </a:r>
          <a:endParaRPr lang="en-GB" sz="2000" b="1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CB42B8-EC1C-49F2-B15F-27ED6686A4ED}" type="parTrans" cxnId="{9EB4A993-90EF-4109-BC6F-21784B0F3E72}">
      <dgm:prSet/>
      <dgm:spPr/>
      <dgm:t>
        <a:bodyPr/>
        <a:lstStyle/>
        <a:p>
          <a:endParaRPr lang="en-GB"/>
        </a:p>
      </dgm:t>
    </dgm:pt>
    <dgm:pt modelId="{01A7019D-354C-47F0-9484-98D4876D459F}" type="sibTrans" cxnId="{9EB4A993-90EF-4109-BC6F-21784B0F3E72}">
      <dgm:prSet/>
      <dgm:spPr/>
      <dgm:t>
        <a:bodyPr/>
        <a:lstStyle/>
        <a:p>
          <a:endParaRPr lang="en-GB"/>
        </a:p>
      </dgm:t>
    </dgm:pt>
    <dgm:pt modelId="{678C2C0A-555A-4E17-BCF6-781FC482ABDA}">
      <dgm:prSet phldrT="[Text]" custT="1"/>
      <dgm:spPr/>
      <dgm:t>
        <a:bodyPr/>
        <a:lstStyle/>
        <a:p>
          <a:pPr algn="ctr"/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High efficiency facility with </a:t>
          </a:r>
          <a:r>
            <a:rPr lang="en-GB" sz="2000" b="1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simultaneous </a:t>
          </a:r>
          <a:r>
            <a: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operation of multiple end stations</a:t>
          </a:r>
        </a:p>
      </dgm:t>
    </dgm:pt>
    <dgm:pt modelId="{A8DBA44F-2C9D-4953-903F-03527DB39812}" type="parTrans" cxnId="{0D22AAC9-D3BF-49E8-98FA-A303452D8574}">
      <dgm:prSet/>
      <dgm:spPr/>
      <dgm:t>
        <a:bodyPr/>
        <a:lstStyle/>
        <a:p>
          <a:endParaRPr lang="en-GB"/>
        </a:p>
      </dgm:t>
    </dgm:pt>
    <dgm:pt modelId="{BB325548-7C66-44AC-8A9A-0E5EB3DDB6C9}" type="sibTrans" cxnId="{0D22AAC9-D3BF-49E8-98FA-A303452D8574}">
      <dgm:prSet/>
      <dgm:spPr/>
      <dgm:t>
        <a:bodyPr/>
        <a:lstStyle/>
        <a:p>
          <a:endParaRPr lang="en-GB"/>
        </a:p>
      </dgm:t>
    </dgm:pt>
    <dgm:pt modelId="{64034ADC-2016-4C7B-B415-5A1AD85E04B7}">
      <dgm:prSet/>
      <dgm:spPr/>
      <dgm:t>
        <a:bodyPr/>
        <a:lstStyle/>
        <a:p>
          <a:pPr algn="l"/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R&amp;D </a:t>
          </a:r>
          <a:r>
            <a:rPr lang="en-GB" sz="2000" dirty="0" smtClean="0">
              <a:latin typeface="Calibri" panose="020F0502020204030204" pitchFamily="34" charset="0"/>
              <a:cs typeface="Calibri" panose="020F0502020204030204" pitchFamily="34" charset="0"/>
            </a:rPr>
            <a:t>valuable </a:t>
          </a:r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to the international XFEL community</a:t>
          </a:r>
        </a:p>
      </dgm:t>
    </dgm:pt>
    <dgm:pt modelId="{AD52676A-D3A3-4E60-9699-31B988551E19}" type="parTrans" cxnId="{AA36DAB0-6CE2-4DF4-AE69-8A08E90A1E9D}">
      <dgm:prSet/>
      <dgm:spPr/>
      <dgm:t>
        <a:bodyPr/>
        <a:lstStyle/>
        <a:p>
          <a:endParaRPr lang="en-GB"/>
        </a:p>
      </dgm:t>
    </dgm:pt>
    <dgm:pt modelId="{73388DEB-CFA3-491D-8D48-DEA61892EBC8}" type="sibTrans" cxnId="{AA36DAB0-6CE2-4DF4-AE69-8A08E90A1E9D}">
      <dgm:prSet/>
      <dgm:spPr/>
      <dgm:t>
        <a:bodyPr/>
        <a:lstStyle/>
        <a:p>
          <a:endParaRPr lang="en-GB"/>
        </a:p>
      </dgm:t>
    </dgm:pt>
    <dgm:pt modelId="{237CE7C3-8A12-4DB8-A6E2-7729FD019122}">
      <dgm:prSet/>
      <dgm:spPr/>
      <dgm:t>
        <a:bodyPr/>
        <a:lstStyle/>
        <a:p>
          <a:pPr algn="l"/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A distinguishing feature of a UK-based machine within the XFEL landscape</a:t>
          </a:r>
        </a:p>
      </dgm:t>
    </dgm:pt>
    <dgm:pt modelId="{C9A8F997-F94D-4BEA-8908-4A8075C8A435}" type="parTrans" cxnId="{07E43B7F-9000-4119-A645-0D48206B67D4}">
      <dgm:prSet/>
      <dgm:spPr/>
      <dgm:t>
        <a:bodyPr/>
        <a:lstStyle/>
        <a:p>
          <a:endParaRPr lang="en-GB"/>
        </a:p>
      </dgm:t>
    </dgm:pt>
    <dgm:pt modelId="{F3F16224-0B24-4281-AB2D-91F878D080EA}" type="sibTrans" cxnId="{07E43B7F-9000-4119-A645-0D48206B67D4}">
      <dgm:prSet/>
      <dgm:spPr/>
      <dgm:t>
        <a:bodyPr/>
        <a:lstStyle/>
        <a:p>
          <a:endParaRPr lang="en-GB"/>
        </a:p>
      </dgm:t>
    </dgm:pt>
    <dgm:pt modelId="{952BC29D-F165-488E-B392-A057D34D0A57}">
      <dgm:prSet/>
      <dgm:spPr/>
      <dgm:t>
        <a:bodyPr/>
        <a:lstStyle/>
        <a:p>
          <a:pPr algn="l"/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More science generated per unit time, maximising investment and </a:t>
          </a:r>
          <a:r>
            <a:rPr lang="en-GB" sz="2000" dirty="0" smtClean="0">
              <a:latin typeface="Calibri" panose="020F0502020204030204" pitchFamily="34" charset="0"/>
              <a:cs typeface="Calibri" panose="020F0502020204030204" pitchFamily="34" charset="0"/>
            </a:rPr>
            <a:t>efficiency</a:t>
          </a:r>
          <a:endParaRPr lang="en-GB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F52E7AD-7D9C-48F9-9956-9DB8021386C3}" type="parTrans" cxnId="{F6BC21FD-F490-47FC-BCE9-35CE4635FB15}">
      <dgm:prSet/>
      <dgm:spPr/>
      <dgm:t>
        <a:bodyPr/>
        <a:lstStyle/>
        <a:p>
          <a:endParaRPr lang="en-GB"/>
        </a:p>
      </dgm:t>
    </dgm:pt>
    <dgm:pt modelId="{1FCB4779-FCAA-49FA-B30C-CCDE0F0E7422}" type="sibTrans" cxnId="{F6BC21FD-F490-47FC-BCE9-35CE4635FB15}">
      <dgm:prSet/>
      <dgm:spPr/>
      <dgm:t>
        <a:bodyPr/>
        <a:lstStyle/>
        <a:p>
          <a:endParaRPr lang="en-GB"/>
        </a:p>
      </dgm:t>
    </dgm:pt>
    <dgm:pt modelId="{6D2771F7-4F55-447C-B973-8CA049DDA8A8}">
      <dgm:prSet/>
      <dgm:spPr/>
      <dgm:t>
        <a:bodyPr/>
        <a:lstStyle/>
        <a:p>
          <a:pPr algn="l"/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“Laser-like x-rays” for </a:t>
          </a:r>
          <a:r>
            <a:rPr lang="en-GB" sz="2000" dirty="0" smtClean="0">
              <a:latin typeface="Calibri" panose="020F0502020204030204" pitchFamily="34" charset="0"/>
              <a:cs typeface="Calibri" panose="020F0502020204030204" pitchFamily="34" charset="0"/>
            </a:rPr>
            <a:t>users -  </a:t>
          </a:r>
          <a:r>
            <a:rPr lang="en-GB" sz="2000" dirty="0">
              <a:latin typeface="Calibri" panose="020F0502020204030204" pitchFamily="34" charset="0"/>
              <a:cs typeface="Calibri" panose="020F0502020204030204" pitchFamily="34" charset="0"/>
            </a:rPr>
            <a:t>a clear scientific need and vision.</a:t>
          </a:r>
        </a:p>
      </dgm:t>
    </dgm:pt>
    <dgm:pt modelId="{3DF0AC13-2964-41A7-A4B7-C69B53246C67}" type="parTrans" cxnId="{CB096D18-C56F-477F-B702-752EB808DD1F}">
      <dgm:prSet/>
      <dgm:spPr/>
      <dgm:t>
        <a:bodyPr/>
        <a:lstStyle/>
        <a:p>
          <a:endParaRPr lang="en-GB"/>
        </a:p>
      </dgm:t>
    </dgm:pt>
    <dgm:pt modelId="{FC6743B8-BA90-45FE-A064-4A4BB1D1E633}" type="sibTrans" cxnId="{CB096D18-C56F-477F-B702-752EB808DD1F}">
      <dgm:prSet/>
      <dgm:spPr/>
      <dgm:t>
        <a:bodyPr/>
        <a:lstStyle/>
        <a:p>
          <a:endParaRPr lang="en-GB"/>
        </a:p>
      </dgm:t>
    </dgm:pt>
    <dgm:pt modelId="{63A83C90-A63C-4D71-8728-FC9121FF55DD}">
      <dgm:prSet/>
      <dgm:spPr/>
      <dgm:t>
        <a:bodyPr/>
        <a:lstStyle/>
        <a:p>
          <a:pPr algn="l"/>
          <a:r>
            <a:rPr lang="en-GB" sz="2000" dirty="0" smtClean="0">
              <a:latin typeface="Calibri" panose="020F0502020204030204" pitchFamily="34" charset="0"/>
              <a:cs typeface="Calibri" panose="020F0502020204030204" pitchFamily="34" charset="0"/>
            </a:rPr>
            <a:t>Based on emerging societal and scientific needs, additional beam lines and end stations can be added with time</a:t>
          </a:r>
          <a:endParaRPr lang="en-GB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956A8C9-982D-41DD-A061-81E618597009}" type="parTrans" cxnId="{9A512769-BF01-4DBF-B771-F46AF48198B7}">
      <dgm:prSet/>
      <dgm:spPr/>
    </dgm:pt>
    <dgm:pt modelId="{47AC3E77-FFDD-4504-92F2-179DD5C884D8}" type="sibTrans" cxnId="{9A512769-BF01-4DBF-B771-F46AF48198B7}">
      <dgm:prSet/>
      <dgm:spPr/>
    </dgm:pt>
    <dgm:pt modelId="{26D7B4FE-566A-449B-8F0A-0265566E5521}" type="pres">
      <dgm:prSet presAssocID="{FF1F3972-A0DB-40DB-9BF8-5F61D14D778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FC6801-717E-46F1-8FDE-19B1F5F3E0B8}" type="pres">
      <dgm:prSet presAssocID="{740FFC42-F71C-4140-8B01-179A7BA51B5E}" presName="node" presStyleLbl="node1" presStyleIdx="0" presStyleCnt="2" custLinFactNeighborX="-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E52150-1B4F-4DB0-9E86-72A9DD57318E}" type="pres">
      <dgm:prSet presAssocID="{01A7019D-354C-47F0-9484-98D4876D459F}" presName="sibTrans" presStyleCnt="0"/>
      <dgm:spPr/>
    </dgm:pt>
    <dgm:pt modelId="{C1D0C90F-A6BF-44E4-BA67-2E7A8A3EAE70}" type="pres">
      <dgm:prSet presAssocID="{678C2C0A-555A-4E17-BCF6-781FC482ABD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0A5285-49F1-454A-8AD7-05DB0266AC3B}" type="presOf" srcId="{678C2C0A-555A-4E17-BCF6-781FC482ABDA}" destId="{C1D0C90F-A6BF-44E4-BA67-2E7A8A3EAE70}" srcOrd="0" destOrd="0" presId="urn:microsoft.com/office/officeart/2005/8/layout/default"/>
    <dgm:cxn modelId="{9EB4A993-90EF-4109-BC6F-21784B0F3E72}" srcId="{FF1F3972-A0DB-40DB-9BF8-5F61D14D7784}" destId="{740FFC42-F71C-4140-8B01-179A7BA51B5E}" srcOrd="0" destOrd="0" parTransId="{3ACB42B8-EC1C-49F2-B15F-27ED6686A4ED}" sibTransId="{01A7019D-354C-47F0-9484-98D4876D459F}"/>
    <dgm:cxn modelId="{612D4B28-D646-4C9C-9BD4-4A6A6B48C333}" type="presOf" srcId="{237CE7C3-8A12-4DB8-A6E2-7729FD019122}" destId="{8FFC6801-717E-46F1-8FDE-19B1F5F3E0B8}" srcOrd="0" destOrd="2" presId="urn:microsoft.com/office/officeart/2005/8/layout/default"/>
    <dgm:cxn modelId="{F40C4443-F1A2-4596-819A-6E9882BE2DF1}" type="presOf" srcId="{6D2771F7-4F55-447C-B973-8CA049DDA8A8}" destId="{8FFC6801-717E-46F1-8FDE-19B1F5F3E0B8}" srcOrd="0" destOrd="1" presId="urn:microsoft.com/office/officeart/2005/8/layout/default"/>
    <dgm:cxn modelId="{AA36DAB0-6CE2-4DF4-AE69-8A08E90A1E9D}" srcId="{740FFC42-F71C-4140-8B01-179A7BA51B5E}" destId="{64034ADC-2016-4C7B-B415-5A1AD85E04B7}" srcOrd="2" destOrd="0" parTransId="{AD52676A-D3A3-4E60-9699-31B988551E19}" sibTransId="{73388DEB-CFA3-491D-8D48-DEA61892EBC8}"/>
    <dgm:cxn modelId="{6D055222-66C6-4D68-ADF5-AE59779EF36D}" type="presOf" srcId="{FF1F3972-A0DB-40DB-9BF8-5F61D14D7784}" destId="{26D7B4FE-566A-449B-8F0A-0265566E5521}" srcOrd="0" destOrd="0" presId="urn:microsoft.com/office/officeart/2005/8/layout/default"/>
    <dgm:cxn modelId="{07E43B7F-9000-4119-A645-0D48206B67D4}" srcId="{740FFC42-F71C-4140-8B01-179A7BA51B5E}" destId="{237CE7C3-8A12-4DB8-A6E2-7729FD019122}" srcOrd="1" destOrd="0" parTransId="{C9A8F997-F94D-4BEA-8908-4A8075C8A435}" sibTransId="{F3F16224-0B24-4281-AB2D-91F878D080EA}"/>
    <dgm:cxn modelId="{85EAB9CE-65D5-4C68-B194-FF09D84B04BF}" type="presOf" srcId="{63A83C90-A63C-4D71-8728-FC9121FF55DD}" destId="{C1D0C90F-A6BF-44E4-BA67-2E7A8A3EAE70}" srcOrd="0" destOrd="2" presId="urn:microsoft.com/office/officeart/2005/8/layout/default"/>
    <dgm:cxn modelId="{8EECADB3-16D5-4B68-8C82-12722D57E06A}" type="presOf" srcId="{952BC29D-F165-488E-B392-A057D34D0A57}" destId="{C1D0C90F-A6BF-44E4-BA67-2E7A8A3EAE70}" srcOrd="0" destOrd="1" presId="urn:microsoft.com/office/officeart/2005/8/layout/default"/>
    <dgm:cxn modelId="{F6BC21FD-F490-47FC-BCE9-35CE4635FB15}" srcId="{678C2C0A-555A-4E17-BCF6-781FC482ABDA}" destId="{952BC29D-F165-488E-B392-A057D34D0A57}" srcOrd="0" destOrd="0" parTransId="{3F52E7AD-7D9C-48F9-9956-9DB8021386C3}" sibTransId="{1FCB4779-FCAA-49FA-B30C-CCDE0F0E7422}"/>
    <dgm:cxn modelId="{CB096D18-C56F-477F-B702-752EB808DD1F}" srcId="{740FFC42-F71C-4140-8B01-179A7BA51B5E}" destId="{6D2771F7-4F55-447C-B973-8CA049DDA8A8}" srcOrd="0" destOrd="0" parTransId="{3DF0AC13-2964-41A7-A4B7-C69B53246C67}" sibTransId="{FC6743B8-BA90-45FE-A064-4A4BB1D1E633}"/>
    <dgm:cxn modelId="{939552B2-E65E-4850-A383-8DAFC830CC79}" type="presOf" srcId="{740FFC42-F71C-4140-8B01-179A7BA51B5E}" destId="{8FFC6801-717E-46F1-8FDE-19B1F5F3E0B8}" srcOrd="0" destOrd="0" presId="urn:microsoft.com/office/officeart/2005/8/layout/default"/>
    <dgm:cxn modelId="{298FB087-A172-43A0-A834-5DD9908123FE}" type="presOf" srcId="{64034ADC-2016-4C7B-B415-5A1AD85E04B7}" destId="{8FFC6801-717E-46F1-8FDE-19B1F5F3E0B8}" srcOrd="0" destOrd="3" presId="urn:microsoft.com/office/officeart/2005/8/layout/default"/>
    <dgm:cxn modelId="{0D22AAC9-D3BF-49E8-98FA-A303452D8574}" srcId="{FF1F3972-A0DB-40DB-9BF8-5F61D14D7784}" destId="{678C2C0A-555A-4E17-BCF6-781FC482ABDA}" srcOrd="1" destOrd="0" parTransId="{A8DBA44F-2C9D-4953-903F-03527DB39812}" sibTransId="{BB325548-7C66-44AC-8A9A-0E5EB3DDB6C9}"/>
    <dgm:cxn modelId="{9A512769-BF01-4DBF-B771-F46AF48198B7}" srcId="{678C2C0A-555A-4E17-BCF6-781FC482ABDA}" destId="{63A83C90-A63C-4D71-8728-FC9121FF55DD}" srcOrd="1" destOrd="0" parTransId="{D956A8C9-982D-41DD-A061-81E618597009}" sibTransId="{47AC3E77-FFDD-4504-92F2-179DD5C884D8}"/>
    <dgm:cxn modelId="{C480188B-5403-4D42-9576-9FC2A9FDEC88}" type="presParOf" srcId="{26D7B4FE-566A-449B-8F0A-0265566E5521}" destId="{8FFC6801-717E-46F1-8FDE-19B1F5F3E0B8}" srcOrd="0" destOrd="0" presId="urn:microsoft.com/office/officeart/2005/8/layout/default"/>
    <dgm:cxn modelId="{B84442F5-E7C7-4027-A482-4BFF709E9A9C}" type="presParOf" srcId="{26D7B4FE-566A-449B-8F0A-0265566E5521}" destId="{A9E52150-1B4F-4DB0-9E86-72A9DD57318E}" srcOrd="1" destOrd="0" presId="urn:microsoft.com/office/officeart/2005/8/layout/default"/>
    <dgm:cxn modelId="{2951AFD7-0496-4D8C-B471-94B7BA67DB7D}" type="presParOf" srcId="{26D7B4FE-566A-449B-8F0A-0265566E5521}" destId="{C1D0C90F-A6BF-44E4-BA67-2E7A8A3EAE70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6255B7-B40B-43AF-9102-F16DD4CB8235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66D0D35-62F2-4115-89B6-443E9804C306}">
      <dgm:prSet phldrT="[Text]"/>
      <dgm:spPr>
        <a:xfrm>
          <a:off x="1796" y="269834"/>
          <a:ext cx="1751759" cy="667292"/>
        </a:xfrm>
        <a:prstGeom prst="rect">
          <a:avLst/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Very high pulse energy (~100 </a:t>
          </a:r>
          <a:r>
            <a:rPr lang="en-US" dirty="0" err="1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mJ</a:t>
          </a:r>
          <a:r>
            <a:rPr lang="en-US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gm:t>
    </dgm:pt>
    <dgm:pt modelId="{EE26B6B5-0A54-4B28-AEDF-EE6156E91B15}" type="parTrans" cxnId="{A49E5C91-8EE9-4E63-A6FF-03AC2F750900}">
      <dgm:prSet/>
      <dgm:spPr/>
      <dgm:t>
        <a:bodyPr/>
        <a:lstStyle/>
        <a:p>
          <a:endParaRPr lang="en-US"/>
        </a:p>
      </dgm:t>
    </dgm:pt>
    <dgm:pt modelId="{F29302FC-965F-4E5E-AF99-340872AEA743}" type="sibTrans" cxnId="{A49E5C91-8EE9-4E63-A6FF-03AC2F750900}">
      <dgm:prSet/>
      <dgm:spPr/>
      <dgm:t>
        <a:bodyPr/>
        <a:lstStyle/>
        <a:p>
          <a:endParaRPr lang="en-US"/>
        </a:p>
      </dgm:t>
    </dgm:pt>
    <dgm:pt modelId="{20F39072-12E3-45B8-9C7B-087901F8BC5E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 additional feature of UK XFEL, or delivered at another facility?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D7874BEE-803A-411A-9D28-AE425889342F}" type="parTrans" cxnId="{4947103B-CA3F-43BA-BCA6-0B0461082FF8}">
      <dgm:prSet/>
      <dgm:spPr/>
      <dgm:t>
        <a:bodyPr/>
        <a:lstStyle/>
        <a:p>
          <a:endParaRPr lang="en-US"/>
        </a:p>
      </dgm:t>
    </dgm:pt>
    <dgm:pt modelId="{4BAA7313-7AB6-49A2-8C07-549A2EC05069}" type="sibTrans" cxnId="{4947103B-CA3F-43BA-BCA6-0B0461082FF8}">
      <dgm:prSet/>
      <dgm:spPr/>
      <dgm:t>
        <a:bodyPr/>
        <a:lstStyle/>
        <a:p>
          <a:endParaRPr lang="en-US"/>
        </a:p>
      </dgm:t>
    </dgm:pt>
    <dgm:pt modelId="{23EE8BDF-18BC-459E-ABCD-C09C7F45F4E4}">
      <dgm:prSet phldrT="[Text]"/>
      <dgm:spPr>
        <a:xfrm>
          <a:off x="1998802" y="269834"/>
          <a:ext cx="1751759" cy="667292"/>
        </a:xfrm>
        <a:prstGeom prst="rect">
          <a:avLst/>
        </a:prstGeom>
        <a:solidFill>
          <a:srgbClr val="F08900">
            <a:hueOff val="-1027502"/>
            <a:satOff val="-50000"/>
            <a:lumOff val="-4510"/>
            <a:alphaOff val="0"/>
          </a:srgbClr>
        </a:solidFill>
        <a:ln w="12700" cap="flat" cmpd="sng" algn="ctr">
          <a:solidFill>
            <a:srgbClr val="F08900">
              <a:hueOff val="-1027502"/>
              <a:satOff val="-50000"/>
              <a:lumOff val="-451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Very high photon energy (50-100 </a:t>
          </a:r>
          <a:r>
            <a:rPr lang="en-US" dirty="0" err="1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keV</a:t>
          </a:r>
          <a:r>
            <a:rPr lang="en-US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gm:t>
    </dgm:pt>
    <dgm:pt modelId="{1DD5A6BF-59C1-4272-BFDE-B813FC8EC703}" type="parTrans" cxnId="{A9FC656E-06A9-4076-91B0-95AB44C09376}">
      <dgm:prSet/>
      <dgm:spPr/>
      <dgm:t>
        <a:bodyPr/>
        <a:lstStyle/>
        <a:p>
          <a:endParaRPr lang="en-US"/>
        </a:p>
      </dgm:t>
    </dgm:pt>
    <dgm:pt modelId="{347FFAF2-ABE0-4D2D-8E12-FD2F887790A0}" type="sibTrans" cxnId="{A9FC656E-06A9-4076-91B0-95AB44C09376}">
      <dgm:prSet/>
      <dgm:spPr/>
      <dgm:t>
        <a:bodyPr/>
        <a:lstStyle/>
        <a:p>
          <a:endParaRPr lang="en-US"/>
        </a:p>
      </dgm:t>
    </dgm:pt>
    <dgm:pt modelId="{91B3B03B-3ADD-4728-9A4B-864CEF168C86}">
      <dgm:prSet phldrT="[Text]"/>
      <dgm:spPr>
        <a:xfrm>
          <a:off x="1998802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 </a:t>
          </a:r>
          <a:r>
            <a:rPr lang="en-US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additional feature of UK XFEL, or delivered at another </a:t>
          </a:r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facility?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50AE3B6-1336-461E-8036-14698CC8020B}" type="parTrans" cxnId="{137250A6-2E44-4311-A912-BA5B009AB899}">
      <dgm:prSet/>
      <dgm:spPr/>
      <dgm:t>
        <a:bodyPr/>
        <a:lstStyle/>
        <a:p>
          <a:endParaRPr lang="en-US"/>
        </a:p>
      </dgm:t>
    </dgm:pt>
    <dgm:pt modelId="{FA5C25F1-DDA6-4DE4-A830-F3C3899F8290}" type="sibTrans" cxnId="{137250A6-2E44-4311-A912-BA5B009AB899}">
      <dgm:prSet/>
      <dgm:spPr/>
      <dgm:t>
        <a:bodyPr/>
        <a:lstStyle/>
        <a:p>
          <a:endParaRPr lang="en-US"/>
        </a:p>
      </dgm:t>
    </dgm:pt>
    <dgm:pt modelId="{7B73540A-8FDC-4483-B134-BDBC2C9105B8}">
      <dgm:prSet phldrT="[Text]"/>
      <dgm:spPr>
        <a:xfrm>
          <a:off x="3995807" y="269834"/>
          <a:ext cx="1751759" cy="667292"/>
        </a:xfrm>
        <a:prstGeom prst="rect">
          <a:avLst/>
        </a:prstGeom>
        <a:solidFill>
          <a:srgbClr val="F08900">
            <a:hueOff val="-2055004"/>
            <a:satOff val="-100000"/>
            <a:lumOff val="-9020"/>
            <a:alphaOff val="0"/>
          </a:srgbClr>
        </a:solidFill>
        <a:ln w="12700" cap="flat" cmpd="sng" algn="ctr">
          <a:solidFill>
            <a:srgbClr val="F08900">
              <a:hueOff val="-2055004"/>
              <a:satOff val="-100000"/>
              <a:lumOff val="-902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Synchronous sources</a:t>
          </a:r>
        </a:p>
      </dgm:t>
    </dgm:pt>
    <dgm:pt modelId="{C13EC4C7-1AA7-46D7-9FBC-5A339DB7DC3E}" type="parTrans" cxnId="{28ACA48D-0932-486F-8862-C5585689DF6E}">
      <dgm:prSet/>
      <dgm:spPr/>
      <dgm:t>
        <a:bodyPr/>
        <a:lstStyle/>
        <a:p>
          <a:endParaRPr lang="en-US"/>
        </a:p>
      </dgm:t>
    </dgm:pt>
    <dgm:pt modelId="{FB457FB1-F752-4327-BE39-144920BB14D1}" type="sibTrans" cxnId="{28ACA48D-0932-486F-8862-C5585689DF6E}">
      <dgm:prSet/>
      <dgm:spPr/>
      <dgm:t>
        <a:bodyPr/>
        <a:lstStyle/>
        <a:p>
          <a:endParaRPr lang="en-US"/>
        </a:p>
      </dgm:t>
    </dgm:pt>
    <dgm:pt modelId="{6413071B-D27E-49E5-ADEB-4D1703C48833}">
      <dgm:prSet phldrT="[Text]"/>
      <dgm:spPr>
        <a:xfrm>
          <a:off x="3995807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-1136450"/>
            <a:satOff val="-79607"/>
            <a:lumOff val="-6197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1136450"/>
              <a:satOff val="-79607"/>
              <a:lumOff val="-619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After NIR/ Visible lasers, terahertz is the most requested synchronous source.</a:t>
          </a:r>
        </a:p>
      </dgm:t>
    </dgm:pt>
    <dgm:pt modelId="{28745AB5-BF8E-4779-8433-9C435BD80836}" type="parTrans" cxnId="{F5F27B63-5141-48AF-A5D4-BCE05F129878}">
      <dgm:prSet/>
      <dgm:spPr/>
      <dgm:t>
        <a:bodyPr/>
        <a:lstStyle/>
        <a:p>
          <a:endParaRPr lang="en-US"/>
        </a:p>
      </dgm:t>
    </dgm:pt>
    <dgm:pt modelId="{59EF1DE3-F389-4F9B-9C68-4E4A78F817ED}" type="sibTrans" cxnId="{F5F27B63-5141-48AF-A5D4-BCE05F129878}">
      <dgm:prSet/>
      <dgm:spPr/>
      <dgm:t>
        <a:bodyPr/>
        <a:lstStyle/>
        <a:p>
          <a:endParaRPr lang="en-US"/>
        </a:p>
      </dgm:t>
    </dgm:pt>
    <dgm:pt modelId="{1194FDEF-37CD-4A3D-AA22-3BAB27342433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What photon energy? (High pulse energy at &lt;20 </a:t>
          </a:r>
          <a:r>
            <a:rPr lang="en-US" dirty="0" err="1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keV</a:t>
          </a:r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is easier</a:t>
          </a:r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)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8B048CDA-E6F6-4186-9FB9-7BBE1DD26ABB}" type="parTrans" cxnId="{6BF82F08-232A-4BD5-9A14-C48693774E01}">
      <dgm:prSet/>
      <dgm:spPr/>
      <dgm:t>
        <a:bodyPr/>
        <a:lstStyle/>
        <a:p>
          <a:endParaRPr lang="en-US"/>
        </a:p>
      </dgm:t>
    </dgm:pt>
    <dgm:pt modelId="{F5AB0CA6-9C56-42E2-98CC-95B5FE4B9806}" type="sibTrans" cxnId="{6BF82F08-232A-4BD5-9A14-C48693774E01}">
      <dgm:prSet/>
      <dgm:spPr/>
      <dgm:t>
        <a:bodyPr/>
        <a:lstStyle/>
        <a:p>
          <a:endParaRPr lang="en-US"/>
        </a:p>
      </dgm:t>
    </dgm:pt>
    <dgm:pt modelId="{28FE83C0-C776-44D2-AAE4-FDC56D7E389E}">
      <dgm:prSet/>
      <dgm:spPr/>
      <dgm:t>
        <a:bodyPr/>
        <a:lstStyle/>
        <a:p>
          <a:r>
            <a:rPr lang="en-US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Beam based sources have potential implications for machine layout.</a:t>
          </a:r>
        </a:p>
      </dgm:t>
    </dgm:pt>
    <dgm:pt modelId="{D756920E-FDE6-4BFB-96C6-F45F744D3BED}" type="parTrans" cxnId="{6E28D8D2-568E-4B11-8F5D-4D247A047789}">
      <dgm:prSet/>
      <dgm:spPr/>
      <dgm:t>
        <a:bodyPr/>
        <a:lstStyle/>
        <a:p>
          <a:endParaRPr lang="en-US"/>
        </a:p>
      </dgm:t>
    </dgm:pt>
    <dgm:pt modelId="{A4A7131B-5999-4F03-8498-7F0D3EB2E3EE}" type="sibTrans" cxnId="{6E28D8D2-568E-4B11-8F5D-4D247A047789}">
      <dgm:prSet/>
      <dgm:spPr/>
      <dgm:t>
        <a:bodyPr/>
        <a:lstStyle/>
        <a:p>
          <a:endParaRPr lang="en-US"/>
        </a:p>
      </dgm:t>
    </dgm:pt>
    <dgm:pt modelId="{F89669A1-C72A-43C7-BD41-79363F3793F8}">
      <dgm:prSet/>
      <dgm:spPr/>
      <dgm:t>
        <a:bodyPr/>
        <a:lstStyle/>
        <a:p>
          <a:r>
            <a:rPr lang="en-US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Requests for protons, ions and gamma sources need further exploration with Science Team</a:t>
          </a:r>
          <a:r>
            <a:rPr lang="en-US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.</a:t>
          </a:r>
        </a:p>
      </dgm:t>
    </dgm:pt>
    <dgm:pt modelId="{C5558137-9A38-42CF-87F2-79A38009FD31}" type="parTrans" cxnId="{398D33A4-606B-4A5A-B149-0871637B0344}">
      <dgm:prSet/>
      <dgm:spPr/>
      <dgm:t>
        <a:bodyPr/>
        <a:lstStyle/>
        <a:p>
          <a:endParaRPr lang="en-US"/>
        </a:p>
      </dgm:t>
    </dgm:pt>
    <dgm:pt modelId="{4C52BDB3-5BFC-48F7-92C1-774EAFCEA9F0}" type="sibTrans" cxnId="{398D33A4-606B-4A5A-B149-0871637B0344}">
      <dgm:prSet/>
      <dgm:spPr/>
      <dgm:t>
        <a:bodyPr/>
        <a:lstStyle/>
        <a:p>
          <a:endParaRPr lang="en-US"/>
        </a:p>
      </dgm:t>
    </dgm:pt>
    <dgm:pt modelId="{9B6EC833-5305-4A37-9237-99CEA1A47837}">
      <dgm:prSet phldrT="[Text]"/>
      <dgm:spPr>
        <a:xfrm>
          <a:off x="1796" y="937126"/>
          <a:ext cx="1751759" cy="3458699"/>
        </a:xfr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Transform-limited pulses necessary?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5351704C-123B-47DA-9398-6CCE5D66945A}" type="parTrans" cxnId="{1DE8A2CA-4FAF-47C9-AB6D-2BC07CC51011}">
      <dgm:prSet/>
      <dgm:spPr/>
      <dgm:t>
        <a:bodyPr/>
        <a:lstStyle/>
        <a:p>
          <a:endParaRPr lang="en-US"/>
        </a:p>
      </dgm:t>
    </dgm:pt>
    <dgm:pt modelId="{218D1534-35F6-4355-88B4-F6C9B8E28073}" type="sibTrans" cxnId="{1DE8A2CA-4FAF-47C9-AB6D-2BC07CC51011}">
      <dgm:prSet/>
      <dgm:spPr/>
      <dgm:t>
        <a:bodyPr/>
        <a:lstStyle/>
        <a:p>
          <a:endParaRPr lang="en-US"/>
        </a:p>
      </dgm:t>
    </dgm:pt>
    <dgm:pt modelId="{AF811760-DDF6-48FB-9B66-1777EDCB94BB}">
      <dgm:prSet phldrT="[Text]"/>
      <dgm:spPr>
        <a:xfrm>
          <a:off x="1796" y="937126"/>
          <a:ext cx="1751759" cy="3458699"/>
        </a:xfr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Low repetition rate, matched to high power lasers?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A743A0ED-8296-4737-94CF-4B81B17230D0}" type="parTrans" cxnId="{2CB1CF27-0FDC-4767-970B-79D5697D3EE2}">
      <dgm:prSet/>
      <dgm:spPr/>
      <dgm:t>
        <a:bodyPr/>
        <a:lstStyle/>
        <a:p>
          <a:endParaRPr lang="en-US"/>
        </a:p>
      </dgm:t>
    </dgm:pt>
    <dgm:pt modelId="{5642077C-AEBE-4225-A9EB-852FD1C65CAB}" type="sibTrans" cxnId="{2CB1CF27-0FDC-4767-970B-79D5697D3EE2}">
      <dgm:prSet/>
      <dgm:spPr/>
      <dgm:t>
        <a:bodyPr/>
        <a:lstStyle/>
        <a:p>
          <a:endParaRPr lang="en-US"/>
        </a:p>
      </dgm:t>
    </dgm:pt>
    <dgm:pt modelId="{1FB4C93D-A2CF-4A33-A991-68E176074A5F}">
      <dgm:prSet phldrT="[Text]"/>
      <dgm:spPr>
        <a:xfrm>
          <a:off x="1998802" y="937126"/>
          <a:ext cx="1751759" cy="3458699"/>
        </a:xfr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Transform-limited pulses necessary?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D60E618-19A7-4070-A54C-0EC1AA1B408D}" type="parTrans" cxnId="{AF37A473-8BF1-4E43-9430-1496ED7833B9}">
      <dgm:prSet/>
      <dgm:spPr/>
      <dgm:t>
        <a:bodyPr/>
        <a:lstStyle/>
        <a:p>
          <a:endParaRPr lang="en-US"/>
        </a:p>
      </dgm:t>
    </dgm:pt>
    <dgm:pt modelId="{7AD14F1C-A1C3-4C5F-BAAD-E314843E3128}" type="sibTrans" cxnId="{AF37A473-8BF1-4E43-9430-1496ED7833B9}">
      <dgm:prSet/>
      <dgm:spPr/>
      <dgm:t>
        <a:bodyPr/>
        <a:lstStyle/>
        <a:p>
          <a:endParaRPr lang="en-US"/>
        </a:p>
      </dgm:t>
    </dgm:pt>
    <dgm:pt modelId="{FD7E780A-883F-42F0-BF0C-B27BA1C3318B}">
      <dgm:prSet phldrT="[Text]"/>
      <dgm:spPr>
        <a:xfrm>
          <a:off x="1998802" y="937126"/>
          <a:ext cx="1751759" cy="3458699"/>
        </a:xfr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What pulse energies are required - Are harmonics acceptable?</a:t>
          </a:r>
          <a:endParaRPr lang="en-US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4D5B33C-12F0-4F16-919B-ED935EF03D2D}" type="parTrans" cxnId="{2F432CFE-AAA0-478A-AFC2-6ADDEC5682E1}">
      <dgm:prSet/>
      <dgm:spPr/>
      <dgm:t>
        <a:bodyPr/>
        <a:lstStyle/>
        <a:p>
          <a:endParaRPr lang="en-US"/>
        </a:p>
      </dgm:t>
    </dgm:pt>
    <dgm:pt modelId="{9E354268-828E-425F-B2E1-4E9C589622D0}" type="sibTrans" cxnId="{2F432CFE-AAA0-478A-AFC2-6ADDEC5682E1}">
      <dgm:prSet/>
      <dgm:spPr/>
      <dgm:t>
        <a:bodyPr/>
        <a:lstStyle/>
        <a:p>
          <a:endParaRPr lang="en-US"/>
        </a:p>
      </dgm:t>
    </dgm:pt>
    <dgm:pt modelId="{301AA9D6-9A95-4D4C-83D8-6EA3E3EEA362}" type="pres">
      <dgm:prSet presAssocID="{FF6255B7-B40B-43AF-9102-F16DD4CB82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8B948B-F2E6-44B1-94E5-B90FF7259A4D}" type="pres">
      <dgm:prSet presAssocID="{B66D0D35-62F2-4115-89B6-443E9804C306}" presName="composite" presStyleCnt="0"/>
      <dgm:spPr/>
    </dgm:pt>
    <dgm:pt modelId="{70B3C36D-D8E0-49B0-8AA0-49950CB28DC3}" type="pres">
      <dgm:prSet presAssocID="{B66D0D35-62F2-4115-89B6-443E9804C30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566134-109E-4C71-98DF-B93AE25C150C}" type="pres">
      <dgm:prSet presAssocID="{B66D0D35-62F2-4115-89B6-443E9804C306}" presName="desTx" presStyleLbl="alignAccFollowNode1" presStyleIdx="0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CCEC71B-964E-44CC-8D00-0931DE6E83B0}" type="pres">
      <dgm:prSet presAssocID="{F29302FC-965F-4E5E-AF99-340872AEA743}" presName="space" presStyleCnt="0"/>
      <dgm:spPr/>
    </dgm:pt>
    <dgm:pt modelId="{732C67E8-56DF-4CC5-94B8-214AA7850AEC}" type="pres">
      <dgm:prSet presAssocID="{23EE8BDF-18BC-459E-ABCD-C09C7F45F4E4}" presName="composite" presStyleCnt="0"/>
      <dgm:spPr/>
    </dgm:pt>
    <dgm:pt modelId="{29318C02-5626-43EB-A0C9-E5F1BA3152B5}" type="pres">
      <dgm:prSet presAssocID="{23EE8BDF-18BC-459E-ABCD-C09C7F45F4E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09229-A98C-484B-9993-D9BA931DC4C3}" type="pres">
      <dgm:prSet presAssocID="{23EE8BDF-18BC-459E-ABCD-C09C7F45F4E4}" presName="desTx" presStyleLbl="alignAccFollowNode1" presStyleIdx="1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7B1C84E-DFC4-4159-B8F6-A4D019867F57}" type="pres">
      <dgm:prSet presAssocID="{347FFAF2-ABE0-4D2D-8E12-FD2F887790A0}" presName="space" presStyleCnt="0"/>
      <dgm:spPr/>
    </dgm:pt>
    <dgm:pt modelId="{F1D40D20-B9BB-4D4E-92B7-8596DA6B38BB}" type="pres">
      <dgm:prSet presAssocID="{7B73540A-8FDC-4483-B134-BDBC2C9105B8}" presName="composite" presStyleCnt="0"/>
      <dgm:spPr/>
    </dgm:pt>
    <dgm:pt modelId="{BE3D5BA3-F980-4406-AFF0-A08137F3DE3A}" type="pres">
      <dgm:prSet presAssocID="{7B73540A-8FDC-4483-B134-BDBC2C9105B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1D213-BAFA-4AD2-8E45-F40871D27FDE}" type="pres">
      <dgm:prSet presAssocID="{7B73540A-8FDC-4483-B134-BDBC2C9105B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68A2A6-A5D6-4717-A0E8-BCEB21FBC185}" type="presOf" srcId="{F89669A1-C72A-43C7-BD41-79363F3793F8}" destId="{2BB1D213-BAFA-4AD2-8E45-F40871D27FDE}" srcOrd="0" destOrd="2" presId="urn:microsoft.com/office/officeart/2005/8/layout/hList1"/>
    <dgm:cxn modelId="{4947103B-CA3F-43BA-BCA6-0B0461082FF8}" srcId="{B66D0D35-62F2-4115-89B6-443E9804C306}" destId="{20F39072-12E3-45B8-9C7B-087901F8BC5E}" srcOrd="0" destOrd="0" parTransId="{D7874BEE-803A-411A-9D28-AE425889342F}" sibTransId="{4BAA7313-7AB6-49A2-8C07-549A2EC05069}"/>
    <dgm:cxn modelId="{28ACA48D-0932-486F-8862-C5585689DF6E}" srcId="{FF6255B7-B40B-43AF-9102-F16DD4CB8235}" destId="{7B73540A-8FDC-4483-B134-BDBC2C9105B8}" srcOrd="2" destOrd="0" parTransId="{C13EC4C7-1AA7-46D7-9FBC-5A339DB7DC3E}" sibTransId="{FB457FB1-F752-4327-BE39-144920BB14D1}"/>
    <dgm:cxn modelId="{6208F326-0FB2-4DE8-A7B9-AFD895204A06}" type="presOf" srcId="{1194FDEF-37CD-4A3D-AA22-3BAB27342433}" destId="{46566134-109E-4C71-98DF-B93AE25C150C}" srcOrd="0" destOrd="3" presId="urn:microsoft.com/office/officeart/2005/8/layout/hList1"/>
    <dgm:cxn modelId="{AF37A473-8BF1-4E43-9430-1496ED7833B9}" srcId="{23EE8BDF-18BC-459E-ABCD-C09C7F45F4E4}" destId="{1FB4C93D-A2CF-4A33-A991-68E176074A5F}" srcOrd="1" destOrd="0" parTransId="{3D60E618-19A7-4070-A54C-0EC1AA1B408D}" sibTransId="{7AD14F1C-A1C3-4C5F-BAAD-E314843E3128}"/>
    <dgm:cxn modelId="{7B527C77-35E9-44D0-9B2E-B50A0A4B8D0B}" type="presOf" srcId="{23EE8BDF-18BC-459E-ABCD-C09C7F45F4E4}" destId="{29318C02-5626-43EB-A0C9-E5F1BA3152B5}" srcOrd="0" destOrd="0" presId="urn:microsoft.com/office/officeart/2005/8/layout/hList1"/>
    <dgm:cxn modelId="{D1018360-A65D-4D38-A002-3C507ADE7BAE}" type="presOf" srcId="{FF6255B7-B40B-43AF-9102-F16DD4CB8235}" destId="{301AA9D6-9A95-4D4C-83D8-6EA3E3EEA362}" srcOrd="0" destOrd="0" presId="urn:microsoft.com/office/officeart/2005/8/layout/hList1"/>
    <dgm:cxn modelId="{F5F27B63-5141-48AF-A5D4-BCE05F129878}" srcId="{7B73540A-8FDC-4483-B134-BDBC2C9105B8}" destId="{6413071B-D27E-49E5-ADEB-4D1703C48833}" srcOrd="0" destOrd="0" parTransId="{28745AB5-BF8E-4779-8433-9C435BD80836}" sibTransId="{59EF1DE3-F389-4F9B-9C68-4E4A78F817ED}"/>
    <dgm:cxn modelId="{A9FC656E-06A9-4076-91B0-95AB44C09376}" srcId="{FF6255B7-B40B-43AF-9102-F16DD4CB8235}" destId="{23EE8BDF-18BC-459E-ABCD-C09C7F45F4E4}" srcOrd="1" destOrd="0" parTransId="{1DD5A6BF-59C1-4272-BFDE-B813FC8EC703}" sibTransId="{347FFAF2-ABE0-4D2D-8E12-FD2F887790A0}"/>
    <dgm:cxn modelId="{2CB1CF27-0FDC-4767-970B-79D5697D3EE2}" srcId="{B66D0D35-62F2-4115-89B6-443E9804C306}" destId="{AF811760-DDF6-48FB-9B66-1777EDCB94BB}" srcOrd="2" destOrd="0" parTransId="{A743A0ED-8296-4737-94CF-4B81B17230D0}" sibTransId="{5642077C-AEBE-4225-A9EB-852FD1C65CAB}"/>
    <dgm:cxn modelId="{85B790A0-340D-4786-B684-EC3A5AB67A23}" type="presOf" srcId="{1FB4C93D-A2CF-4A33-A991-68E176074A5F}" destId="{26C09229-A98C-484B-9993-D9BA931DC4C3}" srcOrd="0" destOrd="1" presId="urn:microsoft.com/office/officeart/2005/8/layout/hList1"/>
    <dgm:cxn modelId="{83854B4B-7D82-4D97-B17D-553A8FDD5307}" type="presOf" srcId="{B66D0D35-62F2-4115-89B6-443E9804C306}" destId="{70B3C36D-D8E0-49B0-8AA0-49950CB28DC3}" srcOrd="0" destOrd="0" presId="urn:microsoft.com/office/officeart/2005/8/layout/hList1"/>
    <dgm:cxn modelId="{1DE8A2CA-4FAF-47C9-AB6D-2BC07CC51011}" srcId="{B66D0D35-62F2-4115-89B6-443E9804C306}" destId="{9B6EC833-5305-4A37-9237-99CEA1A47837}" srcOrd="1" destOrd="0" parTransId="{5351704C-123B-47DA-9398-6CCE5D66945A}" sibTransId="{218D1534-35F6-4355-88B4-F6C9B8E28073}"/>
    <dgm:cxn modelId="{398D33A4-606B-4A5A-B149-0871637B0344}" srcId="{7B73540A-8FDC-4483-B134-BDBC2C9105B8}" destId="{F89669A1-C72A-43C7-BD41-79363F3793F8}" srcOrd="2" destOrd="0" parTransId="{C5558137-9A38-42CF-87F2-79A38009FD31}" sibTransId="{4C52BDB3-5BFC-48F7-92C1-774EAFCEA9F0}"/>
    <dgm:cxn modelId="{2F432CFE-AAA0-478A-AFC2-6ADDEC5682E1}" srcId="{23EE8BDF-18BC-459E-ABCD-C09C7F45F4E4}" destId="{FD7E780A-883F-42F0-BF0C-B27BA1C3318B}" srcOrd="2" destOrd="0" parTransId="{C4D5B33C-12F0-4F16-919B-ED935EF03D2D}" sibTransId="{9E354268-828E-425F-B2E1-4E9C589622D0}"/>
    <dgm:cxn modelId="{EF398490-1C05-40D6-A1E7-D97DB0F0D6D7}" type="presOf" srcId="{FD7E780A-883F-42F0-BF0C-B27BA1C3318B}" destId="{26C09229-A98C-484B-9993-D9BA931DC4C3}" srcOrd="0" destOrd="2" presId="urn:microsoft.com/office/officeart/2005/8/layout/hList1"/>
    <dgm:cxn modelId="{6BF82F08-232A-4BD5-9A14-C48693774E01}" srcId="{B66D0D35-62F2-4115-89B6-443E9804C306}" destId="{1194FDEF-37CD-4A3D-AA22-3BAB27342433}" srcOrd="3" destOrd="0" parTransId="{8B048CDA-E6F6-4186-9FB9-7BBE1DD26ABB}" sibTransId="{F5AB0CA6-9C56-42E2-98CC-95B5FE4B9806}"/>
    <dgm:cxn modelId="{F9D74E81-9BE9-431A-97A4-998191DE8212}" type="presOf" srcId="{AF811760-DDF6-48FB-9B66-1777EDCB94BB}" destId="{46566134-109E-4C71-98DF-B93AE25C150C}" srcOrd="0" destOrd="2" presId="urn:microsoft.com/office/officeart/2005/8/layout/hList1"/>
    <dgm:cxn modelId="{AF2DEF36-163B-4741-AF61-8EEE7D5CFCAB}" type="presOf" srcId="{6413071B-D27E-49E5-ADEB-4D1703C48833}" destId="{2BB1D213-BAFA-4AD2-8E45-F40871D27FDE}" srcOrd="0" destOrd="0" presId="urn:microsoft.com/office/officeart/2005/8/layout/hList1"/>
    <dgm:cxn modelId="{54050984-7495-41FE-8728-D8BC65121124}" type="presOf" srcId="{28FE83C0-C776-44D2-AAE4-FDC56D7E389E}" destId="{2BB1D213-BAFA-4AD2-8E45-F40871D27FDE}" srcOrd="0" destOrd="1" presId="urn:microsoft.com/office/officeart/2005/8/layout/hList1"/>
    <dgm:cxn modelId="{E9E99ABA-E08D-499B-A63E-3EA3CB0B38DD}" type="presOf" srcId="{7B73540A-8FDC-4483-B134-BDBC2C9105B8}" destId="{BE3D5BA3-F980-4406-AFF0-A08137F3DE3A}" srcOrd="0" destOrd="0" presId="urn:microsoft.com/office/officeart/2005/8/layout/hList1"/>
    <dgm:cxn modelId="{636C894B-726C-408D-A86E-55EB3366514A}" type="presOf" srcId="{20F39072-12E3-45B8-9C7B-087901F8BC5E}" destId="{46566134-109E-4C71-98DF-B93AE25C150C}" srcOrd="0" destOrd="0" presId="urn:microsoft.com/office/officeart/2005/8/layout/hList1"/>
    <dgm:cxn modelId="{163F9D5A-53E3-4906-BF87-74D8B5527D0C}" type="presOf" srcId="{91B3B03B-3ADD-4728-9A4B-864CEF168C86}" destId="{26C09229-A98C-484B-9993-D9BA931DC4C3}" srcOrd="0" destOrd="0" presId="urn:microsoft.com/office/officeart/2005/8/layout/hList1"/>
    <dgm:cxn modelId="{6E28D8D2-568E-4B11-8F5D-4D247A047789}" srcId="{7B73540A-8FDC-4483-B134-BDBC2C9105B8}" destId="{28FE83C0-C776-44D2-AAE4-FDC56D7E389E}" srcOrd="1" destOrd="0" parTransId="{D756920E-FDE6-4BFB-96C6-F45F744D3BED}" sibTransId="{A4A7131B-5999-4F03-8498-7F0D3EB2E3EE}"/>
    <dgm:cxn modelId="{A49E5C91-8EE9-4E63-A6FF-03AC2F750900}" srcId="{FF6255B7-B40B-43AF-9102-F16DD4CB8235}" destId="{B66D0D35-62F2-4115-89B6-443E9804C306}" srcOrd="0" destOrd="0" parTransId="{EE26B6B5-0A54-4B28-AEDF-EE6156E91B15}" sibTransId="{F29302FC-965F-4E5E-AF99-340872AEA743}"/>
    <dgm:cxn modelId="{137250A6-2E44-4311-A912-BA5B009AB899}" srcId="{23EE8BDF-18BC-459E-ABCD-C09C7F45F4E4}" destId="{91B3B03B-3ADD-4728-9A4B-864CEF168C86}" srcOrd="0" destOrd="0" parTransId="{450AE3B6-1336-461E-8036-14698CC8020B}" sibTransId="{FA5C25F1-DDA6-4DE4-A830-F3C3899F8290}"/>
    <dgm:cxn modelId="{8211B09C-9D89-47ED-ABB6-EE8A8ED45177}" type="presOf" srcId="{9B6EC833-5305-4A37-9237-99CEA1A47837}" destId="{46566134-109E-4C71-98DF-B93AE25C150C}" srcOrd="0" destOrd="1" presId="urn:microsoft.com/office/officeart/2005/8/layout/hList1"/>
    <dgm:cxn modelId="{8241A02E-6377-488E-B5FB-D06B9E4FCB28}" type="presParOf" srcId="{301AA9D6-9A95-4D4C-83D8-6EA3E3EEA362}" destId="{538B948B-F2E6-44B1-94E5-B90FF7259A4D}" srcOrd="0" destOrd="0" presId="urn:microsoft.com/office/officeart/2005/8/layout/hList1"/>
    <dgm:cxn modelId="{374C3FB2-32CB-4497-BFC8-3A123B4EABCF}" type="presParOf" srcId="{538B948B-F2E6-44B1-94E5-B90FF7259A4D}" destId="{70B3C36D-D8E0-49B0-8AA0-49950CB28DC3}" srcOrd="0" destOrd="0" presId="urn:microsoft.com/office/officeart/2005/8/layout/hList1"/>
    <dgm:cxn modelId="{AACEA342-2BDA-4290-A7D3-47125AEF1A5A}" type="presParOf" srcId="{538B948B-F2E6-44B1-94E5-B90FF7259A4D}" destId="{46566134-109E-4C71-98DF-B93AE25C150C}" srcOrd="1" destOrd="0" presId="urn:microsoft.com/office/officeart/2005/8/layout/hList1"/>
    <dgm:cxn modelId="{0A77D6DC-52FE-4F1D-AD95-A2E484616B83}" type="presParOf" srcId="{301AA9D6-9A95-4D4C-83D8-6EA3E3EEA362}" destId="{ACCEC71B-964E-44CC-8D00-0931DE6E83B0}" srcOrd="1" destOrd="0" presId="urn:microsoft.com/office/officeart/2005/8/layout/hList1"/>
    <dgm:cxn modelId="{00AC71B4-15E6-4B11-91BF-6F879F33910B}" type="presParOf" srcId="{301AA9D6-9A95-4D4C-83D8-6EA3E3EEA362}" destId="{732C67E8-56DF-4CC5-94B8-214AA7850AEC}" srcOrd="2" destOrd="0" presId="urn:microsoft.com/office/officeart/2005/8/layout/hList1"/>
    <dgm:cxn modelId="{9AB87DD9-1935-49D6-89C8-AE9E94BEA55D}" type="presParOf" srcId="{732C67E8-56DF-4CC5-94B8-214AA7850AEC}" destId="{29318C02-5626-43EB-A0C9-E5F1BA3152B5}" srcOrd="0" destOrd="0" presId="urn:microsoft.com/office/officeart/2005/8/layout/hList1"/>
    <dgm:cxn modelId="{E45B83CF-7427-4A54-AF05-4AE57A053547}" type="presParOf" srcId="{732C67E8-56DF-4CC5-94B8-214AA7850AEC}" destId="{26C09229-A98C-484B-9993-D9BA931DC4C3}" srcOrd="1" destOrd="0" presId="urn:microsoft.com/office/officeart/2005/8/layout/hList1"/>
    <dgm:cxn modelId="{0E5A35A0-9AE3-4EC4-8D4C-0867D5DDCE79}" type="presParOf" srcId="{301AA9D6-9A95-4D4C-83D8-6EA3E3EEA362}" destId="{F7B1C84E-DFC4-4159-B8F6-A4D019867F57}" srcOrd="3" destOrd="0" presId="urn:microsoft.com/office/officeart/2005/8/layout/hList1"/>
    <dgm:cxn modelId="{B79D0EA7-B7B4-49CF-92B5-FAA9154434F4}" type="presParOf" srcId="{301AA9D6-9A95-4D4C-83D8-6EA3E3EEA362}" destId="{F1D40D20-B9BB-4D4E-92B7-8596DA6B38BB}" srcOrd="4" destOrd="0" presId="urn:microsoft.com/office/officeart/2005/8/layout/hList1"/>
    <dgm:cxn modelId="{781DB03A-2AFB-4D73-84C8-F2396FE4B80A}" type="presParOf" srcId="{F1D40D20-B9BB-4D4E-92B7-8596DA6B38BB}" destId="{BE3D5BA3-F980-4406-AFF0-A08137F3DE3A}" srcOrd="0" destOrd="0" presId="urn:microsoft.com/office/officeart/2005/8/layout/hList1"/>
    <dgm:cxn modelId="{A3D82687-C162-4927-BE7F-E45B25D962A0}" type="presParOf" srcId="{F1D40D20-B9BB-4D4E-92B7-8596DA6B38BB}" destId="{2BB1D213-BAFA-4AD2-8E45-F40871D27F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C6801-717E-46F1-8FDE-19B1F5F3E0B8}">
      <dsp:nvSpPr>
        <dsp:cNvPr id="0" name=""/>
        <dsp:cNvSpPr/>
      </dsp:nvSpPr>
      <dsp:spPr>
        <a:xfrm>
          <a:off x="0" y="498069"/>
          <a:ext cx="5135026" cy="308101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Transform-limited generation from </a:t>
          </a:r>
          <a:b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</a:b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0.1 </a:t>
          </a:r>
          <a:r>
            <a:rPr lang="en-GB" sz="2000" b="1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keV</a:t>
          </a: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to 20 </a:t>
          </a:r>
          <a:r>
            <a:rPr lang="en-GB" sz="2000" b="1" kern="1200" dirty="0" err="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keV</a:t>
          </a:r>
          <a:endParaRPr lang="en-GB" sz="2000" b="1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“Laser-like x-rays” for </a:t>
          </a:r>
          <a:r>
            <a:rPr lang="en-GB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users -  </a:t>
          </a: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a clear scientific need and vision.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A distinguishing feature of a UK-based machine within the XFEL landscape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R&amp;D </a:t>
          </a:r>
          <a:r>
            <a:rPr lang="en-GB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valuable </a:t>
          </a: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to the international XFEL community</a:t>
          </a:r>
        </a:p>
      </dsp:txBody>
      <dsp:txXfrm>
        <a:off x="0" y="498069"/>
        <a:ext cx="5135026" cy="3081015"/>
      </dsp:txXfrm>
    </dsp:sp>
    <dsp:sp modelId="{C1D0C90F-A6BF-44E4-BA67-2E7A8A3EAE70}">
      <dsp:nvSpPr>
        <dsp:cNvPr id="0" name=""/>
        <dsp:cNvSpPr/>
      </dsp:nvSpPr>
      <dsp:spPr>
        <a:xfrm>
          <a:off x="5649845" y="498069"/>
          <a:ext cx="5135026" cy="308101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High efficiency facility with </a:t>
          </a:r>
          <a:r>
            <a:rPr lang="en-GB" sz="2000" b="1" kern="12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simultaneous </a:t>
          </a:r>
          <a:r>
            <a:rPr lang="en-GB" sz="2000" b="1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operation of multiple end stations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>
              <a:latin typeface="Calibri" panose="020F0502020204030204" pitchFamily="34" charset="0"/>
              <a:cs typeface="Calibri" panose="020F0502020204030204" pitchFamily="34" charset="0"/>
            </a:rPr>
            <a:t>More science generated per unit time, maximising investment and </a:t>
          </a:r>
          <a:r>
            <a:rPr lang="en-GB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efficiency</a:t>
          </a:r>
          <a:endParaRPr lang="en-GB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Based on emerging societal and scientific needs, additional beam lines and end stations can be added with time</a:t>
          </a:r>
          <a:endParaRPr lang="en-GB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649845" y="498069"/>
        <a:ext cx="5135026" cy="3081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3C36D-D8E0-49B0-8AA0-49950CB28DC3}">
      <dsp:nvSpPr>
        <dsp:cNvPr id="0" name=""/>
        <dsp:cNvSpPr/>
      </dsp:nvSpPr>
      <dsp:spPr>
        <a:xfrm>
          <a:off x="1796" y="258274"/>
          <a:ext cx="1751759" cy="505466"/>
        </a:xfrm>
        <a:prstGeom prst="rect">
          <a:avLst/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Very high pulse energy (~100 </a:t>
          </a:r>
          <a:r>
            <a:rPr lang="en-US" sz="1400" kern="1200" dirty="0" err="1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mJ</a:t>
          </a:r>
          <a:r>
            <a:rPr lang="en-US" sz="1400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sp:txBody>
      <dsp:txXfrm>
        <a:off x="1796" y="258274"/>
        <a:ext cx="1751759" cy="505466"/>
      </dsp:txXfrm>
    </dsp:sp>
    <dsp:sp modelId="{46566134-109E-4C71-98DF-B93AE25C150C}">
      <dsp:nvSpPr>
        <dsp:cNvPr id="0" name=""/>
        <dsp:cNvSpPr/>
      </dsp:nvSpPr>
      <dsp:spPr>
        <a:xfrm>
          <a:off x="1796" y="763741"/>
          <a:ext cx="1751759" cy="3643644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 additional feature of UK XFEL, or delivered at another facility?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Transform-limited pulses necessary?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Low repetition rate, matched to high power lasers?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What photon energy? (High pulse energy at &lt;20 </a:t>
          </a:r>
          <a:r>
            <a:rPr lang="en-US" sz="1400" kern="1200" dirty="0" err="1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keV</a:t>
          </a: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is easier</a:t>
          </a: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)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1796" y="763741"/>
        <a:ext cx="1751759" cy="3643644"/>
      </dsp:txXfrm>
    </dsp:sp>
    <dsp:sp modelId="{29318C02-5626-43EB-A0C9-E5F1BA3152B5}">
      <dsp:nvSpPr>
        <dsp:cNvPr id="0" name=""/>
        <dsp:cNvSpPr/>
      </dsp:nvSpPr>
      <dsp:spPr>
        <a:xfrm>
          <a:off x="1998802" y="258274"/>
          <a:ext cx="1751759" cy="505466"/>
        </a:xfrm>
        <a:prstGeom prst="rect">
          <a:avLst/>
        </a:prstGeom>
        <a:solidFill>
          <a:srgbClr val="F08900">
            <a:hueOff val="-1027502"/>
            <a:satOff val="-50000"/>
            <a:lumOff val="-4510"/>
            <a:alphaOff val="0"/>
          </a:srgbClr>
        </a:solidFill>
        <a:ln w="12700" cap="flat" cmpd="sng" algn="ctr">
          <a:solidFill>
            <a:srgbClr val="F08900">
              <a:hueOff val="-1027502"/>
              <a:satOff val="-50000"/>
              <a:lumOff val="-451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Very high photon energy (50-100 </a:t>
          </a:r>
          <a:r>
            <a:rPr lang="en-US" sz="1400" kern="1200" dirty="0" err="1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keV</a:t>
          </a:r>
          <a:r>
            <a:rPr lang="en-US" sz="1400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)</a:t>
          </a:r>
        </a:p>
      </dsp:txBody>
      <dsp:txXfrm>
        <a:off x="1998802" y="258274"/>
        <a:ext cx="1751759" cy="505466"/>
      </dsp:txXfrm>
    </dsp:sp>
    <dsp:sp modelId="{26C09229-A98C-484B-9993-D9BA931DC4C3}">
      <dsp:nvSpPr>
        <dsp:cNvPr id="0" name=""/>
        <dsp:cNvSpPr/>
      </dsp:nvSpPr>
      <dsp:spPr>
        <a:xfrm>
          <a:off x="1998802" y="763741"/>
          <a:ext cx="1751759" cy="3643644"/>
        </a:xfrm>
        <a:prstGeom prst="rect">
          <a:avLst/>
        </a:prstGeo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An </a:t>
          </a:r>
          <a:r>
            <a:rPr lang="en-US" sz="1400" kern="1200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additional feature of UK XFEL, or delivered at another </a:t>
          </a: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facility?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Transform-limited pulses necessary?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What pulse energies are required - Are harmonics acceptable?</a:t>
          </a:r>
          <a:endParaRPr lang="en-US" sz="1400" kern="1200" dirty="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1998802" y="763741"/>
        <a:ext cx="1751759" cy="3643644"/>
      </dsp:txXfrm>
    </dsp:sp>
    <dsp:sp modelId="{BE3D5BA3-F980-4406-AFF0-A08137F3DE3A}">
      <dsp:nvSpPr>
        <dsp:cNvPr id="0" name=""/>
        <dsp:cNvSpPr/>
      </dsp:nvSpPr>
      <dsp:spPr>
        <a:xfrm>
          <a:off x="3995807" y="258274"/>
          <a:ext cx="1751759" cy="505466"/>
        </a:xfrm>
        <a:prstGeom prst="rect">
          <a:avLst/>
        </a:prstGeom>
        <a:solidFill>
          <a:srgbClr val="F08900">
            <a:hueOff val="-2055004"/>
            <a:satOff val="-100000"/>
            <a:lumOff val="-9020"/>
            <a:alphaOff val="0"/>
          </a:srgbClr>
        </a:solidFill>
        <a:ln w="12700" cap="flat" cmpd="sng" algn="ctr">
          <a:solidFill>
            <a:srgbClr val="F08900">
              <a:hueOff val="-2055004"/>
              <a:satOff val="-100000"/>
              <a:lumOff val="-902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solidFill>
                <a:srgbClr val="FFFFFF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Synchronous sources</a:t>
          </a:r>
        </a:p>
      </dsp:txBody>
      <dsp:txXfrm>
        <a:off x="3995807" y="258274"/>
        <a:ext cx="1751759" cy="505466"/>
      </dsp:txXfrm>
    </dsp:sp>
    <dsp:sp modelId="{2BB1D213-BAFA-4AD2-8E45-F40871D27FDE}">
      <dsp:nvSpPr>
        <dsp:cNvPr id="0" name=""/>
        <dsp:cNvSpPr/>
      </dsp:nvSpPr>
      <dsp:spPr>
        <a:xfrm>
          <a:off x="3995807" y="763741"/>
          <a:ext cx="1751759" cy="3643644"/>
        </a:xfrm>
        <a:prstGeom prst="rect">
          <a:avLst/>
        </a:prstGeom>
        <a:solidFill>
          <a:srgbClr val="F08900">
            <a:tint val="40000"/>
            <a:alpha val="90000"/>
            <a:hueOff val="-1136450"/>
            <a:satOff val="-79607"/>
            <a:lumOff val="-6197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1136450"/>
              <a:satOff val="-79607"/>
              <a:lumOff val="-619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After NIR/ Visible lasers, terahertz is the most requested synchronous source.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Beam based sources have potential implications for machine layout.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Requests for protons, ions and gamma sources need further exploration with Science Team</a:t>
          </a:r>
          <a:r>
            <a:rPr lang="en-US" sz="1400" kern="1200" dirty="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.</a:t>
          </a:r>
        </a:p>
      </dsp:txBody>
      <dsp:txXfrm>
        <a:off x="3995807" y="763741"/>
        <a:ext cx="1751759" cy="3643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16AEB-B4AE-4EC2-8B78-6AC734FC6E82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82308-FE1E-4E23-A1CA-DC8ACA4AD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9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26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0F91F-C4A8-42D7-97D3-9FBA36CECD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732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2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930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694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29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259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806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806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03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65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96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8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57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22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334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97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9355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41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75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552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29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0973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59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064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0369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1891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14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6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3476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248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06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7338"/>
            <a:ext cx="103632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B1826652-9597-45ED-B522-5F8B70D6A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8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CDB9-6217-49F0-A9EF-70D3FFD1D771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1C81F-6471-45A4-B83E-29FEEA57CD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49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0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6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4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2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6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7008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4BD68BC-1AD8-B640-8B1E-602BF3073AFD}" type="datetimeFigureOut">
              <a:rPr lang="en-US" smtClean="0"/>
              <a:pPr algn="r"/>
              <a:t>6/28/2023</a:t>
            </a:fld>
            <a:r>
              <a:rPr lang="en-US"/>
              <a:t> |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13286" y="6356350"/>
            <a:ext cx="42780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|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1370" y="6356350"/>
            <a:ext cx="5624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FFAE5C-641B-744D-A6DC-75A698267D3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5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166">
          <p15:clr>
            <a:srgbClr val="F26B43"/>
          </p15:clr>
        </p15:guide>
        <p15:guide id="4" orient="horz" pos="415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7.png"/><Relationship Id="rId9" Type="http://schemas.microsoft.com/office/2007/relationships/diagramDrawing" Target="../diagrams/drawin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hyperlink" Target="https://xfel.ac.uk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world.com/a/uk-kicks-off-design-work-for-an-x-ray-free-electron-laser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xfel.ac.uk/" TargetMode="External"/><Relationship Id="rId4" Type="http://schemas.openxmlformats.org/officeDocument/2006/relationships/hyperlink" Target="https://physicsworld.com/a/atomic-clocks-put-einstein-and-the-standard-model-to-the-test-uks-xfel-plans-enter-design-phas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15939" y="2437061"/>
            <a:ext cx="5802974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cs typeface="Arial" panose="020B0604020202020204" pitchFamily="34" charset="0"/>
              </a:rPr>
              <a:t>Overview of the </a:t>
            </a:r>
            <a:r>
              <a:rPr lang="en-US" sz="4800" b="1" spc="-150" dirty="0" smtClean="0">
                <a:solidFill>
                  <a:srgbClr val="002060"/>
                </a:solidFill>
                <a:cs typeface="Arial" panose="020B0604020202020204" pitchFamily="34" charset="0"/>
              </a:rPr>
              <a:t/>
            </a:r>
            <a:br>
              <a:rPr lang="en-US" sz="4800" b="1" spc="-150" dirty="0" smtClean="0">
                <a:solidFill>
                  <a:srgbClr val="002060"/>
                </a:solidFill>
                <a:cs typeface="Arial" panose="020B0604020202020204" pitchFamily="34" charset="0"/>
              </a:rPr>
            </a:br>
            <a:r>
              <a:rPr lang="en-US" sz="4800" b="1" spc="-150" dirty="0" smtClean="0">
                <a:solidFill>
                  <a:srgbClr val="002060"/>
                </a:solidFill>
                <a:cs typeface="Arial" panose="020B0604020202020204" pitchFamily="34" charset="0"/>
              </a:rPr>
              <a:t>UK </a:t>
            </a:r>
            <a:r>
              <a:rPr lang="en-US" sz="4800" b="1" spc="-150" dirty="0">
                <a:solidFill>
                  <a:srgbClr val="002060"/>
                </a:solidFill>
                <a:cs typeface="Arial" panose="020B0604020202020204" pitchFamily="34" charset="0"/>
              </a:rPr>
              <a:t>XFEL </a:t>
            </a:r>
            <a:r>
              <a:rPr lang="en-US" sz="4800" b="1" spc="-150" dirty="0" smtClean="0">
                <a:solidFill>
                  <a:srgbClr val="002060"/>
                </a:solidFill>
                <a:cs typeface="Arial" panose="020B0604020202020204" pitchFamily="34" charset="0"/>
              </a:rPr>
              <a:t>CDOA project</a:t>
            </a:r>
            <a:endParaRPr lang="en-US" sz="4800" b="1" spc="-15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4452282"/>
            <a:ext cx="6949387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smtClean="0">
                <a:solidFill>
                  <a:srgbClr val="626262"/>
                </a:solidFill>
                <a:cs typeface="Arial" panose="020B0604020202020204" pitchFamily="34" charset="0"/>
              </a:rPr>
              <a:t>Neil </a:t>
            </a:r>
            <a:r>
              <a:rPr lang="en-GB" sz="2400" dirty="0" smtClean="0">
                <a:solidFill>
                  <a:srgbClr val="626262"/>
                </a:solidFill>
                <a:cs typeface="Arial" panose="020B0604020202020204" pitchFamily="34" charset="0"/>
              </a:rPr>
              <a:t>Thompson, ASTeC, STFC Daresbury Laboratory</a:t>
            </a:r>
            <a:r>
              <a:rPr lang="en-GB" sz="2400" dirty="0" smtClean="0">
                <a:solidFill>
                  <a:srgbClr val="626262"/>
                </a:solidFill>
                <a:cs typeface="Arial" panose="020B0604020202020204" pitchFamily="34" charset="0"/>
              </a:rPr>
              <a:t/>
            </a:r>
            <a:br>
              <a:rPr lang="en-GB" sz="2400" dirty="0" smtClean="0">
                <a:solidFill>
                  <a:srgbClr val="626262"/>
                </a:solidFill>
                <a:cs typeface="Arial" panose="020B0604020202020204" pitchFamily="34" charset="0"/>
              </a:rPr>
            </a:b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cs typeface="Arial" panose="020B0604020202020204" pitchFamily="34" charset="0"/>
              </a:rPr>
              <a:t>on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cs typeface="Arial" panose="020B0604020202020204" pitchFamily="34" charset="0"/>
              </a:rPr>
              <a:t>behalf of the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cs typeface="Arial" panose="020B0604020202020204" pitchFamily="34" charset="0"/>
              </a:rPr>
              <a:t>Project </a:t>
            </a:r>
            <a:r>
              <a:rPr lang="en-GB" dirty="0">
                <a:solidFill>
                  <a:srgbClr val="626262"/>
                </a:solidFill>
                <a:cs typeface="Arial" panose="020B0604020202020204" pitchFamily="34" charset="0"/>
              </a:rPr>
              <a:t>T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cs typeface="Arial" panose="020B0604020202020204" pitchFamily="34" charset="0"/>
              </a:rPr>
              <a:t>eam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lvl="0">
              <a:spcAft>
                <a:spcPts val="600"/>
              </a:spcAft>
              <a:defRPr/>
            </a:pPr>
            <a:r>
              <a:rPr lang="en-GB" sz="2400" noProof="0" dirty="0" err="1" smtClean="0">
                <a:solidFill>
                  <a:srgbClr val="626262"/>
                </a:solidFill>
                <a:cs typeface="Arial" panose="020B0604020202020204" pitchFamily="34" charset="0"/>
              </a:rPr>
              <a:t>IoP</a:t>
            </a:r>
            <a:r>
              <a:rPr lang="en-GB" sz="2400" noProof="0" dirty="0" smtClean="0">
                <a:solidFill>
                  <a:srgbClr val="626262"/>
                </a:solidFill>
                <a:cs typeface="Arial" panose="020B0604020202020204" pitchFamily="34" charset="0"/>
              </a:rPr>
              <a:t> PAB Conference, June 2023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6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84FBCF-4F29-63AB-F6FB-441D7B1BA0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92C4D-5A24-6140-9996-6AEADDD9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8597F-F7D9-5B21-E328-BAE99BB8B14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0771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9D0A2D-27BA-5DCD-ACF3-6A43B936D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B46267BA-48A6-C8F4-5048-476E3B6C2E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676" r="23762" b="1"/>
          <a:stretch/>
        </p:blipFill>
        <p:spPr>
          <a:xfrm>
            <a:off x="5508771" y="1695159"/>
            <a:ext cx="6112507" cy="4554150"/>
          </a:xfrm>
          <a:prstGeom prst="rect">
            <a:avLst/>
          </a:prstGeom>
        </p:spPr>
      </p:pic>
      <p:sp>
        <p:nvSpPr>
          <p:cNvPr id="10" name="Google Shape;319;p9">
            <a:extLst>
              <a:ext uri="{FF2B5EF4-FFF2-40B4-BE49-F238E27FC236}">
                <a16:creationId xmlns:a16="http://schemas.microsoft.com/office/drawing/2014/main" id="{406A4C37-44C0-535C-0370-0F200D4F1858}"/>
              </a:ext>
            </a:extLst>
          </p:cNvPr>
          <p:cNvSpPr/>
          <p:nvPr/>
        </p:nvSpPr>
        <p:spPr>
          <a:xfrm>
            <a:off x="191484" y="1783969"/>
            <a:ext cx="4939316" cy="430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Transform-limited x-rays across a wide range of energies and pulse lengths requires a wide range of techniques.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Advances in non-linear lasers can drive external seeding to high rep rate at ≤2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Attosecond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pulse schemes e.g. XLEAP can deliver at/below intrinsic coherence length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High brightness SASE can deliver TW peak power, few-fs SX/HX pulses at any rep rate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XFELO for the narrowest bandwidth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7" name="Google Shape;269;p3">
            <a:extLst>
              <a:ext uri="{FF2B5EF4-FFF2-40B4-BE49-F238E27FC236}">
                <a16:creationId xmlns:a16="http://schemas.microsoft.com/office/drawing/2014/main" id="{53E2F51E-1031-62C8-C35B-7E314AA9F91B}"/>
              </a:ext>
            </a:extLst>
          </p:cNvPr>
          <p:cNvSpPr txBox="1">
            <a:spLocks/>
          </p:cNvSpPr>
          <p:nvPr/>
        </p:nvSpPr>
        <p:spPr>
          <a:xfrm>
            <a:off x="178931" y="447562"/>
            <a:ext cx="990373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Key Focus:</a:t>
            </a:r>
            <a:r>
              <a:rPr kumimoji="0" lang="en-GB" sz="4000" b="1" i="0" u="none" strike="noStrike" kern="1200" cap="none" spc="-150" normalizeH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40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Providing Transform Limited Pulses</a:t>
            </a:r>
            <a:endParaRPr kumimoji="0" lang="en-GB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250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84FBCF-4F29-63AB-F6FB-441D7B1BA0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92C4D-5A24-6140-9996-6AEADDD9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8597F-F7D9-5B21-E328-BAE99BB8B14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0771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9D0A2D-27BA-5DCD-ACF3-6A43B936D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7" name="Google Shape;319;p9">
            <a:extLst>
              <a:ext uri="{FF2B5EF4-FFF2-40B4-BE49-F238E27FC236}">
                <a16:creationId xmlns:a16="http://schemas.microsoft.com/office/drawing/2014/main" id="{137AB5AC-8CAC-3A90-4C25-BEF28742F922}"/>
              </a:ext>
            </a:extLst>
          </p:cNvPr>
          <p:cNvSpPr/>
          <p:nvPr/>
        </p:nvSpPr>
        <p:spPr>
          <a:xfrm>
            <a:off x="191484" y="1825625"/>
            <a:ext cx="4420565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Beyond the preliminary focus, there are several other technical capabilities we will consider – but not necessarily in detail at this moment.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" name="Google Shape;269;p3">
            <a:extLst>
              <a:ext uri="{FF2B5EF4-FFF2-40B4-BE49-F238E27FC236}">
                <a16:creationId xmlns:a16="http://schemas.microsoft.com/office/drawing/2014/main" id="{E602E708-7747-9B90-B54A-6B1178028021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90373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lang="en-GB" sz="4000" b="1" spc="-15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Later Challenges to Address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0D35B56-4905-CBE3-954E-F55E41C1A8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6553396"/>
              </p:ext>
            </p:extLst>
          </p:nvPr>
        </p:nvGraphicFramePr>
        <p:xfrm>
          <a:off x="5258765" y="1691111"/>
          <a:ext cx="5749364" cy="4665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580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F99877C0-EAC4-D981-B94C-CFC5874B8F6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596"/>
            <a:ext cx="12192000" cy="68715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DC3E75-73E7-908D-5ED6-E07EAEF4D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696142"/>
            <a:ext cx="10515600" cy="2852737"/>
          </a:xfrm>
        </p:spPr>
        <p:txBody>
          <a:bodyPr>
            <a:normAutofit/>
          </a:bodyPr>
          <a:lstStyle/>
          <a:p>
            <a:r>
              <a:rPr lang="en-GB" sz="4400">
                <a:latin typeface="Calibri" panose="020F0502020204030204" pitchFamily="34" charset="0"/>
                <a:cs typeface="Calibri" panose="020F0502020204030204" pitchFamily="34" charset="0"/>
              </a:rPr>
              <a:t>Progress towards an </a:t>
            </a:r>
            <a:br>
              <a:rPr lang="en-GB" sz="44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4400">
                <a:latin typeface="Calibri" panose="020F0502020204030204" pitchFamily="34" charset="0"/>
                <a:cs typeface="Calibri" panose="020F0502020204030204" pitchFamily="34" charset="0"/>
              </a:rPr>
              <a:t>outline FEL concept</a:t>
            </a:r>
          </a:p>
        </p:txBody>
      </p:sp>
    </p:spTree>
    <p:extLst>
      <p:ext uri="{BB962C8B-B14F-4D97-AF65-F5344CB8AC3E}">
        <p14:creationId xmlns:p14="http://schemas.microsoft.com/office/powerpoint/2010/main" val="38552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23900" y="778926"/>
            <a:ext cx="9620544" cy="5778480"/>
            <a:chOff x="1857081" y="609600"/>
            <a:chExt cx="9620544" cy="5778480"/>
          </a:xfrm>
        </p:grpSpPr>
        <p:graphicFrame>
          <p:nvGraphicFramePr>
            <p:cNvPr id="117" name="Chart 116"/>
            <p:cNvGraphicFramePr/>
            <p:nvPr>
              <p:extLst/>
            </p:nvPr>
          </p:nvGraphicFramePr>
          <p:xfrm>
            <a:off x="2032000" y="719666"/>
            <a:ext cx="8128000" cy="5418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18" name="Group 117"/>
            <p:cNvGrpSpPr/>
            <p:nvPr/>
          </p:nvGrpSpPr>
          <p:grpSpPr>
            <a:xfrm>
              <a:off x="1857081" y="609600"/>
              <a:ext cx="9620544" cy="5778480"/>
              <a:chOff x="1857081" y="609600"/>
              <a:chExt cx="9620544" cy="5778480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445172" y="3068321"/>
                <a:ext cx="311573" cy="460586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2580639" y="3528917"/>
                <a:ext cx="616375" cy="453813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2756745" y="3982724"/>
                <a:ext cx="1178562" cy="44026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197014" y="4429762"/>
                <a:ext cx="2255519" cy="447040"/>
              </a:xfrm>
              <a:prstGeom prst="rect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3935307" y="4870029"/>
                <a:ext cx="4511040" cy="447040"/>
              </a:xfrm>
              <a:prstGeom prst="rect">
                <a:avLst/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5438987" y="5317068"/>
                <a:ext cx="3007360" cy="453813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8587381" y="5405474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FEL-1</a:t>
                </a: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8587381" y="4993529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FEL-2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5474255" y="4518345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FEL-3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4024366" y="4071129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FEL-4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218736" y="3597001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FEL-5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798968" y="3152000"/>
                <a:ext cx="7960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FEL-6</a:t>
                </a:r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>
                <a:off x="2445172" y="3528907"/>
                <a:ext cx="0" cy="2241974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50000"/>
                  </a:srgb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32" name="Straight Connector 131"/>
              <p:cNvCxnSpPr/>
              <p:nvPr/>
            </p:nvCxnSpPr>
            <p:spPr>
              <a:xfrm flipH="1">
                <a:off x="2578522" y="3982724"/>
                <a:ext cx="2117" cy="1778632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50000"/>
                  </a:srgb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33" name="Straight Connector 132"/>
              <p:cNvCxnSpPr/>
              <p:nvPr/>
            </p:nvCxnSpPr>
            <p:spPr>
              <a:xfrm>
                <a:off x="2752090" y="4401824"/>
                <a:ext cx="9737" cy="1369057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50000"/>
                  </a:srgb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3208999" y="4883573"/>
                <a:ext cx="6311" cy="887308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50000"/>
                  </a:srgbClr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35" name="Straight Connector 134"/>
              <p:cNvCxnSpPr/>
              <p:nvPr/>
            </p:nvCxnSpPr>
            <p:spPr>
              <a:xfrm>
                <a:off x="3942542" y="5325710"/>
                <a:ext cx="6311" cy="445171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50000"/>
                  </a:srgbClr>
                </a:solidFill>
                <a:prstDash val="sysDash"/>
                <a:miter lim="800000"/>
              </a:ln>
              <a:effectLst/>
            </p:spPr>
          </p:cxnSp>
          <p:sp>
            <p:nvSpPr>
              <p:cNvPr id="136" name="Rectangle 135"/>
              <p:cNvSpPr/>
              <p:nvPr/>
            </p:nvSpPr>
            <p:spPr>
              <a:xfrm>
                <a:off x="2032000" y="5742306"/>
                <a:ext cx="8128000" cy="37697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 rot="16200000">
                <a:off x="2106444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0.1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 rot="16200000">
                <a:off x="2135527" y="5776218"/>
                <a:ext cx="8972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0.5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 rot="16200000">
                <a:off x="2425929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1.0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 rot="16200000">
                <a:off x="2874170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2.0 </a:t>
                </a:r>
                <a:r>
                  <a: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 rot="16200000">
                <a:off x="3589483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5.0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 rot="16200000">
                <a:off x="5110292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10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 rot="16200000">
                <a:off x="8052204" y="5890517"/>
                <a:ext cx="6523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20 </a:t>
                </a:r>
                <a:r>
                  <a:rPr kumimoji="0" lang="en-GB" sz="12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keV</a:t>
                </a: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1857081" y="952500"/>
                <a:ext cx="465304" cy="543558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2061452" y="609600"/>
                <a:ext cx="9416173" cy="245872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>
                <a:off x="2445172" y="5735972"/>
                <a:ext cx="7508453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35" name="Content Placeholder 2"/>
          <p:cNvSpPr txBox="1">
            <a:spLocks/>
          </p:cNvSpPr>
          <p:nvPr/>
        </p:nvSpPr>
        <p:spPr>
          <a:xfrm>
            <a:off x="471195" y="1100695"/>
            <a:ext cx="11119837" cy="191193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fixed energy of 8 GeV can cover 0.1 – 20 keV with six FEL lines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Every </a:t>
            </a:r>
            <a:r>
              <a:rPr lang="en-GB" sz="2000" dirty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0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hoton energy covered by two FELs – for FEL pump/FEL probe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far as possible, common electron bunch to each 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longitudinal and transverse wakefield manipulations of chirp and effective (lasing) bunch length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Tuning ranges successively narrower for higher photon energies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highest photon energies we push the undulator period as short as possible so work at modest K values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1E5DF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lower photon energies we have much longer undulator periods and greater available K range</a:t>
            </a:r>
            <a:endParaRPr lang="en-GB" sz="2200" dirty="0">
              <a:solidFill>
                <a:srgbClr val="1E5DF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FEL </a:t>
            </a:r>
            <a:r>
              <a:rPr lang="en-GB" sz="3600" b="1" dirty="0">
                <a:latin typeface="Calibri" panose="020F0502020204030204" pitchFamily="34" charset="0"/>
                <a:cs typeface="Calibri" panose="020F0502020204030204" pitchFamily="34" charset="0"/>
              </a:rPr>
              <a:t>output from 0.1keV to 20keV from a 8-ish GeV beam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374041"/>
              </p:ext>
            </p:extLst>
          </p:nvPr>
        </p:nvGraphicFramePr>
        <p:xfrm>
          <a:off x="7791886" y="3149879"/>
          <a:ext cx="4287612" cy="3155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903">
                  <a:extLst>
                    <a:ext uri="{9D8B030D-6E8A-4147-A177-3AD203B41FA5}">
                      <a16:colId xmlns:a16="http://schemas.microsoft.com/office/drawing/2014/main" val="3712456736"/>
                    </a:ext>
                  </a:extLst>
                </a:gridCol>
                <a:gridCol w="1071903">
                  <a:extLst>
                    <a:ext uri="{9D8B030D-6E8A-4147-A177-3AD203B41FA5}">
                      <a16:colId xmlns:a16="http://schemas.microsoft.com/office/drawing/2014/main" val="154024250"/>
                    </a:ext>
                  </a:extLst>
                </a:gridCol>
                <a:gridCol w="1071903">
                  <a:extLst>
                    <a:ext uri="{9D8B030D-6E8A-4147-A177-3AD203B41FA5}">
                      <a16:colId xmlns:a16="http://schemas.microsoft.com/office/drawing/2014/main" val="4118930831"/>
                    </a:ext>
                  </a:extLst>
                </a:gridCol>
                <a:gridCol w="1071903">
                  <a:extLst>
                    <a:ext uri="{9D8B030D-6E8A-4147-A177-3AD203B41FA5}">
                      <a16:colId xmlns:a16="http://schemas.microsoft.com/office/drawing/2014/main" val="4236408627"/>
                    </a:ext>
                  </a:extLst>
                </a:gridCol>
              </a:tblGrid>
              <a:tr h="449679"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tx1"/>
                          </a:solidFill>
                        </a:rPr>
                        <a:t>FEL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tx1"/>
                          </a:solidFill>
                        </a:rPr>
                        <a:t>Photon</a:t>
                      </a:r>
                      <a:r>
                        <a:rPr lang="en-GB" sz="1200" baseline="0">
                          <a:solidFill>
                            <a:schemeClr val="tx1"/>
                          </a:solidFill>
                        </a:rPr>
                        <a:t> Energy</a:t>
                      </a:r>
                      <a:endParaRPr lang="en-GB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Factor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err="1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GB" sz="1200" baseline="-25000" err="1">
                          <a:solidFill>
                            <a:schemeClr val="tx1"/>
                          </a:solidFill>
                        </a:rPr>
                        <a:t>sat</a:t>
                      </a:r>
                      <a:endParaRPr lang="en-GB" sz="1200" baseline="-250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940931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0000"/>
                          </a:solidFill>
                        </a:rPr>
                        <a:t>FEL-6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0.1</a:t>
                      </a:r>
                      <a:r>
                        <a:rPr lang="en-GB" sz="1200" baseline="0"/>
                        <a:t> – 1 </a:t>
                      </a:r>
                      <a:r>
                        <a:rPr lang="en-GB" sz="1200" baseline="0" err="1"/>
                        <a:t>keV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X 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88 – 70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993549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C000"/>
                          </a:solidFill>
                        </a:rPr>
                        <a:t>FEL-5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0.25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2 </a:t>
                      </a:r>
                      <a:r>
                        <a:rPr lang="en-GB" sz="1200" dirty="0"/>
                        <a:t>keV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X </a:t>
                      </a:r>
                      <a:r>
                        <a:rPr lang="en-GB" sz="1200" dirty="0" smtClean="0"/>
                        <a:t>8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75 – 53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182113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92D050"/>
                          </a:solidFill>
                        </a:rPr>
                        <a:t>FEL-4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 – 5 </a:t>
                      </a:r>
                      <a:r>
                        <a:rPr lang="en-GB" sz="1200" err="1"/>
                        <a:t>keV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X 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65 – 35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81401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B050"/>
                          </a:solidFill>
                        </a:rPr>
                        <a:t>FEL-3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2.5 – 10 </a:t>
                      </a:r>
                      <a:r>
                        <a:rPr lang="en-GB" sz="1200" err="1"/>
                        <a:t>keV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X </a:t>
                      </a:r>
                      <a:r>
                        <a:rPr lang="en-GB" sz="1200" dirty="0" smtClean="0"/>
                        <a:t>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50 – 20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778377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70C0"/>
                          </a:solidFill>
                        </a:rPr>
                        <a:t>FEL-2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5 – 20 </a:t>
                      </a:r>
                      <a:r>
                        <a:rPr lang="en-GB" sz="1200" err="1"/>
                        <a:t>keV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X</a:t>
                      </a:r>
                      <a:r>
                        <a:rPr lang="en-GB" sz="1200" baseline="0"/>
                        <a:t> 4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40 – 10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606109"/>
                  </a:ext>
                </a:extLst>
              </a:tr>
              <a:tr h="449679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7030A0"/>
                          </a:solidFill>
                        </a:rPr>
                        <a:t>FEL-1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10 – 20 </a:t>
                      </a:r>
                      <a:r>
                        <a:rPr lang="en-GB" sz="1200" err="1"/>
                        <a:t>keV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X</a:t>
                      </a:r>
                      <a:r>
                        <a:rPr lang="en-GB" sz="1200" baseline="0"/>
                        <a:t> 2</a:t>
                      </a:r>
                      <a:endParaRPr lang="en-GB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26 – 13 GW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19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48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Straight Connector 133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54"/>
          <p:cNvSpPr/>
          <p:nvPr/>
        </p:nvSpPr>
        <p:spPr>
          <a:xfrm rot="9651968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FEL-1</a:t>
            </a: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FEL-2</a:t>
            </a:r>
          </a:p>
        </p:txBody>
      </p:sp>
      <p:sp>
        <p:nvSpPr>
          <p:cNvPr id="79" name="TextBox 78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FEL-3</a:t>
            </a:r>
          </a:p>
        </p:txBody>
      </p:sp>
      <p:sp>
        <p:nvSpPr>
          <p:cNvPr id="80" name="TextBox 79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FEL-4</a:t>
            </a:r>
          </a:p>
        </p:txBody>
      </p:sp>
      <p:sp>
        <p:nvSpPr>
          <p:cNvPr id="81" name="TextBox 80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FEL-5</a:t>
            </a:r>
          </a:p>
        </p:txBody>
      </p:sp>
      <p:sp>
        <p:nvSpPr>
          <p:cNvPr id="82" name="TextBox 81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FEL-6</a:t>
            </a: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Parallel Independent Operation and Efficient Throughput</a:t>
            </a:r>
            <a:endParaRPr kumimoji="0" lang="en-US" sz="3600" b="1" i="0" u="none" strike="noStrike" kern="1200" cap="none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36395" y="2033477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6395" y="1429417"/>
            <a:ext cx="4791153" cy="863025"/>
            <a:chOff x="85725" y="994350"/>
            <a:chExt cx="4791153" cy="863025"/>
          </a:xfrm>
        </p:grpSpPr>
        <p:sp>
          <p:nvSpPr>
            <p:cNvPr id="96" name="Oval 95"/>
            <p:cNvSpPr/>
            <p:nvPr/>
          </p:nvSpPr>
          <p:spPr>
            <a:xfrm>
              <a:off x="238125" y="1419225"/>
              <a:ext cx="161925" cy="333242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1105406" y="1414396"/>
              <a:ext cx="161925" cy="333242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1972687" y="1431789"/>
              <a:ext cx="161925" cy="33324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2839968" y="1419225"/>
              <a:ext cx="161925" cy="33324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574532" y="1451126"/>
              <a:ext cx="161925" cy="33324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3707249" y="1423667"/>
              <a:ext cx="161925" cy="33324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1193" y="994350"/>
              <a:ext cx="4717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Identical 8GeV Electron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Bunches at 1MHz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5725" y="994350"/>
              <a:ext cx="4791153" cy="863025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4" name="Rounded Rectangle 10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Rounded Rectangle 10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361629" y="5796120"/>
            <a:ext cx="6934767" cy="944638"/>
            <a:chOff x="2361629" y="5796120"/>
            <a:chExt cx="6934767" cy="944638"/>
          </a:xfrm>
        </p:grpSpPr>
        <p:sp>
          <p:nvSpPr>
            <p:cNvPr id="62" name="Rectangle 61"/>
            <p:cNvSpPr/>
            <p:nvPr/>
          </p:nvSpPr>
          <p:spPr>
            <a:xfrm>
              <a:off x="2361629" y="5796120"/>
              <a:ext cx="6934767" cy="9446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566308" y="5952214"/>
              <a:ext cx="1858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~100 kHz </a:t>
              </a: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KICKER</a:t>
              </a:r>
              <a:b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Isosceles Triangle 69"/>
            <p:cNvSpPr/>
            <p:nvPr/>
          </p:nvSpPr>
          <p:spPr>
            <a:xfrm rot="10080000">
              <a:off x="4459401" y="6119439"/>
              <a:ext cx="285218" cy="292944"/>
            </a:xfrm>
            <a:prstGeom prst="triangle">
              <a:avLst/>
            </a:prstGeom>
            <a:solidFill>
              <a:srgbClr val="00B0F0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21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Straight Connector 133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54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FEL-1</a:t>
            </a: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FEL-2</a:t>
            </a:r>
          </a:p>
        </p:txBody>
      </p:sp>
      <p:sp>
        <p:nvSpPr>
          <p:cNvPr id="79" name="TextBox 78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FEL-3</a:t>
            </a:r>
          </a:p>
        </p:txBody>
      </p:sp>
      <p:sp>
        <p:nvSpPr>
          <p:cNvPr id="80" name="TextBox 79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FEL-4</a:t>
            </a:r>
          </a:p>
        </p:txBody>
      </p:sp>
      <p:sp>
        <p:nvSpPr>
          <p:cNvPr id="81" name="TextBox 80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FEL-5</a:t>
            </a:r>
          </a:p>
        </p:txBody>
      </p:sp>
      <p:sp>
        <p:nvSpPr>
          <p:cNvPr id="82" name="TextBox 81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FEL-6</a:t>
            </a: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Multiples pulses to single experiments</a:t>
            </a: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36395" y="2033477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6395" y="1429417"/>
            <a:ext cx="4791153" cy="863025"/>
            <a:chOff x="85725" y="994350"/>
            <a:chExt cx="4791153" cy="863025"/>
          </a:xfrm>
        </p:grpSpPr>
        <p:sp>
          <p:nvSpPr>
            <p:cNvPr id="96" name="Oval 95"/>
            <p:cNvSpPr/>
            <p:nvPr/>
          </p:nvSpPr>
          <p:spPr>
            <a:xfrm>
              <a:off x="238125" y="1419225"/>
              <a:ext cx="161925" cy="333242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1105406" y="1414396"/>
              <a:ext cx="161925" cy="333242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1972687" y="1431789"/>
              <a:ext cx="161925" cy="33324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2839968" y="1419225"/>
              <a:ext cx="161925" cy="33324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574532" y="1451126"/>
              <a:ext cx="161925" cy="33324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3707249" y="1423667"/>
              <a:ext cx="161925" cy="33324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8835" y="994350"/>
              <a:ext cx="4621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GB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Identical 8GeV Electron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Bunches at 1MHz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5725" y="994350"/>
              <a:ext cx="4791153" cy="863025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4" name="Rounded Rectangle 10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Rounded Rectangle 10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361629" y="5796120"/>
            <a:ext cx="7141622" cy="944638"/>
            <a:chOff x="2361629" y="5796120"/>
            <a:chExt cx="7141622" cy="944638"/>
          </a:xfrm>
        </p:grpSpPr>
        <p:sp>
          <p:nvSpPr>
            <p:cNvPr id="3" name="Rectangle 2"/>
            <p:cNvSpPr/>
            <p:nvPr/>
          </p:nvSpPr>
          <p:spPr>
            <a:xfrm>
              <a:off x="2361629" y="5796120"/>
              <a:ext cx="6934767" cy="9446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1" name="Isosceles Triangle 90"/>
            <p:cNvSpPr/>
            <p:nvPr/>
          </p:nvSpPr>
          <p:spPr>
            <a:xfrm rot="10080000">
              <a:off x="4448445" y="5973406"/>
              <a:ext cx="285218" cy="292944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 rot="21600000">
              <a:off x="8120319" y="5999478"/>
              <a:ext cx="381000" cy="1714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707238" y="5936825"/>
              <a:ext cx="24872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GHz SUBHARMONIC </a:t>
              </a:r>
              <a:b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DEFLECTING CAVITY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566308" y="5952214"/>
              <a:ext cx="1858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~100 kHz </a:t>
              </a: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KICKER</a:t>
              </a:r>
              <a:b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Rounded Rectangle 91"/>
            <p:cNvSpPr/>
            <p:nvPr/>
          </p:nvSpPr>
          <p:spPr>
            <a:xfrm rot="21600000">
              <a:off x="8120313" y="6362896"/>
              <a:ext cx="381000" cy="171450"/>
            </a:xfrm>
            <a:prstGeom prst="round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501319" y="5895774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515783" y="6259086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0" name="Isosceles Triangle 119"/>
            <p:cNvSpPr/>
            <p:nvPr/>
          </p:nvSpPr>
          <p:spPr>
            <a:xfrm rot="10080000">
              <a:off x="4459401" y="6377349"/>
              <a:ext cx="285218" cy="292944"/>
            </a:xfrm>
            <a:prstGeom prst="triangle">
              <a:avLst/>
            </a:prstGeom>
            <a:solidFill>
              <a:srgbClr val="00B0F0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715594" y="591109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744895" y="626865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148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FEL-3</a:t>
            </a:r>
          </a:p>
        </p:txBody>
      </p:sp>
      <p:sp>
        <p:nvSpPr>
          <p:cNvPr id="96" name="TextBox 95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FEL-4</a:t>
            </a:r>
          </a:p>
        </p:txBody>
      </p:sp>
      <p:sp>
        <p:nvSpPr>
          <p:cNvPr id="97" name="TextBox 96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FEL-5</a:t>
            </a:r>
          </a:p>
        </p:txBody>
      </p:sp>
      <p:sp>
        <p:nvSpPr>
          <p:cNvPr id="98" name="TextBox 97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FEL-6</a:t>
            </a:r>
          </a:p>
        </p:txBody>
      </p:sp>
      <p:cxnSp>
        <p:nvCxnSpPr>
          <p:cNvPr id="132" name="Straight Connector 131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Multiples pulses to single experiments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ounded Rectangle 162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Rounded Rectangle 163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Rounded Rectangle 164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Rounded Rectangle 165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Rounded Rectangle 166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Rounded Rectangle 167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Rounded Rectangle 168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Rounded Rectangle 169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95" y="1200726"/>
            <a:ext cx="12038363" cy="4587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36395" y="2041925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188795" y="1862740"/>
            <a:ext cx="161925" cy="3332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1923357" y="1875304"/>
            <a:ext cx="161925" cy="3332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2790638" y="1862740"/>
            <a:ext cx="161925" cy="3332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4525202" y="1894641"/>
            <a:ext cx="161925" cy="3332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3657919" y="1867182"/>
            <a:ext cx="161925" cy="33324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350640" y="1869807"/>
            <a:ext cx="161925" cy="33324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-7331" y="1388769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Double Bunches Adjacent RF Cycles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36395" y="1437865"/>
            <a:ext cx="4791153" cy="8630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072334" y="1429417"/>
            <a:ext cx="270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Electron Bunches at 1MHz</a:t>
            </a: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54"/>
          <p:cNvSpPr/>
          <p:nvPr/>
        </p:nvSpPr>
        <p:spPr>
          <a:xfrm rot="9069751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053146" y="4853849"/>
            <a:ext cx="1928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FEL1/2 Path Length Difference Equal to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Double-Bunch Spacing</a:t>
            </a:r>
          </a:p>
        </p:txBody>
      </p:sp>
      <p:sp>
        <p:nvSpPr>
          <p:cNvPr id="133" name="Rounded Rectangle 132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7030A0"/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5-Point Star 129"/>
          <p:cNvSpPr/>
          <p:nvPr/>
        </p:nvSpPr>
        <p:spPr>
          <a:xfrm>
            <a:off x="8811734" y="4703989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6897840" y="4279579"/>
            <a:ext cx="1808518" cy="655753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1272699" y="4868692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4188042" y="4272596"/>
            <a:ext cx="10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2524478" y="4853849"/>
            <a:ext cx="158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FEL-1</a:t>
            </a:r>
          </a:p>
        </p:txBody>
      </p:sp>
      <p:sp>
        <p:nvSpPr>
          <p:cNvPr id="90" name="TextBox 89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FEL-2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2361629" y="5796120"/>
            <a:ext cx="7141622" cy="944638"/>
            <a:chOff x="2361629" y="5796120"/>
            <a:chExt cx="7141622" cy="944638"/>
          </a:xfrm>
        </p:grpSpPr>
        <p:sp>
          <p:nvSpPr>
            <p:cNvPr id="79" name="Rectangle 78"/>
            <p:cNvSpPr/>
            <p:nvPr/>
          </p:nvSpPr>
          <p:spPr>
            <a:xfrm>
              <a:off x="2361629" y="5796120"/>
              <a:ext cx="6934767" cy="9446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Isosceles Triangle 79"/>
            <p:cNvSpPr/>
            <p:nvPr/>
          </p:nvSpPr>
          <p:spPr>
            <a:xfrm rot="10080000">
              <a:off x="4448445" y="5973406"/>
              <a:ext cx="285218" cy="292944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 rot="21600000">
              <a:off x="8120319" y="5999478"/>
              <a:ext cx="381000" cy="1714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707238" y="5936825"/>
              <a:ext cx="24872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GHz SUBHARMONIC </a:t>
              </a:r>
              <a:b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DEFLECTING CAVITY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566308" y="5952214"/>
              <a:ext cx="1858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~100 kHz </a:t>
              </a: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KICKER</a:t>
              </a:r>
              <a:b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0" name="Rounded Rectangle 99"/>
            <p:cNvSpPr/>
            <p:nvPr/>
          </p:nvSpPr>
          <p:spPr>
            <a:xfrm rot="21600000">
              <a:off x="8120313" y="6362896"/>
              <a:ext cx="381000" cy="171450"/>
            </a:xfrm>
            <a:prstGeom prst="round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501319" y="5895774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515783" y="6259086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3" name="Isosceles Triangle 102"/>
            <p:cNvSpPr/>
            <p:nvPr/>
          </p:nvSpPr>
          <p:spPr>
            <a:xfrm rot="10080000">
              <a:off x="4459401" y="6377349"/>
              <a:ext cx="285218" cy="292944"/>
            </a:xfrm>
            <a:prstGeom prst="triangle">
              <a:avLst/>
            </a:prstGeom>
            <a:solidFill>
              <a:srgbClr val="00B0F0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715594" y="591109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744895" y="626865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238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FEL-1</a:t>
            </a:r>
          </a:p>
        </p:txBody>
      </p:sp>
      <p:sp>
        <p:nvSpPr>
          <p:cNvPr id="167" name="TextBox 166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FEL-4</a:t>
            </a: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67141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Multiples pulses to single experiments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4" name="Rounded Rectangle 143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Rounded Rectangle 144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/>
          <p:cNvSpPr/>
          <p:nvPr/>
        </p:nvSpPr>
        <p:spPr>
          <a:xfrm>
            <a:off x="32869" y="1200726"/>
            <a:ext cx="12041890" cy="4587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36395" y="2042218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188795" y="1863033"/>
            <a:ext cx="161925" cy="3332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237557" y="1875597"/>
            <a:ext cx="161925" cy="3332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2790638" y="1863033"/>
            <a:ext cx="161925" cy="3332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3820352" y="1875884"/>
            <a:ext cx="161925" cy="3332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3657919" y="1867475"/>
            <a:ext cx="161925" cy="33324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074540" y="1870100"/>
            <a:ext cx="161925" cy="33324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6395" y="1438158"/>
            <a:ext cx="4791153" cy="8630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03748" y="1388769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Double Bunches Adjacent RF Cycles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888595" y="1389771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Double Bunches Adjacent RF Cycles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5-Point Star 151"/>
          <p:cNvSpPr/>
          <p:nvPr/>
        </p:nvSpPr>
        <p:spPr>
          <a:xfrm>
            <a:off x="9356260" y="4036933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639393" y="3703724"/>
            <a:ext cx="1613489" cy="575855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56" idx="5"/>
          </p:cNvCxnSpPr>
          <p:nvPr/>
        </p:nvCxnSpPr>
        <p:spPr>
          <a:xfrm flipH="1" flipV="1">
            <a:off x="2419000" y="4262850"/>
            <a:ext cx="717858" cy="167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endCxn id="63" idx="3"/>
          </p:cNvCxnSpPr>
          <p:nvPr/>
        </p:nvCxnSpPr>
        <p:spPr>
          <a:xfrm flipH="1">
            <a:off x="3555168" y="4279579"/>
            <a:ext cx="1648399" cy="85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74" idx="1"/>
          </p:cNvCxnSpPr>
          <p:nvPr/>
        </p:nvCxnSpPr>
        <p:spPr>
          <a:xfrm flipH="1">
            <a:off x="5241935" y="3698844"/>
            <a:ext cx="1027758" cy="488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Rounded Rectangle 142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10211892" y="1950712"/>
            <a:ext cx="580194" cy="350471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5-Point Star 152"/>
          <p:cNvSpPr/>
          <p:nvPr/>
        </p:nvSpPr>
        <p:spPr>
          <a:xfrm>
            <a:off x="10888962" y="2033660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H="1">
            <a:off x="8467912" y="1947118"/>
            <a:ext cx="1027758" cy="488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stCxn id="59" idx="1"/>
            <a:endCxn id="55" idx="1"/>
          </p:cNvCxnSpPr>
          <p:nvPr/>
        </p:nvCxnSpPr>
        <p:spPr>
          <a:xfrm flipH="1">
            <a:off x="1281672" y="2553941"/>
            <a:ext cx="4178917" cy="2277495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54"/>
          <p:cNvSpPr/>
          <p:nvPr/>
        </p:nvSpPr>
        <p:spPr>
          <a:xfrm rot="8807874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chemeClr val="bg1">
              <a:alpha val="50000"/>
            </a:schemeClr>
          </a:solidFill>
          <a:ln w="38100">
            <a:solidFill>
              <a:srgbClr val="00B0F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FEL-2</a:t>
            </a:r>
          </a:p>
        </p:txBody>
      </p:sp>
      <p:sp>
        <p:nvSpPr>
          <p:cNvPr id="166" name="TextBox 165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FEL-3</a:t>
            </a:r>
          </a:p>
        </p:txBody>
      </p:sp>
      <p:sp>
        <p:nvSpPr>
          <p:cNvPr id="168" name="TextBox 167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FEL-5</a:t>
            </a:r>
          </a:p>
        </p:txBody>
      </p:sp>
      <p:sp>
        <p:nvSpPr>
          <p:cNvPr id="169" name="TextBox 168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FEL-6</a:t>
            </a: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>
              <a:alpha val="27000"/>
            </a:srgbClr>
          </a:solidFill>
          <a:ln w="38100">
            <a:solidFill>
              <a:srgbClr val="00B0F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2361629" y="5796120"/>
            <a:ext cx="7141622" cy="944638"/>
            <a:chOff x="2361629" y="5796120"/>
            <a:chExt cx="7141622" cy="944638"/>
          </a:xfrm>
        </p:grpSpPr>
        <p:sp>
          <p:nvSpPr>
            <p:cNvPr id="82" name="Rectangle 81"/>
            <p:cNvSpPr/>
            <p:nvPr/>
          </p:nvSpPr>
          <p:spPr>
            <a:xfrm>
              <a:off x="2361629" y="5796120"/>
              <a:ext cx="6934767" cy="9446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3" name="Isosceles Triangle 82"/>
            <p:cNvSpPr/>
            <p:nvPr/>
          </p:nvSpPr>
          <p:spPr>
            <a:xfrm rot="10080000">
              <a:off x="4448445" y="5973406"/>
              <a:ext cx="285218" cy="292944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 rot="21600000">
              <a:off x="8120319" y="5999478"/>
              <a:ext cx="381000" cy="1714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707238" y="5936825"/>
              <a:ext cx="24872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GHz SUBHARMONIC </a:t>
              </a:r>
              <a:b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DEFLECTING CAVITY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2566308" y="5952214"/>
              <a:ext cx="1858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~100 kHz </a:t>
              </a: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KICKER</a:t>
              </a:r>
              <a:b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</a:t>
              </a:r>
              <a:endPara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Rounded Rectangle 89"/>
            <p:cNvSpPr/>
            <p:nvPr/>
          </p:nvSpPr>
          <p:spPr>
            <a:xfrm rot="21600000">
              <a:off x="8120313" y="6362896"/>
              <a:ext cx="381000" cy="171450"/>
            </a:xfrm>
            <a:prstGeom prst="round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8501319" y="5895774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515783" y="6259086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6" name="Isosceles Triangle 95"/>
            <p:cNvSpPr/>
            <p:nvPr/>
          </p:nvSpPr>
          <p:spPr>
            <a:xfrm rot="10080000">
              <a:off x="4459401" y="6377349"/>
              <a:ext cx="285218" cy="292944"/>
            </a:xfrm>
            <a:prstGeom prst="triangle">
              <a:avLst/>
            </a:prstGeom>
            <a:solidFill>
              <a:srgbClr val="00B0F0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715594" y="591109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OFF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744895" y="6268658"/>
              <a:ext cx="987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B0F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</a:t>
              </a:r>
              <a:endParaRPr lang="en-GB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8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561" y="355334"/>
            <a:ext cx="10515600" cy="56391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146323" cy="4351338"/>
          </a:xfrm>
        </p:spPr>
        <p:txBody>
          <a:bodyPr>
            <a:normAutofit/>
          </a:bodyPr>
          <a:lstStyle/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develop a conceptual design for a next generation FEL in the UK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compare to investment options in other FEL facilities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develop the science case and strengthen the user base</a:t>
            </a:r>
          </a:p>
          <a:p>
            <a:pPr lvl="1"/>
            <a:endParaRPr lang="en-GB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superconducting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~8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 MHz FEL facility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switchyard of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~6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parallel FEL beam lines covering 0.1 – 20 keV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Flexible options of FEL pump/FEL probe experiments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 limited operation at all photon energies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8492" y="1234937"/>
            <a:ext cx="8364416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PROJECT SCOPE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8492" y="3382457"/>
            <a:ext cx="8593016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‘BASELINE’ CONCEPT:</a:t>
            </a:r>
            <a:endParaRPr lang="en-GB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16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">
            <a:extLst>
              <a:ext uri="{FF2B5EF4-FFF2-40B4-BE49-F238E27FC236}">
                <a16:creationId xmlns:a16="http://schemas.microsoft.com/office/drawing/2014/main" id="{BA37C254-95CD-FB1E-A2D1-303894D4AC7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994481" y="2826002"/>
            <a:ext cx="456483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1E82C-511C-F44B-8DEE-6C4FBE2011FA}"/>
              </a:ext>
            </a:extLst>
          </p:cNvPr>
          <p:cNvSpPr/>
          <p:nvPr/>
        </p:nvSpPr>
        <p:spPr>
          <a:xfrm>
            <a:off x="279243" y="5904254"/>
            <a:ext cx="1620000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4"/>
              </a:rPr>
              <a:t>xfel.ac.uk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0C4E3-95AE-AE45-8782-2B4D4D090039}"/>
              </a:ext>
            </a:extLst>
          </p:cNvPr>
          <p:cNvSpPr/>
          <p:nvPr/>
        </p:nvSpPr>
        <p:spPr>
          <a:xfrm>
            <a:off x="1733085" y="5904254"/>
            <a:ext cx="3014761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@STFC_Matters @UKXFEL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736D92-0BEE-7247-BF06-3BCA7E269A3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545425" y="5994000"/>
            <a:ext cx="236329" cy="194400"/>
          </a:xfrm>
          <a:prstGeom prst="rect">
            <a:avLst/>
          </a:prstGeom>
        </p:spPr>
      </p:pic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343492FC-E742-97B1-5BD7-D6573CB088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1" y="211113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5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E1BD4D0-9CF7-D81B-CD47-16AF84C78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9"/>
          <a:stretch/>
        </p:blipFill>
        <p:spPr>
          <a:xfrm>
            <a:off x="2623326" y="0"/>
            <a:ext cx="9574811" cy="6858000"/>
          </a:xfrm>
          <a:prstGeom prst="rect">
            <a:avLst/>
          </a:prstGeom>
        </p:spPr>
      </p:pic>
      <p:sp>
        <p:nvSpPr>
          <p:cNvPr id="3" name="Google Shape;269;p3">
            <a:extLst>
              <a:ext uri="{FF2B5EF4-FFF2-40B4-BE49-F238E27FC236}">
                <a16:creationId xmlns:a16="http://schemas.microsoft.com/office/drawing/2014/main" id="{29811745-FE5A-8AB7-2213-B22262D53BBE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72384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lang="en-GB" sz="4000" b="1" spc="-15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Contents</a:t>
            </a: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19767-4DBB-6EB2-5F39-A3E500CF7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5" name="Google Shape;319;p9">
            <a:extLst>
              <a:ext uri="{FF2B5EF4-FFF2-40B4-BE49-F238E27FC236}">
                <a16:creationId xmlns:a16="http://schemas.microsoft.com/office/drawing/2014/main" id="{F49595D9-FA03-1ADF-B078-5BA50743C5ED}"/>
              </a:ext>
            </a:extLst>
          </p:cNvPr>
          <p:cNvSpPr/>
          <p:nvPr/>
        </p:nvSpPr>
        <p:spPr>
          <a:xfrm>
            <a:off x="589207" y="1931700"/>
            <a:ext cx="10667016" cy="249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Background and introduction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lvl="0" indent="-342900"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Launch event and engagement with overseas XFEL facilities</a:t>
            </a:r>
          </a:p>
          <a:p>
            <a:pPr marL="342900" indent="-342900"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</a:t>
            </a:r>
            <a:r>
              <a:rPr lang="en-GB" sz="240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current concept 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Schematic FEL layout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A5B51B-0972-C694-5D62-9E8A494897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89F0809-7E51-E5A3-DACF-A2305A82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6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ice (STFC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567" y="191601"/>
            <a:ext cx="3958683" cy="186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Elbow Connector 14"/>
          <p:cNvCxnSpPr>
            <a:stCxn id="2" idx="3"/>
            <a:endCxn id="1026" idx="1"/>
          </p:cNvCxnSpPr>
          <p:nvPr/>
        </p:nvCxnSpPr>
        <p:spPr>
          <a:xfrm flipV="1">
            <a:off x="2204597" y="1126055"/>
            <a:ext cx="2348970" cy="2467992"/>
          </a:xfrm>
          <a:prstGeom prst="bentConnector3">
            <a:avLst>
              <a:gd name="adj1" fmla="val 48888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3" idx="3"/>
            <a:endCxn id="4" idx="1"/>
          </p:cNvCxnSpPr>
          <p:nvPr/>
        </p:nvCxnSpPr>
        <p:spPr>
          <a:xfrm flipV="1">
            <a:off x="5033190" y="1126054"/>
            <a:ext cx="3606159" cy="2467993"/>
          </a:xfrm>
          <a:prstGeom prst="bentConnector3">
            <a:avLst>
              <a:gd name="adj1" fmla="val 3213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49" y="2460047"/>
            <a:ext cx="1605548" cy="226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144" y="2460047"/>
            <a:ext cx="1605046" cy="226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9349" y="191600"/>
            <a:ext cx="3401178" cy="18689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2205" y="2138749"/>
            <a:ext cx="130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2006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6737" y="2460047"/>
            <a:ext cx="1601896" cy="226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t="841"/>
          <a:stretch/>
        </p:blipFill>
        <p:spPr>
          <a:xfrm>
            <a:off x="9082179" y="2460047"/>
            <a:ext cx="1616448" cy="2268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536744" y="2138749"/>
            <a:ext cx="130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2010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1283" y="2140820"/>
            <a:ext cx="130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2016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65821" y="2140820"/>
            <a:ext cx="1302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2020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6175" y="4835899"/>
            <a:ext cx="31345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4GLS Conceptual Design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VUV FEL, 600 MeV @ 1.3 GHz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XUV FEL, 950 MeV @ 1 kHz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+ IR FELs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Led to the ALICE ERL FEL facility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60730" y="4835899"/>
            <a:ext cx="30905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>
                <a:latin typeface="Calibri" panose="020F0502020204030204" pitchFamily="34" charset="0"/>
                <a:cs typeface="Calibri" panose="020F0502020204030204" pitchFamily="34" charset="0"/>
              </a:rPr>
              <a:t>NLS Conceptual Design</a:t>
            </a:r>
          </a:p>
          <a:p>
            <a:r>
              <a:rPr lang="sv-SE">
                <a:latin typeface="Calibri" panose="020F0502020204030204" pitchFamily="34" charset="0"/>
                <a:cs typeface="Calibri" panose="020F0502020204030204" pitchFamily="34" charset="0"/>
              </a:rPr>
              <a:t>FEL-1: 50-300 eV</a:t>
            </a:r>
          </a:p>
          <a:p>
            <a:r>
              <a:rPr lang="sv-SE">
                <a:latin typeface="Calibri" panose="020F0502020204030204" pitchFamily="34" charset="0"/>
                <a:cs typeface="Calibri" panose="020F0502020204030204" pitchFamily="34" charset="0"/>
              </a:rPr>
              <a:t>FEL-2: 250-850 eV</a:t>
            </a:r>
          </a:p>
          <a:p>
            <a:r>
              <a:rPr lang="sv-SE">
                <a:latin typeface="Calibri" panose="020F0502020204030204" pitchFamily="34" charset="0"/>
                <a:cs typeface="Calibri" panose="020F0502020204030204" pitchFamily="34" charset="0"/>
              </a:rPr>
              <a:t>FEL-3: 430-1000 eV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2.25 GeV,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 kHz to 1 MHz</a:t>
            </a:r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Led to the CLARA facility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49089" y="2138749"/>
            <a:ext cx="11588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2018</a:t>
            </a:r>
          </a:p>
          <a:p>
            <a:pPr algn="ctr"/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UK becomes a member of </a:t>
            </a:r>
            <a:r>
              <a:rPr lang="en-GB" err="1">
                <a:latin typeface="Calibri" panose="020F0502020204030204" pitchFamily="34" charset="0"/>
                <a:cs typeface="Calibri" panose="020F0502020204030204" pitchFamily="34" charset="0"/>
              </a:rPr>
              <a:t>Eu</a:t>
            </a:r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-XFEL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82457" y="4835899"/>
            <a:ext cx="20297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Strategic Review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Not a facility design but highlighted a </a:t>
            </a:r>
            <a:r>
              <a:rPr lang="en-GB" err="1"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-like option + increased international engagement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007958" y="4835899"/>
            <a:ext cx="3032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UK XFEL Science Case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Soft x-rays @ 1 MHz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Hard x-rays @ 1 kHz to 1 MHz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37147" y="-17706"/>
            <a:ext cx="272598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ALICE 27.5 MeV ERL IR FEL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908072" y="0"/>
            <a:ext cx="286373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CLARA 250 MeV test facility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782269" y="2138749"/>
            <a:ext cx="11588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  <a:p>
            <a:pPr algn="ctr"/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UK XFEL CDOA phase starts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43505" y="5762045"/>
            <a:ext cx="4118629" cy="9079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See “The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origins and developments of FELs in the UK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E.A. Seddon and M.W. </a:t>
            </a:r>
            <a:r>
              <a:rPr lang="en-GB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Poole,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Royal Society Journal of the History of Science, </a:t>
            </a: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https://royalsocietypublishing.org/doi/10.1098/rsnr.2022.0038</a:t>
            </a:r>
          </a:p>
        </p:txBody>
      </p:sp>
      <p:sp>
        <p:nvSpPr>
          <p:cNvPr id="29" name="Google Shape;269;p3">
            <a:extLst>
              <a:ext uri="{FF2B5EF4-FFF2-40B4-BE49-F238E27FC236}">
                <a16:creationId xmlns:a16="http://schemas.microsoft.com/office/drawing/2014/main" id="{29811745-FE5A-8AB7-2213-B22262D53BBE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72384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ts val="4400"/>
            </a:pPr>
            <a:r>
              <a:rPr lang="en-GB" sz="4000" b="1" spc="-15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170429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39310CA0-E951-2ECC-9A8D-782B926735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9"/>
          <a:stretch/>
        </p:blipFill>
        <p:spPr>
          <a:xfrm>
            <a:off x="2628662" y="0"/>
            <a:ext cx="9574811" cy="6858000"/>
          </a:xfrm>
          <a:prstGeom prst="rect">
            <a:avLst/>
          </a:prstGeom>
        </p:spPr>
      </p:pic>
      <p:sp>
        <p:nvSpPr>
          <p:cNvPr id="3" name="Google Shape;319;p9">
            <a:extLst>
              <a:ext uri="{FF2B5EF4-FFF2-40B4-BE49-F238E27FC236}">
                <a16:creationId xmlns:a16="http://schemas.microsoft.com/office/drawing/2014/main" id="{AAEC83A7-3A2C-5E34-8752-26FCC4BC8BEC}"/>
              </a:ext>
            </a:extLst>
          </p:cNvPr>
          <p:cNvSpPr/>
          <p:nvPr/>
        </p:nvSpPr>
        <p:spPr>
          <a:xfrm>
            <a:off x="303028" y="1395779"/>
            <a:ext cx="8682535" cy="455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Project</a:t>
            </a:r>
            <a:r>
              <a:rPr kumimoji="0" lang="en-GB" sz="2400" b="0" i="0" u="none" strike="noStrike" kern="1200" cap="none" spc="-100" normalizeH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Aims</a:t>
            </a:r>
            <a:endParaRPr kumimoji="0" lang="en-GB" sz="2400" b="0" i="0" u="none" strike="noStrike" kern="1200" cap="none" spc="-10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 smtClean="0">
                <a:solidFill>
                  <a:srgbClr val="6262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map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out how best to deliver advanced XFEL capabilities identified in the Science Case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develop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Conceptual Design for a unique new machine that can fulfil all required capabilities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examine and compare other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investment options and collaborations in existing XFELs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 smtClean="0">
                <a:solidFill>
                  <a:srgbClr val="6262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update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Science Case to feed into the process and inform future decisions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hold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Townhall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Meetings around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UK to engage and expand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user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investigate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socioeconomic impact of a next generation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XFEL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tabLst/>
              <a:defRPr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Project duration is 3 years, ending in October 2025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BCDF1E-98AC-D1C6-084B-FF0C43F07D6B}"/>
              </a:ext>
            </a:extLst>
          </p:cNvPr>
          <p:cNvSpPr txBox="1"/>
          <p:nvPr/>
        </p:nvSpPr>
        <p:spPr>
          <a:xfrm>
            <a:off x="8572220" y="4858677"/>
            <a:ext cx="1824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Project Sponsor 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Science Lead 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Technical Lead 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Project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Manager: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08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Google Shape;269;p3">
            <a:extLst>
              <a:ext uri="{FF2B5EF4-FFF2-40B4-BE49-F238E27FC236}">
                <a16:creationId xmlns:a16="http://schemas.microsoft.com/office/drawing/2014/main" id="{C024FD07-8D43-882B-8148-7395A5205C91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8905624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UK XFEL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2800" b="1" i="0" u="none" strike="noStrike" kern="1200" cap="none" spc="-15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Conceptual</a:t>
            </a:r>
            <a:r>
              <a:rPr kumimoji="0" lang="en-GB" sz="2800" b="1" i="0" u="none" strike="noStrike" kern="1200" cap="none" spc="-150" normalizeH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Design and Options Analysis (CDOA</a:t>
            </a:r>
            <a:r>
              <a:rPr kumimoji="0" lang="en-GB" sz="2800" b="1" i="0" u="none" strike="noStrike" kern="1200" cap="none" spc="-150" normalizeH="0" noProof="0" dirty="0" smtClean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  <a:endParaRPr kumimoji="0" lang="en-GB" sz="2800" b="1" i="0" u="none" strike="noStrike" kern="1200" cap="none" spc="-150" normalizeH="0" baseline="0" noProof="0" dirty="0">
              <a:ln>
                <a:noFill/>
              </a:ln>
              <a:solidFill>
                <a:srgbClr val="1E5DF8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38AC8D-596E-F6F4-FF81-23BB2D4E7C61}"/>
              </a:ext>
            </a:extLst>
          </p:cNvPr>
          <p:cNvSpPr txBox="1"/>
          <p:nvPr/>
        </p:nvSpPr>
        <p:spPr>
          <a:xfrm>
            <a:off x="10314310" y="4858676"/>
            <a:ext cx="1722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John Collier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Jon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Marangos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Jim Clarke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Paul Aden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4F8FB5-EC1D-BA72-EC53-2D99AA05E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36D5FE-70D7-7272-5DA5-94F5B7DB42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4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BFD2E72-70DC-B44D-1133-A211A3673E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2109"/>
          <a:stretch/>
        </p:blipFill>
        <p:spPr>
          <a:xfrm>
            <a:off x="2623327" y="-1322"/>
            <a:ext cx="9574810" cy="6871596"/>
          </a:xfrm>
          <a:prstGeom prst="rect">
            <a:avLst/>
          </a:prstGeom>
        </p:spPr>
      </p:pic>
      <p:sp>
        <p:nvSpPr>
          <p:cNvPr id="3" name="Google Shape;269;p3">
            <a:extLst>
              <a:ext uri="{FF2B5EF4-FFF2-40B4-BE49-F238E27FC236}">
                <a16:creationId xmlns:a16="http://schemas.microsoft.com/office/drawing/2014/main" id="{9AE5ABAE-D142-F502-A6C0-35F8D2099F71}"/>
              </a:ext>
            </a:extLst>
          </p:cNvPr>
          <p:cNvSpPr txBox="1"/>
          <p:nvPr/>
        </p:nvSpPr>
        <p:spPr>
          <a:xfrm>
            <a:off x="191484" y="115079"/>
            <a:ext cx="8381015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UK XFEL </a:t>
            </a:r>
          </a:p>
          <a:p>
            <a:pPr lvl="0" algn="ctr">
              <a:buClr>
                <a:srgbClr val="000000"/>
              </a:buClr>
              <a:buSzPts val="4400"/>
            </a:pPr>
            <a:r>
              <a:rPr lang="en-GB" sz="2800" b="1" spc="-15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next generation XFEL</a:t>
            </a:r>
          </a:p>
        </p:txBody>
      </p:sp>
      <p:sp>
        <p:nvSpPr>
          <p:cNvPr id="4" name="Google Shape;319;p9">
            <a:extLst>
              <a:ext uri="{FF2B5EF4-FFF2-40B4-BE49-F238E27FC236}">
                <a16:creationId xmlns:a16="http://schemas.microsoft.com/office/drawing/2014/main" id="{83548437-08D5-2741-5BE5-4630733EE9E9}"/>
              </a:ext>
            </a:extLst>
          </p:cNvPr>
          <p:cNvSpPr/>
          <p:nvPr/>
        </p:nvSpPr>
        <p:spPr>
          <a:xfrm>
            <a:off x="191484" y="2101339"/>
            <a:ext cx="10667016" cy="321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Key next-generation capabilities identified in the UK </a:t>
            </a:r>
            <a:r>
              <a:rPr kumimoji="0" lang="en-GB" sz="2400" b="0" i="0" u="none" strike="noStrike" kern="1200" cap="none" spc="-10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XFEL</a:t>
            </a: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Science Case: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Transform limited operation across entire X-ray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range with pulse durations from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0.1 – 100 fs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High efficiency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facility,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i.e.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simultaneous operation of multiple end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Evenly spaced, high-rep rate pulses to match samples &amp; detectors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Improved synchronisation/timing data with external lasers to &lt; 1 fs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Widely separated multiple colour X-rays to least one end-station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 Full array of synchronised sources: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XUV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-THz, e-beams, high power &amp; high energy lasers at high rep-rate</a:t>
            </a:r>
          </a:p>
        </p:txBody>
      </p:sp>
      <p:sp>
        <p:nvSpPr>
          <p:cNvPr id="5" name="Google Shape;283;p5">
            <a:extLst>
              <a:ext uri="{FF2B5EF4-FFF2-40B4-BE49-F238E27FC236}">
                <a16:creationId xmlns:a16="http://schemas.microsoft.com/office/drawing/2014/main" id="{447E86EA-6D5A-AB31-BDBF-D66E3A8F90DE}"/>
              </a:ext>
            </a:extLst>
          </p:cNvPr>
          <p:cNvSpPr/>
          <p:nvPr/>
        </p:nvSpPr>
        <p:spPr>
          <a:xfrm>
            <a:off x="7811077" y="6404407"/>
            <a:ext cx="5095299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UK XFEL Science Case available at </a:t>
            </a:r>
            <a:r>
              <a:rPr kumimoji="0" lang="en-GB" sz="1600" b="0" i="0" u="sng" strike="noStrike" kern="120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xfel.ac.uk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3AA426-FBB3-87A7-B271-511F2B6F5D5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34A069-85E0-D346-4EB8-0A808BD733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3.googleusercontent.com/asW7GIjFOU6kgaFKT-wSGyuQT3whArQYpnDlk_LCrvuxflP4eeyWj_Lx85E-U5V7cz_L7ezI9IAu0wOzRDBCDQsT9hm0s7dA7PxbbkB7MmDzWnDbib6MUgNTDqBRK-ukFipvNaXXeeYnJ33L5NFSFa8PuSCaNRTnilsYcpvEAfg4Sgs4agnTZIwpr8MAQQSeW3vji-IPY66WxINlahYYhHyITGjJQN7bhHp6ud8U_1zzgxuwxvy4cjNKqHznMqWAGGD7yX5gOpCcS5itT86Z-wjWOw0wp8fvjVtrs0py8gqSwJRcne5g5TXTw0hYs-1E_Vk6mR8n2hnF7m2UucKUKrneM4Mt3-0LeRQbkcFVuI53UxCq15lbz1PaPOCwz_vaulGpxlTF2WP89PZe-xup_ca6zadQXo9ZSPB140sajDH95rTWqJMLaCEH0hIS22SBrPBpQuBnNGzJv-_GDL07uYb-3aNDdk8n69p5spma_yBD4MlNpOMEQf4Ve6E0HFbLxQj5hS6B8xaZ93kZKYvK60ujg19iCYtLc5uIZ_tadYWeUJEvf0Ov5h0i95bhNRUOqm3p7ThKraqJcdiUAjis6iEr5DJzV7HR5O8psAyOkhqJIG-JD34k6VE3UTa_ZTABhrTu4FVz0SECeOmN9-tfCxZcTlfEa48SujRLciQpbgCaWaSBPSZfbKpv3x04a6iEq50J1sKgoP0GF1tiO0PsHJNGzbo15TKpkvU9_Jg4DrRW47P-UjeI9rbR0wlyxv1iUkNtSAPMTKfPNGXESBAohH3yrgq4eUS1gRzkNtbSBX-pUwRFIhOl7SI8xGu0HtVyUz2wgFNjG9m5z-0moIbIWJ9WMYQ3FTQtUDU5LdlGc3uWB8gfD9nij27fL_4qrjkGS46SkOPE1vjoHGwhCZp8IUP5b2JDn9HLYN5xjxqBytzMIg=w1794-h1009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35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4613DE-DF2A-48E6-68A4-089766491E15}"/>
              </a:ext>
            </a:extLst>
          </p:cNvPr>
          <p:cNvSpPr txBox="1"/>
          <p:nvPr/>
        </p:nvSpPr>
        <p:spPr>
          <a:xfrm>
            <a:off x="102448" y="342110"/>
            <a:ext cx="6562121" cy="98488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Launch </a:t>
            </a:r>
            <a:r>
              <a:rPr kumimoji="0" lang="en-US" sz="44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  <a:br>
              <a:rPr kumimoji="0" lang="en-US" sz="44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Google Shape;319;p9">
            <a:extLst>
              <a:ext uri="{FF2B5EF4-FFF2-40B4-BE49-F238E27FC236}">
                <a16:creationId xmlns:a16="http://schemas.microsoft.com/office/drawing/2014/main" id="{FCC865D0-D9CF-1CB7-294E-642E11771E4F}"/>
              </a:ext>
            </a:extLst>
          </p:cNvPr>
          <p:cNvSpPr/>
          <p:nvPr/>
        </p:nvSpPr>
        <p:spPr>
          <a:xfrm>
            <a:off x="847974" y="4574332"/>
            <a:ext cx="10089656" cy="1846619"/>
          </a:xfrm>
          <a:prstGeom prst="rect">
            <a:avLst/>
          </a:prstGeom>
          <a:solidFill>
            <a:srgbClr val="F8F8F8">
              <a:alpha val="76863"/>
            </a:srgb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000" b="1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</a:t>
            </a:r>
            <a:r>
              <a:rPr lang="en-GB" sz="2000" b="1" spc="-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</a:t>
            </a:r>
            <a:r>
              <a:rPr kumimoji="0" lang="en-GB" sz="2000" b="1" i="0" u="none" strike="noStrike" kern="1200" cap="none" spc="-10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roject</a:t>
            </a:r>
            <a:r>
              <a:rPr kumimoji="0" lang="en-GB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was </a:t>
            </a:r>
            <a:r>
              <a:rPr kumimoji="0" lang="en-GB" sz="2000" b="1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launched at the Royal Society on 30</a:t>
            </a:r>
            <a:r>
              <a:rPr kumimoji="0" lang="en-GB" sz="2000" b="1" i="0" u="none" strike="noStrike" kern="1200" cap="none" spc="-10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</a:t>
            </a:r>
            <a:r>
              <a:rPr kumimoji="0" lang="en-GB" sz="2000" b="1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January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Over 150 in-person attendees from a range of institutions, with another 150 attending virtually.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Positive attention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articles from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  <a:hlinkClick r:id="rId3"/>
              </a:rPr>
              <a:t>Physics World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and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Chemistry 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World,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including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  <a:hlinkClick r:id="rId4"/>
              </a:rPr>
              <a:t>podcast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interview with John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Collier </a:t>
            </a:r>
          </a:p>
          <a:p>
            <a:pPr marL="342900" indent="-342900"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Presentations available </a:t>
            </a:r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on the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UK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XFEL website: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  <a:hlinkClick r:id="rId5"/>
              </a:rPr>
              <a:t>https://xfel.ac.uk/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 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7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9E1BD4D0-9CF7-D81B-CD47-16AF84C78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9"/>
          <a:stretch/>
        </p:blipFill>
        <p:spPr>
          <a:xfrm>
            <a:off x="2623326" y="0"/>
            <a:ext cx="9574811" cy="6858000"/>
          </a:xfrm>
          <a:prstGeom prst="rect">
            <a:avLst/>
          </a:prstGeom>
        </p:spPr>
      </p:pic>
      <p:sp>
        <p:nvSpPr>
          <p:cNvPr id="3" name="Google Shape;269;p3">
            <a:extLst>
              <a:ext uri="{FF2B5EF4-FFF2-40B4-BE49-F238E27FC236}">
                <a16:creationId xmlns:a16="http://schemas.microsoft.com/office/drawing/2014/main" id="{29811745-FE5A-8AB7-2213-B22262D53BBE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72384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defRPr/>
            </a:pPr>
            <a:r>
              <a:rPr lang="en-US" sz="4000" b="1" spc="-150" dirty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Engagement with overseas XFELs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19767-4DBB-6EB2-5F39-A3E500CF7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5" name="Google Shape;319;p9">
            <a:extLst>
              <a:ext uri="{FF2B5EF4-FFF2-40B4-BE49-F238E27FC236}">
                <a16:creationId xmlns:a16="http://schemas.microsoft.com/office/drawing/2014/main" id="{F49595D9-FA03-1ADF-B078-5BA50743C5ED}"/>
              </a:ext>
            </a:extLst>
          </p:cNvPr>
          <p:cNvSpPr/>
          <p:nvPr/>
        </p:nvSpPr>
        <p:spPr>
          <a:xfrm>
            <a:off x="191484" y="1104884"/>
            <a:ext cx="10667016" cy="1908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</a:t>
            </a:r>
            <a:r>
              <a:rPr lang="en-US" sz="2400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engagement with overseas XFEL facilities is taking </a:t>
            </a:r>
            <a:r>
              <a:rPr lang="en-US" sz="2400" noProof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place, to identify collaborative R&amp;D topics and potential ‘investment’ opportunities</a:t>
            </a:r>
            <a:endParaRPr lang="en-US" sz="2400" noProof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Visits to European XFEL and </a:t>
            </a:r>
            <a:r>
              <a:rPr lang="en-US" sz="2000" noProof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SwissFEL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video meetings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noProof="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Video meetings with LCLS with visit </a:t>
            </a:r>
            <a:r>
              <a:rPr lang="en-US" sz="2000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planned </a:t>
            </a:r>
            <a:r>
              <a:rPr lang="en-US" sz="2000" noProof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A5B51B-0972-C694-5D62-9E8A494897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689F0809-7E51-E5A3-DACF-A2305A82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71" y="2971192"/>
            <a:ext cx="4735526" cy="35516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05" y="2971192"/>
            <a:ext cx="4735527" cy="355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84FBCF-4F29-63AB-F6FB-441D7B1BA0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92C4D-5A24-6140-9996-6AEADDD9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8597F-F7D9-5B21-E328-BAE99BB8B14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0771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31042540-E051-5706-45F3-4E28B861ED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3901051"/>
              </p:ext>
            </p:extLst>
          </p:nvPr>
        </p:nvGraphicFramePr>
        <p:xfrm>
          <a:off x="671804" y="1849614"/>
          <a:ext cx="10786188" cy="4077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F9D0A2D-27BA-5DCD-ACF3-6A43B936DE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9" name="Google Shape;269;p3">
            <a:extLst>
              <a:ext uri="{FF2B5EF4-FFF2-40B4-BE49-F238E27FC236}">
                <a16:creationId xmlns:a16="http://schemas.microsoft.com/office/drawing/2014/main" id="{862CA82D-C7F6-EFED-D075-0E926C834025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903737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8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UK XFEL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2800" b="1" i="0" u="none" strike="noStrike" kern="1200" cap="none" spc="-15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Preliminary activities will focus on the most challenging features</a:t>
            </a:r>
          </a:p>
        </p:txBody>
      </p:sp>
    </p:spTree>
    <p:extLst>
      <p:ext uri="{BB962C8B-B14F-4D97-AF65-F5344CB8AC3E}">
        <p14:creationId xmlns:p14="http://schemas.microsoft.com/office/powerpoint/2010/main" val="69255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84FBCF-4F29-63AB-F6FB-441D7B1BA0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84" y="6092800"/>
            <a:ext cx="2111379" cy="53975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92C4D-5A24-6140-9996-6AEADDD9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48597F-F7D9-5B21-E328-BAE99BB8B14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0771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E2C61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61616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9D0A2D-27BA-5DCD-ACF3-6A43B936D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10" name="Google Shape;319;p9">
            <a:extLst>
              <a:ext uri="{FF2B5EF4-FFF2-40B4-BE49-F238E27FC236}">
                <a16:creationId xmlns:a16="http://schemas.microsoft.com/office/drawing/2014/main" id="{406A4C37-44C0-535C-0370-0F200D4F1858}"/>
              </a:ext>
            </a:extLst>
          </p:cNvPr>
          <p:cNvSpPr/>
          <p:nvPr/>
        </p:nvSpPr>
        <p:spPr>
          <a:xfrm>
            <a:off x="422032" y="1703556"/>
            <a:ext cx="5017476" cy="326239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satisfy the Science Case we propose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</a:t>
            </a:r>
            <a:r>
              <a:rPr lang="en-GB" sz="2000" b="1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</a:t>
            </a:r>
            <a:r>
              <a:rPr kumimoji="0" lang="en-GB" sz="2000" b="1" i="0" u="none" strike="noStrike" kern="1200" cap="none" spc="-10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ully</a:t>
            </a:r>
            <a:r>
              <a:rPr kumimoji="0" lang="en-GB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superconducting</a:t>
            </a:r>
            <a:r>
              <a:rPr kumimoji="0" lang="en-GB" sz="2000" b="1" i="0" u="none" strike="noStrike" kern="1200" cap="none" spc="-10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GB" sz="2000" b="0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facility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lang="en-GB" sz="2000" spc="-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R</a:t>
            </a:r>
            <a:r>
              <a:rPr kumimoji="0" lang="en-GB" sz="2000" b="0" i="0" u="none" strike="noStrike" kern="1200" cap="none" spc="-10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epetition</a:t>
            </a:r>
            <a:r>
              <a:rPr kumimoji="0" lang="en-GB" sz="2000" b="0" i="0" u="none" strike="noStrike" kern="1200" cap="none" spc="-10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rate </a:t>
            </a:r>
            <a:r>
              <a:rPr kumimoji="0" lang="en-GB" sz="2000" b="1" i="0" u="none" strike="noStrike" kern="1200" cap="none" spc="-10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0.1-1 MHz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FELs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covering</a:t>
            </a:r>
            <a:r>
              <a:rPr kumimoji="0" lang="en-GB" sz="20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photon energies </a:t>
            </a:r>
            <a:r>
              <a:rPr kumimoji="0" lang="en-GB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0.1</a:t>
            </a:r>
            <a:r>
              <a:rPr kumimoji="0" lang="en-GB" sz="2000" b="1" i="0" u="none" strike="noStrike" kern="1200" cap="none" spc="-10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– 20 </a:t>
            </a:r>
            <a:r>
              <a:rPr kumimoji="0" lang="en-GB" sz="2000" b="1" i="0" u="none" strike="noStrike" kern="1200" cap="none" spc="-10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keV</a:t>
            </a:r>
            <a:endParaRPr kumimoji="0" lang="en-GB" sz="2000" b="1" i="0" u="none" strike="noStrike" kern="1200" cap="none" spc="-10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indent="-342900"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All FELs driven by an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~</a:t>
            </a:r>
            <a:r>
              <a:rPr lang="en-GB" sz="2000" b="1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8 </a:t>
            </a:r>
            <a:r>
              <a:rPr lang="en-GB" sz="2000" b="1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GeV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electron beam </a:t>
            </a:r>
          </a:p>
          <a:p>
            <a:pPr marL="342900" indent="-342900"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The option for a </a:t>
            </a:r>
            <a:r>
              <a:rPr lang="en-GB" sz="2000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‘</a:t>
            </a:r>
            <a:r>
              <a:rPr lang="en-GB" sz="2000" b="1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booster accelerator</a:t>
            </a:r>
            <a:r>
              <a:rPr lang="en-GB" sz="2000" spc="-1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’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to allow photon energies &gt;20keV, but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possibly at </a:t>
            </a:r>
            <a:r>
              <a:rPr lang="en-GB" sz="2000" spc="-1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lower repetition rates</a:t>
            </a:r>
            <a:endParaRPr lang="en-GB" sz="2000" spc="-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6CA58B-0538-7184-5E38-FC18CBC523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3365" y="1556547"/>
            <a:ext cx="6658003" cy="4536658"/>
          </a:xfrm>
          <a:prstGeom prst="rect">
            <a:avLst/>
          </a:prstGeom>
        </p:spPr>
      </p:pic>
      <p:sp>
        <p:nvSpPr>
          <p:cNvPr id="9" name="Google Shape;269;p3">
            <a:extLst>
              <a:ext uri="{FF2B5EF4-FFF2-40B4-BE49-F238E27FC236}">
                <a16:creationId xmlns:a16="http://schemas.microsoft.com/office/drawing/2014/main" id="{10F21A66-9EF1-CD5C-BE72-F8787B010B88}"/>
              </a:ext>
            </a:extLst>
          </p:cNvPr>
          <p:cNvSpPr txBox="1">
            <a:spLocks/>
          </p:cNvSpPr>
          <p:nvPr/>
        </p:nvSpPr>
        <p:spPr>
          <a:xfrm>
            <a:off x="422032" y="319969"/>
            <a:ext cx="990373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lang="en-GB" sz="4000" b="1" spc="-150" dirty="0" smtClean="0">
                <a:solidFill>
                  <a:srgbClr val="2E2D62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Key Facility </a:t>
            </a:r>
            <a:r>
              <a:rPr kumimoji="0" lang="en-GB" sz="40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Parameters </a:t>
            </a:r>
            <a:endParaRPr kumimoji="0" lang="en-GB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859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Font WITHOUT logo master">
  <a:themeElements>
    <a:clrScheme name="Custom 1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F08900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and logo master">
  <a:themeElements>
    <a:clrScheme name="Custom 2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F08900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8cdc577-3c2c-46e2-81f6-df652bb8738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C58B3D7EAF024F99865FEDDA11C1E2" ma:contentTypeVersion="15" ma:contentTypeDescription="Create a new document." ma:contentTypeScope="" ma:versionID="44f794837b5440bc5699d1e4566338d8">
  <xsd:schema xmlns:xsd="http://www.w3.org/2001/XMLSchema" xmlns:xs="http://www.w3.org/2001/XMLSchema" xmlns:p="http://schemas.microsoft.com/office/2006/metadata/properties" xmlns:ns3="58cdc577-3c2c-46e2-81f6-df652bb8738c" xmlns:ns4="c53feae0-9e22-452c-8ced-de618cb07df8" targetNamespace="http://schemas.microsoft.com/office/2006/metadata/properties" ma:root="true" ma:fieldsID="97ca6fc49d49b9deb009754d01425d93" ns3:_="" ns4:_="">
    <xsd:import namespace="58cdc577-3c2c-46e2-81f6-df652bb8738c"/>
    <xsd:import namespace="c53feae0-9e22-452c-8ced-de618cb07df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dc577-3c2c-46e2-81f6-df652bb873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3feae0-9e22-452c-8ced-de618cb07df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82278E-3C7F-4358-83F8-43AE4980A227}">
  <ds:schemaRefs>
    <ds:schemaRef ds:uri="http://schemas.microsoft.com/office/2006/documentManagement/types"/>
    <ds:schemaRef ds:uri="c53feae0-9e22-452c-8ced-de618cb07df8"/>
    <ds:schemaRef ds:uri="http://purl.org/dc/elements/1.1/"/>
    <ds:schemaRef ds:uri="http://schemas.microsoft.com/office/2006/metadata/properties"/>
    <ds:schemaRef ds:uri="58cdc577-3c2c-46e2-81f6-df652bb8738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0EDCEE1-2B3C-46B7-8990-29A57016B6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359102-F083-4E22-9A8A-3071A53E82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cdc577-3c2c-46e2-81f6-df652bb8738c"/>
    <ds:schemaRef ds:uri="c53feae0-9e22-452c-8ced-de618cb07d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2734</TotalTime>
  <Words>1353</Words>
  <Application>Microsoft Office PowerPoint</Application>
  <PresentationFormat>Widescreen</PresentationFormat>
  <Paragraphs>259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Arial Regular</vt:lpstr>
      <vt:lpstr>Calibri</vt:lpstr>
      <vt:lpstr>Calibri Light</vt:lpstr>
      <vt:lpstr>Lucida Grande</vt:lpstr>
      <vt:lpstr>Wingdings</vt:lpstr>
      <vt:lpstr>ヒラギノ角ゴ Pro W3</vt:lpstr>
      <vt:lpstr>1_Office Theme</vt:lpstr>
      <vt:lpstr>Font WITHOUT logo master</vt:lpstr>
      <vt:lpstr>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Progress towards an  outline FEL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Dunning, David (STFC,DL,AST)</dc:creator>
  <cp:lastModifiedBy>Neil Thompson</cp:lastModifiedBy>
  <cp:revision>39</cp:revision>
  <dcterms:created xsi:type="dcterms:W3CDTF">2023-05-22T08:49:54Z</dcterms:created>
  <dcterms:modified xsi:type="dcterms:W3CDTF">2023-06-29T07:58:44Z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0x010100C9C58B3D7EAF024F99865FEDDA11C1E2</vt:lpwstr>
  </property>
  <property fmtid="{D5CDD505-2E9C-101B-9397-08002B2CF9AE}" pid="3" name="MediaServiceImageTags">
    <vt:lpwstr/>
  </property>
</Properties>
</file>