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453" r:id="rId3"/>
    <p:sldId id="505" r:id="rId4"/>
    <p:sldId id="503" r:id="rId5"/>
    <p:sldId id="612" r:id="rId6"/>
    <p:sldId id="510" r:id="rId7"/>
    <p:sldId id="511" r:id="rId8"/>
    <p:sldId id="500" r:id="rId9"/>
    <p:sldId id="495" r:id="rId10"/>
    <p:sldId id="514" r:id="rId11"/>
    <p:sldId id="516" r:id="rId12"/>
    <p:sldId id="61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62" y="-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8D2B8-603F-47B2-90E2-64BD9F7A63F3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1F01C-C817-49E1-B744-C7676BD27E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094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9AE0D-822F-4C8F-91AD-913F53790B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171660-F9CC-4A37-AC87-7DA515BDE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66DE8-B1A0-4296-BB39-6CFFBA3D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B296-269C-4FF9-90BD-500D7B934A2F}" type="datetime1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C04E5-E8C1-4B13-8EF9-33F928954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DE09B-E206-4853-83D1-44500EC7F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76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05A11-6A77-4E97-93C3-60BAAD326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C109D7-0A4B-4728-921F-D1A737492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41BF3-7C45-4E67-BB4F-646D47CBE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9617-E468-4DC8-9595-61C46EE2F089}" type="datetime1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0CB8B-674A-4C75-BBBA-1B6E1C434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82723-2300-4E22-A586-A9FEA6F0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2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FEDC6-6268-4365-A247-C2C1C0CF9B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8C581C-8101-4F6C-A8B9-22E1EC2CC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1D1B4-B81A-43AF-BDE9-8BCECD13B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12E79-7B4A-42F0-8BAD-299D2697B359}" type="datetime1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BDCDB-B70D-4D70-8A31-6DF2C474A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85A3D-B0B6-432C-8B1D-F6DF08B27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164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06AF1-78BD-4DFA-9543-9F028823C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F4312-AEE5-48E1-A115-D881994E6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E9678-77DE-480B-B897-45745CED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861F-42D9-49EF-91D4-0FC4DBC2FE50}" type="datetime1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6F66D-6B75-4552-8A29-A73F9AA1B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DBDE5-42E0-44DC-8F56-1079FBC4B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14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FA73B-38DA-47B5-A9B1-14DC20F0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1027C9-927D-4E14-BB9B-15044B41F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CBBF2-CBC7-4A1E-AC57-338FD07F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EF46-D923-461E-A12C-6A788D18014C}" type="datetime1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873BC9-4770-494F-A3B8-4BFA9B2B8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5B424-207F-4545-82E6-8985C9055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69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3143-3433-4199-84B5-35763171C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426A4-4C5A-4064-9AFA-1915D10A46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F3DDD1-E85F-4BE4-9376-9426CC3D7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715E9C-FEC7-4F4A-95C8-059275A40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98A73-9F85-4F04-8428-C86BA809A756}" type="datetime1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DEDF2C-30EC-4FB5-A2C3-689ABB291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868CFD-2B8E-47B4-BAC8-3F40E204D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0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E1C64-EF97-4915-9DD3-D015D8BDD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E3F17-00D6-42A8-84F5-CB02871B7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A43AC-D1BF-4142-A497-DE009A089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808B11-3347-4300-B902-41536C02A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7626BC-A875-4698-9826-63AF2501CB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47E40D-5721-4DC4-9BF2-D6A855E3B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C2D1-85C3-4935-848B-CE3A45289010}" type="datetime1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72113A-4E0C-4538-9443-D08F78E14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457556-4D98-4C9B-923D-C96E18DA3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60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70E56-91EF-4E19-BBD9-0F57C6EA1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2EDC2-D198-4050-8FB9-D0E1A597A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3FD2-0CBE-45E3-9264-7302C0875BF4}" type="datetime1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BCA91F-4EC4-4066-B15F-297545C0E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10069B-20B1-49C9-B1C6-96E9357BF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08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D1D6D2-2736-41D0-ADEB-6DCFBE10F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529F-23D0-49C1-9562-74A498AA6F27}" type="datetime1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580D60-73F0-4803-8D8F-C91AD7D8F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C3673-695C-46D7-986C-D0514BB6D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78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0CDA4-BE0A-48AB-8A4B-69E34BCC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85A5D-AF93-4A44-BE02-55557F6EE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32CEE1-888C-4731-B76E-0D3E5B94D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5FDC1-C061-4C94-B5EA-A2C49F4E4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749-BF8E-4D06-BCA7-06BF3727544D}" type="datetime1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93770-38ED-4C43-BD1B-A4D436BF7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DF104B-9E5E-4C4C-A2E6-1CF414C8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83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ED349-8B21-4F2C-99AE-8E6CA01E4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A2A651-63BE-4D02-8DDE-779008A47C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BABF57-1CA0-4025-BDAE-D8D3AA792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D5607-BD87-48EA-9E4F-476EFD99D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A88F-31FD-47E6-A700-0EDD2DF97181}" type="datetime1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ED0A5E-76DE-41B2-A234-69C941E76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1BE34-0F21-4F4F-9878-F601B3CBD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4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4BA07E-A6D4-48A2-B20A-8D09AF307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B536F-5B6B-4494-A2D8-AF90D7AF6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B0361-8711-4AB0-A8E6-7F3ACDA4FF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EF343-5807-4BE0-AF63-8E1FDAA6BBBB}" type="datetime1">
              <a:rPr lang="en-GB" smtClean="0"/>
              <a:t>28/06/2023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CCD17-D42C-4A81-A8E2-B1B51837DA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IOP Particle Accelerators and Beams conference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35FD8-467B-496E-8748-F6DF99CB2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81D2B-5DA0-418A-81FD-A4E2BBAC0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06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8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2.svg"/><Relationship Id="rId4" Type="http://schemas.openxmlformats.org/officeDocument/2006/relationships/image" Target="../media/image7.png"/><Relationship Id="rId9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06364-99FB-48DF-81FE-D94A0DC3DE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005" y="1951672"/>
            <a:ext cx="5805995" cy="2868551"/>
          </a:xfrm>
        </p:spPr>
        <p:txBody>
          <a:bodyPr>
            <a:noAutofit/>
          </a:bodyPr>
          <a:lstStyle/>
          <a:p>
            <a:r>
              <a:rPr lang="en-GB" sz="4000" b="1" dirty="0" err="1"/>
              <a:t>Gammarchy</a:t>
            </a:r>
            <a:r>
              <a:rPr lang="en-GB" sz="4000" b="1" dirty="0"/>
              <a:t> in the UK: Design of a </a:t>
            </a:r>
            <a:r>
              <a:rPr lang="en-GB" sz="4000" b="1" dirty="0" err="1"/>
              <a:t>tunable</a:t>
            </a:r>
            <a:r>
              <a:rPr lang="en-GB" sz="4000" b="1" dirty="0"/>
              <a:t>, quasi-monochromatic gamma ray beam source at Daresbury Laboratory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D6F406-77C9-496A-B000-1B9113822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728" y="5324306"/>
            <a:ext cx="5967272" cy="1655762"/>
          </a:xfrm>
        </p:spPr>
        <p:txBody>
          <a:bodyPr/>
          <a:lstStyle/>
          <a:p>
            <a:r>
              <a:rPr lang="en-GB" dirty="0"/>
              <a:t>Alex Morris, University of Liverpool</a:t>
            </a:r>
          </a:p>
          <a:p>
            <a:r>
              <a:rPr lang="en-GB" dirty="0"/>
              <a:t>alexander.morris@liverpool.ac.uk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BE5FD7-136C-4AB6-BEB8-4386EC77B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6B87C-8F0F-4303-9DF1-7C9565B50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1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9E9E85F-7F04-4009-B89D-950AF40EF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166" y="118696"/>
            <a:ext cx="3320248" cy="8490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388E21-98D3-49EB-AC4D-C0ADA89489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329" y="142993"/>
            <a:ext cx="4152381" cy="6222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31F7B3-FC7C-44E2-AD62-BC6FD63A8BD8}"/>
              </a:ext>
            </a:extLst>
          </p:cNvPr>
          <p:cNvSpPr txBox="1"/>
          <p:nvPr/>
        </p:nvSpPr>
        <p:spPr>
          <a:xfrm>
            <a:off x="6321969" y="1951672"/>
            <a:ext cx="545721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Outline: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Applications of Monochromatic Gamma-rays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Inverse Compton Scattering (ICS)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Current ICS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Future UK ICS facility?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332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5E215D03-C617-A30E-130D-7A811A7130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574" b="27167"/>
          <a:stretch/>
        </p:blipFill>
        <p:spPr>
          <a:xfrm>
            <a:off x="108221" y="3429000"/>
            <a:ext cx="11607415" cy="289606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1224174" y="2989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/>
              <a:t>Augmenting UK-XFEL with an ICS Gamma Source?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30FB91-DF10-A3DF-F4CA-2A5346300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79" y="24673008"/>
            <a:ext cx="9449387" cy="3011647"/>
          </a:xfrm>
          <a:prstGeom prst="rect">
            <a:avLst/>
          </a:prstGeom>
        </p:spPr>
      </p:pic>
      <p:pic>
        <p:nvPicPr>
          <p:cNvPr id="12" name="Picture 11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675A4B93-A8FE-A887-1A3E-6EE25C513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33" y="1094672"/>
            <a:ext cx="2908177" cy="3042480"/>
          </a:xfrm>
          <a:prstGeom prst="rect">
            <a:avLst/>
          </a:prstGeom>
        </p:spPr>
      </p:pic>
      <p:pic>
        <p:nvPicPr>
          <p:cNvPr id="14" name="Picture 13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8459085D-E5D7-BE2C-2913-D47DA03755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179" y="1094672"/>
            <a:ext cx="6796441" cy="2167180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06AC8D0-4FB4-4AAC-A451-9320B472B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CEC5D14-85BF-4C68-81C4-5A40E52CC92B}"/>
              </a:ext>
            </a:extLst>
          </p:cNvPr>
          <p:cNvSpPr/>
          <p:nvPr/>
        </p:nvSpPr>
        <p:spPr>
          <a:xfrm>
            <a:off x="4323425" y="4234649"/>
            <a:ext cx="2139519" cy="67470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C00F2F0-AFE3-49B8-86DE-EB80946414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73BBC1-0119-4DE1-BB74-FC3B18005411}"/>
              </a:ext>
            </a:extLst>
          </p:cNvPr>
          <p:cNvSpPr txBox="1"/>
          <p:nvPr/>
        </p:nvSpPr>
        <p:spPr>
          <a:xfrm>
            <a:off x="136423" y="6191895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Marangos</a:t>
            </a:r>
            <a:r>
              <a:rPr lang="en-GB" sz="1200" dirty="0"/>
              <a:t> J. (2020). </a:t>
            </a:r>
            <a:r>
              <a:rPr lang="en-GB" sz="1200" i="1" dirty="0"/>
              <a:t>UK XFEL Science Case</a:t>
            </a:r>
            <a:r>
              <a:rPr lang="en-GB" sz="1200" dirty="0"/>
              <a:t>. https://www.clf.stfc.ac.uk/Pages/UK XFEL Science Case 05Oct2020 online version.pdf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02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9D525C37-BD4A-A787-7AC4-C1C8EE25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7" y="735729"/>
            <a:ext cx="5995166" cy="3868789"/>
          </a:xfrm>
          <a:prstGeom prst="rect">
            <a:avLst/>
          </a:prstGeom>
        </p:spPr>
      </p:pic>
      <p:pic>
        <p:nvPicPr>
          <p:cNvPr id="9" name="Picture 8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5E215D03-C617-A30E-130D-7A811A7130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574" b="27167"/>
          <a:stretch/>
        </p:blipFill>
        <p:spPr>
          <a:xfrm>
            <a:off x="230636" y="3771901"/>
            <a:ext cx="11607415" cy="25844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30FB91-DF10-A3DF-F4CA-2A5346300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479" y="24673008"/>
            <a:ext cx="9449387" cy="30116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E284C67-D3E7-9F49-E22B-BBCB8C43A869}"/>
              </a:ext>
            </a:extLst>
          </p:cNvPr>
          <p:cNvSpPr txBox="1"/>
          <p:nvPr/>
        </p:nvSpPr>
        <p:spPr>
          <a:xfrm>
            <a:off x="3215827" y="2846504"/>
            <a:ext cx="32868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Dialling the electron energy down to three example energies of 360 MeV, 720 MeV and 1070 MeV results in gammas at 2.3 MeV, 9 MeV and 20 MeV</a:t>
            </a:r>
          </a:p>
        </p:txBody>
      </p:sp>
      <p:pic>
        <p:nvPicPr>
          <p:cNvPr id="2" name="Picture 1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F805ADE9-5500-969C-1EDF-7872B703D3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471" y="1183731"/>
            <a:ext cx="5411580" cy="2344653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14F76E0-424D-45C5-942F-941D8A25E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0607FBD-8B78-417C-A1EE-11BF9DFF3277}"/>
              </a:ext>
            </a:extLst>
          </p:cNvPr>
          <p:cNvSpPr/>
          <p:nvPr/>
        </p:nvSpPr>
        <p:spPr>
          <a:xfrm>
            <a:off x="4533900" y="4420978"/>
            <a:ext cx="1968771" cy="67470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BDD2AFA-82D6-4D84-81A4-86C8761168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sp>
        <p:nvSpPr>
          <p:cNvPr id="15" name="Title 4">
            <a:extLst>
              <a:ext uri="{FF2B5EF4-FFF2-40B4-BE49-F238E27FC236}">
                <a16:creationId xmlns:a16="http://schemas.microsoft.com/office/drawing/2014/main" id="{27DFBC03-1D06-450F-9CAE-288336B44217}"/>
              </a:ext>
            </a:extLst>
          </p:cNvPr>
          <p:cNvSpPr txBox="1">
            <a:spLocks/>
          </p:cNvSpPr>
          <p:nvPr/>
        </p:nvSpPr>
        <p:spPr>
          <a:xfrm>
            <a:off x="1224174" y="2989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/>
              <a:t>Augmenting UK-XFEL with an ICS Gamma Source? </a:t>
            </a:r>
          </a:p>
        </p:txBody>
      </p:sp>
    </p:spTree>
    <p:extLst>
      <p:ext uri="{BB962C8B-B14F-4D97-AF65-F5344CB8AC3E}">
        <p14:creationId xmlns:p14="http://schemas.microsoft.com/office/powerpoint/2010/main" val="24686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96A17-56A8-4C7F-9EE9-CAF5E9724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F97C9-7993-4EB8-8210-A48E67CB2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ICS is a method of producing high energy narrow bandwidth gamma photons</a:t>
            </a:r>
          </a:p>
          <a:p>
            <a:r>
              <a:rPr lang="en-GB" dirty="0"/>
              <a:t>A demonstrator experiment at Daresbury Laboratory is being discussed</a:t>
            </a:r>
          </a:p>
          <a:p>
            <a:r>
              <a:rPr lang="en-GB" dirty="0"/>
              <a:t>This will provide evidence for a  science case for a potential ICS source at UK-XFEL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57EC2A-0EFF-46C8-8841-6E672A65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2931E-AEB3-4A78-9B44-BF6A804C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1D2B-5DA0-418A-81FD-A4E2BBAC0042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B72ADE-694B-4C98-8856-F6AEF8A175A9}"/>
              </a:ext>
            </a:extLst>
          </p:cNvPr>
          <p:cNvSpPr txBox="1"/>
          <p:nvPr/>
        </p:nvSpPr>
        <p:spPr>
          <a:xfrm>
            <a:off x="1759352" y="4385204"/>
            <a:ext cx="825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Thanks for listening, any questions?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6E6D537-52BA-4664-9B41-6D6B2D4F0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42B6B9-E220-4041-B7FD-4E1B3BA75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374" y="64183"/>
            <a:ext cx="3959454" cy="5933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630906-25B5-4E93-8731-66F07F75A4BB}"/>
              </a:ext>
            </a:extLst>
          </p:cNvPr>
          <p:cNvSpPr txBox="1"/>
          <p:nvPr/>
        </p:nvSpPr>
        <p:spPr>
          <a:xfrm>
            <a:off x="136424" y="5326602"/>
            <a:ext cx="11855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Special thanks to my supervisors Laura Corner and Peter Williams, and the staff at STFC especially Joe Crone and Hywel Owen.</a:t>
            </a:r>
          </a:p>
        </p:txBody>
      </p:sp>
    </p:spTree>
    <p:extLst>
      <p:ext uri="{BB962C8B-B14F-4D97-AF65-F5344CB8AC3E}">
        <p14:creationId xmlns:p14="http://schemas.microsoft.com/office/powerpoint/2010/main" val="2749430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3" y="935503"/>
            <a:ext cx="5750763" cy="578597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Gammas are predominantly produced today by high energy electrons impinging on target – </a:t>
            </a:r>
            <a:r>
              <a:rPr lang="en-US" sz="2000" b="1" dirty="0"/>
              <a:t>Bremsstrahlung</a:t>
            </a:r>
            <a:r>
              <a:rPr lang="en-US" sz="2000" dirty="0"/>
              <a:t> = white source, broadband dominated by lower energy photons, even with hardening filters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ym typeface="Symbol" panose="05050102010706020507" pitchFamily="18" charset="2"/>
              </a:rPr>
              <a:t>Example: broad photonuclear “dipole resonances” of nuclear structure are </a:t>
            </a:r>
            <a:r>
              <a:rPr lang="en-US" sz="2000" b="1" dirty="0">
                <a:sym typeface="Symbol" panose="05050102010706020507" pitchFamily="18" charset="2"/>
              </a:rPr>
              <a:t>not well matched </a:t>
            </a:r>
            <a:r>
              <a:rPr lang="en-US" sz="2000" dirty="0">
                <a:sym typeface="Symbol" panose="05050102010706020507" pitchFamily="18" charset="2"/>
              </a:rPr>
              <a:t>to bremsstrahlung energy spectrum.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ym typeface="Symbol" panose="05050102010706020507" pitchFamily="18" charset="2"/>
              </a:rPr>
              <a:t>Most photons wasted = </a:t>
            </a:r>
            <a:r>
              <a:rPr lang="en-US" sz="2000" b="1" dirty="0">
                <a:sym typeface="Symbol" panose="05050102010706020507" pitchFamily="18" charset="2"/>
              </a:rPr>
              <a:t>far higher dose than necessary </a:t>
            </a:r>
            <a:r>
              <a:rPr lang="en-US" sz="2000" dirty="0">
                <a:sym typeface="Symbol" panose="05050102010706020507" pitchFamily="18" charset="2"/>
              </a:rPr>
              <a:t>in an active interrogation – Radiation Safety’s worst nightmare!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197138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/>
              <a:t>Why Monochromatic Gammas (&gt;1 MeV)?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00088" y="5237334"/>
            <a:ext cx="4487301" cy="58477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Bremsstrahlung spectra compared to example dipole resonance of Cs-135&amp;137 and I-129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A14AE-C973-4DD4-B0C3-09805180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A25424-F47E-450B-8A86-0599C1098A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16" y="1091091"/>
            <a:ext cx="5048986" cy="4043187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A16236-3F19-488C-BC26-3E61F420C1D7}"/>
              </a:ext>
            </a:extLst>
          </p:cNvPr>
          <p:cNvSpPr txBox="1"/>
          <p:nvPr/>
        </p:nvSpPr>
        <p:spPr>
          <a:xfrm>
            <a:off x="136423" y="5872643"/>
            <a:ext cx="112509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Rehman, H. U., Lee, J., &amp; Kim, Y. (2018). Comparison of the laser-Compton scattering and the conventional Bremsstrahlung X-rays for photonuclear transmutation. </a:t>
            </a:r>
            <a:r>
              <a:rPr lang="en-GB" sz="1200" i="1" dirty="0"/>
              <a:t>International Journal of Energy Research</a:t>
            </a:r>
            <a:r>
              <a:rPr lang="en-GB" sz="1200" dirty="0"/>
              <a:t>, </a:t>
            </a:r>
            <a:r>
              <a:rPr lang="en-GB" sz="1200" i="1" dirty="0"/>
              <a:t>42</a:t>
            </a:r>
            <a:r>
              <a:rPr lang="en-GB" sz="1200" dirty="0"/>
              <a:t>(1), 236–244. https://doi.org/10.1002/er.3904</a:t>
            </a:r>
          </a:p>
          <a:p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43170AB-F726-4E06-B089-86B0902BC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7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3" y="1457059"/>
            <a:ext cx="5136911" cy="114267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For gammas &gt; 5.5 MeV: Photonuclear / 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Photofission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(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600" b="1" dirty="0">
                <a:solidFill>
                  <a:schemeClr val="tx1"/>
                </a:solidFill>
              </a:rPr>
              <a:t>,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 n</a:t>
            </a:r>
            <a:r>
              <a:rPr lang="en-US" sz="1600" b="1" dirty="0">
                <a:solidFill>
                  <a:schemeClr val="tx1"/>
                </a:solidFill>
              </a:rPr>
              <a:t>) (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600" b="1" dirty="0">
                <a:solidFill>
                  <a:schemeClr val="tx1"/>
                </a:solidFill>
              </a:rPr>
              <a:t>,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 p</a:t>
            </a:r>
            <a:r>
              <a:rPr lang="en-US" sz="1600" b="1" dirty="0">
                <a:solidFill>
                  <a:schemeClr val="tx1"/>
                </a:solidFill>
              </a:rPr>
              <a:t>),(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600" b="1" dirty="0">
                <a:solidFill>
                  <a:schemeClr val="tx1"/>
                </a:solidFill>
              </a:rPr>
              <a:t>,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 f</a:t>
            </a:r>
            <a:r>
              <a:rPr lang="en-US" sz="1600" b="1" dirty="0">
                <a:solidFill>
                  <a:schemeClr val="tx1"/>
                </a:solidFill>
              </a:rPr>
              <a:t>), </a:t>
            </a:r>
            <a:r>
              <a:rPr lang="en-US" sz="1600" dirty="0">
                <a:solidFill>
                  <a:schemeClr val="tx1"/>
                </a:solidFill>
              </a:rPr>
              <a:t>stimulate detectable signals in nuclear material. </a:t>
            </a:r>
            <a:r>
              <a:rPr lang="en-GB" sz="1600" dirty="0">
                <a:solidFill>
                  <a:schemeClr val="tx1"/>
                </a:solidFill>
              </a:rPr>
              <a:t>Quantifying detailed signals and backgrounds for narrow band source inputs would allow modelling to assess the benefit of developing such sources for these applications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158593" y="663598"/>
            <a:ext cx="5311865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/>
              <a:t>Applications: Security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704" y="3051063"/>
            <a:ext cx="2743199" cy="3598161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17" y="238255"/>
            <a:ext cx="6016365" cy="601636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6F86A1-EF6D-4E31-9E07-31A701206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11D3626-9AA4-4AD6-AA61-6F1539A58B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3F1B1D8-326E-4A2A-BDC9-78F9487730F5}"/>
              </a:ext>
            </a:extLst>
          </p:cNvPr>
          <p:cNvSpPr/>
          <p:nvPr/>
        </p:nvSpPr>
        <p:spPr>
          <a:xfrm>
            <a:off x="5630531" y="781235"/>
            <a:ext cx="5988251" cy="21040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76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066193"/>
            <a:ext cx="11856061" cy="477902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What would an “ideal” gamma source look like?</a:t>
            </a:r>
            <a:endParaRPr lang="en-US" sz="2000" dirty="0">
              <a:solidFill>
                <a:schemeClr val="tx1"/>
              </a:solidFill>
            </a:endParaRP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Easily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tunable: </a:t>
            </a:r>
            <a:r>
              <a:rPr lang="en-US" sz="2000" dirty="0">
                <a:solidFill>
                  <a:schemeClr val="tx1"/>
                </a:solidFill>
              </a:rPr>
              <a:t>peak energy: improve isotopic differentiation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Monoenergetic</a:t>
            </a:r>
            <a:r>
              <a:rPr lang="en-US" sz="2000" dirty="0">
                <a:solidFill>
                  <a:schemeClr val="tx1"/>
                </a:solidFill>
              </a:rPr>
              <a:t>: arbitrarily defined as below 1% energy spread: improve isotopic differentiation, reduce total dose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“Pencil-beam</a:t>
            </a:r>
            <a:r>
              <a:rPr lang="en-US" sz="2000" dirty="0">
                <a:solidFill>
                  <a:schemeClr val="tx1"/>
                </a:solidFill>
              </a:rPr>
              <a:t>”: small spot size and divergence: improve transverse resolution, small voxel size in an imaging application, high specific activity generated in a transmutation application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High flux</a:t>
            </a:r>
            <a:r>
              <a:rPr lang="en-US" sz="2000" dirty="0">
                <a:solidFill>
                  <a:schemeClr val="tx1"/>
                </a:solidFill>
              </a:rPr>
              <a:t>: ability to penetrate large objects of arbitrary geometry and produced results in short time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900218" y="197424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/>
              <a:t>Why Gammas from Inverse Compton Scattering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946A0A-49AA-4FF7-8A71-075598C3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IOP Particle Accelerators and Beams conference 2023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9B2ABA4-F41C-4067-9036-2FC7DC323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17DBE0-86E9-4AAA-B9ED-CE0681EFA8B7}"/>
              </a:ext>
            </a:extLst>
          </p:cNvPr>
          <p:cNvSpPr txBox="1"/>
          <p:nvPr/>
        </p:nvSpPr>
        <p:spPr>
          <a:xfrm>
            <a:off x="809347" y="4304743"/>
            <a:ext cx="10573305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120000"/>
              </a:lnSpc>
            </a:pPr>
            <a:r>
              <a:rPr lang="en-US" sz="2000" dirty="0"/>
              <a:t>	</a:t>
            </a:r>
            <a:r>
              <a:rPr lang="en-US" sz="3200" b="1" dirty="0"/>
              <a:t>In short – something like a “gamma laser”</a:t>
            </a:r>
          </a:p>
          <a:p>
            <a:pPr lvl="1" algn="ctr">
              <a:lnSpc>
                <a:spcPct val="120000"/>
              </a:lnSpc>
            </a:pPr>
            <a:endParaRPr lang="en-US" sz="2000" b="1" dirty="0"/>
          </a:p>
          <a:p>
            <a:pPr lvl="1" algn="ctr">
              <a:lnSpc>
                <a:spcPct val="120000"/>
              </a:lnSpc>
            </a:pPr>
            <a:r>
              <a:rPr lang="en-US" sz="2000" b="1" dirty="0"/>
              <a:t>An ICS Gamma Source driven by a Superconducting Energy Recovery </a:t>
            </a:r>
            <a:r>
              <a:rPr lang="en-US" sz="2000" b="1" dirty="0" err="1"/>
              <a:t>Linac</a:t>
            </a:r>
            <a:r>
              <a:rPr lang="en-US" sz="2000" b="1" dirty="0"/>
              <a:t> can do this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72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67A05-7DD0-44CE-A117-8BBC0D779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340"/>
            <a:ext cx="10515600" cy="842012"/>
          </a:xfrm>
        </p:spPr>
        <p:txBody>
          <a:bodyPr>
            <a:normAutofit/>
          </a:bodyPr>
          <a:lstStyle/>
          <a:p>
            <a:pPr algn="ctr"/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ICS Theory- Monochromatic Gamma rays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97D045-A4B0-4865-BCBC-EBD9F61EB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IOP Particle Accelerators and Beams conference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2CF482-767C-40CF-9B32-445A88E29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CDE2015-5B0A-B64E-A4F8-D9CE8B659446}" type="slidenum">
              <a:rPr lang="en-US" smtClean="0"/>
              <a:pPr algn="r"/>
              <a:t>5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6B33B7-F9D8-4A23-8D73-97489DF2186D}"/>
              </a:ext>
            </a:extLst>
          </p:cNvPr>
          <p:cNvGrpSpPr/>
          <p:nvPr/>
        </p:nvGrpSpPr>
        <p:grpSpPr>
          <a:xfrm>
            <a:off x="173197" y="3860784"/>
            <a:ext cx="7240233" cy="1019175"/>
            <a:chOff x="119931" y="4705776"/>
            <a:chExt cx="7240233" cy="10191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4002161-CC29-46DF-8916-491967D02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2789" y="4705776"/>
              <a:ext cx="5667375" cy="101917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C25CCE-E0E1-42CA-8B49-D211F4155E16}"/>
                </a:ext>
              </a:extLst>
            </p:cNvPr>
            <p:cNvSpPr txBox="1"/>
            <p:nvPr/>
          </p:nvSpPr>
          <p:spPr>
            <a:xfrm>
              <a:off x="119931" y="4875911"/>
              <a:ext cx="1455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Bandwidth of the source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19703D-34D6-47B1-80CC-124511A079C5}"/>
              </a:ext>
            </a:extLst>
          </p:cNvPr>
          <p:cNvGrpSpPr/>
          <p:nvPr/>
        </p:nvGrpSpPr>
        <p:grpSpPr>
          <a:xfrm>
            <a:off x="218637" y="2580846"/>
            <a:ext cx="7194793" cy="978970"/>
            <a:chOff x="165370" y="1746475"/>
            <a:chExt cx="7194793" cy="9789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D85AC60-5675-4803-A638-49C6B22E4B06}"/>
                </a:ext>
              </a:extLst>
            </p:cNvPr>
            <p:cNvSpPr txBox="1"/>
            <p:nvPr/>
          </p:nvSpPr>
          <p:spPr>
            <a:xfrm>
              <a:off x="165370" y="1842410"/>
              <a:ext cx="13132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7030A0"/>
                  </a:solidFill>
                </a:rPr>
                <a:t>Energy of the source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5935720-42E2-4CAC-8BEC-26504189C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30889" y="1746475"/>
              <a:ext cx="5629274" cy="97897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5BC44-5FF2-4A7D-845B-C6AC1448488C}"/>
              </a:ext>
            </a:extLst>
          </p:cNvPr>
          <p:cNvGrpSpPr/>
          <p:nvPr/>
        </p:nvGrpSpPr>
        <p:grpSpPr>
          <a:xfrm>
            <a:off x="2565646" y="4754877"/>
            <a:ext cx="1251496" cy="875748"/>
            <a:chOff x="2512380" y="4409991"/>
            <a:chExt cx="1251496" cy="87574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B4B79DD-D357-4F6F-81A0-8A0DECAC57D9}"/>
                </a:ext>
              </a:extLst>
            </p:cNvPr>
            <p:cNvSpPr txBox="1"/>
            <p:nvPr/>
          </p:nvSpPr>
          <p:spPr>
            <a:xfrm>
              <a:off x="2512380" y="4916407"/>
              <a:ext cx="1251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Collimation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A15D250-F279-4E52-A39E-FCB13D8A4E41}"/>
                </a:ext>
              </a:extLst>
            </p:cNvPr>
            <p:cNvCxnSpPr>
              <a:cxnSpLocks/>
              <a:stCxn id="3" idx="0"/>
            </p:cNvCxnSpPr>
            <p:nvPr/>
          </p:nvCxnSpPr>
          <p:spPr>
            <a:xfrm flipV="1">
              <a:off x="3138128" y="4409991"/>
              <a:ext cx="262020" cy="5064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5A96B2-0FFC-4585-B3B4-9D5DBED07C26}"/>
              </a:ext>
            </a:extLst>
          </p:cNvPr>
          <p:cNvGrpSpPr/>
          <p:nvPr/>
        </p:nvGrpSpPr>
        <p:grpSpPr>
          <a:xfrm>
            <a:off x="4168066" y="4754877"/>
            <a:ext cx="1038687" cy="1384331"/>
            <a:chOff x="4114800" y="4409991"/>
            <a:chExt cx="1038687" cy="13843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1A4E78-9334-4963-AFB3-C3EDAC0F3F97}"/>
                </a:ext>
              </a:extLst>
            </p:cNvPr>
            <p:cNvSpPr txBox="1"/>
            <p:nvPr/>
          </p:nvSpPr>
          <p:spPr>
            <a:xfrm>
              <a:off x="4114800" y="4870992"/>
              <a:ext cx="10386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Electron Energy Spread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D13302D-D6DB-4E0D-92BF-D770EC5FFFE3}"/>
                </a:ext>
              </a:extLst>
            </p:cNvPr>
            <p:cNvCxnSpPr>
              <a:stCxn id="8" idx="0"/>
            </p:cNvCxnSpPr>
            <p:nvPr/>
          </p:nvCxnSpPr>
          <p:spPr>
            <a:xfrm flipH="1" flipV="1">
              <a:off x="4634143" y="4409991"/>
              <a:ext cx="1" cy="461001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6D0ADF5-98CE-479A-AA66-75626AA1B27D}"/>
              </a:ext>
            </a:extLst>
          </p:cNvPr>
          <p:cNvGrpSpPr/>
          <p:nvPr/>
        </p:nvGrpSpPr>
        <p:grpSpPr>
          <a:xfrm>
            <a:off x="5320846" y="4754877"/>
            <a:ext cx="1038687" cy="1349380"/>
            <a:chOff x="5267580" y="4409991"/>
            <a:chExt cx="1038687" cy="134938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EE8A31-004D-4A3E-A0A6-39F1CF770B65}"/>
                </a:ext>
              </a:extLst>
            </p:cNvPr>
            <p:cNvSpPr txBox="1"/>
            <p:nvPr/>
          </p:nvSpPr>
          <p:spPr>
            <a:xfrm>
              <a:off x="5267580" y="4836041"/>
              <a:ext cx="10386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Laser Energy Spread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1E6B044-91FB-4CC7-AB72-D2856BCB85C7}"/>
                </a:ext>
              </a:extLst>
            </p:cNvPr>
            <p:cNvCxnSpPr>
              <a:stCxn id="18" idx="0"/>
            </p:cNvCxnSpPr>
            <p:nvPr/>
          </p:nvCxnSpPr>
          <p:spPr>
            <a:xfrm flipH="1" flipV="1">
              <a:off x="5786923" y="4409991"/>
              <a:ext cx="1" cy="42605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F31AA41-A08C-49EF-B311-3EE96C25C341}"/>
              </a:ext>
            </a:extLst>
          </p:cNvPr>
          <p:cNvGrpSpPr/>
          <p:nvPr/>
        </p:nvGrpSpPr>
        <p:grpSpPr>
          <a:xfrm>
            <a:off x="6569123" y="4754877"/>
            <a:ext cx="1153966" cy="1337413"/>
            <a:chOff x="6515857" y="4409991"/>
            <a:chExt cx="1153966" cy="133741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2406BF4-5427-4D6F-9E66-BC5E0E31B5B2}"/>
                </a:ext>
              </a:extLst>
            </p:cNvPr>
            <p:cNvSpPr txBox="1"/>
            <p:nvPr/>
          </p:nvSpPr>
          <p:spPr>
            <a:xfrm>
              <a:off x="6515857" y="4824074"/>
              <a:ext cx="11539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Emittance of the beam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4FB5436-67CA-4ACB-9EC2-F917D632CBA5}"/>
                </a:ext>
              </a:extLst>
            </p:cNvPr>
            <p:cNvCxnSpPr/>
            <p:nvPr/>
          </p:nvCxnSpPr>
          <p:spPr>
            <a:xfrm flipV="1">
              <a:off x="6809173" y="4409991"/>
              <a:ext cx="0" cy="461001"/>
            </a:xfrm>
            <a:prstGeom prst="straightConnector1">
              <a:avLst/>
            </a:prstGeom>
            <a:ln w="12700">
              <a:solidFill>
                <a:srgbClr val="04A4A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4BA31C78-2FAF-423C-8637-F7188DD2A5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842" y="1998174"/>
            <a:ext cx="4010048" cy="4320905"/>
          </a:xfr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8B67525-2B27-4EB6-BE4F-F4D8309F29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761" y="1447250"/>
            <a:ext cx="601531" cy="60153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E9E8249-A96C-46FE-B03A-64B42030E576}"/>
              </a:ext>
            </a:extLst>
          </p:cNvPr>
          <p:cNvGrpSpPr/>
          <p:nvPr/>
        </p:nvGrpSpPr>
        <p:grpSpPr>
          <a:xfrm rot="1070981">
            <a:off x="6371353" y="691439"/>
            <a:ext cx="944219" cy="786778"/>
            <a:chOff x="6134662" y="1352961"/>
            <a:chExt cx="750213" cy="631174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AB772D-E606-4EB5-B04E-60BD540985BE}"/>
                </a:ext>
              </a:extLst>
            </p:cNvPr>
            <p:cNvSpPr/>
            <p:nvPr/>
          </p:nvSpPr>
          <p:spPr>
            <a:xfrm rot="8109032">
              <a:off x="6134662" y="1798968"/>
              <a:ext cx="313653" cy="185167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headEnd type="none"/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F2162FC-554B-4F94-8C1B-C1D7FE2E4C69}"/>
                </a:ext>
              </a:extLst>
            </p:cNvPr>
            <p:cNvSpPr/>
            <p:nvPr/>
          </p:nvSpPr>
          <p:spPr>
            <a:xfrm rot="8109032">
              <a:off x="6355431" y="1582019"/>
              <a:ext cx="313653" cy="174918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196D8CA-C0CE-4ED0-A483-CE845A751670}"/>
                </a:ext>
              </a:extLst>
            </p:cNvPr>
            <p:cNvSpPr/>
            <p:nvPr/>
          </p:nvSpPr>
          <p:spPr>
            <a:xfrm rot="8109032">
              <a:off x="6571222" y="1352961"/>
              <a:ext cx="313653" cy="178839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A8861B-EB3B-468D-85FA-1165A21FDA0A}"/>
              </a:ext>
            </a:extLst>
          </p:cNvPr>
          <p:cNvGrpSpPr/>
          <p:nvPr/>
        </p:nvGrpSpPr>
        <p:grpSpPr>
          <a:xfrm rot="19280631">
            <a:off x="5538455" y="1542245"/>
            <a:ext cx="443097" cy="400815"/>
            <a:chOff x="6346727" y="3817936"/>
            <a:chExt cx="739535" cy="644854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7A43D3-BA82-4D67-A609-774FC70A858A}"/>
                </a:ext>
              </a:extLst>
            </p:cNvPr>
            <p:cNvSpPr/>
            <p:nvPr/>
          </p:nvSpPr>
          <p:spPr>
            <a:xfrm rot="2368742">
              <a:off x="6346727" y="3817936"/>
              <a:ext cx="203279" cy="238220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/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C65E9C-ECED-4E38-820B-4A21E38535DE}"/>
                </a:ext>
              </a:extLst>
            </p:cNvPr>
            <p:cNvSpPr/>
            <p:nvPr/>
          </p:nvSpPr>
          <p:spPr>
            <a:xfrm rot="2368742">
              <a:off x="6842377" y="4218350"/>
              <a:ext cx="243885" cy="244440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 w="sm" len="sm"/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1BAEB22-A4FE-4B17-B6EC-DC9ADBB7568E}"/>
                </a:ext>
              </a:extLst>
            </p:cNvPr>
            <p:cNvSpPr/>
            <p:nvPr/>
          </p:nvSpPr>
          <p:spPr>
            <a:xfrm rot="2368742">
              <a:off x="6672063" y="4073516"/>
              <a:ext cx="223718" cy="256085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 w="sm" len="sm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87677A2-9672-4DF2-809C-C4CDEA5ACDFB}"/>
                </a:ext>
              </a:extLst>
            </p:cNvPr>
            <p:cNvSpPr/>
            <p:nvPr/>
          </p:nvSpPr>
          <p:spPr>
            <a:xfrm rot="2368742">
              <a:off x="6503881" y="3943337"/>
              <a:ext cx="215879" cy="248422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 w="sm" len="sm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pic>
        <p:nvPicPr>
          <p:cNvPr id="40" name="4.5s">
            <a:hlinkClick r:id="" action="ppaction://media"/>
            <a:extLst>
              <a:ext uri="{FF2B5EF4-FFF2-40B4-BE49-F238E27FC236}">
                <a16:creationId xmlns:a16="http://schemas.microsoft.com/office/drawing/2014/main" id="{FF624B7B-2ECD-406A-AA2E-C47B8550B9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32.6303"/>
                  <p14:bmkLst>
                    <p14:bmk name="Bookmark 1" time="0"/>
                  </p14:bmkLst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13823" y="6112668"/>
            <a:ext cx="487363" cy="487363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7C1D7112-B39B-4857-9B98-D74E78DE89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09EDFE3-B55F-4C48-9C9A-CC9F804D13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671" y="312821"/>
            <a:ext cx="601531" cy="601531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8DDC1FB1-4D7F-46E2-8BA1-398C80B84C95}"/>
              </a:ext>
            </a:extLst>
          </p:cNvPr>
          <p:cNvGrpSpPr/>
          <p:nvPr/>
        </p:nvGrpSpPr>
        <p:grpSpPr>
          <a:xfrm rot="2819791">
            <a:off x="9423310" y="871828"/>
            <a:ext cx="944219" cy="786778"/>
            <a:chOff x="6134662" y="1352961"/>
            <a:chExt cx="750213" cy="631174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CA5CB12-568D-45FD-912C-6EF910D93C89}"/>
                </a:ext>
              </a:extLst>
            </p:cNvPr>
            <p:cNvSpPr/>
            <p:nvPr/>
          </p:nvSpPr>
          <p:spPr>
            <a:xfrm rot="8109032">
              <a:off x="6134662" y="1798968"/>
              <a:ext cx="313653" cy="185167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headEnd type="none"/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3DFE490-22FF-4206-9F40-0A09367B7DD9}"/>
                </a:ext>
              </a:extLst>
            </p:cNvPr>
            <p:cNvSpPr/>
            <p:nvPr/>
          </p:nvSpPr>
          <p:spPr>
            <a:xfrm rot="8109032">
              <a:off x="6355431" y="1582019"/>
              <a:ext cx="313653" cy="174918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C2E2313-1F82-4C8C-9D45-48C5231D990B}"/>
                </a:ext>
              </a:extLst>
            </p:cNvPr>
            <p:cNvSpPr/>
            <p:nvPr/>
          </p:nvSpPr>
          <p:spPr>
            <a:xfrm rot="8109032">
              <a:off x="6571222" y="1352961"/>
              <a:ext cx="313653" cy="178839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FFD349A-0812-4A56-972F-9FB06C64012F}"/>
              </a:ext>
            </a:extLst>
          </p:cNvPr>
          <p:cNvGrpSpPr/>
          <p:nvPr/>
        </p:nvGrpSpPr>
        <p:grpSpPr>
          <a:xfrm rot="19280631">
            <a:off x="9650450" y="1424941"/>
            <a:ext cx="443097" cy="400815"/>
            <a:chOff x="6346727" y="3817936"/>
            <a:chExt cx="739535" cy="644854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7A834E-4128-4343-B8F4-EEEA5039E0A4}"/>
                </a:ext>
              </a:extLst>
            </p:cNvPr>
            <p:cNvSpPr/>
            <p:nvPr/>
          </p:nvSpPr>
          <p:spPr>
            <a:xfrm rot="2368742">
              <a:off x="6346727" y="3817936"/>
              <a:ext cx="203279" cy="238220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/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B82C9C5-1895-471F-A742-213F98DFFA75}"/>
                </a:ext>
              </a:extLst>
            </p:cNvPr>
            <p:cNvSpPr/>
            <p:nvPr/>
          </p:nvSpPr>
          <p:spPr>
            <a:xfrm rot="2368742">
              <a:off x="6842377" y="4218350"/>
              <a:ext cx="243885" cy="244440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 w="sm" len="sm"/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1647F66-6978-4E7C-A120-C579B13F08F1}"/>
                </a:ext>
              </a:extLst>
            </p:cNvPr>
            <p:cNvSpPr/>
            <p:nvPr/>
          </p:nvSpPr>
          <p:spPr>
            <a:xfrm rot="2368742">
              <a:off x="6672063" y="4073516"/>
              <a:ext cx="223718" cy="256085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 w="sm" len="sm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ACD3A6-51E3-4521-A9AE-21299D3093B4}"/>
                </a:ext>
              </a:extLst>
            </p:cNvPr>
            <p:cNvSpPr/>
            <p:nvPr/>
          </p:nvSpPr>
          <p:spPr>
            <a:xfrm rot="2368742">
              <a:off x="6503881" y="3943337"/>
              <a:ext cx="215879" cy="248422"/>
            </a:xfrm>
            <a:custGeom>
              <a:avLst/>
              <a:gdLst>
                <a:gd name="connsiteX0" fmla="*/ 0 w 11534775"/>
                <a:gd name="connsiteY0" fmla="*/ 723915 h 1466875"/>
                <a:gd name="connsiteX1" fmla="*/ 714375 w 11534775"/>
                <a:gd name="connsiteY1" fmla="*/ 1428765 h 1466875"/>
                <a:gd name="connsiteX2" fmla="*/ 1428750 w 11534775"/>
                <a:gd name="connsiteY2" fmla="*/ 733440 h 1466875"/>
                <a:gd name="connsiteX3" fmla="*/ 2143125 w 11534775"/>
                <a:gd name="connsiteY3" fmla="*/ 9540 h 1466875"/>
                <a:gd name="connsiteX4" fmla="*/ 2895600 w 11534775"/>
                <a:gd name="connsiteY4" fmla="*/ 723915 h 1466875"/>
                <a:gd name="connsiteX5" fmla="*/ 3590925 w 11534775"/>
                <a:gd name="connsiteY5" fmla="*/ 1447815 h 1466875"/>
                <a:gd name="connsiteX6" fmla="*/ 4324350 w 11534775"/>
                <a:gd name="connsiteY6" fmla="*/ 714390 h 1466875"/>
                <a:gd name="connsiteX7" fmla="*/ 5029200 w 11534775"/>
                <a:gd name="connsiteY7" fmla="*/ 15 h 1466875"/>
                <a:gd name="connsiteX8" fmla="*/ 5762625 w 11534775"/>
                <a:gd name="connsiteY8" fmla="*/ 733440 h 1466875"/>
                <a:gd name="connsiteX9" fmla="*/ 6467475 w 11534775"/>
                <a:gd name="connsiteY9" fmla="*/ 1447815 h 1466875"/>
                <a:gd name="connsiteX10" fmla="*/ 7200900 w 11534775"/>
                <a:gd name="connsiteY10" fmla="*/ 733440 h 1466875"/>
                <a:gd name="connsiteX11" fmla="*/ 7915275 w 11534775"/>
                <a:gd name="connsiteY11" fmla="*/ 9540 h 1466875"/>
                <a:gd name="connsiteX12" fmla="*/ 8629650 w 11534775"/>
                <a:gd name="connsiteY12" fmla="*/ 723915 h 1466875"/>
                <a:gd name="connsiteX13" fmla="*/ 9372600 w 11534775"/>
                <a:gd name="connsiteY13" fmla="*/ 1466865 h 1466875"/>
                <a:gd name="connsiteX14" fmla="*/ 10086975 w 11534775"/>
                <a:gd name="connsiteY14" fmla="*/ 742965 h 1466875"/>
                <a:gd name="connsiteX15" fmla="*/ 10791825 w 11534775"/>
                <a:gd name="connsiteY15" fmla="*/ 19065 h 1466875"/>
                <a:gd name="connsiteX16" fmla="*/ 11534775 w 11534775"/>
                <a:gd name="connsiteY16" fmla="*/ 742965 h 1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34775" h="1466875">
                  <a:moveTo>
                    <a:pt x="0" y="723915"/>
                  </a:moveTo>
                  <a:cubicBezTo>
                    <a:pt x="238125" y="1075546"/>
                    <a:pt x="476250" y="1427178"/>
                    <a:pt x="714375" y="1428765"/>
                  </a:cubicBezTo>
                  <a:cubicBezTo>
                    <a:pt x="952500" y="1430353"/>
                    <a:pt x="1190625" y="969978"/>
                    <a:pt x="1428750" y="733440"/>
                  </a:cubicBezTo>
                  <a:cubicBezTo>
                    <a:pt x="1666875" y="496902"/>
                    <a:pt x="1898650" y="11127"/>
                    <a:pt x="2143125" y="9540"/>
                  </a:cubicBezTo>
                  <a:cubicBezTo>
                    <a:pt x="2387600" y="7953"/>
                    <a:pt x="2654300" y="484202"/>
                    <a:pt x="2895600" y="723915"/>
                  </a:cubicBezTo>
                  <a:cubicBezTo>
                    <a:pt x="3136900" y="963628"/>
                    <a:pt x="3352800" y="1449403"/>
                    <a:pt x="3590925" y="1447815"/>
                  </a:cubicBezTo>
                  <a:cubicBezTo>
                    <a:pt x="3829050" y="1446228"/>
                    <a:pt x="4324350" y="714390"/>
                    <a:pt x="4324350" y="714390"/>
                  </a:cubicBezTo>
                  <a:cubicBezTo>
                    <a:pt x="4564063" y="473090"/>
                    <a:pt x="4789488" y="-3160"/>
                    <a:pt x="5029200" y="15"/>
                  </a:cubicBezTo>
                  <a:cubicBezTo>
                    <a:pt x="5268912" y="3190"/>
                    <a:pt x="5762625" y="733440"/>
                    <a:pt x="5762625" y="733440"/>
                  </a:cubicBezTo>
                  <a:cubicBezTo>
                    <a:pt x="6002338" y="974740"/>
                    <a:pt x="6227763" y="1447815"/>
                    <a:pt x="6467475" y="1447815"/>
                  </a:cubicBezTo>
                  <a:cubicBezTo>
                    <a:pt x="6707187" y="1447815"/>
                    <a:pt x="6959600" y="973153"/>
                    <a:pt x="7200900" y="733440"/>
                  </a:cubicBezTo>
                  <a:cubicBezTo>
                    <a:pt x="7442200" y="493727"/>
                    <a:pt x="7677150" y="11127"/>
                    <a:pt x="7915275" y="9540"/>
                  </a:cubicBezTo>
                  <a:cubicBezTo>
                    <a:pt x="8153400" y="7952"/>
                    <a:pt x="8629650" y="723915"/>
                    <a:pt x="8629650" y="723915"/>
                  </a:cubicBezTo>
                  <a:cubicBezTo>
                    <a:pt x="8872537" y="966802"/>
                    <a:pt x="9129713" y="1463690"/>
                    <a:pt x="9372600" y="1466865"/>
                  </a:cubicBezTo>
                  <a:cubicBezTo>
                    <a:pt x="9615487" y="1470040"/>
                    <a:pt x="10086975" y="742965"/>
                    <a:pt x="10086975" y="742965"/>
                  </a:cubicBezTo>
                  <a:cubicBezTo>
                    <a:pt x="10323512" y="501665"/>
                    <a:pt x="10550525" y="19065"/>
                    <a:pt x="10791825" y="19065"/>
                  </a:cubicBezTo>
                  <a:cubicBezTo>
                    <a:pt x="11033125" y="19065"/>
                    <a:pt x="11283950" y="381015"/>
                    <a:pt x="11534775" y="742965"/>
                  </a:cubicBezTo>
                </a:path>
              </a:pathLst>
            </a:custGeom>
            <a:noFill/>
            <a:ln w="6350">
              <a:solidFill>
                <a:srgbClr val="7030A0"/>
              </a:solidFill>
              <a:headEnd type="none" w="sm" len="sm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CDB785E-4F69-4D29-BC96-E0F04FEA1657}"/>
              </a:ext>
            </a:extLst>
          </p:cNvPr>
          <p:cNvSpPr txBox="1"/>
          <p:nvPr/>
        </p:nvSpPr>
        <p:spPr>
          <a:xfrm>
            <a:off x="10673992" y="373517"/>
            <a:ext cx="1245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608A0-6D66-4CF6-8C23-5F9D5072E9DE}"/>
              </a:ext>
            </a:extLst>
          </p:cNvPr>
          <p:cNvSpPr txBox="1"/>
          <p:nvPr/>
        </p:nvSpPr>
        <p:spPr>
          <a:xfrm>
            <a:off x="10673992" y="888113"/>
            <a:ext cx="151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Laser photon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0582BD-F8BF-43C3-AEF3-19BAF04E83F8}"/>
              </a:ext>
            </a:extLst>
          </p:cNvPr>
          <p:cNvSpPr txBox="1"/>
          <p:nvPr/>
        </p:nvSpPr>
        <p:spPr>
          <a:xfrm>
            <a:off x="10677940" y="1364315"/>
            <a:ext cx="1058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Gamma photon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E4390E-4DD9-49D1-BED7-EA4FBE8770F3}"/>
              </a:ext>
            </a:extLst>
          </p:cNvPr>
          <p:cNvSpPr txBox="1"/>
          <p:nvPr/>
        </p:nvSpPr>
        <p:spPr>
          <a:xfrm>
            <a:off x="210342" y="5679751"/>
            <a:ext cx="38094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Deitrick</a:t>
            </a:r>
            <a:r>
              <a:rPr lang="en-GB" sz="1100" dirty="0"/>
              <a:t>, K., </a:t>
            </a:r>
            <a:r>
              <a:rPr lang="en-GB" sz="1100" dirty="0" err="1"/>
              <a:t>Hoffstaetter</a:t>
            </a:r>
            <a:r>
              <a:rPr lang="en-GB" sz="1100" dirty="0"/>
              <a:t>, G. H., Franck, C., Muratori, B. D., Williams, P. H., </a:t>
            </a:r>
            <a:r>
              <a:rPr lang="en-GB" sz="1100" dirty="0" err="1"/>
              <a:t>Krafft</a:t>
            </a:r>
            <a:r>
              <a:rPr lang="en-GB" sz="1100" dirty="0"/>
              <a:t>, G. A., </a:t>
            </a:r>
            <a:r>
              <a:rPr lang="en-GB" sz="1100" dirty="0" err="1"/>
              <a:t>Terzić</a:t>
            </a:r>
            <a:r>
              <a:rPr lang="en-GB" sz="1100" dirty="0"/>
              <a:t>, B., Crone, J., &amp; Owen, H. (2021). Intense monochromatic photons above 100 keV from an inverse Compton source. </a:t>
            </a:r>
            <a:r>
              <a:rPr lang="en-GB" sz="1100" i="1" dirty="0"/>
              <a:t>Physical Review Accelerators and Beams</a:t>
            </a:r>
            <a:r>
              <a:rPr lang="en-GB" sz="1100" dirty="0"/>
              <a:t>, </a:t>
            </a:r>
            <a:r>
              <a:rPr lang="en-GB" sz="1100" i="1" dirty="0"/>
              <a:t>24</a:t>
            </a:r>
            <a:r>
              <a:rPr lang="en-GB" sz="1100" dirty="0"/>
              <a:t>(5), 1–17. https://doi.org/10.1103/PhysRevAccelBeams.24.050701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4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mute="1" showWhenStopped="0">
                    <p:cTn id="31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0"/>
                    </p:tgtEl>
                  </p:cMediaNode>
                </p:audio>
                <p:seq concurrent="1" nextAc="seek">
                  <p:cTn id="32" restart="whenNotActive" fill="hold" evtFilter="cancelBubble" nodeType="interactiveSeq">
                    <p:stCondLst>
                      <p:cond evt="onMediaBookmark" delay="0">
                        <p:tgtEl>
                          <p14:bmkTgt spid="40" bmkName="Bookmark 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3" fill="hold">
                          <p:stCondLst>
                            <p:cond delay="0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63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36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1.85185E-6 L -0.06771 0.06435 " pathEditMode="relative" rAng="0" ptsTypes="AA">
                                          <p:cBhvr>
                                            <p:cTn id="38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85" y="321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49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0" bmkName="Bookmark 1"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4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mute="1" showWhenStopped="0">
                    <p:cTn id="31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0"/>
                    </p:tgtEl>
                  </p:cMediaNode>
                </p:audio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39534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u="sng" dirty="0"/>
              <a:t>Present: ICS Gamma (MeV) sources in the world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AFDDBF-7134-4A01-9A80-EE6D8E0AE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43" y="2385889"/>
            <a:ext cx="6154653" cy="27610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13BACB-388C-4B2C-9C2F-972E311FD5D0}"/>
              </a:ext>
            </a:extLst>
          </p:cNvPr>
          <p:cNvSpPr txBox="1"/>
          <p:nvPr/>
        </p:nvSpPr>
        <p:spPr>
          <a:xfrm>
            <a:off x="482191" y="5894685"/>
            <a:ext cx="1122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H. R. Weller, M. W. Ahmed, H. Gao, et al., “Research opportunities at the upgraded HIGS facility,” Progress in Particle and Nuclear Physics, vol. 62, no. 1, pp. 257–303, 2009, </a:t>
            </a:r>
            <a:r>
              <a:rPr lang="en-GB" sz="1200" dirty="0" err="1"/>
              <a:t>issn</a:t>
            </a:r>
            <a:r>
              <a:rPr lang="en-GB" sz="1200" dirty="0"/>
              <a:t>: 0146-6410. </a:t>
            </a:r>
            <a:r>
              <a:rPr lang="en-GB" sz="1200" dirty="0" err="1"/>
              <a:t>doi</a:t>
            </a:r>
            <a:r>
              <a:rPr lang="en-GB" sz="1200" dirty="0"/>
              <a:t>: https://doi.org/10.1016/j.ppnp.2008.07.001. [Online]. Available: http://www.sciencedirect.com/science/article/pii/S0146641008000434.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9D388C-3BD0-458F-9B3E-CB5B3A136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161" y="2502172"/>
            <a:ext cx="4916806" cy="24417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A84055-F91E-478D-8F9D-7381C14A4292}"/>
              </a:ext>
            </a:extLst>
          </p:cNvPr>
          <p:cNvSpPr txBox="1"/>
          <p:nvPr/>
        </p:nvSpPr>
        <p:spPr>
          <a:xfrm>
            <a:off x="2883089" y="1584662"/>
            <a:ext cx="6425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HIGS</a:t>
            </a:r>
            <a:r>
              <a:rPr lang="en-US" dirty="0"/>
              <a:t> facility at Duke University, USA is the leading MeV ICS source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6CAF241-4F49-4CA1-976A-D86B3D6F55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967" y="1215886"/>
            <a:ext cx="1905000" cy="990600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09E78F3D-E74C-4337-B10A-A5252465B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536D7C0-3AF9-4A88-9990-884D83ABBE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CA20CB8-4F5F-41F7-A25E-9A25192013A4}"/>
              </a:ext>
            </a:extLst>
          </p:cNvPr>
          <p:cNvSpPr/>
          <p:nvPr/>
        </p:nvSpPr>
        <p:spPr>
          <a:xfrm>
            <a:off x="234043" y="2654423"/>
            <a:ext cx="6154653" cy="2503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AD5138-1F4E-474C-9950-C51F59D420D9}"/>
              </a:ext>
            </a:extLst>
          </p:cNvPr>
          <p:cNvSpPr/>
          <p:nvPr/>
        </p:nvSpPr>
        <p:spPr>
          <a:xfrm>
            <a:off x="234043" y="3497802"/>
            <a:ext cx="6154653" cy="4554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26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39534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u="sng" dirty="0"/>
              <a:t>Present: ICS Gamma (MeV) sources in the UK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6424" y="1119207"/>
            <a:ext cx="112173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67B4CC-8E75-4216-9CFF-488B8791D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694" y="1588082"/>
            <a:ext cx="5228612" cy="2621132"/>
          </a:xfrm>
          <a:prstGeom prst="rect">
            <a:avLst/>
          </a:prstGeom>
        </p:spPr>
      </p:pic>
      <p:pic>
        <p:nvPicPr>
          <p:cNvPr id="9" name="Graphic 8" descr="Sad face with no fill">
            <a:extLst>
              <a:ext uri="{FF2B5EF4-FFF2-40B4-BE49-F238E27FC236}">
                <a16:creationId xmlns:a16="http://schemas.microsoft.com/office/drawing/2014/main" id="{4B6C2231-57B2-488D-BC3B-1769B8524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8800" y="2441448"/>
            <a:ext cx="914400" cy="914400"/>
          </a:xfrm>
          <a:prstGeom prst="rect">
            <a:avLst/>
          </a:prstGeom>
        </p:spPr>
      </p:pic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76A4A64A-FFA6-492F-B834-97047B581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7CAE012-54ED-4E94-8383-2AEBC1F9F0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689AA9-90CF-40D9-9ABB-9AE7B1AE0C83}"/>
              </a:ext>
            </a:extLst>
          </p:cNvPr>
          <p:cNvSpPr txBox="1"/>
          <p:nvPr/>
        </p:nvSpPr>
        <p:spPr>
          <a:xfrm>
            <a:off x="2731008" y="4678089"/>
            <a:ext cx="6729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No current UK facility:</a:t>
            </a:r>
          </a:p>
          <a:p>
            <a:pPr algn="ctr"/>
            <a:r>
              <a:rPr lang="en-GB" sz="2000" dirty="0"/>
              <a:t>For security applications and experiments using nuclear material this is a problem</a:t>
            </a:r>
          </a:p>
        </p:txBody>
      </p:sp>
    </p:spTree>
    <p:extLst>
      <p:ext uri="{BB962C8B-B14F-4D97-AF65-F5344CB8AC3E}">
        <p14:creationId xmlns:p14="http://schemas.microsoft.com/office/powerpoint/2010/main" val="257095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diagram, line, screenshot&#10;&#10;Description automatically generated">
            <a:extLst>
              <a:ext uri="{FF2B5EF4-FFF2-40B4-BE49-F238E27FC236}">
                <a16:creationId xmlns:a16="http://schemas.microsoft.com/office/drawing/2014/main" id="{29842854-D02C-5E3B-3ADA-E667AB9A1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64" y="873582"/>
            <a:ext cx="7210929" cy="213550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196" y="3103308"/>
            <a:ext cx="7689108" cy="313127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To build community and gain experience a γ-ray ICS source </a:t>
            </a:r>
            <a:r>
              <a:rPr lang="en-GB" sz="1600" b="1" dirty="0">
                <a:solidFill>
                  <a:schemeClr val="tx1"/>
                </a:solidFill>
              </a:rPr>
              <a:t>demonstration</a:t>
            </a:r>
            <a:r>
              <a:rPr lang="en-GB" sz="1600" dirty="0">
                <a:solidFill>
                  <a:schemeClr val="tx1"/>
                </a:solidFill>
              </a:rPr>
              <a:t> is being discussed at CLARA, Daresbury – this will be </a:t>
            </a:r>
            <a:r>
              <a:rPr lang="en-GB" sz="1600" b="1" dirty="0">
                <a:solidFill>
                  <a:schemeClr val="tx1"/>
                </a:solidFill>
              </a:rPr>
              <a:t>low flux </a:t>
            </a:r>
            <a:r>
              <a:rPr lang="en-GB" sz="1600" dirty="0">
                <a:solidFill>
                  <a:schemeClr val="tx1"/>
                </a:solidFill>
              </a:rPr>
              <a:t>as CLARA is 100 Hz, not ~100 MHz, but can be done soon ~2026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Aim is to demonstrate production, detection and characterisation of the spectrum of collimated γ-rays against semi-analytical spectrum simulations in the linear regime.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tx1"/>
                </a:solidFill>
              </a:rPr>
              <a:t>Ti:Sa</a:t>
            </a:r>
            <a:r>
              <a:rPr lang="en-GB" sz="1600" dirty="0">
                <a:solidFill>
                  <a:schemeClr val="tx1"/>
                </a:solidFill>
              </a:rPr>
              <a:t> laser (full and reduced power) is baseline, possibility of </a:t>
            </a:r>
            <a:r>
              <a:rPr lang="en-GB" sz="1600" dirty="0" err="1">
                <a:solidFill>
                  <a:schemeClr val="tx1"/>
                </a:solidFill>
              </a:rPr>
              <a:t>Nd:YAG</a:t>
            </a:r>
            <a:r>
              <a:rPr lang="en-GB" sz="1600" dirty="0">
                <a:solidFill>
                  <a:schemeClr val="tx1"/>
                </a:solidFill>
              </a:rPr>
              <a:t> system additionally. Electron parameters are widely tuneable, delivering a variety of bunch configurations.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Gammas collimated by a lead collimator post interaction of mm scale aperture radius place 10m downstream and then detected by a </a:t>
            </a:r>
            <a:r>
              <a:rPr lang="en-GB" sz="1600" dirty="0" err="1">
                <a:solidFill>
                  <a:schemeClr val="tx1"/>
                </a:solidFill>
              </a:rPr>
              <a:t>HPGe</a:t>
            </a:r>
            <a:r>
              <a:rPr lang="en-GB" sz="1600" dirty="0">
                <a:solidFill>
                  <a:schemeClr val="tx1"/>
                </a:solidFill>
              </a:rPr>
              <a:t> detector placed beyond that.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1918790" y="7663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/>
              <a:t>Pathway to UK-XFEL Gamma Source – CLARA Demonstrator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26C1C4-06BA-4642-A500-8CD95B0EBCE0}"/>
              </a:ext>
            </a:extLst>
          </p:cNvPr>
          <p:cNvSpPr txBox="1"/>
          <p:nvPr/>
        </p:nvSpPr>
        <p:spPr>
          <a:xfrm>
            <a:off x="7658583" y="6015692"/>
            <a:ext cx="4313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Top: </a:t>
            </a:r>
            <a:r>
              <a:rPr lang="en-US" sz="1400" dirty="0" err="1"/>
              <a:t>Ti:Sa</a:t>
            </a:r>
            <a:r>
              <a:rPr lang="en-US" sz="1400" dirty="0"/>
              <a:t> laser parameters at IP. </a:t>
            </a:r>
          </a:p>
          <a:p>
            <a:r>
              <a:rPr lang="en-US" sz="1400" dirty="0"/>
              <a:t>Bottom: Electron bunch parameters at IP.</a:t>
            </a:r>
            <a:endParaRPr lang="en-GB" sz="1400" dirty="0"/>
          </a:p>
        </p:txBody>
      </p:sp>
      <p:pic>
        <p:nvPicPr>
          <p:cNvPr id="12" name="Picture 11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F47E0EAF-F7F9-7D36-11F3-2569F59A0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583" y="3568739"/>
            <a:ext cx="3989678" cy="2446953"/>
          </a:xfrm>
          <a:prstGeom prst="rect">
            <a:avLst/>
          </a:prstGeom>
        </p:spPr>
      </p:pic>
      <p:pic>
        <p:nvPicPr>
          <p:cNvPr id="14" name="Picture 13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EDA5A044-9351-EA5D-9146-63995CFDF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9607" y="1036357"/>
            <a:ext cx="4272309" cy="259069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7C8348-76B9-41CA-9EB8-9450CF9B2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8C62D74-D9B1-46F8-96F0-0D871BA0B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246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354496"/>
            <a:ext cx="7663684" cy="469716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First experiment is designed to scatter 1000 </a:t>
            </a:r>
            <a:r>
              <a:rPr lang="en-GB" sz="1800" dirty="0" err="1">
                <a:solidFill>
                  <a:schemeClr val="tx1"/>
                </a:solidFill>
              </a:rPr>
              <a:t>ph</a:t>
            </a:r>
            <a:r>
              <a:rPr lang="en-GB" sz="1800" dirty="0">
                <a:solidFill>
                  <a:schemeClr val="tx1"/>
                </a:solidFill>
              </a:rPr>
              <a:t>/s through a lead collimator to a </a:t>
            </a:r>
            <a:r>
              <a:rPr lang="en-GB" sz="1800" dirty="0" err="1">
                <a:solidFill>
                  <a:schemeClr val="tx1"/>
                </a:solidFill>
              </a:rPr>
              <a:t>HPGe</a:t>
            </a:r>
            <a:r>
              <a:rPr lang="en-GB" sz="1800" dirty="0">
                <a:solidFill>
                  <a:schemeClr val="tx1"/>
                </a:solidFill>
              </a:rPr>
              <a:t> detector to detect single photon event. A similar configuration, with larger collimator aperture could be used for NRF test experiments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Potential future experimentation includes: Nuclear Resonance Fluorescence Studies, High repetition rate experimentation with Fabry-Perot laser resonator cavity, Non-linear (intense laser) inverse Compton scattering experiments.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3338BE-F834-4DF2-9E78-AF533DAA363E}"/>
              </a:ext>
            </a:extLst>
          </p:cNvPr>
          <p:cNvSpPr txBox="1"/>
          <p:nvPr/>
        </p:nvSpPr>
        <p:spPr>
          <a:xfrm>
            <a:off x="8203295" y="4617518"/>
            <a:ext cx="35947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Simulated spectrum of the FEBE ICS experiment for </a:t>
            </a:r>
            <a:r>
              <a:rPr lang="en-US" sz="1400" dirty="0" err="1"/>
              <a:t>Ti:Sa</a:t>
            </a:r>
            <a:r>
              <a:rPr lang="en-US" sz="1400" dirty="0"/>
              <a:t> laser – benchmarked against analytic methods</a:t>
            </a:r>
            <a:endParaRPr lang="en-GB" sz="1400" dirty="0"/>
          </a:p>
        </p:txBody>
      </p:sp>
      <p:pic>
        <p:nvPicPr>
          <p:cNvPr id="11" name="Picture 10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7BFE2FEF-D3E2-C378-B52C-2C3EAC634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042" y="1886037"/>
            <a:ext cx="4180996" cy="2731481"/>
          </a:xfrm>
          <a:prstGeom prst="rect">
            <a:avLst/>
          </a:prstGeom>
        </p:spPr>
      </p:pic>
      <p:pic>
        <p:nvPicPr>
          <p:cNvPr id="13" name="Picture 12" descr="A black text on a white background&#10;&#10;Description automatically generated with low confidence">
            <a:extLst>
              <a:ext uri="{FF2B5EF4-FFF2-40B4-BE49-F238E27FC236}">
                <a16:creationId xmlns:a16="http://schemas.microsoft.com/office/drawing/2014/main" id="{F3E1F932-4EF0-AC43-A224-DB003A3C2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349" y="2528181"/>
            <a:ext cx="4995835" cy="195814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439AF1-349D-4FA8-A6E6-1F24F91CF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Particle Accelerators and Beams conference 2023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6373368-E76D-4EAB-94E6-B634A1D70D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423" y="86970"/>
            <a:ext cx="2459563" cy="628988"/>
          </a:xfrm>
          <a:prstGeom prst="rect">
            <a:avLst/>
          </a:prstGeom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3BB3BDC5-E23E-4985-B0E1-1EF7928E7957}"/>
              </a:ext>
            </a:extLst>
          </p:cNvPr>
          <p:cNvSpPr txBox="1">
            <a:spLocks/>
          </p:cNvSpPr>
          <p:nvPr/>
        </p:nvSpPr>
        <p:spPr>
          <a:xfrm>
            <a:off x="1918790" y="7663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/>
              <a:t>Pathway to UK-XFEL Gamma Source – CLARA Demonstrator</a:t>
            </a:r>
          </a:p>
        </p:txBody>
      </p:sp>
    </p:spTree>
    <p:extLst>
      <p:ext uri="{BB962C8B-B14F-4D97-AF65-F5344CB8AC3E}">
        <p14:creationId xmlns:p14="http://schemas.microsoft.com/office/powerpoint/2010/main" val="2319873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3402</TotalTime>
  <Words>1109</Words>
  <Application>Microsoft Office PowerPoint</Application>
  <PresentationFormat>Widescreen</PresentationFormat>
  <Paragraphs>94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Office Theme</vt:lpstr>
      <vt:lpstr>Gammarchy in the UK: Design of a tunable, quasi-monochromatic gamma ray beam source at Daresbury Laboratory</vt:lpstr>
      <vt:lpstr>PowerPoint Presentation</vt:lpstr>
      <vt:lpstr>PowerPoint Presentation</vt:lpstr>
      <vt:lpstr>PowerPoint Presentation</vt:lpstr>
      <vt:lpstr>ICS Theory- Monochromatic Gamma rays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Gammarchy in the UK: Design of a tunable, quasi-monochromatic gamma ray beam source at Daresbury Laboratory</dc:title>
  <dc:creator>Morris, Alexander [admorris]</dc:creator>
  <cp:lastModifiedBy>Morris, Alexander [admorris]</cp:lastModifiedBy>
  <cp:revision>54</cp:revision>
  <dcterms:created xsi:type="dcterms:W3CDTF">2023-06-15T08:48:04Z</dcterms:created>
  <dcterms:modified xsi:type="dcterms:W3CDTF">2023-06-28T12:56:26Z</dcterms:modified>
</cp:coreProperties>
</file>