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9" r:id="rId4"/>
  </p:sldMasterIdLst>
  <p:notesMasterIdLst>
    <p:notesMasterId r:id="rId18"/>
  </p:notesMasterIdLst>
  <p:handoutMasterIdLst>
    <p:handoutMasterId r:id="rId19"/>
  </p:handoutMasterIdLst>
  <p:sldIdLst>
    <p:sldId id="256" r:id="rId5"/>
    <p:sldId id="327" r:id="rId6"/>
    <p:sldId id="328" r:id="rId7"/>
    <p:sldId id="329" r:id="rId8"/>
    <p:sldId id="330" r:id="rId9"/>
    <p:sldId id="331" r:id="rId10"/>
    <p:sldId id="333" r:id="rId11"/>
    <p:sldId id="334" r:id="rId12"/>
    <p:sldId id="336" r:id="rId13"/>
    <p:sldId id="335" r:id="rId14"/>
    <p:sldId id="337" r:id="rId15"/>
    <p:sldId id="338" r:id="rId16"/>
    <p:sldId id="332" r:id="rId17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4D40"/>
    <a:srgbClr val="0000FF"/>
    <a:srgbClr val="3BFF0D"/>
    <a:srgbClr val="10F6FC"/>
    <a:srgbClr val="008000"/>
    <a:srgbClr val="FF00FF"/>
    <a:srgbClr val="A4AEE0"/>
    <a:srgbClr val="262673"/>
    <a:srgbClr val="212B6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7C2F30D-FF19-465F-A761-E72080A6DA06}" v="34" dt="2023-06-28T10:42:56.04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93" autoAdjust="0"/>
    <p:restoredTop sz="94700" autoAdjust="0"/>
  </p:normalViewPr>
  <p:slideViewPr>
    <p:cSldViewPr snapToGrid="0">
      <p:cViewPr varScale="1">
        <p:scale>
          <a:sx n="101" d="100"/>
          <a:sy n="101" d="100"/>
        </p:scale>
        <p:origin x="126" y="20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tin, Ian (DLSLtd,RAL,TEC)" userId="115fc887-d2f4-40cb-b8cf-b841e9c05e83" providerId="ADAL" clId="{D7C2F30D-FF19-465F-A761-E72080A6DA06}"/>
    <pc:docChg chg="undo custSel addSld delSld modSld sldOrd">
      <pc:chgData name="Martin, Ian (DLSLtd,RAL,TEC)" userId="115fc887-d2f4-40cb-b8cf-b841e9c05e83" providerId="ADAL" clId="{D7C2F30D-FF19-465F-A761-E72080A6DA06}" dt="2023-06-28T10:42:56.047" v="874"/>
      <pc:docMkLst>
        <pc:docMk/>
      </pc:docMkLst>
      <pc:sldChg chg="modSp mod">
        <pc:chgData name="Martin, Ian (DLSLtd,RAL,TEC)" userId="115fc887-d2f4-40cb-b8cf-b841e9c05e83" providerId="ADAL" clId="{D7C2F30D-FF19-465F-A761-E72080A6DA06}" dt="2023-06-28T07:04:04.705" v="600" actId="14100"/>
        <pc:sldMkLst>
          <pc:docMk/>
          <pc:sldMk cId="2881457586" sldId="328"/>
        </pc:sldMkLst>
        <pc:spChg chg="mod">
          <ac:chgData name="Martin, Ian (DLSLtd,RAL,TEC)" userId="115fc887-d2f4-40cb-b8cf-b841e9c05e83" providerId="ADAL" clId="{D7C2F30D-FF19-465F-A761-E72080A6DA06}" dt="2023-06-27T09:29:44.763" v="515" actId="20577"/>
          <ac:spMkLst>
            <pc:docMk/>
            <pc:sldMk cId="2881457586" sldId="328"/>
            <ac:spMk id="25" creationId="{7CBF0DD9-4BA6-F4B2-9D27-4C60A09C419C}"/>
          </ac:spMkLst>
        </pc:spChg>
        <pc:graphicFrameChg chg="mod modGraphic">
          <ac:chgData name="Martin, Ian (DLSLtd,RAL,TEC)" userId="115fc887-d2f4-40cb-b8cf-b841e9c05e83" providerId="ADAL" clId="{D7C2F30D-FF19-465F-A761-E72080A6DA06}" dt="2023-06-28T07:04:04.705" v="600" actId="14100"/>
          <ac:graphicFrameMkLst>
            <pc:docMk/>
            <pc:sldMk cId="2881457586" sldId="328"/>
            <ac:graphicFrameMk id="3" creationId="{D90DA549-B1ED-A603-AC63-9EFA88923B18}"/>
          </ac:graphicFrameMkLst>
        </pc:graphicFrameChg>
      </pc:sldChg>
      <pc:sldChg chg="addSp modSp del mod ord">
        <pc:chgData name="Martin, Ian (DLSLtd,RAL,TEC)" userId="115fc887-d2f4-40cb-b8cf-b841e9c05e83" providerId="ADAL" clId="{D7C2F30D-FF19-465F-A761-E72080A6DA06}" dt="2023-06-28T08:19:55.586" v="649" actId="2696"/>
        <pc:sldMkLst>
          <pc:docMk/>
          <pc:sldMk cId="121111610" sldId="332"/>
        </pc:sldMkLst>
        <pc:spChg chg="add mod">
          <ac:chgData name="Martin, Ian (DLSLtd,RAL,TEC)" userId="115fc887-d2f4-40cb-b8cf-b841e9c05e83" providerId="ADAL" clId="{D7C2F30D-FF19-465F-A761-E72080A6DA06}" dt="2023-06-27T09:37:02.039" v="551" actId="1076"/>
          <ac:spMkLst>
            <pc:docMk/>
            <pc:sldMk cId="121111610" sldId="332"/>
            <ac:spMk id="5" creationId="{0FAEC3FD-0212-F61C-CD88-D84D39B24A33}"/>
          </ac:spMkLst>
        </pc:spChg>
        <pc:spChg chg="add mod">
          <ac:chgData name="Martin, Ian (DLSLtd,RAL,TEC)" userId="115fc887-d2f4-40cb-b8cf-b841e9c05e83" providerId="ADAL" clId="{D7C2F30D-FF19-465F-A761-E72080A6DA06}" dt="2023-06-27T09:36:55.831" v="548" actId="1076"/>
          <ac:spMkLst>
            <pc:docMk/>
            <pc:sldMk cId="121111610" sldId="332"/>
            <ac:spMk id="9" creationId="{79113460-AC1C-B4C2-05FD-5ADA38C94307}"/>
          </ac:spMkLst>
        </pc:spChg>
        <pc:spChg chg="mod">
          <ac:chgData name="Martin, Ian (DLSLtd,RAL,TEC)" userId="115fc887-d2f4-40cb-b8cf-b841e9c05e83" providerId="ADAL" clId="{D7C2F30D-FF19-465F-A761-E72080A6DA06}" dt="2023-06-27T09:38:02.651" v="573" actId="207"/>
          <ac:spMkLst>
            <pc:docMk/>
            <pc:sldMk cId="121111610" sldId="332"/>
            <ac:spMk id="23" creationId="{E112E172-B7C6-FC11-DA8D-518EA881D772}"/>
          </ac:spMkLst>
        </pc:spChg>
        <pc:picChg chg="mod">
          <ac:chgData name="Martin, Ian (DLSLtd,RAL,TEC)" userId="115fc887-d2f4-40cb-b8cf-b841e9c05e83" providerId="ADAL" clId="{D7C2F30D-FF19-465F-A761-E72080A6DA06}" dt="2023-06-27T09:36:59.530" v="550" actId="1076"/>
          <ac:picMkLst>
            <pc:docMk/>
            <pc:sldMk cId="121111610" sldId="332"/>
            <ac:picMk id="3" creationId="{A224BE1E-4A27-0018-3F1C-F5B6E2379F48}"/>
          </ac:picMkLst>
        </pc:picChg>
        <pc:cxnChg chg="add mod">
          <ac:chgData name="Martin, Ian (DLSLtd,RAL,TEC)" userId="115fc887-d2f4-40cb-b8cf-b841e9c05e83" providerId="ADAL" clId="{D7C2F30D-FF19-465F-A761-E72080A6DA06}" dt="2023-06-27T09:37:12.671" v="568" actId="14100"/>
          <ac:cxnSpMkLst>
            <pc:docMk/>
            <pc:sldMk cId="121111610" sldId="332"/>
            <ac:cxnSpMk id="12" creationId="{2C3B29EE-11C9-DD67-E15A-B43F695D4DC9}"/>
          </ac:cxnSpMkLst>
        </pc:cxnChg>
        <pc:cxnChg chg="add mod">
          <ac:chgData name="Martin, Ian (DLSLtd,RAL,TEC)" userId="115fc887-d2f4-40cb-b8cf-b841e9c05e83" providerId="ADAL" clId="{D7C2F30D-FF19-465F-A761-E72080A6DA06}" dt="2023-06-27T09:37:18.295" v="571" actId="14100"/>
          <ac:cxnSpMkLst>
            <pc:docMk/>
            <pc:sldMk cId="121111610" sldId="332"/>
            <ac:cxnSpMk id="14" creationId="{58509474-8454-E3E9-7550-694F141680CC}"/>
          </ac:cxnSpMkLst>
        </pc:cxnChg>
      </pc:sldChg>
      <pc:sldChg chg="add">
        <pc:chgData name="Martin, Ian (DLSLtd,RAL,TEC)" userId="115fc887-d2f4-40cb-b8cf-b841e9c05e83" providerId="ADAL" clId="{D7C2F30D-FF19-465F-A761-E72080A6DA06}" dt="2023-06-28T08:19:58.801" v="650"/>
        <pc:sldMkLst>
          <pc:docMk/>
          <pc:sldMk cId="947163750" sldId="332"/>
        </pc:sldMkLst>
      </pc:sldChg>
      <pc:sldChg chg="addSp modSp mod modAnim">
        <pc:chgData name="Martin, Ian (DLSLtd,RAL,TEC)" userId="115fc887-d2f4-40cb-b8cf-b841e9c05e83" providerId="ADAL" clId="{D7C2F30D-FF19-465F-A761-E72080A6DA06}" dt="2023-06-28T10:42:56.047" v="874"/>
        <pc:sldMkLst>
          <pc:docMk/>
          <pc:sldMk cId="194874469" sldId="334"/>
        </pc:sldMkLst>
        <pc:spChg chg="add mod">
          <ac:chgData name="Martin, Ian (DLSLtd,RAL,TEC)" userId="115fc887-d2f4-40cb-b8cf-b841e9c05e83" providerId="ADAL" clId="{D7C2F30D-FF19-465F-A761-E72080A6DA06}" dt="2023-06-28T10:42:41.453" v="872" actId="12"/>
          <ac:spMkLst>
            <pc:docMk/>
            <pc:sldMk cId="194874469" sldId="334"/>
            <ac:spMk id="2" creationId="{AC403C8E-C88F-C303-65CA-3EF5B1578830}"/>
          </ac:spMkLst>
        </pc:spChg>
        <pc:spChg chg="mod">
          <ac:chgData name="Martin, Ian (DLSLtd,RAL,TEC)" userId="115fc887-d2f4-40cb-b8cf-b841e9c05e83" providerId="ADAL" clId="{D7C2F30D-FF19-465F-A761-E72080A6DA06}" dt="2023-06-28T10:42:18.490" v="862" actId="1076"/>
          <ac:spMkLst>
            <pc:docMk/>
            <pc:sldMk cId="194874469" sldId="334"/>
            <ac:spMk id="44" creationId="{B543E3ED-D9A8-943A-AEAA-870D7850311E}"/>
          </ac:spMkLst>
        </pc:spChg>
        <pc:grpChg chg="mod">
          <ac:chgData name="Martin, Ian (DLSLtd,RAL,TEC)" userId="115fc887-d2f4-40cb-b8cf-b841e9c05e83" providerId="ADAL" clId="{D7C2F30D-FF19-465F-A761-E72080A6DA06}" dt="2023-06-28T10:42:12.978" v="861" actId="14100"/>
          <ac:grpSpMkLst>
            <pc:docMk/>
            <pc:sldMk cId="194874469" sldId="334"/>
            <ac:grpSpMk id="49" creationId="{EEF34FE3-661C-51D4-20DB-DC49DFC5B6F1}"/>
          </ac:grpSpMkLst>
        </pc:grpChg>
        <pc:cxnChg chg="mod">
          <ac:chgData name="Martin, Ian (DLSLtd,RAL,TEC)" userId="115fc887-d2f4-40cb-b8cf-b841e9c05e83" providerId="ADAL" clId="{D7C2F30D-FF19-465F-A761-E72080A6DA06}" dt="2023-06-28T10:42:24.877" v="864" actId="14100"/>
          <ac:cxnSpMkLst>
            <pc:docMk/>
            <pc:sldMk cId="194874469" sldId="334"/>
            <ac:cxnSpMk id="47" creationId="{9CD7F6E4-E336-37D7-034F-B093AEF0D19D}"/>
          </ac:cxnSpMkLst>
        </pc:cxnChg>
      </pc:sldChg>
      <pc:sldChg chg="addSp delSp modSp mod">
        <pc:chgData name="Martin, Ian (DLSLtd,RAL,TEC)" userId="115fc887-d2f4-40cb-b8cf-b841e9c05e83" providerId="ADAL" clId="{D7C2F30D-FF19-465F-A761-E72080A6DA06}" dt="2023-06-28T08:21:58.545" v="714" actId="20577"/>
        <pc:sldMkLst>
          <pc:docMk/>
          <pc:sldMk cId="3044308621" sldId="335"/>
        </pc:sldMkLst>
        <pc:spChg chg="add del mod">
          <ac:chgData name="Martin, Ian (DLSLtd,RAL,TEC)" userId="115fc887-d2f4-40cb-b8cf-b841e9c05e83" providerId="ADAL" clId="{D7C2F30D-FF19-465F-A761-E72080A6DA06}" dt="2023-06-28T08:20:30.875" v="653"/>
          <ac:spMkLst>
            <pc:docMk/>
            <pc:sldMk cId="3044308621" sldId="335"/>
            <ac:spMk id="3" creationId="{1DBFE5EC-A19D-89B4-FDF6-5A56F18DA163}"/>
          </ac:spMkLst>
        </pc:spChg>
        <pc:spChg chg="mod">
          <ac:chgData name="Martin, Ian (DLSLtd,RAL,TEC)" userId="115fc887-d2f4-40cb-b8cf-b841e9c05e83" providerId="ADAL" clId="{D7C2F30D-FF19-465F-A761-E72080A6DA06}" dt="2023-06-27T08:15:50.676" v="276" actId="20577"/>
          <ac:spMkLst>
            <pc:docMk/>
            <pc:sldMk cId="3044308621" sldId="335"/>
            <ac:spMk id="4" creationId="{E60181A1-137C-4F3A-A8AE-0AB7A21B8979}"/>
          </ac:spMkLst>
        </pc:spChg>
        <pc:spChg chg="add mod">
          <ac:chgData name="Martin, Ian (DLSLtd,RAL,TEC)" userId="115fc887-d2f4-40cb-b8cf-b841e9c05e83" providerId="ADAL" clId="{D7C2F30D-FF19-465F-A761-E72080A6DA06}" dt="2023-06-28T08:20:52.366" v="683" actId="1076"/>
          <ac:spMkLst>
            <pc:docMk/>
            <pc:sldMk cId="3044308621" sldId="335"/>
            <ac:spMk id="5" creationId="{A4B8A87B-BB59-0369-3245-55CDA7A9302C}"/>
          </ac:spMkLst>
        </pc:spChg>
        <pc:spChg chg="mod">
          <ac:chgData name="Martin, Ian (DLSLtd,RAL,TEC)" userId="115fc887-d2f4-40cb-b8cf-b841e9c05e83" providerId="ADAL" clId="{D7C2F30D-FF19-465F-A761-E72080A6DA06}" dt="2023-06-27T08:18:30.381" v="391" actId="20577"/>
          <ac:spMkLst>
            <pc:docMk/>
            <pc:sldMk cId="3044308621" sldId="335"/>
            <ac:spMk id="16" creationId="{34F16541-9B8E-84E6-7AB2-C0BCD9671D36}"/>
          </ac:spMkLst>
        </pc:spChg>
        <pc:graphicFrameChg chg="mod modGraphic">
          <ac:chgData name="Martin, Ian (DLSLtd,RAL,TEC)" userId="115fc887-d2f4-40cb-b8cf-b841e9c05e83" providerId="ADAL" clId="{D7C2F30D-FF19-465F-A761-E72080A6DA06}" dt="2023-06-28T08:21:58.545" v="714" actId="20577"/>
          <ac:graphicFrameMkLst>
            <pc:docMk/>
            <pc:sldMk cId="3044308621" sldId="335"/>
            <ac:graphicFrameMk id="2" creationId="{BBBBBB64-AC8C-2CA6-8D4F-5F0DE4A57DCE}"/>
          </ac:graphicFrameMkLst>
        </pc:graphicFrameChg>
        <pc:picChg chg="del">
          <ac:chgData name="Martin, Ian (DLSLtd,RAL,TEC)" userId="115fc887-d2f4-40cb-b8cf-b841e9c05e83" providerId="ADAL" clId="{D7C2F30D-FF19-465F-A761-E72080A6DA06}" dt="2023-06-27T08:55:29.169" v="430" actId="478"/>
          <ac:picMkLst>
            <pc:docMk/>
            <pc:sldMk cId="3044308621" sldId="335"/>
            <ac:picMk id="5" creationId="{30BDBA26-C999-62DC-1F4B-6F7841C54A95}"/>
          </ac:picMkLst>
        </pc:picChg>
        <pc:picChg chg="add mod">
          <ac:chgData name="Martin, Ian (DLSLtd,RAL,TEC)" userId="115fc887-d2f4-40cb-b8cf-b841e9c05e83" providerId="ADAL" clId="{D7C2F30D-FF19-465F-A761-E72080A6DA06}" dt="2023-06-27T08:56:20.410" v="451" actId="1037"/>
          <ac:picMkLst>
            <pc:docMk/>
            <pc:sldMk cId="3044308621" sldId="335"/>
            <ac:picMk id="6" creationId="{DA19C7FB-817F-735E-27F8-637D9B284F15}"/>
          </ac:picMkLst>
        </pc:picChg>
        <pc:picChg chg="del">
          <ac:chgData name="Martin, Ian (DLSLtd,RAL,TEC)" userId="115fc887-d2f4-40cb-b8cf-b841e9c05e83" providerId="ADAL" clId="{D7C2F30D-FF19-465F-A761-E72080A6DA06}" dt="2023-06-27T08:55:30.104" v="431" actId="478"/>
          <ac:picMkLst>
            <pc:docMk/>
            <pc:sldMk cId="3044308621" sldId="335"/>
            <ac:picMk id="13" creationId="{3CF83C71-46FA-9DDF-111F-C488FC2731E8}"/>
          </ac:picMkLst>
        </pc:picChg>
        <pc:picChg chg="add mod">
          <ac:chgData name="Martin, Ian (DLSLtd,RAL,TEC)" userId="115fc887-d2f4-40cb-b8cf-b841e9c05e83" providerId="ADAL" clId="{D7C2F30D-FF19-465F-A761-E72080A6DA06}" dt="2023-06-27T08:56:17.090" v="449" actId="1037"/>
          <ac:picMkLst>
            <pc:docMk/>
            <pc:sldMk cId="3044308621" sldId="335"/>
            <ac:picMk id="20" creationId="{723126CF-5018-6B43-C8A1-8C7F76289084}"/>
          </ac:picMkLst>
        </pc:picChg>
        <pc:cxnChg chg="add mod">
          <ac:chgData name="Martin, Ian (DLSLtd,RAL,TEC)" userId="115fc887-d2f4-40cb-b8cf-b841e9c05e83" providerId="ADAL" clId="{D7C2F30D-FF19-465F-A761-E72080A6DA06}" dt="2023-06-28T08:21:22.733" v="696" actId="1035"/>
          <ac:cxnSpMkLst>
            <pc:docMk/>
            <pc:sldMk cId="3044308621" sldId="335"/>
            <ac:cxnSpMk id="12" creationId="{8806B071-F0DD-3301-5E46-B5E1B6E37560}"/>
          </ac:cxnSpMkLst>
        </pc:cxnChg>
        <pc:cxnChg chg="add mod">
          <ac:chgData name="Martin, Ian (DLSLtd,RAL,TEC)" userId="115fc887-d2f4-40cb-b8cf-b841e9c05e83" providerId="ADAL" clId="{D7C2F30D-FF19-465F-A761-E72080A6DA06}" dt="2023-06-28T08:21:15.990" v="692" actId="1076"/>
          <ac:cxnSpMkLst>
            <pc:docMk/>
            <pc:sldMk cId="3044308621" sldId="335"/>
            <ac:cxnSpMk id="26" creationId="{A4E5D1ED-C005-4603-A8BA-2B14059625AB}"/>
          </ac:cxnSpMkLst>
        </pc:cxnChg>
      </pc:sldChg>
      <pc:sldChg chg="addSp modSp mod">
        <pc:chgData name="Martin, Ian (DLSLtd,RAL,TEC)" userId="115fc887-d2f4-40cb-b8cf-b841e9c05e83" providerId="ADAL" clId="{D7C2F30D-FF19-465F-A761-E72080A6DA06}" dt="2023-06-28T08:21:51.784" v="705" actId="20577"/>
        <pc:sldMkLst>
          <pc:docMk/>
          <pc:sldMk cId="1607844145" sldId="336"/>
        </pc:sldMkLst>
        <pc:spChg chg="mod">
          <ac:chgData name="Martin, Ian (DLSLtd,RAL,TEC)" userId="115fc887-d2f4-40cb-b8cf-b841e9c05e83" providerId="ADAL" clId="{D7C2F30D-FF19-465F-A761-E72080A6DA06}" dt="2023-06-27T08:17:50.716" v="370" actId="20577"/>
          <ac:spMkLst>
            <pc:docMk/>
            <pc:sldMk cId="1607844145" sldId="336"/>
            <ac:spMk id="2" creationId="{076CBF3D-089F-026D-F16A-8FF2865A53E7}"/>
          </ac:spMkLst>
        </pc:spChg>
        <pc:spChg chg="add mod">
          <ac:chgData name="Martin, Ian (DLSLtd,RAL,TEC)" userId="115fc887-d2f4-40cb-b8cf-b841e9c05e83" providerId="ADAL" clId="{D7C2F30D-FF19-465F-A761-E72080A6DA06}" dt="2023-06-26T16:18:56.979" v="98" actId="164"/>
          <ac:spMkLst>
            <pc:docMk/>
            <pc:sldMk cId="1607844145" sldId="336"/>
            <ac:spMk id="3" creationId="{8046AF90-630B-6722-DFEF-6E29862E5BF9}"/>
          </ac:spMkLst>
        </pc:spChg>
        <pc:spChg chg="mod">
          <ac:chgData name="Martin, Ian (DLSLtd,RAL,TEC)" userId="115fc887-d2f4-40cb-b8cf-b841e9c05e83" providerId="ADAL" clId="{D7C2F30D-FF19-465F-A761-E72080A6DA06}" dt="2023-06-27T08:15:39.637" v="265" actId="20577"/>
          <ac:spMkLst>
            <pc:docMk/>
            <pc:sldMk cId="1607844145" sldId="336"/>
            <ac:spMk id="4" creationId="{E60181A1-137C-4F3A-A8AE-0AB7A21B8979}"/>
          </ac:spMkLst>
        </pc:spChg>
        <pc:spChg chg="add mod">
          <ac:chgData name="Martin, Ian (DLSLtd,RAL,TEC)" userId="115fc887-d2f4-40cb-b8cf-b841e9c05e83" providerId="ADAL" clId="{D7C2F30D-FF19-465F-A761-E72080A6DA06}" dt="2023-06-26T16:18:56.979" v="98" actId="164"/>
          <ac:spMkLst>
            <pc:docMk/>
            <pc:sldMk cId="1607844145" sldId="336"/>
            <ac:spMk id="5" creationId="{D55117D4-4920-E0D2-6ABB-8634E4DA5DC1}"/>
          </ac:spMkLst>
        </pc:spChg>
        <pc:spChg chg="add mod">
          <ac:chgData name="Martin, Ian (DLSLtd,RAL,TEC)" userId="115fc887-d2f4-40cb-b8cf-b841e9c05e83" providerId="ADAL" clId="{D7C2F30D-FF19-465F-A761-E72080A6DA06}" dt="2023-06-26T16:18:56.979" v="98" actId="164"/>
          <ac:spMkLst>
            <pc:docMk/>
            <pc:sldMk cId="1607844145" sldId="336"/>
            <ac:spMk id="6" creationId="{F661E65D-EF78-46CF-4DC3-1B095D79D772}"/>
          </ac:spMkLst>
        </pc:spChg>
        <pc:spChg chg="mod">
          <ac:chgData name="Martin, Ian (DLSLtd,RAL,TEC)" userId="115fc887-d2f4-40cb-b8cf-b841e9c05e83" providerId="ADAL" clId="{D7C2F30D-FF19-465F-A761-E72080A6DA06}" dt="2023-06-26T16:14:01.421" v="4" actId="1076"/>
          <ac:spMkLst>
            <pc:docMk/>
            <pc:sldMk cId="1607844145" sldId="336"/>
            <ac:spMk id="42" creationId="{7B9A9F4B-17C2-2F31-D8AB-E3B429ED5357}"/>
          </ac:spMkLst>
        </pc:spChg>
        <pc:spChg chg="mod">
          <ac:chgData name="Martin, Ian (DLSLtd,RAL,TEC)" userId="115fc887-d2f4-40cb-b8cf-b841e9c05e83" providerId="ADAL" clId="{D7C2F30D-FF19-465F-A761-E72080A6DA06}" dt="2023-06-26T16:14:01.421" v="4" actId="1076"/>
          <ac:spMkLst>
            <pc:docMk/>
            <pc:sldMk cId="1607844145" sldId="336"/>
            <ac:spMk id="46" creationId="{679F83AB-0DC7-3F77-0AB6-96F82785F3A5}"/>
          </ac:spMkLst>
        </pc:spChg>
        <pc:spChg chg="mod">
          <ac:chgData name="Martin, Ian (DLSLtd,RAL,TEC)" userId="115fc887-d2f4-40cb-b8cf-b841e9c05e83" providerId="ADAL" clId="{D7C2F30D-FF19-465F-A761-E72080A6DA06}" dt="2023-06-26T16:14:01.421" v="4" actId="1076"/>
          <ac:spMkLst>
            <pc:docMk/>
            <pc:sldMk cId="1607844145" sldId="336"/>
            <ac:spMk id="50" creationId="{5A17728B-6A38-5DE3-90AD-CD7B71B6282F}"/>
          </ac:spMkLst>
        </pc:spChg>
        <pc:spChg chg="mod">
          <ac:chgData name="Martin, Ian (DLSLtd,RAL,TEC)" userId="115fc887-d2f4-40cb-b8cf-b841e9c05e83" providerId="ADAL" clId="{D7C2F30D-FF19-465F-A761-E72080A6DA06}" dt="2023-06-27T08:12:46.580" v="221" actId="1076"/>
          <ac:spMkLst>
            <pc:docMk/>
            <pc:sldMk cId="1607844145" sldId="336"/>
            <ac:spMk id="55" creationId="{DE69500D-42C7-6FD4-0797-550DC235139D}"/>
          </ac:spMkLst>
        </pc:spChg>
        <pc:spChg chg="mod">
          <ac:chgData name="Martin, Ian (DLSLtd,RAL,TEC)" userId="115fc887-d2f4-40cb-b8cf-b841e9c05e83" providerId="ADAL" clId="{D7C2F30D-FF19-465F-A761-E72080A6DA06}" dt="2023-06-27T08:03:25.472" v="200" actId="1076"/>
          <ac:spMkLst>
            <pc:docMk/>
            <pc:sldMk cId="1607844145" sldId="336"/>
            <ac:spMk id="56" creationId="{7B2B5F3E-D326-0184-2F69-06054B9E2A51}"/>
          </ac:spMkLst>
        </pc:spChg>
        <pc:spChg chg="mod">
          <ac:chgData name="Martin, Ian (DLSLtd,RAL,TEC)" userId="115fc887-d2f4-40cb-b8cf-b841e9c05e83" providerId="ADAL" clId="{D7C2F30D-FF19-465F-A761-E72080A6DA06}" dt="2023-06-26T16:14:01.421" v="4" actId="1076"/>
          <ac:spMkLst>
            <pc:docMk/>
            <pc:sldMk cId="1607844145" sldId="336"/>
            <ac:spMk id="57" creationId="{D3BFD77D-71A6-2815-3B9D-18F18832089A}"/>
          </ac:spMkLst>
        </pc:spChg>
        <pc:spChg chg="mod">
          <ac:chgData name="Martin, Ian (DLSLtd,RAL,TEC)" userId="115fc887-d2f4-40cb-b8cf-b841e9c05e83" providerId="ADAL" clId="{D7C2F30D-FF19-465F-A761-E72080A6DA06}" dt="2023-06-26T16:14:01.421" v="4" actId="1076"/>
          <ac:spMkLst>
            <pc:docMk/>
            <pc:sldMk cId="1607844145" sldId="336"/>
            <ac:spMk id="58" creationId="{72D4B801-3205-7CBE-04DA-3C532C11882E}"/>
          </ac:spMkLst>
        </pc:spChg>
        <pc:spChg chg="add mod">
          <ac:chgData name="Martin, Ian (DLSLtd,RAL,TEC)" userId="115fc887-d2f4-40cb-b8cf-b841e9c05e83" providerId="ADAL" clId="{D7C2F30D-FF19-465F-A761-E72080A6DA06}" dt="2023-06-27T08:01:59.240" v="176" actId="164"/>
          <ac:spMkLst>
            <pc:docMk/>
            <pc:sldMk cId="1607844145" sldId="336"/>
            <ac:spMk id="64" creationId="{8FBAA50D-F421-8EDE-06B5-DBD38F53BCFC}"/>
          </ac:spMkLst>
        </pc:spChg>
        <pc:spChg chg="add mod">
          <ac:chgData name="Martin, Ian (DLSLtd,RAL,TEC)" userId="115fc887-d2f4-40cb-b8cf-b841e9c05e83" providerId="ADAL" clId="{D7C2F30D-FF19-465F-A761-E72080A6DA06}" dt="2023-06-27T08:01:59.240" v="176" actId="164"/>
          <ac:spMkLst>
            <pc:docMk/>
            <pc:sldMk cId="1607844145" sldId="336"/>
            <ac:spMk id="65" creationId="{67B0DECF-2D57-C004-5350-E530C423BCB3}"/>
          </ac:spMkLst>
        </pc:spChg>
        <pc:spChg chg="add mod">
          <ac:chgData name="Martin, Ian (DLSLtd,RAL,TEC)" userId="115fc887-d2f4-40cb-b8cf-b841e9c05e83" providerId="ADAL" clId="{D7C2F30D-FF19-465F-A761-E72080A6DA06}" dt="2023-06-27T08:01:59.240" v="176" actId="164"/>
          <ac:spMkLst>
            <pc:docMk/>
            <pc:sldMk cId="1607844145" sldId="336"/>
            <ac:spMk id="66" creationId="{09F2F822-1521-2519-DCA0-E1FC5DBE2A51}"/>
          </ac:spMkLst>
        </pc:spChg>
        <pc:spChg chg="add mod">
          <ac:chgData name="Martin, Ian (DLSLtd,RAL,TEC)" userId="115fc887-d2f4-40cb-b8cf-b841e9c05e83" providerId="ADAL" clId="{D7C2F30D-FF19-465F-A761-E72080A6DA06}" dt="2023-06-27T08:01:59.240" v="176" actId="164"/>
          <ac:spMkLst>
            <pc:docMk/>
            <pc:sldMk cId="1607844145" sldId="336"/>
            <ac:spMk id="67" creationId="{37D73FF9-DBF6-52EF-1169-EC9DECAC051F}"/>
          </ac:spMkLst>
        </pc:spChg>
        <pc:spChg chg="add mod">
          <ac:chgData name="Martin, Ian (DLSLtd,RAL,TEC)" userId="115fc887-d2f4-40cb-b8cf-b841e9c05e83" providerId="ADAL" clId="{D7C2F30D-FF19-465F-A761-E72080A6DA06}" dt="2023-06-27T08:01:59.240" v="176" actId="164"/>
          <ac:spMkLst>
            <pc:docMk/>
            <pc:sldMk cId="1607844145" sldId="336"/>
            <ac:spMk id="68" creationId="{AF6AE670-23F0-334C-4DC6-1510F9E300D8}"/>
          </ac:spMkLst>
        </pc:spChg>
        <pc:spChg chg="add mod">
          <ac:chgData name="Martin, Ian (DLSLtd,RAL,TEC)" userId="115fc887-d2f4-40cb-b8cf-b841e9c05e83" providerId="ADAL" clId="{D7C2F30D-FF19-465F-A761-E72080A6DA06}" dt="2023-06-27T08:03:21.968" v="199" actId="1076"/>
          <ac:spMkLst>
            <pc:docMk/>
            <pc:sldMk cId="1607844145" sldId="336"/>
            <ac:spMk id="70" creationId="{FF7502A9-568B-E4C6-3E29-537A119B776C}"/>
          </ac:spMkLst>
        </pc:spChg>
        <pc:grpChg chg="add mod">
          <ac:chgData name="Martin, Ian (DLSLtd,RAL,TEC)" userId="115fc887-d2f4-40cb-b8cf-b841e9c05e83" providerId="ADAL" clId="{D7C2F30D-FF19-465F-A761-E72080A6DA06}" dt="2023-06-27T08:01:59.240" v="176" actId="164"/>
          <ac:grpSpMkLst>
            <pc:docMk/>
            <pc:sldMk cId="1607844145" sldId="336"/>
            <ac:grpSpMk id="63" creationId="{1B18A190-1585-2F9F-4545-49D02479DA3C}"/>
          </ac:grpSpMkLst>
        </pc:grpChg>
        <pc:grpChg chg="add mod">
          <ac:chgData name="Martin, Ian (DLSLtd,RAL,TEC)" userId="115fc887-d2f4-40cb-b8cf-b841e9c05e83" providerId="ADAL" clId="{D7C2F30D-FF19-465F-A761-E72080A6DA06}" dt="2023-06-27T08:02:02.915" v="188" actId="1038"/>
          <ac:grpSpMkLst>
            <pc:docMk/>
            <pc:sldMk cId="1607844145" sldId="336"/>
            <ac:grpSpMk id="69" creationId="{125DE024-BC6E-8DFA-03C8-8E892E9207F8}"/>
          </ac:grpSpMkLst>
        </pc:grpChg>
        <pc:graphicFrameChg chg="mod modGraphic">
          <ac:chgData name="Martin, Ian (DLSLtd,RAL,TEC)" userId="115fc887-d2f4-40cb-b8cf-b841e9c05e83" providerId="ADAL" clId="{D7C2F30D-FF19-465F-A761-E72080A6DA06}" dt="2023-06-28T08:21:51.784" v="705" actId="20577"/>
          <ac:graphicFrameMkLst>
            <pc:docMk/>
            <pc:sldMk cId="1607844145" sldId="336"/>
            <ac:graphicFrameMk id="35" creationId="{C1B4CBB8-6663-D772-EE03-FCE24AA7EF2F}"/>
          </ac:graphicFrameMkLst>
        </pc:graphicFrameChg>
        <pc:picChg chg="mod">
          <ac:chgData name="Martin, Ian (DLSLtd,RAL,TEC)" userId="115fc887-d2f4-40cb-b8cf-b841e9c05e83" providerId="ADAL" clId="{D7C2F30D-FF19-465F-A761-E72080A6DA06}" dt="2023-06-26T16:14:05.468" v="5" actId="1076"/>
          <ac:picMkLst>
            <pc:docMk/>
            <pc:sldMk cId="1607844145" sldId="336"/>
            <ac:picMk id="39" creationId="{12EE24F0-620E-E22F-0F61-D00685D08943}"/>
          </ac:picMkLst>
        </pc:picChg>
        <pc:picChg chg="mod">
          <ac:chgData name="Martin, Ian (DLSLtd,RAL,TEC)" userId="115fc887-d2f4-40cb-b8cf-b841e9c05e83" providerId="ADAL" clId="{D7C2F30D-FF19-465F-A761-E72080A6DA06}" dt="2023-06-26T16:14:01.421" v="4" actId="1076"/>
          <ac:picMkLst>
            <pc:docMk/>
            <pc:sldMk cId="1607844145" sldId="336"/>
            <ac:picMk id="62" creationId="{235CF099-7C69-8E8C-05FD-7B1DADFE1AB5}"/>
          </ac:picMkLst>
        </pc:picChg>
        <pc:cxnChg chg="add mod">
          <ac:chgData name="Martin, Ian (DLSLtd,RAL,TEC)" userId="115fc887-d2f4-40cb-b8cf-b841e9c05e83" providerId="ADAL" clId="{D7C2F30D-FF19-465F-A761-E72080A6DA06}" dt="2023-06-26T16:18:56.979" v="98" actId="164"/>
          <ac:cxnSpMkLst>
            <pc:docMk/>
            <pc:sldMk cId="1607844145" sldId="336"/>
            <ac:cxnSpMk id="36" creationId="{32721305-6533-C79A-2E1E-D9C1EFA56975}"/>
          </ac:cxnSpMkLst>
        </pc:cxnChg>
        <pc:cxnChg chg="add mod">
          <ac:chgData name="Martin, Ian (DLSLtd,RAL,TEC)" userId="115fc887-d2f4-40cb-b8cf-b841e9c05e83" providerId="ADAL" clId="{D7C2F30D-FF19-465F-A761-E72080A6DA06}" dt="2023-06-26T16:18:56.979" v="98" actId="164"/>
          <ac:cxnSpMkLst>
            <pc:docMk/>
            <pc:sldMk cId="1607844145" sldId="336"/>
            <ac:cxnSpMk id="37" creationId="{93BFFB4B-836C-77BB-0395-FC3EFA44C413}"/>
          </ac:cxnSpMkLst>
        </pc:cxnChg>
        <pc:cxnChg chg="add mod">
          <ac:chgData name="Martin, Ian (DLSLtd,RAL,TEC)" userId="115fc887-d2f4-40cb-b8cf-b841e9c05e83" providerId="ADAL" clId="{D7C2F30D-FF19-465F-A761-E72080A6DA06}" dt="2023-06-26T16:18:56.979" v="98" actId="164"/>
          <ac:cxnSpMkLst>
            <pc:docMk/>
            <pc:sldMk cId="1607844145" sldId="336"/>
            <ac:cxnSpMk id="41" creationId="{9A45AC73-F97B-4304-E15F-3C5D8C39D887}"/>
          </ac:cxnSpMkLst>
        </pc:cxnChg>
        <pc:cxnChg chg="mod">
          <ac:chgData name="Martin, Ian (DLSLtd,RAL,TEC)" userId="115fc887-d2f4-40cb-b8cf-b841e9c05e83" providerId="ADAL" clId="{D7C2F30D-FF19-465F-A761-E72080A6DA06}" dt="2023-06-26T16:14:01.421" v="4" actId="1076"/>
          <ac:cxnSpMkLst>
            <pc:docMk/>
            <pc:sldMk cId="1607844145" sldId="336"/>
            <ac:cxnSpMk id="43" creationId="{84FAA3BC-A4DB-3338-796A-98916CE5C296}"/>
          </ac:cxnSpMkLst>
        </pc:cxnChg>
        <pc:cxnChg chg="mod">
          <ac:chgData name="Martin, Ian (DLSLtd,RAL,TEC)" userId="115fc887-d2f4-40cb-b8cf-b841e9c05e83" providerId="ADAL" clId="{D7C2F30D-FF19-465F-A761-E72080A6DA06}" dt="2023-06-27T08:03:36.784" v="202" actId="14100"/>
          <ac:cxnSpMkLst>
            <pc:docMk/>
            <pc:sldMk cId="1607844145" sldId="336"/>
            <ac:cxnSpMk id="47" creationId="{D9E43DCD-0136-90F2-5D83-7752F0C808EA}"/>
          </ac:cxnSpMkLst>
        </pc:cxnChg>
        <pc:cxnChg chg="add mod">
          <ac:chgData name="Martin, Ian (DLSLtd,RAL,TEC)" userId="115fc887-d2f4-40cb-b8cf-b841e9c05e83" providerId="ADAL" clId="{D7C2F30D-FF19-465F-A761-E72080A6DA06}" dt="2023-06-26T16:18:56.979" v="98" actId="164"/>
          <ac:cxnSpMkLst>
            <pc:docMk/>
            <pc:sldMk cId="1607844145" sldId="336"/>
            <ac:cxnSpMk id="48" creationId="{655B7A4B-10FE-B5DE-1D55-FCD14B7CA017}"/>
          </ac:cxnSpMkLst>
        </pc:cxnChg>
        <pc:cxnChg chg="mod">
          <ac:chgData name="Martin, Ian (DLSLtd,RAL,TEC)" userId="115fc887-d2f4-40cb-b8cf-b841e9c05e83" providerId="ADAL" clId="{D7C2F30D-FF19-465F-A761-E72080A6DA06}" dt="2023-06-27T08:12:38.039" v="220" actId="1035"/>
          <ac:cxnSpMkLst>
            <pc:docMk/>
            <pc:sldMk cId="1607844145" sldId="336"/>
            <ac:cxnSpMk id="51" creationId="{B9B8278E-3A1C-3D2D-CE07-04F7E9035B43}"/>
          </ac:cxnSpMkLst>
        </pc:cxnChg>
        <pc:cxnChg chg="add mod ord">
          <ac:chgData name="Martin, Ian (DLSLtd,RAL,TEC)" userId="115fc887-d2f4-40cb-b8cf-b841e9c05e83" providerId="ADAL" clId="{D7C2F30D-FF19-465F-A761-E72080A6DA06}" dt="2023-06-27T07:59:00.791" v="119" actId="167"/>
          <ac:cxnSpMkLst>
            <pc:docMk/>
            <pc:sldMk cId="1607844145" sldId="336"/>
            <ac:cxnSpMk id="61" creationId="{0572A4AF-1626-EEF0-AF26-F269CFB63164}"/>
          </ac:cxnSpMkLst>
        </pc:cxnChg>
        <pc:cxnChg chg="add mod">
          <ac:chgData name="Martin, Ian (DLSLtd,RAL,TEC)" userId="115fc887-d2f4-40cb-b8cf-b841e9c05e83" providerId="ADAL" clId="{D7C2F30D-FF19-465F-A761-E72080A6DA06}" dt="2023-06-27T08:12:28.605" v="215" actId="14100"/>
          <ac:cxnSpMkLst>
            <pc:docMk/>
            <pc:sldMk cId="1607844145" sldId="336"/>
            <ac:cxnSpMk id="72" creationId="{CDB0C77E-7047-CC38-886E-A93D1E7911EA}"/>
          </ac:cxnSpMkLst>
        </pc:cxnChg>
        <pc:cxnChg chg="add mod">
          <ac:chgData name="Martin, Ian (DLSLtd,RAL,TEC)" userId="115fc887-d2f4-40cb-b8cf-b841e9c05e83" providerId="ADAL" clId="{D7C2F30D-FF19-465F-A761-E72080A6DA06}" dt="2023-06-27T08:12:35.876" v="218" actId="14100"/>
          <ac:cxnSpMkLst>
            <pc:docMk/>
            <pc:sldMk cId="1607844145" sldId="336"/>
            <ac:cxnSpMk id="74" creationId="{A87D0273-07D0-978F-DCA8-A32855EC05CC}"/>
          </ac:cxnSpMkLst>
        </pc:cxnChg>
        <pc:cxnChg chg="add mod">
          <ac:chgData name="Martin, Ian (DLSLtd,RAL,TEC)" userId="115fc887-d2f4-40cb-b8cf-b841e9c05e83" providerId="ADAL" clId="{D7C2F30D-FF19-465F-A761-E72080A6DA06}" dt="2023-06-27T08:12:53.028" v="224" actId="14100"/>
          <ac:cxnSpMkLst>
            <pc:docMk/>
            <pc:sldMk cId="1607844145" sldId="336"/>
            <ac:cxnSpMk id="77" creationId="{1599ADC2-94E7-8634-95FD-8A6DB4613BA3}"/>
          </ac:cxnSpMkLst>
        </pc:cxnChg>
      </pc:sldChg>
      <pc:sldChg chg="modSp mod">
        <pc:chgData name="Martin, Ian (DLSLtd,RAL,TEC)" userId="115fc887-d2f4-40cb-b8cf-b841e9c05e83" providerId="ADAL" clId="{D7C2F30D-FF19-465F-A761-E72080A6DA06}" dt="2023-06-27T09:44:33.433" v="592" actId="20577"/>
        <pc:sldMkLst>
          <pc:docMk/>
          <pc:sldMk cId="3266699156" sldId="337"/>
        </pc:sldMkLst>
        <pc:graphicFrameChg chg="modGraphic">
          <ac:chgData name="Martin, Ian (DLSLtd,RAL,TEC)" userId="115fc887-d2f4-40cb-b8cf-b841e9c05e83" providerId="ADAL" clId="{D7C2F30D-FF19-465F-A761-E72080A6DA06}" dt="2023-06-27T09:44:33.433" v="592" actId="20577"/>
          <ac:graphicFrameMkLst>
            <pc:docMk/>
            <pc:sldMk cId="3266699156" sldId="337"/>
            <ac:graphicFrameMk id="2" creationId="{16AF13A6-FF1D-A2FF-2EBE-D54BE9F8B010}"/>
          </ac:graphicFrameMkLst>
        </pc:graphicFrameChg>
      </pc:sldChg>
      <pc:sldChg chg="addSp delSp modSp add mod">
        <pc:chgData name="Martin, Ian (DLSLtd,RAL,TEC)" userId="115fc887-d2f4-40cb-b8cf-b841e9c05e83" providerId="ADAL" clId="{D7C2F30D-FF19-465F-A761-E72080A6DA06}" dt="2023-06-28T08:19:50.475" v="648" actId="1035"/>
        <pc:sldMkLst>
          <pc:docMk/>
          <pc:sldMk cId="996350829" sldId="338"/>
        </pc:sldMkLst>
        <pc:spChg chg="del">
          <ac:chgData name="Martin, Ian (DLSLtd,RAL,TEC)" userId="115fc887-d2f4-40cb-b8cf-b841e9c05e83" providerId="ADAL" clId="{D7C2F30D-FF19-465F-A761-E72080A6DA06}" dt="2023-06-28T08:19:32.599" v="623" actId="478"/>
          <ac:spMkLst>
            <pc:docMk/>
            <pc:sldMk cId="996350829" sldId="338"/>
            <ac:spMk id="4" creationId="{E60181A1-137C-4F3A-A8AE-0AB7A21B8979}"/>
          </ac:spMkLst>
        </pc:spChg>
        <pc:spChg chg="add del mod">
          <ac:chgData name="Martin, Ian (DLSLtd,RAL,TEC)" userId="115fc887-d2f4-40cb-b8cf-b841e9c05e83" providerId="ADAL" clId="{D7C2F30D-FF19-465F-A761-E72080A6DA06}" dt="2023-06-28T08:19:34.202" v="624" actId="478"/>
          <ac:spMkLst>
            <pc:docMk/>
            <pc:sldMk cId="996350829" sldId="338"/>
            <ac:spMk id="5" creationId="{36B8514A-4A33-03B9-812F-0C40CD8804FC}"/>
          </ac:spMkLst>
        </pc:spChg>
        <pc:spChg chg="mod">
          <ac:chgData name="Martin, Ian (DLSLtd,RAL,TEC)" userId="115fc887-d2f4-40cb-b8cf-b841e9c05e83" providerId="ADAL" clId="{D7C2F30D-FF19-465F-A761-E72080A6DA06}" dt="2023-06-28T08:19:50.475" v="648" actId="1035"/>
          <ac:spMkLst>
            <pc:docMk/>
            <pc:sldMk cId="996350829" sldId="338"/>
            <ac:spMk id="9" creationId="{AF87810B-2145-C6FB-96C2-C0CAA48395FF}"/>
          </ac:spMkLst>
        </pc:spChg>
        <pc:graphicFrameChg chg="del">
          <ac:chgData name="Martin, Ian (DLSLtd,RAL,TEC)" userId="115fc887-d2f4-40cb-b8cf-b841e9c05e83" providerId="ADAL" clId="{D7C2F30D-FF19-465F-A761-E72080A6DA06}" dt="2023-06-28T08:19:12.639" v="602" actId="478"/>
          <ac:graphicFrameMkLst>
            <pc:docMk/>
            <pc:sldMk cId="996350829" sldId="338"/>
            <ac:graphicFrameMk id="2" creationId="{16AF13A6-FF1D-A2FF-2EBE-D54BE9F8B010}"/>
          </ac:graphicFrameMkLst>
        </pc:graphicFrame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40BFFF-B756-4D43-8444-49E02FF72B47}" type="datetimeFigureOut">
              <a:rPr lang="en-GB" smtClean="0"/>
              <a:pPr/>
              <a:t>28/06/2023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21A67B-6AF7-43D9-BF37-BA49438288E1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7760594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DEA35E-4229-4B54-8044-491F298F1703}" type="datetimeFigureOut">
              <a:rPr lang="en-GB" smtClean="0"/>
              <a:pPr/>
              <a:t>28/06/2023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06363" y="739775"/>
            <a:ext cx="6584950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295BBA-A02C-4BD3-B2AF-0C84CD08A61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625023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2735149" y="4293096"/>
            <a:ext cx="6721705" cy="504304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en-GB" dirty="0"/>
              <a:t>R.P. Walker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39351" y="6525344"/>
            <a:ext cx="940904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dirty="0"/>
              <a:t>R.P. Walker, Diamond-II MAC#1, Feb. 6</a:t>
            </a:r>
            <a:r>
              <a:rPr lang="en-GB" baseline="30000" dirty="0"/>
              <a:t>th</a:t>
            </a:r>
            <a:r>
              <a:rPr lang="en-GB" dirty="0"/>
              <a:t>-7</a:t>
            </a:r>
            <a:r>
              <a:rPr lang="en-GB" baseline="30000" dirty="0"/>
              <a:t>th</a:t>
            </a:r>
            <a:r>
              <a:rPr lang="en-GB" dirty="0"/>
              <a:t>  2020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39351" y="836712"/>
            <a:ext cx="11713301" cy="568863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 bwMode="auto">
          <a:xfrm>
            <a:off x="2275" y="0"/>
            <a:ext cx="12192000" cy="512676"/>
          </a:xfrm>
          <a:prstGeom prst="rect">
            <a:avLst/>
          </a:prstGeom>
          <a:solidFill>
            <a:srgbClr val="26267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7" name="Title 6"/>
          <p:cNvSpPr>
            <a:spLocks noGrp="1"/>
          </p:cNvSpPr>
          <p:nvPr>
            <p:ph type="title" hasCustomPrompt="1"/>
          </p:nvPr>
        </p:nvSpPr>
        <p:spPr>
          <a:xfrm>
            <a:off x="239351" y="-99391"/>
            <a:ext cx="11713301" cy="72008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593410" y="6550191"/>
            <a:ext cx="83929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8EEFB2D-35A7-4BFF-A166-F5B8E811460E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239349" y="836712"/>
            <a:ext cx="5755051" cy="568863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enter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 hasCustomPrompt="1"/>
          </p:nvPr>
        </p:nvSpPr>
        <p:spPr>
          <a:xfrm>
            <a:off x="6197601" y="836712"/>
            <a:ext cx="5755051" cy="568863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enter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1593410" y="6550191"/>
            <a:ext cx="83929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58EEFB2D-35A7-4BFF-A166-F5B8E811460E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2275" y="0"/>
            <a:ext cx="12192000" cy="512676"/>
          </a:xfrm>
          <a:prstGeom prst="rect">
            <a:avLst/>
          </a:prstGeom>
          <a:solidFill>
            <a:srgbClr val="26267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pitchFamily="18" charset="0"/>
            </a:endParaRPr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239351" y="6525344"/>
            <a:ext cx="9409045" cy="38235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r>
              <a:rPr lang="en-GB" dirty="0"/>
              <a:t>R.P. Walker, Diamond-II CDR Review, Apr 16</a:t>
            </a:r>
            <a:r>
              <a:rPr lang="en-GB" baseline="30000" dirty="0"/>
              <a:t>th</a:t>
            </a:r>
            <a:r>
              <a:rPr lang="en-GB" dirty="0"/>
              <a:t>-17</a:t>
            </a:r>
            <a:r>
              <a:rPr lang="en-GB" baseline="30000" dirty="0"/>
              <a:t>th</a:t>
            </a:r>
            <a:r>
              <a:rPr lang="en-GB" dirty="0"/>
              <a:t>  2019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239351" y="-99391"/>
            <a:ext cx="11713301" cy="72007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title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9351" y="836712"/>
            <a:ext cx="11713301" cy="56886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A38078-CB6F-47FB-BFBE-C54AE55CE23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839" y="4853562"/>
            <a:ext cx="4788024" cy="2014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 descr="S:\TE24\NS\diamond logo approved.gif">
            <a:extLst>
              <a:ext uri="{FF2B5EF4-FFF2-40B4-BE49-F238E27FC236}">
                <a16:creationId xmlns:a16="http://schemas.microsoft.com/office/drawing/2014/main" id="{2F63724D-8DAE-435A-9C76-F6D48E20BF8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88488" y="6429545"/>
            <a:ext cx="1436016" cy="4284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0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7" Type="http://schemas.openxmlformats.org/officeDocument/2006/relationships/image" Target="../media/image35.em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emf"/><Relationship Id="rId5" Type="http://schemas.openxmlformats.org/officeDocument/2006/relationships/image" Target="../media/image33.emf"/><Relationship Id="rId4" Type="http://schemas.openxmlformats.org/officeDocument/2006/relationships/image" Target="../media/image3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diamond.ac.uk/Diamond-II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1.png"/><Relationship Id="rId7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microsoft.com/office/2007/relationships/hdphoto" Target="../media/hdphoto1.wdp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3770" y="1938220"/>
            <a:ext cx="11004459" cy="710334"/>
          </a:xfrm>
        </p:spPr>
        <p:txBody>
          <a:bodyPr/>
          <a:lstStyle/>
          <a:p>
            <a:r>
              <a:rPr lang="en-GB" dirty="0">
                <a:latin typeface="Calibri" pitchFamily="34" charset="0"/>
              </a:rPr>
              <a:t>Upgrades to the Injector Complex for Diamond-II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994686" y="3110218"/>
            <a:ext cx="6202628" cy="2020329"/>
          </a:xfrm>
        </p:spPr>
        <p:txBody>
          <a:bodyPr>
            <a:normAutofit fontScale="77500" lnSpcReduction="20000"/>
          </a:bodyPr>
          <a:lstStyle/>
          <a:p>
            <a:r>
              <a:rPr lang="en-GB" sz="4600" kern="0" dirty="0">
                <a:latin typeface="Calibri" pitchFamily="34" charset="0"/>
              </a:rPr>
              <a:t>Ian Martin</a:t>
            </a:r>
          </a:p>
          <a:p>
            <a:r>
              <a:rPr lang="en-GB" sz="3600" i="1" kern="0" dirty="0">
                <a:latin typeface="Calibri" pitchFamily="34" charset="0"/>
              </a:rPr>
              <a:t>On behalf of the Diamond-II design team</a:t>
            </a:r>
          </a:p>
          <a:p>
            <a:endParaRPr lang="en-GB" kern="0" dirty="0">
              <a:latin typeface="Calibri" pitchFamily="34" charset="0"/>
            </a:endParaRPr>
          </a:p>
          <a:p>
            <a:r>
              <a:rPr lang="en-GB" kern="0" dirty="0" err="1">
                <a:latin typeface="Calibri" pitchFamily="34" charset="0"/>
              </a:rPr>
              <a:t>IoP</a:t>
            </a:r>
            <a:r>
              <a:rPr lang="en-GB" kern="0" dirty="0">
                <a:latin typeface="Calibri" pitchFamily="34" charset="0"/>
              </a:rPr>
              <a:t> PABG Annual Conference</a:t>
            </a:r>
          </a:p>
          <a:p>
            <a:r>
              <a:rPr lang="en-GB" kern="0" dirty="0">
                <a:latin typeface="Calibri" pitchFamily="34" charset="0"/>
              </a:rPr>
              <a:t>29/30 June 2023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5DBF892-6C62-8C10-BD32-5FD35E32D6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5992188"/>
            <a:ext cx="2231472" cy="865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9803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60181A1-137C-4F3A-A8AE-0AB7A21B8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Storage Ring Septum Magnets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C91C33C-9F1B-4320-82E9-D2E99D5A510D}"/>
              </a:ext>
            </a:extLst>
          </p:cNvPr>
          <p:cNvSpPr txBox="1">
            <a:spLocks/>
          </p:cNvSpPr>
          <p:nvPr/>
        </p:nvSpPr>
        <p:spPr>
          <a:xfrm>
            <a:off x="210530" y="614048"/>
            <a:ext cx="10565226" cy="51125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lnSpc>
                <a:spcPct val="110000"/>
              </a:lnSpc>
              <a:buNone/>
            </a:pPr>
            <a:endParaRPr lang="en-GB" sz="1600" dirty="0"/>
          </a:p>
        </p:txBody>
      </p:sp>
      <p:sp>
        <p:nvSpPr>
          <p:cNvPr id="10" name="Footer Placeholder 1">
            <a:extLst>
              <a:ext uri="{FF2B5EF4-FFF2-40B4-BE49-F238E27FC236}">
                <a16:creationId xmlns:a16="http://schemas.microsoft.com/office/drawing/2014/main" id="{877D9EF2-BE97-4824-A5C8-7038248462D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326008" y="6494858"/>
            <a:ext cx="9409045" cy="382352"/>
          </a:xfrm>
        </p:spPr>
        <p:txBody>
          <a:bodyPr/>
          <a:lstStyle/>
          <a:p>
            <a:pPr algn="ctr"/>
            <a:r>
              <a:rPr lang="en-GB" dirty="0"/>
              <a:t>I Martin, Upgrades to the Injector Complex for Diamond-II, </a:t>
            </a:r>
            <a:r>
              <a:rPr lang="en-GB" dirty="0" err="1"/>
              <a:t>IoP</a:t>
            </a:r>
            <a:r>
              <a:rPr lang="en-GB" dirty="0"/>
              <a:t> PABG 2023</a:t>
            </a: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6E1ADD7E-945F-45E6-9900-82609E684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10</a:t>
            </a:fld>
            <a:endParaRPr lang="en-GB" dirty="0"/>
          </a:p>
        </p:txBody>
      </p:sp>
      <p:graphicFrame>
        <p:nvGraphicFramePr>
          <p:cNvPr id="2" name="Table 35">
            <a:extLst>
              <a:ext uri="{FF2B5EF4-FFF2-40B4-BE49-F238E27FC236}">
                <a16:creationId xmlns:a16="http://schemas.microsoft.com/office/drawing/2014/main" id="{BBBBBB64-AC8C-2CA6-8D4F-5F0DE4A57D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7889401"/>
              </p:ext>
            </p:extLst>
          </p:nvPr>
        </p:nvGraphicFramePr>
        <p:xfrm>
          <a:off x="6676943" y="4000405"/>
          <a:ext cx="5234788" cy="2346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32208">
                  <a:extLst>
                    <a:ext uri="{9D8B030D-6E8A-4147-A177-3AD203B41FA5}">
                      <a16:colId xmlns:a16="http://schemas.microsoft.com/office/drawing/2014/main" val="986428753"/>
                    </a:ext>
                  </a:extLst>
                </a:gridCol>
                <a:gridCol w="1261520">
                  <a:extLst>
                    <a:ext uri="{9D8B030D-6E8A-4147-A177-3AD203B41FA5}">
                      <a16:colId xmlns:a16="http://schemas.microsoft.com/office/drawing/2014/main" val="3195632768"/>
                    </a:ext>
                  </a:extLst>
                </a:gridCol>
                <a:gridCol w="1641060">
                  <a:extLst>
                    <a:ext uri="{9D8B030D-6E8A-4147-A177-3AD203B41FA5}">
                      <a16:colId xmlns:a16="http://schemas.microsoft.com/office/drawing/2014/main" val="168823697"/>
                    </a:ext>
                  </a:extLst>
                </a:gridCol>
              </a:tblGrid>
              <a:tr h="15311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Module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Module 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6624247"/>
                  </a:ext>
                </a:extLst>
              </a:tr>
              <a:tr h="250088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1400 mm?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200 mm?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5165475"/>
                  </a:ext>
                </a:extLst>
              </a:tr>
              <a:tr h="15311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Peak Field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&lt;1.5 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&lt;0.6 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7527300"/>
                  </a:ext>
                </a:extLst>
              </a:tr>
              <a:tr h="15311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Bend angle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~6.9 degree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~0.6 degree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752853"/>
                  </a:ext>
                </a:extLst>
              </a:tr>
              <a:tr h="15311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Septum blade thickness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 mm (4 mm gap)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616395"/>
                  </a:ext>
                </a:extLst>
              </a:tr>
              <a:tr h="15311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Pole full gap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10 mm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8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2902135"/>
                  </a:ext>
                </a:extLst>
              </a:tr>
              <a:tr h="15311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Leakage field (static)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Below 1 </a:t>
                      </a:r>
                      <a:r>
                        <a:rPr lang="en-GB" sz="1600" dirty="0" err="1"/>
                        <a:t>mT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0668115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88EEBED1-3D24-69E1-EB39-0E3033EEB680}"/>
              </a:ext>
            </a:extLst>
          </p:cNvPr>
          <p:cNvSpPr txBox="1"/>
          <p:nvPr/>
        </p:nvSpPr>
        <p:spPr>
          <a:xfrm>
            <a:off x="6760903" y="652046"/>
            <a:ext cx="1535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/>
              <a:t>Pulsed Septa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E494EE7-33B6-2E39-6EB2-0FCAB7008F8F}"/>
              </a:ext>
            </a:extLst>
          </p:cNvPr>
          <p:cNvSpPr txBox="1"/>
          <p:nvPr/>
        </p:nvSpPr>
        <p:spPr>
          <a:xfrm>
            <a:off x="9867140" y="655610"/>
            <a:ext cx="1535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u="sng" dirty="0"/>
              <a:t>PM Septa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4F16541-9B8E-84E6-7AB2-C0BCD9671D36}"/>
              </a:ext>
            </a:extLst>
          </p:cNvPr>
          <p:cNvSpPr txBox="1"/>
          <p:nvPr/>
        </p:nvSpPr>
        <p:spPr>
          <a:xfrm>
            <a:off x="210530" y="634864"/>
            <a:ext cx="5713623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000" u="sng" dirty="0">
                <a:latin typeface="Calibri" panose="020F0502020204030204" pitchFamily="34" charset="0"/>
                <a:cs typeface="Calibri" panose="020F0502020204030204" pitchFamily="34" charset="0"/>
              </a:rPr>
              <a:t>PM designs for main septa under study:</a:t>
            </a:r>
          </a:p>
          <a:p>
            <a:pPr marL="354013" indent="-354013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PM septum reduces shot-to-shot jitter for injected beam position and angle</a:t>
            </a:r>
          </a:p>
          <a:p>
            <a:pPr marL="354013" indent="-354013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Storage ring main septum has two modules, each optimised for leakage field and bend angles</a:t>
            </a:r>
          </a:p>
          <a:p>
            <a:pPr marL="354013" indent="-354013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Booster extraction septum challenging due to larger aperture requirements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B5A01DD-D8B9-326F-D18F-B821978CDD5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278" y="3210225"/>
            <a:ext cx="2308397" cy="338819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1FB59841-FFF1-1688-0F59-FF597D0273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2750" y="3274049"/>
            <a:ext cx="3377624" cy="2901842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D15DE8FF-A1E2-D4A9-63A5-501BC6D309AD}"/>
              </a:ext>
            </a:extLst>
          </p:cNvPr>
          <p:cNvCxnSpPr/>
          <p:nvPr/>
        </p:nvCxnSpPr>
        <p:spPr>
          <a:xfrm>
            <a:off x="1575708" y="3429000"/>
            <a:ext cx="0" cy="22043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47D82BA9-A570-50BD-5B0C-C41D95AB7033}"/>
              </a:ext>
            </a:extLst>
          </p:cNvPr>
          <p:cNvCxnSpPr>
            <a:cxnSpLocks/>
          </p:cNvCxnSpPr>
          <p:nvPr/>
        </p:nvCxnSpPr>
        <p:spPr>
          <a:xfrm>
            <a:off x="621312" y="4090212"/>
            <a:ext cx="227774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3770122-2204-ED27-B470-0D0157ACD28C}"/>
              </a:ext>
            </a:extLst>
          </p:cNvPr>
          <p:cNvCxnSpPr>
            <a:cxnSpLocks/>
          </p:cNvCxnSpPr>
          <p:nvPr/>
        </p:nvCxnSpPr>
        <p:spPr>
          <a:xfrm flipH="1">
            <a:off x="1916713" y="4158343"/>
            <a:ext cx="230494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BB645226-B516-915D-7B73-FCDB0CE9BF17}"/>
              </a:ext>
            </a:extLst>
          </p:cNvPr>
          <p:cNvCxnSpPr>
            <a:cxnSpLocks/>
          </p:cNvCxnSpPr>
          <p:nvPr/>
        </p:nvCxnSpPr>
        <p:spPr>
          <a:xfrm>
            <a:off x="1916713" y="5630540"/>
            <a:ext cx="227774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0C87EBE-4F47-DD03-8428-D436734D3689}"/>
              </a:ext>
            </a:extLst>
          </p:cNvPr>
          <p:cNvCxnSpPr>
            <a:cxnSpLocks/>
          </p:cNvCxnSpPr>
          <p:nvPr/>
        </p:nvCxnSpPr>
        <p:spPr>
          <a:xfrm>
            <a:off x="1373253" y="6174691"/>
            <a:ext cx="0" cy="24774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BAE6FF2-0336-D313-5293-55D0DA0BF23A}"/>
              </a:ext>
            </a:extLst>
          </p:cNvPr>
          <p:cNvCxnSpPr>
            <a:cxnSpLocks/>
          </p:cNvCxnSpPr>
          <p:nvPr/>
        </p:nvCxnSpPr>
        <p:spPr>
          <a:xfrm flipH="1">
            <a:off x="621312" y="5699305"/>
            <a:ext cx="227774" cy="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626FAC55-2D70-9FFE-7A10-9DDC4C252000}"/>
              </a:ext>
            </a:extLst>
          </p:cNvPr>
          <p:cNvSpPr txBox="1"/>
          <p:nvPr/>
        </p:nvSpPr>
        <p:spPr>
          <a:xfrm>
            <a:off x="3635379" y="3398129"/>
            <a:ext cx="32472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Permendur pole and shielding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43263E1D-1284-5CE3-DBA0-FFAEBDE28BC7}"/>
              </a:ext>
            </a:extLst>
          </p:cNvPr>
          <p:cNvCxnSpPr>
            <a:cxnSpLocks/>
          </p:cNvCxnSpPr>
          <p:nvPr/>
        </p:nvCxnSpPr>
        <p:spPr>
          <a:xfrm flipH="1">
            <a:off x="4017828" y="3663854"/>
            <a:ext cx="502637" cy="196142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D4C3D47C-C031-BD93-67B1-3A93BA8B30C1}"/>
              </a:ext>
            </a:extLst>
          </p:cNvPr>
          <p:cNvCxnSpPr>
            <a:cxnSpLocks/>
          </p:cNvCxnSpPr>
          <p:nvPr/>
        </p:nvCxnSpPr>
        <p:spPr>
          <a:xfrm flipH="1">
            <a:off x="4961476" y="3592657"/>
            <a:ext cx="231579" cy="550488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037B1A34-24E9-813E-7FE2-3BAEB3579D55}"/>
              </a:ext>
            </a:extLst>
          </p:cNvPr>
          <p:cNvSpPr txBox="1"/>
          <p:nvPr/>
        </p:nvSpPr>
        <p:spPr>
          <a:xfrm>
            <a:off x="1012551" y="3398130"/>
            <a:ext cx="6269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>
                <a:solidFill>
                  <a:schemeClr val="bg1"/>
                </a:solidFill>
              </a:rPr>
              <a:t>SmCo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157C99B-7A14-EF9C-BDD8-D9354E5868D9}"/>
              </a:ext>
            </a:extLst>
          </p:cNvPr>
          <p:cNvSpPr txBox="1"/>
          <p:nvPr/>
        </p:nvSpPr>
        <p:spPr>
          <a:xfrm>
            <a:off x="1103327" y="3881344"/>
            <a:ext cx="6269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Steel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97D9CE2-AF33-7D4B-60EB-81D2D0533663}"/>
              </a:ext>
            </a:extLst>
          </p:cNvPr>
          <p:cNvSpPr txBox="1"/>
          <p:nvPr/>
        </p:nvSpPr>
        <p:spPr>
          <a:xfrm>
            <a:off x="2129098" y="3375623"/>
            <a:ext cx="6269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Iron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2C652747-8BBA-7867-5047-3A96D75C0E2E}"/>
              </a:ext>
            </a:extLst>
          </p:cNvPr>
          <p:cNvSpPr/>
          <p:nvPr/>
        </p:nvSpPr>
        <p:spPr>
          <a:xfrm>
            <a:off x="1522731" y="4435342"/>
            <a:ext cx="918390" cy="9612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885E530-E7CB-7AE6-CB17-308665B2D223}"/>
              </a:ext>
            </a:extLst>
          </p:cNvPr>
          <p:cNvSpPr/>
          <p:nvPr/>
        </p:nvSpPr>
        <p:spPr>
          <a:xfrm>
            <a:off x="2667979" y="3271953"/>
            <a:ext cx="3377623" cy="290184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0FA8BCFD-7B1A-B013-3B33-265D9712952E}"/>
              </a:ext>
            </a:extLst>
          </p:cNvPr>
          <p:cNvCxnSpPr/>
          <p:nvPr/>
        </p:nvCxnSpPr>
        <p:spPr>
          <a:xfrm flipV="1">
            <a:off x="2299780" y="3910148"/>
            <a:ext cx="351064" cy="463848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>
            <a:extLst>
              <a:ext uri="{FF2B5EF4-FFF2-40B4-BE49-F238E27FC236}">
                <a16:creationId xmlns:a16="http://schemas.microsoft.com/office/drawing/2014/main" id="{D31C73AE-5C7B-B9D4-1181-F4E1A04345C5}"/>
              </a:ext>
            </a:extLst>
          </p:cNvPr>
          <p:cNvSpPr/>
          <p:nvPr/>
        </p:nvSpPr>
        <p:spPr>
          <a:xfrm>
            <a:off x="2672751" y="4431788"/>
            <a:ext cx="1529308" cy="6692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0777896-7A7B-5788-C1F9-03087571EEE8}"/>
              </a:ext>
            </a:extLst>
          </p:cNvPr>
          <p:cNvSpPr txBox="1"/>
          <p:nvPr/>
        </p:nvSpPr>
        <p:spPr>
          <a:xfrm>
            <a:off x="2737134" y="4592765"/>
            <a:ext cx="13217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Good field region</a:t>
            </a: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1B913302-714D-4F43-6695-0A6267877CB8}"/>
              </a:ext>
            </a:extLst>
          </p:cNvPr>
          <p:cNvCxnSpPr/>
          <p:nvPr/>
        </p:nvCxnSpPr>
        <p:spPr>
          <a:xfrm>
            <a:off x="4202059" y="4744961"/>
            <a:ext cx="440870" cy="0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3E333721-B674-3F1D-7211-E71E63F857A9}"/>
              </a:ext>
            </a:extLst>
          </p:cNvPr>
          <p:cNvSpPr txBox="1"/>
          <p:nvPr/>
        </p:nvSpPr>
        <p:spPr>
          <a:xfrm>
            <a:off x="4163593" y="4503241"/>
            <a:ext cx="62691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4mm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FB7E144-23E6-54AD-AA49-284A96CF7188}"/>
              </a:ext>
            </a:extLst>
          </p:cNvPr>
          <p:cNvSpPr txBox="1"/>
          <p:nvPr/>
        </p:nvSpPr>
        <p:spPr>
          <a:xfrm>
            <a:off x="2719356" y="6138174"/>
            <a:ext cx="34020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PM septa module 2 – end section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67DAA7B-885C-0B04-2557-6D625EBD989D}"/>
              </a:ext>
            </a:extLst>
          </p:cNvPr>
          <p:cNvSpPr txBox="1"/>
          <p:nvPr/>
        </p:nvSpPr>
        <p:spPr>
          <a:xfrm>
            <a:off x="4740954" y="4516817"/>
            <a:ext cx="13217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Stored beam region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A19C7FB-817F-735E-27F8-637D9B284F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73708" y="859126"/>
            <a:ext cx="3095432" cy="278588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723126CF-5018-6B43-C8A1-8C7F762890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88335" y="859126"/>
            <a:ext cx="3095432" cy="278588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4B8A87B-BB59-0369-3245-55CDA7A9302C}"/>
              </a:ext>
            </a:extLst>
          </p:cNvPr>
          <p:cNvSpPr txBox="1"/>
          <p:nvPr/>
        </p:nvSpPr>
        <p:spPr>
          <a:xfrm>
            <a:off x="9430486" y="2766523"/>
            <a:ext cx="13720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Tracked beam centroid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806B071-F0DD-3301-5E46-B5E1B6E37560}"/>
              </a:ext>
            </a:extLst>
          </p:cNvPr>
          <p:cNvCxnSpPr>
            <a:cxnSpLocks/>
          </p:cNvCxnSpPr>
          <p:nvPr/>
        </p:nvCxnSpPr>
        <p:spPr>
          <a:xfrm flipH="1" flipV="1">
            <a:off x="7564582" y="2327565"/>
            <a:ext cx="1865904" cy="535709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A4E5D1ED-C005-4603-A8BA-2B14059625AB}"/>
              </a:ext>
            </a:extLst>
          </p:cNvPr>
          <p:cNvCxnSpPr>
            <a:cxnSpLocks/>
          </p:cNvCxnSpPr>
          <p:nvPr/>
        </p:nvCxnSpPr>
        <p:spPr>
          <a:xfrm flipV="1">
            <a:off x="10280072" y="2317247"/>
            <a:ext cx="184727" cy="535709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43086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60181A1-137C-4F3A-A8AE-0AB7A21B8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Project Status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C91C33C-9F1B-4320-82E9-D2E99D5A510D}"/>
              </a:ext>
            </a:extLst>
          </p:cNvPr>
          <p:cNvSpPr txBox="1">
            <a:spLocks/>
          </p:cNvSpPr>
          <p:nvPr/>
        </p:nvSpPr>
        <p:spPr>
          <a:xfrm>
            <a:off x="210530" y="614048"/>
            <a:ext cx="10565226" cy="51125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lnSpc>
                <a:spcPct val="110000"/>
              </a:lnSpc>
              <a:buNone/>
            </a:pPr>
            <a:endParaRPr lang="en-GB" sz="1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87810B-2145-C6FB-96C2-C0CAA48395FF}"/>
              </a:ext>
            </a:extLst>
          </p:cNvPr>
          <p:cNvSpPr txBox="1"/>
          <p:nvPr/>
        </p:nvSpPr>
        <p:spPr>
          <a:xfrm>
            <a:off x="551384" y="4494312"/>
            <a:ext cx="11430086" cy="155427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000" u="sng" dirty="0"/>
              <a:t>Acknowledgements (partial!)</a:t>
            </a:r>
          </a:p>
          <a:p>
            <a:pPr>
              <a:spcAft>
                <a:spcPts val="600"/>
              </a:spcAft>
            </a:pPr>
            <a:r>
              <a:rPr lang="en-US" sz="2000" i="1" dirty="0"/>
              <a:t>DLS: 		Jonas Kallestrup, Filip Malinowski, Ben Nicholson, Walter Tizzano, Vitalii Zhiltsov</a:t>
            </a:r>
          </a:p>
          <a:p>
            <a:pPr>
              <a:spcAft>
                <a:spcPts val="600"/>
              </a:spcAft>
            </a:pPr>
            <a:r>
              <a:rPr lang="en-US" sz="2000" i="1" dirty="0" err="1"/>
              <a:t>ASTeC</a:t>
            </a:r>
            <a:r>
              <a:rPr lang="en-US" sz="2000" i="1" dirty="0"/>
              <a:t>/DL: 	Alex Bainbridge, James Jones</a:t>
            </a:r>
          </a:p>
          <a:p>
            <a:pPr>
              <a:spcAft>
                <a:spcPts val="600"/>
              </a:spcAft>
            </a:pPr>
            <a:r>
              <a:rPr lang="en-US" sz="2000" i="1" dirty="0"/>
              <a:t>JAI/Oxford: 	Riyasat Husain </a:t>
            </a:r>
          </a:p>
        </p:txBody>
      </p:sp>
      <p:sp>
        <p:nvSpPr>
          <p:cNvPr id="10" name="Footer Placeholder 1">
            <a:extLst>
              <a:ext uri="{FF2B5EF4-FFF2-40B4-BE49-F238E27FC236}">
                <a16:creationId xmlns:a16="http://schemas.microsoft.com/office/drawing/2014/main" id="{877D9EF2-BE97-4824-A5C8-7038248462D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391477" y="6509335"/>
            <a:ext cx="9409045" cy="382352"/>
          </a:xfrm>
        </p:spPr>
        <p:txBody>
          <a:bodyPr/>
          <a:lstStyle/>
          <a:p>
            <a:pPr algn="ctr"/>
            <a:r>
              <a:rPr lang="en-GB" dirty="0"/>
              <a:t>I Martin, Upgrades to the Injector Complex for Diamond-II, </a:t>
            </a:r>
            <a:r>
              <a:rPr lang="en-GB" dirty="0" err="1"/>
              <a:t>IoP</a:t>
            </a:r>
            <a:r>
              <a:rPr lang="en-GB" dirty="0"/>
              <a:t> PABG 2023</a:t>
            </a: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6E1ADD7E-945F-45E6-9900-82609E684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11</a:t>
            </a:fld>
            <a:endParaRPr lang="en-GB" dirty="0"/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16AF13A6-FF1D-A2FF-2EBE-D54BE9F8B0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1080675"/>
              </p:ext>
            </p:extLst>
          </p:nvPr>
        </p:nvGraphicFramePr>
        <p:xfrm>
          <a:off x="1295399" y="1024466"/>
          <a:ext cx="9629775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80692">
                  <a:extLst>
                    <a:ext uri="{9D8B030D-6E8A-4147-A177-3AD203B41FA5}">
                      <a16:colId xmlns:a16="http://schemas.microsoft.com/office/drawing/2014/main" val="2454243024"/>
                    </a:ext>
                  </a:extLst>
                </a:gridCol>
                <a:gridCol w="2649083">
                  <a:extLst>
                    <a:ext uri="{9D8B030D-6E8A-4147-A177-3AD203B41FA5}">
                      <a16:colId xmlns:a16="http://schemas.microsoft.com/office/drawing/2014/main" val="317558474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Milestone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Planned Date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69173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Treasury approval for the Diamond-II Project and start of funding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July / August 2023?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40062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Start of dark period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</a:t>
                      </a:r>
                      <a:r>
                        <a:rPr lang="en-GB" baseline="30000" dirty="0"/>
                        <a:t>st</a:t>
                      </a:r>
                      <a:r>
                        <a:rPr lang="en-GB" dirty="0"/>
                        <a:t> December 2027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51698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Start of booster commissioning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  <a:r>
                        <a:rPr lang="en-GB" baseline="30000" dirty="0"/>
                        <a:t>st</a:t>
                      </a:r>
                      <a:r>
                        <a:rPr lang="en-GB" dirty="0"/>
                        <a:t> June 2028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119817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Start of storage ring commissioning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  <a:r>
                        <a:rPr lang="en-GB" baseline="30000" dirty="0"/>
                        <a:t>st</a:t>
                      </a:r>
                      <a:r>
                        <a:rPr lang="en-GB" dirty="0"/>
                        <a:t> December 2028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233645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End of dark period / start of regular beamline x-ray commissioning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  <a:r>
                        <a:rPr lang="en-GB" baseline="30000" dirty="0"/>
                        <a:t>st</a:t>
                      </a:r>
                      <a:r>
                        <a:rPr lang="en-GB" dirty="0"/>
                        <a:t> June 2029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71349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First operational beamline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  <a:r>
                        <a:rPr lang="en-GB" baseline="30000" dirty="0"/>
                        <a:t>st</a:t>
                      </a:r>
                      <a:r>
                        <a:rPr lang="en-GB" dirty="0"/>
                        <a:t> September 2029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49178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End of Diamond-II project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</a:t>
                      </a:r>
                      <a:r>
                        <a:rPr lang="en-GB" baseline="30000" dirty="0"/>
                        <a:t>st</a:t>
                      </a:r>
                      <a:r>
                        <a:rPr lang="en-GB" dirty="0"/>
                        <a:t> March 2030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697905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666991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C91C33C-9F1B-4320-82E9-D2E99D5A510D}"/>
              </a:ext>
            </a:extLst>
          </p:cNvPr>
          <p:cNvSpPr txBox="1">
            <a:spLocks/>
          </p:cNvSpPr>
          <p:nvPr/>
        </p:nvSpPr>
        <p:spPr>
          <a:xfrm>
            <a:off x="210530" y="614048"/>
            <a:ext cx="10565226" cy="51125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lnSpc>
                <a:spcPct val="110000"/>
              </a:lnSpc>
              <a:buNone/>
            </a:pPr>
            <a:endParaRPr lang="en-GB" sz="1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87810B-2145-C6FB-96C2-C0CAA48395FF}"/>
              </a:ext>
            </a:extLst>
          </p:cNvPr>
          <p:cNvSpPr txBox="1"/>
          <p:nvPr/>
        </p:nvSpPr>
        <p:spPr>
          <a:xfrm>
            <a:off x="380956" y="3093666"/>
            <a:ext cx="11430086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sz="5400" dirty="0"/>
              <a:t>Extra Slides</a:t>
            </a:r>
            <a:endParaRPr lang="en-US" sz="5400" i="1" dirty="0"/>
          </a:p>
        </p:txBody>
      </p:sp>
      <p:sp>
        <p:nvSpPr>
          <p:cNvPr id="10" name="Footer Placeholder 1">
            <a:extLst>
              <a:ext uri="{FF2B5EF4-FFF2-40B4-BE49-F238E27FC236}">
                <a16:creationId xmlns:a16="http://schemas.microsoft.com/office/drawing/2014/main" id="{877D9EF2-BE97-4824-A5C8-7038248462D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391477" y="6509335"/>
            <a:ext cx="9409045" cy="382352"/>
          </a:xfrm>
        </p:spPr>
        <p:txBody>
          <a:bodyPr/>
          <a:lstStyle/>
          <a:p>
            <a:pPr algn="ctr"/>
            <a:r>
              <a:rPr lang="en-GB" dirty="0"/>
              <a:t>I Martin, Upgrades to the Injector Complex for Diamond-II, </a:t>
            </a:r>
            <a:r>
              <a:rPr lang="en-GB" dirty="0" err="1"/>
              <a:t>IoP</a:t>
            </a:r>
            <a:r>
              <a:rPr lang="en-GB" dirty="0"/>
              <a:t> PABG 2023</a:t>
            </a: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6E1ADD7E-945F-45E6-9900-82609E684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963508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60181A1-137C-4F3A-A8AE-0AB7A21B8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Booster-II Simulated Performance (WIP!)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C91C33C-9F1B-4320-82E9-D2E99D5A510D}"/>
              </a:ext>
            </a:extLst>
          </p:cNvPr>
          <p:cNvSpPr txBox="1">
            <a:spLocks/>
          </p:cNvSpPr>
          <p:nvPr/>
        </p:nvSpPr>
        <p:spPr>
          <a:xfrm>
            <a:off x="210530" y="614048"/>
            <a:ext cx="10565226" cy="51125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lnSpc>
                <a:spcPct val="110000"/>
              </a:lnSpc>
              <a:buNone/>
            </a:pPr>
            <a:endParaRPr lang="en-GB" sz="1600" dirty="0"/>
          </a:p>
        </p:txBody>
      </p:sp>
      <p:sp>
        <p:nvSpPr>
          <p:cNvPr id="10" name="Footer Placeholder 1">
            <a:extLst>
              <a:ext uri="{FF2B5EF4-FFF2-40B4-BE49-F238E27FC236}">
                <a16:creationId xmlns:a16="http://schemas.microsoft.com/office/drawing/2014/main" id="{877D9EF2-BE97-4824-A5C8-7038248462D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391477" y="6509335"/>
            <a:ext cx="9409045" cy="382352"/>
          </a:xfrm>
        </p:spPr>
        <p:txBody>
          <a:bodyPr/>
          <a:lstStyle/>
          <a:p>
            <a:pPr algn="ctr"/>
            <a:r>
              <a:rPr lang="en-GB" dirty="0"/>
              <a:t>I Martin, Upgrades to the Injector Complex for Diamond-II, </a:t>
            </a:r>
            <a:r>
              <a:rPr lang="en-GB" dirty="0" err="1"/>
              <a:t>IoP</a:t>
            </a:r>
            <a:r>
              <a:rPr lang="en-GB" dirty="0"/>
              <a:t> PABG 2023</a:t>
            </a: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6E1ADD7E-945F-45E6-9900-82609E684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13</a:t>
            </a:fld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F2B5F04-9116-1682-52F4-AB7100AEAAA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55" b="48260"/>
          <a:stretch/>
        </p:blipFill>
        <p:spPr>
          <a:xfrm>
            <a:off x="103435" y="3822849"/>
            <a:ext cx="3555746" cy="278960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224BE1E-4A27-0018-3F1C-F5B6E2379F4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562" b="50290"/>
          <a:stretch/>
        </p:blipFill>
        <p:spPr>
          <a:xfrm>
            <a:off x="3449955" y="3822849"/>
            <a:ext cx="2839624" cy="268018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0304B9D-919B-FF46-6685-5ABCBACE1934}"/>
              </a:ext>
            </a:extLst>
          </p:cNvPr>
          <p:cNvSpPr txBox="1"/>
          <p:nvPr/>
        </p:nvSpPr>
        <p:spPr>
          <a:xfrm>
            <a:off x="210530" y="634864"/>
            <a:ext cx="6514735" cy="309315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000" u="sng" dirty="0">
                <a:latin typeface="Calibri" panose="020F0502020204030204" pitchFamily="34" charset="0"/>
                <a:cs typeface="Calibri" panose="020F0502020204030204" pitchFamily="34" charset="0"/>
              </a:rPr>
              <a:t>Beam dynamics studies are ongoing:</a:t>
            </a:r>
          </a:p>
          <a:p>
            <a:pPr marL="354013" indent="-354013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Dynamic aperture including field and alignment errors, vacuum chamber eddy currents, etc.</a:t>
            </a:r>
          </a:p>
          <a:p>
            <a:pPr marL="354013" indent="-354013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Impact of magnet fringe fields and saturation effects</a:t>
            </a:r>
          </a:p>
          <a:p>
            <a:pPr marL="354013" indent="-354013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Intra-beam scattering</a:t>
            </a:r>
          </a:p>
          <a:p>
            <a:pPr marL="354013" indent="-354013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Short and long range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wakefields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54013" indent="-354013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Transfer efficiency and loss locations</a:t>
            </a:r>
          </a:p>
          <a:p>
            <a:pPr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So far, so good!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A864C2E-712B-5D9A-3C1D-8032F04D832E}"/>
              </a:ext>
            </a:extLst>
          </p:cNvPr>
          <p:cNvSpPr txBox="1"/>
          <p:nvPr/>
        </p:nvSpPr>
        <p:spPr>
          <a:xfrm>
            <a:off x="3372374" y="3762790"/>
            <a:ext cx="3352891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u="sng" dirty="0"/>
              <a:t>Average dynamic aperture vs energy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A6A9F4E-F0BC-E4AC-2BE0-0CD8944C097E}"/>
              </a:ext>
            </a:extLst>
          </p:cNvPr>
          <p:cNvSpPr txBox="1"/>
          <p:nvPr/>
        </p:nvSpPr>
        <p:spPr>
          <a:xfrm>
            <a:off x="553512" y="3762790"/>
            <a:ext cx="2301561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u="sng" dirty="0" err="1"/>
              <a:t>Betatron</a:t>
            </a:r>
            <a:r>
              <a:rPr lang="en-GB" sz="1600" u="sng" dirty="0"/>
              <a:t> tunes vs energy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AE89BF2-D3BD-C102-72E3-426921783D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0688" y="3775961"/>
            <a:ext cx="2871754" cy="258457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270A169-4BD3-25D7-55C3-709E2F3F81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20246" y="1163341"/>
            <a:ext cx="2871754" cy="2584579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56EC5525-9A8C-8C6A-B47A-5834996F695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320246" y="3775961"/>
            <a:ext cx="2871754" cy="2584579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DDCD7B91-D465-2A56-BFCB-BF26F8CE007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90688" y="1163341"/>
            <a:ext cx="2871754" cy="2584579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E112E172-B7C6-FC11-DA8D-518EA881D772}"/>
              </a:ext>
            </a:extLst>
          </p:cNvPr>
          <p:cNvSpPr txBox="1"/>
          <p:nvPr/>
        </p:nvSpPr>
        <p:spPr>
          <a:xfrm>
            <a:off x="7403486" y="705342"/>
            <a:ext cx="3960718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u="sng" dirty="0"/>
              <a:t>Electron beam parameters during the ramp for 100 MeV injection / zero chromaticity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6425C62-1893-F565-51DE-997FC15A4102}"/>
              </a:ext>
            </a:extLst>
          </p:cNvPr>
          <p:cNvSpPr txBox="1"/>
          <p:nvPr/>
        </p:nvSpPr>
        <p:spPr>
          <a:xfrm>
            <a:off x="7743308" y="2053625"/>
            <a:ext cx="134223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Initial beam blow-up at injection from </a:t>
            </a:r>
            <a:r>
              <a:rPr lang="en-GB" sz="1400" dirty="0" err="1"/>
              <a:t>wakefields</a:t>
            </a:r>
            <a:endParaRPr lang="en-GB" sz="1400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04E47FC-651C-1CD6-2B3B-7309C637743B}"/>
              </a:ext>
            </a:extLst>
          </p:cNvPr>
          <p:cNvSpPr txBox="1"/>
          <p:nvPr/>
        </p:nvSpPr>
        <p:spPr>
          <a:xfrm>
            <a:off x="7163465" y="4269912"/>
            <a:ext cx="148107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Beam loss at injection for high-charge bunches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CDBF8D9-0296-A5B3-8EBD-396BDCC6309F}"/>
              </a:ext>
            </a:extLst>
          </p:cNvPr>
          <p:cNvSpPr txBox="1"/>
          <p:nvPr/>
        </p:nvSpPr>
        <p:spPr>
          <a:xfrm>
            <a:off x="9608570" y="4315871"/>
            <a:ext cx="148107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Losses reduced for small positive chromaticity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EB4E3DC7-BACA-CBB3-897C-9AAA56F2A779}"/>
              </a:ext>
            </a:extLst>
          </p:cNvPr>
          <p:cNvCxnSpPr/>
          <p:nvPr/>
        </p:nvCxnSpPr>
        <p:spPr>
          <a:xfrm flipH="1" flipV="1">
            <a:off x="7282219" y="1832769"/>
            <a:ext cx="621783" cy="62286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225FDF92-4D56-E7C7-A50C-7217C7D2405F}"/>
              </a:ext>
            </a:extLst>
          </p:cNvPr>
          <p:cNvCxnSpPr>
            <a:cxnSpLocks/>
          </p:cNvCxnSpPr>
          <p:nvPr/>
        </p:nvCxnSpPr>
        <p:spPr>
          <a:xfrm flipV="1">
            <a:off x="8955807" y="2003556"/>
            <a:ext cx="784824" cy="45207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A83180F6-7D48-723B-4865-DFB67AAF6F7A}"/>
              </a:ext>
            </a:extLst>
          </p:cNvPr>
          <p:cNvCxnSpPr>
            <a:cxnSpLocks/>
          </p:cNvCxnSpPr>
          <p:nvPr/>
        </p:nvCxnSpPr>
        <p:spPr>
          <a:xfrm flipH="1">
            <a:off x="7094641" y="4898712"/>
            <a:ext cx="187578" cy="32674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9DD0BF3-0F6A-3C10-7FF5-6958268BAC7D}"/>
              </a:ext>
            </a:extLst>
          </p:cNvPr>
          <p:cNvCxnSpPr>
            <a:cxnSpLocks/>
          </p:cNvCxnSpPr>
          <p:nvPr/>
        </p:nvCxnSpPr>
        <p:spPr>
          <a:xfrm flipV="1">
            <a:off x="10943701" y="4461359"/>
            <a:ext cx="419426" cy="11587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B70BB627-AFED-3230-58A9-078C1A778171}"/>
              </a:ext>
            </a:extLst>
          </p:cNvPr>
          <p:cNvSpPr txBox="1"/>
          <p:nvPr/>
        </p:nvSpPr>
        <p:spPr>
          <a:xfrm>
            <a:off x="10236906" y="2015135"/>
            <a:ext cx="175592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Intra-beam scattering increases bunch size at extraction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17E47DAD-D6EA-09F5-C1A4-3E640DEE1762}"/>
              </a:ext>
            </a:extLst>
          </p:cNvPr>
          <p:cNvCxnSpPr>
            <a:cxnSpLocks/>
          </p:cNvCxnSpPr>
          <p:nvPr/>
        </p:nvCxnSpPr>
        <p:spPr>
          <a:xfrm flipH="1">
            <a:off x="9205060" y="2530678"/>
            <a:ext cx="1296731" cy="70767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A4B39B86-111B-06BE-B281-BCB7B78368D4}"/>
              </a:ext>
            </a:extLst>
          </p:cNvPr>
          <p:cNvCxnSpPr>
            <a:cxnSpLocks/>
          </p:cNvCxnSpPr>
          <p:nvPr/>
        </p:nvCxnSpPr>
        <p:spPr>
          <a:xfrm>
            <a:off x="11626410" y="2565708"/>
            <a:ext cx="247139" cy="53488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0FAEC3FD-0212-F61C-CD88-D84D39B24A33}"/>
              </a:ext>
            </a:extLst>
          </p:cNvPr>
          <p:cNvSpPr txBox="1"/>
          <p:nvPr/>
        </p:nvSpPr>
        <p:spPr>
          <a:xfrm>
            <a:off x="3702651" y="4101344"/>
            <a:ext cx="14810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Dynamic aperture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9113460-AC1C-B4C2-05FD-5ADA38C94307}"/>
              </a:ext>
            </a:extLst>
          </p:cNvPr>
          <p:cNvSpPr txBox="1"/>
          <p:nvPr/>
        </p:nvSpPr>
        <p:spPr>
          <a:xfrm>
            <a:off x="5267697" y="4418564"/>
            <a:ext cx="12544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/>
              <a:t>Physical aperture 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C3B29EE-11C9-DD67-E15A-B43F695D4DC9}"/>
              </a:ext>
            </a:extLst>
          </p:cNvPr>
          <p:cNvCxnSpPr>
            <a:cxnSpLocks/>
          </p:cNvCxnSpPr>
          <p:nvPr/>
        </p:nvCxnSpPr>
        <p:spPr>
          <a:xfrm flipH="1">
            <a:off x="5292869" y="4941784"/>
            <a:ext cx="310892" cy="31722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58509474-8454-E3E9-7550-694F141680CC}"/>
              </a:ext>
            </a:extLst>
          </p:cNvPr>
          <p:cNvCxnSpPr>
            <a:cxnSpLocks/>
          </p:cNvCxnSpPr>
          <p:nvPr/>
        </p:nvCxnSpPr>
        <p:spPr>
          <a:xfrm>
            <a:off x="4542850" y="4581492"/>
            <a:ext cx="136399" cy="36029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71637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60181A1-137C-4F3A-A8AE-0AB7A21B8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Diamond Light Source and Diamond-II Upgrade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C91C33C-9F1B-4320-82E9-D2E99D5A510D}"/>
              </a:ext>
            </a:extLst>
          </p:cNvPr>
          <p:cNvSpPr txBox="1">
            <a:spLocks/>
          </p:cNvSpPr>
          <p:nvPr/>
        </p:nvSpPr>
        <p:spPr>
          <a:xfrm>
            <a:off x="210530" y="614048"/>
            <a:ext cx="10565226" cy="51125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lnSpc>
                <a:spcPct val="110000"/>
              </a:lnSpc>
              <a:buNone/>
            </a:pPr>
            <a:endParaRPr lang="en-GB" sz="1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87810B-2145-C6FB-96C2-C0CAA48395FF}"/>
              </a:ext>
            </a:extLst>
          </p:cNvPr>
          <p:cNvSpPr txBox="1"/>
          <p:nvPr/>
        </p:nvSpPr>
        <p:spPr>
          <a:xfrm>
            <a:off x="210530" y="620689"/>
            <a:ext cx="117709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Diamond Light Source is the UK’s national synchrotron radiation facility located on Harwell Campus, Oxfordshire</a:t>
            </a:r>
          </a:p>
        </p:txBody>
      </p:sp>
      <p:sp>
        <p:nvSpPr>
          <p:cNvPr id="10" name="Footer Placeholder 1">
            <a:extLst>
              <a:ext uri="{FF2B5EF4-FFF2-40B4-BE49-F238E27FC236}">
                <a16:creationId xmlns:a16="http://schemas.microsoft.com/office/drawing/2014/main" id="{877D9EF2-BE97-4824-A5C8-7038248462D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391477" y="6509335"/>
            <a:ext cx="9409045" cy="382352"/>
          </a:xfrm>
        </p:spPr>
        <p:txBody>
          <a:bodyPr/>
          <a:lstStyle/>
          <a:p>
            <a:pPr algn="ctr"/>
            <a:r>
              <a:rPr lang="en-GB" dirty="0"/>
              <a:t>I Martin, Upgrades to the Injector Complex for Diamond-II, </a:t>
            </a:r>
            <a:r>
              <a:rPr lang="en-GB" dirty="0" err="1"/>
              <a:t>IoP</a:t>
            </a:r>
            <a:r>
              <a:rPr lang="en-GB" dirty="0"/>
              <a:t> PABG 2023</a:t>
            </a: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6E1ADD7E-945F-45E6-9900-82609E684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B598A3C-6123-B77B-0936-6837FBC2FEE3}"/>
              </a:ext>
            </a:extLst>
          </p:cNvPr>
          <p:cNvSpPr txBox="1"/>
          <p:nvPr/>
        </p:nvSpPr>
        <p:spPr>
          <a:xfrm>
            <a:off x="210529" y="1084071"/>
            <a:ext cx="6991517" cy="46320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Currently engaged in a major facility upgrade, Diamond-II:</a:t>
            </a:r>
          </a:p>
          <a:p>
            <a:pPr marL="342900" indent="-342900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Objective #1: Optimise the science enabled at Diamond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Objective #2: Maximise the impact it has for researchers both in universities and in industry</a:t>
            </a:r>
          </a:p>
          <a:p>
            <a:pPr algn="just">
              <a:spcBef>
                <a:spcPts val="900"/>
              </a:spcBef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Objectives achieved through several means:</a:t>
            </a: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New Modified Hybrid 6-Bend Achromat (M-H6BA) storage ring</a:t>
            </a:r>
          </a:p>
          <a:p>
            <a:pPr marL="800100" lvl="1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Lower emittance to increase brightness and coherence</a:t>
            </a:r>
          </a:p>
          <a:p>
            <a:pPr marL="800100" lvl="1" indent="-34290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Double number of straight sections to increase capacity</a:t>
            </a: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Raise energy from 3 GeV to 3.5 GeV to increase flux and brightness above 10 keV</a:t>
            </a: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Upgrade insertion devices, new flagship beamlines</a:t>
            </a:r>
          </a:p>
          <a:p>
            <a:pPr marL="342900" indent="-342900" algn="just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Improved data handling/computation, automation, ...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2B319C9-F098-1B23-519E-760A680FE71D}"/>
              </a:ext>
            </a:extLst>
          </p:cNvPr>
          <p:cNvSpPr txBox="1"/>
          <p:nvPr/>
        </p:nvSpPr>
        <p:spPr>
          <a:xfrm>
            <a:off x="239351" y="5710520"/>
            <a:ext cx="1056522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Technical Design Report published in October 2022: </a:t>
            </a:r>
          </a:p>
          <a:p>
            <a:pPr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https://www.diamond.ac.uk/Diamond-II.html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3">
            <a:extLst>
              <a:ext uri="{FF2B5EF4-FFF2-40B4-BE49-F238E27FC236}">
                <a16:creationId xmlns:a16="http://schemas.microsoft.com/office/drawing/2014/main" id="{E074A012-E6C5-FEA3-B150-DE6545A25B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429" t="27437" r="48626" b="50399"/>
          <a:stretch/>
        </p:blipFill>
        <p:spPr bwMode="auto">
          <a:xfrm>
            <a:off x="7997514" y="1058904"/>
            <a:ext cx="3473232" cy="2537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9D08AF51-2D42-AF50-0ED0-FD8E492198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9230773"/>
              </p:ext>
            </p:extLst>
          </p:nvPr>
        </p:nvGraphicFramePr>
        <p:xfrm>
          <a:off x="7371705" y="3718871"/>
          <a:ext cx="4640017" cy="268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4084">
                  <a:extLst>
                    <a:ext uri="{9D8B030D-6E8A-4147-A177-3AD203B41FA5}">
                      <a16:colId xmlns:a16="http://schemas.microsoft.com/office/drawing/2014/main" val="2150747379"/>
                    </a:ext>
                  </a:extLst>
                </a:gridCol>
                <a:gridCol w="1132514">
                  <a:extLst>
                    <a:ext uri="{9D8B030D-6E8A-4147-A177-3AD203B41FA5}">
                      <a16:colId xmlns:a16="http://schemas.microsoft.com/office/drawing/2014/main" val="2393978903"/>
                    </a:ext>
                  </a:extLst>
                </a:gridCol>
                <a:gridCol w="1133419">
                  <a:extLst>
                    <a:ext uri="{9D8B030D-6E8A-4147-A177-3AD203B41FA5}">
                      <a16:colId xmlns:a16="http://schemas.microsoft.com/office/drawing/2014/main" val="783239561"/>
                    </a:ext>
                  </a:extLst>
                </a:gridCol>
              </a:tblGrid>
              <a:tr h="268374">
                <a:tc>
                  <a:txBody>
                    <a:bodyPr/>
                    <a:lstStyle/>
                    <a:p>
                      <a:pPr algn="ctr"/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Diamond-I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Diamond-II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38014053"/>
                  </a:ext>
                </a:extLst>
              </a:tr>
              <a:tr h="268374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Lattice Type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DBA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M-H6BA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15327101"/>
                  </a:ext>
                </a:extLst>
              </a:tr>
              <a:tr h="268374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Circumference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561.6 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560.561 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93811198"/>
                  </a:ext>
                </a:extLst>
              </a:tr>
              <a:tr h="268374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Straight Sections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16972381"/>
                  </a:ext>
                </a:extLst>
              </a:tr>
              <a:tr h="268374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Energy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 GeV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3.5 GeV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51619631"/>
                  </a:ext>
                </a:extLst>
              </a:tr>
              <a:tr h="268374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Energy Spread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0.096 %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0.094 %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4165934"/>
                  </a:ext>
                </a:extLst>
              </a:tr>
              <a:tr h="268374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Natural Emittance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2.7 </a:t>
                      </a:r>
                      <a:r>
                        <a:rPr lang="en-GB" sz="160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nm.rad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161</a:t>
                      </a:r>
                      <a:r>
                        <a:rPr lang="en-GB" sz="1600" baseline="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sz="1600" baseline="0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pm.rad</a:t>
                      </a:r>
                      <a:endParaRPr lang="en-GB" sz="16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66747161"/>
                  </a:ext>
                </a:extLst>
              </a:tr>
              <a:tr h="268374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Emittance with IDs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3.1 </a:t>
                      </a:r>
                      <a:r>
                        <a:rPr lang="en-GB" sz="1600" dirty="0" err="1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nm.rad</a:t>
                      </a:r>
                      <a:endParaRPr lang="en-GB" sz="16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120 </a:t>
                      </a:r>
                      <a:r>
                        <a:rPr lang="en-GB" sz="1600" dirty="0" err="1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pm.rad</a:t>
                      </a:r>
                      <a:endParaRPr lang="en-GB" sz="1600" dirty="0">
                        <a:solidFill>
                          <a:srgbClr val="FF000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230224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5487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28F290C8-171E-B99E-69C2-FA194CD3AD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1372" y="1807139"/>
            <a:ext cx="3244216" cy="2377988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E60181A1-137C-4F3A-A8AE-0AB7A21B8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Storage Ring Injection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C91C33C-9F1B-4320-82E9-D2E99D5A510D}"/>
              </a:ext>
            </a:extLst>
          </p:cNvPr>
          <p:cNvSpPr txBox="1">
            <a:spLocks/>
          </p:cNvSpPr>
          <p:nvPr/>
        </p:nvSpPr>
        <p:spPr>
          <a:xfrm>
            <a:off x="210530" y="614048"/>
            <a:ext cx="10565226" cy="51125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lnSpc>
                <a:spcPct val="110000"/>
              </a:lnSpc>
              <a:buNone/>
            </a:pPr>
            <a:endParaRPr lang="en-GB" sz="1600" dirty="0"/>
          </a:p>
        </p:txBody>
      </p:sp>
      <p:sp>
        <p:nvSpPr>
          <p:cNvPr id="10" name="Footer Placeholder 1">
            <a:extLst>
              <a:ext uri="{FF2B5EF4-FFF2-40B4-BE49-F238E27FC236}">
                <a16:creationId xmlns:a16="http://schemas.microsoft.com/office/drawing/2014/main" id="{877D9EF2-BE97-4824-A5C8-7038248462D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391477" y="6509335"/>
            <a:ext cx="9409045" cy="382352"/>
          </a:xfrm>
        </p:spPr>
        <p:txBody>
          <a:bodyPr/>
          <a:lstStyle/>
          <a:p>
            <a:pPr algn="ctr"/>
            <a:r>
              <a:rPr lang="en-GB" dirty="0"/>
              <a:t>I Martin, Upgrades to the Injector Complex for Diamond-II, </a:t>
            </a:r>
            <a:r>
              <a:rPr lang="en-GB" dirty="0" err="1"/>
              <a:t>IoP</a:t>
            </a:r>
            <a:r>
              <a:rPr lang="en-GB" dirty="0"/>
              <a:t> PABG 2023</a:t>
            </a: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6E1ADD7E-945F-45E6-9900-82609E684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3</a:t>
            </a:fld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4B848715-C0AF-D5C0-8E35-CCE2105CAC42}"/>
                  </a:ext>
                </a:extLst>
              </p:cNvPr>
              <p:cNvSpPr txBox="1"/>
              <p:nvPr/>
            </p:nvSpPr>
            <p:spPr>
              <a:xfrm>
                <a:off x="210530" y="620689"/>
                <a:ext cx="11770940" cy="30931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n-GB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Injection into the Diamond-II storage ring will be more demanding than for the existing ring:</a:t>
                </a:r>
              </a:p>
              <a:p>
                <a:pPr>
                  <a:spcAft>
                    <a:spcPts val="600"/>
                  </a:spcAft>
                </a:pPr>
                <a:r>
                  <a:rPr lang="en-GB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	Compact, high gradient lattice </a:t>
                </a:r>
                <a14:m>
                  <m:oMath xmlns:m="http://schemas.openxmlformats.org/officeDocument/2006/math">
                    <m:r>
                      <a:rPr lang="en-GB" sz="2000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⇒</m:t>
                    </m:r>
                  </m:oMath>
                </a14:m>
                <a:r>
                  <a:rPr lang="en-GB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small bore magnets </a:t>
                </a:r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⇒</m:t>
                    </m:r>
                  </m:oMath>
                </a14:m>
                <a:r>
                  <a:rPr lang="en-GB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narrow vacuum chambers</a:t>
                </a:r>
              </a:p>
              <a:p>
                <a:pPr>
                  <a:spcAft>
                    <a:spcPts val="600"/>
                  </a:spcAft>
                </a:pPr>
                <a:r>
                  <a:rPr lang="en-GB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	Strong quadrupoles + small dispersion </a:t>
                </a:r>
                <a14:m>
                  <m:oMath xmlns:m="http://schemas.openxmlformats.org/officeDocument/2006/math">
                    <m:r>
                      <a:rPr lang="en-GB" sz="20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⇒</m:t>
                    </m:r>
                  </m:oMath>
                </a14:m>
                <a:r>
                  <a:rPr lang="en-GB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strong </a:t>
                </a:r>
                <a:r>
                  <a:rPr lang="en-GB" sz="2000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sextupoles</a:t>
                </a:r>
                <a:r>
                  <a:rPr lang="en-GB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2000" i="1" dirty="0">
                        <a:latin typeface="Cambria Math" panose="02040503050406030204" pitchFamily="18" charset="0"/>
                        <a:ea typeface="Cambria Math" panose="02040503050406030204" pitchFamily="18" charset="0"/>
                        <a:cs typeface="Calibri" panose="020F0502020204030204" pitchFamily="34" charset="0"/>
                      </a:rPr>
                      <m:t>⇒ </m:t>
                    </m:r>
                  </m:oMath>
                </a14:m>
                <a:r>
                  <a:rPr lang="en-GB" sz="2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small dynamic aperture</a:t>
                </a:r>
              </a:p>
              <a:p>
                <a:pPr>
                  <a:spcAft>
                    <a:spcPts val="600"/>
                  </a:spcAft>
                </a:pPr>
                <a:endParaRPr lang="en-GB" sz="2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spcAft>
                    <a:spcPts val="600"/>
                  </a:spcAft>
                </a:pPr>
                <a:endParaRPr lang="en-GB" sz="2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spcAft>
                    <a:spcPts val="600"/>
                  </a:spcAft>
                </a:pPr>
                <a:endParaRPr lang="en-GB" sz="2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spcAft>
                    <a:spcPts val="600"/>
                  </a:spcAft>
                </a:pPr>
                <a:endParaRPr lang="en-GB" sz="2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>
                  <a:spcAft>
                    <a:spcPts val="600"/>
                  </a:spcAft>
                </a:pPr>
                <a:endParaRPr lang="en-GB" sz="20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4B848715-C0AF-D5C0-8E35-CCE2105CAC4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530" y="620689"/>
                <a:ext cx="11770940" cy="3093154"/>
              </a:xfrm>
              <a:prstGeom prst="rect">
                <a:avLst/>
              </a:prstGeom>
              <a:blipFill>
                <a:blip r:embed="rId3"/>
                <a:stretch>
                  <a:fillRect l="-570" t="-11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90DA549-B1ED-A603-AC63-9EFA88923B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2863775"/>
              </p:ext>
            </p:extLst>
          </p:nvPr>
        </p:nvGraphicFramePr>
        <p:xfrm>
          <a:off x="5612234" y="4185127"/>
          <a:ext cx="6108711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6237">
                  <a:extLst>
                    <a:ext uri="{9D8B030D-6E8A-4147-A177-3AD203B41FA5}">
                      <a16:colId xmlns:a16="http://schemas.microsoft.com/office/drawing/2014/main" val="1524771901"/>
                    </a:ext>
                  </a:extLst>
                </a:gridCol>
                <a:gridCol w="2036237">
                  <a:extLst>
                    <a:ext uri="{9D8B030D-6E8A-4147-A177-3AD203B41FA5}">
                      <a16:colId xmlns:a16="http://schemas.microsoft.com/office/drawing/2014/main" val="1147201552"/>
                    </a:ext>
                  </a:extLst>
                </a:gridCol>
                <a:gridCol w="2036237">
                  <a:extLst>
                    <a:ext uri="{9D8B030D-6E8A-4147-A177-3AD203B41FA5}">
                      <a16:colId xmlns:a16="http://schemas.microsoft.com/office/drawing/2014/main" val="42038243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Existing</a:t>
                      </a:r>
                      <a:r>
                        <a:rPr lang="en-GB" baseline="0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booster</a:t>
                      </a:r>
                      <a:endParaRPr lang="en-GB" dirty="0">
                        <a:solidFill>
                          <a:schemeClr val="bg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chemeClr val="bg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Target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22643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0.1 - </a:t>
                      </a:r>
                      <a:r>
                        <a:rPr lang="en-GB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3.0</a:t>
                      </a:r>
                      <a:r>
                        <a:rPr lang="en-GB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GeV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0.1 - 3.5 GeV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91546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Emittance</a:t>
                      </a:r>
                      <a:endParaRPr lang="en-GB" baseline="30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134</a:t>
                      </a:r>
                      <a:r>
                        <a:rPr lang="en-GB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nm.rad</a:t>
                      </a:r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&lt;30 </a:t>
                      </a:r>
                      <a:r>
                        <a:rPr lang="en-GB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nm.rad</a:t>
                      </a:r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93018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Bunch 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100</a:t>
                      </a:r>
                      <a:r>
                        <a:rPr lang="en-GB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ps</a:t>
                      </a:r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&lt;40 </a:t>
                      </a:r>
                      <a:r>
                        <a:rPr lang="en-GB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ps</a:t>
                      </a:r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79646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Max. SB charge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~0.2-0.4</a:t>
                      </a:r>
                      <a:r>
                        <a:rPr lang="en-GB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nC</a:t>
                      </a:r>
                      <a:r>
                        <a:rPr lang="en-GB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~5 </a:t>
                      </a:r>
                      <a:r>
                        <a:rPr lang="en-GB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nC</a:t>
                      </a:r>
                      <a:endParaRPr lang="en-GB" baseline="3000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9114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Max. MB charge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solidFill>
                            <a:srgbClr val="FF0000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~1-2</a:t>
                      </a:r>
                      <a:r>
                        <a:rPr lang="en-GB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 </a:t>
                      </a:r>
                      <a:r>
                        <a:rPr lang="en-GB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nC</a:t>
                      </a:r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~15 </a:t>
                      </a:r>
                      <a:r>
                        <a:rPr lang="en-GB" dirty="0" err="1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nC</a:t>
                      </a:r>
                      <a:endParaRPr lang="en-GB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50759800"/>
                  </a:ext>
                </a:extLst>
              </a:tr>
            </a:tbl>
          </a:graphicData>
        </a:graphic>
      </p:graphicFrame>
      <p:pic>
        <p:nvPicPr>
          <p:cNvPr id="13" name="Picture 12" descr="Icon&#10;&#10;Description automatically generated">
            <a:extLst>
              <a:ext uri="{FF2B5EF4-FFF2-40B4-BE49-F238E27FC236}">
                <a16:creationId xmlns:a16="http://schemas.microsoft.com/office/drawing/2014/main" id="{5E086023-7976-0E52-AA70-CD8BBC3162C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5475" y="2013949"/>
            <a:ext cx="3523860" cy="1624248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8456F1F-AB42-D7E0-A3F3-4B672A8FE093}"/>
              </a:ext>
            </a:extLst>
          </p:cNvPr>
          <p:cNvCxnSpPr>
            <a:cxnSpLocks/>
          </p:cNvCxnSpPr>
          <p:nvPr/>
        </p:nvCxnSpPr>
        <p:spPr>
          <a:xfrm>
            <a:off x="1501629" y="2289900"/>
            <a:ext cx="989901" cy="18473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6472292-4778-05C9-7168-38D8D8B024CF}"/>
              </a:ext>
            </a:extLst>
          </p:cNvPr>
          <p:cNvCxnSpPr>
            <a:cxnSpLocks/>
          </p:cNvCxnSpPr>
          <p:nvPr/>
        </p:nvCxnSpPr>
        <p:spPr>
          <a:xfrm flipV="1">
            <a:off x="1501629" y="3158795"/>
            <a:ext cx="1711064" cy="11843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F31883BA-E7DB-E62C-E197-B932A9F0C7EF}"/>
              </a:ext>
            </a:extLst>
          </p:cNvPr>
          <p:cNvSpPr txBox="1"/>
          <p:nvPr/>
        </p:nvSpPr>
        <p:spPr>
          <a:xfrm>
            <a:off x="99216" y="2022094"/>
            <a:ext cx="15043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u="sng" dirty="0"/>
              <a:t>Diamond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04EFC6E-8A2C-C9BE-05EE-D74F2496229A}"/>
              </a:ext>
            </a:extLst>
          </p:cNvPr>
          <p:cNvSpPr txBox="1"/>
          <p:nvPr/>
        </p:nvSpPr>
        <p:spPr>
          <a:xfrm>
            <a:off x="99216" y="3064249"/>
            <a:ext cx="15043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u="sng" dirty="0"/>
              <a:t>Diamond-II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630A4CAC-D7BE-47B8-E4B9-7B402EB1D960}"/>
              </a:ext>
            </a:extLst>
          </p:cNvPr>
          <p:cNvCxnSpPr>
            <a:cxnSpLocks/>
          </p:cNvCxnSpPr>
          <p:nvPr/>
        </p:nvCxnSpPr>
        <p:spPr>
          <a:xfrm>
            <a:off x="1797416" y="3453484"/>
            <a:ext cx="2908808" cy="0"/>
          </a:xfrm>
          <a:prstGeom prst="straightConnector1">
            <a:avLst/>
          </a:prstGeom>
          <a:ln w="2540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8A430DB-23DE-0DD3-2F7F-ED844788B146}"/>
              </a:ext>
            </a:extLst>
          </p:cNvPr>
          <p:cNvCxnSpPr>
            <a:cxnSpLocks/>
          </p:cNvCxnSpPr>
          <p:nvPr/>
        </p:nvCxnSpPr>
        <p:spPr>
          <a:xfrm>
            <a:off x="3914140" y="2422204"/>
            <a:ext cx="0" cy="1108204"/>
          </a:xfrm>
          <a:prstGeom prst="straightConnector1">
            <a:avLst/>
          </a:prstGeom>
          <a:ln w="2540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F95CFEFE-4EC9-179E-3002-5B61A4669F2E}"/>
              </a:ext>
            </a:extLst>
          </p:cNvPr>
          <p:cNvSpPr txBox="1"/>
          <p:nvPr/>
        </p:nvSpPr>
        <p:spPr>
          <a:xfrm>
            <a:off x="3975615" y="2777424"/>
            <a:ext cx="9242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</a:rPr>
              <a:t>38 mm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4CD9674-C22C-9ACC-1D1E-A968A61AA7F9}"/>
              </a:ext>
            </a:extLst>
          </p:cNvPr>
          <p:cNvSpPr txBox="1"/>
          <p:nvPr/>
        </p:nvSpPr>
        <p:spPr>
          <a:xfrm>
            <a:off x="2407449" y="3166146"/>
            <a:ext cx="9242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</a:rPr>
              <a:t>89 mm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9560D53-B4FF-3655-5E69-00C94CDAA796}"/>
              </a:ext>
            </a:extLst>
          </p:cNvPr>
          <p:cNvCxnSpPr>
            <a:cxnSpLocks/>
          </p:cNvCxnSpPr>
          <p:nvPr/>
        </p:nvCxnSpPr>
        <p:spPr>
          <a:xfrm>
            <a:off x="3286954" y="2745608"/>
            <a:ext cx="393875" cy="440588"/>
          </a:xfrm>
          <a:prstGeom prst="straightConnector1">
            <a:avLst/>
          </a:prstGeom>
          <a:ln w="2540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D158F1B3-C019-DF49-A9EF-F19D4EF9D656}"/>
              </a:ext>
            </a:extLst>
          </p:cNvPr>
          <p:cNvSpPr txBox="1"/>
          <p:nvPr/>
        </p:nvSpPr>
        <p:spPr>
          <a:xfrm>
            <a:off x="2584288" y="2647440"/>
            <a:ext cx="9242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</a:rPr>
              <a:t>20 mm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D001579-9F6F-800C-A2EF-4C55D8EB38CA}"/>
              </a:ext>
            </a:extLst>
          </p:cNvPr>
          <p:cNvSpPr txBox="1"/>
          <p:nvPr/>
        </p:nvSpPr>
        <p:spPr>
          <a:xfrm>
            <a:off x="9191135" y="2078423"/>
            <a:ext cx="2763178" cy="140038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600"/>
              </a:spcAft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srgbClr val="FF0000"/>
                </a:solidFill>
              </a:rPr>
              <a:t>Factor 4 reduction in aperture horizontally</a:t>
            </a:r>
          </a:p>
          <a:p>
            <a:pPr marL="342900" indent="-342900">
              <a:spcAft>
                <a:spcPts val="600"/>
              </a:spcAft>
              <a:buFont typeface="Symbol" panose="05050102010706020507" pitchFamily="18" charset="2"/>
              <a:buChar char="Þ"/>
            </a:pPr>
            <a:r>
              <a:rPr lang="en-GB" sz="2000" dirty="0">
                <a:solidFill>
                  <a:srgbClr val="FF0000"/>
                </a:solidFill>
              </a:rPr>
              <a:t>Factor 6 reduction in aperture vertically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CBF0DD9-4BA6-F4B2-9D27-4C60A09C419C}"/>
              </a:ext>
            </a:extLst>
          </p:cNvPr>
          <p:cNvSpPr txBox="1"/>
          <p:nvPr/>
        </p:nvSpPr>
        <p:spPr>
          <a:xfrm>
            <a:off x="210530" y="4048991"/>
            <a:ext cx="5242314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2000" u="sng" dirty="0">
                <a:latin typeface="Calibri" panose="020F0502020204030204" pitchFamily="34" charset="0"/>
                <a:cs typeface="Calibri" panose="020F0502020204030204" pitchFamily="34" charset="0"/>
              </a:rPr>
              <a:t>Consequences: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arenR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Need to reduce horizontal separation between stored and injected beams</a:t>
            </a:r>
          </a:p>
          <a:p>
            <a:pPr marL="457200" indent="-457200">
              <a:spcAft>
                <a:spcPts val="600"/>
              </a:spcAft>
              <a:buFont typeface="+mj-lt"/>
              <a:buAutoNum type="arabicParenR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Need to reduce the dimensions of the beam extracted from the booster</a:t>
            </a:r>
          </a:p>
          <a:p>
            <a:pPr>
              <a:spcAft>
                <a:spcPts val="600"/>
              </a:spcAft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DA6A86F-DA2E-D6B6-1E8F-D47A03730C0C}"/>
              </a:ext>
            </a:extLst>
          </p:cNvPr>
          <p:cNvSpPr txBox="1"/>
          <p:nvPr/>
        </p:nvSpPr>
        <p:spPr>
          <a:xfrm>
            <a:off x="6600202" y="3128655"/>
            <a:ext cx="167559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Expected dynamic aperture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26581FA9-4645-F26A-2113-D2DAFD90A51B}"/>
              </a:ext>
            </a:extLst>
          </p:cNvPr>
          <p:cNvCxnSpPr/>
          <p:nvPr/>
        </p:nvCxnSpPr>
        <p:spPr>
          <a:xfrm flipH="1" flipV="1">
            <a:off x="6947789" y="2826073"/>
            <a:ext cx="116605" cy="33272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14575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60181A1-137C-4F3A-A8AE-0AB7A21B8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Booster Synchrotron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C91C33C-9F1B-4320-82E9-D2E99D5A510D}"/>
              </a:ext>
            </a:extLst>
          </p:cNvPr>
          <p:cNvSpPr txBox="1">
            <a:spLocks/>
          </p:cNvSpPr>
          <p:nvPr/>
        </p:nvSpPr>
        <p:spPr>
          <a:xfrm>
            <a:off x="210530" y="614048"/>
            <a:ext cx="10565226" cy="51125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lnSpc>
                <a:spcPct val="110000"/>
              </a:lnSpc>
              <a:buNone/>
            </a:pPr>
            <a:endParaRPr lang="en-GB" sz="1600" dirty="0"/>
          </a:p>
        </p:txBody>
      </p:sp>
      <p:sp>
        <p:nvSpPr>
          <p:cNvPr id="10" name="Footer Placeholder 1">
            <a:extLst>
              <a:ext uri="{FF2B5EF4-FFF2-40B4-BE49-F238E27FC236}">
                <a16:creationId xmlns:a16="http://schemas.microsoft.com/office/drawing/2014/main" id="{877D9EF2-BE97-4824-A5C8-7038248462D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391477" y="6509335"/>
            <a:ext cx="9409045" cy="382352"/>
          </a:xfrm>
        </p:spPr>
        <p:txBody>
          <a:bodyPr/>
          <a:lstStyle/>
          <a:p>
            <a:pPr algn="ctr"/>
            <a:r>
              <a:rPr lang="en-GB" dirty="0"/>
              <a:t>I Martin, Upgrades to the Injector Complex for Diamond-II, </a:t>
            </a:r>
            <a:r>
              <a:rPr lang="en-GB" dirty="0" err="1"/>
              <a:t>IoP</a:t>
            </a:r>
            <a:r>
              <a:rPr lang="en-GB" dirty="0"/>
              <a:t> PABG 2023</a:t>
            </a: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6E1ADD7E-945F-45E6-9900-82609E684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4</a:t>
            </a:fld>
            <a:endParaRPr lang="en-GB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0E0ACF9-83D5-8FB8-D505-685A38FA4E53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6104" y="3588744"/>
            <a:ext cx="5275870" cy="2831493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" name="Table 12">
            <a:extLst>
              <a:ext uri="{FF2B5EF4-FFF2-40B4-BE49-F238E27FC236}">
                <a16:creationId xmlns:a16="http://schemas.microsoft.com/office/drawing/2014/main" id="{5DB65279-F7B3-5173-295E-1919E612EB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7622096"/>
              </p:ext>
            </p:extLst>
          </p:nvPr>
        </p:nvGraphicFramePr>
        <p:xfrm>
          <a:off x="6607276" y="634864"/>
          <a:ext cx="5374194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8233">
                  <a:extLst>
                    <a:ext uri="{9D8B030D-6E8A-4147-A177-3AD203B41FA5}">
                      <a16:colId xmlns:a16="http://schemas.microsoft.com/office/drawing/2014/main" val="71169358"/>
                    </a:ext>
                  </a:extLst>
                </a:gridCol>
                <a:gridCol w="1666203">
                  <a:extLst>
                    <a:ext uri="{9D8B030D-6E8A-4147-A177-3AD203B41FA5}">
                      <a16:colId xmlns:a16="http://schemas.microsoft.com/office/drawing/2014/main" val="1853661320"/>
                    </a:ext>
                  </a:extLst>
                </a:gridCol>
                <a:gridCol w="1789758">
                  <a:extLst>
                    <a:ext uri="{9D8B030D-6E8A-4147-A177-3AD203B41FA5}">
                      <a16:colId xmlns:a16="http://schemas.microsoft.com/office/drawing/2014/main" val="510474287"/>
                    </a:ext>
                  </a:extLst>
                </a:gridCol>
              </a:tblGrid>
              <a:tr h="222910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/>
                        <a:t>Booster-I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/>
                        <a:t>Booster-II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1282645"/>
                  </a:ext>
                </a:extLst>
              </a:tr>
              <a:tr h="222910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Energy Range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/>
                        <a:t>0.1-3.0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/>
                        <a:t>0.1-3.5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4661890"/>
                  </a:ext>
                </a:extLst>
              </a:tr>
              <a:tr h="222910">
                <a:tc>
                  <a:txBody>
                    <a:bodyPr/>
                    <a:lstStyle/>
                    <a:p>
                      <a:pPr algn="ctr"/>
                      <a:r>
                        <a:rPr lang="en-GB" sz="1800"/>
                        <a:t>Circumference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158.4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163.847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2111585"/>
                  </a:ext>
                </a:extLst>
              </a:tr>
              <a:tr h="222910">
                <a:tc>
                  <a:txBody>
                    <a:bodyPr/>
                    <a:lstStyle/>
                    <a:p>
                      <a:pPr algn="ctr"/>
                      <a:r>
                        <a:rPr lang="en-GB" sz="1800"/>
                        <a:t>Tunes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/>
                        <a:t>[7.18, 4.27]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[12.41, 5.38]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5800806"/>
                  </a:ext>
                </a:extLst>
              </a:tr>
              <a:tr h="222910"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rgbClr val="FF0000"/>
                          </a:solidFill>
                        </a:rPr>
                        <a:t>Emittance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rgbClr val="FF0000"/>
                          </a:solidFill>
                        </a:rPr>
                        <a:t>134 </a:t>
                      </a:r>
                      <a:r>
                        <a:rPr lang="en-GB" sz="1800" b="1" dirty="0" err="1">
                          <a:solidFill>
                            <a:srgbClr val="FF0000"/>
                          </a:solidFill>
                        </a:rPr>
                        <a:t>nm.rad</a:t>
                      </a:r>
                      <a:endParaRPr lang="en-GB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rgbClr val="FF0000"/>
                          </a:solidFill>
                        </a:rPr>
                        <a:t>17.4 </a:t>
                      </a:r>
                      <a:r>
                        <a:rPr lang="en-GB" sz="1800" b="1" dirty="0" err="1">
                          <a:solidFill>
                            <a:srgbClr val="FF0000"/>
                          </a:solidFill>
                        </a:rPr>
                        <a:t>nm.rad</a:t>
                      </a:r>
                      <a:endParaRPr lang="en-GB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5654025"/>
                  </a:ext>
                </a:extLst>
              </a:tr>
              <a:tr h="222910"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Energy Spread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0.073 %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0.086 %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1561180"/>
                  </a:ext>
                </a:extLst>
              </a:tr>
              <a:tr h="222910"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rgbClr val="FF0000"/>
                          </a:solidFill>
                        </a:rPr>
                        <a:t>Bunch 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rgbClr val="FF0000"/>
                          </a:solidFill>
                        </a:rPr>
                        <a:t>100 </a:t>
                      </a:r>
                      <a:r>
                        <a:rPr lang="en-GB" sz="1800" b="1" dirty="0" err="1">
                          <a:solidFill>
                            <a:srgbClr val="FF0000"/>
                          </a:solidFill>
                        </a:rPr>
                        <a:t>ps</a:t>
                      </a:r>
                      <a:endParaRPr lang="en-GB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="1" dirty="0">
                          <a:solidFill>
                            <a:srgbClr val="FF0000"/>
                          </a:solidFill>
                        </a:rPr>
                        <a:t>38 </a:t>
                      </a:r>
                      <a:r>
                        <a:rPr lang="en-GB" sz="1800" b="1" dirty="0" err="1">
                          <a:solidFill>
                            <a:srgbClr val="FF0000"/>
                          </a:solidFill>
                        </a:rPr>
                        <a:t>ps</a:t>
                      </a:r>
                      <a:endParaRPr lang="en-GB" sz="18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4640506"/>
                  </a:ext>
                </a:extLst>
              </a:tr>
              <a:tr h="222910">
                <a:tc>
                  <a:txBody>
                    <a:bodyPr/>
                    <a:lstStyle/>
                    <a:p>
                      <a:pPr algn="ctr"/>
                      <a:r>
                        <a:rPr lang="en-GB" sz="1800" baseline="0" dirty="0"/>
                        <a:t>Energy Loss / Turn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baseline="0" dirty="0"/>
                        <a:t>580 keV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800" dirty="0"/>
                        <a:t>947 keV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75852450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22F193F9-F219-BBE7-810E-737A0995656F}"/>
              </a:ext>
            </a:extLst>
          </p:cNvPr>
          <p:cNvSpPr txBox="1"/>
          <p:nvPr/>
        </p:nvSpPr>
        <p:spPr>
          <a:xfrm>
            <a:off x="210530" y="634864"/>
            <a:ext cx="6145160" cy="27084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000" u="sng" dirty="0">
                <a:latin typeface="Calibri" panose="020F0502020204030204" pitchFamily="34" charset="0"/>
                <a:cs typeface="Calibri" panose="020F0502020204030204" pitchFamily="34" charset="0"/>
              </a:rPr>
              <a:t>Design for Booster-II:</a:t>
            </a:r>
          </a:p>
          <a:p>
            <a:pPr marL="354013" indent="-354013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Racetrack structure (fit in existing tunnel)	</a:t>
            </a:r>
          </a:p>
          <a:p>
            <a:pPr marL="354013" indent="-354013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Unit cells built from combined-function magnets</a:t>
            </a:r>
          </a:p>
          <a:p>
            <a:pPr marL="354013" indent="-354013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Two dispersion-free straight sections</a:t>
            </a:r>
          </a:p>
          <a:p>
            <a:pPr marL="354013" indent="-354013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Quadrupole triplets in straights for tune control</a:t>
            </a:r>
          </a:p>
          <a:p>
            <a:pPr marL="354013" indent="-354013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Distributed trim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sextupoles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to counter eddy-currents and allow fine-tuning of the chromaticity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597CC44-C3EC-705C-DA89-7D8C76069D4F}"/>
              </a:ext>
            </a:extLst>
          </p:cNvPr>
          <p:cNvGrpSpPr/>
          <p:nvPr/>
        </p:nvGrpSpPr>
        <p:grpSpPr>
          <a:xfrm>
            <a:off x="258009" y="3537548"/>
            <a:ext cx="3551905" cy="2933881"/>
            <a:chOff x="434058" y="3429000"/>
            <a:chExt cx="3551905" cy="2933881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101A24C7-B426-7CD9-E8F0-0607996E4F3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6940" t="18048" r="18923" b="7401"/>
            <a:stretch/>
          </p:blipFill>
          <p:spPr>
            <a:xfrm>
              <a:off x="434058" y="3429000"/>
              <a:ext cx="3507301" cy="2917956"/>
            </a:xfrm>
            <a:prstGeom prst="rect">
              <a:avLst/>
            </a:prstGeom>
          </p:spPr>
        </p:pic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225E13AE-79FC-DD0A-3A06-EE4F5B92F560}"/>
                </a:ext>
              </a:extLst>
            </p:cNvPr>
            <p:cNvSpPr/>
            <p:nvPr/>
          </p:nvSpPr>
          <p:spPr>
            <a:xfrm>
              <a:off x="3702204" y="3560944"/>
              <a:ext cx="283759" cy="56507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BA76802-C6E3-1A43-101E-877B457042E2}"/>
                </a:ext>
              </a:extLst>
            </p:cNvPr>
            <p:cNvSpPr/>
            <p:nvPr/>
          </p:nvSpPr>
          <p:spPr>
            <a:xfrm>
              <a:off x="3165664" y="5980529"/>
              <a:ext cx="787085" cy="3823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19" name="Picture 18">
            <a:extLst>
              <a:ext uri="{FF2B5EF4-FFF2-40B4-BE49-F238E27FC236}">
                <a16:creationId xmlns:a16="http://schemas.microsoft.com/office/drawing/2014/main" id="{0A32E5B2-2CE3-DDAB-90C1-668A83C2D0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2837" y="3640334"/>
            <a:ext cx="2796358" cy="2728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2421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60181A1-137C-4F3A-A8AE-0AB7A21B8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Booster-II Hardware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C91C33C-9F1B-4320-82E9-D2E99D5A510D}"/>
              </a:ext>
            </a:extLst>
          </p:cNvPr>
          <p:cNvSpPr txBox="1">
            <a:spLocks/>
          </p:cNvSpPr>
          <p:nvPr/>
        </p:nvSpPr>
        <p:spPr>
          <a:xfrm>
            <a:off x="210530" y="614048"/>
            <a:ext cx="10565226" cy="51125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lnSpc>
                <a:spcPct val="110000"/>
              </a:lnSpc>
              <a:buNone/>
            </a:pPr>
            <a:endParaRPr lang="en-GB" sz="1600" dirty="0"/>
          </a:p>
        </p:txBody>
      </p:sp>
      <p:sp>
        <p:nvSpPr>
          <p:cNvPr id="10" name="Footer Placeholder 1">
            <a:extLst>
              <a:ext uri="{FF2B5EF4-FFF2-40B4-BE49-F238E27FC236}">
                <a16:creationId xmlns:a16="http://schemas.microsoft.com/office/drawing/2014/main" id="{877D9EF2-BE97-4824-A5C8-7038248462D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391477" y="6509335"/>
            <a:ext cx="9409045" cy="382352"/>
          </a:xfrm>
        </p:spPr>
        <p:txBody>
          <a:bodyPr/>
          <a:lstStyle/>
          <a:p>
            <a:pPr algn="ctr"/>
            <a:r>
              <a:rPr lang="en-GB" dirty="0"/>
              <a:t>I Martin, Upgrades to the Injector Complex for Diamond-II, </a:t>
            </a:r>
            <a:r>
              <a:rPr lang="en-GB" dirty="0" err="1"/>
              <a:t>IoP</a:t>
            </a:r>
            <a:r>
              <a:rPr lang="en-GB" dirty="0"/>
              <a:t> PABG 2023</a:t>
            </a: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6E1ADD7E-945F-45E6-9900-82609E684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5</a:t>
            </a:fld>
            <a:endParaRPr lang="en-GB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792B69E-4055-AAC4-4154-D2FBBD563195}"/>
              </a:ext>
            </a:extLst>
          </p:cNvPr>
          <p:cNvGrpSpPr/>
          <p:nvPr/>
        </p:nvGrpSpPr>
        <p:grpSpPr>
          <a:xfrm>
            <a:off x="4312416" y="3729772"/>
            <a:ext cx="3261053" cy="2474171"/>
            <a:chOff x="5834865" y="2019060"/>
            <a:chExt cx="7291855" cy="4676635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98961F47-5AA4-EAE9-F933-96C1145A89B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019370" y="2393315"/>
              <a:ext cx="3207474" cy="4147909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9D54B3B6-347E-8ADA-B0E5-5BCD094E94FD}"/>
                </a:ext>
              </a:extLst>
            </p:cNvPr>
            <p:cNvSpPr txBox="1"/>
            <p:nvPr/>
          </p:nvSpPr>
          <p:spPr>
            <a:xfrm>
              <a:off x="6045397" y="5182248"/>
              <a:ext cx="1749243" cy="9889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RF Fingers</a:t>
              </a:r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8E1EF34-A6ED-8B6B-7CD4-FB02C1AB79C8}"/>
                </a:ext>
              </a:extLst>
            </p:cNvPr>
            <p:cNvSpPr txBox="1"/>
            <p:nvPr/>
          </p:nvSpPr>
          <p:spPr>
            <a:xfrm>
              <a:off x="5834865" y="3363963"/>
              <a:ext cx="1990130" cy="9889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Venting slots</a:t>
              </a: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190A5037-979B-5299-5CA3-5EF29915EE9C}"/>
                </a:ext>
              </a:extLst>
            </p:cNvPr>
            <p:cNvSpPr txBox="1"/>
            <p:nvPr/>
          </p:nvSpPr>
          <p:spPr>
            <a:xfrm>
              <a:off x="8015325" y="6113940"/>
              <a:ext cx="1886746" cy="5817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Bellows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B3EA172-836F-4E73-8A75-B7FADAADE5A2}"/>
                </a:ext>
              </a:extLst>
            </p:cNvPr>
            <p:cNvSpPr txBox="1"/>
            <p:nvPr/>
          </p:nvSpPr>
          <p:spPr>
            <a:xfrm>
              <a:off x="11089157" y="4427166"/>
              <a:ext cx="2037563" cy="9889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Ion pump port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4F9B275-D254-5055-AF8E-A83CEB733914}"/>
                </a:ext>
              </a:extLst>
            </p:cNvPr>
            <p:cNvSpPr txBox="1"/>
            <p:nvPr/>
          </p:nvSpPr>
          <p:spPr>
            <a:xfrm>
              <a:off x="9768047" y="2019060"/>
              <a:ext cx="2774592" cy="9889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Vacuum gauges port</a:t>
              </a:r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CD085E2C-2118-C1A0-89AF-76F4FFB5794B}"/>
                </a:ext>
              </a:extLst>
            </p:cNvPr>
            <p:cNvCxnSpPr>
              <a:cxnSpLocks/>
            </p:cNvCxnSpPr>
            <p:nvPr/>
          </p:nvCxnSpPr>
          <p:spPr>
            <a:xfrm>
              <a:off x="7579032" y="3986948"/>
              <a:ext cx="925181" cy="35408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081E565B-FF2E-7D96-12C2-8629B604A49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24994" y="4808152"/>
              <a:ext cx="1241733" cy="83409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29D6ABB4-27C7-8ADC-2DB0-845CAFE0858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094230" y="5632537"/>
              <a:ext cx="445604" cy="54080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56323D08-574E-92E3-FFD5-292CE41444E1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1089157" y="3622769"/>
              <a:ext cx="732930" cy="84449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DAE830C1-216B-A416-AEBB-58E1B720610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094230" y="2621048"/>
              <a:ext cx="950440" cy="38458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A442B2A-97F9-81AA-5513-9BD85F1BBF63}"/>
              </a:ext>
            </a:extLst>
          </p:cNvPr>
          <p:cNvGrpSpPr/>
          <p:nvPr/>
        </p:nvGrpSpPr>
        <p:grpSpPr>
          <a:xfrm>
            <a:off x="198304" y="3795157"/>
            <a:ext cx="4070422" cy="2448795"/>
            <a:chOff x="5337407" y="2602903"/>
            <a:chExt cx="7872158" cy="4299346"/>
          </a:xfrm>
        </p:grpSpPr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8042E6E8-FDE7-3E43-D611-E967782D041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974209" y="2711002"/>
              <a:ext cx="5016021" cy="4146997"/>
            </a:xfrm>
            <a:prstGeom prst="rect">
              <a:avLst/>
            </a:prstGeom>
          </p:spPr>
        </p:pic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4BC6F577-B3C5-F758-C2D9-54BBC24E6DBD}"/>
                </a:ext>
              </a:extLst>
            </p:cNvPr>
            <p:cNvSpPr txBox="1"/>
            <p:nvPr/>
          </p:nvSpPr>
          <p:spPr>
            <a:xfrm>
              <a:off x="5350779" y="4102586"/>
              <a:ext cx="1938278" cy="9186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Electron beam path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4E05DDA7-933A-A51E-0AD5-61992ADC03C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179434" y="4492229"/>
              <a:ext cx="2141153" cy="1190578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35EBFF99-1CD4-63D2-64A1-7DBF6F7F02C3}"/>
                </a:ext>
              </a:extLst>
            </p:cNvPr>
            <p:cNvSpPr txBox="1"/>
            <p:nvPr/>
          </p:nvSpPr>
          <p:spPr>
            <a:xfrm>
              <a:off x="5593017" y="2751317"/>
              <a:ext cx="2035635" cy="5403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OTR screen</a:t>
              </a: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CF33AEE1-47ED-FFAE-8B40-AF80BA8F864E}"/>
                </a:ext>
              </a:extLst>
            </p:cNvPr>
            <p:cNvCxnSpPr>
              <a:cxnSpLocks/>
            </p:cNvCxnSpPr>
            <p:nvPr/>
          </p:nvCxnSpPr>
          <p:spPr>
            <a:xfrm>
              <a:off x="7419972" y="3182254"/>
              <a:ext cx="697153" cy="30666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1657EEB-7A6E-A2D3-69F7-C4E705FE5F34}"/>
                </a:ext>
              </a:extLst>
            </p:cNvPr>
            <p:cNvSpPr txBox="1"/>
            <p:nvPr/>
          </p:nvSpPr>
          <p:spPr>
            <a:xfrm>
              <a:off x="5337407" y="3316470"/>
              <a:ext cx="2141152" cy="5403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YAG screen</a:t>
              </a:r>
            </a:p>
          </p:txBody>
        </p: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1A794909-6EF9-C694-D653-CC577314F1E7}"/>
                </a:ext>
              </a:extLst>
            </p:cNvPr>
            <p:cNvCxnSpPr>
              <a:cxnSpLocks/>
            </p:cNvCxnSpPr>
            <p:nvPr/>
          </p:nvCxnSpPr>
          <p:spPr>
            <a:xfrm>
              <a:off x="7218623" y="3696979"/>
              <a:ext cx="1099547" cy="499651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44D9E02-5989-13A8-F204-3B4186DADE2A}"/>
                </a:ext>
              </a:extLst>
            </p:cNvPr>
            <p:cNvSpPr txBox="1"/>
            <p:nvPr/>
          </p:nvSpPr>
          <p:spPr>
            <a:xfrm>
              <a:off x="10947579" y="2602903"/>
              <a:ext cx="1299824" cy="5403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/>
                <a:t>Mirror</a:t>
              </a: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4AD90121-12E0-6426-9A5D-458B550A86C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1194175" y="3072709"/>
              <a:ext cx="257110" cy="35484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05AF47A-E3B7-1AEE-EA99-8440EE064A85}"/>
                </a:ext>
              </a:extLst>
            </p:cNvPr>
            <p:cNvSpPr txBox="1"/>
            <p:nvPr/>
          </p:nvSpPr>
          <p:spPr>
            <a:xfrm>
              <a:off x="11415835" y="5200071"/>
              <a:ext cx="1793730" cy="5403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dirty="0"/>
                <a:t>Camera </a:t>
              </a:r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C1C3A7F7-4756-147E-AE26-4DC27E2D235D}"/>
                </a:ext>
              </a:extLst>
            </p:cNvPr>
            <p:cNvCxnSpPr>
              <a:cxnSpLocks/>
              <a:stCxn id="29" idx="2"/>
            </p:cNvCxnSpPr>
            <p:nvPr/>
          </p:nvCxnSpPr>
          <p:spPr>
            <a:xfrm flipH="1">
              <a:off x="11620378" y="5740435"/>
              <a:ext cx="692322" cy="116181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C58CC2F7-3192-61C1-7AB6-3D01BA33D2DF}"/>
              </a:ext>
            </a:extLst>
          </p:cNvPr>
          <p:cNvGrpSpPr/>
          <p:nvPr/>
        </p:nvGrpSpPr>
        <p:grpSpPr>
          <a:xfrm>
            <a:off x="7916974" y="3679854"/>
            <a:ext cx="4271443" cy="2679682"/>
            <a:chOff x="1977579" y="951072"/>
            <a:chExt cx="10574949" cy="6329310"/>
          </a:xfrm>
        </p:grpSpPr>
        <p:pic>
          <p:nvPicPr>
            <p:cNvPr id="33" name="Picture 32" descr="A close-up of a machine&#10;&#10;Description automatically generated with low confidence">
              <a:extLst>
                <a:ext uri="{FF2B5EF4-FFF2-40B4-BE49-F238E27FC236}">
                  <a16:creationId xmlns:a16="http://schemas.microsoft.com/office/drawing/2014/main" id="{F19A24D2-388F-5F4D-96ED-92FD44D2CB8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9963" b="89966" l="5443" r="94587">
                          <a14:foregroundMark x1="6612" y1="49686" x2="13497" y2="49116"/>
                          <a14:foregroundMark x1="13497" y1="49116" x2="24836" y2="58352"/>
                          <a14:foregroundMark x1="73380" y1="49473" x2="88116" y2="33922"/>
                          <a14:foregroundMark x1="88116" y1="33922" x2="69660" y2="28962"/>
                          <a14:foregroundMark x1="5473" y1="44826" x2="12237" y2="43472"/>
                          <a14:foregroundMark x1="12237" y1="43472" x2="17105" y2="39723"/>
                          <a14:foregroundMark x1="14363" y1="39723" x2="12317" y2="49031"/>
                          <a14:foregroundMark x1="12317" y1="49031" x2="14363" y2="53121"/>
                          <a14:foregroundMark x1="90001" y1="29219" x2="90313" y2="39111"/>
                          <a14:foregroundMark x1="90313" y1="39111" x2="86776" y2="40821"/>
                          <a14:foregroundMark x1="92249" y1="35020" x2="93811" y2="35989"/>
                          <a14:foregroundMark x1="94587" y1="28392" x2="91170" y2="32540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b="8054"/>
            <a:stretch/>
          </p:blipFill>
          <p:spPr>
            <a:xfrm>
              <a:off x="3052381" y="1207432"/>
              <a:ext cx="9339767" cy="6072950"/>
            </a:xfrm>
            <a:prstGeom prst="rect">
              <a:avLst/>
            </a:prstGeom>
          </p:spPr>
        </p:pic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33AC277F-D05C-56D6-1CB3-B4A875188CC7}"/>
                </a:ext>
              </a:extLst>
            </p:cNvPr>
            <p:cNvGrpSpPr/>
            <p:nvPr/>
          </p:nvGrpSpPr>
          <p:grpSpPr>
            <a:xfrm>
              <a:off x="1977579" y="4515666"/>
              <a:ext cx="2012896" cy="2066462"/>
              <a:chOff x="1932788" y="2163146"/>
              <a:chExt cx="2012896" cy="2066462"/>
            </a:xfrm>
          </p:grpSpPr>
          <p:sp>
            <p:nvSpPr>
              <p:cNvPr id="51" name="CasellaDiTesto 16">
                <a:extLst>
                  <a:ext uri="{FF2B5EF4-FFF2-40B4-BE49-F238E27FC236}">
                    <a16:creationId xmlns:a16="http://schemas.microsoft.com/office/drawing/2014/main" id="{97A781E9-62C5-F044-F8B7-177E138CB54E}"/>
                  </a:ext>
                </a:extLst>
              </p:cNvPr>
              <p:cNvSpPr txBox="1"/>
              <p:nvPr/>
            </p:nvSpPr>
            <p:spPr>
              <a:xfrm>
                <a:off x="1932788" y="2993782"/>
                <a:ext cx="2012896" cy="12358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it-IT" sz="1400" i="1" dirty="0"/>
                  <a:t>Modular end</a:t>
                </a:r>
                <a:endParaRPr lang="it-GB" sz="1400" i="1" dirty="0"/>
              </a:p>
            </p:txBody>
          </p:sp>
          <p:cxnSp>
            <p:nvCxnSpPr>
              <p:cNvPr id="52" name="Straight Arrow Connector 34">
                <a:extLst>
                  <a:ext uri="{FF2B5EF4-FFF2-40B4-BE49-F238E27FC236}">
                    <a16:creationId xmlns:a16="http://schemas.microsoft.com/office/drawing/2014/main" id="{7FEDF4C8-8DBF-361A-B141-2C6C5A4000C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31698" y="2163146"/>
                <a:ext cx="622582" cy="891223"/>
              </a:xfrm>
              <a:prstGeom prst="straightConnector1">
                <a:avLst/>
              </a:prstGeom>
              <a:ln w="31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4ED72158-FAB0-8907-5340-B6F21ED1B735}"/>
                </a:ext>
              </a:extLst>
            </p:cNvPr>
            <p:cNvGrpSpPr/>
            <p:nvPr/>
          </p:nvGrpSpPr>
          <p:grpSpPr>
            <a:xfrm>
              <a:off x="6371117" y="1146648"/>
              <a:ext cx="2309658" cy="1724567"/>
              <a:chOff x="2576241" y="1451410"/>
              <a:chExt cx="2309658" cy="1724567"/>
            </a:xfrm>
          </p:grpSpPr>
          <p:sp>
            <p:nvSpPr>
              <p:cNvPr id="49" name="CasellaDiTesto 16">
                <a:extLst>
                  <a:ext uri="{FF2B5EF4-FFF2-40B4-BE49-F238E27FC236}">
                    <a16:creationId xmlns:a16="http://schemas.microsoft.com/office/drawing/2014/main" id="{E25B7507-1B14-A6C5-9531-5EFE32945955}"/>
                  </a:ext>
                </a:extLst>
              </p:cNvPr>
              <p:cNvSpPr txBox="1"/>
              <p:nvPr/>
            </p:nvSpPr>
            <p:spPr>
              <a:xfrm>
                <a:off x="2576241" y="1451410"/>
                <a:ext cx="2309658" cy="1235827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t">
                <a:spAutoFit/>
              </a:bodyPr>
              <a:lstStyle/>
              <a:p>
                <a:pPr algn="ctr"/>
                <a:r>
                  <a:rPr lang="en-GB" sz="1400" i="1" dirty="0"/>
                  <a:t>Central </a:t>
                </a:r>
                <a:r>
                  <a:rPr lang="it-IT" sz="1400" i="1" dirty="0"/>
                  <a:t>body</a:t>
                </a:r>
                <a:endParaRPr lang="it-GB" sz="1400" i="1" dirty="0"/>
              </a:p>
            </p:txBody>
          </p:sp>
          <p:cxnSp>
            <p:nvCxnSpPr>
              <p:cNvPr id="50" name="Straight Arrow Connector 34">
                <a:extLst>
                  <a:ext uri="{FF2B5EF4-FFF2-40B4-BE49-F238E27FC236}">
                    <a16:creationId xmlns:a16="http://schemas.microsoft.com/office/drawing/2014/main" id="{CAC32B97-05ED-D305-F8E6-1DBDD7DE5B0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981700" y="2678899"/>
                <a:ext cx="166312" cy="497078"/>
              </a:xfrm>
              <a:prstGeom prst="straightConnector1">
                <a:avLst/>
              </a:prstGeom>
              <a:ln w="31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14C61F83-E72D-93E9-84B1-43851E28C2C6}"/>
                </a:ext>
              </a:extLst>
            </p:cNvPr>
            <p:cNvGrpSpPr/>
            <p:nvPr/>
          </p:nvGrpSpPr>
          <p:grpSpPr>
            <a:xfrm>
              <a:off x="7942888" y="5346300"/>
              <a:ext cx="3416496" cy="1235826"/>
              <a:chOff x="353846" y="1680255"/>
              <a:chExt cx="3416496" cy="1235826"/>
            </a:xfrm>
          </p:grpSpPr>
          <p:sp>
            <p:nvSpPr>
              <p:cNvPr id="47" name="CasellaDiTesto 16">
                <a:extLst>
                  <a:ext uri="{FF2B5EF4-FFF2-40B4-BE49-F238E27FC236}">
                    <a16:creationId xmlns:a16="http://schemas.microsoft.com/office/drawing/2014/main" id="{A3573E15-7F4E-692D-00A2-3BECDE9D756E}"/>
                  </a:ext>
                </a:extLst>
              </p:cNvPr>
              <p:cNvSpPr txBox="1"/>
              <p:nvPr/>
            </p:nvSpPr>
            <p:spPr>
              <a:xfrm>
                <a:off x="930872" y="1680255"/>
                <a:ext cx="2839470" cy="1235826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t">
                <a:spAutoFit/>
              </a:bodyPr>
              <a:lstStyle/>
              <a:p>
                <a:pPr algn="ctr"/>
                <a:r>
                  <a:rPr lang="en-GB" sz="1400" i="1" dirty="0"/>
                  <a:t>Pumping </a:t>
                </a:r>
                <a:r>
                  <a:rPr lang="it-IT" sz="1400" i="1" dirty="0"/>
                  <a:t>port</a:t>
                </a:r>
                <a:endParaRPr lang="it-GB" sz="1400" i="1" dirty="0"/>
              </a:p>
            </p:txBody>
          </p:sp>
          <p:cxnSp>
            <p:nvCxnSpPr>
              <p:cNvPr id="48" name="Straight Arrow Connector 47">
                <a:extLst>
                  <a:ext uri="{FF2B5EF4-FFF2-40B4-BE49-F238E27FC236}">
                    <a16:creationId xmlns:a16="http://schemas.microsoft.com/office/drawing/2014/main" id="{4841465F-934A-9357-1365-6F0A95CB59D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53846" y="2168995"/>
                <a:ext cx="1054202" cy="41885"/>
              </a:xfrm>
              <a:prstGeom prst="straightConnector1">
                <a:avLst/>
              </a:prstGeom>
              <a:ln w="31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1D53394F-4B09-9E55-831C-E627409DA63F}"/>
                </a:ext>
              </a:extLst>
            </p:cNvPr>
            <p:cNvGrpSpPr/>
            <p:nvPr/>
          </p:nvGrpSpPr>
          <p:grpSpPr>
            <a:xfrm>
              <a:off x="2879931" y="2092008"/>
              <a:ext cx="2298280" cy="2046580"/>
              <a:chOff x="2879931" y="2092008"/>
              <a:chExt cx="2298280" cy="2046580"/>
            </a:xfrm>
          </p:grpSpPr>
          <p:sp>
            <p:nvSpPr>
              <p:cNvPr id="45" name="CasellaDiTesto 16">
                <a:extLst>
                  <a:ext uri="{FF2B5EF4-FFF2-40B4-BE49-F238E27FC236}">
                    <a16:creationId xmlns:a16="http://schemas.microsoft.com/office/drawing/2014/main" id="{E5F8E31A-C63A-CF34-37A6-E8E9ADDEFDEF}"/>
                  </a:ext>
                </a:extLst>
              </p:cNvPr>
              <p:cNvSpPr txBox="1"/>
              <p:nvPr/>
            </p:nvSpPr>
            <p:spPr>
              <a:xfrm>
                <a:off x="2879931" y="2092008"/>
                <a:ext cx="1789202" cy="7269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i="1" dirty="0"/>
                  <a:t>Tapers</a:t>
                </a:r>
              </a:p>
            </p:txBody>
          </p:sp>
          <p:cxnSp>
            <p:nvCxnSpPr>
              <p:cNvPr id="46" name="Straight Arrow Connector 34">
                <a:extLst>
                  <a:ext uri="{FF2B5EF4-FFF2-40B4-BE49-F238E27FC236}">
                    <a16:creationId xmlns:a16="http://schemas.microsoft.com/office/drawing/2014/main" id="{6186438D-CB02-355B-A37F-2795C57A46C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7745" y="2693418"/>
                <a:ext cx="1100466" cy="1445170"/>
              </a:xfrm>
              <a:prstGeom prst="straightConnector1">
                <a:avLst/>
              </a:prstGeom>
              <a:ln w="31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4B8436BA-9C9D-5E32-6D5F-198EE57680CB}"/>
                </a:ext>
              </a:extLst>
            </p:cNvPr>
            <p:cNvGrpSpPr/>
            <p:nvPr/>
          </p:nvGrpSpPr>
          <p:grpSpPr>
            <a:xfrm>
              <a:off x="3374625" y="4644755"/>
              <a:ext cx="3161712" cy="2544873"/>
              <a:chOff x="3407144" y="4644755"/>
              <a:chExt cx="3161712" cy="2544873"/>
            </a:xfrm>
          </p:grpSpPr>
          <p:sp>
            <p:nvSpPr>
              <p:cNvPr id="43" name="CasellaDiTesto 16">
                <a:extLst>
                  <a:ext uri="{FF2B5EF4-FFF2-40B4-BE49-F238E27FC236}">
                    <a16:creationId xmlns:a16="http://schemas.microsoft.com/office/drawing/2014/main" id="{17C077C0-7DF4-7EBC-7FAD-B05BB55DD306}"/>
                  </a:ext>
                </a:extLst>
              </p:cNvPr>
              <p:cNvSpPr txBox="1"/>
              <p:nvPr/>
            </p:nvSpPr>
            <p:spPr>
              <a:xfrm>
                <a:off x="3407144" y="5953802"/>
                <a:ext cx="2351155" cy="12358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i="1" dirty="0"/>
                  <a:t>Folded conductor</a:t>
                </a:r>
              </a:p>
            </p:txBody>
          </p:sp>
          <p:cxnSp>
            <p:nvCxnSpPr>
              <p:cNvPr id="44" name="Straight Arrow Connector 34">
                <a:extLst>
                  <a:ext uri="{FF2B5EF4-FFF2-40B4-BE49-F238E27FC236}">
                    <a16:creationId xmlns:a16="http://schemas.microsoft.com/office/drawing/2014/main" id="{45B7C2FA-4553-A674-83FF-DA308A7D1F9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436976" y="4644755"/>
                <a:ext cx="1131880" cy="1589858"/>
              </a:xfrm>
              <a:prstGeom prst="straightConnector1">
                <a:avLst/>
              </a:prstGeom>
              <a:ln w="31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A5ADC8C6-9692-EF1C-5CE3-686B9C3B21A7}"/>
                </a:ext>
              </a:extLst>
            </p:cNvPr>
            <p:cNvGrpSpPr/>
            <p:nvPr/>
          </p:nvGrpSpPr>
          <p:grpSpPr>
            <a:xfrm>
              <a:off x="10116758" y="951072"/>
              <a:ext cx="2435770" cy="2114565"/>
              <a:chOff x="2079854" y="1001055"/>
              <a:chExt cx="2435770" cy="2114565"/>
            </a:xfrm>
          </p:grpSpPr>
          <p:sp>
            <p:nvSpPr>
              <p:cNvPr id="41" name="CasellaDiTesto 16">
                <a:extLst>
                  <a:ext uri="{FF2B5EF4-FFF2-40B4-BE49-F238E27FC236}">
                    <a16:creationId xmlns:a16="http://schemas.microsoft.com/office/drawing/2014/main" id="{9A1E0150-104C-44A1-C7D2-B70A883B299F}"/>
                  </a:ext>
                </a:extLst>
              </p:cNvPr>
              <p:cNvSpPr txBox="1"/>
              <p:nvPr/>
            </p:nvSpPr>
            <p:spPr>
              <a:xfrm>
                <a:off x="2079854" y="1001055"/>
                <a:ext cx="2435770" cy="1235827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t">
                <a:spAutoFit/>
              </a:bodyPr>
              <a:lstStyle/>
              <a:p>
                <a:pPr algn="ctr"/>
                <a:r>
                  <a:rPr lang="en-GB" sz="1400" i="1" dirty="0"/>
                  <a:t>Integrated bellows</a:t>
                </a:r>
                <a:endParaRPr lang="en-GB" sz="1400" i="1" dirty="0">
                  <a:cs typeface="Calibri"/>
                </a:endParaRPr>
              </a:p>
            </p:txBody>
          </p:sp>
          <p:cxnSp>
            <p:nvCxnSpPr>
              <p:cNvPr id="42" name="Straight Arrow Connector 41">
                <a:extLst>
                  <a:ext uri="{FF2B5EF4-FFF2-40B4-BE49-F238E27FC236}">
                    <a16:creationId xmlns:a16="http://schemas.microsoft.com/office/drawing/2014/main" id="{8C8FD81B-C8FA-E833-BE0C-EEB4E686BA7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309571" y="2287128"/>
                <a:ext cx="169434" cy="828492"/>
              </a:xfrm>
              <a:prstGeom prst="straightConnector1">
                <a:avLst/>
              </a:prstGeom>
              <a:ln w="31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68" name="Picture 67">
            <a:extLst>
              <a:ext uri="{FF2B5EF4-FFF2-40B4-BE49-F238E27FC236}">
                <a16:creationId xmlns:a16="http://schemas.microsoft.com/office/drawing/2014/main" id="{F7211D75-D77D-CEEC-3D42-69ABAEFA9CB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5437" t="21184" r="33051" b="1896"/>
          <a:stretch/>
        </p:blipFill>
        <p:spPr>
          <a:xfrm>
            <a:off x="5658111" y="1088838"/>
            <a:ext cx="2486861" cy="2243583"/>
          </a:xfrm>
          <a:prstGeom prst="rect">
            <a:avLst/>
          </a:prstGeom>
        </p:spPr>
      </p:pic>
      <p:pic>
        <p:nvPicPr>
          <p:cNvPr id="69" name="Picture 68">
            <a:extLst>
              <a:ext uri="{FF2B5EF4-FFF2-40B4-BE49-F238E27FC236}">
                <a16:creationId xmlns:a16="http://schemas.microsoft.com/office/drawing/2014/main" id="{D97B9283-B4E1-64B1-5058-C4BF2F1941C8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54681" t="36452" r="15813" b="17798"/>
          <a:stretch/>
        </p:blipFill>
        <p:spPr>
          <a:xfrm>
            <a:off x="8351109" y="1220389"/>
            <a:ext cx="1831502" cy="1715670"/>
          </a:xfrm>
          <a:prstGeom prst="rect">
            <a:avLst/>
          </a:prstGeom>
        </p:spPr>
      </p:pic>
      <p:pic>
        <p:nvPicPr>
          <p:cNvPr id="70" name="Picture 69">
            <a:extLst>
              <a:ext uri="{FF2B5EF4-FFF2-40B4-BE49-F238E27FC236}">
                <a16:creationId xmlns:a16="http://schemas.microsoft.com/office/drawing/2014/main" id="{C6033671-A41C-1041-9201-21930BCA444F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50000" t="21184" r="24065" b="14068"/>
          <a:stretch/>
        </p:blipFill>
        <p:spPr>
          <a:xfrm>
            <a:off x="10241162" y="606440"/>
            <a:ext cx="1831502" cy="2762481"/>
          </a:xfrm>
          <a:prstGeom prst="rect">
            <a:avLst/>
          </a:prstGeom>
        </p:spPr>
      </p:pic>
      <p:sp>
        <p:nvSpPr>
          <p:cNvPr id="73" name="TextBox 72">
            <a:extLst>
              <a:ext uri="{FF2B5EF4-FFF2-40B4-BE49-F238E27FC236}">
                <a16:creationId xmlns:a16="http://schemas.microsoft.com/office/drawing/2014/main" id="{7B06CA18-7106-3AC8-9617-16B58F7D233E}"/>
              </a:ext>
            </a:extLst>
          </p:cNvPr>
          <p:cNvSpPr txBox="1"/>
          <p:nvPr/>
        </p:nvSpPr>
        <p:spPr>
          <a:xfrm>
            <a:off x="763275" y="3401722"/>
            <a:ext cx="26878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GB" u="sng" dirty="0">
                <a:latin typeface="Calibri" panose="020F0502020204030204" pitchFamily="34" charset="0"/>
                <a:cs typeface="Calibri" panose="020F0502020204030204" pitchFamily="34" charset="0"/>
              </a:rPr>
              <a:t>Diagnostic Screens</a:t>
            </a:r>
            <a:endParaRPr lang="en-GB" sz="18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74" name="Table 74">
            <a:extLst>
              <a:ext uri="{FF2B5EF4-FFF2-40B4-BE49-F238E27FC236}">
                <a16:creationId xmlns:a16="http://schemas.microsoft.com/office/drawing/2014/main" id="{7AC6C12F-1794-0C67-1A95-1678CEFE9D6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465780"/>
              </p:ext>
            </p:extLst>
          </p:nvPr>
        </p:nvGraphicFramePr>
        <p:xfrm>
          <a:off x="198304" y="965349"/>
          <a:ext cx="534315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90525">
                  <a:extLst>
                    <a:ext uri="{9D8B030D-6E8A-4147-A177-3AD203B41FA5}">
                      <a16:colId xmlns:a16="http://schemas.microsoft.com/office/drawing/2014/main" val="62352445"/>
                    </a:ext>
                  </a:extLst>
                </a:gridCol>
                <a:gridCol w="890525">
                  <a:extLst>
                    <a:ext uri="{9D8B030D-6E8A-4147-A177-3AD203B41FA5}">
                      <a16:colId xmlns:a16="http://schemas.microsoft.com/office/drawing/2014/main" val="3218951152"/>
                    </a:ext>
                  </a:extLst>
                </a:gridCol>
                <a:gridCol w="890525">
                  <a:extLst>
                    <a:ext uri="{9D8B030D-6E8A-4147-A177-3AD203B41FA5}">
                      <a16:colId xmlns:a16="http://schemas.microsoft.com/office/drawing/2014/main" val="2415755171"/>
                    </a:ext>
                  </a:extLst>
                </a:gridCol>
                <a:gridCol w="890525">
                  <a:extLst>
                    <a:ext uri="{9D8B030D-6E8A-4147-A177-3AD203B41FA5}">
                      <a16:colId xmlns:a16="http://schemas.microsoft.com/office/drawing/2014/main" val="3980667226"/>
                    </a:ext>
                  </a:extLst>
                </a:gridCol>
                <a:gridCol w="890525">
                  <a:extLst>
                    <a:ext uri="{9D8B030D-6E8A-4147-A177-3AD203B41FA5}">
                      <a16:colId xmlns:a16="http://schemas.microsoft.com/office/drawing/2014/main" val="3008521325"/>
                    </a:ext>
                  </a:extLst>
                </a:gridCol>
                <a:gridCol w="890525">
                  <a:extLst>
                    <a:ext uri="{9D8B030D-6E8A-4147-A177-3AD203B41FA5}">
                      <a16:colId xmlns:a16="http://schemas.microsoft.com/office/drawing/2014/main" val="36345033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Magnet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Number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L (m)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B (T)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G (T/m)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S (T/m</a:t>
                      </a:r>
                      <a:r>
                        <a:rPr lang="en-GB" sz="1600" baseline="30000" dirty="0"/>
                        <a:t>2</a:t>
                      </a:r>
                      <a:r>
                        <a:rPr lang="en-GB" sz="1600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46266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BB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0.95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34887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BD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0.99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-8.24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-44.0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02547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BF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0.42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36.0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671468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Quad.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0.45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52073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Sext.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44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0.05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7890026"/>
                  </a:ext>
                </a:extLst>
              </a:tr>
            </a:tbl>
          </a:graphicData>
        </a:graphic>
      </p:graphicFrame>
      <p:sp>
        <p:nvSpPr>
          <p:cNvPr id="79" name="TextBox 78">
            <a:extLst>
              <a:ext uri="{FF2B5EF4-FFF2-40B4-BE49-F238E27FC236}">
                <a16:creationId xmlns:a16="http://schemas.microsoft.com/office/drawing/2014/main" id="{A5B78DE8-D8D5-B0F2-DB6A-5112176DBB50}"/>
              </a:ext>
            </a:extLst>
          </p:cNvPr>
          <p:cNvSpPr txBox="1"/>
          <p:nvPr/>
        </p:nvSpPr>
        <p:spPr>
          <a:xfrm>
            <a:off x="1083378" y="515201"/>
            <a:ext cx="35362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GB" u="sng" dirty="0">
                <a:latin typeface="Calibri" panose="020F0502020204030204" pitchFamily="34" charset="0"/>
                <a:cs typeface="Calibri" panose="020F0502020204030204" pitchFamily="34" charset="0"/>
              </a:rPr>
              <a:t>Magnet Parameters at 3.5 GeV</a:t>
            </a:r>
            <a:endParaRPr lang="en-GB" sz="18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CBB977AF-59BD-C2F2-E529-910501E0998A}"/>
              </a:ext>
            </a:extLst>
          </p:cNvPr>
          <p:cNvSpPr txBox="1"/>
          <p:nvPr/>
        </p:nvSpPr>
        <p:spPr>
          <a:xfrm>
            <a:off x="4404061" y="3401722"/>
            <a:ext cx="29816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GB" u="sng" dirty="0">
                <a:latin typeface="Calibri" panose="020F0502020204030204" pitchFamily="34" charset="0"/>
                <a:cs typeface="Calibri" panose="020F0502020204030204" pitchFamily="34" charset="0"/>
              </a:rPr>
              <a:t>Pumping / Bellows Assembly</a:t>
            </a:r>
            <a:endParaRPr lang="en-GB" sz="18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D0142175-B18C-94C0-12CD-AC6C398FF273}"/>
              </a:ext>
            </a:extLst>
          </p:cNvPr>
          <p:cNvSpPr txBox="1"/>
          <p:nvPr/>
        </p:nvSpPr>
        <p:spPr>
          <a:xfrm>
            <a:off x="8673956" y="3401722"/>
            <a:ext cx="298162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GB" u="sng" dirty="0">
                <a:latin typeface="Calibri" panose="020F0502020204030204" pitchFamily="34" charset="0"/>
                <a:cs typeface="Calibri" panose="020F0502020204030204" pitchFamily="34" charset="0"/>
              </a:rPr>
              <a:t>Injection / Extraction Kickers</a:t>
            </a:r>
            <a:endParaRPr lang="en-GB" sz="18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16AD72F0-17D9-4018-4F50-09A6C79D8121}"/>
              </a:ext>
            </a:extLst>
          </p:cNvPr>
          <p:cNvSpPr txBox="1"/>
          <p:nvPr/>
        </p:nvSpPr>
        <p:spPr>
          <a:xfrm>
            <a:off x="8345340" y="515201"/>
            <a:ext cx="181292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GB" u="sng" dirty="0">
                <a:latin typeface="Calibri" panose="020F0502020204030204" pitchFamily="34" charset="0"/>
                <a:cs typeface="Calibri" panose="020F0502020204030204" pitchFamily="34" charset="0"/>
              </a:rPr>
              <a:t>BD Dipole</a:t>
            </a:r>
            <a:endParaRPr lang="en-GB" sz="18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C0972611-6692-8051-64F9-3AFB28EBBADD}"/>
              </a:ext>
            </a:extLst>
          </p:cNvPr>
          <p:cNvSpPr txBox="1"/>
          <p:nvPr/>
        </p:nvSpPr>
        <p:spPr>
          <a:xfrm>
            <a:off x="10273046" y="515201"/>
            <a:ext cx="1812924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GB" u="sng" dirty="0">
                <a:latin typeface="Calibri" panose="020F0502020204030204" pitchFamily="34" charset="0"/>
                <a:cs typeface="Calibri" panose="020F0502020204030204" pitchFamily="34" charset="0"/>
              </a:rPr>
              <a:t>BF Dipole</a:t>
            </a:r>
            <a:endParaRPr lang="en-GB" sz="1800" u="sng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59431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60181A1-137C-4F3A-A8AE-0AB7A21B8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Prototyping for Booster-II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C91C33C-9F1B-4320-82E9-D2E99D5A510D}"/>
              </a:ext>
            </a:extLst>
          </p:cNvPr>
          <p:cNvSpPr txBox="1">
            <a:spLocks/>
          </p:cNvSpPr>
          <p:nvPr/>
        </p:nvSpPr>
        <p:spPr>
          <a:xfrm>
            <a:off x="210530" y="614048"/>
            <a:ext cx="10565226" cy="51125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lnSpc>
                <a:spcPct val="110000"/>
              </a:lnSpc>
              <a:buNone/>
            </a:pPr>
            <a:endParaRPr lang="en-GB" sz="1600" dirty="0"/>
          </a:p>
        </p:txBody>
      </p:sp>
      <p:sp>
        <p:nvSpPr>
          <p:cNvPr id="10" name="Footer Placeholder 1">
            <a:extLst>
              <a:ext uri="{FF2B5EF4-FFF2-40B4-BE49-F238E27FC236}">
                <a16:creationId xmlns:a16="http://schemas.microsoft.com/office/drawing/2014/main" id="{877D9EF2-BE97-4824-A5C8-7038248462D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391477" y="6509335"/>
            <a:ext cx="9409045" cy="382352"/>
          </a:xfrm>
        </p:spPr>
        <p:txBody>
          <a:bodyPr/>
          <a:lstStyle/>
          <a:p>
            <a:pPr algn="ctr"/>
            <a:r>
              <a:rPr lang="en-GB" dirty="0"/>
              <a:t>I Martin, Upgrades to the Injector Complex for Diamond-II, </a:t>
            </a:r>
            <a:r>
              <a:rPr lang="en-GB" dirty="0" err="1"/>
              <a:t>IoP</a:t>
            </a:r>
            <a:r>
              <a:rPr lang="en-GB" dirty="0"/>
              <a:t> PABG 2023</a:t>
            </a: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6E1ADD7E-945F-45E6-9900-82609E684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6</a:t>
            </a:fld>
            <a:endParaRPr lang="en-GB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E58F17D-A847-6B98-8A25-B273213438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089" y="3914503"/>
            <a:ext cx="7992888" cy="2421474"/>
          </a:xfrm>
          <a:prstGeom prst="rect">
            <a:avLst/>
          </a:prstGeom>
        </p:spPr>
      </p:pic>
      <p:pic>
        <p:nvPicPr>
          <p:cNvPr id="18" name="Picture 17" descr="A picture containing indoor, engineering, machine, workshop&#10;&#10;Description automatically generated">
            <a:extLst>
              <a:ext uri="{FF2B5EF4-FFF2-40B4-BE49-F238E27FC236}">
                <a16:creationId xmlns:a16="http://schemas.microsoft.com/office/drawing/2014/main" id="{73868377-CDC6-4369-DF5F-4D5EB6368FB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54" t="17914" r="10941" b="11874"/>
          <a:stretch/>
        </p:blipFill>
        <p:spPr>
          <a:xfrm>
            <a:off x="6946085" y="794047"/>
            <a:ext cx="4781725" cy="2063139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C6B77DDE-5363-B44E-BDF0-AD79E861604E}"/>
              </a:ext>
            </a:extLst>
          </p:cNvPr>
          <p:cNvSpPr/>
          <p:nvPr/>
        </p:nvSpPr>
        <p:spPr>
          <a:xfrm>
            <a:off x="427839" y="4764947"/>
            <a:ext cx="3780367" cy="127512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1BC2EDF1-6ACE-198A-0F75-FEC1628FF341}"/>
              </a:ext>
            </a:extLst>
          </p:cNvPr>
          <p:cNvCxnSpPr>
            <a:cxnSpLocks/>
          </p:cNvCxnSpPr>
          <p:nvPr/>
        </p:nvCxnSpPr>
        <p:spPr>
          <a:xfrm flipV="1">
            <a:off x="427839" y="791185"/>
            <a:ext cx="6518246" cy="397376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7BD3D4A9-5321-C776-AA2E-82DB5182AE09}"/>
              </a:ext>
            </a:extLst>
          </p:cNvPr>
          <p:cNvSpPr txBox="1"/>
          <p:nvPr/>
        </p:nvSpPr>
        <p:spPr>
          <a:xfrm>
            <a:off x="210530" y="634864"/>
            <a:ext cx="5639664" cy="278537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000" u="sng" dirty="0">
                <a:latin typeface="Calibri" panose="020F0502020204030204" pitchFamily="34" charset="0"/>
                <a:cs typeface="Calibri" panose="020F0502020204030204" pitchFamily="34" charset="0"/>
              </a:rPr>
              <a:t>Prototyping of components to check:</a:t>
            </a:r>
          </a:p>
          <a:p>
            <a:pPr marL="354013" indent="-354013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Vessel stiffness / clearance from magnet poles</a:t>
            </a:r>
          </a:p>
          <a:p>
            <a:pPr marL="354013" indent="-354013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Material thickness (1 mm stainless steel)</a:t>
            </a:r>
          </a:p>
          <a:p>
            <a:pPr marL="354013" indent="-354013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Assembly procedure / ease of access to bolts</a:t>
            </a:r>
          </a:p>
          <a:p>
            <a:pPr marL="354013" indent="-354013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Functionality of pumping cross / bellow assembly</a:t>
            </a:r>
          </a:p>
          <a:p>
            <a:pPr marL="354013" indent="-354013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Robustness of RF fingers</a:t>
            </a:r>
          </a:p>
          <a:p>
            <a:pPr marL="354013" indent="-354013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Vessel supports / alignment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240E7A78-14A5-1ECF-BB18-79E14E74D246}"/>
              </a:ext>
            </a:extLst>
          </p:cNvPr>
          <p:cNvCxnSpPr>
            <a:cxnSpLocks/>
          </p:cNvCxnSpPr>
          <p:nvPr/>
        </p:nvCxnSpPr>
        <p:spPr>
          <a:xfrm flipV="1">
            <a:off x="4208206" y="2875068"/>
            <a:ext cx="7519604" cy="316500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 descr="Close-up of a machine&#10;&#10;Description automatically generated with medium confidence">
            <a:extLst>
              <a:ext uri="{FF2B5EF4-FFF2-40B4-BE49-F238E27FC236}">
                <a16:creationId xmlns:a16="http://schemas.microsoft.com/office/drawing/2014/main" id="{6BFF3C31-538A-6857-8B53-68E2F32754D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1" r="16232"/>
          <a:stretch/>
        </p:blipFill>
        <p:spPr>
          <a:xfrm rot="5400000">
            <a:off x="9110864" y="3719032"/>
            <a:ext cx="3264141" cy="1969750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DCA89264-D815-A8F8-7442-BEDFDB2104DA}"/>
              </a:ext>
            </a:extLst>
          </p:cNvPr>
          <p:cNvSpPr/>
          <p:nvPr/>
        </p:nvSpPr>
        <p:spPr>
          <a:xfrm>
            <a:off x="7718458" y="5185091"/>
            <a:ext cx="557855" cy="69521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6CFBF7B-A95D-E049-D638-17AD0ED8808B}"/>
              </a:ext>
            </a:extLst>
          </p:cNvPr>
          <p:cNvCxnSpPr>
            <a:cxnSpLocks/>
          </p:cNvCxnSpPr>
          <p:nvPr/>
        </p:nvCxnSpPr>
        <p:spPr>
          <a:xfrm>
            <a:off x="7718458" y="5876465"/>
            <a:ext cx="2039601" cy="45951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FA72F66D-F6BC-1914-90EC-546875A84CD0}"/>
              </a:ext>
            </a:extLst>
          </p:cNvPr>
          <p:cNvCxnSpPr>
            <a:cxnSpLocks/>
          </p:cNvCxnSpPr>
          <p:nvPr/>
        </p:nvCxnSpPr>
        <p:spPr>
          <a:xfrm flipV="1">
            <a:off x="7712078" y="3057832"/>
            <a:ext cx="2041522" cy="213185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92898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60181A1-137C-4F3A-A8AE-0AB7A21B8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Transfer Line Modifications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C91C33C-9F1B-4320-82E9-D2E99D5A510D}"/>
              </a:ext>
            </a:extLst>
          </p:cNvPr>
          <p:cNvSpPr txBox="1">
            <a:spLocks/>
          </p:cNvSpPr>
          <p:nvPr/>
        </p:nvSpPr>
        <p:spPr>
          <a:xfrm>
            <a:off x="210530" y="614048"/>
            <a:ext cx="10565226" cy="51125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lnSpc>
                <a:spcPct val="110000"/>
              </a:lnSpc>
              <a:buNone/>
            </a:pPr>
            <a:endParaRPr lang="en-GB" sz="16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87810B-2145-C6FB-96C2-C0CAA48395FF}"/>
              </a:ext>
            </a:extLst>
          </p:cNvPr>
          <p:cNvSpPr txBox="1"/>
          <p:nvPr/>
        </p:nvSpPr>
        <p:spPr>
          <a:xfrm>
            <a:off x="1170817" y="596525"/>
            <a:ext cx="313571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u="sng" dirty="0" err="1"/>
              <a:t>Linac</a:t>
            </a:r>
            <a:r>
              <a:rPr lang="en-US" sz="2000" u="sng" dirty="0"/>
              <a:t>-To-Booster (LTB)</a:t>
            </a:r>
          </a:p>
        </p:txBody>
      </p:sp>
      <p:sp>
        <p:nvSpPr>
          <p:cNvPr id="10" name="Footer Placeholder 1">
            <a:extLst>
              <a:ext uri="{FF2B5EF4-FFF2-40B4-BE49-F238E27FC236}">
                <a16:creationId xmlns:a16="http://schemas.microsoft.com/office/drawing/2014/main" id="{877D9EF2-BE97-4824-A5C8-7038248462D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391477" y="6503032"/>
            <a:ext cx="9409045" cy="382352"/>
          </a:xfrm>
        </p:spPr>
        <p:txBody>
          <a:bodyPr/>
          <a:lstStyle/>
          <a:p>
            <a:pPr algn="ctr"/>
            <a:r>
              <a:rPr lang="en-GB" dirty="0"/>
              <a:t>I Martin, Upgrades to the Injector Complex for Diamond-II, </a:t>
            </a:r>
            <a:r>
              <a:rPr lang="en-GB" dirty="0" err="1"/>
              <a:t>IoP</a:t>
            </a:r>
            <a:r>
              <a:rPr lang="en-GB" dirty="0"/>
              <a:t> PABG 2023</a:t>
            </a: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6E1ADD7E-945F-45E6-9900-82609E684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7</a:t>
            </a:fld>
            <a:endParaRPr lang="en-GB" dirty="0"/>
          </a:p>
        </p:txBody>
      </p:sp>
      <p:pic>
        <p:nvPicPr>
          <p:cNvPr id="5" name="Picture 4" descr="A picture containing diagram, line, text&#10;&#10;Description automatically generated">
            <a:extLst>
              <a:ext uri="{FF2B5EF4-FFF2-40B4-BE49-F238E27FC236}">
                <a16:creationId xmlns:a16="http://schemas.microsoft.com/office/drawing/2014/main" id="{290E25D7-1644-E393-AF68-CEE76538D29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782" y="1061206"/>
            <a:ext cx="4986859" cy="525156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A35AFF4-2219-4E30-C405-B65F2B2D2AB4}"/>
              </a:ext>
            </a:extLst>
          </p:cNvPr>
          <p:cNvSpPr txBox="1"/>
          <p:nvPr/>
        </p:nvSpPr>
        <p:spPr>
          <a:xfrm>
            <a:off x="913596" y="2768166"/>
            <a:ext cx="1277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New dipole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4FC7F04-DB9C-FCAB-FADA-26F794EAA772}"/>
              </a:ext>
            </a:extLst>
          </p:cNvPr>
          <p:cNvCxnSpPr>
            <a:cxnSpLocks/>
          </p:cNvCxnSpPr>
          <p:nvPr/>
        </p:nvCxnSpPr>
        <p:spPr>
          <a:xfrm>
            <a:off x="2191093" y="3001590"/>
            <a:ext cx="641254" cy="8775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751917FF-702B-0054-588B-63BC46F4418F}"/>
              </a:ext>
            </a:extLst>
          </p:cNvPr>
          <p:cNvSpPr txBox="1"/>
          <p:nvPr/>
        </p:nvSpPr>
        <p:spPr>
          <a:xfrm>
            <a:off x="1856241" y="1065459"/>
            <a:ext cx="19522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Replacement septum and kicker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D227D22-1677-2EBD-3437-E586921698FC}"/>
              </a:ext>
            </a:extLst>
          </p:cNvPr>
          <p:cNvCxnSpPr>
            <a:cxnSpLocks/>
          </p:cNvCxnSpPr>
          <p:nvPr/>
        </p:nvCxnSpPr>
        <p:spPr>
          <a:xfrm>
            <a:off x="3771180" y="1443793"/>
            <a:ext cx="820485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85F6971-08AD-56F1-28B9-34AF3993C6B6}"/>
              </a:ext>
            </a:extLst>
          </p:cNvPr>
          <p:cNvCxnSpPr>
            <a:cxnSpLocks/>
          </p:cNvCxnSpPr>
          <p:nvPr/>
        </p:nvCxnSpPr>
        <p:spPr>
          <a:xfrm flipV="1">
            <a:off x="3795762" y="1229030"/>
            <a:ext cx="963051" cy="10169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A06FD51F-3AFF-EF8B-3D0B-EB77B2D19CC4}"/>
              </a:ext>
            </a:extLst>
          </p:cNvPr>
          <p:cNvSpPr txBox="1"/>
          <p:nvPr/>
        </p:nvSpPr>
        <p:spPr>
          <a:xfrm>
            <a:off x="2024702" y="1928167"/>
            <a:ext cx="14279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New quadrupole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4795CA73-1A7B-BDC5-A06C-EB5F35F250B2}"/>
              </a:ext>
            </a:extLst>
          </p:cNvPr>
          <p:cNvCxnSpPr>
            <a:cxnSpLocks/>
          </p:cNvCxnSpPr>
          <p:nvPr/>
        </p:nvCxnSpPr>
        <p:spPr>
          <a:xfrm flipV="1">
            <a:off x="3185652" y="2015611"/>
            <a:ext cx="766916" cy="17781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E180ADD4-0BC5-CD06-E6B6-36D3BAC1835F}"/>
              </a:ext>
            </a:extLst>
          </p:cNvPr>
          <p:cNvSpPr txBox="1"/>
          <p:nvPr/>
        </p:nvSpPr>
        <p:spPr>
          <a:xfrm>
            <a:off x="1461175" y="5278648"/>
            <a:ext cx="12774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New booster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AF8A2F4-D106-9805-5B0F-4EE37288F2D4}"/>
              </a:ext>
            </a:extLst>
          </p:cNvPr>
          <p:cNvSpPr txBox="1"/>
          <p:nvPr/>
        </p:nvSpPr>
        <p:spPr>
          <a:xfrm>
            <a:off x="3264996" y="4907005"/>
            <a:ext cx="12774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Existing booster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557333FC-E0C9-EE57-C372-DC780804AD78}"/>
              </a:ext>
            </a:extLst>
          </p:cNvPr>
          <p:cNvCxnSpPr>
            <a:cxnSpLocks/>
          </p:cNvCxnSpPr>
          <p:nvPr/>
        </p:nvCxnSpPr>
        <p:spPr>
          <a:xfrm flipV="1">
            <a:off x="2418045" y="5448550"/>
            <a:ext cx="414302" cy="14472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40168D6A-0AD4-D304-DD0C-7A44A9568A5E}"/>
              </a:ext>
            </a:extLst>
          </p:cNvPr>
          <p:cNvCxnSpPr>
            <a:cxnSpLocks/>
          </p:cNvCxnSpPr>
          <p:nvPr/>
        </p:nvCxnSpPr>
        <p:spPr>
          <a:xfrm flipH="1">
            <a:off x="3191897" y="5278648"/>
            <a:ext cx="260746" cy="12987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6" name="Group 65">
            <a:extLst>
              <a:ext uri="{FF2B5EF4-FFF2-40B4-BE49-F238E27FC236}">
                <a16:creationId xmlns:a16="http://schemas.microsoft.com/office/drawing/2014/main" id="{44219F66-477D-613E-FD61-453F06575654}"/>
              </a:ext>
            </a:extLst>
          </p:cNvPr>
          <p:cNvGrpSpPr/>
          <p:nvPr/>
        </p:nvGrpSpPr>
        <p:grpSpPr>
          <a:xfrm>
            <a:off x="5305536" y="596525"/>
            <a:ext cx="6828842" cy="5270274"/>
            <a:chOff x="5305536" y="596525"/>
            <a:chExt cx="6828842" cy="5270274"/>
          </a:xfrm>
        </p:grpSpPr>
        <p:pic>
          <p:nvPicPr>
            <p:cNvPr id="7" name="Picture 6" descr="A picture containing diagram, line, plot&#10;&#10;Description automatically generated">
              <a:extLst>
                <a:ext uri="{FF2B5EF4-FFF2-40B4-BE49-F238E27FC236}">
                  <a16:creationId xmlns:a16="http://schemas.microsoft.com/office/drawing/2014/main" id="{3C28E12F-8D81-E396-5220-1DF83B40D8A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05536" y="1369532"/>
              <a:ext cx="6828842" cy="4497267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7C3F2E9-FCF9-A584-728F-CA77D670894B}"/>
                </a:ext>
              </a:extLst>
            </p:cNvPr>
            <p:cNvSpPr txBox="1"/>
            <p:nvPr/>
          </p:nvSpPr>
          <p:spPr>
            <a:xfrm>
              <a:off x="7212751" y="596525"/>
              <a:ext cx="3563005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u="sng" dirty="0"/>
                <a:t>Booster-to-Storage Ring (BTS)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E7CD4ED5-9083-5283-16B6-B87591B0B7C9}"/>
                </a:ext>
              </a:extLst>
            </p:cNvPr>
            <p:cNvSpPr txBox="1"/>
            <p:nvPr/>
          </p:nvSpPr>
          <p:spPr>
            <a:xfrm>
              <a:off x="10855638" y="2970231"/>
              <a:ext cx="127749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New dipole</a:t>
              </a:r>
            </a:p>
          </p:txBody>
        </p: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8A821CBB-80F7-F1BE-3AE5-AB2782B86DC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739791" y="2719006"/>
              <a:ext cx="243055" cy="27729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4CD67D6E-D636-374D-8D13-38F5CE02DDF5}"/>
                </a:ext>
              </a:extLst>
            </p:cNvPr>
            <p:cNvSpPr txBox="1"/>
            <p:nvPr/>
          </p:nvSpPr>
          <p:spPr>
            <a:xfrm>
              <a:off x="10261784" y="3861696"/>
              <a:ext cx="127749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Relocated dipoles</a:t>
              </a:r>
            </a:p>
          </p:txBody>
        </p: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66F898A3-AE62-B5E9-24E1-A0A353070BF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160369" y="3794272"/>
              <a:ext cx="202831" cy="29411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2FADEC04-D6FF-D07B-6CA5-829CFE764F2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8517125" y="4282019"/>
              <a:ext cx="1846075" cy="84568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16F0E15C-1080-095B-32EE-D028B2A2B154}"/>
                </a:ext>
              </a:extLst>
            </p:cNvPr>
            <p:cNvSpPr txBox="1"/>
            <p:nvPr/>
          </p:nvSpPr>
          <p:spPr>
            <a:xfrm>
              <a:off x="7448301" y="3505338"/>
              <a:ext cx="146822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Relocated quadrupoles</a:t>
              </a:r>
            </a:p>
          </p:txBody>
        </p: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069F24AE-C4AB-51EE-5C9C-7EB6C69009E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732952" y="4169192"/>
              <a:ext cx="300003" cy="96300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>
              <a:extLst>
                <a:ext uri="{FF2B5EF4-FFF2-40B4-BE49-F238E27FC236}">
                  <a16:creationId xmlns:a16="http://schemas.microsoft.com/office/drawing/2014/main" id="{129DE049-5DF9-3BB5-56AE-54CACE0DD789}"/>
                </a:ext>
              </a:extLst>
            </p:cNvPr>
            <p:cNvCxnSpPr>
              <a:cxnSpLocks/>
            </p:cNvCxnSpPr>
            <p:nvPr/>
          </p:nvCxnSpPr>
          <p:spPr>
            <a:xfrm>
              <a:off x="8852668" y="3883484"/>
              <a:ext cx="709685" cy="17926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BBD7AFCC-3EF0-65C9-7EAE-F50C6A8E9BF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52668" y="2365504"/>
              <a:ext cx="1894887" cy="127396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EDD3D7ED-8BE7-62FE-A5A5-E6495A1DAB1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860119" y="3039168"/>
              <a:ext cx="1503081" cy="69217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24439194-3C8E-CBAE-E00D-386ED012A1F2}"/>
                </a:ext>
              </a:extLst>
            </p:cNvPr>
            <p:cNvSpPr txBox="1"/>
            <p:nvPr/>
          </p:nvSpPr>
          <p:spPr>
            <a:xfrm>
              <a:off x="5535915" y="4397658"/>
              <a:ext cx="177595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Replacement septa</a:t>
              </a:r>
            </a:p>
          </p:txBody>
        </p: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16A14A44-7E43-EF7C-D535-647BAC189BFC}"/>
                </a:ext>
              </a:extLst>
            </p:cNvPr>
            <p:cNvCxnSpPr>
              <a:cxnSpLocks/>
            </p:cNvCxnSpPr>
            <p:nvPr/>
          </p:nvCxnSpPr>
          <p:spPr>
            <a:xfrm>
              <a:off x="6756576" y="5028712"/>
              <a:ext cx="151972" cy="27065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EDEC75E6-22B2-A6C7-4550-DF2592A9C2F9}"/>
                </a:ext>
              </a:extLst>
            </p:cNvPr>
            <p:cNvSpPr txBox="1"/>
            <p:nvPr/>
          </p:nvSpPr>
          <p:spPr>
            <a:xfrm>
              <a:off x="8361792" y="1669441"/>
              <a:ext cx="177595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dirty="0"/>
                <a:t>Replacement septum</a:t>
              </a:r>
            </a:p>
          </p:txBody>
        </p: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943EA903-C704-06E8-9662-EA86B157C07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969910" y="1468939"/>
              <a:ext cx="1111622" cy="39308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04048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60181A1-137C-4F3A-A8AE-0AB7A21B8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BTS Diagnostics Improvements</a:t>
            </a:r>
          </a:p>
        </p:txBody>
      </p:sp>
      <p:sp>
        <p:nvSpPr>
          <p:cNvPr id="10" name="Footer Placeholder 1">
            <a:extLst>
              <a:ext uri="{FF2B5EF4-FFF2-40B4-BE49-F238E27FC236}">
                <a16:creationId xmlns:a16="http://schemas.microsoft.com/office/drawing/2014/main" id="{877D9EF2-BE97-4824-A5C8-7038248462D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391477" y="6509335"/>
            <a:ext cx="9409045" cy="382352"/>
          </a:xfrm>
        </p:spPr>
        <p:txBody>
          <a:bodyPr/>
          <a:lstStyle/>
          <a:p>
            <a:pPr algn="ctr"/>
            <a:r>
              <a:rPr lang="en-GB" dirty="0"/>
              <a:t>I Martin, Upgrades to the Injector Complex for Diamond-II, </a:t>
            </a:r>
            <a:r>
              <a:rPr lang="en-GB" dirty="0" err="1"/>
              <a:t>IoP</a:t>
            </a:r>
            <a:r>
              <a:rPr lang="en-GB" dirty="0"/>
              <a:t> PABG 2023</a:t>
            </a: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6E1ADD7E-945F-45E6-9900-82609E684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A35902A-B26B-969C-1001-3586F51AF9F9}"/>
              </a:ext>
            </a:extLst>
          </p:cNvPr>
          <p:cNvSpPr txBox="1"/>
          <p:nvPr/>
        </p:nvSpPr>
        <p:spPr>
          <a:xfrm>
            <a:off x="210530" y="634864"/>
            <a:ext cx="11558683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The BTS will be upgraded to improve its diagnostics capabilities: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72FA166-88A1-1B59-3DE3-DA75C4086C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15844" y="2094096"/>
            <a:ext cx="12034215" cy="3118501"/>
          </a:xfrm>
          <a:prstGeom prst="rect">
            <a:avLst/>
          </a:prstGeom>
        </p:spPr>
      </p:pic>
      <p:grpSp>
        <p:nvGrpSpPr>
          <p:cNvPr id="41" name="Group 40">
            <a:extLst>
              <a:ext uri="{FF2B5EF4-FFF2-40B4-BE49-F238E27FC236}">
                <a16:creationId xmlns:a16="http://schemas.microsoft.com/office/drawing/2014/main" id="{B008E772-561F-A4CC-5439-9178B1932F45}"/>
              </a:ext>
            </a:extLst>
          </p:cNvPr>
          <p:cNvGrpSpPr/>
          <p:nvPr/>
        </p:nvGrpSpPr>
        <p:grpSpPr>
          <a:xfrm>
            <a:off x="104607" y="3988070"/>
            <a:ext cx="4787424" cy="2813504"/>
            <a:chOff x="104607" y="3988070"/>
            <a:chExt cx="4787424" cy="2813504"/>
          </a:xfrm>
        </p:grpSpPr>
        <p:pic>
          <p:nvPicPr>
            <p:cNvPr id="25" name="Picture 24" descr="A picture containing indoor, working, equipment, cluttered&#10;&#10;Description automatically generated">
              <a:extLst>
                <a:ext uri="{FF2B5EF4-FFF2-40B4-BE49-F238E27FC236}">
                  <a16:creationId xmlns:a16="http://schemas.microsoft.com/office/drawing/2014/main" id="{89D3146E-3BE5-2922-F880-BC2CD09C9DB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945" b="27535"/>
            <a:stretch/>
          </p:blipFill>
          <p:spPr>
            <a:xfrm>
              <a:off x="104607" y="4826429"/>
              <a:ext cx="4578423" cy="1975145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5C1F5E3-238D-7A02-A70E-9029337CF305}"/>
                </a:ext>
              </a:extLst>
            </p:cNvPr>
            <p:cNvSpPr/>
            <p:nvPr/>
          </p:nvSpPr>
          <p:spPr>
            <a:xfrm>
              <a:off x="4324861" y="3991897"/>
              <a:ext cx="567170" cy="178207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E5974C99-BCA9-D791-5230-4E45731294F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692862" y="4160272"/>
              <a:ext cx="199169" cy="264130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AEB2A501-327E-122C-983C-BCA774539AD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4607" y="3988070"/>
              <a:ext cx="4220254" cy="83835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9D18374-64C5-3A13-7C3E-D4C1C027C42E}"/>
              </a:ext>
            </a:extLst>
          </p:cNvPr>
          <p:cNvGrpSpPr/>
          <p:nvPr/>
        </p:nvGrpSpPr>
        <p:grpSpPr>
          <a:xfrm>
            <a:off x="4256037" y="706817"/>
            <a:ext cx="7696615" cy="4119612"/>
            <a:chOff x="4256037" y="706817"/>
            <a:chExt cx="7696615" cy="4119612"/>
          </a:xfrm>
        </p:grpSpPr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1D2D9D20-B2B3-8E6A-7D1C-5F7FF5DA0625}"/>
                </a:ext>
              </a:extLst>
            </p:cNvPr>
            <p:cNvGrpSpPr/>
            <p:nvPr/>
          </p:nvGrpSpPr>
          <p:grpSpPr>
            <a:xfrm>
              <a:off x="4256037" y="706817"/>
              <a:ext cx="7696615" cy="4119612"/>
              <a:chOff x="4256037" y="706817"/>
              <a:chExt cx="7696615" cy="4119612"/>
            </a:xfrm>
          </p:grpSpPr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BFC58581-2F52-57E3-429A-E74934B8B862}"/>
                  </a:ext>
                </a:extLst>
              </p:cNvPr>
              <p:cNvSpPr txBox="1"/>
              <p:nvPr/>
            </p:nvSpPr>
            <p:spPr>
              <a:xfrm>
                <a:off x="6589985" y="4487875"/>
                <a:ext cx="143125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600" dirty="0"/>
                  <a:t>OTR screen</a:t>
                </a:r>
              </a:p>
            </p:txBody>
          </p: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4B22F06B-5534-7BB3-E3B2-00B2530F2D3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79923" y="2978185"/>
                <a:ext cx="265471" cy="809295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7F1C383E-C5CF-2013-9C27-56878CF9F44F}"/>
                  </a:ext>
                </a:extLst>
              </p:cNvPr>
              <p:cNvSpPr txBox="1"/>
              <p:nvPr/>
            </p:nvSpPr>
            <p:spPr>
              <a:xfrm>
                <a:off x="4256037" y="2393410"/>
                <a:ext cx="2236024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600" dirty="0"/>
                  <a:t>Quads used for emittance measurement</a:t>
                </a:r>
              </a:p>
            </p:txBody>
          </p: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CF1A085D-E392-CFF0-EE43-83D7F7854B03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6758005" y="4199600"/>
                <a:ext cx="146772" cy="317771"/>
              </a:xfrm>
              <a:prstGeom prst="straightConnector1">
                <a:avLst/>
              </a:prstGeom>
              <a:ln w="15875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E6D9F508-C14D-6C83-70E0-3E070597466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996796" y="728349"/>
                <a:ext cx="2955856" cy="2357877"/>
              </a:xfrm>
              <a:prstGeom prst="rect">
                <a:avLst/>
              </a:prstGeom>
              <a:ln w="19050">
                <a:solidFill>
                  <a:schemeClr val="tx1"/>
                </a:solidFill>
              </a:ln>
            </p:spPr>
          </p:pic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5666B99F-DCEE-73B3-7C9D-A2309CB30FD6}"/>
                  </a:ext>
                </a:extLst>
              </p:cNvPr>
              <p:cNvSpPr/>
              <p:nvPr/>
            </p:nvSpPr>
            <p:spPr>
              <a:xfrm>
                <a:off x="6626462" y="3988207"/>
                <a:ext cx="210199" cy="181897"/>
              </a:xfrm>
              <a:prstGeom prst="rect">
                <a:avLst/>
              </a:prstGeom>
              <a:no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701AE7F6-AE05-B81B-17FF-852DACE936E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626462" y="706817"/>
                <a:ext cx="2370334" cy="328139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81601523-7105-422A-DF56-987E47E7CF6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6827503" y="3107758"/>
                <a:ext cx="5125149" cy="1053869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CA96965A-06A4-693C-D870-CBF8DD25B0F3}"/>
                </a:ext>
              </a:extLst>
            </p:cNvPr>
            <p:cNvSpPr/>
            <p:nvPr/>
          </p:nvSpPr>
          <p:spPr>
            <a:xfrm>
              <a:off x="5456375" y="3879816"/>
              <a:ext cx="516724" cy="423127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EEF34FE3-661C-51D4-20DB-DC49DFC5B6F1}"/>
              </a:ext>
            </a:extLst>
          </p:cNvPr>
          <p:cNvGrpSpPr/>
          <p:nvPr/>
        </p:nvGrpSpPr>
        <p:grpSpPr>
          <a:xfrm>
            <a:off x="8917858" y="3872042"/>
            <a:ext cx="2667654" cy="1610349"/>
            <a:chOff x="8917858" y="3872042"/>
            <a:chExt cx="2667654" cy="1610349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9C429C3E-9157-89EA-35D9-9A7417D2ED06}"/>
                </a:ext>
              </a:extLst>
            </p:cNvPr>
            <p:cNvSpPr/>
            <p:nvPr/>
          </p:nvSpPr>
          <p:spPr>
            <a:xfrm>
              <a:off x="8917858" y="3872042"/>
              <a:ext cx="847072" cy="423127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B543E3ED-D9A8-943A-AEAA-870D7850311E}"/>
                </a:ext>
              </a:extLst>
            </p:cNvPr>
            <p:cNvSpPr txBox="1"/>
            <p:nvPr/>
          </p:nvSpPr>
          <p:spPr>
            <a:xfrm>
              <a:off x="9349488" y="5143837"/>
              <a:ext cx="223602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/>
                <a:t>Extra BPM and steerers</a:t>
              </a:r>
            </a:p>
          </p:txBody>
        </p: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9CD7F6E4-E336-37D7-034F-B093AEF0D19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9561051" y="4329025"/>
              <a:ext cx="583840" cy="814812"/>
            </a:xfrm>
            <a:prstGeom prst="straightConnector1">
              <a:avLst/>
            </a:prstGeom>
            <a:ln w="158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7269F541-8E52-7CDC-C681-0464A5BA58DD}"/>
              </a:ext>
            </a:extLst>
          </p:cNvPr>
          <p:cNvSpPr txBox="1"/>
          <p:nvPr/>
        </p:nvSpPr>
        <p:spPr>
          <a:xfrm>
            <a:off x="210531" y="1050494"/>
            <a:ext cx="8590570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Dispersion-free emittance measurement for the beam extracted from booster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D8F9BE0-5380-05EB-7754-78896C239A46}"/>
              </a:ext>
            </a:extLst>
          </p:cNvPr>
          <p:cNvSpPr txBox="1"/>
          <p:nvPr/>
        </p:nvSpPr>
        <p:spPr>
          <a:xfrm>
            <a:off x="210530" y="1466124"/>
            <a:ext cx="8590571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Increase control of the beam position / angle at storage ring injection septum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548B240-9B13-5BE4-A49D-10E65A8D4402}"/>
              </a:ext>
            </a:extLst>
          </p:cNvPr>
          <p:cNvSpPr txBox="1"/>
          <p:nvPr/>
        </p:nvSpPr>
        <p:spPr>
          <a:xfrm>
            <a:off x="210531" y="1881753"/>
            <a:ext cx="8514370" cy="40011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Space retained for BTS Test Stand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C403C8E-C88F-C303-65CA-3EF5B1578830}"/>
              </a:ext>
            </a:extLst>
          </p:cNvPr>
          <p:cNvSpPr txBox="1"/>
          <p:nvPr/>
        </p:nvSpPr>
        <p:spPr>
          <a:xfrm>
            <a:off x="4919994" y="5304933"/>
            <a:ext cx="54951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u="sng" dirty="0"/>
              <a:t>R&amp;D: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Pepper pot for single-shot emittance measurement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Cavity BPMs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Cherenkov Diffraction Radiation monitors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94874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1" grpId="0" animBg="1"/>
      <p:bldP spid="52" grpId="0" animBg="1"/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>
            <a:extLst>
              <a:ext uri="{FF2B5EF4-FFF2-40B4-BE49-F238E27FC236}">
                <a16:creationId xmlns:a16="http://schemas.microsoft.com/office/drawing/2014/main" id="{12EE24F0-620E-E22F-0F61-D00685D089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2142279" y="4139142"/>
            <a:ext cx="2466929" cy="2145953"/>
          </a:xfrm>
          <a:prstGeom prst="rect">
            <a:avLst/>
          </a:prstGeom>
        </p:spPr>
      </p:pic>
      <p:pic>
        <p:nvPicPr>
          <p:cNvPr id="62" name="Picture 61">
            <a:extLst>
              <a:ext uri="{FF2B5EF4-FFF2-40B4-BE49-F238E27FC236}">
                <a16:creationId xmlns:a16="http://schemas.microsoft.com/office/drawing/2014/main" id="{235CF099-7C69-8E8C-05FD-7B1DADFE1A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23220" y="3501375"/>
            <a:ext cx="3190874" cy="2736581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E60181A1-137C-4F3A-A8AE-0AB7A21B89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Storage Ring Septum Magnets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CC91C33C-9F1B-4320-82E9-D2E99D5A510D}"/>
              </a:ext>
            </a:extLst>
          </p:cNvPr>
          <p:cNvSpPr txBox="1">
            <a:spLocks/>
          </p:cNvSpPr>
          <p:nvPr/>
        </p:nvSpPr>
        <p:spPr>
          <a:xfrm>
            <a:off x="210530" y="614048"/>
            <a:ext cx="10565226" cy="51125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lnSpc>
                <a:spcPct val="110000"/>
              </a:lnSpc>
              <a:buNone/>
            </a:pPr>
            <a:endParaRPr lang="en-GB" sz="1600" dirty="0"/>
          </a:p>
        </p:txBody>
      </p:sp>
      <p:sp>
        <p:nvSpPr>
          <p:cNvPr id="10" name="Footer Placeholder 1">
            <a:extLst>
              <a:ext uri="{FF2B5EF4-FFF2-40B4-BE49-F238E27FC236}">
                <a16:creationId xmlns:a16="http://schemas.microsoft.com/office/drawing/2014/main" id="{877D9EF2-BE97-4824-A5C8-7038248462D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391477" y="6509335"/>
            <a:ext cx="9409045" cy="382352"/>
          </a:xfrm>
        </p:spPr>
        <p:txBody>
          <a:bodyPr/>
          <a:lstStyle/>
          <a:p>
            <a:pPr algn="ctr"/>
            <a:r>
              <a:rPr lang="en-GB" dirty="0"/>
              <a:t>I Martin, Upgrades to the Injector Complex for Diamond-II, </a:t>
            </a:r>
            <a:r>
              <a:rPr lang="en-GB" dirty="0" err="1"/>
              <a:t>IoP</a:t>
            </a:r>
            <a:r>
              <a:rPr lang="en-GB" dirty="0"/>
              <a:t> PABG 2023</a:t>
            </a:r>
          </a:p>
        </p:txBody>
      </p:sp>
      <p:sp>
        <p:nvSpPr>
          <p:cNvPr id="11" name="Slide Number Placeholder 6">
            <a:extLst>
              <a:ext uri="{FF2B5EF4-FFF2-40B4-BE49-F238E27FC236}">
                <a16:creationId xmlns:a16="http://schemas.microsoft.com/office/drawing/2014/main" id="{6E1ADD7E-945F-45E6-9900-82609E684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56640" y="6503032"/>
            <a:ext cx="432048" cy="382352"/>
          </a:xfrm>
        </p:spPr>
        <p:txBody>
          <a:bodyPr/>
          <a:lstStyle/>
          <a:p>
            <a:fld id="{58EEFB2D-35A7-4BFF-A166-F5B8E811460E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838C29F-0301-98B5-4524-DB0808C04F5C}"/>
              </a:ext>
            </a:extLst>
          </p:cNvPr>
          <p:cNvSpPr/>
          <p:nvPr/>
        </p:nvSpPr>
        <p:spPr>
          <a:xfrm>
            <a:off x="7730089" y="1220244"/>
            <a:ext cx="304800" cy="123339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283EE57D-A4D8-9CDF-CBAF-673BB2A43F8C}"/>
              </a:ext>
            </a:extLst>
          </p:cNvPr>
          <p:cNvSpPr/>
          <p:nvPr/>
        </p:nvSpPr>
        <p:spPr>
          <a:xfrm>
            <a:off x="6523737" y="1645764"/>
            <a:ext cx="1032388" cy="3823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B6FA74EB-868C-F34C-4AF1-5BF7985A8A35}"/>
              </a:ext>
            </a:extLst>
          </p:cNvPr>
          <p:cNvSpPr/>
          <p:nvPr/>
        </p:nvSpPr>
        <p:spPr>
          <a:xfrm>
            <a:off x="8280875" y="1733819"/>
            <a:ext cx="374344" cy="206243"/>
          </a:xfrm>
          <a:prstGeom prst="ellipse">
            <a:avLst/>
          </a:prstGeom>
          <a:solidFill>
            <a:srgbClr val="F64D4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AF43B7C2-1268-665F-6CBA-061D970BA8B5}"/>
              </a:ext>
            </a:extLst>
          </p:cNvPr>
          <p:cNvCxnSpPr>
            <a:cxnSpLocks/>
          </p:cNvCxnSpPr>
          <p:nvPr/>
        </p:nvCxnSpPr>
        <p:spPr>
          <a:xfrm flipV="1">
            <a:off x="7039931" y="1841740"/>
            <a:ext cx="0" cy="939099"/>
          </a:xfrm>
          <a:prstGeom prst="line">
            <a:avLst/>
          </a:prstGeom>
          <a:ln w="158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B90F533-6773-9A18-4DD8-2CCAD831CF4A}"/>
              </a:ext>
            </a:extLst>
          </p:cNvPr>
          <p:cNvCxnSpPr>
            <a:cxnSpLocks/>
          </p:cNvCxnSpPr>
          <p:nvPr/>
        </p:nvCxnSpPr>
        <p:spPr>
          <a:xfrm flipV="1">
            <a:off x="8468047" y="1841740"/>
            <a:ext cx="0" cy="939098"/>
          </a:xfrm>
          <a:prstGeom prst="line">
            <a:avLst/>
          </a:prstGeom>
          <a:ln w="158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B6457BA-FBE1-0ADD-58B7-3699F1AD0FA0}"/>
              </a:ext>
            </a:extLst>
          </p:cNvPr>
          <p:cNvCxnSpPr/>
          <p:nvPr/>
        </p:nvCxnSpPr>
        <p:spPr>
          <a:xfrm flipH="1">
            <a:off x="7039931" y="2628316"/>
            <a:ext cx="1428116" cy="0"/>
          </a:xfrm>
          <a:prstGeom prst="straightConnector1">
            <a:avLst/>
          </a:prstGeom>
          <a:ln w="158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DA0C7909-B1FB-1F29-93DA-D41E34E8589B}"/>
              </a:ext>
            </a:extLst>
          </p:cNvPr>
          <p:cNvSpPr txBox="1"/>
          <p:nvPr/>
        </p:nvSpPr>
        <p:spPr>
          <a:xfrm>
            <a:off x="7396514" y="2620060"/>
            <a:ext cx="903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8.3 mm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09754D20-6574-BA3D-7F41-4F3DFB99FD47}"/>
              </a:ext>
            </a:extLst>
          </p:cNvPr>
          <p:cNvSpPr/>
          <p:nvPr/>
        </p:nvSpPr>
        <p:spPr>
          <a:xfrm>
            <a:off x="10779706" y="1197396"/>
            <a:ext cx="93552" cy="123339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897F607F-F1A2-9C6A-A06C-69F29277C0F2}"/>
              </a:ext>
            </a:extLst>
          </p:cNvPr>
          <p:cNvSpPr/>
          <p:nvPr/>
        </p:nvSpPr>
        <p:spPr>
          <a:xfrm>
            <a:off x="10252926" y="1733819"/>
            <a:ext cx="433159" cy="1983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4F81F3C4-483E-0C72-15FE-E5148583791A}"/>
              </a:ext>
            </a:extLst>
          </p:cNvPr>
          <p:cNvSpPr/>
          <p:nvPr/>
        </p:nvSpPr>
        <p:spPr>
          <a:xfrm>
            <a:off x="11178061" y="1792579"/>
            <a:ext cx="221975" cy="98322"/>
          </a:xfrm>
          <a:prstGeom prst="ellipse">
            <a:avLst/>
          </a:prstGeom>
          <a:solidFill>
            <a:srgbClr val="F64D4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CD40E6F-DE72-88EB-AF39-4E3679A991E1}"/>
              </a:ext>
            </a:extLst>
          </p:cNvPr>
          <p:cNvCxnSpPr>
            <a:cxnSpLocks/>
          </p:cNvCxnSpPr>
          <p:nvPr/>
        </p:nvCxnSpPr>
        <p:spPr>
          <a:xfrm flipV="1">
            <a:off x="10477889" y="1818892"/>
            <a:ext cx="0" cy="939099"/>
          </a:xfrm>
          <a:prstGeom prst="line">
            <a:avLst/>
          </a:prstGeom>
          <a:ln w="158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47D2F1B-C028-D199-6804-5F9618F59010}"/>
              </a:ext>
            </a:extLst>
          </p:cNvPr>
          <p:cNvCxnSpPr>
            <a:cxnSpLocks/>
          </p:cNvCxnSpPr>
          <p:nvPr/>
        </p:nvCxnSpPr>
        <p:spPr>
          <a:xfrm flipV="1">
            <a:off x="11286573" y="1818892"/>
            <a:ext cx="0" cy="939098"/>
          </a:xfrm>
          <a:prstGeom prst="line">
            <a:avLst/>
          </a:prstGeom>
          <a:ln w="158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F843E8E-F907-7E46-0077-ACB83E29EED6}"/>
              </a:ext>
            </a:extLst>
          </p:cNvPr>
          <p:cNvCxnSpPr>
            <a:cxnSpLocks/>
          </p:cNvCxnSpPr>
          <p:nvPr/>
        </p:nvCxnSpPr>
        <p:spPr>
          <a:xfrm flipH="1">
            <a:off x="10477889" y="2605468"/>
            <a:ext cx="789017" cy="0"/>
          </a:xfrm>
          <a:prstGeom prst="straightConnector1">
            <a:avLst/>
          </a:prstGeom>
          <a:ln w="158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6130AE21-3034-E7D2-36E4-EA9F58C28208}"/>
              </a:ext>
            </a:extLst>
          </p:cNvPr>
          <p:cNvSpPr txBox="1"/>
          <p:nvPr/>
        </p:nvSpPr>
        <p:spPr>
          <a:xfrm>
            <a:off x="10451013" y="2597212"/>
            <a:ext cx="903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2.7 mm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A71FB43-1C02-FF4E-7398-B6F8BCE9E959}"/>
              </a:ext>
            </a:extLst>
          </p:cNvPr>
          <p:cNvSpPr txBox="1"/>
          <p:nvPr/>
        </p:nvSpPr>
        <p:spPr>
          <a:xfrm>
            <a:off x="6899264" y="620044"/>
            <a:ext cx="15043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u="sng" dirty="0"/>
              <a:t>Diamond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F62CFD8-4B00-7E59-E12E-0464BCAEADAE}"/>
              </a:ext>
            </a:extLst>
          </p:cNvPr>
          <p:cNvSpPr txBox="1"/>
          <p:nvPr/>
        </p:nvSpPr>
        <p:spPr>
          <a:xfrm>
            <a:off x="10071753" y="614048"/>
            <a:ext cx="15043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u="sng" dirty="0"/>
              <a:t>Diamond-II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14FDA52-1C43-06AB-D379-9C9A6A254B5B}"/>
              </a:ext>
            </a:extLst>
          </p:cNvPr>
          <p:cNvSpPr txBox="1"/>
          <p:nvPr/>
        </p:nvSpPr>
        <p:spPr>
          <a:xfrm>
            <a:off x="8528963" y="904693"/>
            <a:ext cx="100224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3 mm septum plate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EEB3CAF-5041-2B08-6A3E-812D63B83833}"/>
              </a:ext>
            </a:extLst>
          </p:cNvPr>
          <p:cNvSpPr txBox="1"/>
          <p:nvPr/>
        </p:nvSpPr>
        <p:spPr>
          <a:xfrm>
            <a:off x="11152120" y="1010861"/>
            <a:ext cx="126125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1 mm septum plate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AA33E373-9F65-0205-E9ED-2A8183F3A8AF}"/>
              </a:ext>
            </a:extLst>
          </p:cNvPr>
          <p:cNvCxnSpPr>
            <a:cxnSpLocks/>
          </p:cNvCxnSpPr>
          <p:nvPr/>
        </p:nvCxnSpPr>
        <p:spPr>
          <a:xfrm flipH="1">
            <a:off x="10960248" y="1371303"/>
            <a:ext cx="486712" cy="162799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3C10C233-57AF-37EF-99CD-BB5F066FAD19}"/>
              </a:ext>
            </a:extLst>
          </p:cNvPr>
          <p:cNvCxnSpPr>
            <a:cxnSpLocks/>
          </p:cNvCxnSpPr>
          <p:nvPr/>
        </p:nvCxnSpPr>
        <p:spPr>
          <a:xfrm flipH="1">
            <a:off x="8121879" y="1374488"/>
            <a:ext cx="486712" cy="162799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520ECC50-6743-F29D-4F0A-777977386A48}"/>
              </a:ext>
            </a:extLst>
          </p:cNvPr>
          <p:cNvSpPr txBox="1"/>
          <p:nvPr/>
        </p:nvSpPr>
        <p:spPr>
          <a:xfrm>
            <a:off x="5555972" y="2303700"/>
            <a:ext cx="14067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135 </a:t>
            </a:r>
            <a:r>
              <a:rPr lang="en-GB" sz="1600" dirty="0" err="1"/>
              <a:t>nm.rad</a:t>
            </a:r>
            <a:r>
              <a:rPr lang="en-GB" sz="1600" dirty="0"/>
              <a:t> injected beam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A7B9295-0759-4236-521C-6A57AF2649A4}"/>
              </a:ext>
            </a:extLst>
          </p:cNvPr>
          <p:cNvSpPr txBox="1"/>
          <p:nvPr/>
        </p:nvSpPr>
        <p:spPr>
          <a:xfrm>
            <a:off x="8920257" y="2192092"/>
            <a:ext cx="14067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/>
              <a:t>17 </a:t>
            </a:r>
            <a:r>
              <a:rPr lang="en-GB" sz="1600" dirty="0" err="1"/>
              <a:t>nm.rad</a:t>
            </a:r>
            <a:r>
              <a:rPr lang="en-GB" sz="1600" dirty="0"/>
              <a:t> injected beam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2FA0DDA5-EA69-85ED-1990-8714EC159C26}"/>
              </a:ext>
            </a:extLst>
          </p:cNvPr>
          <p:cNvCxnSpPr>
            <a:cxnSpLocks/>
          </p:cNvCxnSpPr>
          <p:nvPr/>
        </p:nvCxnSpPr>
        <p:spPr>
          <a:xfrm flipV="1">
            <a:off x="10035535" y="1968934"/>
            <a:ext cx="161815" cy="247584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254188EC-B058-18ED-3062-584F44BA5E5A}"/>
              </a:ext>
            </a:extLst>
          </p:cNvPr>
          <p:cNvCxnSpPr>
            <a:cxnSpLocks/>
          </p:cNvCxnSpPr>
          <p:nvPr/>
        </p:nvCxnSpPr>
        <p:spPr>
          <a:xfrm flipV="1">
            <a:off x="6502153" y="2060853"/>
            <a:ext cx="171137" cy="262477"/>
          </a:xfrm>
          <a:prstGeom prst="straightConnector1">
            <a:avLst/>
          </a:prstGeom>
          <a:ln w="19050"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5" name="Table 35">
            <a:extLst>
              <a:ext uri="{FF2B5EF4-FFF2-40B4-BE49-F238E27FC236}">
                <a16:creationId xmlns:a16="http://schemas.microsoft.com/office/drawing/2014/main" id="{C1B4CBB8-6663-D772-EE03-FCE24AA7EF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4256413"/>
              </p:ext>
            </p:extLst>
          </p:nvPr>
        </p:nvGraphicFramePr>
        <p:xfrm>
          <a:off x="8129099" y="3038112"/>
          <a:ext cx="3917761" cy="335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8594">
                  <a:extLst>
                    <a:ext uri="{9D8B030D-6E8A-4147-A177-3AD203B41FA5}">
                      <a16:colId xmlns:a16="http://schemas.microsoft.com/office/drawing/2014/main" val="986428753"/>
                    </a:ext>
                  </a:extLst>
                </a:gridCol>
                <a:gridCol w="1589167">
                  <a:extLst>
                    <a:ext uri="{9D8B030D-6E8A-4147-A177-3AD203B41FA5}">
                      <a16:colId xmlns:a16="http://schemas.microsoft.com/office/drawing/2014/main" val="3195632768"/>
                    </a:ext>
                  </a:extLst>
                </a:gridCol>
              </a:tblGrid>
              <a:tr h="15311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16624247"/>
                  </a:ext>
                </a:extLst>
              </a:tr>
              <a:tr h="15311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330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5165475"/>
                  </a:ext>
                </a:extLst>
              </a:tr>
              <a:tr h="15311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Peak Field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&lt;0.6 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7527300"/>
                  </a:ext>
                </a:extLst>
              </a:tr>
              <a:tr h="15311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Bend angle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~1 degree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3752853"/>
                  </a:ext>
                </a:extLst>
              </a:tr>
              <a:tr h="15311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Septum blade thickness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616395"/>
                  </a:ext>
                </a:extLst>
              </a:tr>
              <a:tr h="15311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Pole gap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±5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9384075"/>
                  </a:ext>
                </a:extLst>
              </a:tr>
              <a:tr h="15311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Pulse shape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Full-sine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2902135"/>
                  </a:ext>
                </a:extLst>
              </a:tr>
              <a:tr h="15311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Pulse duration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10 </a:t>
                      </a:r>
                      <a:r>
                        <a:rPr lang="el-GR" sz="1600" dirty="0"/>
                        <a:t>μ</a:t>
                      </a:r>
                      <a:r>
                        <a:rPr lang="en-GB" sz="1600" dirty="0"/>
                        <a:t>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6591983"/>
                  </a:ext>
                </a:extLst>
              </a:tr>
              <a:tr h="15311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Peak magnet current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&lt;6 kA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1503197"/>
                  </a:ext>
                </a:extLst>
              </a:tr>
              <a:tr h="153110"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Leakage field (pulsed)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&lt;3 µT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25245959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076CBF3D-089F-026D-F16A-8FF2865A53E7}"/>
              </a:ext>
            </a:extLst>
          </p:cNvPr>
          <p:cNvSpPr txBox="1"/>
          <p:nvPr/>
        </p:nvSpPr>
        <p:spPr>
          <a:xfrm>
            <a:off x="210530" y="634864"/>
            <a:ext cx="6208786" cy="23237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en-GB" sz="2000" u="sng" dirty="0">
                <a:latin typeface="Calibri" panose="020F0502020204030204" pitchFamily="34" charset="0"/>
                <a:cs typeface="Calibri" panose="020F0502020204030204" pitchFamily="34" charset="0"/>
              </a:rPr>
              <a:t>Storage ring septum magnet will have several sections:</a:t>
            </a:r>
          </a:p>
          <a:p>
            <a:pPr marL="354013" indent="-354013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Investigating PM designs for first two modules</a:t>
            </a:r>
          </a:p>
          <a:p>
            <a:pPr marL="354013" indent="-354013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Final section pulsed magnet, with 1 mm plate to reduce separation between stored and injected beams</a:t>
            </a:r>
          </a:p>
          <a:p>
            <a:pPr marL="354013" indent="-354013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Short pulse duration to minimise leakage field</a:t>
            </a:r>
          </a:p>
          <a:p>
            <a:pPr>
              <a:spcAft>
                <a:spcPts val="600"/>
              </a:spcAft>
            </a:pP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B9A9F4B-17C2-2F31-D8AB-E3B429ED5357}"/>
              </a:ext>
            </a:extLst>
          </p:cNvPr>
          <p:cNvSpPr txBox="1"/>
          <p:nvPr/>
        </p:nvSpPr>
        <p:spPr>
          <a:xfrm>
            <a:off x="5047381" y="3478548"/>
            <a:ext cx="10865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Active copper conductor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84FAA3BC-A4DB-3338-796A-98916CE5C296}"/>
              </a:ext>
            </a:extLst>
          </p:cNvPr>
          <p:cNvCxnSpPr>
            <a:cxnSpLocks/>
          </p:cNvCxnSpPr>
          <p:nvPr/>
        </p:nvCxnSpPr>
        <p:spPr>
          <a:xfrm flipH="1">
            <a:off x="5011004" y="3921071"/>
            <a:ext cx="306123" cy="436143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679F83AB-0DC7-3F77-0AB6-96F82785F3A5}"/>
              </a:ext>
            </a:extLst>
          </p:cNvPr>
          <p:cNvSpPr txBox="1"/>
          <p:nvPr/>
        </p:nvSpPr>
        <p:spPr>
          <a:xfrm>
            <a:off x="5100358" y="5620810"/>
            <a:ext cx="15122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Passive copper conductor (shield)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D9E43DCD-0136-90F2-5D83-7752F0C808EA}"/>
              </a:ext>
            </a:extLst>
          </p:cNvPr>
          <p:cNvCxnSpPr>
            <a:cxnSpLocks/>
          </p:cNvCxnSpPr>
          <p:nvPr/>
        </p:nvCxnSpPr>
        <p:spPr>
          <a:xfrm flipV="1">
            <a:off x="6163318" y="5633702"/>
            <a:ext cx="415213" cy="13737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5A17728B-6A38-5DE3-90AD-CD7B71B6282F}"/>
              </a:ext>
            </a:extLst>
          </p:cNvPr>
          <p:cNvSpPr txBox="1"/>
          <p:nvPr/>
        </p:nvSpPr>
        <p:spPr>
          <a:xfrm>
            <a:off x="6657409" y="3605446"/>
            <a:ext cx="10865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chemeClr val="bg1"/>
                </a:solidFill>
              </a:rPr>
              <a:t>Mumetal shielding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B9B8278E-3A1C-3D2D-CE07-04F7E9035B43}"/>
              </a:ext>
            </a:extLst>
          </p:cNvPr>
          <p:cNvCxnSpPr>
            <a:cxnSpLocks/>
          </p:cNvCxnSpPr>
          <p:nvPr/>
        </p:nvCxnSpPr>
        <p:spPr>
          <a:xfrm flipH="1">
            <a:off x="6853306" y="4021038"/>
            <a:ext cx="65250" cy="322427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DE69500D-42C7-6FD4-0797-550DC235139D}"/>
              </a:ext>
            </a:extLst>
          </p:cNvPr>
          <p:cNvSpPr txBox="1"/>
          <p:nvPr/>
        </p:nvSpPr>
        <p:spPr>
          <a:xfrm>
            <a:off x="4956578" y="4422399"/>
            <a:ext cx="10865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Iron powder yoke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7B2B5F3E-D326-0184-2F69-06054B9E2A51}"/>
              </a:ext>
            </a:extLst>
          </p:cNvPr>
          <p:cNvSpPr txBox="1"/>
          <p:nvPr/>
        </p:nvSpPr>
        <p:spPr>
          <a:xfrm>
            <a:off x="5027377" y="5020899"/>
            <a:ext cx="10865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Injected beam</a:t>
            </a: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D3BFD77D-71A6-2815-3B9D-18F18832089A}"/>
              </a:ext>
            </a:extLst>
          </p:cNvPr>
          <p:cNvSpPr/>
          <p:nvPr/>
        </p:nvSpPr>
        <p:spPr>
          <a:xfrm>
            <a:off x="6010647" y="4766744"/>
            <a:ext cx="433159" cy="19835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72D4B801-3205-7CBE-04DA-3C532C11882E}"/>
              </a:ext>
            </a:extLst>
          </p:cNvPr>
          <p:cNvSpPr/>
          <p:nvPr/>
        </p:nvSpPr>
        <p:spPr>
          <a:xfrm>
            <a:off x="6883864" y="4815843"/>
            <a:ext cx="221975" cy="98322"/>
          </a:xfrm>
          <a:prstGeom prst="ellipse">
            <a:avLst/>
          </a:prstGeom>
          <a:solidFill>
            <a:srgbClr val="F64D4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9" name="Group 68">
            <a:extLst>
              <a:ext uri="{FF2B5EF4-FFF2-40B4-BE49-F238E27FC236}">
                <a16:creationId xmlns:a16="http://schemas.microsoft.com/office/drawing/2014/main" id="{125DE024-BC6E-8DFA-03C8-8E892E9207F8}"/>
              </a:ext>
            </a:extLst>
          </p:cNvPr>
          <p:cNvGrpSpPr/>
          <p:nvPr/>
        </p:nvGrpSpPr>
        <p:grpSpPr>
          <a:xfrm>
            <a:off x="-43745" y="2745650"/>
            <a:ext cx="4159683" cy="1986738"/>
            <a:chOff x="-161729" y="2745650"/>
            <a:chExt cx="4159683" cy="1986738"/>
          </a:xfrm>
        </p:grpSpPr>
        <p:grpSp>
          <p:nvGrpSpPr>
            <p:cNvPr id="63" name="Group 62">
              <a:extLst>
                <a:ext uri="{FF2B5EF4-FFF2-40B4-BE49-F238E27FC236}">
                  <a16:creationId xmlns:a16="http://schemas.microsoft.com/office/drawing/2014/main" id="{1B18A190-1585-2F9F-4545-49D02479DA3C}"/>
                </a:ext>
              </a:extLst>
            </p:cNvPr>
            <p:cNvGrpSpPr/>
            <p:nvPr/>
          </p:nvGrpSpPr>
          <p:grpSpPr>
            <a:xfrm>
              <a:off x="435553" y="3047014"/>
              <a:ext cx="3562401" cy="1657543"/>
              <a:chOff x="94672" y="3264108"/>
              <a:chExt cx="3562401" cy="1657543"/>
            </a:xfrm>
          </p:grpSpPr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0572A4AF-1626-EEF0-AF26-F269CFB63164}"/>
                  </a:ext>
                </a:extLst>
              </p:cNvPr>
              <p:cNvCxnSpPr/>
              <p:nvPr/>
            </p:nvCxnSpPr>
            <p:spPr>
              <a:xfrm flipH="1">
                <a:off x="94672" y="3313268"/>
                <a:ext cx="3562401" cy="0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8046AF90-630B-6722-DFEF-6E29862E5BF9}"/>
                  </a:ext>
                </a:extLst>
              </p:cNvPr>
              <p:cNvSpPr/>
              <p:nvPr/>
            </p:nvSpPr>
            <p:spPr>
              <a:xfrm rot="19261261">
                <a:off x="386184" y="4040702"/>
                <a:ext cx="1174459" cy="32978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D55117D4-4920-E0D2-6ABB-8634E4DA5DC1}"/>
                  </a:ext>
                </a:extLst>
              </p:cNvPr>
              <p:cNvSpPr/>
              <p:nvPr/>
            </p:nvSpPr>
            <p:spPr>
              <a:xfrm rot="20253895">
                <a:off x="1598941" y="3440554"/>
                <a:ext cx="669721" cy="32978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F661E65D-EF78-46CF-4DC3-1B095D79D772}"/>
                  </a:ext>
                </a:extLst>
              </p:cNvPr>
              <p:cNvSpPr/>
              <p:nvPr/>
            </p:nvSpPr>
            <p:spPr>
              <a:xfrm>
                <a:off x="2453644" y="3264108"/>
                <a:ext cx="663763" cy="32978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32721305-6533-C79A-2E1E-D9C1EFA56975}"/>
                  </a:ext>
                </a:extLst>
              </p:cNvPr>
              <p:cNvCxnSpPr>
                <a:cxnSpLocks/>
                <a:stCxn id="3" idx="1"/>
              </p:cNvCxnSpPr>
              <p:nvPr/>
            </p:nvCxnSpPr>
            <p:spPr>
              <a:xfrm flipH="1">
                <a:off x="94672" y="4574982"/>
                <a:ext cx="422243" cy="346669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93BFFB4B-836C-77BB-0395-FC3EFA44C413}"/>
                  </a:ext>
                </a:extLst>
              </p:cNvPr>
              <p:cNvCxnSpPr>
                <a:cxnSpLocks/>
                <a:stCxn id="5" idx="1"/>
                <a:endCxn id="3" idx="3"/>
              </p:cNvCxnSpPr>
              <p:nvPr/>
            </p:nvCxnSpPr>
            <p:spPr>
              <a:xfrm flipH="1">
                <a:off x="1429912" y="3733241"/>
                <a:ext cx="194374" cy="102965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>
                <a:extLst>
                  <a:ext uri="{FF2B5EF4-FFF2-40B4-BE49-F238E27FC236}">
                    <a16:creationId xmlns:a16="http://schemas.microsoft.com/office/drawing/2014/main" id="{9A45AC73-F97B-4304-E15F-3C5D8C39D887}"/>
                  </a:ext>
                </a:extLst>
              </p:cNvPr>
              <p:cNvCxnSpPr>
                <a:cxnSpLocks/>
                <a:stCxn id="6" idx="1"/>
                <a:endCxn id="5" idx="3"/>
              </p:cNvCxnSpPr>
              <p:nvPr/>
            </p:nvCxnSpPr>
            <p:spPr>
              <a:xfrm flipH="1">
                <a:off x="2243317" y="3429000"/>
                <a:ext cx="210327" cy="48651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>
                <a:extLst>
                  <a:ext uri="{FF2B5EF4-FFF2-40B4-BE49-F238E27FC236}">
                    <a16:creationId xmlns:a16="http://schemas.microsoft.com/office/drawing/2014/main" id="{655B7A4B-10FE-B5DE-1D55-FCD14B7CA017}"/>
                  </a:ext>
                </a:extLst>
              </p:cNvPr>
              <p:cNvCxnSpPr>
                <a:cxnSpLocks/>
                <a:endCxn id="6" idx="3"/>
              </p:cNvCxnSpPr>
              <p:nvPr/>
            </p:nvCxnSpPr>
            <p:spPr>
              <a:xfrm flipH="1">
                <a:off x="3117407" y="3428999"/>
                <a:ext cx="539666" cy="1"/>
              </a:xfrm>
              <a:prstGeom prst="line">
                <a:avLst/>
              </a:prstGeom>
              <a:ln w="254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8FBAA50D-F421-8EDE-06B5-DBD38F53BCFC}"/>
                </a:ext>
              </a:extLst>
            </p:cNvPr>
            <p:cNvSpPr txBox="1"/>
            <p:nvPr/>
          </p:nvSpPr>
          <p:spPr>
            <a:xfrm rot="19232507">
              <a:off x="-161729" y="4147613"/>
              <a:ext cx="95674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/>
                <a:t>From booster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67B0DECF-2D57-C004-5350-E530C423BCB3}"/>
                </a:ext>
              </a:extLst>
            </p:cNvPr>
            <p:cNvSpPr txBox="1"/>
            <p:nvPr/>
          </p:nvSpPr>
          <p:spPr>
            <a:xfrm>
              <a:off x="63368" y="2745650"/>
              <a:ext cx="154898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/>
                <a:t>Storage ring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09F2F822-1521-2519-DCA0-E1FC5DBE2A51}"/>
                </a:ext>
              </a:extLst>
            </p:cNvPr>
            <p:cNvSpPr txBox="1"/>
            <p:nvPr/>
          </p:nvSpPr>
          <p:spPr>
            <a:xfrm rot="19309949">
              <a:off x="1058012" y="4049122"/>
              <a:ext cx="104158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/>
                <a:t>Septum #1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37D73FF9-DBF6-52EF-1169-EC9DECAC051F}"/>
                </a:ext>
              </a:extLst>
            </p:cNvPr>
            <p:cNvSpPr txBox="1"/>
            <p:nvPr/>
          </p:nvSpPr>
          <p:spPr>
            <a:xfrm rot="20166321">
              <a:off x="1924700" y="3505349"/>
              <a:ext cx="97647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/>
                <a:t>Septum #2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AF6AE670-23F0-334C-4DC6-1510F9E300D8}"/>
                </a:ext>
              </a:extLst>
            </p:cNvPr>
            <p:cNvSpPr txBox="1"/>
            <p:nvPr/>
          </p:nvSpPr>
          <p:spPr>
            <a:xfrm>
              <a:off x="2647127" y="3383136"/>
              <a:ext cx="97647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/>
                <a:t>Thin Septum</a:t>
              </a:r>
            </a:p>
          </p:txBody>
        </p:sp>
      </p:grpSp>
      <p:sp>
        <p:nvSpPr>
          <p:cNvPr id="70" name="TextBox 69">
            <a:extLst>
              <a:ext uri="{FF2B5EF4-FFF2-40B4-BE49-F238E27FC236}">
                <a16:creationId xmlns:a16="http://schemas.microsoft.com/office/drawing/2014/main" id="{FF7502A9-568B-E4C6-3E29-537A119B776C}"/>
              </a:ext>
            </a:extLst>
          </p:cNvPr>
          <p:cNvSpPr txBox="1"/>
          <p:nvPr/>
        </p:nvSpPr>
        <p:spPr>
          <a:xfrm>
            <a:off x="7054479" y="5425477"/>
            <a:ext cx="8285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Stored beam</a:t>
            </a:r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CDB0C77E-7047-CC38-886E-A93D1E7911EA}"/>
              </a:ext>
            </a:extLst>
          </p:cNvPr>
          <p:cNvCxnSpPr>
            <a:cxnSpLocks/>
          </p:cNvCxnSpPr>
          <p:nvPr/>
        </p:nvCxnSpPr>
        <p:spPr>
          <a:xfrm flipV="1">
            <a:off x="5852817" y="4965102"/>
            <a:ext cx="163854" cy="105120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A87D0273-07D0-978F-DCA8-A32855EC05CC}"/>
              </a:ext>
            </a:extLst>
          </p:cNvPr>
          <p:cNvCxnSpPr>
            <a:cxnSpLocks/>
          </p:cNvCxnSpPr>
          <p:nvPr/>
        </p:nvCxnSpPr>
        <p:spPr>
          <a:xfrm flipH="1" flipV="1">
            <a:off x="7039931" y="4976029"/>
            <a:ext cx="416572" cy="444212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1599ADC2-94E7-8634-95FD-8A6DB4613BA3}"/>
              </a:ext>
            </a:extLst>
          </p:cNvPr>
          <p:cNvCxnSpPr>
            <a:cxnSpLocks/>
          </p:cNvCxnSpPr>
          <p:nvPr/>
        </p:nvCxnSpPr>
        <p:spPr>
          <a:xfrm flipV="1">
            <a:off x="5770890" y="4096153"/>
            <a:ext cx="222596" cy="33310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7844145"/>
      </p:ext>
    </p:extLst>
  </p:cSld>
  <p:clrMapOvr>
    <a:masterClrMapping/>
  </p:clrMapOvr>
</p:sld>
</file>

<file path=ppt/theme/theme1.xml><?xml version="1.0" encoding="utf-8"?>
<a:theme xmlns:a="http://schemas.openxmlformats.org/drawingml/2006/main" name="DDBA_slides_template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EB5EF72708F146B92D14D39AE66C8B" ma:contentTypeVersion="13" ma:contentTypeDescription="Create a new document." ma:contentTypeScope="" ma:versionID="9f911de80c75b89364532dc6e3c4fa5c">
  <xsd:schema xmlns:xsd="http://www.w3.org/2001/XMLSchema" xmlns:xs="http://www.w3.org/2001/XMLSchema" xmlns:p="http://schemas.microsoft.com/office/2006/metadata/properties" xmlns:ns3="b6dd6437-eec4-4072-b613-e605fa1dca79" xmlns:ns4="2d7d9568-760a-49a8-9c8d-ea909a5172d6" targetNamespace="http://schemas.microsoft.com/office/2006/metadata/properties" ma:root="true" ma:fieldsID="ea960822a35b0a0c82c616a588ae3d56" ns3:_="" ns4:_="">
    <xsd:import namespace="b6dd6437-eec4-4072-b613-e605fa1dca79"/>
    <xsd:import namespace="2d7d9568-760a-49a8-9c8d-ea909a5172d6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Location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6dd6437-eec4-4072-b613-e605fa1dca7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d7d9568-760a-49a8-9c8d-ea909a5172d6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FA2AB69-B141-4B17-A2CB-FD86C39466E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6549A88-8EF3-48F6-840C-F03A8B1B974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6dd6437-eec4-4072-b613-e605fa1dca79"/>
    <ds:schemaRef ds:uri="2d7d9568-760a-49a8-9c8d-ea909a5172d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0BD0F9F-8D4A-4374-AE7B-617722268430}">
  <ds:schemaRefs>
    <ds:schemaRef ds:uri="http://purl.org/dc/elements/1.1/"/>
    <ds:schemaRef ds:uri="http://schemas.microsoft.com/office/infopath/2007/PartnerControls"/>
    <ds:schemaRef ds:uri="2d7d9568-760a-49a8-9c8d-ea909a5172d6"/>
    <ds:schemaRef ds:uri="http://schemas.microsoft.com/office/2006/metadata/properties"/>
    <ds:schemaRef ds:uri="http://purl.org/dc/terms/"/>
    <ds:schemaRef ds:uri="http://schemas.microsoft.com/office/2006/documentManagement/types"/>
    <ds:schemaRef ds:uri="b6dd6437-eec4-4072-b613-e605fa1dca79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DDBA_slides_template3</Template>
  <TotalTime>48032</TotalTime>
  <Words>1383</Words>
  <Application>Microsoft Office PowerPoint</Application>
  <PresentationFormat>Widescreen</PresentationFormat>
  <Paragraphs>346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Cambria Math</vt:lpstr>
      <vt:lpstr>Symbol</vt:lpstr>
      <vt:lpstr>Times</vt:lpstr>
      <vt:lpstr>Wingdings</vt:lpstr>
      <vt:lpstr>DDBA_slides_template3</vt:lpstr>
      <vt:lpstr>Upgrades to the Injector Complex for Diamond-II</vt:lpstr>
      <vt:lpstr>Diamond Light Source and Diamond-II Upgrade</vt:lpstr>
      <vt:lpstr>Storage Ring Injection</vt:lpstr>
      <vt:lpstr>New Booster Synchrotron</vt:lpstr>
      <vt:lpstr>Booster-II Hardware</vt:lpstr>
      <vt:lpstr>Prototyping for Booster-II</vt:lpstr>
      <vt:lpstr>Transfer Line Modifications</vt:lpstr>
      <vt:lpstr>BTS Diagnostics Improvements</vt:lpstr>
      <vt:lpstr>Storage Ring Septum Magnets</vt:lpstr>
      <vt:lpstr>Storage Ring Septum Magnets</vt:lpstr>
      <vt:lpstr>Project Status</vt:lpstr>
      <vt:lpstr>PowerPoint Presentation</vt:lpstr>
      <vt:lpstr>Booster-II Simulated Performance (WIP!)</vt:lpstr>
    </vt:vector>
  </TitlesOfParts>
  <Company>Authorised User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Guenther Rehm</dc:creator>
  <cp:lastModifiedBy>Martin, Ian (DLSLtd,RAL,TEC)</cp:lastModifiedBy>
  <cp:revision>303</cp:revision>
  <cp:lastPrinted>2023-06-26T14:39:05Z</cp:lastPrinted>
  <dcterms:created xsi:type="dcterms:W3CDTF">2013-11-19T11:09:08Z</dcterms:created>
  <dcterms:modified xsi:type="dcterms:W3CDTF">2023-06-28T10:42:59Z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0x0101003FEB5EF72708F146B92D14D39AE66C8B</vt:lpwstr>
  </property>
</Properties>
</file>