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3"/>
  </p:notesMasterIdLst>
  <p:sldIdLst>
    <p:sldId id="256" r:id="rId5"/>
    <p:sldId id="257" r:id="rId6"/>
    <p:sldId id="293" r:id="rId7"/>
    <p:sldId id="306" r:id="rId8"/>
    <p:sldId id="264" r:id="rId9"/>
    <p:sldId id="303" r:id="rId10"/>
    <p:sldId id="309" r:id="rId11"/>
    <p:sldId id="308" r:id="rId12"/>
    <p:sldId id="304" r:id="rId13"/>
    <p:sldId id="265" r:id="rId14"/>
    <p:sldId id="289" r:id="rId15"/>
    <p:sldId id="290" r:id="rId16"/>
    <p:sldId id="287" r:id="rId17"/>
    <p:sldId id="305" r:id="rId18"/>
    <p:sldId id="299" r:id="rId19"/>
    <p:sldId id="300" r:id="rId20"/>
    <p:sldId id="310" r:id="rId21"/>
    <p:sldId id="292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0066FF"/>
    <a:srgbClr val="8BAD2A"/>
    <a:srgbClr val="B9CD7E"/>
    <a:srgbClr val="003399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4660"/>
  </p:normalViewPr>
  <p:slideViewPr>
    <p:cSldViewPr snapToGrid="0">
      <p:cViewPr varScale="1">
        <p:scale>
          <a:sx n="65" d="100"/>
          <a:sy n="65" d="100"/>
        </p:scale>
        <p:origin x="70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-4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mes Jones" userId="5a2dd759-75dc-4179-bf6e-d11b20aab46a" providerId="ADAL" clId="{D152E841-AAFE-4732-9B8D-3C8B97068AE8}"/>
    <pc:docChg chg="undo redo custSel modSld">
      <pc:chgData name="James Jones" userId="5a2dd759-75dc-4179-bf6e-d11b20aab46a" providerId="ADAL" clId="{D152E841-AAFE-4732-9B8D-3C8B97068AE8}" dt="2023-05-04T11:39:39.353" v="207" actId="14826"/>
      <pc:docMkLst>
        <pc:docMk/>
      </pc:docMkLst>
      <pc:sldChg chg="addSp delSp modSp mod">
        <pc:chgData name="James Jones" userId="5a2dd759-75dc-4179-bf6e-d11b20aab46a" providerId="ADAL" clId="{D152E841-AAFE-4732-9B8D-3C8B97068AE8}" dt="2023-05-04T11:39:39.353" v="207" actId="14826"/>
        <pc:sldMkLst>
          <pc:docMk/>
          <pc:sldMk cId="777993964" sldId="281"/>
        </pc:sldMkLst>
        <pc:spChg chg="add mod">
          <ac:chgData name="James Jones" userId="5a2dd759-75dc-4179-bf6e-d11b20aab46a" providerId="ADAL" clId="{D152E841-AAFE-4732-9B8D-3C8B97068AE8}" dt="2023-05-04T08:49:35.700" v="203" actId="14100"/>
          <ac:spMkLst>
            <pc:docMk/>
            <pc:sldMk cId="777993964" sldId="281"/>
            <ac:spMk id="4" creationId="{36E6DA0C-BF78-E9F2-9FCA-D63D16630B31}"/>
          </ac:spMkLst>
        </pc:spChg>
        <pc:spChg chg="add mod">
          <ac:chgData name="James Jones" userId="5a2dd759-75dc-4179-bf6e-d11b20aab46a" providerId="ADAL" clId="{D152E841-AAFE-4732-9B8D-3C8B97068AE8}" dt="2023-05-03T17:01:33.698" v="144" actId="114"/>
          <ac:spMkLst>
            <pc:docMk/>
            <pc:sldMk cId="777993964" sldId="281"/>
            <ac:spMk id="5" creationId="{71ACE463-2200-B673-3482-55CAD384FF3A}"/>
          </ac:spMkLst>
        </pc:spChg>
        <pc:spChg chg="mod">
          <ac:chgData name="James Jones" userId="5a2dd759-75dc-4179-bf6e-d11b20aab46a" providerId="ADAL" clId="{D152E841-AAFE-4732-9B8D-3C8B97068AE8}" dt="2023-05-03T17:21:34.749" v="187" actId="20577"/>
          <ac:spMkLst>
            <pc:docMk/>
            <pc:sldMk cId="777993964" sldId="281"/>
            <ac:spMk id="15" creationId="{00000000-0000-0000-0000-000000000000}"/>
          </ac:spMkLst>
        </pc:spChg>
        <pc:spChg chg="mod">
          <ac:chgData name="James Jones" userId="5a2dd759-75dc-4179-bf6e-d11b20aab46a" providerId="ADAL" clId="{D152E841-AAFE-4732-9B8D-3C8B97068AE8}" dt="2023-05-03T16:59:37.025" v="102" actId="1076"/>
          <ac:spMkLst>
            <pc:docMk/>
            <pc:sldMk cId="777993964" sldId="281"/>
            <ac:spMk id="25" creationId="{00000000-0000-0000-0000-000000000000}"/>
          </ac:spMkLst>
        </pc:spChg>
        <pc:spChg chg="mod">
          <ac:chgData name="James Jones" userId="5a2dd759-75dc-4179-bf6e-d11b20aab46a" providerId="ADAL" clId="{D152E841-AAFE-4732-9B8D-3C8B97068AE8}" dt="2023-05-03T16:59:47.713" v="103" actId="1076"/>
          <ac:spMkLst>
            <pc:docMk/>
            <pc:sldMk cId="777993964" sldId="281"/>
            <ac:spMk id="26" creationId="{00000000-0000-0000-0000-000000000000}"/>
          </ac:spMkLst>
        </pc:spChg>
        <pc:spChg chg="mod">
          <ac:chgData name="James Jones" userId="5a2dd759-75dc-4179-bf6e-d11b20aab46a" providerId="ADAL" clId="{D152E841-AAFE-4732-9B8D-3C8B97068AE8}" dt="2023-05-03T15:31:37.975" v="1" actId="404"/>
          <ac:spMkLst>
            <pc:docMk/>
            <pc:sldMk cId="777993964" sldId="281"/>
            <ac:spMk id="29" creationId="{00000000-0000-0000-0000-000000000000}"/>
          </ac:spMkLst>
        </pc:spChg>
        <pc:picChg chg="mod">
          <ac:chgData name="James Jones" userId="5a2dd759-75dc-4179-bf6e-d11b20aab46a" providerId="ADAL" clId="{D152E841-AAFE-4732-9B8D-3C8B97068AE8}" dt="2023-05-04T11:39:34.239" v="206" actId="14826"/>
          <ac:picMkLst>
            <pc:docMk/>
            <pc:sldMk cId="777993964" sldId="281"/>
            <ac:picMk id="16" creationId="{00000000-0000-0000-0000-000000000000}"/>
          </ac:picMkLst>
        </pc:picChg>
        <pc:picChg chg="mod">
          <ac:chgData name="James Jones" userId="5a2dd759-75dc-4179-bf6e-d11b20aab46a" providerId="ADAL" clId="{D152E841-AAFE-4732-9B8D-3C8B97068AE8}" dt="2023-05-04T11:39:39.353" v="207" actId="14826"/>
          <ac:picMkLst>
            <pc:docMk/>
            <pc:sldMk cId="777993964" sldId="281"/>
            <ac:picMk id="17" creationId="{00000000-0000-0000-0000-000000000000}"/>
          </ac:picMkLst>
        </pc:picChg>
        <pc:picChg chg="del">
          <ac:chgData name="James Jones" userId="5a2dd759-75dc-4179-bf6e-d11b20aab46a" providerId="ADAL" clId="{D152E841-AAFE-4732-9B8D-3C8B97068AE8}" dt="2023-05-03T16:58:35.685" v="6" actId="478"/>
          <ac:picMkLst>
            <pc:docMk/>
            <pc:sldMk cId="777993964" sldId="281"/>
            <ac:picMk id="18" creationId="{00000000-0000-0000-0000-000000000000}"/>
          </ac:picMkLst>
        </pc:picChg>
        <pc:picChg chg="del">
          <ac:chgData name="James Jones" userId="5a2dd759-75dc-4179-bf6e-d11b20aab46a" providerId="ADAL" clId="{D152E841-AAFE-4732-9B8D-3C8B97068AE8}" dt="2023-05-03T16:58:57.197" v="12" actId="478"/>
          <ac:picMkLst>
            <pc:docMk/>
            <pc:sldMk cId="777993964" sldId="281"/>
            <ac:picMk id="22" creationId="{00000000-0000-0000-0000-000000000000}"/>
          </ac:picMkLst>
        </pc:picChg>
        <pc:picChg chg="mod">
          <ac:chgData name="James Jones" userId="5a2dd759-75dc-4179-bf6e-d11b20aab46a" providerId="ADAL" clId="{D152E841-AAFE-4732-9B8D-3C8B97068AE8}" dt="2023-05-04T08:41:02.315" v="200" actId="14826"/>
          <ac:picMkLst>
            <pc:docMk/>
            <pc:sldMk cId="777993964" sldId="281"/>
            <ac:picMk id="28" creationId="{00000000-0000-0000-0000-000000000000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/>
              <a:t>Charge vs Laser Energy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5447794138327833"/>
          <c:y val="0.17962674961119751"/>
          <c:w val="0.79366630266107252"/>
          <c:h val="0.63165729866970366"/>
        </c:manualLayout>
      </c:layout>
      <c:scatterChart>
        <c:scatterStyle val="lineMarker"/>
        <c:varyColors val="0"/>
        <c:ser>
          <c:idx val="0"/>
          <c:order val="0"/>
          <c:tx>
            <c:strRef>
              <c:f>plot_data!$I$1</c:f>
              <c:strCache>
                <c:ptCount val="1"/>
                <c:pt idx="0">
                  <c:v>charge [pC]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plot_data!$H$2:$H$12</c:f>
              <c:numCache>
                <c:formatCode>General</c:formatCode>
                <c:ptCount val="11"/>
                <c:pt idx="0">
                  <c:v>0.16416</c:v>
                </c:pt>
                <c:pt idx="1">
                  <c:v>0.24928</c:v>
                </c:pt>
                <c:pt idx="2">
                  <c:v>0.35871999999999998</c:v>
                </c:pt>
                <c:pt idx="3">
                  <c:v>0.45295999999999997</c:v>
                </c:pt>
                <c:pt idx="4">
                  <c:v>0.71743999999999997</c:v>
                </c:pt>
                <c:pt idx="5">
                  <c:v>0.93328</c:v>
                </c:pt>
                <c:pt idx="6">
                  <c:v>1.16736</c:v>
                </c:pt>
                <c:pt idx="7">
                  <c:v>1.4136</c:v>
                </c:pt>
                <c:pt idx="8">
                  <c:v>1.6263999999999998</c:v>
                </c:pt>
                <c:pt idx="9">
                  <c:v>1.86656</c:v>
                </c:pt>
                <c:pt idx="10">
                  <c:v>2.0854399999999997</c:v>
                </c:pt>
              </c:numCache>
            </c:numRef>
          </c:xVal>
          <c:yVal>
            <c:numRef>
              <c:f>plot_data!$I$2:$I$12</c:f>
              <c:numCache>
                <c:formatCode>General</c:formatCode>
                <c:ptCount val="11"/>
                <c:pt idx="0">
                  <c:v>8.6</c:v>
                </c:pt>
                <c:pt idx="1">
                  <c:v>12.9</c:v>
                </c:pt>
                <c:pt idx="2">
                  <c:v>18.7</c:v>
                </c:pt>
                <c:pt idx="3">
                  <c:v>24.8</c:v>
                </c:pt>
                <c:pt idx="4">
                  <c:v>36</c:v>
                </c:pt>
                <c:pt idx="5">
                  <c:v>47.5</c:v>
                </c:pt>
                <c:pt idx="6">
                  <c:v>55.3</c:v>
                </c:pt>
                <c:pt idx="7">
                  <c:v>68.3</c:v>
                </c:pt>
                <c:pt idx="8">
                  <c:v>78.5</c:v>
                </c:pt>
                <c:pt idx="9">
                  <c:v>91.4</c:v>
                </c:pt>
                <c:pt idx="10">
                  <c:v>98.7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EB8-4DBD-BB02-6E1517F604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25351776"/>
        <c:axId val="725350528"/>
      </c:scatterChart>
      <c:valAx>
        <c:axId val="7253517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E_laser [uJ]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5350528"/>
        <c:crosses val="autoZero"/>
        <c:crossBetween val="midCat"/>
      </c:valAx>
      <c:valAx>
        <c:axId val="725350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Q [pC]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535177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bg2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4DAA3-0523-416E-A618-144C5FA8A994}" type="datetimeFigureOut">
              <a:rPr lang="en-GB" smtClean="0"/>
              <a:t>30/06/2023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D96778-EE7D-4D92-926F-7FE8300DD0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00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5A2-B497-4310-8D83-4E360D84A173}" type="datetimeFigureOut">
              <a:rPr lang="en-GB" smtClean="0"/>
              <a:t>30/06/2023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4700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5A2-B497-4310-8D83-4E360D84A173}" type="datetimeFigureOut">
              <a:rPr lang="en-GB" smtClean="0"/>
              <a:t>30/06/2023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3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5A2-B497-4310-8D83-4E360D84A173}" type="datetimeFigureOut">
              <a:rPr lang="en-GB" smtClean="0"/>
              <a:t>30/06/2023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115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5A2-B497-4310-8D83-4E360D84A173}" type="datetimeFigureOut">
              <a:rPr lang="en-GB" smtClean="0"/>
              <a:t>30/06/2023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382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5A2-B497-4310-8D83-4E360D84A173}" type="datetimeFigureOut">
              <a:rPr lang="en-GB" smtClean="0"/>
              <a:t>30/06/2023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416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5A2-B497-4310-8D83-4E360D84A173}" type="datetimeFigureOut">
              <a:rPr lang="en-GB" smtClean="0"/>
              <a:t>30/06/2023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12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5A2-B497-4310-8D83-4E360D84A173}" type="datetimeFigureOut">
              <a:rPr lang="en-GB" smtClean="0"/>
              <a:t>30/06/2023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18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5A2-B497-4310-8D83-4E360D84A173}" type="datetimeFigureOut">
              <a:rPr lang="en-GB" smtClean="0"/>
              <a:t>30/06/2023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578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5A2-B497-4310-8D83-4E360D84A173}" type="datetimeFigureOut">
              <a:rPr lang="en-GB" smtClean="0"/>
              <a:t>30/06/2023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35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5A2-B497-4310-8D83-4E360D84A173}" type="datetimeFigureOut">
              <a:rPr lang="en-GB" smtClean="0"/>
              <a:t>30/06/2023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0621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5A2-B497-4310-8D83-4E360D84A173}" type="datetimeFigureOut">
              <a:rPr lang="en-GB" smtClean="0"/>
              <a:t>30/06/2023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4954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8F5A2-B497-4310-8D83-4E360D84A173}" type="datetimeFigureOut">
              <a:rPr lang="en-GB" smtClean="0"/>
              <a:t>30/06/2023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307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eg"/><Relationship Id="rId4" Type="http://schemas.openxmlformats.org/officeDocument/2006/relationships/image" Target="../media/image28.jp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7.pn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projects.astec.ac.uk/VELACLARAManual/index.php/File:VELA-CLARA_phase1_April_18.jpg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chart" Target="../charts/chart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6292" y="921"/>
            <a:ext cx="7785708" cy="666862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55204"/>
            <a:ext cx="3286539" cy="6858000"/>
          </a:xfrm>
          <a:prstGeom prst="rect">
            <a:avLst/>
          </a:prstGeom>
        </p:spPr>
      </p:pic>
      <p:sp>
        <p:nvSpPr>
          <p:cNvPr id="11" name="Slide Number Placeholder 9"/>
          <p:cNvSpPr>
            <a:spLocks noGrp="1"/>
          </p:cNvSpPr>
          <p:nvPr>
            <p:ph type="sldNum" sz="quarter" idx="4294967295"/>
          </p:nvPr>
        </p:nvSpPr>
        <p:spPr>
          <a:xfrm>
            <a:off x="8610600" y="62928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1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F859F6F-E047-894C-BA4C-F3215D885E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200" y="140400"/>
            <a:ext cx="3619500" cy="155448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343887" y="227847"/>
            <a:ext cx="7123145" cy="1200321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3600" b="1" i="1">
                <a:solidFill>
                  <a:prstClr val="white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rPr>
              <a:t>Making a brighter future through advanced accelerators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605" y="2055470"/>
            <a:ext cx="3529394" cy="208013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62605" y="4398095"/>
            <a:ext cx="3529395" cy="223637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0" y="2395777"/>
            <a:ext cx="6410634" cy="10772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defRPr/>
            </a:pPr>
            <a:r>
              <a:rPr lang="en-US" altLang="en-US" sz="3200" b="1" dirty="0" smtClean="0">
                <a:solidFill>
                  <a:srgbClr val="003088"/>
                </a:solidFill>
                <a:latin typeface="Avenir Next LT Pro Demi" panose="020B0704020202020204"/>
                <a:cs typeface="Calibri" panose="020F0502020204030204" pitchFamily="34" charset="0"/>
              </a:rPr>
              <a:t>Update on CLARA </a:t>
            </a:r>
            <a:r>
              <a:rPr lang="en-GB" altLang="en-US" sz="3200" b="1" dirty="0" smtClean="0">
                <a:solidFill>
                  <a:srgbClr val="003088"/>
                </a:solidFill>
                <a:latin typeface="Avenir Next LT Pro Demi" panose="020B0704020202020204"/>
                <a:cs typeface="Calibri" panose="020F0502020204030204" pitchFamily="34" charset="0"/>
              </a:rPr>
              <a:t>Facility </a:t>
            </a:r>
            <a:r>
              <a:rPr lang="en-GB" altLang="en-US" sz="3200" b="1" dirty="0">
                <a:solidFill>
                  <a:srgbClr val="003088"/>
                </a:solidFill>
                <a:latin typeface="Avenir Next LT Pro Demi" panose="020B0704020202020204"/>
                <a:cs typeface="Calibri" panose="020F0502020204030204" pitchFamily="34" charset="0"/>
              </a:rPr>
              <a:t>at Daresbury Laboratory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460909" y="3489571"/>
            <a:ext cx="541783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000" b="1" dirty="0">
                <a:latin typeface="Avenir Next LT Pro Demi" panose="020B0704020202020204"/>
                <a:cs typeface="Calibri" panose="020F0502020204030204" pitchFamily="34" charset="0"/>
              </a:rPr>
              <a:t>Deepa </a:t>
            </a:r>
            <a:r>
              <a:rPr lang="en-GB" altLang="en-US" sz="2000" b="1" dirty="0" smtClean="0">
                <a:latin typeface="Avenir Next LT Pro Demi" panose="020B0704020202020204"/>
                <a:cs typeface="Calibri" panose="020F0502020204030204" pitchFamily="34" charset="0"/>
              </a:rPr>
              <a:t>Angal-Kalinin on behalf of the CLARA Team 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sz="2000" b="1" dirty="0">
              <a:latin typeface="Avenir Next LT Pro Demi" panose="020B0704020202020204"/>
              <a:cs typeface="Calibri" panose="020F050202020403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b="1" dirty="0">
                <a:latin typeface="Avenir Next LT Pro Demi" panose="020B0704020202020204"/>
                <a:cs typeface="Calibri" panose="020F0502020204030204" pitchFamily="34" charset="0"/>
              </a:rPr>
              <a:t>ASTeC, STFC Daresbury Laboratory and The Cockcroft Institute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1200" y="6300217"/>
            <a:ext cx="6560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>
                <a:latin typeface="Avenir Next LT Pro Demi" panose="020B0704020202020204"/>
              </a:rPr>
              <a:t>IoP</a:t>
            </a:r>
            <a:r>
              <a:rPr lang="en-GB" dirty="0" smtClean="0">
                <a:latin typeface="Avenir Next LT Pro Demi" panose="020B0704020202020204"/>
              </a:rPr>
              <a:t> PAB Conference,</a:t>
            </a:r>
            <a:r>
              <a:rPr lang="en-GB" dirty="0">
                <a:latin typeface="Avenir Next LT Pro Demi" panose="020B0704020202020204"/>
              </a:rPr>
              <a:t> </a:t>
            </a:r>
            <a:r>
              <a:rPr lang="en-GB" dirty="0" smtClean="0">
                <a:latin typeface="Avenir Next LT Pro Demi" panose="020B0704020202020204"/>
              </a:rPr>
              <a:t>30</a:t>
            </a:r>
            <a:r>
              <a:rPr lang="en-GB" baseline="30000" dirty="0" smtClean="0">
                <a:latin typeface="Avenir Next LT Pro Demi" panose="020B0704020202020204"/>
              </a:rPr>
              <a:t>th</a:t>
            </a:r>
            <a:r>
              <a:rPr lang="en-GB" dirty="0" smtClean="0">
                <a:latin typeface="Avenir Next LT Pro Demi" panose="020B0704020202020204"/>
              </a:rPr>
              <a:t> June </a:t>
            </a:r>
            <a:r>
              <a:rPr lang="en-GB" dirty="0">
                <a:latin typeface="Avenir Next LT Pro Demi" panose="020B0704020202020204"/>
              </a:rPr>
              <a:t>2023, </a:t>
            </a:r>
            <a:r>
              <a:rPr lang="en-GB" dirty="0" smtClean="0">
                <a:latin typeface="Avenir Next LT Pro Demi" panose="020B0704020202020204"/>
              </a:rPr>
              <a:t>Glasgow</a:t>
            </a:r>
            <a:endParaRPr lang="en-GB" dirty="0">
              <a:latin typeface="Avenir Next LT Pro Demi" panose="020B0704020202020204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39720" y="5896574"/>
            <a:ext cx="1444877" cy="79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41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5343887" y="227847"/>
            <a:ext cx="7123145" cy="1200321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3600" b="1" i="1">
                <a:solidFill>
                  <a:prstClr val="white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rPr>
              <a:t>Making a brighter future through advanced accelerators</a:t>
            </a:r>
          </a:p>
        </p:txBody>
      </p:sp>
      <p:pic>
        <p:nvPicPr>
          <p:cNvPr id="19" name="Picture 2" descr="Science and Technology Facilities Council">
            <a:extLst>
              <a:ext uri="{FF2B5EF4-FFF2-40B4-BE49-F238E27FC236}">
                <a16:creationId xmlns:a16="http://schemas.microsoft.com/office/drawing/2014/main" id="{6789CE4C-0EE8-944E-661A-AB8DFFCB7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967" y="0"/>
            <a:ext cx="1236617" cy="102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43620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3088"/>
                </a:solidFill>
                <a:latin typeface="Avenir Next LT Pro" panose="020B0504020202020204" pitchFamily="34" charset="0"/>
              </a:rPr>
              <a:t>FEBE Experimental </a:t>
            </a:r>
            <a:r>
              <a:rPr lang="en-US" sz="28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Hutch</a:t>
            </a:r>
          </a:p>
        </p:txBody>
      </p:sp>
      <p:sp>
        <p:nvSpPr>
          <p:cNvPr id="22" name="Date Placeholder 6">
            <a:extLst>
              <a:ext uri="{FF2B5EF4-FFF2-40B4-BE49-F238E27FC236}">
                <a16:creationId xmlns:a16="http://schemas.microsoft.com/office/drawing/2014/main" id="{362BCF9B-A78A-DB4C-C231-F7AC69ADA4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3" y="6490368"/>
            <a:ext cx="5868615" cy="365125"/>
          </a:xfrm>
        </p:spPr>
        <p:txBody>
          <a:bodyPr/>
          <a:lstStyle/>
          <a:p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Electron Beam Test Facilities for Novel Applications</a:t>
            </a: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08/05/2023</a:t>
            </a: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0645" y="6550484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10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995139"/>
              </p:ext>
            </p:extLst>
          </p:nvPr>
        </p:nvGraphicFramePr>
        <p:xfrm>
          <a:off x="7341778" y="1917577"/>
          <a:ext cx="4653384" cy="3545840"/>
        </p:xfrm>
        <a:graphic>
          <a:graphicData uri="http://schemas.openxmlformats.org/drawingml/2006/table">
            <a:tbl>
              <a:tblPr firstRow="1" bandRow="1"/>
              <a:tblGrid>
                <a:gridCol w="2286266">
                  <a:extLst>
                    <a:ext uri="{9D8B030D-6E8A-4147-A177-3AD203B41FA5}">
                      <a16:colId xmlns:a16="http://schemas.microsoft.com/office/drawing/2014/main" val="2742851033"/>
                    </a:ext>
                  </a:extLst>
                </a:gridCol>
                <a:gridCol w="1133856">
                  <a:extLst>
                    <a:ext uri="{9D8B030D-6E8A-4147-A177-3AD203B41FA5}">
                      <a16:colId xmlns:a16="http://schemas.microsoft.com/office/drawing/2014/main" val="1438131348"/>
                    </a:ext>
                  </a:extLst>
                </a:gridCol>
                <a:gridCol w="1233262">
                  <a:extLst>
                    <a:ext uri="{9D8B030D-6E8A-4147-A177-3AD203B41FA5}">
                      <a16:colId xmlns:a16="http://schemas.microsoft.com/office/drawing/2014/main" val="3101877759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Parameter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High charge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Low charge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1095157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Energy [MeV]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solidFill>
                            <a:srgbClr val="0033CC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250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solidFill>
                            <a:srgbClr val="0033CC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250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2907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Charge [</a:t>
                      </a:r>
                      <a:r>
                        <a:rPr lang="en-GB" sz="1600" err="1">
                          <a:latin typeface="Avenir Next LT Pro Demi" panose="020B0704020202020204"/>
                          <a:cs typeface="Calibri" panose="020F0502020204030204" pitchFamily="34" charset="0"/>
                        </a:rPr>
                        <a:t>pC</a:t>
                      </a:r>
                      <a:r>
                        <a:rPr lang="en-GB" sz="160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]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solidFill>
                            <a:srgbClr val="0033CC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250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solidFill>
                            <a:srgbClr val="0033CC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59089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RMS t [fs]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solidFill>
                            <a:schemeClr val="accent6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100 </a:t>
                      </a:r>
                      <a:r>
                        <a:rPr lang="en-GB" sz="1600">
                          <a:solidFill>
                            <a:srgbClr val="FF0000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(50)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solidFill>
                            <a:schemeClr val="accent6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50 </a:t>
                      </a:r>
                      <a:r>
                        <a:rPr lang="en-GB" sz="1600">
                          <a:solidFill>
                            <a:srgbClr val="FF0000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(≤50)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768905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 err="1">
                          <a:latin typeface="Avenir Next LT Pro Demi" panose="020B0704020202020204"/>
                          <a:cs typeface="Calibri" panose="020F0502020204030204" pitchFamily="34" charset="0"/>
                        </a:rPr>
                        <a:t>σ</a:t>
                      </a:r>
                      <a:r>
                        <a:rPr lang="en-GB" sz="1600" baseline="-25000" err="1">
                          <a:latin typeface="Avenir Next LT Pro Demi" panose="020B0704020202020204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GB" sz="1600" baseline="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/E</a:t>
                      </a:r>
                      <a:r>
                        <a:rPr lang="en-GB" sz="160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 [%]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solidFill>
                            <a:srgbClr val="0033CC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&lt;5 </a:t>
                      </a:r>
                      <a:r>
                        <a:rPr lang="en-GB" sz="1600">
                          <a:solidFill>
                            <a:srgbClr val="FF0000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(1)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solidFill>
                            <a:schemeClr val="accent5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&lt;1 </a:t>
                      </a:r>
                      <a:r>
                        <a:rPr lang="en-GB" sz="1600">
                          <a:solidFill>
                            <a:srgbClr val="FF0000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(&lt;1)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809516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RMS x [µm]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solidFill>
                            <a:srgbClr val="0033CC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100</a:t>
                      </a:r>
                      <a:r>
                        <a:rPr lang="en-GB" sz="1600">
                          <a:solidFill>
                            <a:schemeClr val="accent5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600">
                          <a:solidFill>
                            <a:srgbClr val="FF0000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(50)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solidFill>
                            <a:schemeClr val="accent6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20 </a:t>
                      </a:r>
                      <a:r>
                        <a:rPr lang="en-GB" sz="1600">
                          <a:solidFill>
                            <a:srgbClr val="FF0000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(1)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2418249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RMS y [µm]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solidFill>
                            <a:srgbClr val="0033CC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100</a:t>
                      </a:r>
                      <a:r>
                        <a:rPr lang="en-GB" sz="1600">
                          <a:solidFill>
                            <a:schemeClr val="accent5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600">
                          <a:solidFill>
                            <a:srgbClr val="FF0000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(50)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solidFill>
                            <a:schemeClr val="accent5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20 </a:t>
                      </a:r>
                      <a:r>
                        <a:rPr lang="en-GB" sz="1600">
                          <a:solidFill>
                            <a:srgbClr val="FF0000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(1)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122247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l-GR" sz="1600">
                          <a:latin typeface="+mn-lt"/>
                          <a:cs typeface="Calibri" panose="020F0502020204030204" pitchFamily="34" charset="0"/>
                        </a:rPr>
                        <a:t>ε</a:t>
                      </a:r>
                      <a:r>
                        <a:rPr lang="en-GB" sz="1600" baseline="-2500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n-GB" sz="1600" baseline="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 x @ 250 MeV [</a:t>
                      </a:r>
                      <a:r>
                        <a:rPr lang="en-GB" sz="160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µm]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solidFill>
                            <a:schemeClr val="accent6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5 </a:t>
                      </a:r>
                      <a:r>
                        <a:rPr lang="en-GB" sz="1600">
                          <a:solidFill>
                            <a:srgbClr val="FF0000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(&lt;5)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solidFill>
                            <a:schemeClr val="accent6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2 </a:t>
                      </a:r>
                      <a:r>
                        <a:rPr lang="en-GB" sz="1600">
                          <a:solidFill>
                            <a:srgbClr val="FF0000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(1)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2858479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>
                          <a:latin typeface="+mn-lt"/>
                          <a:cs typeface="Calibri" panose="020F0502020204030204" pitchFamily="34" charset="0"/>
                        </a:rPr>
                        <a:t>ε</a:t>
                      </a:r>
                      <a:r>
                        <a:rPr lang="en-GB" sz="1600" baseline="-2500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n-GB" sz="1600" baseline="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 y @ 250 MeV [</a:t>
                      </a:r>
                      <a:r>
                        <a:rPr lang="en-GB" sz="160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µm]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solidFill>
                            <a:schemeClr val="accent6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5 </a:t>
                      </a:r>
                      <a:r>
                        <a:rPr lang="en-GB" sz="1600">
                          <a:solidFill>
                            <a:srgbClr val="FF0000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(&lt;1)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solidFill>
                            <a:schemeClr val="accent6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2 </a:t>
                      </a:r>
                      <a:r>
                        <a:rPr lang="en-GB" sz="1600">
                          <a:solidFill>
                            <a:srgbClr val="FF0000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(&lt;1)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5438417"/>
                  </a:ext>
                </a:extLst>
              </a:tr>
            </a:tbl>
          </a:graphicData>
        </a:graphic>
      </p:graphicFrame>
      <p:sp>
        <p:nvSpPr>
          <p:cNvPr id="12" name="TextBox 2">
            <a:extLst>
              <a:ext uri="{FF2B5EF4-FFF2-40B4-BE49-F238E27FC236}">
                <a16:creationId xmlns:a16="http://schemas.microsoft.com/office/drawing/2014/main" id="{C7DAA3F5-E9A3-4697-BDDE-B2C851B61FA8}"/>
              </a:ext>
            </a:extLst>
          </p:cNvPr>
          <p:cNvSpPr txBox="1"/>
          <p:nvPr/>
        </p:nvSpPr>
        <p:spPr>
          <a:xfrm>
            <a:off x="7233094" y="5548169"/>
            <a:ext cx="4870751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>
                <a:solidFill>
                  <a:srgbClr val="000000"/>
                </a:solidFill>
                <a:latin typeface="Avenir Next LT Pro Demi" panose="020B0704020202020204"/>
                <a:cs typeface="Calibri" panose="020F0502020204030204" pitchFamily="34" charset="0"/>
              </a:rPr>
              <a:t>To be confirmed through measurement using appropriate diagnostics </a:t>
            </a:r>
            <a:r>
              <a:rPr lang="en-GB" sz="2000">
                <a:solidFill>
                  <a:srgbClr val="FF0000"/>
                </a:solidFill>
                <a:latin typeface="Avenir Next LT Pro Demi" panose="020B0704020202020204"/>
                <a:cs typeface="Calibri" panose="020F0502020204030204" pitchFamily="34" charset="0"/>
              </a:rPr>
              <a:t>(and R&amp;D)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E288275-2FA5-564F-87D1-D588139B106D}"/>
              </a:ext>
            </a:extLst>
          </p:cNvPr>
          <p:cNvSpPr/>
          <p:nvPr/>
        </p:nvSpPr>
        <p:spPr>
          <a:xfrm>
            <a:off x="7416432" y="1084288"/>
            <a:ext cx="4286710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fontAlgn="base"/>
            <a:r>
              <a:rPr lang="en-GB" sz="2000">
                <a:solidFill>
                  <a:srgbClr val="2E2D62"/>
                </a:solidFill>
                <a:latin typeface="Avenir Next LT Pro Demi" panose="020B0704020202020204"/>
                <a:cs typeface="Calibri" panose="020F0502020204030204" pitchFamily="34" charset="0"/>
              </a:rPr>
              <a:t>Offered parameters to evolve</a:t>
            </a:r>
          </a:p>
          <a:p>
            <a:pPr lvl="1" fontAlgn="base"/>
            <a:r>
              <a:rPr lang="en-GB" sz="2000" i="1">
                <a:solidFill>
                  <a:srgbClr val="0033CC"/>
                </a:solidFill>
                <a:latin typeface="Avenir Next LT Pro Demi" panose="020B0704020202020204"/>
                <a:cs typeface="Calibri" panose="020F0502020204030204" pitchFamily="34" charset="0"/>
              </a:rPr>
              <a:t>‘Day 1’ </a:t>
            </a:r>
            <a:r>
              <a:rPr lang="en-GB" sz="2000" i="1">
                <a:solidFill>
                  <a:srgbClr val="626262"/>
                </a:solidFill>
                <a:latin typeface="Avenir Next LT Pro Demi" panose="020B0704020202020204"/>
                <a:cs typeface="Calibri" panose="020F0502020204030204" pitchFamily="34" charset="0"/>
              </a:rPr>
              <a:t>→ </a:t>
            </a:r>
            <a:r>
              <a:rPr lang="en-GB" sz="2000" i="1">
                <a:solidFill>
                  <a:schemeClr val="accent6"/>
                </a:solidFill>
                <a:latin typeface="Avenir Next LT Pro Demi" panose="020B0704020202020204"/>
                <a:cs typeface="Calibri" panose="020F0502020204030204" pitchFamily="34" charset="0"/>
              </a:rPr>
              <a:t>Nominal </a:t>
            </a:r>
            <a:r>
              <a:rPr lang="en-GB" sz="2000" i="1">
                <a:solidFill>
                  <a:srgbClr val="626262"/>
                </a:solidFill>
                <a:latin typeface="Avenir Next LT Pro Demi" panose="020B0704020202020204"/>
                <a:cs typeface="Calibri" panose="020F0502020204030204" pitchFamily="34" charset="0"/>
              </a:rPr>
              <a:t>→ </a:t>
            </a:r>
            <a:r>
              <a:rPr lang="en-GB" sz="2000" i="1">
                <a:solidFill>
                  <a:srgbClr val="FF0000"/>
                </a:solidFill>
                <a:latin typeface="Avenir Next LT Pro Demi" panose="020B0704020202020204"/>
                <a:cs typeface="Calibri" panose="020F0502020204030204" pitchFamily="34" charset="0"/>
              </a:rPr>
              <a:t>R&amp;D</a:t>
            </a:r>
            <a:endParaRPr lang="en-GB" sz="2000" b="1">
              <a:solidFill>
                <a:srgbClr val="FF0000"/>
              </a:solidFill>
              <a:latin typeface="Avenir Next LT Pro Demi" panose="020B0704020202020204"/>
              <a:cs typeface="Calibri" panose="020F050202020403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98564" y="916438"/>
            <a:ext cx="7134530" cy="3487198"/>
            <a:chOff x="308686" y="938498"/>
            <a:chExt cx="7415784" cy="3648456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07" t="32730" r="49851" b="33072"/>
            <a:stretch/>
          </p:blipFill>
          <p:spPr>
            <a:xfrm rot="10800000">
              <a:off x="308686" y="1097234"/>
              <a:ext cx="7415784" cy="2917822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048990" y="2996081"/>
              <a:ext cx="12140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1E5DF8"/>
                  </a:solidFill>
                  <a:effectLst/>
                  <a:uLnTx/>
                  <a:uFillTx/>
                  <a:latin typeface="Avenir Next LT Pro Demi" panose="020B0704020202020204"/>
                </a:rPr>
                <a:t>CLARA Hall</a:t>
              </a:r>
            </a:p>
          </p:txBody>
        </p:sp>
        <p:cxnSp>
          <p:nvCxnSpPr>
            <p:cNvPr id="18" name="Straight Connector 17"/>
            <p:cNvCxnSpPr/>
            <p:nvPr/>
          </p:nvCxnSpPr>
          <p:spPr>
            <a:xfrm flipV="1">
              <a:off x="1628427" y="2870092"/>
              <a:ext cx="1271016" cy="27432"/>
            </a:xfrm>
            <a:prstGeom prst="line">
              <a:avLst/>
            </a:prstGeom>
            <a:ln w="15875"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/>
          </p:nvGrpSpPr>
          <p:grpSpPr>
            <a:xfrm>
              <a:off x="680129" y="938498"/>
              <a:ext cx="6336792" cy="3648456"/>
              <a:chOff x="1741273" y="828007"/>
              <a:chExt cx="4234120" cy="3139276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3672900" y="1512119"/>
                <a:ext cx="117447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1" i="0" u="none" strike="noStrike" kern="0" cap="none" spc="0" normalizeH="0" baseline="0" noProof="0">
                    <a:ln>
                      <a:noFill/>
                    </a:ln>
                    <a:solidFill>
                      <a:srgbClr val="1E5DF8"/>
                    </a:solidFill>
                    <a:effectLst/>
                    <a:uLnTx/>
                    <a:uFillTx/>
                    <a:latin typeface="Avenir Next LT Pro Demi" panose="020B0704020202020204"/>
                  </a:rPr>
                  <a:t>FEBE Hutch</a:t>
                </a:r>
              </a:p>
            </p:txBody>
          </p:sp>
          <p:cxnSp>
            <p:nvCxnSpPr>
              <p:cNvPr id="26" name="Straight Arrow Connector 25"/>
              <p:cNvCxnSpPr/>
              <p:nvPr/>
            </p:nvCxnSpPr>
            <p:spPr>
              <a:xfrm flipH="1" flipV="1">
                <a:off x="1741273" y="2599847"/>
                <a:ext cx="9524" cy="1090436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FFFFFF">
                    <a:lumMod val="50000"/>
                  </a:srgbClr>
                </a:solidFill>
                <a:prstDash val="solid"/>
                <a:miter lim="800000"/>
                <a:tailEnd type="oval"/>
              </a:ln>
              <a:effectLst/>
            </p:spPr>
          </p:cxnSp>
          <p:cxnSp>
            <p:nvCxnSpPr>
              <p:cNvPr id="27" name="Straight Arrow Connector 26"/>
              <p:cNvCxnSpPr/>
              <p:nvPr/>
            </p:nvCxnSpPr>
            <p:spPr>
              <a:xfrm rot="10800000">
                <a:off x="2379447" y="2436096"/>
                <a:ext cx="9525" cy="1143626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FFFFFF">
                    <a:lumMod val="50000"/>
                  </a:srgbClr>
                </a:solidFill>
                <a:prstDash val="solid"/>
                <a:miter lim="800000"/>
                <a:tailEnd type="oval"/>
              </a:ln>
              <a:effectLst/>
            </p:spPr>
          </p:cxnSp>
          <p:sp>
            <p:nvSpPr>
              <p:cNvPr id="28" name="TextBox 27"/>
              <p:cNvSpPr txBox="1"/>
              <p:nvPr/>
            </p:nvSpPr>
            <p:spPr>
              <a:xfrm>
                <a:off x="1980305" y="3567173"/>
                <a:ext cx="8907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E2C61"/>
                    </a:solidFill>
                    <a:effectLst/>
                    <a:uLnTx/>
                    <a:uFillTx/>
                    <a:latin typeface="Avenir Next LT Pro Demi" panose="020B0704020202020204"/>
                  </a:rPr>
                  <a:t>Straight-on Beam Dump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1750797" y="1371490"/>
                <a:ext cx="81915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E2C61"/>
                    </a:solidFill>
                    <a:effectLst/>
                    <a:uLnTx/>
                    <a:uFillTx/>
                    <a:latin typeface="Avenir Next LT Pro Demi" panose="020B0704020202020204"/>
                  </a:rPr>
                  <a:t>FEBE </a:t>
                </a:r>
                <a:r>
                  <a:rPr kumimoji="0" lang="en-GB" sz="1000" b="0" i="0" u="none" strike="noStrike" kern="0" cap="none" spc="0" normalizeH="0" baseline="0" noProof="0" err="1">
                    <a:ln>
                      <a:noFill/>
                    </a:ln>
                    <a:solidFill>
                      <a:srgbClr val="2E2C61"/>
                    </a:solidFill>
                    <a:effectLst/>
                    <a:uLnTx/>
                    <a:uFillTx/>
                    <a:latin typeface="Avenir Next LT Pro Demi" panose="020B0704020202020204"/>
                  </a:rPr>
                  <a:t>Arcline</a:t>
                </a:r>
                <a:endPara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venir Next LT Pro Demi" panose="020B0704020202020204"/>
                </a:endParaRPr>
              </a:p>
            </p:txBody>
          </p:sp>
          <p:cxnSp>
            <p:nvCxnSpPr>
              <p:cNvPr id="30" name="Straight Arrow Connector 29"/>
              <p:cNvCxnSpPr/>
              <p:nvPr/>
            </p:nvCxnSpPr>
            <p:spPr>
              <a:xfrm>
                <a:off x="2298821" y="1616387"/>
                <a:ext cx="11566" cy="472664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FFFFFF">
                    <a:lumMod val="50000"/>
                  </a:srgbClr>
                </a:solidFill>
                <a:prstDash val="solid"/>
                <a:miter lim="800000"/>
                <a:tailEnd type="oval"/>
              </a:ln>
              <a:effectLst/>
            </p:spPr>
          </p:cxnSp>
          <p:sp>
            <p:nvSpPr>
              <p:cNvPr id="31" name="TextBox 30"/>
              <p:cNvSpPr txBox="1"/>
              <p:nvPr/>
            </p:nvSpPr>
            <p:spPr>
              <a:xfrm>
                <a:off x="2544883" y="1292517"/>
                <a:ext cx="81915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E2C61"/>
                    </a:solidFill>
                    <a:effectLst/>
                    <a:uLnTx/>
                    <a:uFillTx/>
                    <a:latin typeface="Avenir Next LT Pro Demi" panose="020B0704020202020204"/>
                  </a:rPr>
                  <a:t>Shutter S1</a:t>
                </a:r>
              </a:p>
            </p:txBody>
          </p:sp>
          <p:cxnSp>
            <p:nvCxnSpPr>
              <p:cNvPr id="32" name="Straight Arrow Connector 31"/>
              <p:cNvCxnSpPr/>
              <p:nvPr/>
            </p:nvCxnSpPr>
            <p:spPr>
              <a:xfrm>
                <a:off x="2942892" y="1519627"/>
                <a:ext cx="421141" cy="435145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FFFFFF">
                    <a:lumMod val="50000"/>
                  </a:srgbClr>
                </a:solidFill>
                <a:prstDash val="solid"/>
                <a:miter lim="800000"/>
                <a:tailEnd type="oval"/>
              </a:ln>
              <a:effectLst/>
            </p:spPr>
          </p:cxnSp>
          <p:cxnSp>
            <p:nvCxnSpPr>
              <p:cNvPr id="33" name="Straight Arrow Connector 32"/>
              <p:cNvCxnSpPr/>
              <p:nvPr/>
            </p:nvCxnSpPr>
            <p:spPr>
              <a:xfrm flipH="1">
                <a:off x="4953755" y="1577681"/>
                <a:ext cx="404976" cy="428264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FFFFFF">
                    <a:lumMod val="50000"/>
                  </a:srgbClr>
                </a:solidFill>
                <a:prstDash val="solid"/>
                <a:miter lim="800000"/>
                <a:tailEnd type="oval"/>
              </a:ln>
              <a:effectLst/>
            </p:spPr>
          </p:cxnSp>
          <p:sp>
            <p:nvSpPr>
              <p:cNvPr id="34" name="TextBox 33"/>
              <p:cNvSpPr txBox="1"/>
              <p:nvPr/>
            </p:nvSpPr>
            <p:spPr>
              <a:xfrm>
                <a:off x="5156243" y="1273406"/>
                <a:ext cx="81915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E2C61"/>
                    </a:solidFill>
                    <a:effectLst/>
                    <a:uLnTx/>
                    <a:uFillTx/>
                    <a:latin typeface="Avenir Next LT Pro Demi" panose="020B0704020202020204"/>
                  </a:rPr>
                  <a:t>Shutter S2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5156243" y="2203513"/>
                <a:ext cx="81915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E2C61"/>
                    </a:solidFill>
                    <a:effectLst/>
                    <a:uLnTx/>
                    <a:uFillTx/>
                    <a:latin typeface="Avenir Next LT Pro Demi" panose="020B0704020202020204"/>
                  </a:rPr>
                  <a:t>FEBE Beam Dump</a:t>
                </a:r>
              </a:p>
            </p:txBody>
          </p:sp>
          <p:cxnSp>
            <p:nvCxnSpPr>
              <p:cNvPr id="36" name="Straight Arrow Connector 35"/>
              <p:cNvCxnSpPr/>
              <p:nvPr/>
            </p:nvCxnSpPr>
            <p:spPr>
              <a:xfrm flipH="1" flipV="1">
                <a:off x="5515731" y="2141417"/>
                <a:ext cx="37274" cy="132635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FFFFFF">
                    <a:lumMod val="50000"/>
                  </a:srgbClr>
                </a:solidFill>
                <a:prstDash val="solid"/>
                <a:miter lim="800000"/>
                <a:tailEnd type="oval"/>
              </a:ln>
              <a:effectLst/>
            </p:spPr>
          </p:cxnSp>
          <p:sp>
            <p:nvSpPr>
              <p:cNvPr id="37" name="TextBox 36"/>
              <p:cNvSpPr txBox="1"/>
              <p:nvPr/>
            </p:nvSpPr>
            <p:spPr>
              <a:xfrm>
                <a:off x="5017410" y="905787"/>
                <a:ext cx="85627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E2C61"/>
                    </a:solidFill>
                    <a:effectLst/>
                    <a:uLnTx/>
                    <a:uFillTx/>
                    <a:latin typeface="Avenir Next LT Pro Demi" panose="020B0704020202020204"/>
                  </a:rPr>
                  <a:t>Shield Door</a:t>
                </a:r>
              </a:p>
            </p:txBody>
          </p:sp>
          <p:cxnSp>
            <p:nvCxnSpPr>
              <p:cNvPr id="38" name="Straight Arrow Connector 37"/>
              <p:cNvCxnSpPr>
                <a:stCxn id="37" idx="2"/>
              </p:cNvCxnSpPr>
              <p:nvPr/>
            </p:nvCxnSpPr>
            <p:spPr>
              <a:xfrm flipH="1">
                <a:off x="5017411" y="1152008"/>
                <a:ext cx="428138" cy="253569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FFFFFF">
                    <a:lumMod val="50000"/>
                  </a:srgbClr>
                </a:solidFill>
                <a:prstDash val="solid"/>
                <a:miter lim="800000"/>
                <a:tailEnd type="oval"/>
              </a:ln>
              <a:effectLst/>
            </p:spPr>
          </p:cxnSp>
          <p:sp>
            <p:nvSpPr>
              <p:cNvPr id="39" name="TextBox 38"/>
              <p:cNvSpPr txBox="1"/>
              <p:nvPr/>
            </p:nvSpPr>
            <p:spPr>
              <a:xfrm>
                <a:off x="3389390" y="828007"/>
                <a:ext cx="81915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E2C61"/>
                    </a:solidFill>
                    <a:effectLst/>
                    <a:uLnTx/>
                    <a:uFillTx/>
                    <a:latin typeface="Avenir Next LT Pro Demi" panose="020B0704020202020204"/>
                  </a:rPr>
                  <a:t>FEC1 Exp. Chamber</a:t>
                </a: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4114163" y="836920"/>
                <a:ext cx="81915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E2C61"/>
                    </a:solidFill>
                    <a:effectLst/>
                    <a:uLnTx/>
                    <a:uFillTx/>
                    <a:latin typeface="Avenir Next LT Pro Demi" panose="020B0704020202020204"/>
                  </a:rPr>
                  <a:t>FEC2 Exp. Chamber</a:t>
                </a:r>
              </a:p>
            </p:txBody>
          </p:sp>
          <p:cxnSp>
            <p:nvCxnSpPr>
              <p:cNvPr id="41" name="Straight Arrow Connector 40"/>
              <p:cNvCxnSpPr/>
              <p:nvPr/>
            </p:nvCxnSpPr>
            <p:spPr>
              <a:xfrm>
                <a:off x="3940211" y="1194623"/>
                <a:ext cx="12082" cy="612509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FFFFFF">
                    <a:lumMod val="50000"/>
                  </a:srgbClr>
                </a:solidFill>
                <a:prstDash val="solid"/>
                <a:miter lim="800000"/>
                <a:tailEnd type="oval"/>
              </a:ln>
              <a:effectLst/>
            </p:spPr>
          </p:cxnSp>
          <p:cxnSp>
            <p:nvCxnSpPr>
              <p:cNvPr id="42" name="Straight Arrow Connector 41"/>
              <p:cNvCxnSpPr>
                <a:stCxn id="40" idx="2"/>
              </p:cNvCxnSpPr>
              <p:nvPr/>
            </p:nvCxnSpPr>
            <p:spPr>
              <a:xfrm flipH="1">
                <a:off x="4523738" y="1237030"/>
                <a:ext cx="1" cy="570102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FFFFFF">
                    <a:lumMod val="50000"/>
                  </a:srgbClr>
                </a:solidFill>
                <a:prstDash val="solid"/>
                <a:miter lim="800000"/>
                <a:tailEnd type="oval"/>
              </a:ln>
              <a:effectLst/>
            </p:spPr>
          </p:cxnSp>
          <p:cxnSp>
            <p:nvCxnSpPr>
              <p:cNvPr id="43" name="Straight Arrow Connector 42"/>
              <p:cNvCxnSpPr>
                <a:stCxn id="45" idx="0"/>
              </p:cNvCxnSpPr>
              <p:nvPr/>
            </p:nvCxnSpPr>
            <p:spPr>
              <a:xfrm flipH="1" flipV="1">
                <a:off x="3698840" y="2156953"/>
                <a:ext cx="7170" cy="33988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FFFFFF">
                    <a:lumMod val="50000"/>
                  </a:srgbClr>
                </a:solidFill>
                <a:prstDash val="solid"/>
                <a:miter lim="800000"/>
                <a:tailEnd type="oval"/>
              </a:ln>
              <a:effectLst/>
            </p:spPr>
          </p:cxnSp>
          <p:cxnSp>
            <p:nvCxnSpPr>
              <p:cNvPr id="44" name="Straight Arrow Connector 43"/>
              <p:cNvCxnSpPr/>
              <p:nvPr/>
            </p:nvCxnSpPr>
            <p:spPr>
              <a:xfrm flipH="1" flipV="1">
                <a:off x="4270716" y="2146229"/>
                <a:ext cx="9524" cy="374274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FFFFFF">
                    <a:lumMod val="50000"/>
                  </a:srgbClr>
                </a:solidFill>
                <a:prstDash val="solid"/>
                <a:miter lim="800000"/>
                <a:tailEnd type="oval"/>
              </a:ln>
              <a:effectLst/>
            </p:spPr>
          </p:cxnSp>
          <p:sp>
            <p:nvSpPr>
              <p:cNvPr id="45" name="TextBox 44"/>
              <p:cNvSpPr txBox="1"/>
              <p:nvPr/>
            </p:nvSpPr>
            <p:spPr>
              <a:xfrm>
                <a:off x="3296435" y="2496832"/>
                <a:ext cx="81915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E2C61"/>
                    </a:solidFill>
                    <a:effectLst/>
                    <a:uLnTx/>
                    <a:uFillTx/>
                    <a:latin typeface="Avenir Next LT Pro Demi" panose="020B0704020202020204"/>
                  </a:rPr>
                  <a:t>FMBOX1 Laser Chamber</a:t>
                </a: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3974885" y="2488227"/>
                <a:ext cx="81915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E2C61"/>
                    </a:solidFill>
                    <a:effectLst/>
                    <a:uLnTx/>
                    <a:uFillTx/>
                    <a:latin typeface="Avenir Next LT Pro Demi" panose="020B0704020202020204"/>
                  </a:rPr>
                  <a:t>FMBOX2 Laser Chamber</a:t>
                </a:r>
              </a:p>
            </p:txBody>
          </p:sp>
        </p:grpSp>
      </p:grpSp>
      <p:sp>
        <p:nvSpPr>
          <p:cNvPr id="9" name="Right Arrow 8"/>
          <p:cNvSpPr/>
          <p:nvPr/>
        </p:nvSpPr>
        <p:spPr>
          <a:xfrm>
            <a:off x="135430" y="3295964"/>
            <a:ext cx="923926" cy="209550"/>
          </a:xfrm>
          <a:prstGeom prst="rightArrow">
            <a:avLst/>
          </a:prstGeom>
          <a:solidFill>
            <a:srgbClr val="1E5DF8"/>
          </a:solidFill>
          <a:ln w="12700" cap="flat" cmpd="sng" algn="ctr">
            <a:solidFill>
              <a:srgbClr val="1E5DF8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917" y="3373346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/>
              </a:rPr>
              <a:t>e-beam</a:t>
            </a: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8846" y="4391142"/>
            <a:ext cx="5727318" cy="1993036"/>
          </a:xfrm>
          <a:prstGeom prst="rect">
            <a:avLst/>
          </a:prstGeom>
          <a:ln w="15875">
            <a:noFill/>
          </a:ln>
        </p:spPr>
      </p:pic>
      <p:sp>
        <p:nvSpPr>
          <p:cNvPr id="51" name="TextBox 50"/>
          <p:cNvSpPr txBox="1"/>
          <p:nvPr/>
        </p:nvSpPr>
        <p:spPr>
          <a:xfrm>
            <a:off x="3115236" y="4114769"/>
            <a:ext cx="16910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venir Next LT Pro Demi" panose="020B0704020202020204"/>
              </a:rPr>
              <a:t>FEBE Hutch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576095" y="4361404"/>
            <a:ext cx="12838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>
                <a:latin typeface="Avenir Next LT Pro Demi" panose="020B0704020202020204"/>
              </a:rPr>
              <a:t>FEC 1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275447" y="4136536"/>
            <a:ext cx="12838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>
                <a:latin typeface="Avenir Next LT Pro Demi" panose="020B0704020202020204"/>
              </a:rPr>
              <a:t>FEC 2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440627" y="4683156"/>
            <a:ext cx="12838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>
                <a:latin typeface="Avenir Next LT Pro Demi" panose="020B0704020202020204"/>
              </a:rPr>
              <a:t>FMBOX1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723214" y="4398510"/>
            <a:ext cx="12838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>
                <a:latin typeface="Avenir Next LT Pro Demi" panose="020B0704020202020204"/>
              </a:rPr>
              <a:t>FMBOX2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639437" y="1438488"/>
            <a:ext cx="10966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Avenir Next LT Pro Demi" panose="020B0704020202020204"/>
              </a:rPr>
              <a:t>9.8 m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 flipV="1">
            <a:off x="3218022" y="1670786"/>
            <a:ext cx="1544407" cy="13923"/>
          </a:xfrm>
          <a:prstGeom prst="straightConnector1">
            <a:avLst/>
          </a:prstGeom>
          <a:ln w="47625">
            <a:solidFill>
              <a:schemeClr val="bg2">
                <a:lumMod val="50000"/>
              </a:schemeClr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 flipV="1">
            <a:off x="3186845" y="1649236"/>
            <a:ext cx="948" cy="812354"/>
          </a:xfrm>
          <a:prstGeom prst="straightConnector1">
            <a:avLst/>
          </a:prstGeom>
          <a:ln w="47625">
            <a:solidFill>
              <a:schemeClr val="bg2">
                <a:lumMod val="50000"/>
              </a:schemeClr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2746883" y="1873600"/>
            <a:ext cx="10966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>
                <a:solidFill>
                  <a:schemeClr val="bg2">
                    <a:lumMod val="50000"/>
                  </a:schemeClr>
                </a:solidFill>
                <a:latin typeface="Avenir Next LT Pro Demi" panose="020B0704020202020204"/>
              </a:rPr>
              <a:t>5.4</a:t>
            </a:r>
            <a:r>
              <a:rPr kumimoji="0" lang="en-GB" sz="10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Avenir Next LT Pro Demi" panose="020B0704020202020204"/>
              </a:rPr>
              <a:t> m</a:t>
            </a:r>
          </a:p>
        </p:txBody>
      </p:sp>
    </p:spTree>
    <p:extLst>
      <p:ext uri="{BB962C8B-B14F-4D97-AF65-F5344CB8AC3E}">
        <p14:creationId xmlns:p14="http://schemas.microsoft.com/office/powerpoint/2010/main" val="357035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5343887" y="227847"/>
            <a:ext cx="7123145" cy="1200321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3600" b="1" i="1">
                <a:solidFill>
                  <a:prstClr val="white"/>
                </a:solidFill>
                <a:latin typeface="Avenir Next LT Pro Demi" panose="020B0704020202020204"/>
                <a:ea typeface="ヒラギノ角ゴ Pro W3"/>
                <a:cs typeface="Calibri" panose="020F0502020204030204" pitchFamily="34" charset="0"/>
              </a:rPr>
              <a:t>Making a brighter future through advanced accelerators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22012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3088"/>
                </a:solidFill>
                <a:latin typeface="Avenir Next LT Pro Demi" panose="020B0704020202020204"/>
              </a:rPr>
              <a:t>FEBE Laser</a:t>
            </a:r>
            <a:endParaRPr lang="en-US" sz="2800" b="1" dirty="0">
              <a:solidFill>
                <a:srgbClr val="003088"/>
              </a:solidFill>
              <a:latin typeface="Avenir Next LT Pro Demi" panose="020B0704020202020204"/>
            </a:endParaRP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11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pic>
        <p:nvPicPr>
          <p:cNvPr id="19" name="Picture 2" descr="Science and Technology Facilities Council">
            <a:extLst>
              <a:ext uri="{FF2B5EF4-FFF2-40B4-BE49-F238E27FC236}">
                <a16:creationId xmlns:a16="http://schemas.microsoft.com/office/drawing/2014/main" id="{6789CE4C-0EE8-944E-661A-AB8DFFCB7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967" y="0"/>
            <a:ext cx="1236617" cy="102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Date Placeholder 6">
            <a:extLst>
              <a:ext uri="{FF2B5EF4-FFF2-40B4-BE49-F238E27FC236}">
                <a16:creationId xmlns:a16="http://schemas.microsoft.com/office/drawing/2014/main" id="{362BCF9B-A78A-DB4C-C231-F7AC69ADA4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75433"/>
            <a:ext cx="6399839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Update on CLARA Facility at DL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IoP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 PAB 30/06/2023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venir Next LT Pro Light" panose="020B03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310033" y="1536174"/>
            <a:ext cx="5519356" cy="378565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CLARA can combine electrons with a </a:t>
            </a:r>
            <a:br>
              <a:rPr lang="en-US" sz="2400" dirty="0" smtClean="0">
                <a:latin typeface="Arial"/>
                <a:cs typeface="Arial"/>
              </a:rPr>
            </a:br>
            <a:r>
              <a:rPr lang="en-US" sz="2400" dirty="0" smtClean="0">
                <a:solidFill>
                  <a:srgbClr val="0000FF"/>
                </a:solidFill>
                <a:latin typeface="Arial"/>
                <a:cs typeface="Arial"/>
              </a:rPr>
              <a:t>120 TW, 5 Hz</a:t>
            </a:r>
            <a:r>
              <a:rPr lang="en-US" sz="2400" dirty="0" smtClean="0">
                <a:latin typeface="Arial"/>
                <a:cs typeface="Arial"/>
              </a:rPr>
              <a:t> laser (Arco, Amplitude).</a:t>
            </a:r>
          </a:p>
          <a:p>
            <a:endParaRPr lang="en-US" sz="2400" dirty="0">
              <a:latin typeface="Arial"/>
              <a:cs typeface="Arial"/>
            </a:endParaRPr>
          </a:p>
          <a:p>
            <a:r>
              <a:rPr lang="en-US" sz="2400" dirty="0" smtClean="0">
                <a:latin typeface="Arial"/>
                <a:cs typeface="Arial"/>
              </a:rPr>
              <a:t>The laser is housed </a:t>
            </a:r>
            <a:r>
              <a:rPr lang="en-US" sz="2400" dirty="0" smtClean="0">
                <a:cs typeface="Arial"/>
              </a:rPr>
              <a:t>immediately</a:t>
            </a:r>
            <a:r>
              <a:rPr lang="en-US" sz="2400" dirty="0" smtClean="0">
                <a:latin typeface="Arial"/>
                <a:cs typeface="Arial"/>
              </a:rPr>
              <a:t> on top of the FEBE hutch, with light directed to target via a shielded periscope.</a:t>
            </a:r>
          </a:p>
          <a:p>
            <a:endParaRPr lang="en-US" sz="2400" dirty="0">
              <a:latin typeface="Arial"/>
              <a:cs typeface="Arial"/>
            </a:endParaRPr>
          </a:p>
          <a:p>
            <a:r>
              <a:rPr lang="en-US" sz="2400" dirty="0" smtClean="0">
                <a:latin typeface="Arial"/>
                <a:cs typeface="Arial"/>
              </a:rPr>
              <a:t>Installation is scheduled for the second half of 2024, with the laser ready for exploitation at the beginning of 2025.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131836" y="1526926"/>
            <a:ext cx="5666147" cy="3804148"/>
            <a:chOff x="6131836" y="1576554"/>
            <a:chExt cx="5666147" cy="3804148"/>
          </a:xfrm>
        </p:grpSpPr>
        <p:pic>
          <p:nvPicPr>
            <p:cNvPr id="11" name="Picture 6">
              <a:extLst>
                <a:ext uri="{FF2B5EF4-FFF2-40B4-BE49-F238E27FC236}">
                  <a16:creationId xmlns:a16="http://schemas.microsoft.com/office/drawing/2014/main" id="{BEF5F92E-23C3-927B-8ADE-95AA0344B6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31836" y="1576554"/>
              <a:ext cx="5666147" cy="380414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2" name="TextBox 11"/>
            <p:cNvSpPr txBox="1"/>
            <p:nvPr/>
          </p:nvSpPr>
          <p:spPr>
            <a:xfrm>
              <a:off x="7464245" y="4859878"/>
              <a:ext cx="1802675" cy="383177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Laser room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196148" y="4339054"/>
              <a:ext cx="1802675" cy="383177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FEBE hutch</a:t>
              </a:r>
              <a:endParaRPr lang="en-GB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196148" y="1727896"/>
              <a:ext cx="1802675" cy="64633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Laser control room</a:t>
              </a:r>
              <a:endParaRPr lang="en-GB" dirty="0"/>
            </a:p>
          </p:txBody>
        </p:sp>
        <p:cxnSp>
          <p:nvCxnSpPr>
            <p:cNvPr id="16" name="Straight Connector 15"/>
            <p:cNvCxnSpPr>
              <a:stCxn id="15" idx="3"/>
            </p:cNvCxnSpPr>
            <p:nvPr/>
          </p:nvCxnSpPr>
          <p:spPr>
            <a:xfrm>
              <a:off x="7998823" y="2051062"/>
              <a:ext cx="314509" cy="323165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8313332" y="2374227"/>
              <a:ext cx="0" cy="560419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8" name="Oval 17"/>
            <p:cNvSpPr/>
            <p:nvPr/>
          </p:nvSpPr>
          <p:spPr>
            <a:xfrm>
              <a:off x="8269789" y="2838852"/>
              <a:ext cx="95794" cy="95794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2" name="Straight Connector 21"/>
            <p:cNvCxnSpPr>
              <a:stCxn id="14" idx="3"/>
            </p:cNvCxnSpPr>
            <p:nvPr/>
          </p:nvCxnSpPr>
          <p:spPr>
            <a:xfrm flipV="1">
              <a:off x="7998823" y="4458789"/>
              <a:ext cx="366759" cy="71854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8365582" y="4196945"/>
              <a:ext cx="0" cy="261844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/>
            <p:cNvSpPr/>
            <p:nvPr/>
          </p:nvSpPr>
          <p:spPr>
            <a:xfrm>
              <a:off x="8326390" y="4140780"/>
              <a:ext cx="95794" cy="95794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" name="Straight Connector 25"/>
            <p:cNvCxnSpPr>
              <a:stCxn id="12" idx="3"/>
            </p:cNvCxnSpPr>
            <p:nvPr/>
          </p:nvCxnSpPr>
          <p:spPr>
            <a:xfrm flipV="1">
              <a:off x="9266920" y="4859878"/>
              <a:ext cx="190589" cy="191589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9448800" y="4075611"/>
              <a:ext cx="0" cy="784267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28" name="Oval 27"/>
            <p:cNvSpPr/>
            <p:nvPr/>
          </p:nvSpPr>
          <p:spPr>
            <a:xfrm>
              <a:off x="9393193" y="4014507"/>
              <a:ext cx="95794" cy="95794"/>
            </a:xfrm>
            <a:prstGeom prst="ellipse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31624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5343887" y="227847"/>
            <a:ext cx="7123145" cy="1200321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3600" b="1" i="1">
                <a:solidFill>
                  <a:prstClr val="white"/>
                </a:solidFill>
                <a:latin typeface="Avenir Next LT Pro Demi" panose="020B0704020202020204"/>
                <a:ea typeface="ヒラギノ角ゴ Pro W3"/>
                <a:cs typeface="Calibri" panose="020F0502020204030204" pitchFamily="34" charset="0"/>
              </a:rPr>
              <a:t>Making a brighter future through advanced accelerators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45768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3088"/>
                </a:solidFill>
                <a:latin typeface="Avenir Next LT Pro Demi" panose="020B0704020202020204"/>
              </a:rPr>
              <a:t>FEBE Hutch &amp; Chambers </a:t>
            </a:r>
            <a:endParaRPr lang="en-US" sz="2800" b="1" dirty="0">
              <a:solidFill>
                <a:srgbClr val="003088"/>
              </a:solidFill>
              <a:latin typeface="Avenir Next LT Pro Demi" panose="020B0704020202020204"/>
            </a:endParaRP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12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pic>
        <p:nvPicPr>
          <p:cNvPr id="19" name="Picture 2" descr="Science and Technology Facilities Council">
            <a:extLst>
              <a:ext uri="{FF2B5EF4-FFF2-40B4-BE49-F238E27FC236}">
                <a16:creationId xmlns:a16="http://schemas.microsoft.com/office/drawing/2014/main" id="{6789CE4C-0EE8-944E-661A-AB8DFFCB7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967" y="0"/>
            <a:ext cx="1236617" cy="102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Date Placeholder 6">
            <a:extLst>
              <a:ext uri="{FF2B5EF4-FFF2-40B4-BE49-F238E27FC236}">
                <a16:creationId xmlns:a16="http://schemas.microsoft.com/office/drawing/2014/main" id="{362BCF9B-A78A-DB4C-C231-F7AC69ADA4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75433"/>
            <a:ext cx="6399839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Update on CLARA Facility at DL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IoP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 PAB 30/06/2023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venir Next LT Pro Light" panose="020B03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2443" y="348343"/>
            <a:ext cx="4188550" cy="31414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8" y="1042213"/>
            <a:ext cx="6379821" cy="478486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200" y="3513955"/>
            <a:ext cx="4455384" cy="3341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16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5343887" y="227847"/>
            <a:ext cx="7123145" cy="1200321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3600" b="1" i="1">
                <a:solidFill>
                  <a:prstClr val="white"/>
                </a:solidFill>
                <a:latin typeface="Avenir Next LT Pro Demi" panose="020B0704020202020204"/>
                <a:ea typeface="ヒラギノ角ゴ Pro W3"/>
                <a:cs typeface="Calibri" panose="020F0502020204030204" pitchFamily="34" charset="0"/>
              </a:rPr>
              <a:t>Making a brighter future through advanced accelerators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23305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3088"/>
                </a:solidFill>
                <a:latin typeface="Avenir Next LT Pro Demi" panose="020B0704020202020204"/>
              </a:rPr>
              <a:t>CLARA 2023</a:t>
            </a:r>
            <a:endParaRPr lang="en-US" sz="2800" b="1" dirty="0">
              <a:solidFill>
                <a:srgbClr val="003088"/>
              </a:solidFill>
              <a:latin typeface="Avenir Next LT Pro Demi" panose="020B0704020202020204"/>
            </a:endParaRP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13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41098" y="834732"/>
            <a:ext cx="10980055" cy="3606923"/>
            <a:chOff x="605972" y="1444695"/>
            <a:chExt cx="10980055" cy="3606923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07" t="12110" r="2846" b="29687"/>
            <a:stretch/>
          </p:blipFill>
          <p:spPr>
            <a:xfrm rot="10800000">
              <a:off x="605972" y="1549966"/>
              <a:ext cx="10980055" cy="3501652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rgbClr val="5B9BD5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52" t="50042" r="18682" b="22503"/>
            <a:stretch/>
          </p:blipFill>
          <p:spPr>
            <a:xfrm>
              <a:off x="1404260" y="3078581"/>
              <a:ext cx="2122710" cy="458791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1723752" y="2016021"/>
              <a:ext cx="16725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1E5DF8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venir Next LT Pro Demi" panose="020B0704020202020204"/>
                </a:rPr>
                <a:t>LATTE Lab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57275" y="2767630"/>
              <a:ext cx="5361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venir Next LT Pro Demi" panose="020B0704020202020204"/>
                </a:rPr>
                <a:t>Gun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514475" y="2758105"/>
              <a:ext cx="6858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venir Next LT Pro Demi" panose="020B0704020202020204"/>
                </a:rPr>
                <a:t>Linac1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152650" y="2758105"/>
              <a:ext cx="6858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venir Next LT Pro Demi" panose="020B0704020202020204"/>
                </a:rPr>
                <a:t>Linac2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724150" y="2767630"/>
              <a:ext cx="6858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venir Next LT Pro Demi" panose="020B0704020202020204"/>
                </a:rPr>
                <a:t>Linac3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105400" y="2767630"/>
              <a:ext cx="6858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venir Next LT Pro Demi" panose="020B0704020202020204"/>
                </a:rPr>
                <a:t>Linac4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325257" y="3024805"/>
              <a:ext cx="54201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venir Next LT Pro Demi" panose="020B0704020202020204"/>
                </a:rPr>
                <a:t>VBC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887107" y="3024805"/>
              <a:ext cx="54201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venir Next LT Pro Demi" panose="020B0704020202020204"/>
                </a:rPr>
                <a:t>4HC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695950" y="2767630"/>
              <a:ext cx="6858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venir Next LT Pro Demi" panose="020B0704020202020204"/>
                </a:rPr>
                <a:t>TDC1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465615" y="3207422"/>
              <a:ext cx="7241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1E5DF8"/>
                  </a:solidFill>
                  <a:effectLst/>
                  <a:uLnTx/>
                  <a:uFillTx/>
                  <a:latin typeface="Avenir Next LT Pro Demi" panose="020B0704020202020204"/>
                </a:rPr>
                <a:t>VELA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994453" y="3144437"/>
              <a:ext cx="7241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1E5DF8"/>
                  </a:solidFill>
                  <a:effectLst/>
                  <a:uLnTx/>
                  <a:uFillTx/>
                  <a:latin typeface="Avenir Next LT Pro Demi" panose="020B0704020202020204"/>
                </a:rPr>
                <a:t>CLARA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667844" y="2128807"/>
              <a:ext cx="11744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0" cap="none" spc="0" normalizeH="0" baseline="0" noProof="0">
                  <a:ln>
                    <a:noFill/>
                  </a:ln>
                  <a:solidFill>
                    <a:srgbClr val="1E5DF8"/>
                  </a:solidFill>
                  <a:effectLst/>
                  <a:uLnTx/>
                  <a:uFillTx/>
                  <a:latin typeface="Avenir Next LT Pro Demi" panose="020B0704020202020204"/>
                </a:rPr>
                <a:t>FEBE Hutch</a:t>
              </a: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rot="10800000" flipH="1">
              <a:off x="5410200" y="3216534"/>
              <a:ext cx="16148" cy="755391"/>
            </a:xfrm>
            <a:prstGeom prst="straightConnector1">
              <a:avLst/>
            </a:prstGeom>
            <a:noFill/>
            <a:ln w="6350" cap="flat" cmpd="sng" algn="ctr">
              <a:solidFill>
                <a:srgbClr val="FFFFFF">
                  <a:lumMod val="50000"/>
                </a:srgbClr>
              </a:solidFill>
              <a:prstDash val="solid"/>
              <a:miter lim="800000"/>
              <a:tailEnd type="oval"/>
            </a:ln>
            <a:effectLst/>
          </p:spPr>
        </p:cxnSp>
        <p:sp>
          <p:nvSpPr>
            <p:cNvPr id="35" name="TextBox 34"/>
            <p:cNvSpPr txBox="1"/>
            <p:nvPr/>
          </p:nvSpPr>
          <p:spPr>
            <a:xfrm>
              <a:off x="5114925" y="3996355"/>
              <a:ext cx="8191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venir Next LT Pro Demi" panose="020B0704020202020204"/>
                </a:rPr>
                <a:t>SP2 Beam Dump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244657" y="4273316"/>
              <a:ext cx="8191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venir Next LT Pro Demi" panose="020B0704020202020204"/>
                </a:rPr>
                <a:t>SP3 Beam Dump</a:t>
              </a:r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flipH="1" flipV="1">
              <a:off x="6736217" y="3216535"/>
              <a:ext cx="9524" cy="1090436"/>
            </a:xfrm>
            <a:prstGeom prst="straightConnector1">
              <a:avLst/>
            </a:prstGeom>
            <a:noFill/>
            <a:ln w="6350" cap="flat" cmpd="sng" algn="ctr">
              <a:solidFill>
                <a:srgbClr val="FFFFFF">
                  <a:lumMod val="50000"/>
                </a:srgbClr>
              </a:solidFill>
              <a:prstDash val="solid"/>
              <a:miter lim="800000"/>
              <a:tailEnd type="oval"/>
            </a:ln>
            <a:effectLst/>
          </p:spPr>
        </p:cxnSp>
        <p:cxnSp>
          <p:nvCxnSpPr>
            <p:cNvPr id="38" name="Straight Arrow Connector 37"/>
            <p:cNvCxnSpPr/>
            <p:nvPr/>
          </p:nvCxnSpPr>
          <p:spPr>
            <a:xfrm rot="10800000">
              <a:off x="7374391" y="3052784"/>
              <a:ext cx="9525" cy="1143626"/>
            </a:xfrm>
            <a:prstGeom prst="straightConnector1">
              <a:avLst/>
            </a:prstGeom>
            <a:noFill/>
            <a:ln w="6350" cap="flat" cmpd="sng" algn="ctr">
              <a:solidFill>
                <a:srgbClr val="FFFFFF">
                  <a:lumMod val="50000"/>
                </a:srgbClr>
              </a:solidFill>
              <a:prstDash val="solid"/>
              <a:miter lim="800000"/>
              <a:tailEnd type="oval"/>
            </a:ln>
            <a:effectLst/>
          </p:spPr>
        </p:cxnSp>
        <p:sp>
          <p:nvSpPr>
            <p:cNvPr id="39" name="TextBox 38"/>
            <p:cNvSpPr txBox="1"/>
            <p:nvPr/>
          </p:nvSpPr>
          <p:spPr>
            <a:xfrm>
              <a:off x="6975249" y="4183861"/>
              <a:ext cx="8907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venir Next LT Pro Demi" panose="020B0704020202020204"/>
                </a:rPr>
                <a:t>Straight-on Beam Dump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745741" y="1988178"/>
              <a:ext cx="8191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venir Next LT Pro Demi" panose="020B0704020202020204"/>
                </a:rPr>
                <a:t>FEBE </a:t>
              </a:r>
              <a:r>
                <a:rPr kumimoji="0" lang="en-GB" sz="1000" b="0" i="0" u="none" strike="noStrike" kern="0" cap="none" spc="0" normalizeH="0" baseline="0" noProof="0" err="1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venir Next LT Pro Demi" panose="020B0704020202020204"/>
                </a:rPr>
                <a:t>Arcline</a:t>
              </a:r>
              <a:endPara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venir Next LT Pro Demi" panose="020B0704020202020204"/>
              </a:endParaRP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>
              <a:off x="7293765" y="2233075"/>
              <a:ext cx="11566" cy="472664"/>
            </a:xfrm>
            <a:prstGeom prst="straightConnector1">
              <a:avLst/>
            </a:prstGeom>
            <a:noFill/>
            <a:ln w="6350" cap="flat" cmpd="sng" algn="ctr">
              <a:solidFill>
                <a:srgbClr val="FFFFFF">
                  <a:lumMod val="50000"/>
                </a:srgbClr>
              </a:solidFill>
              <a:prstDash val="solid"/>
              <a:miter lim="800000"/>
              <a:tailEnd type="oval"/>
            </a:ln>
            <a:effectLst/>
          </p:spPr>
        </p:cxnSp>
        <p:sp>
          <p:nvSpPr>
            <p:cNvPr id="42" name="TextBox 41"/>
            <p:cNvSpPr txBox="1"/>
            <p:nvPr/>
          </p:nvSpPr>
          <p:spPr>
            <a:xfrm>
              <a:off x="7539827" y="1909205"/>
              <a:ext cx="8191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venir Next LT Pro Demi" panose="020B0704020202020204"/>
                </a:rPr>
                <a:t>Shutter S1</a:t>
              </a:r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>
              <a:off x="7937836" y="2136315"/>
              <a:ext cx="421141" cy="435145"/>
            </a:xfrm>
            <a:prstGeom prst="straightConnector1">
              <a:avLst/>
            </a:prstGeom>
            <a:noFill/>
            <a:ln w="6350" cap="flat" cmpd="sng" algn="ctr">
              <a:solidFill>
                <a:srgbClr val="FFFFFF">
                  <a:lumMod val="50000"/>
                </a:srgbClr>
              </a:solidFill>
              <a:prstDash val="solid"/>
              <a:miter lim="800000"/>
              <a:tailEnd type="oval"/>
            </a:ln>
            <a:effectLst/>
          </p:spPr>
        </p:cxnSp>
        <p:cxnSp>
          <p:nvCxnSpPr>
            <p:cNvPr id="44" name="Straight Arrow Connector 43"/>
            <p:cNvCxnSpPr/>
            <p:nvPr/>
          </p:nvCxnSpPr>
          <p:spPr>
            <a:xfrm flipH="1">
              <a:off x="9948699" y="2194369"/>
              <a:ext cx="404976" cy="428264"/>
            </a:xfrm>
            <a:prstGeom prst="straightConnector1">
              <a:avLst/>
            </a:prstGeom>
            <a:noFill/>
            <a:ln w="6350" cap="flat" cmpd="sng" algn="ctr">
              <a:solidFill>
                <a:srgbClr val="FFFFFF">
                  <a:lumMod val="50000"/>
                </a:srgbClr>
              </a:solidFill>
              <a:prstDash val="solid"/>
              <a:miter lim="800000"/>
              <a:tailEnd type="oval"/>
            </a:ln>
            <a:effectLst/>
          </p:spPr>
        </p:cxnSp>
        <p:sp>
          <p:nvSpPr>
            <p:cNvPr id="45" name="TextBox 44"/>
            <p:cNvSpPr txBox="1"/>
            <p:nvPr/>
          </p:nvSpPr>
          <p:spPr>
            <a:xfrm>
              <a:off x="10151187" y="1974658"/>
              <a:ext cx="819150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venir Next LT Pro Demi" panose="020B0704020202020204"/>
                </a:rPr>
                <a:t>Shutter S2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0138374" y="2773640"/>
              <a:ext cx="81915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venir Next LT Pro Demi" panose="020B0704020202020204"/>
                </a:rPr>
                <a:t>FEBE Beam Dump</a:t>
              </a: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 flipH="1" flipV="1">
              <a:off x="10510675" y="2758105"/>
              <a:ext cx="37274" cy="132635"/>
            </a:xfrm>
            <a:prstGeom prst="straightConnector1">
              <a:avLst/>
            </a:prstGeom>
            <a:noFill/>
            <a:ln w="6350" cap="flat" cmpd="sng" algn="ctr">
              <a:solidFill>
                <a:srgbClr val="FFFFFF">
                  <a:lumMod val="50000"/>
                </a:srgbClr>
              </a:solidFill>
              <a:prstDash val="solid"/>
              <a:miter lim="800000"/>
              <a:tailEnd type="oval"/>
            </a:ln>
            <a:effectLst/>
          </p:spPr>
        </p:cxnSp>
        <p:sp>
          <p:nvSpPr>
            <p:cNvPr id="48" name="TextBox 47"/>
            <p:cNvSpPr txBox="1"/>
            <p:nvPr/>
          </p:nvSpPr>
          <p:spPr>
            <a:xfrm>
              <a:off x="10012354" y="1522475"/>
              <a:ext cx="85627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venir Next LT Pro Demi" panose="020B0704020202020204"/>
                </a:rPr>
                <a:t>Shield Door</a:t>
              </a:r>
            </a:p>
          </p:txBody>
        </p:sp>
        <p:cxnSp>
          <p:nvCxnSpPr>
            <p:cNvPr id="49" name="Straight Arrow Connector 48"/>
            <p:cNvCxnSpPr>
              <a:stCxn id="48" idx="2"/>
            </p:cNvCxnSpPr>
            <p:nvPr/>
          </p:nvCxnSpPr>
          <p:spPr>
            <a:xfrm flipH="1">
              <a:off x="10012355" y="1768696"/>
              <a:ext cx="428138" cy="253569"/>
            </a:xfrm>
            <a:prstGeom prst="straightConnector1">
              <a:avLst/>
            </a:prstGeom>
            <a:noFill/>
            <a:ln w="6350" cap="flat" cmpd="sng" algn="ctr">
              <a:solidFill>
                <a:srgbClr val="FFFFFF">
                  <a:lumMod val="50000"/>
                </a:srgbClr>
              </a:solidFill>
              <a:prstDash val="solid"/>
              <a:miter lim="800000"/>
              <a:tailEnd type="oval"/>
            </a:ln>
            <a:effectLst/>
          </p:spPr>
        </p:cxnSp>
        <p:sp>
          <p:nvSpPr>
            <p:cNvPr id="50" name="TextBox 49"/>
            <p:cNvSpPr txBox="1"/>
            <p:nvPr/>
          </p:nvSpPr>
          <p:spPr>
            <a:xfrm>
              <a:off x="8384334" y="1444695"/>
              <a:ext cx="8191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venir Next LT Pro Demi" panose="020B0704020202020204"/>
                </a:rPr>
                <a:t>FEC1 Exp. Chamber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9109107" y="1453608"/>
              <a:ext cx="8191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venir Next LT Pro Demi" panose="020B0704020202020204"/>
                </a:rPr>
                <a:t>FEC2 Exp. Chamber</a:t>
              </a:r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>
              <a:off x="8935155" y="1811311"/>
              <a:ext cx="12082" cy="612509"/>
            </a:xfrm>
            <a:prstGeom prst="straightConnector1">
              <a:avLst/>
            </a:prstGeom>
            <a:noFill/>
            <a:ln w="6350" cap="flat" cmpd="sng" algn="ctr">
              <a:solidFill>
                <a:srgbClr val="FFFFFF">
                  <a:lumMod val="50000"/>
                </a:srgbClr>
              </a:solidFill>
              <a:prstDash val="solid"/>
              <a:miter lim="800000"/>
              <a:tailEnd type="oval"/>
            </a:ln>
            <a:effectLst/>
          </p:spPr>
        </p:cxnSp>
        <p:cxnSp>
          <p:nvCxnSpPr>
            <p:cNvPr id="53" name="Straight Arrow Connector 52"/>
            <p:cNvCxnSpPr/>
            <p:nvPr/>
          </p:nvCxnSpPr>
          <p:spPr>
            <a:xfrm>
              <a:off x="9498058" y="1811311"/>
              <a:ext cx="20624" cy="612509"/>
            </a:xfrm>
            <a:prstGeom prst="straightConnector1">
              <a:avLst/>
            </a:prstGeom>
            <a:noFill/>
            <a:ln w="6350" cap="flat" cmpd="sng" algn="ctr">
              <a:solidFill>
                <a:srgbClr val="FFFFFF">
                  <a:lumMod val="50000"/>
                </a:srgbClr>
              </a:solidFill>
              <a:prstDash val="solid"/>
              <a:miter lim="800000"/>
              <a:tailEnd type="oval"/>
            </a:ln>
            <a:effectLst/>
          </p:spPr>
        </p:cxnSp>
        <p:cxnSp>
          <p:nvCxnSpPr>
            <p:cNvPr id="54" name="Straight Arrow Connector 53"/>
            <p:cNvCxnSpPr/>
            <p:nvPr/>
          </p:nvCxnSpPr>
          <p:spPr>
            <a:xfrm flipH="1" flipV="1">
              <a:off x="8693784" y="2773641"/>
              <a:ext cx="9524" cy="374274"/>
            </a:xfrm>
            <a:prstGeom prst="straightConnector1">
              <a:avLst/>
            </a:prstGeom>
            <a:noFill/>
            <a:ln w="6350" cap="flat" cmpd="sng" algn="ctr">
              <a:solidFill>
                <a:srgbClr val="FFFFFF">
                  <a:lumMod val="50000"/>
                </a:srgbClr>
              </a:solidFill>
              <a:prstDash val="solid"/>
              <a:miter lim="800000"/>
              <a:tailEnd type="oval"/>
            </a:ln>
            <a:effectLst/>
          </p:spPr>
        </p:cxnSp>
        <p:cxnSp>
          <p:nvCxnSpPr>
            <p:cNvPr id="55" name="Straight Arrow Connector 54"/>
            <p:cNvCxnSpPr/>
            <p:nvPr/>
          </p:nvCxnSpPr>
          <p:spPr>
            <a:xfrm flipH="1" flipV="1">
              <a:off x="9265660" y="2762917"/>
              <a:ext cx="9524" cy="374274"/>
            </a:xfrm>
            <a:prstGeom prst="straightConnector1">
              <a:avLst/>
            </a:prstGeom>
            <a:noFill/>
            <a:ln w="6350" cap="flat" cmpd="sng" algn="ctr">
              <a:solidFill>
                <a:srgbClr val="FFFFFF">
                  <a:lumMod val="50000"/>
                </a:srgbClr>
              </a:solidFill>
              <a:prstDash val="solid"/>
              <a:miter lim="800000"/>
              <a:tailEnd type="oval"/>
            </a:ln>
            <a:effectLst/>
          </p:spPr>
        </p:cxnSp>
        <p:sp>
          <p:nvSpPr>
            <p:cNvPr id="56" name="TextBox 55"/>
            <p:cNvSpPr txBox="1"/>
            <p:nvPr/>
          </p:nvSpPr>
          <p:spPr>
            <a:xfrm>
              <a:off x="7974759" y="2873624"/>
              <a:ext cx="81915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venir Next LT Pro Demi" panose="020B0704020202020204"/>
                </a:rPr>
                <a:t>FMBOX1 Laser Chamber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9163050" y="2878744"/>
              <a:ext cx="81915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venir Next LT Pro Demi" panose="020B0704020202020204"/>
                </a:rPr>
                <a:t>FMBOX2 Laser Chamber</a:t>
              </a:r>
            </a:p>
          </p:txBody>
        </p:sp>
        <p:sp>
          <p:nvSpPr>
            <p:cNvPr id="58" name="Right Arrow 57"/>
            <p:cNvSpPr/>
            <p:nvPr/>
          </p:nvSpPr>
          <p:spPr>
            <a:xfrm>
              <a:off x="1856150" y="3927237"/>
              <a:ext cx="923926" cy="209550"/>
            </a:xfrm>
            <a:prstGeom prst="rightArrow">
              <a:avLst/>
            </a:prstGeom>
            <a:solidFill>
              <a:srgbClr val="1E5DF8"/>
            </a:solidFill>
            <a:ln w="12700" cap="flat" cmpd="sng" algn="ctr">
              <a:solidFill>
                <a:srgbClr val="1E5DF8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 Demi" panose="020B0704020202020204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839332" y="4096185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1" u="none" strike="noStrike" kern="0" cap="none" spc="0" normalizeH="0" baseline="0" noProof="0">
                  <a:ln>
                    <a:noFill/>
                  </a:ln>
                  <a:solidFill>
                    <a:srgbClr val="1E5DF8"/>
                  </a:solidFill>
                  <a:effectLst/>
                  <a:uLnTx/>
                  <a:uFillTx/>
                  <a:latin typeface="Avenir Next LT Pro Demi" panose="020B0704020202020204"/>
                </a:rPr>
                <a:t>e-beam</a:t>
              </a:r>
            </a:p>
          </p:txBody>
        </p:sp>
      </p:grpSp>
      <p:pic>
        <p:nvPicPr>
          <p:cNvPr id="19" name="Picture 2" descr="Science and Technology Facilities Council">
            <a:extLst>
              <a:ext uri="{FF2B5EF4-FFF2-40B4-BE49-F238E27FC236}">
                <a16:creationId xmlns:a16="http://schemas.microsoft.com/office/drawing/2014/main" id="{6789CE4C-0EE8-944E-661A-AB8DFFCB7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967" y="0"/>
            <a:ext cx="1236617" cy="102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Date Placeholder 6">
            <a:extLst>
              <a:ext uri="{FF2B5EF4-FFF2-40B4-BE49-F238E27FC236}">
                <a16:creationId xmlns:a16="http://schemas.microsoft.com/office/drawing/2014/main" id="{362BCF9B-A78A-DB4C-C231-F7AC69ADA4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3" y="6490368"/>
            <a:ext cx="6400905" cy="367632"/>
          </a:xfrm>
        </p:spPr>
        <p:txBody>
          <a:bodyPr/>
          <a:lstStyle/>
          <a:p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Electron Beam Test Facilities for Novel Applications</a:t>
            </a: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IPAC23 08/05/2023</a:t>
            </a:r>
          </a:p>
        </p:txBody>
      </p:sp>
      <p:sp>
        <p:nvSpPr>
          <p:cNvPr id="2" name="Left Arrow Callout 1"/>
          <p:cNvSpPr/>
          <p:nvPr/>
        </p:nvSpPr>
        <p:spPr>
          <a:xfrm rot="16200000">
            <a:off x="2693847" y="2993421"/>
            <a:ext cx="2533275" cy="1491145"/>
          </a:xfrm>
          <a:prstGeom prst="leftArrowCallout">
            <a:avLst>
              <a:gd name="adj1" fmla="val 9175"/>
              <a:gd name="adj2" fmla="val 13131"/>
              <a:gd name="adj3" fmla="val 25000"/>
              <a:gd name="adj4" fmla="val 6370"/>
            </a:avLst>
          </a:prstGeom>
          <a:solidFill>
            <a:srgbClr val="C00000">
              <a:alpha val="3000"/>
            </a:srgbClr>
          </a:solidFill>
          <a:ln w="3492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941210" y="5134419"/>
            <a:ext cx="54526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Beam Area1 beamline and wall removed</a:t>
            </a:r>
            <a:endParaRPr lang="en-GB" sz="2400" dirty="0"/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723" y="3539669"/>
            <a:ext cx="4496496" cy="3372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66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5343887" y="227847"/>
            <a:ext cx="7123145" cy="1200321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3600" b="1" i="1" dirty="0">
                <a:solidFill>
                  <a:prstClr val="white"/>
                </a:solidFill>
                <a:latin typeface="Avenir Next LT Pro Demi" panose="020B0704020202020204"/>
                <a:ea typeface="ヒラギノ角ゴ Pro W3"/>
                <a:cs typeface="Calibri" panose="020F0502020204030204" pitchFamily="34" charset="0"/>
              </a:rPr>
              <a:t>Making a brighter future through advanced accelerators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93228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3088"/>
                </a:solidFill>
                <a:latin typeface="Avenir Next LT Pro Demi" panose="020B0704020202020204"/>
              </a:rPr>
              <a:t>Preparation of Installation in Phase 1 Area (May 2023)</a:t>
            </a:r>
            <a:endParaRPr lang="en-US" sz="2800" b="1" dirty="0">
              <a:solidFill>
                <a:srgbClr val="003088"/>
              </a:solidFill>
              <a:latin typeface="Avenir Next LT Pro Demi" panose="020B0704020202020204"/>
            </a:endParaRP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14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pic>
        <p:nvPicPr>
          <p:cNvPr id="19" name="Picture 2" descr="Science and Technology Facilities Council">
            <a:extLst>
              <a:ext uri="{FF2B5EF4-FFF2-40B4-BE49-F238E27FC236}">
                <a16:creationId xmlns:a16="http://schemas.microsoft.com/office/drawing/2014/main" id="{6789CE4C-0EE8-944E-661A-AB8DFFCB7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967" y="0"/>
            <a:ext cx="1236617" cy="102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Date Placeholder 6">
            <a:extLst>
              <a:ext uri="{FF2B5EF4-FFF2-40B4-BE49-F238E27FC236}">
                <a16:creationId xmlns:a16="http://schemas.microsoft.com/office/drawing/2014/main" id="{362BCF9B-A78A-DB4C-C231-F7AC69ADA4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75433"/>
            <a:ext cx="6399839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Update on CLARA Facility at DL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IoP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 PAB 30/06/2023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venir Next LT Pro Light" panose="020B03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64" y="847436"/>
            <a:ext cx="4036291" cy="30272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019" y="891308"/>
            <a:ext cx="3370119" cy="449349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64" y="3911599"/>
            <a:ext cx="3928533" cy="2946400"/>
          </a:xfrm>
          <a:prstGeom prst="rect">
            <a:avLst/>
          </a:prstGeom>
        </p:spPr>
      </p:pic>
      <p:pic>
        <p:nvPicPr>
          <p:cNvPr id="12" name="Picture 3" descr="6.jpg">
            <a:extLst>
              <a:ext uri="{FF2B5EF4-FFF2-40B4-BE49-F238E27FC236}">
                <a16:creationId xmlns:a16="http://schemas.microsoft.com/office/drawing/2014/main" id="{192F5B95-AB62-8FFA-FF9C-82348009A7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7502213" y="2549343"/>
            <a:ext cx="4593920" cy="345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5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5343887" y="227847"/>
            <a:ext cx="7123145" cy="1200321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3600" b="1" i="1">
                <a:solidFill>
                  <a:prstClr val="white"/>
                </a:solidFill>
                <a:latin typeface="Avenir Next LT Pro Demi" panose="020B0704020202020204"/>
                <a:ea typeface="ヒラギノ角ゴ Pro W3"/>
                <a:cs typeface="Calibri" panose="020F0502020204030204" pitchFamily="34" charset="0"/>
              </a:rPr>
              <a:t>Making a brighter future through advanced accelerators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21820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3088"/>
                </a:solidFill>
                <a:latin typeface="Avenir Next LT Pro Demi" panose="020B0704020202020204"/>
              </a:rPr>
              <a:t>Installation </a:t>
            </a:r>
            <a:endParaRPr lang="en-US" sz="2800" b="1" dirty="0">
              <a:solidFill>
                <a:srgbClr val="003088"/>
              </a:solidFill>
              <a:latin typeface="Avenir Next LT Pro Demi" panose="020B0704020202020204"/>
            </a:endParaRP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15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pic>
        <p:nvPicPr>
          <p:cNvPr id="19" name="Picture 2" descr="Science and Technology Facilities Council">
            <a:extLst>
              <a:ext uri="{FF2B5EF4-FFF2-40B4-BE49-F238E27FC236}">
                <a16:creationId xmlns:a16="http://schemas.microsoft.com/office/drawing/2014/main" id="{6789CE4C-0EE8-944E-661A-AB8DFFCB7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967" y="0"/>
            <a:ext cx="1236617" cy="102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Date Placeholder 6">
            <a:extLst>
              <a:ext uri="{FF2B5EF4-FFF2-40B4-BE49-F238E27FC236}">
                <a16:creationId xmlns:a16="http://schemas.microsoft.com/office/drawing/2014/main" id="{362BCF9B-A78A-DB4C-C231-F7AC69ADA4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75433"/>
            <a:ext cx="6399839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Update on CLARA Facility at DL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IoP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 PAB 30/06/2023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venir Next LT Pro Light" panose="020B03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7828"/>
            <a:ext cx="6007851" cy="45058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1996" y="1171775"/>
            <a:ext cx="5962588" cy="4471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07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5343887" y="227847"/>
            <a:ext cx="7123145" cy="1200321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3600" b="1" i="1">
                <a:solidFill>
                  <a:prstClr val="white"/>
                </a:solidFill>
                <a:latin typeface="Avenir Next LT Pro Demi" panose="020B0704020202020204"/>
                <a:ea typeface="ヒラギノ角ゴ Pro W3"/>
                <a:cs typeface="Calibri" panose="020F0502020204030204" pitchFamily="34" charset="0"/>
              </a:rPr>
              <a:t>Making a brighter future through advanced accelerators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21820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3088"/>
                </a:solidFill>
                <a:latin typeface="Avenir Next LT Pro Demi" panose="020B0704020202020204"/>
              </a:rPr>
              <a:t>Installation </a:t>
            </a:r>
            <a:endParaRPr lang="en-US" sz="2800" b="1" dirty="0">
              <a:solidFill>
                <a:srgbClr val="003088"/>
              </a:solidFill>
              <a:latin typeface="Avenir Next LT Pro Demi" panose="020B0704020202020204"/>
            </a:endParaRP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16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pic>
        <p:nvPicPr>
          <p:cNvPr id="19" name="Picture 2" descr="Science and Technology Facilities Council">
            <a:extLst>
              <a:ext uri="{FF2B5EF4-FFF2-40B4-BE49-F238E27FC236}">
                <a16:creationId xmlns:a16="http://schemas.microsoft.com/office/drawing/2014/main" id="{6789CE4C-0EE8-944E-661A-AB8DFFCB7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967" y="0"/>
            <a:ext cx="1236617" cy="102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Date Placeholder 6">
            <a:extLst>
              <a:ext uri="{FF2B5EF4-FFF2-40B4-BE49-F238E27FC236}">
                <a16:creationId xmlns:a16="http://schemas.microsoft.com/office/drawing/2014/main" id="{362BCF9B-A78A-DB4C-C231-F7AC69ADA4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75433"/>
            <a:ext cx="6399839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Update on CLARA Facility at DL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IoP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 PAB 30/06/2023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venir Next LT Pro Light" panose="020B03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9673"/>
            <a:ext cx="6050371" cy="45377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2819" y="1160206"/>
            <a:ext cx="5831765" cy="4373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2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5343887" y="227847"/>
            <a:ext cx="7123145" cy="1200321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3600" b="1" i="1" dirty="0">
                <a:solidFill>
                  <a:prstClr val="white"/>
                </a:solidFill>
                <a:latin typeface="Avenir Next LT Pro Demi" panose="020B0704020202020204"/>
                <a:ea typeface="ヒラギノ角ゴ Pro W3"/>
                <a:cs typeface="Calibri" panose="020F0502020204030204" pitchFamily="34" charset="0"/>
              </a:rPr>
              <a:t>Making a brighter future through advanced accelerators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11432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3088"/>
                </a:solidFill>
                <a:latin typeface="Avenir Next LT Pro Demi" panose="020B0704020202020204"/>
              </a:rPr>
              <a:t>Plans</a:t>
            </a:r>
            <a:endParaRPr lang="en-US" sz="2800" b="1" dirty="0">
              <a:solidFill>
                <a:srgbClr val="003088"/>
              </a:solidFill>
              <a:latin typeface="Avenir Next LT Pro Demi" panose="020B0704020202020204"/>
            </a:endParaRP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17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pic>
        <p:nvPicPr>
          <p:cNvPr id="19" name="Picture 2" descr="Science and Technology Facilities Council">
            <a:extLst>
              <a:ext uri="{FF2B5EF4-FFF2-40B4-BE49-F238E27FC236}">
                <a16:creationId xmlns:a16="http://schemas.microsoft.com/office/drawing/2014/main" id="{6789CE4C-0EE8-944E-661A-AB8DFFCB7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967" y="0"/>
            <a:ext cx="1236617" cy="102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Date Placeholder 6">
            <a:extLst>
              <a:ext uri="{FF2B5EF4-FFF2-40B4-BE49-F238E27FC236}">
                <a16:creationId xmlns:a16="http://schemas.microsoft.com/office/drawing/2014/main" id="{362BCF9B-A78A-DB4C-C231-F7AC69ADA4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75433"/>
            <a:ext cx="6399839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Update on CLARA Facility at DL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IoP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 PAB 30/06/2023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venir Next LT Pro Light" panose="020B03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1482" y="940147"/>
            <a:ext cx="11107677" cy="212365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Phase 2 technical commissioning followed by beam commissioning plan will run from November 2023 to </a:t>
            </a:r>
            <a:r>
              <a:rPr lang="en-GB" sz="2200" dirty="0" smtClean="0"/>
              <a:t>February </a:t>
            </a:r>
            <a:r>
              <a:rPr lang="en-GB" sz="2200" dirty="0"/>
              <a:t>2024</a:t>
            </a:r>
            <a:endParaRPr lang="en-GB" sz="2200" dirty="0"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Goal is to </a:t>
            </a:r>
            <a:r>
              <a:rPr lang="en-GB" sz="2200" dirty="0" smtClean="0"/>
              <a:t>confirm “Day </a:t>
            </a:r>
            <a:r>
              <a:rPr lang="en-GB" sz="2200" dirty="0"/>
              <a:t>1” parameters </a:t>
            </a:r>
            <a:r>
              <a:rPr lang="en-GB" sz="2200" dirty="0" smtClean="0"/>
              <a:t>experimentally.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Beam </a:t>
            </a:r>
            <a:r>
              <a:rPr lang="en-GB" sz="2200" dirty="0"/>
              <a:t>commissioning software tools (“Apps</a:t>
            </a:r>
            <a:r>
              <a:rPr lang="en-GB" sz="2200" dirty="0" smtClean="0"/>
              <a:t>”) development currently ongoing using Virtual machine.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>
                <a:ea typeface="Calibri"/>
                <a:cs typeface="Calibri"/>
              </a:rPr>
              <a:t>Expect user exploitation programme start early 2025.</a:t>
            </a:r>
            <a:endParaRPr lang="en-GB" sz="2200" dirty="0">
              <a:ea typeface="Calibri"/>
              <a:cs typeface="Calibri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08152" y="3349967"/>
            <a:ext cx="11925666" cy="3370850"/>
            <a:chOff x="0" y="3349967"/>
            <a:chExt cx="11925666" cy="3370850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B660E77-3F25-BEEB-70D4-D421B09451DA}"/>
                </a:ext>
              </a:extLst>
            </p:cNvPr>
            <p:cNvGrpSpPr/>
            <p:nvPr/>
          </p:nvGrpSpPr>
          <p:grpSpPr>
            <a:xfrm>
              <a:off x="0" y="3349967"/>
              <a:ext cx="11925666" cy="2528941"/>
              <a:chOff x="-48" y="1545511"/>
              <a:chExt cx="11925666" cy="2528941"/>
            </a:xfrm>
          </p:grpSpPr>
          <p:grpSp>
            <p:nvGrpSpPr>
              <p:cNvPr id="40" name="Group 39"/>
              <p:cNvGrpSpPr/>
              <p:nvPr/>
            </p:nvGrpSpPr>
            <p:grpSpPr>
              <a:xfrm>
                <a:off x="-48" y="1545511"/>
                <a:ext cx="11925666" cy="2528941"/>
                <a:chOff x="145867" y="1545511"/>
                <a:chExt cx="11925666" cy="2528941"/>
              </a:xfrm>
            </p:grpSpPr>
            <p:grpSp>
              <p:nvGrpSpPr>
                <p:cNvPr id="44" name="Group 43"/>
                <p:cNvGrpSpPr/>
                <p:nvPr/>
              </p:nvGrpSpPr>
              <p:grpSpPr>
                <a:xfrm>
                  <a:off x="1035908" y="1545511"/>
                  <a:ext cx="11035625" cy="701796"/>
                  <a:chOff x="933154" y="1655038"/>
                  <a:chExt cx="11035625" cy="701796"/>
                </a:xfrm>
              </p:grpSpPr>
              <p:grpSp>
                <p:nvGrpSpPr>
                  <p:cNvPr id="73" name="Group 72"/>
                  <p:cNvGrpSpPr/>
                  <p:nvPr/>
                </p:nvGrpSpPr>
                <p:grpSpPr>
                  <a:xfrm>
                    <a:off x="1184856" y="2036131"/>
                    <a:ext cx="10532223" cy="320703"/>
                    <a:chOff x="579474" y="2036131"/>
                    <a:chExt cx="11137605" cy="255185"/>
                  </a:xfrm>
                </p:grpSpPr>
                <p:cxnSp>
                  <p:nvCxnSpPr>
                    <p:cNvPr id="84" name="Straight Connector 83"/>
                    <p:cNvCxnSpPr/>
                    <p:nvPr/>
                  </p:nvCxnSpPr>
                  <p:spPr>
                    <a:xfrm flipV="1">
                      <a:off x="701749" y="2137144"/>
                      <a:ext cx="10770781" cy="31898"/>
                    </a:xfrm>
                    <a:prstGeom prst="line">
                      <a:avLst/>
                    </a:prstGeom>
                  </p:spPr>
                  <p:style>
                    <a:lnRef idx="3">
                      <a:schemeClr val="accent2"/>
                    </a:lnRef>
                    <a:fillRef idx="0">
                      <a:schemeClr val="accent2"/>
                    </a:fillRef>
                    <a:effectRef idx="2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5" name="Rectangle 84"/>
                    <p:cNvSpPr/>
                    <p:nvPr/>
                  </p:nvSpPr>
                  <p:spPr>
                    <a:xfrm>
                      <a:off x="579474" y="2046767"/>
                      <a:ext cx="244549" cy="244549"/>
                    </a:xfrm>
                    <a:prstGeom prst="rect">
                      <a:avLst/>
                    </a:prstGeom>
                    <a:pattFill prst="narVert">
                      <a:fgClr>
                        <a:schemeClr val="accent1"/>
                      </a:fgClr>
                      <a:bgClr>
                        <a:schemeClr val="bg1"/>
                      </a:bgClr>
                    </a:pattFill>
                    <a:ln w="28575"/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86" name="Rectangle 85"/>
                    <p:cNvSpPr/>
                    <p:nvPr/>
                  </p:nvSpPr>
                  <p:spPr>
                    <a:xfrm>
                      <a:off x="1827028" y="2046764"/>
                      <a:ext cx="244549" cy="244549"/>
                    </a:xfrm>
                    <a:prstGeom prst="rect">
                      <a:avLst/>
                    </a:prstGeom>
                    <a:pattFill prst="narVert">
                      <a:fgClr>
                        <a:schemeClr val="accent1"/>
                      </a:fgClr>
                      <a:bgClr>
                        <a:schemeClr val="bg1"/>
                      </a:bgClr>
                    </a:pattFill>
                    <a:ln w="28575"/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87" name="Rectangle 86"/>
                    <p:cNvSpPr/>
                    <p:nvPr/>
                  </p:nvSpPr>
                  <p:spPr>
                    <a:xfrm>
                      <a:off x="3074582" y="2046767"/>
                      <a:ext cx="244549" cy="244549"/>
                    </a:xfrm>
                    <a:prstGeom prst="rect">
                      <a:avLst/>
                    </a:prstGeom>
                    <a:pattFill prst="narVert">
                      <a:fgClr>
                        <a:schemeClr val="accent1"/>
                      </a:fgClr>
                      <a:bgClr>
                        <a:schemeClr val="bg1"/>
                      </a:bgClr>
                    </a:pattFill>
                    <a:ln w="28575"/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88" name="Rectangle 87"/>
                    <p:cNvSpPr/>
                    <p:nvPr/>
                  </p:nvSpPr>
                  <p:spPr>
                    <a:xfrm>
                      <a:off x="4322136" y="2046766"/>
                      <a:ext cx="244549" cy="244549"/>
                    </a:xfrm>
                    <a:prstGeom prst="rect">
                      <a:avLst/>
                    </a:prstGeom>
                    <a:pattFill prst="narVert">
                      <a:fgClr>
                        <a:schemeClr val="accent1"/>
                      </a:fgClr>
                      <a:bgClr>
                        <a:schemeClr val="bg1"/>
                      </a:bgClr>
                    </a:pattFill>
                    <a:ln w="28575"/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89" name="Rectangle 88"/>
                    <p:cNvSpPr/>
                    <p:nvPr/>
                  </p:nvSpPr>
                  <p:spPr>
                    <a:xfrm>
                      <a:off x="5569690" y="2046766"/>
                      <a:ext cx="244549" cy="244549"/>
                    </a:xfrm>
                    <a:prstGeom prst="rect">
                      <a:avLst/>
                    </a:prstGeom>
                    <a:pattFill prst="narVert">
                      <a:fgClr>
                        <a:schemeClr val="accent1"/>
                      </a:fgClr>
                      <a:bgClr>
                        <a:schemeClr val="bg1"/>
                      </a:bgClr>
                    </a:pattFill>
                    <a:ln w="28575"/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90" name="Rectangle 89"/>
                    <p:cNvSpPr/>
                    <p:nvPr/>
                  </p:nvSpPr>
                  <p:spPr>
                    <a:xfrm>
                      <a:off x="6817244" y="2046766"/>
                      <a:ext cx="244549" cy="244549"/>
                    </a:xfrm>
                    <a:prstGeom prst="rect">
                      <a:avLst/>
                    </a:prstGeom>
                    <a:pattFill prst="narVert">
                      <a:fgClr>
                        <a:schemeClr val="accent1"/>
                      </a:fgClr>
                      <a:bgClr>
                        <a:schemeClr val="bg1"/>
                      </a:bgClr>
                    </a:pattFill>
                    <a:ln w="28575"/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91" name="Rectangle 90"/>
                    <p:cNvSpPr/>
                    <p:nvPr/>
                  </p:nvSpPr>
                  <p:spPr>
                    <a:xfrm>
                      <a:off x="8064798" y="2046764"/>
                      <a:ext cx="244549" cy="244549"/>
                    </a:xfrm>
                    <a:prstGeom prst="rect">
                      <a:avLst/>
                    </a:prstGeom>
                    <a:pattFill prst="narVert">
                      <a:fgClr>
                        <a:schemeClr val="accent1"/>
                      </a:fgClr>
                      <a:bgClr>
                        <a:schemeClr val="bg1"/>
                      </a:bgClr>
                    </a:pattFill>
                    <a:ln w="28575"/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92" name="Rectangle 91"/>
                    <p:cNvSpPr/>
                    <p:nvPr/>
                  </p:nvSpPr>
                  <p:spPr>
                    <a:xfrm>
                      <a:off x="9312352" y="2036131"/>
                      <a:ext cx="244549" cy="244549"/>
                    </a:xfrm>
                    <a:prstGeom prst="rect">
                      <a:avLst/>
                    </a:prstGeom>
                    <a:pattFill prst="narVert">
                      <a:fgClr>
                        <a:schemeClr val="accent1"/>
                      </a:fgClr>
                      <a:bgClr>
                        <a:schemeClr val="bg1"/>
                      </a:bgClr>
                    </a:pattFill>
                    <a:ln w="28575"/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93" name="Rectangle 92"/>
                    <p:cNvSpPr/>
                    <p:nvPr/>
                  </p:nvSpPr>
                  <p:spPr>
                    <a:xfrm>
                      <a:off x="10392441" y="2046764"/>
                      <a:ext cx="244549" cy="244549"/>
                    </a:xfrm>
                    <a:prstGeom prst="rect">
                      <a:avLst/>
                    </a:prstGeom>
                    <a:pattFill prst="narVert">
                      <a:fgClr>
                        <a:schemeClr val="accent1"/>
                      </a:fgClr>
                      <a:bgClr>
                        <a:schemeClr val="bg1"/>
                      </a:bgClr>
                    </a:pattFill>
                    <a:ln w="28575"/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94" name="Rectangle 93"/>
                    <p:cNvSpPr/>
                    <p:nvPr/>
                  </p:nvSpPr>
                  <p:spPr>
                    <a:xfrm>
                      <a:off x="11472530" y="2046764"/>
                      <a:ext cx="244549" cy="244549"/>
                    </a:xfrm>
                    <a:prstGeom prst="rect">
                      <a:avLst/>
                    </a:prstGeom>
                    <a:pattFill prst="narVert">
                      <a:fgClr>
                        <a:schemeClr val="accent1"/>
                      </a:fgClr>
                      <a:bgClr>
                        <a:schemeClr val="bg1"/>
                      </a:bgClr>
                    </a:pattFill>
                    <a:ln w="28575"/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74" name="TextBox 73"/>
                  <p:cNvSpPr txBox="1"/>
                  <p:nvPr/>
                </p:nvSpPr>
                <p:spPr>
                  <a:xfrm>
                    <a:off x="933154" y="1659092"/>
                    <a:ext cx="73465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E2C6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rPr>
                      <a:t>2022</a:t>
                    </a:r>
                  </a:p>
                </p:txBody>
              </p:sp>
              <p:sp>
                <p:nvSpPr>
                  <p:cNvPr id="75" name="TextBox 74"/>
                  <p:cNvSpPr txBox="1"/>
                  <p:nvPr/>
                </p:nvSpPr>
                <p:spPr>
                  <a:xfrm>
                    <a:off x="2112897" y="1655038"/>
                    <a:ext cx="73465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E2C6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rPr>
                      <a:t>2023</a:t>
                    </a:r>
                  </a:p>
                </p:txBody>
              </p:sp>
              <p:sp>
                <p:nvSpPr>
                  <p:cNvPr id="76" name="TextBox 75"/>
                  <p:cNvSpPr txBox="1"/>
                  <p:nvPr/>
                </p:nvSpPr>
                <p:spPr>
                  <a:xfrm>
                    <a:off x="3292641" y="1655038"/>
                    <a:ext cx="73465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E2C6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rPr>
                      <a:t>2024</a:t>
                    </a:r>
                  </a:p>
                </p:txBody>
              </p:sp>
              <p:sp>
                <p:nvSpPr>
                  <p:cNvPr id="77" name="TextBox 76"/>
                  <p:cNvSpPr txBox="1"/>
                  <p:nvPr/>
                </p:nvSpPr>
                <p:spPr>
                  <a:xfrm>
                    <a:off x="4472385" y="1655038"/>
                    <a:ext cx="73465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E2C6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rPr>
                      <a:t>2025</a:t>
                    </a:r>
                  </a:p>
                </p:txBody>
              </p:sp>
              <p:sp>
                <p:nvSpPr>
                  <p:cNvPr id="78" name="TextBox 77"/>
                  <p:cNvSpPr txBox="1"/>
                  <p:nvPr/>
                </p:nvSpPr>
                <p:spPr>
                  <a:xfrm>
                    <a:off x="5658495" y="1655038"/>
                    <a:ext cx="73465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E2C6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rPr>
                      <a:t>2026</a:t>
                    </a:r>
                  </a:p>
                </p:txBody>
              </p:sp>
              <p:sp>
                <p:nvSpPr>
                  <p:cNvPr id="79" name="TextBox 78"/>
                  <p:cNvSpPr txBox="1"/>
                  <p:nvPr/>
                </p:nvSpPr>
                <p:spPr>
                  <a:xfrm>
                    <a:off x="6831871" y="1655038"/>
                    <a:ext cx="73465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E2C6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rPr>
                      <a:t>2027</a:t>
                    </a:r>
                  </a:p>
                </p:txBody>
              </p:sp>
              <p:sp>
                <p:nvSpPr>
                  <p:cNvPr id="80" name="TextBox 79"/>
                  <p:cNvSpPr txBox="1"/>
                  <p:nvPr/>
                </p:nvSpPr>
                <p:spPr>
                  <a:xfrm>
                    <a:off x="8011615" y="1655038"/>
                    <a:ext cx="73465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E2C6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rPr>
                      <a:t>2028</a:t>
                    </a:r>
                  </a:p>
                </p:txBody>
              </p:sp>
              <p:sp>
                <p:nvSpPr>
                  <p:cNvPr id="81" name="TextBox 80"/>
                  <p:cNvSpPr txBox="1"/>
                  <p:nvPr/>
                </p:nvSpPr>
                <p:spPr>
                  <a:xfrm>
                    <a:off x="9196993" y="1655038"/>
                    <a:ext cx="73465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E2C6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rPr>
                      <a:t>2029</a:t>
                    </a:r>
                  </a:p>
                </p:txBody>
              </p:sp>
              <p:sp>
                <p:nvSpPr>
                  <p:cNvPr id="82" name="TextBox 81"/>
                  <p:cNvSpPr txBox="1"/>
                  <p:nvPr/>
                </p:nvSpPr>
                <p:spPr>
                  <a:xfrm>
                    <a:off x="10212739" y="1655038"/>
                    <a:ext cx="73465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E2C6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rPr>
                      <a:t>2030</a:t>
                    </a:r>
                  </a:p>
                </p:txBody>
              </p:sp>
              <p:sp>
                <p:nvSpPr>
                  <p:cNvPr id="83" name="TextBox 82"/>
                  <p:cNvSpPr txBox="1"/>
                  <p:nvPr/>
                </p:nvSpPr>
                <p:spPr>
                  <a:xfrm>
                    <a:off x="11234120" y="1655038"/>
                    <a:ext cx="73465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E2C6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rPr>
                      <a:t>2031</a:t>
                    </a:r>
                  </a:p>
                </p:txBody>
              </p:sp>
            </p:grpSp>
            <p:cxnSp>
              <p:nvCxnSpPr>
                <p:cNvPr id="45" name="Straight Connector 44"/>
                <p:cNvCxnSpPr>
                  <a:stCxn id="85" idx="2"/>
                </p:cNvCxnSpPr>
                <p:nvPr/>
              </p:nvCxnSpPr>
              <p:spPr>
                <a:xfrm>
                  <a:off x="1403239" y="2247307"/>
                  <a:ext cx="12153" cy="1827144"/>
                </a:xfrm>
                <a:prstGeom prst="line">
                  <a:avLst/>
                </a:prstGeom>
                <a:ln w="9525" cap="flat" cmpd="sng" algn="ctr">
                  <a:solidFill>
                    <a:schemeClr val="accent1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>
                  <a:off x="2578032" y="2249388"/>
                  <a:ext cx="4948" cy="1825063"/>
                </a:xfrm>
                <a:prstGeom prst="line">
                  <a:avLst/>
                </a:prstGeom>
                <a:ln w="9525" cap="flat" cmpd="sng" algn="ctr">
                  <a:solidFill>
                    <a:schemeClr val="accent1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>
                  <a:off x="3756994" y="2249388"/>
                  <a:ext cx="781" cy="1825063"/>
                </a:xfrm>
                <a:prstGeom prst="line">
                  <a:avLst/>
                </a:prstGeom>
                <a:ln w="9525" cap="flat" cmpd="sng" algn="ctr">
                  <a:solidFill>
                    <a:schemeClr val="accent1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 flipH="1">
                  <a:off x="4936737" y="2247307"/>
                  <a:ext cx="40" cy="1827144"/>
                </a:xfrm>
                <a:prstGeom prst="line">
                  <a:avLst/>
                </a:prstGeom>
                <a:ln w="9525" cap="flat" cmpd="sng" algn="ctr">
                  <a:solidFill>
                    <a:schemeClr val="accent1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/>
                <p:nvPr/>
              </p:nvCxnSpPr>
              <p:spPr>
                <a:xfrm flipH="1">
                  <a:off x="6128207" y="2247303"/>
                  <a:ext cx="373" cy="1827148"/>
                </a:xfrm>
                <a:prstGeom prst="line">
                  <a:avLst/>
                </a:prstGeom>
                <a:ln w="9525" cap="flat" cmpd="sng" algn="ctr">
                  <a:solidFill>
                    <a:schemeClr val="accent1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 flipH="1">
                  <a:off x="7299782" y="2247303"/>
                  <a:ext cx="2121" cy="1827148"/>
                </a:xfrm>
                <a:prstGeom prst="line">
                  <a:avLst/>
                </a:prstGeom>
                <a:ln w="9525" cap="flat" cmpd="sng" algn="ctr">
                  <a:solidFill>
                    <a:schemeClr val="accent1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 flipH="1">
                  <a:off x="8480882" y="2247303"/>
                  <a:ext cx="818" cy="1827148"/>
                </a:xfrm>
                <a:prstGeom prst="line">
                  <a:avLst/>
                </a:prstGeom>
                <a:ln w="9525" cap="flat" cmpd="sng" algn="ctr">
                  <a:solidFill>
                    <a:schemeClr val="accent1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 flipH="1">
                  <a:off x="9663947" y="2233940"/>
                  <a:ext cx="2" cy="1840511"/>
                </a:xfrm>
                <a:prstGeom prst="line">
                  <a:avLst/>
                </a:prstGeom>
                <a:ln w="9525" cap="flat" cmpd="sng" algn="ctr">
                  <a:solidFill>
                    <a:schemeClr val="accent1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>
                <a:xfrm>
                  <a:off x="10682822" y="2240582"/>
                  <a:ext cx="36435" cy="1833869"/>
                </a:xfrm>
                <a:prstGeom prst="line">
                  <a:avLst/>
                </a:prstGeom>
                <a:ln w="9525" cap="flat" cmpd="sng" algn="ctr">
                  <a:solidFill>
                    <a:schemeClr val="accent1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>
                <a:xfrm flipH="1">
                  <a:off x="11707159" y="2245701"/>
                  <a:ext cx="4117" cy="1828750"/>
                </a:xfrm>
                <a:prstGeom prst="line">
                  <a:avLst/>
                </a:prstGeom>
                <a:ln w="9525" cap="flat" cmpd="sng" algn="ctr">
                  <a:solidFill>
                    <a:schemeClr val="accent1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>
                <a:xfrm flipV="1">
                  <a:off x="1407354" y="4074451"/>
                  <a:ext cx="10316075" cy="1"/>
                </a:xfrm>
                <a:prstGeom prst="line">
                  <a:avLst/>
                </a:prstGeom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grpSp>
              <p:nvGrpSpPr>
                <p:cNvPr id="56" name="Group 55"/>
                <p:cNvGrpSpPr/>
                <p:nvPr/>
              </p:nvGrpSpPr>
              <p:grpSpPr>
                <a:xfrm>
                  <a:off x="2853241" y="2371543"/>
                  <a:ext cx="1352396" cy="209187"/>
                  <a:chOff x="2579342" y="2393429"/>
                  <a:chExt cx="1352396" cy="209187"/>
                </a:xfrm>
              </p:grpSpPr>
              <p:sp>
                <p:nvSpPr>
                  <p:cNvPr id="71" name="Rectangle 70"/>
                  <p:cNvSpPr/>
                  <p:nvPr/>
                </p:nvSpPr>
                <p:spPr>
                  <a:xfrm>
                    <a:off x="2579342" y="2393430"/>
                    <a:ext cx="623194" cy="198000"/>
                  </a:xfrm>
                  <a:prstGeom prst="rect">
                    <a:avLst/>
                  </a:prstGeom>
                  <a:pattFill prst="dashHorz">
                    <a:fgClr>
                      <a:schemeClr val="accent6"/>
                    </a:fgClr>
                    <a:bgClr>
                      <a:schemeClr val="bg1"/>
                    </a:bgClr>
                  </a:pattFill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2" name="Rectangle 71"/>
                  <p:cNvSpPr/>
                  <p:nvPr/>
                </p:nvSpPr>
                <p:spPr>
                  <a:xfrm>
                    <a:off x="3215703" y="2393429"/>
                    <a:ext cx="716035" cy="209187"/>
                  </a:xfrm>
                  <a:prstGeom prst="rec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57" name="Group 56"/>
                <p:cNvGrpSpPr/>
                <p:nvPr/>
              </p:nvGrpSpPr>
              <p:grpSpPr>
                <a:xfrm>
                  <a:off x="145867" y="2272453"/>
                  <a:ext cx="2734697" cy="369332"/>
                  <a:chOff x="43113" y="5340352"/>
                  <a:chExt cx="2734697" cy="369332"/>
                </a:xfrm>
              </p:grpSpPr>
              <p:sp>
                <p:nvSpPr>
                  <p:cNvPr id="69" name="TextBox 68"/>
                  <p:cNvSpPr txBox="1"/>
                  <p:nvPr/>
                </p:nvSpPr>
                <p:spPr>
                  <a:xfrm>
                    <a:off x="43113" y="5340352"/>
                    <a:ext cx="126952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E2C61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+mn-cs"/>
                      </a:rPr>
                      <a:t>CLARA </a:t>
                    </a:r>
                    <a:endParaRPr kumimoji="0" lang="en-GB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2E2C61"/>
                      </a:solidFill>
                      <a:effectLst/>
                      <a:uLnTx/>
                      <a:uFillTx/>
                      <a:latin typeface="Arial Narrow" panose="020B060602020203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0" name="Rectangle 69"/>
                  <p:cNvSpPr/>
                  <p:nvPr/>
                </p:nvSpPr>
                <p:spPr>
                  <a:xfrm>
                    <a:off x="1944866" y="5439895"/>
                    <a:ext cx="832944" cy="198000"/>
                  </a:xfrm>
                  <a:prstGeom prst="rect">
                    <a:avLst/>
                  </a:prstGeom>
                  <a:solidFill>
                    <a:srgbClr val="00B050"/>
                  </a:solidFill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58" name="Group 57"/>
                <p:cNvGrpSpPr/>
                <p:nvPr/>
              </p:nvGrpSpPr>
              <p:grpSpPr>
                <a:xfrm>
                  <a:off x="195281" y="3173452"/>
                  <a:ext cx="11511878" cy="672241"/>
                  <a:chOff x="195281" y="2220141"/>
                  <a:chExt cx="11511878" cy="672241"/>
                </a:xfrm>
              </p:grpSpPr>
              <p:grpSp>
                <p:nvGrpSpPr>
                  <p:cNvPr id="59" name="Group 58"/>
                  <p:cNvGrpSpPr/>
                  <p:nvPr/>
                </p:nvGrpSpPr>
                <p:grpSpPr>
                  <a:xfrm>
                    <a:off x="195281" y="2220141"/>
                    <a:ext cx="9025700" cy="672241"/>
                    <a:chOff x="92527" y="2761959"/>
                    <a:chExt cx="9025700" cy="672241"/>
                  </a:xfrm>
                </p:grpSpPr>
                <p:grpSp>
                  <p:nvGrpSpPr>
                    <p:cNvPr id="62" name="Group 61"/>
                    <p:cNvGrpSpPr/>
                    <p:nvPr/>
                  </p:nvGrpSpPr>
                  <p:grpSpPr>
                    <a:xfrm>
                      <a:off x="92527" y="2761959"/>
                      <a:ext cx="8906237" cy="369332"/>
                      <a:chOff x="99586" y="2162140"/>
                      <a:chExt cx="8906237" cy="369332"/>
                    </a:xfrm>
                  </p:grpSpPr>
                  <p:sp>
                    <p:nvSpPr>
                      <p:cNvPr id="66" name="TextBox 65"/>
                      <p:cNvSpPr txBox="1"/>
                      <p:nvPr/>
                    </p:nvSpPr>
                    <p:spPr>
                      <a:xfrm>
                        <a:off x="99586" y="2162140"/>
                        <a:ext cx="126952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marL="0" marR="0" lvl="0" indent="0" algn="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GB" sz="1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2E2C61"/>
                            </a:solidFill>
                            <a:effectLst/>
                            <a:uLnTx/>
                            <a:uFillTx/>
                            <a:latin typeface="Arial Narrow" panose="020B0606020202030204" pitchFamily="34" charset="0"/>
                            <a:ea typeface="+mn-ea"/>
                            <a:cs typeface="+mn-cs"/>
                          </a:rPr>
                          <a:t>UK XFEL</a:t>
                        </a:r>
                      </a:p>
                    </p:txBody>
                  </p:sp>
                  <p:sp>
                    <p:nvSpPr>
                      <p:cNvPr id="67" name="Rectangle 66"/>
                      <p:cNvSpPr/>
                      <p:nvPr/>
                    </p:nvSpPr>
                    <p:spPr>
                      <a:xfrm>
                        <a:off x="1845198" y="2287572"/>
                        <a:ext cx="3570284" cy="198000"/>
                      </a:xfrm>
                      <a:prstGeom prst="rect">
                        <a:avLst/>
                      </a:prstGeom>
                      <a:pattFill prst="dkVert">
                        <a:fgClr>
                          <a:srgbClr val="BE2BBB"/>
                        </a:fgClr>
                        <a:bgClr>
                          <a:schemeClr val="bg1"/>
                        </a:bgClr>
                      </a:pattFill>
                      <a:ln>
                        <a:solidFill>
                          <a:srgbClr val="7030A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68" name="Rectangle 67"/>
                      <p:cNvSpPr/>
                      <p:nvPr/>
                    </p:nvSpPr>
                    <p:spPr>
                      <a:xfrm>
                        <a:off x="5435539" y="2287572"/>
                        <a:ext cx="3570284" cy="198000"/>
                      </a:xfrm>
                      <a:prstGeom prst="rect">
                        <a:avLst/>
                      </a:prstGeom>
                      <a:pattFill prst="narVert">
                        <a:fgClr>
                          <a:srgbClr val="BE2BBB"/>
                        </a:fgClr>
                        <a:bgClr>
                          <a:schemeClr val="bg1"/>
                        </a:bgClr>
                      </a:patt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64" name="TextBox 63"/>
                    <p:cNvSpPr txBox="1"/>
                    <p:nvPr/>
                  </p:nvSpPr>
                  <p:spPr>
                    <a:xfrm>
                      <a:off x="2161833" y="3058600"/>
                      <a:ext cx="3606795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E2C61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CDOA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E2C61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65" name="TextBox 64"/>
                    <p:cNvSpPr txBox="1"/>
                    <p:nvPr/>
                  </p:nvSpPr>
                  <p:spPr>
                    <a:xfrm>
                      <a:off x="5511432" y="3126423"/>
                      <a:ext cx="3606795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E2C61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TDR</a:t>
                      </a:r>
                    </a:p>
                  </p:txBody>
                </p:sp>
              </p:grpSp>
              <p:sp>
                <p:nvSpPr>
                  <p:cNvPr id="60" name="Rectangle 59"/>
                  <p:cNvSpPr/>
                  <p:nvPr/>
                </p:nvSpPr>
                <p:spPr>
                  <a:xfrm>
                    <a:off x="9075723" y="2345829"/>
                    <a:ext cx="2631436" cy="198000"/>
                  </a:xfrm>
                  <a:prstGeom prst="rect">
                    <a:avLst/>
                  </a:prstGeom>
                  <a:solidFill>
                    <a:srgbClr val="BE2BBB"/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1" name="TextBox 60"/>
                  <p:cNvSpPr txBox="1"/>
                  <p:nvPr/>
                </p:nvSpPr>
                <p:spPr>
                  <a:xfrm>
                    <a:off x="9029021" y="2534846"/>
                    <a:ext cx="2620904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E2C61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+mn-cs"/>
                      </a:rPr>
                      <a:t>Construction</a:t>
                    </a:r>
                  </a:p>
                </p:txBody>
              </p:sp>
            </p:grpSp>
          </p:grp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27E94CF9-9014-7D90-0FA5-F830537823CC}"/>
                  </a:ext>
                </a:extLst>
              </p:cNvPr>
              <p:cNvSpPr/>
              <p:nvPr/>
            </p:nvSpPr>
            <p:spPr>
              <a:xfrm>
                <a:off x="1624651" y="2371997"/>
                <a:ext cx="267855" cy="198000"/>
              </a:xfrm>
              <a:prstGeom prst="rect">
                <a:avLst/>
              </a:prstGeom>
              <a:pattFill prst="dashHorz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0BBED5EC-0C14-6A24-540F-D01CC8C9D7A5}"/>
                  </a:ext>
                </a:extLst>
              </p:cNvPr>
              <p:cNvSpPr txBox="1"/>
              <p:nvPr/>
            </p:nvSpPr>
            <p:spPr>
              <a:xfrm>
                <a:off x="4911296" y="2593933"/>
                <a:ext cx="6785608" cy="307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2E2C61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Machine Development </a:t>
                </a: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E2C61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and CLARA Exploitation</a:t>
                </a:r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E89B8359-D56F-703E-7DFB-55106148B0BD}"/>
                  </a:ext>
                </a:extLst>
              </p:cNvPr>
              <p:cNvSpPr/>
              <p:nvPr/>
            </p:nvSpPr>
            <p:spPr>
              <a:xfrm>
                <a:off x="4972776" y="2371544"/>
                <a:ext cx="6604738" cy="206550"/>
              </a:xfrm>
              <a:prstGeom prst="rect">
                <a:avLst/>
              </a:prstGeom>
              <a:pattFill prst="pct90">
                <a:fgClr>
                  <a:srgbClr val="00B050"/>
                </a:fgClr>
                <a:bgClr>
                  <a:schemeClr val="bg1"/>
                </a:bgClr>
              </a:patt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1295934" y="4166322"/>
              <a:ext cx="3717710" cy="815857"/>
              <a:chOff x="1295934" y="4329953"/>
              <a:chExt cx="3717710" cy="815857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1295934" y="4339631"/>
                <a:ext cx="363460" cy="199485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4219503" y="4339631"/>
                <a:ext cx="590074" cy="198447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2049002" y="4543483"/>
                <a:ext cx="62304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latin typeface="Arial Narrow" panose="020B0606020202030204" pitchFamily="34" charset="0"/>
                  </a:rPr>
                  <a:t>HRRG</a:t>
                </a:r>
                <a:endParaRPr lang="en-GB" sz="1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1545126" y="4535313"/>
                <a:ext cx="47000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latin typeface="Arial Narrow" panose="020B0606020202030204" pitchFamily="34" charset="0"/>
                  </a:rPr>
                  <a:t>SD1</a:t>
                </a:r>
                <a:endParaRPr lang="en-GB" sz="1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2713201" y="4543798"/>
                <a:ext cx="47000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latin typeface="Arial Narrow" panose="020B0606020202030204" pitchFamily="34" charset="0"/>
                  </a:rPr>
                  <a:t>SD2</a:t>
                </a:r>
                <a:endParaRPr lang="en-GB" sz="1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3065353" y="4622590"/>
                <a:ext cx="1867542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>
                    <a:latin typeface="Arial Narrow" panose="020B0606020202030204" pitchFamily="34" charset="0"/>
                  </a:rPr>
                  <a:t>Technical   Beam    FEBE</a:t>
                </a:r>
              </a:p>
              <a:p>
                <a:pPr algn="ctr"/>
                <a:r>
                  <a:rPr lang="en-GB" sz="1400" dirty="0">
                    <a:latin typeface="Arial Narrow" panose="020B0606020202030204" pitchFamily="34" charset="0"/>
                  </a:rPr>
                  <a:t>C</a:t>
                </a:r>
                <a:r>
                  <a:rPr lang="en-GB" sz="1400" dirty="0" smtClean="0">
                    <a:latin typeface="Arial Narrow" panose="020B0606020202030204" pitchFamily="34" charset="0"/>
                  </a:rPr>
                  <a:t>ommissioning</a:t>
                </a:r>
                <a:endParaRPr lang="en-GB" sz="1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36" name="Diamond 35"/>
              <p:cNvSpPr/>
              <p:nvPr/>
            </p:nvSpPr>
            <p:spPr>
              <a:xfrm>
                <a:off x="2807921" y="4353342"/>
                <a:ext cx="140523" cy="191888"/>
              </a:xfrm>
              <a:prstGeom prst="diamond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3964892" y="4339631"/>
                <a:ext cx="1019658" cy="20655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" name="6-Point Star 37"/>
              <p:cNvSpPr/>
              <p:nvPr/>
            </p:nvSpPr>
            <p:spPr>
              <a:xfrm>
                <a:off x="4201755" y="4339630"/>
                <a:ext cx="125407" cy="192446"/>
              </a:xfrm>
              <a:prstGeom prst="star6">
                <a:avLst/>
              </a:prstGeom>
              <a:solidFill>
                <a:srgbClr val="5338F8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Diamond 38"/>
              <p:cNvSpPr/>
              <p:nvPr/>
            </p:nvSpPr>
            <p:spPr>
              <a:xfrm>
                <a:off x="4809821" y="4329953"/>
                <a:ext cx="203823" cy="214467"/>
              </a:xfrm>
              <a:prstGeom prst="diamond">
                <a:avLst/>
              </a:prstGeom>
              <a:solidFill>
                <a:srgbClr val="00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513629" y="6159553"/>
              <a:ext cx="11219409" cy="561264"/>
              <a:chOff x="-5220367" y="6429459"/>
              <a:chExt cx="11461492" cy="561264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BBED5EC-0C14-6A24-540F-D01CC8C9D7A5}"/>
                  </a:ext>
                </a:extLst>
              </p:cNvPr>
              <p:cNvSpPr txBox="1"/>
              <p:nvPr/>
            </p:nvSpPr>
            <p:spPr>
              <a:xfrm>
                <a:off x="-5138995" y="6429459"/>
                <a:ext cx="2113420" cy="307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2E2C61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FEBE Laser contract begins</a:t>
                </a: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BBED5EC-0C14-6A24-540F-D01CC8C9D7A5}"/>
                  </a:ext>
                </a:extLst>
              </p:cNvPr>
              <p:cNvSpPr txBox="1"/>
              <p:nvPr/>
            </p:nvSpPr>
            <p:spPr>
              <a:xfrm>
                <a:off x="-2769573" y="6456368"/>
                <a:ext cx="247762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2E2C61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FEBE Exploitation kick off meeting</a:t>
                </a: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" name="6-Point Star 21"/>
              <p:cNvSpPr/>
              <p:nvPr/>
            </p:nvSpPr>
            <p:spPr>
              <a:xfrm>
                <a:off x="-2911460" y="6533108"/>
                <a:ext cx="158228" cy="199288"/>
              </a:xfrm>
              <a:prstGeom prst="star6">
                <a:avLst/>
              </a:prstGeom>
              <a:solidFill>
                <a:srgbClr val="0000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Diamond 23"/>
              <p:cNvSpPr/>
              <p:nvPr/>
            </p:nvSpPr>
            <p:spPr>
              <a:xfrm>
                <a:off x="-180222" y="6541445"/>
                <a:ext cx="144271" cy="182611"/>
              </a:xfrm>
              <a:prstGeom prst="diamond">
                <a:avLst/>
              </a:prstGeom>
              <a:solidFill>
                <a:srgbClr val="00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0BBED5EC-0C14-6A24-540F-D01CC8C9D7A5}"/>
                  </a:ext>
                </a:extLst>
              </p:cNvPr>
              <p:cNvSpPr txBox="1"/>
              <p:nvPr/>
            </p:nvSpPr>
            <p:spPr>
              <a:xfrm>
                <a:off x="-150066" y="6478863"/>
                <a:ext cx="247762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2E2C61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FEBE Laser ready for exploitation</a:t>
                </a: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6" name="Diamond 25"/>
              <p:cNvSpPr/>
              <p:nvPr/>
            </p:nvSpPr>
            <p:spPr>
              <a:xfrm>
                <a:off x="-5220367" y="6492042"/>
                <a:ext cx="144271" cy="182611"/>
              </a:xfrm>
              <a:prstGeom prst="diamond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2307219" y="6467503"/>
                <a:ext cx="45820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latin typeface="Arial Narrow" panose="020B0606020202030204" pitchFamily="34" charset="0"/>
                  </a:rPr>
                  <a:t>SD1</a:t>
                </a:r>
              </a:p>
              <a:p>
                <a:r>
                  <a:rPr lang="en-GB" sz="1400" dirty="0" smtClean="0">
                    <a:latin typeface="Arial Narrow" panose="020B0606020202030204" pitchFamily="34" charset="0"/>
                  </a:rPr>
                  <a:t>SD2</a:t>
                </a:r>
                <a:endParaRPr lang="en-GB" sz="1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0BBED5EC-0C14-6A24-540F-D01CC8C9D7A5}"/>
                  </a:ext>
                </a:extLst>
              </p:cNvPr>
              <p:cNvSpPr txBox="1"/>
              <p:nvPr/>
            </p:nvSpPr>
            <p:spPr>
              <a:xfrm>
                <a:off x="2700812" y="6460252"/>
                <a:ext cx="354031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2E2C61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Shutdown – Gun RF swap</a:t>
                </a:r>
              </a:p>
              <a:p>
                <a:pPr lvl="0">
                  <a:defRPr/>
                </a:pPr>
                <a:r>
                  <a:rPr lang="en-GB" sz="1400" dirty="0" smtClean="0">
                    <a:solidFill>
                      <a:srgbClr val="2E2C61"/>
                    </a:solidFill>
                    <a:latin typeface="Arial Narrow" panose="020B0606020202030204" pitchFamily="34" charset="0"/>
                  </a:rPr>
                  <a:t>Shutdown </a:t>
                </a:r>
                <a:r>
                  <a:rPr lang="en-GB" sz="1400" dirty="0">
                    <a:solidFill>
                      <a:srgbClr val="2E2C61"/>
                    </a:solidFill>
                    <a:latin typeface="Arial Narrow" panose="020B0606020202030204" pitchFamily="34" charset="0"/>
                  </a:rPr>
                  <a:t>– </a:t>
                </a:r>
                <a:r>
                  <a:rPr kumimoji="0" lang="en-GB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2E2C61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Phase 2 installation </a:t>
                </a: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4912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5343887" y="227847"/>
            <a:ext cx="7123145" cy="1200321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3600" b="1" i="1">
                <a:solidFill>
                  <a:prstClr val="white"/>
                </a:solidFill>
                <a:latin typeface="Avenir Next LT Pro Demi" panose="020B0704020202020204"/>
                <a:ea typeface="ヒラギノ角ゴ Pro W3"/>
                <a:cs typeface="Calibri" panose="020F0502020204030204" pitchFamily="34" charset="0"/>
              </a:rPr>
              <a:t>Making a brighter future through advanced accelerators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4563352" y="714103"/>
            <a:ext cx="23245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3088"/>
                </a:solidFill>
              </a:rPr>
              <a:t>Thank you!</a:t>
            </a:r>
            <a:endParaRPr lang="en-US" sz="3600" b="1" dirty="0">
              <a:solidFill>
                <a:srgbClr val="003088"/>
              </a:solidFill>
            </a:endParaRP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18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pic>
        <p:nvPicPr>
          <p:cNvPr id="19" name="Picture 2" descr="Science and Technology Facilities Council">
            <a:extLst>
              <a:ext uri="{FF2B5EF4-FFF2-40B4-BE49-F238E27FC236}">
                <a16:creationId xmlns:a16="http://schemas.microsoft.com/office/drawing/2014/main" id="{6789CE4C-0EE8-944E-661A-AB8DFFCB7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967" y="0"/>
            <a:ext cx="1236617" cy="102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Date Placeholder 6">
            <a:extLst>
              <a:ext uri="{FF2B5EF4-FFF2-40B4-BE49-F238E27FC236}">
                <a16:creationId xmlns:a16="http://schemas.microsoft.com/office/drawing/2014/main" id="{362BCF9B-A78A-DB4C-C231-F7AC69ADA4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75433"/>
            <a:ext cx="6399839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Update on CLARA Facility at DL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IoP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 PAB 30/06/2023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venir Next LT Pro Light" panose="020B0304020202020204" pitchFamily="34" charset="0"/>
            </a:endParaRPr>
          </a:p>
        </p:txBody>
      </p:sp>
      <p:pic>
        <p:nvPicPr>
          <p:cNvPr id="2050" name="Picture 1" descr="DOW_Email_Footer_v1 (1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644" y="2030009"/>
            <a:ext cx="10316445" cy="31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994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5343887" y="227847"/>
            <a:ext cx="7123145" cy="1200321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3600" b="1" i="1">
                <a:solidFill>
                  <a:prstClr val="white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rPr>
              <a:t>Making a brighter future through advanced accelerators</a:t>
            </a:r>
          </a:p>
        </p:txBody>
      </p:sp>
      <p:pic>
        <p:nvPicPr>
          <p:cNvPr id="19" name="Picture 2" descr="Science and Technology Facilities Council">
            <a:extLst>
              <a:ext uri="{FF2B5EF4-FFF2-40B4-BE49-F238E27FC236}">
                <a16:creationId xmlns:a16="http://schemas.microsoft.com/office/drawing/2014/main" id="{6789CE4C-0EE8-944E-661A-AB8DFFCB7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967" y="0"/>
            <a:ext cx="1236617" cy="102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Date Placeholder 6">
            <a:extLst>
              <a:ext uri="{FF2B5EF4-FFF2-40B4-BE49-F238E27FC236}">
                <a16:creationId xmlns:a16="http://schemas.microsoft.com/office/drawing/2014/main" id="{362BCF9B-A78A-DB4C-C231-F7AC69ADA4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46881" y="6475433"/>
            <a:ext cx="6399839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Update on CLARA Facility at DL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IoP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 PAB 30/06/2023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venir Next LT Pro Light" panose="020B0304020202020204" pitchFamily="34" charset="0"/>
            </a:endParaRP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2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BA0F45D-BA4E-367B-107E-3C2B50A256FF}"/>
              </a:ext>
            </a:extLst>
          </p:cNvPr>
          <p:cNvSpPr/>
          <p:nvPr/>
        </p:nvSpPr>
        <p:spPr>
          <a:xfrm>
            <a:off x="0" y="0"/>
            <a:ext cx="1577591" cy="685800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D3142D-BEAB-4F4D-A208-14C8AC5E448B}"/>
              </a:ext>
            </a:extLst>
          </p:cNvPr>
          <p:cNvSpPr/>
          <p:nvPr/>
        </p:nvSpPr>
        <p:spPr>
          <a:xfrm>
            <a:off x="1275127" y="0"/>
            <a:ext cx="302464" cy="6858000"/>
          </a:xfrm>
          <a:prstGeom prst="rect">
            <a:avLst/>
          </a:prstGeom>
          <a:solidFill>
            <a:srgbClr val="1C5D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1854916" y="383342"/>
            <a:ext cx="17748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>
                <a:solidFill>
                  <a:srgbClr val="002060"/>
                </a:solidFill>
                <a:latin typeface="Avenir Next LT Pro Demi" panose="020B0704020202020204"/>
              </a:rPr>
              <a:t>Outline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55554" y="1320311"/>
            <a:ext cx="69721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Clr>
                <a:schemeClr val="accent5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2800" dirty="0"/>
              <a:t>Introduction</a:t>
            </a:r>
          </a:p>
          <a:p>
            <a:pPr marL="285750" indent="-285750">
              <a:lnSpc>
                <a:spcPct val="200000"/>
              </a:lnSpc>
              <a:buClr>
                <a:schemeClr val="accent5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2800" dirty="0" smtClean="0"/>
              <a:t>High Repetition Rate Gun Commissioning</a:t>
            </a:r>
          </a:p>
          <a:p>
            <a:pPr marL="285750" indent="-285750">
              <a:lnSpc>
                <a:spcPct val="200000"/>
              </a:lnSpc>
              <a:buClr>
                <a:schemeClr val="accent5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2800" dirty="0" smtClean="0"/>
              <a:t>Current Status  </a:t>
            </a:r>
          </a:p>
          <a:p>
            <a:pPr marL="285750" indent="-285750">
              <a:lnSpc>
                <a:spcPct val="200000"/>
              </a:lnSpc>
              <a:buClr>
                <a:schemeClr val="accent5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2800" dirty="0" smtClean="0"/>
              <a:t>Plans</a:t>
            </a:r>
            <a:endParaRPr lang="en-GB" sz="2800" dirty="0" smtClean="0"/>
          </a:p>
          <a:p>
            <a:pPr marL="285750" indent="-285750">
              <a:lnSpc>
                <a:spcPct val="200000"/>
              </a:lnSpc>
              <a:buClr>
                <a:schemeClr val="accent5"/>
              </a:buClr>
              <a:buSzPct val="120000"/>
              <a:buFont typeface="Wingdings" panose="05000000000000000000" pitchFamily="2" charset="2"/>
              <a:buChar char="§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26182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5343887" y="227847"/>
            <a:ext cx="7123145" cy="1200321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3600" b="1" i="1">
                <a:solidFill>
                  <a:prstClr val="white"/>
                </a:solidFill>
                <a:latin typeface="Avenir Next LT Pro Demi" panose="020B0704020202020204"/>
                <a:ea typeface="ヒラギノ角ゴ Pro W3"/>
                <a:cs typeface="Calibri" panose="020F0502020204030204" pitchFamily="34" charset="0"/>
              </a:rPr>
              <a:t>Making a brighter future through advanced accelerators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102488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 smtClean="0">
                <a:solidFill>
                  <a:srgbClr val="003088"/>
                </a:solidFill>
                <a:latin typeface="Avenir Next LT Pro Demi" panose="020B0704020202020204"/>
              </a:rPr>
              <a:t>C</a:t>
            </a:r>
            <a:r>
              <a:rPr lang="en-US" sz="2800" b="1" dirty="0" smtClean="0">
                <a:solidFill>
                  <a:srgbClr val="003088"/>
                </a:solidFill>
                <a:latin typeface="Avenir Next LT Pro Demi" panose="020B0704020202020204"/>
              </a:rPr>
              <a:t>ompact </a:t>
            </a:r>
            <a:r>
              <a:rPr lang="en-US" sz="2800" b="1" u="sng" dirty="0" smtClean="0">
                <a:solidFill>
                  <a:srgbClr val="003088"/>
                </a:solidFill>
                <a:latin typeface="Avenir Next LT Pro Demi" panose="020B0704020202020204"/>
              </a:rPr>
              <a:t>L</a:t>
            </a:r>
            <a:r>
              <a:rPr lang="en-US" sz="2800" b="1" dirty="0" smtClean="0">
                <a:solidFill>
                  <a:srgbClr val="003088"/>
                </a:solidFill>
                <a:latin typeface="Avenir Next LT Pro Demi" panose="020B0704020202020204"/>
              </a:rPr>
              <a:t>inear </a:t>
            </a:r>
            <a:r>
              <a:rPr lang="en-US" sz="2800" b="1" u="sng" dirty="0" smtClean="0">
                <a:solidFill>
                  <a:srgbClr val="003088"/>
                </a:solidFill>
                <a:latin typeface="Avenir Next LT Pro Demi" panose="020B0704020202020204"/>
              </a:rPr>
              <a:t>A</a:t>
            </a:r>
            <a:r>
              <a:rPr lang="en-US" sz="2800" b="1" dirty="0" smtClean="0">
                <a:solidFill>
                  <a:srgbClr val="003088"/>
                </a:solidFill>
                <a:latin typeface="Avenir Next LT Pro Demi" panose="020B0704020202020204"/>
              </a:rPr>
              <a:t>ccelerator for </a:t>
            </a:r>
            <a:r>
              <a:rPr lang="en-US" sz="2800" b="1" u="sng" dirty="0" smtClean="0">
                <a:solidFill>
                  <a:srgbClr val="003088"/>
                </a:solidFill>
                <a:latin typeface="Avenir Next LT Pro Demi" panose="020B0704020202020204"/>
              </a:rPr>
              <a:t>R</a:t>
            </a:r>
            <a:r>
              <a:rPr lang="en-US" sz="2800" b="1" dirty="0" smtClean="0">
                <a:solidFill>
                  <a:srgbClr val="003088"/>
                </a:solidFill>
                <a:latin typeface="Avenir Next LT Pro Demi" panose="020B0704020202020204"/>
              </a:rPr>
              <a:t>esearch and </a:t>
            </a:r>
            <a:r>
              <a:rPr lang="en-US" sz="2800" b="1" u="sng" dirty="0" smtClean="0">
                <a:solidFill>
                  <a:srgbClr val="003088"/>
                </a:solidFill>
                <a:latin typeface="Avenir Next LT Pro Demi" panose="020B0704020202020204"/>
              </a:rPr>
              <a:t>A</a:t>
            </a:r>
            <a:r>
              <a:rPr lang="en-US" sz="2800" b="1" dirty="0" smtClean="0">
                <a:solidFill>
                  <a:srgbClr val="003088"/>
                </a:solidFill>
                <a:latin typeface="Avenir Next LT Pro Demi" panose="020B0704020202020204"/>
              </a:rPr>
              <a:t>pplications</a:t>
            </a:r>
            <a:endParaRPr lang="en-US" sz="2800" b="1" dirty="0">
              <a:solidFill>
                <a:srgbClr val="003088"/>
              </a:solidFill>
              <a:latin typeface="Avenir Next LT Pro Demi" panose="020B0704020202020204"/>
            </a:endParaRP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3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pic>
        <p:nvPicPr>
          <p:cNvPr id="19" name="Picture 2" descr="Science and Technology Facilities Council">
            <a:extLst>
              <a:ext uri="{FF2B5EF4-FFF2-40B4-BE49-F238E27FC236}">
                <a16:creationId xmlns:a16="http://schemas.microsoft.com/office/drawing/2014/main" id="{6789CE4C-0EE8-944E-661A-AB8DFFCB7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967" y="0"/>
            <a:ext cx="1236617" cy="102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Date Placeholder 6">
            <a:extLst>
              <a:ext uri="{FF2B5EF4-FFF2-40B4-BE49-F238E27FC236}">
                <a16:creationId xmlns:a16="http://schemas.microsoft.com/office/drawing/2014/main" id="{362BCF9B-A78A-DB4C-C231-F7AC69ADA4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75433"/>
            <a:ext cx="6399839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Update on CLARA Facility at DL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IoP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 PAB 30/06/2023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venir Next LT Pro Light" panose="020B03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22DBB9-7747-7041-8E78-C517CE8075C9}"/>
              </a:ext>
            </a:extLst>
          </p:cNvPr>
          <p:cNvSpPr/>
          <p:nvPr/>
        </p:nvSpPr>
        <p:spPr>
          <a:xfrm>
            <a:off x="234459" y="1428168"/>
            <a:ext cx="6841729" cy="5170646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200" dirty="0" smtClean="0">
                <a:cs typeface="Arial" panose="020B0604020202020204" pitchFamily="34" charset="0"/>
              </a:rPr>
              <a:t>Addressing </a:t>
            </a:r>
            <a:r>
              <a:rPr lang="en-GB" sz="2200" dirty="0">
                <a:cs typeface="Arial" panose="020B0604020202020204" pitchFamily="34" charset="0"/>
              </a:rPr>
              <a:t>many scientific and technology challenges for future large scale </a:t>
            </a:r>
            <a:r>
              <a:rPr lang="en-GB" sz="2200" dirty="0" smtClean="0">
                <a:cs typeface="Arial" panose="020B0604020202020204" pitchFamily="34" charset="0"/>
              </a:rPr>
              <a:t>facility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1E5DF8"/>
                </a:solidFill>
                <a:cs typeface="Arial" panose="020B0604020202020204" pitchFamily="34" charset="0"/>
              </a:rPr>
              <a:t>Proving new FEL concepts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1E5DF8"/>
                </a:solidFill>
                <a:cs typeface="Arial" panose="020B0604020202020204" pitchFamily="34" charset="0"/>
              </a:rPr>
              <a:t>Developing UK skills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1E5DF8"/>
                </a:solidFill>
                <a:cs typeface="Arial" panose="020B0604020202020204" pitchFamily="34" charset="0"/>
              </a:rPr>
              <a:t>Testing new accelerator &amp; FEL </a:t>
            </a:r>
            <a:r>
              <a:rPr lang="en-GB" sz="2200" dirty="0" smtClean="0">
                <a:solidFill>
                  <a:srgbClr val="1E5DF8"/>
                </a:solidFill>
                <a:cs typeface="Arial" panose="020B0604020202020204" pitchFamily="34" charset="0"/>
              </a:rPr>
              <a:t>technologies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b="1" dirty="0" smtClean="0">
                <a:cs typeface="Arial" panose="020B0604020202020204" pitchFamily="34" charset="0"/>
              </a:rPr>
              <a:t>Ramping up from 1</a:t>
            </a:r>
            <a:r>
              <a:rPr lang="en-GB" sz="2200" b="1" baseline="30000" dirty="0" smtClean="0">
                <a:cs typeface="Arial" panose="020B0604020202020204" pitchFamily="34" charset="0"/>
              </a:rPr>
              <a:t>st</a:t>
            </a:r>
            <a:r>
              <a:rPr lang="en-GB" sz="2200" b="1" dirty="0" smtClean="0">
                <a:cs typeface="Arial" panose="020B0604020202020204" pitchFamily="34" charset="0"/>
              </a:rPr>
              <a:t> </a:t>
            </a:r>
            <a:r>
              <a:rPr lang="en-GB" sz="2200" b="1" dirty="0">
                <a:cs typeface="Arial" panose="020B0604020202020204" pitchFamily="34" charset="0"/>
              </a:rPr>
              <a:t>October 2022 -</a:t>
            </a:r>
            <a:r>
              <a:rPr lang="en-GB" sz="2200" b="1" dirty="0" smtClean="0">
                <a:cs typeface="Arial" panose="020B0604020202020204" pitchFamily="34" charset="0"/>
              </a:rPr>
              <a:t> </a:t>
            </a:r>
            <a:r>
              <a:rPr lang="en-GB" sz="2200" b="1" dirty="0">
                <a:cs typeface="Arial" panose="020B0604020202020204" pitchFamily="34" charset="0"/>
              </a:rPr>
              <a:t>UK XFEL </a:t>
            </a:r>
            <a:r>
              <a:rPr lang="en-GB" sz="2200" b="1" dirty="0" smtClean="0">
                <a:cs typeface="Arial" panose="020B0604020202020204" pitchFamily="34" charset="0"/>
              </a:rPr>
              <a:t>CDOA </a:t>
            </a:r>
            <a:r>
              <a:rPr lang="en-GB" sz="2200" b="1" dirty="0">
                <a:cs typeface="Arial" panose="020B0604020202020204" pitchFamily="34" charset="0"/>
              </a:rPr>
              <a:t>funded for 3 years </a:t>
            </a:r>
            <a:r>
              <a:rPr lang="en-GB" sz="2200" b="1" dirty="0" smtClean="0">
                <a:cs typeface="Arial" panose="020B0604020202020204" pitchFamily="34" charset="0"/>
              </a:rPr>
              <a:t>(Neil Thompson’s talk)</a:t>
            </a:r>
            <a:endParaRPr lang="en-GB" sz="2200" dirty="0" smtClean="0">
              <a:solidFill>
                <a:srgbClr val="1E5DF8"/>
              </a:solidFill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000000"/>
                </a:solidFill>
                <a:cs typeface="Arial" panose="020B0604020202020204" pitchFamily="34" charset="0"/>
              </a:rPr>
              <a:t>Provide an electron beam research facility for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1E5DF8"/>
                </a:solidFill>
                <a:cs typeface="Arial" panose="020B0604020202020204" pitchFamily="34" charset="0"/>
              </a:rPr>
              <a:t>Accelerator R&amp;D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1E5DF8"/>
                </a:solidFill>
                <a:cs typeface="Arial" panose="020B0604020202020204" pitchFamily="34" charset="0"/>
              </a:rPr>
              <a:t>Industrial &amp; healthcare applications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b="1" dirty="0" smtClean="0">
                <a:cs typeface="Arial" panose="020B0604020202020204" pitchFamily="34" charset="0"/>
              </a:rPr>
              <a:t>Strong demand – oversubscribed by factor of 2</a:t>
            </a:r>
            <a:endParaRPr lang="en-GB" sz="2200" dirty="0"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/>
              <a:t>Upgrade </a:t>
            </a:r>
            <a:r>
              <a:rPr lang="en-GB" sz="2200" dirty="0"/>
              <a:t>to VELA </a:t>
            </a:r>
            <a:r>
              <a:rPr lang="en-GB" sz="2200" dirty="0" err="1"/>
              <a:t>Photoinjector</a:t>
            </a:r>
            <a:r>
              <a:rPr lang="en-GB" sz="2200" dirty="0"/>
              <a:t> based test facility. </a:t>
            </a:r>
            <a:endParaRPr lang="en-GB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/>
              <a:t>CDR published  in 2013.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200" dirty="0" smtClean="0"/>
              <a:t>Project </a:t>
            </a:r>
            <a:r>
              <a:rPr lang="fr-FR" sz="2200" dirty="0" err="1" smtClean="0"/>
              <a:t>divided</a:t>
            </a:r>
            <a:r>
              <a:rPr lang="fr-FR" sz="2200" dirty="0" smtClean="0"/>
              <a:t> in </a:t>
            </a:r>
            <a:r>
              <a:rPr lang="fr-FR" sz="2200" dirty="0" err="1" smtClean="0"/>
              <a:t>three</a:t>
            </a:r>
            <a:r>
              <a:rPr lang="fr-FR" sz="2200" dirty="0" smtClean="0"/>
              <a:t> phases –  </a:t>
            </a:r>
            <a:r>
              <a:rPr lang="fr-FR" sz="2200" dirty="0" err="1" smtClean="0"/>
              <a:t>funding</a:t>
            </a:r>
            <a:r>
              <a:rPr lang="fr-FR" sz="2200" dirty="0" smtClean="0"/>
              <a:t> </a:t>
            </a:r>
            <a:r>
              <a:rPr lang="fr-FR" sz="2200" dirty="0" err="1" smtClean="0"/>
              <a:t>availability</a:t>
            </a:r>
            <a:endParaRPr lang="fr-FR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0435" y="1456914"/>
            <a:ext cx="5291169" cy="294793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12461" y="919325"/>
            <a:ext cx="104255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33CC"/>
                </a:solidFill>
                <a:cs typeface="Arial" panose="020B0604020202020204" pitchFamily="34" charset="0"/>
              </a:rPr>
              <a:t>Ambition: UK Next Generation </a:t>
            </a:r>
            <a:r>
              <a:rPr lang="en-GB" sz="2400" b="1" dirty="0" smtClean="0">
                <a:solidFill>
                  <a:srgbClr val="0033CC"/>
                </a:solidFill>
                <a:cs typeface="Arial" panose="020B0604020202020204" pitchFamily="34" charset="0"/>
              </a:rPr>
              <a:t>X-ray </a:t>
            </a:r>
            <a:r>
              <a:rPr lang="en-GB" sz="2400" b="1" dirty="0">
                <a:solidFill>
                  <a:srgbClr val="0033CC"/>
                </a:solidFill>
                <a:cs typeface="Arial" panose="020B0604020202020204" pitchFamily="34" charset="0"/>
              </a:rPr>
              <a:t>FEL with World Leading Capabilities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1798" y="4472496"/>
            <a:ext cx="3296844" cy="220043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394933" y="2818202"/>
            <a:ext cx="1128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1E5DF8"/>
                </a:solidFill>
              </a:rPr>
              <a:t>VELA/CLARA</a:t>
            </a:r>
            <a:endParaRPr lang="en-GB" sz="1400" b="1" dirty="0">
              <a:solidFill>
                <a:srgbClr val="1E5DF8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9329394" y="2972091"/>
            <a:ext cx="1043638" cy="1845715"/>
          </a:xfrm>
          <a:prstGeom prst="straightConnector1">
            <a:avLst/>
          </a:prstGeom>
          <a:ln w="47625">
            <a:solidFill>
              <a:srgbClr val="1E5DF8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921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85309" y="2218467"/>
            <a:ext cx="12008371" cy="3725842"/>
            <a:chOff x="183629" y="350340"/>
            <a:chExt cx="12008371" cy="3725842"/>
          </a:xfrm>
        </p:grpSpPr>
        <p:sp>
          <p:nvSpPr>
            <p:cNvPr id="13" name="Rectangle 12"/>
            <p:cNvSpPr/>
            <p:nvPr/>
          </p:nvSpPr>
          <p:spPr>
            <a:xfrm>
              <a:off x="5143719" y="755978"/>
              <a:ext cx="7048281" cy="1212625"/>
            </a:xfrm>
            <a:prstGeom prst="rect">
              <a:avLst/>
            </a:prstGeom>
          </p:spPr>
          <p:txBody>
            <a:bodyPr wrap="square" lIns="91432" tIns="45716" rIns="91432" bIns="45716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en-US" sz="3600" b="1" i="1" dirty="0">
                  <a:solidFill>
                    <a:prstClr val="white"/>
                  </a:solidFill>
                  <a:latin typeface="Avenir Next LT Pro Demi" panose="020B0704020202020204"/>
                  <a:ea typeface="ヒラギノ角ゴ Pro W3"/>
                  <a:cs typeface="Calibri" panose="020F0502020204030204" pitchFamily="34" charset="0"/>
                </a:rPr>
                <a:t>Making a brighter future through advanced accelerators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237115" y="658048"/>
              <a:ext cx="9635711" cy="280041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176688" y="2253022"/>
              <a:ext cx="179844" cy="981963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260000">
              <a:off x="5883038" y="2653618"/>
              <a:ext cx="54750" cy="1382023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642364" y="3978990"/>
              <a:ext cx="35622" cy="72738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</a:rPr>
                <a:t>  </a:t>
              </a: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432" y="354138"/>
              <a:ext cx="11590395" cy="2941456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83629" y="1166347"/>
              <a:ext cx="722311" cy="1925236"/>
            </a:xfrm>
            <a:prstGeom prst="rect">
              <a:avLst/>
            </a:prstGeom>
            <a:noFill/>
            <a:ln w="31750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5467981" y="3429164"/>
              <a:ext cx="675628" cy="2436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GB" sz="1000" b="1">
                  <a:solidFill>
                    <a:srgbClr val="2E2C61"/>
                  </a:solidFill>
                  <a:latin typeface="Arial Narrow" panose="020B0606020202030204" pitchFamily="34" charset="0"/>
                </a:rPr>
                <a:t>FEBE Arc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749954" y="2502116"/>
              <a:ext cx="782292" cy="2487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GB" sz="1000" b="1">
                  <a:solidFill>
                    <a:srgbClr val="2E2C61"/>
                  </a:solidFill>
                  <a:latin typeface="Arial Narrow" panose="020B0606020202030204" pitchFamily="34" charset="0"/>
                </a:rPr>
                <a:t>FEBE Hutch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67283" y="350340"/>
              <a:ext cx="9635711" cy="180000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01345" y="750403"/>
              <a:ext cx="9286688" cy="3325779"/>
            </a:xfrm>
            <a:prstGeom prst="rect">
              <a:avLst/>
            </a:prstGeom>
          </p:spPr>
        </p:pic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468917" y="1032611"/>
            <a:ext cx="9558269" cy="1660538"/>
          </a:xfrm>
          <a:prstGeom prst="rect">
            <a:avLst/>
          </a:prstGeom>
          <a:solidFill>
            <a:srgbClr val="FFFFFF"/>
          </a:solidFill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rgbClr val="3C8C93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50 </a:t>
            </a:r>
            <a:r>
              <a:rPr kumimoji="0" lang="en-GB" b="1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MeV, 250 </a:t>
            </a:r>
            <a:r>
              <a:rPr kumimoji="0" lang="en-GB" b="1" u="none" strike="noStrike" kern="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pC</a:t>
            </a:r>
            <a:r>
              <a:rPr kumimoji="0" lang="en-GB" b="1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at 10 Hz (2017)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="1" kern="0" dirty="0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User exploitation from CLARA FE to VELA line (since 2018 till April 2022)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u="sng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HRRG commissioned on VELA line (March 2023) ready to swap guns.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b="1" u="none" strike="noStrike" kern="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468917" y="289688"/>
            <a:ext cx="8229600" cy="56207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9pPr>
          </a:lstStyle>
          <a:p>
            <a:pPr algn="l">
              <a:defRPr/>
            </a:pPr>
            <a:r>
              <a:rPr lang="en-GB" sz="2800" kern="0" dirty="0">
                <a:solidFill>
                  <a:srgbClr val="003088"/>
                </a:solidFill>
                <a:latin typeface="Avenir Next LT Pro Demi" panose="020B0704020202020204"/>
                <a:cs typeface="Calibri" panose="020F0502020204030204" pitchFamily="34" charset="0"/>
              </a:rPr>
              <a:t>CLARA </a:t>
            </a:r>
            <a:r>
              <a:rPr lang="en-GB" sz="2800" kern="0" dirty="0" smtClean="0">
                <a:solidFill>
                  <a:srgbClr val="003088"/>
                </a:solidFill>
                <a:latin typeface="Avenir Next LT Pro Demi" panose="020B0704020202020204"/>
                <a:cs typeface="Calibri" panose="020F0502020204030204" pitchFamily="34" charset="0"/>
              </a:rPr>
              <a:t>Phase1 &amp; VELA</a:t>
            </a:r>
            <a:endParaRPr lang="en-GB" sz="2800" kern="0" dirty="0">
              <a:solidFill>
                <a:srgbClr val="003088"/>
              </a:solidFill>
              <a:latin typeface="Avenir Next LT Pro Demi" panose="020B0704020202020204"/>
              <a:cs typeface="Calibri" panose="020F0502020204030204" pitchFamily="34" charset="0"/>
            </a:endParaRPr>
          </a:p>
        </p:txBody>
      </p:sp>
      <p:pic>
        <p:nvPicPr>
          <p:cNvPr id="32" name="Picture 2" descr="Science and Technology Facilities Council">
            <a:extLst>
              <a:ext uri="{FF2B5EF4-FFF2-40B4-BE49-F238E27FC236}">
                <a16:creationId xmlns:a16="http://schemas.microsoft.com/office/drawing/2014/main" id="{6789CE4C-0EE8-944E-661A-AB8DFFCB7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967" y="0"/>
            <a:ext cx="1236617" cy="102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3749619" y="6049421"/>
            <a:ext cx="500588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1400" dirty="0">
                <a:solidFill>
                  <a:srgbClr val="555555"/>
                </a:solidFill>
                <a:latin typeface="Proxima Nova"/>
              </a:rPr>
              <a:t>D. Angal-Kalinin </a:t>
            </a:r>
            <a:r>
              <a:rPr lang="da-DK" sz="1400" i="1" dirty="0">
                <a:solidFill>
                  <a:srgbClr val="555555"/>
                </a:solidFill>
                <a:latin typeface="Proxima Nova"/>
              </a:rPr>
              <a:t>et al., </a:t>
            </a:r>
            <a:r>
              <a:rPr lang="da-DK" sz="1400" dirty="0">
                <a:solidFill>
                  <a:srgbClr val="555555"/>
                </a:solidFill>
                <a:latin typeface="Proxima Nova"/>
              </a:rPr>
              <a:t>Phys. Rev. Accel. Beams </a:t>
            </a:r>
            <a:r>
              <a:rPr lang="da-DK" sz="1400" b="1" dirty="0">
                <a:solidFill>
                  <a:srgbClr val="555555"/>
                </a:solidFill>
                <a:latin typeface="Proxima Nova"/>
              </a:rPr>
              <a:t>23</a:t>
            </a:r>
            <a:r>
              <a:rPr lang="da-DK" sz="1400" dirty="0">
                <a:solidFill>
                  <a:srgbClr val="555555"/>
                </a:solidFill>
                <a:latin typeface="Proxima Nova"/>
              </a:rPr>
              <a:t>, 044801 </a:t>
            </a:r>
            <a:endParaRPr lang="da-DK" sz="1400" b="0" i="0" dirty="0">
              <a:solidFill>
                <a:srgbClr val="555555"/>
              </a:solidFill>
              <a:effectLst/>
              <a:latin typeface="Proxima Nova"/>
            </a:endParaRPr>
          </a:p>
        </p:txBody>
      </p:sp>
      <p:sp>
        <p:nvSpPr>
          <p:cNvPr id="34" name="Date Placeholder 6">
            <a:extLst>
              <a:ext uri="{FF2B5EF4-FFF2-40B4-BE49-F238E27FC236}">
                <a16:creationId xmlns:a16="http://schemas.microsoft.com/office/drawing/2014/main" id="{362BCF9B-A78A-DB4C-C231-F7AC69ADA4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75433"/>
            <a:ext cx="6399839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Update on CLARA Facility at DL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IoP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 PAB 30/06/2023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venir Next LT Pro Light" panose="020B0304020202020204" pitchFamily="34" charset="0"/>
            </a:endParaRPr>
          </a:p>
        </p:txBody>
      </p:sp>
      <p:sp>
        <p:nvSpPr>
          <p:cNvPr id="35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4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9679" y="5034747"/>
            <a:ext cx="2463346" cy="156966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500"/>
              </a:spcBef>
              <a:defRPr/>
            </a:pPr>
            <a:r>
              <a:rPr lang="en-GB" sz="2000" b="1" dirty="0">
                <a:solidFill>
                  <a:srgbClr val="1E5D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VELA &amp; CLARA </a:t>
            </a:r>
            <a:r>
              <a:rPr lang="en-GB" sz="2000" b="1" dirty="0" err="1">
                <a:solidFill>
                  <a:srgbClr val="1E5D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photoinjectors</a:t>
            </a:r>
            <a:r>
              <a:rPr lang="en-GB" sz="2000" b="1" dirty="0">
                <a:solidFill>
                  <a:srgbClr val="1E5D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share the same RF and laser infrastructure</a:t>
            </a:r>
            <a:r>
              <a:rPr lang="en-GB" sz="2000" b="1" dirty="0" smtClean="0">
                <a:solidFill>
                  <a:srgbClr val="1E5D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sz="2000" b="1" dirty="0">
              <a:solidFill>
                <a:srgbClr val="1E5DF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22F0E30-A0D1-D390-9794-DDABDBCD6E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6330" y="4430779"/>
            <a:ext cx="3456193" cy="1949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50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5343887" y="227847"/>
            <a:ext cx="7123145" cy="1200321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3600" b="1" i="1">
                <a:solidFill>
                  <a:prstClr val="white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rPr>
              <a:t>Making a brighter future through advanced accelerators</a:t>
            </a:r>
          </a:p>
        </p:txBody>
      </p:sp>
      <p:pic>
        <p:nvPicPr>
          <p:cNvPr id="19" name="Picture 2" descr="Science and Technology Facilities Council">
            <a:extLst>
              <a:ext uri="{FF2B5EF4-FFF2-40B4-BE49-F238E27FC236}">
                <a16:creationId xmlns:a16="http://schemas.microsoft.com/office/drawing/2014/main" id="{6789CE4C-0EE8-944E-661A-AB8DFFCB7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967" y="0"/>
            <a:ext cx="1236617" cy="102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61574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CLARA Phase 1- Experimental Areas</a:t>
            </a: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5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8" name="Picture 5" descr="Schematic of Phase 1">
            <a:hlinkClick r:id="rId3" tooltip="Schematic of Phase 1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17" y="1170660"/>
            <a:ext cx="11275639" cy="3669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5-Point Star 1"/>
          <p:cNvSpPr/>
          <p:nvPr/>
        </p:nvSpPr>
        <p:spPr>
          <a:xfrm>
            <a:off x="3065417" y="1712404"/>
            <a:ext cx="339635" cy="310324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5-Point Star 9"/>
          <p:cNvSpPr/>
          <p:nvPr/>
        </p:nvSpPr>
        <p:spPr>
          <a:xfrm>
            <a:off x="9228809" y="1668952"/>
            <a:ext cx="339635" cy="310324"/>
          </a:xfrm>
          <a:prstGeom prst="star5">
            <a:avLst/>
          </a:prstGeom>
          <a:solidFill>
            <a:srgbClr val="C0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22F0E30-A0D1-D390-9794-DDABDBCD6E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5788" y="3865587"/>
            <a:ext cx="4665953" cy="263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ight Arrow 11"/>
          <p:cNvSpPr/>
          <p:nvPr/>
        </p:nvSpPr>
        <p:spPr>
          <a:xfrm rot="9315856">
            <a:off x="10845479" y="5900950"/>
            <a:ext cx="923926" cy="209550"/>
          </a:xfrm>
          <a:prstGeom prst="rightArrow">
            <a:avLst/>
          </a:prstGeom>
          <a:solidFill>
            <a:schemeClr val="bg1"/>
          </a:solidFill>
          <a:ln w="12700" cap="flat" cmpd="sng" algn="ctr">
            <a:solidFill>
              <a:srgbClr val="1E5DF8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 rot="20105129">
            <a:off x="10970768" y="5951616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/>
              </a:rPr>
              <a:t>e-beam</a:t>
            </a:r>
          </a:p>
        </p:txBody>
      </p:sp>
      <p:sp>
        <p:nvSpPr>
          <p:cNvPr id="25" name="Right Arrow 24"/>
          <p:cNvSpPr/>
          <p:nvPr/>
        </p:nvSpPr>
        <p:spPr>
          <a:xfrm>
            <a:off x="234458" y="2067266"/>
            <a:ext cx="923926" cy="209550"/>
          </a:xfrm>
          <a:prstGeom prst="rightArrow">
            <a:avLst/>
          </a:prstGeom>
          <a:solidFill>
            <a:srgbClr val="1E5DF8"/>
          </a:solidFill>
          <a:ln w="12700" cap="flat" cmpd="sng" algn="ctr">
            <a:solidFill>
              <a:srgbClr val="1E5DF8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4458" y="2153419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0" cap="none" spc="0" normalizeH="0" baseline="0" noProof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/>
              </a:rPr>
              <a:t>e-beam</a:t>
            </a:r>
          </a:p>
        </p:txBody>
      </p:sp>
      <p:pic>
        <p:nvPicPr>
          <p:cNvPr id="27" name="Picture 26" descr="C:\Users\jac93\Pictures\DL17-022- (4)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8107" y="3859727"/>
            <a:ext cx="4160302" cy="2630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5-Point Star 28"/>
          <p:cNvSpPr/>
          <p:nvPr/>
        </p:nvSpPr>
        <p:spPr>
          <a:xfrm>
            <a:off x="7385788" y="3493782"/>
            <a:ext cx="339635" cy="310324"/>
          </a:xfrm>
          <a:prstGeom prst="star5">
            <a:avLst/>
          </a:prstGeom>
          <a:solidFill>
            <a:srgbClr val="C0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253126" y="1216283"/>
            <a:ext cx="18708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latin typeface="Avenir Next LT Pro Demi" panose="020B0704020202020204"/>
              </a:rPr>
              <a:t>CLARA Front End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321456" y="2519907"/>
            <a:ext cx="7536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latin typeface="Avenir Next LT Pro Demi" panose="020B0704020202020204"/>
              </a:rPr>
              <a:t>VELA </a:t>
            </a:r>
          </a:p>
        </p:txBody>
      </p:sp>
      <p:sp>
        <p:nvSpPr>
          <p:cNvPr id="28" name="5-Point Star 27"/>
          <p:cNvSpPr/>
          <p:nvPr/>
        </p:nvSpPr>
        <p:spPr>
          <a:xfrm>
            <a:off x="2559106" y="3488990"/>
            <a:ext cx="339635" cy="310324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7869177" y="3006775"/>
            <a:ext cx="40289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00FF"/>
              </a:buClr>
              <a:buSzPct val="120000"/>
            </a:pPr>
            <a:r>
              <a:rPr lang="en-US" dirty="0">
                <a:latin typeface="Avenir Next LT Pro Demi" panose="020B0704020202020204"/>
              </a:rPr>
              <a:t>Novel Acceleration,… experiments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369472" y="1703559"/>
            <a:ext cx="36126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00FF"/>
              </a:buClr>
              <a:buSzPct val="120000"/>
            </a:pPr>
            <a:r>
              <a:rPr lang="en-US">
                <a:latin typeface="Avenir Next LT Pro Demi" panose="020B0704020202020204"/>
              </a:rPr>
              <a:t>VHEE,…Experiments</a:t>
            </a:r>
          </a:p>
        </p:txBody>
      </p:sp>
      <p:sp>
        <p:nvSpPr>
          <p:cNvPr id="33" name="Date Placeholder 6">
            <a:extLst>
              <a:ext uri="{FF2B5EF4-FFF2-40B4-BE49-F238E27FC236}">
                <a16:creationId xmlns:a16="http://schemas.microsoft.com/office/drawing/2014/main" id="{362BCF9B-A78A-DB4C-C231-F7AC69ADA4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3" y="6490368"/>
            <a:ext cx="6400905" cy="367632"/>
          </a:xfrm>
        </p:spPr>
        <p:txBody>
          <a:bodyPr/>
          <a:lstStyle/>
          <a:p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Electron Beam Test Facilities for Novel Applications</a:t>
            </a: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IPAC23 08/05/2023</a:t>
            </a:r>
          </a:p>
        </p:txBody>
      </p:sp>
    </p:spTree>
    <p:extLst>
      <p:ext uri="{BB962C8B-B14F-4D97-AF65-F5344CB8AC3E}">
        <p14:creationId xmlns:p14="http://schemas.microsoft.com/office/powerpoint/2010/main" val="147823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5343887" y="227847"/>
            <a:ext cx="7123145" cy="1200321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3600" b="1" i="1" dirty="0">
                <a:solidFill>
                  <a:prstClr val="white"/>
                </a:solidFill>
                <a:latin typeface="Avenir Next LT Pro Demi" panose="020B0704020202020204"/>
                <a:ea typeface="ヒラギノ角ゴ Pro W3"/>
                <a:cs typeface="Calibri" panose="020F0502020204030204" pitchFamily="34" charset="0"/>
              </a:rPr>
              <a:t>Making a brighter future through advanced accelerators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27890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venir Next LT Pro Demi" panose="020B0704020202020204"/>
              </a:rPr>
              <a:t>CLARA </a:t>
            </a:r>
            <a:r>
              <a:rPr lang="en-US" sz="2800" b="1" dirty="0" smtClean="0">
                <a:solidFill>
                  <a:srgbClr val="003088"/>
                </a:solidFill>
                <a:latin typeface="Avenir Next LT Pro Demi" panose="020B0704020202020204"/>
              </a:rPr>
              <a:t>Phase2</a:t>
            </a:r>
            <a:endParaRPr lang="en-US" sz="2800" b="1" dirty="0">
              <a:solidFill>
                <a:srgbClr val="003088"/>
              </a:solidFill>
              <a:latin typeface="Avenir Next LT Pro Demi" panose="020B0704020202020204"/>
            </a:endParaRP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6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pic>
        <p:nvPicPr>
          <p:cNvPr id="19" name="Picture 2" descr="Science and Technology Facilities Council">
            <a:extLst>
              <a:ext uri="{FF2B5EF4-FFF2-40B4-BE49-F238E27FC236}">
                <a16:creationId xmlns:a16="http://schemas.microsoft.com/office/drawing/2014/main" id="{6789CE4C-0EE8-944E-661A-AB8DFFCB7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967" y="0"/>
            <a:ext cx="1236617" cy="102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Date Placeholder 6">
            <a:extLst>
              <a:ext uri="{FF2B5EF4-FFF2-40B4-BE49-F238E27FC236}">
                <a16:creationId xmlns:a16="http://schemas.microsoft.com/office/drawing/2014/main" id="{362BCF9B-A78A-DB4C-C231-F7AC69ADA4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75433"/>
            <a:ext cx="6399839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Update on CLARA Facility at DL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IoP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 PAB 30/06/2023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venir Next LT Pro Light" panose="020B03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78210" y="2891749"/>
            <a:ext cx="11896374" cy="3598619"/>
            <a:chOff x="299420" y="964377"/>
            <a:chExt cx="11896374" cy="3598619"/>
          </a:xfrm>
        </p:grpSpPr>
        <p:sp>
          <p:nvSpPr>
            <p:cNvPr id="9" name="TextBox 8"/>
            <p:cNvSpPr txBox="1"/>
            <p:nvPr/>
          </p:nvSpPr>
          <p:spPr>
            <a:xfrm>
              <a:off x="6156172" y="964377"/>
              <a:ext cx="181754" cy="97200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 rot="1260000">
              <a:off x="5859403" y="1360909"/>
              <a:ext cx="55332" cy="136800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616172" y="2672833"/>
              <a:ext cx="36000" cy="7200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</a:rPr>
                <a:t>  </a:t>
              </a: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420" y="1396425"/>
              <a:ext cx="11713503" cy="2911611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5555044" y="3103356"/>
              <a:ext cx="6539113" cy="1318916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defRPr/>
              </a:pPr>
              <a:endParaRPr lang="en-GB">
                <a:solidFill>
                  <a:srgbClr val="2E2C61"/>
                </a:solidFill>
                <a:latin typeface="Arial" panose="020B0604020202020204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5446953" y="2126056"/>
              <a:ext cx="66877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GB" sz="1000" b="1">
                  <a:solidFill>
                    <a:srgbClr val="2E2C61"/>
                  </a:solidFill>
                  <a:latin typeface="Arial Narrow" panose="020B0606020202030204" pitchFamily="34" charset="0"/>
                </a:rPr>
                <a:t>FEBE Arc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746148" y="1210944"/>
              <a:ext cx="79060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GB" sz="1000" b="1">
                  <a:solidFill>
                    <a:srgbClr val="2E2C61"/>
                  </a:solidFill>
                  <a:latin typeface="Arial Narrow" panose="020B0606020202030204" pitchFamily="34" charset="0"/>
                </a:rPr>
                <a:t>FEBE Hutch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535794" y="3050996"/>
              <a:ext cx="6660000" cy="151200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1820938" y="1696278"/>
              <a:ext cx="212399" cy="1407078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22573" y="3538330"/>
              <a:ext cx="651355" cy="37304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721571" y="2959214"/>
              <a:ext cx="1245108" cy="38963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</p:grpSp>
      <p:sp>
        <p:nvSpPr>
          <p:cNvPr id="25" name="Content Placeholder 2"/>
          <p:cNvSpPr txBox="1">
            <a:spLocks/>
          </p:cNvSpPr>
          <p:nvPr/>
        </p:nvSpPr>
        <p:spPr>
          <a:xfrm>
            <a:off x="234458" y="1146151"/>
            <a:ext cx="11565270" cy="16903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b="1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250 </a:t>
            </a:r>
            <a:r>
              <a:rPr kumimoji="0" lang="en-GB" b="1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MeV, ASSEMBLED </a:t>
            </a:r>
            <a:r>
              <a:rPr kumimoji="0" lang="en-GB" b="1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OFFLINE,</a:t>
            </a:r>
            <a:r>
              <a:rPr kumimoji="0" lang="en-GB" b="1" u="none" strike="noStrike" kern="1200" cap="none" spc="0" normalizeH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Partially installed whilst operating Phase 1.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b="1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Shutdown (March – October 2023) for installation in Phase 1 </a:t>
            </a:r>
            <a:r>
              <a:rPr lang="en-GB" b="1" dirty="0" smtClean="0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area.</a:t>
            </a:r>
            <a:endParaRPr kumimoji="0" lang="en-GB" b="1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b="1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Includes dedicated 250 MeV beamline (FEBE) for novel </a:t>
            </a:r>
            <a:r>
              <a:rPr kumimoji="0" lang="en-GB" b="1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experiments</a:t>
            </a:r>
            <a:r>
              <a:rPr kumimoji="0" lang="en-GB" b="1" u="none" strike="noStrike" kern="1200" cap="none" spc="0" normalizeH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(approved in 2019 ahead of Phase 3) and 100 TW laser in FEBE hutch (funding approved FY23/24, FY24/25).</a:t>
            </a:r>
            <a:endParaRPr kumimoji="0" lang="en-GB" b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66650" y="3116684"/>
            <a:ext cx="9972000" cy="2412000"/>
          </a:xfrm>
          <a:prstGeom prst="rect">
            <a:avLst/>
          </a:prstGeom>
          <a:noFill/>
          <a:ln w="317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15570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5343887" y="227847"/>
            <a:ext cx="7123145" cy="1200321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3600" b="1" i="1">
                <a:solidFill>
                  <a:prstClr val="white"/>
                </a:solidFill>
                <a:latin typeface="Avenir Next LT Pro Demi" panose="020B0704020202020204"/>
                <a:ea typeface="ヒラギノ角ゴ Pro W3"/>
                <a:cs typeface="Calibri" panose="020F0502020204030204" pitchFamily="34" charset="0"/>
              </a:rPr>
              <a:t>Making a brighter future through advanced accelerators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27890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venir Next LT Pro Demi" panose="020B0704020202020204"/>
              </a:rPr>
              <a:t>CLARA </a:t>
            </a:r>
            <a:r>
              <a:rPr lang="en-US" sz="2800" b="1" dirty="0" smtClean="0">
                <a:solidFill>
                  <a:srgbClr val="003088"/>
                </a:solidFill>
                <a:latin typeface="Avenir Next LT Pro Demi" panose="020B0704020202020204"/>
              </a:rPr>
              <a:t>Phase3</a:t>
            </a:r>
            <a:endParaRPr lang="en-US" sz="2800" b="1" dirty="0">
              <a:solidFill>
                <a:srgbClr val="003088"/>
              </a:solidFill>
              <a:latin typeface="Avenir Next LT Pro Demi" panose="020B0704020202020204"/>
            </a:endParaRP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7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pic>
        <p:nvPicPr>
          <p:cNvPr id="19" name="Picture 2" descr="Science and Technology Facilities Council">
            <a:extLst>
              <a:ext uri="{FF2B5EF4-FFF2-40B4-BE49-F238E27FC236}">
                <a16:creationId xmlns:a16="http://schemas.microsoft.com/office/drawing/2014/main" id="{6789CE4C-0EE8-944E-661A-AB8DFFCB7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967" y="0"/>
            <a:ext cx="1236617" cy="102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Date Placeholder 6">
            <a:extLst>
              <a:ext uri="{FF2B5EF4-FFF2-40B4-BE49-F238E27FC236}">
                <a16:creationId xmlns:a16="http://schemas.microsoft.com/office/drawing/2014/main" id="{362BCF9B-A78A-DB4C-C231-F7AC69ADA4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75433"/>
            <a:ext cx="6399839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Update on CLARA Facility at DL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IoP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 PAB 30/06/2023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venir Next LT Pro Light" panose="020B0304020202020204" pitchFamily="34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083" y="3409904"/>
            <a:ext cx="11713503" cy="2911611"/>
          </a:xfrm>
          <a:prstGeom prst="rect">
            <a:avLst/>
          </a:prstGeom>
        </p:spPr>
      </p:pic>
      <p:sp>
        <p:nvSpPr>
          <p:cNvPr id="28" name="Content Placeholder 2"/>
          <p:cNvSpPr txBox="1">
            <a:spLocks/>
          </p:cNvSpPr>
          <p:nvPr/>
        </p:nvSpPr>
        <p:spPr>
          <a:xfrm>
            <a:off x="234457" y="1223023"/>
            <a:ext cx="5792717" cy="14120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100 </a:t>
            </a:r>
            <a:r>
              <a:rPr kumimoji="0" lang="en-GB" b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nm FEL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b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NOT YET </a:t>
            </a:r>
            <a:r>
              <a:rPr kumimoji="0" lang="en-GB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FUNDED.</a:t>
            </a:r>
            <a:r>
              <a:rPr kumimoji="0" lang="en-GB" b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GB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Decision </a:t>
            </a:r>
            <a:r>
              <a:rPr kumimoji="0" lang="en-GB" b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tied to UK </a:t>
            </a:r>
            <a:r>
              <a:rPr kumimoji="0" lang="en-GB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XFEL. Space</a:t>
            </a:r>
            <a:r>
              <a:rPr kumimoji="0" lang="en-GB" b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is reserved.</a:t>
            </a:r>
            <a:endParaRPr kumimoji="0" lang="en-GB" b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94788" y="4992762"/>
            <a:ext cx="7067974" cy="131891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715938" y="482395"/>
            <a:ext cx="3859161" cy="2894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09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5343887" y="227847"/>
            <a:ext cx="7123145" cy="1200321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3600" b="1" i="1">
                <a:solidFill>
                  <a:prstClr val="white"/>
                </a:solidFill>
                <a:latin typeface="Avenir Next LT Pro Demi" panose="020B0704020202020204"/>
                <a:ea typeface="ヒラギノ角ゴ Pro W3"/>
                <a:cs typeface="Calibri" panose="020F0502020204030204" pitchFamily="34" charset="0"/>
              </a:rPr>
              <a:t>Making a brighter future through advanced accelerators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61173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3088"/>
                </a:solidFill>
                <a:latin typeface="Avenir Next LT Pro Demi" panose="020B0704020202020204"/>
              </a:rPr>
              <a:t>High Repetition Rate (400 Hz) Gun </a:t>
            </a:r>
            <a:endParaRPr lang="en-US" sz="2800" b="1" dirty="0">
              <a:solidFill>
                <a:srgbClr val="003088"/>
              </a:solidFill>
              <a:latin typeface="Avenir Next LT Pro Demi" panose="020B0704020202020204"/>
            </a:endParaRP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8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pic>
        <p:nvPicPr>
          <p:cNvPr id="19" name="Picture 2" descr="Science and Technology Facilities Council">
            <a:extLst>
              <a:ext uri="{FF2B5EF4-FFF2-40B4-BE49-F238E27FC236}">
                <a16:creationId xmlns:a16="http://schemas.microsoft.com/office/drawing/2014/main" id="{6789CE4C-0EE8-944E-661A-AB8DFFCB7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967" y="0"/>
            <a:ext cx="1236617" cy="102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Date Placeholder 6">
            <a:extLst>
              <a:ext uri="{FF2B5EF4-FFF2-40B4-BE49-F238E27FC236}">
                <a16:creationId xmlns:a16="http://schemas.microsoft.com/office/drawing/2014/main" id="{362BCF9B-A78A-DB4C-C231-F7AC69ADA4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75433"/>
            <a:ext cx="6399839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Update on CLARA Facility at DL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IoP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 PAB 30/06/2023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venir Next LT Pro Light" panose="020B0304020202020204" pitchFamily="34" charset="0"/>
            </a:endParaRPr>
          </a:p>
        </p:txBody>
      </p:sp>
      <p:sp>
        <p:nvSpPr>
          <p:cNvPr id="30" name="Slide Number Placeholder 2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BBAAB195-B577-5546-8349-9DDA93B6129E}" type="slidenum">
              <a:rPr lang="en-US" smtClean="0">
                <a:solidFill>
                  <a:srgbClr val="2E2C61">
                    <a:tint val="75000"/>
                  </a:srgbClr>
                </a:solidFill>
                <a:latin typeface="Arial" panose="020B0604020202020204"/>
              </a:rPr>
              <a:pPr>
                <a:defRPr/>
              </a:pPr>
              <a:t>8</a:t>
            </a:fld>
            <a:endParaRPr lang="en-US" dirty="0">
              <a:solidFill>
                <a:srgbClr val="2E2C61">
                  <a:tint val="75000"/>
                </a:srgbClr>
              </a:solidFill>
              <a:latin typeface="Arial" panose="020B0604020202020204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860026" y="1081861"/>
            <a:ext cx="5969421" cy="5262979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208803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417606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62640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835213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10440162" algn="l" defTabSz="417606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12528194" algn="l" defTabSz="417606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14616227" algn="l" defTabSz="417606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16704259" algn="l" defTabSz="417606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1.5-cell </a:t>
            </a:r>
            <a:r>
              <a:rPr kumimoji="0" lang="en-GB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S-band High </a:t>
            </a: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Repetition Rate Gun (HRRG) designed by STFC/CI/INR </a:t>
            </a:r>
            <a:r>
              <a:rPr kumimoji="0" lang="en-GB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collaboration.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CLARA</a:t>
            </a:r>
            <a:r>
              <a:rPr kumimoji="0" lang="en-GB" alt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specification is 100 Hz, 400 Hz for </a:t>
            </a:r>
            <a:r>
              <a:rPr lang="en-GB" altLang="en-US" sz="2400" dirty="0" smtClean="0">
                <a:solidFill>
                  <a:srgbClr val="2E2C6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technology demonstration. </a:t>
            </a:r>
            <a:r>
              <a:rPr kumimoji="0" lang="en-GB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Installed on VELA line for commissioning.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Fitted with vacuum load-lock system which allows to transport and swap cathodes without breaking vacuum.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Time allocated</a:t>
            </a:r>
            <a:r>
              <a:rPr kumimoji="0" lang="en-GB" alt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en-GB" altLang="en-US" sz="2400" dirty="0" smtClean="0">
                <a:solidFill>
                  <a:srgbClr val="1E5D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conditioning after user run from April’22.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altLang="en-US" sz="2400" dirty="0" smtClean="0">
                <a:solidFill>
                  <a:srgbClr val="1E5D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kumimoji="0" lang="en-GB" alt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uto</a:t>
            </a:r>
            <a:r>
              <a:rPr kumimoji="0" lang="en-GB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-conditioning script developed &amp; used for unmanned conditioning.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alt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468" y="903700"/>
            <a:ext cx="3756994" cy="2817744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49876"/>
            <a:ext cx="4010832" cy="3008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22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5343887" y="227847"/>
            <a:ext cx="7123145" cy="1200321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3600" b="1" i="1">
                <a:solidFill>
                  <a:prstClr val="white"/>
                </a:solidFill>
                <a:latin typeface="Avenir Next LT Pro Demi" panose="020B0704020202020204"/>
                <a:ea typeface="ヒラギノ角ゴ Pro W3"/>
                <a:cs typeface="Calibri" panose="020F0502020204030204" pitchFamily="34" charset="0"/>
              </a:rPr>
              <a:t>Making a brighter future through advanced accelerators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5115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3088"/>
                </a:solidFill>
                <a:latin typeface="Avenir Next LT Pro Demi" panose="020B0704020202020204"/>
              </a:rPr>
              <a:t>HRRG Beam Commissioning</a:t>
            </a:r>
            <a:endParaRPr lang="en-US" sz="2800" b="1" dirty="0">
              <a:solidFill>
                <a:srgbClr val="003088"/>
              </a:solidFill>
              <a:latin typeface="Avenir Next LT Pro Demi" panose="020B0704020202020204"/>
            </a:endParaRP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9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pic>
        <p:nvPicPr>
          <p:cNvPr id="19" name="Picture 2" descr="Science and Technology Facilities Council">
            <a:extLst>
              <a:ext uri="{FF2B5EF4-FFF2-40B4-BE49-F238E27FC236}">
                <a16:creationId xmlns:a16="http://schemas.microsoft.com/office/drawing/2014/main" id="{6789CE4C-0EE8-944E-661A-AB8DFFCB7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967" y="0"/>
            <a:ext cx="1236617" cy="102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Date Placeholder 6">
            <a:extLst>
              <a:ext uri="{FF2B5EF4-FFF2-40B4-BE49-F238E27FC236}">
                <a16:creationId xmlns:a16="http://schemas.microsoft.com/office/drawing/2014/main" id="{362BCF9B-A78A-DB4C-C231-F7AC69ADA4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75433"/>
            <a:ext cx="6399839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Update on CLARA Facility at DL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IoP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 PAB 30/06/2023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venir Next LT Pro Light" panose="020B0304020202020204" pitchFamily="34" charset="0"/>
            </a:endParaRP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EC4C6BF4-27C4-A0B4-C457-8736EADD8D5B}"/>
              </a:ext>
            </a:extLst>
          </p:cNvPr>
          <p:cNvSpPr txBox="1">
            <a:spLocks/>
          </p:cNvSpPr>
          <p:nvPr/>
        </p:nvSpPr>
        <p:spPr>
          <a:xfrm>
            <a:off x="6399839" y="828007"/>
            <a:ext cx="5704246" cy="5146624"/>
          </a:xfrm>
          <a:prstGeom prst="rect">
            <a:avLst/>
          </a:prstGeo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400" dirty="0">
              <a:cs typeface="Arial" panose="020B0604020202020204" pitchFamily="34" charset="0"/>
            </a:endParaRPr>
          </a:p>
          <a:p>
            <a:r>
              <a:rPr lang="en-GB" sz="2400" dirty="0">
                <a:cs typeface="Arial" panose="020B0604020202020204" pitchFamily="34" charset="0"/>
              </a:rPr>
              <a:t>Demonstrated 1</a:t>
            </a:r>
            <a:r>
              <a:rPr lang="en-GB" sz="2400" baseline="30000" dirty="0">
                <a:cs typeface="Arial" panose="020B0604020202020204" pitchFamily="34" charset="0"/>
              </a:rPr>
              <a:t>st</a:t>
            </a:r>
            <a:r>
              <a:rPr lang="en-GB" sz="2400" dirty="0">
                <a:cs typeface="Arial" panose="020B0604020202020204" pitchFamily="34" charset="0"/>
              </a:rPr>
              <a:t> beam from HRRG in March 2023. Due to problems with waveguide and issues with the modulator to operate at higher than 100 Hz, RF conditioning took long time. </a:t>
            </a:r>
            <a:endParaRPr lang="en-GB" sz="2400" dirty="0" smtClean="0">
              <a:cs typeface="Arial" panose="020B0604020202020204" pitchFamily="34" charset="0"/>
            </a:endParaRPr>
          </a:p>
          <a:p>
            <a:r>
              <a:rPr lang="en-GB" sz="2400" u="sng" dirty="0"/>
              <a:t>1.25us pulse length</a:t>
            </a:r>
            <a:r>
              <a:rPr lang="en-GB" sz="2400" dirty="0"/>
              <a:t>, 5.2MW klystron, 2.6MW probe, </a:t>
            </a:r>
            <a:r>
              <a:rPr lang="en-GB" sz="2400" u="sng" dirty="0"/>
              <a:t>3 MeV/c </a:t>
            </a:r>
            <a:r>
              <a:rPr lang="en-GB" sz="2400" dirty="0"/>
              <a:t>beam </a:t>
            </a:r>
            <a:r>
              <a:rPr lang="en-GB" sz="2400" dirty="0" smtClean="0"/>
              <a:t>momentum</a:t>
            </a:r>
            <a:endParaRPr lang="en-GB" sz="2400" dirty="0">
              <a:cs typeface="Arial" panose="020B0604020202020204" pitchFamily="34" charset="0"/>
            </a:endParaRPr>
          </a:p>
          <a:p>
            <a:r>
              <a:rPr lang="en-GB" sz="2400" dirty="0"/>
              <a:t>100 </a:t>
            </a:r>
            <a:r>
              <a:rPr lang="en-GB" sz="2400" dirty="0" err="1"/>
              <a:t>pC</a:t>
            </a:r>
            <a:r>
              <a:rPr lang="en-GB" sz="2400" dirty="0"/>
              <a:t> on F-cup (stopped at 100pC and didn’t turn laser up higher)</a:t>
            </a:r>
          </a:p>
          <a:p>
            <a:r>
              <a:rPr lang="en-GB" sz="2400" dirty="0" smtClean="0">
                <a:solidFill>
                  <a:srgbClr val="0066FF"/>
                </a:solidFill>
              </a:rPr>
              <a:t>Successful demonstration </a:t>
            </a:r>
            <a:r>
              <a:rPr lang="en-GB" sz="2400" dirty="0">
                <a:solidFill>
                  <a:srgbClr val="0066FF"/>
                </a:solidFill>
              </a:rPr>
              <a:t>of first in-house designed RF gun to swap the gun on CLARA line. Sufficient time has been set in the commissioning plan to demonstrate design specifications</a:t>
            </a:r>
            <a:r>
              <a:rPr lang="en-GB" sz="2400" dirty="0" smtClean="0">
                <a:solidFill>
                  <a:srgbClr val="0066FF"/>
                </a:solidFill>
              </a:rPr>
              <a:t>.</a:t>
            </a:r>
            <a:endParaRPr lang="en-GB" sz="2400" dirty="0">
              <a:solidFill>
                <a:srgbClr val="0066F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415" y="706556"/>
            <a:ext cx="4015120" cy="2454839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672762" y="2497953"/>
            <a:ext cx="1485940" cy="1017063"/>
            <a:chOff x="5674355" y="956371"/>
            <a:chExt cx="4110300" cy="3070914"/>
          </a:xfrm>
        </p:grpSpPr>
        <p:sp>
          <p:nvSpPr>
            <p:cNvPr id="11" name="TextBox 10"/>
            <p:cNvSpPr txBox="1"/>
            <p:nvPr/>
          </p:nvSpPr>
          <p:spPr>
            <a:xfrm>
              <a:off x="8445653" y="3137941"/>
              <a:ext cx="674031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YAG1</a:t>
              </a: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4355" y="956371"/>
              <a:ext cx="4110300" cy="3070914"/>
            </a:xfrm>
            <a:prstGeom prst="rect">
              <a:avLst/>
            </a:prstGeom>
          </p:spPr>
        </p:pic>
      </p:grp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67" r="5992"/>
          <a:stretch/>
        </p:blipFill>
        <p:spPr>
          <a:xfrm>
            <a:off x="4009168" y="1349358"/>
            <a:ext cx="1436914" cy="112864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963729" y="2169196"/>
            <a:ext cx="722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YAG4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92921" y="3139697"/>
            <a:ext cx="722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chemeClr val="bg1"/>
                </a:solidFill>
              </a:rPr>
              <a:t>YAG1</a:t>
            </a:r>
          </a:p>
        </p:txBody>
      </p:sp>
      <p:pic>
        <p:nvPicPr>
          <p:cNvPr id="24" name="Picture 23" descr="Chart, scatter chart&#10;&#10;Description automatically generated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42" y="4073801"/>
            <a:ext cx="2727314" cy="240163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493A5453-531D-EC3E-6246-C88C2C1E2C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2182303"/>
              </p:ext>
            </p:extLst>
          </p:nvPr>
        </p:nvGraphicFramePr>
        <p:xfrm>
          <a:off x="2885355" y="3229597"/>
          <a:ext cx="3211784" cy="18561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" name="Rectangle 1"/>
          <p:cNvSpPr/>
          <p:nvPr/>
        </p:nvSpPr>
        <p:spPr>
          <a:xfrm>
            <a:off x="3495527" y="3728295"/>
            <a:ext cx="8098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QE~2e-4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73012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A89D99AE5C3244B06DA219CECCBBAB" ma:contentTypeVersion="15" ma:contentTypeDescription="Create a new document." ma:contentTypeScope="" ma:versionID="03f2894687834d5d43c776da9086c8ba">
  <xsd:schema xmlns:xsd="http://www.w3.org/2001/XMLSchema" xmlns:xs="http://www.w3.org/2001/XMLSchema" xmlns:p="http://schemas.microsoft.com/office/2006/metadata/properties" xmlns:ns3="84730ed7-a781-4356-b830-974a94e07814" xmlns:ns4="3305b838-c34c-4bc5-a224-1b5d53e55c3e" targetNamespace="http://schemas.microsoft.com/office/2006/metadata/properties" ma:root="true" ma:fieldsID="47fbf6dec5fdd7a510960cf3f4172225" ns3:_="" ns4:_="">
    <xsd:import namespace="84730ed7-a781-4356-b830-974a94e07814"/>
    <xsd:import namespace="3305b838-c34c-4bc5-a224-1b5d53e55c3e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ServiceGenerationTime" minOccurs="0"/>
                <xsd:element ref="ns4:MediaServiceEventHashCode" minOccurs="0"/>
                <xsd:element ref="ns4:MediaLengthInSeconds" minOccurs="0"/>
                <xsd:element ref="ns4:MediaServiceLocation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730ed7-a781-4356-b830-974a94e0781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05b838-c34c-4bc5-a224-1b5d53e55c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305b838-c34c-4bc5-a224-1b5d53e55c3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BDA14A8-D734-4ED5-939D-3C518CCAF183}">
  <ds:schemaRefs>
    <ds:schemaRef ds:uri="3305b838-c34c-4bc5-a224-1b5d53e55c3e"/>
    <ds:schemaRef ds:uri="84730ed7-a781-4356-b830-974a94e0781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0DDA877C-1C18-4025-8D98-2A78DDE7AA9D}">
  <ds:schemaRefs>
    <ds:schemaRef ds:uri="http://schemas.openxmlformats.org/package/2006/metadata/core-properties"/>
    <ds:schemaRef ds:uri="http://purl.org/dc/elements/1.1/"/>
    <ds:schemaRef ds:uri="84730ed7-a781-4356-b830-974a94e07814"/>
    <ds:schemaRef ds:uri="http://www.w3.org/XML/1998/namespace"/>
    <ds:schemaRef ds:uri="http://schemas.microsoft.com/office/2006/documentManagement/types"/>
    <ds:schemaRef ds:uri="http://purl.org/dc/dcmitype/"/>
    <ds:schemaRef ds:uri="http://purl.org/dc/terms/"/>
    <ds:schemaRef ds:uri="http://schemas.microsoft.com/office/infopath/2007/PartnerControls"/>
    <ds:schemaRef ds:uri="3305b838-c34c-4bc5-a224-1b5d53e55c3e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69F68F97-66D1-4349-8BBF-699897A19F4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4125</TotalTime>
  <Words>1329</Words>
  <Application>Microsoft Office PowerPoint</Application>
  <PresentationFormat>Widescreen</PresentationFormat>
  <Paragraphs>249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30" baseType="lpstr">
      <vt:lpstr>Arial</vt:lpstr>
      <vt:lpstr>Arial Narrow</vt:lpstr>
      <vt:lpstr>Avenir Next LT Pro</vt:lpstr>
      <vt:lpstr>Avenir Next LT Pro Demi</vt:lpstr>
      <vt:lpstr>Avenir Next LT Pro Light</vt:lpstr>
      <vt:lpstr>Calibri</vt:lpstr>
      <vt:lpstr>Calibri Light</vt:lpstr>
      <vt:lpstr>Helvetica</vt:lpstr>
      <vt:lpstr>Proxima Nova</vt:lpstr>
      <vt:lpstr>Wingdings</vt:lpstr>
      <vt:lpstr>ヒラギノ角ゴ Pro W3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Angal-Kalinin, Deepa (STFC,DL,AST)</dc:creator>
  <cp:lastModifiedBy>Angal-Kalinin, Deepa (STFC,DL,AST)</cp:lastModifiedBy>
  <cp:revision>90</cp:revision>
  <dcterms:created xsi:type="dcterms:W3CDTF">2023-04-28T14:20:41Z</dcterms:created>
  <dcterms:modified xsi:type="dcterms:W3CDTF">2023-06-30T07:18:49Z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0x01010078A89D99AE5C3244B06DA219CECCBBAB</vt:lpwstr>
  </property>
</Properties>
</file>