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21" r:id="rId2"/>
    <p:sldMasterId id="2147483734" r:id="rId3"/>
    <p:sldMasterId id="2147483708" r:id="rId4"/>
  </p:sldMasterIdLst>
  <p:notesMasterIdLst>
    <p:notesMasterId r:id="rId20"/>
  </p:notesMasterIdLst>
  <p:handoutMasterIdLst>
    <p:handoutMasterId r:id="rId21"/>
  </p:handoutMasterIdLst>
  <p:sldIdLst>
    <p:sldId id="307" r:id="rId5"/>
    <p:sldId id="331" r:id="rId6"/>
    <p:sldId id="465" r:id="rId7"/>
    <p:sldId id="474" r:id="rId8"/>
    <p:sldId id="475" r:id="rId9"/>
    <p:sldId id="476" r:id="rId10"/>
    <p:sldId id="463" r:id="rId11"/>
    <p:sldId id="478" r:id="rId12"/>
    <p:sldId id="477" r:id="rId13"/>
    <p:sldId id="466" r:id="rId14"/>
    <p:sldId id="470" r:id="rId15"/>
    <p:sldId id="469" r:id="rId16"/>
    <p:sldId id="449" r:id="rId17"/>
    <p:sldId id="471" r:id="rId18"/>
    <p:sldId id="46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61B090B-A960-4CF2-84BF-D9F625CF41F6}">
          <p14:sldIdLst>
            <p14:sldId id="307"/>
            <p14:sldId id="331"/>
            <p14:sldId id="465"/>
            <p14:sldId id="474"/>
            <p14:sldId id="475"/>
            <p14:sldId id="476"/>
            <p14:sldId id="463"/>
            <p14:sldId id="478"/>
            <p14:sldId id="477"/>
            <p14:sldId id="466"/>
            <p14:sldId id="470"/>
            <p14:sldId id="469"/>
            <p14:sldId id="449"/>
            <p14:sldId id="471"/>
            <p14:sldId id="46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2B7C"/>
    <a:srgbClr val="327EC4"/>
    <a:srgbClr val="4472C4"/>
    <a:srgbClr val="FFC000"/>
    <a:srgbClr val="FF66FF"/>
    <a:srgbClr val="5B9BD5"/>
    <a:srgbClr val="FF0000"/>
    <a:srgbClr val="C8A767"/>
    <a:srgbClr val="1E90FF"/>
    <a:srgbClr val="E02828"/>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08" autoAdjust="0"/>
    <p:restoredTop sz="84624" autoAdjust="0"/>
  </p:normalViewPr>
  <p:slideViewPr>
    <p:cSldViewPr snapToGrid="0" snapToObjects="1">
      <p:cViewPr>
        <p:scale>
          <a:sx n="47" d="100"/>
          <a:sy n="47" d="100"/>
        </p:scale>
        <p:origin x="1352" y="29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D2D9AB3-939C-4C41-A336-B6A0D8B2AAB2}" type="datetimeFigureOut">
              <a:rPr lang="en-GB" smtClean="0"/>
              <a:t>25/06/2023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41054A3-0E15-432B-B987-DA7607A03027}" type="slidenum">
              <a:rPr lang="en-GB" smtClean="0"/>
              <a:t>‹#›</a:t>
            </a:fld>
            <a:endParaRPr lang="en-GB"/>
          </a:p>
        </p:txBody>
      </p:sp>
    </p:spTree>
    <p:extLst>
      <p:ext uri="{BB962C8B-B14F-4D97-AF65-F5344CB8AC3E}">
        <p14:creationId xmlns:p14="http://schemas.microsoft.com/office/powerpoint/2010/main" val="2389950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5391-04ED-6A4C-95B4-15F843E349C0}" type="datetimeFigureOut">
              <a:rPr lang="en-US" smtClean="0"/>
              <a:t>6/25/2023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63851C-C6B8-6243-8DBE-E6CA957DDF9F}" type="slidenum">
              <a:rPr lang="en-US" smtClean="0"/>
              <a:t>‹#›</a:t>
            </a:fld>
            <a:endParaRPr lang="en-US"/>
          </a:p>
        </p:txBody>
      </p:sp>
    </p:spTree>
    <p:extLst>
      <p:ext uri="{BB962C8B-B14F-4D97-AF65-F5344CB8AC3E}">
        <p14:creationId xmlns:p14="http://schemas.microsoft.com/office/powerpoint/2010/main" val="608101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Hello, my name is Jonathan Christie and I’m here to give a talk on developing a two-colour all-fibre balanced optical cross-correlator for sub-femtosecond synchronisation. In this talk I will give a quick overview of balanced optical cross-correlators and the importance of femtosecond synchronisation for accelerators. Then, I’ll go over my fibre-coupled cross-correlator design and some results from testing this design.</a:t>
            </a:r>
          </a:p>
        </p:txBody>
      </p:sp>
      <p:sp>
        <p:nvSpPr>
          <p:cNvPr id="4" name="Slide Number Placeholder 3"/>
          <p:cNvSpPr>
            <a:spLocks noGrp="1"/>
          </p:cNvSpPr>
          <p:nvPr>
            <p:ph type="sldNum" sz="quarter" idx="10"/>
          </p:nvPr>
        </p:nvSpPr>
        <p:spPr/>
        <p:txBody>
          <a:bodyPr/>
          <a:lstStyle/>
          <a:p>
            <a:fld id="{D363851C-C6B8-6243-8DBE-E6CA957DDF9F}" type="slidenum">
              <a:rPr lang="en-US" smtClean="0"/>
              <a:t>1</a:t>
            </a:fld>
            <a:endParaRPr lang="en-US"/>
          </a:p>
        </p:txBody>
      </p:sp>
    </p:spTree>
    <p:extLst>
      <p:ext uri="{BB962C8B-B14F-4D97-AF65-F5344CB8AC3E}">
        <p14:creationId xmlns:p14="http://schemas.microsoft.com/office/powerpoint/2010/main" val="4205497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In conclusion, a two-colour fibre-coupled balanced optical cross-correlator has been demonstrated for the first time to the best of my knowledge. A sensitivity of 3.236 mV/fs was achieved, which is much greater than comparable free-space two-colour BOXCs after accounting for transimpedance gain and photodetector responsivity. Additionally, optimisations to the current design could see the sensitivity increase beyond 10 mV/fs, which would be a very important step towards sub-fs synchronisation between a high-power experiment laser and the timing laser system.</a:t>
            </a:r>
          </a:p>
          <a:p>
            <a:endParaRPr lang="en-GB" dirty="0"/>
          </a:p>
          <a:p>
            <a:r>
              <a:rPr lang="en-GB" dirty="0"/>
              <a:t>Future work will involve optimising the BOXC signal, mainly through dispersion compensation as mentioned before, but also through smaller changes such as increasing the laser power in the waveguides and increasing the proportion of 800 nm power coupled into the fibre. Additionally, I am looking into packaging the fibre-coupled BOXC into a single rack box instead of the two that it currently occupies by minimising the number of fibre components and the amount of optical fibre used, which will also improve the sensitivity.</a:t>
            </a:r>
          </a:p>
          <a:p>
            <a:endParaRPr lang="en-GB" dirty="0"/>
          </a:p>
          <a:p>
            <a:r>
              <a:rPr lang="en-GB" dirty="0"/>
              <a:t>My main goal is using the fibre-coupled BOXC to phase-lock the 800 nm laser to the 1560 nm optical master oscillator, then comparing the long-term timing stability of the fibre-coupled BOXC to a free-space BOXC to determine the impact of using fibre-coupled components. If successful, this design could be implemented into the synchronisation system at Daresbury Laboratory, potentially making sub-femtosecond temporal resolution on pump-probe and novel acceleration experiments possible.</a:t>
            </a:r>
          </a:p>
        </p:txBody>
      </p:sp>
      <p:sp>
        <p:nvSpPr>
          <p:cNvPr id="4" name="Slide Number Placeholder 3"/>
          <p:cNvSpPr>
            <a:spLocks noGrp="1"/>
          </p:cNvSpPr>
          <p:nvPr>
            <p:ph type="sldNum" sz="quarter" idx="5"/>
          </p:nvPr>
        </p:nvSpPr>
        <p:spPr/>
        <p:txBody>
          <a:bodyPr/>
          <a:lstStyle/>
          <a:p>
            <a:fld id="{D363851C-C6B8-6243-8DBE-E6CA957DDF9F}" type="slidenum">
              <a:rPr lang="en-US" smtClean="0"/>
              <a:t>10</a:t>
            </a:fld>
            <a:endParaRPr lang="en-US"/>
          </a:p>
        </p:txBody>
      </p:sp>
    </p:spTree>
    <p:extLst>
      <p:ext uri="{BB962C8B-B14F-4D97-AF65-F5344CB8AC3E}">
        <p14:creationId xmlns:p14="http://schemas.microsoft.com/office/powerpoint/2010/main" val="3814819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63851C-C6B8-6243-8DBE-E6CA957DDF9F}" type="slidenum">
              <a:rPr lang="en-US" smtClean="0"/>
              <a:t>11</a:t>
            </a:fld>
            <a:endParaRPr lang="en-US"/>
          </a:p>
        </p:txBody>
      </p:sp>
    </p:spTree>
    <p:extLst>
      <p:ext uri="{BB962C8B-B14F-4D97-AF65-F5344CB8AC3E}">
        <p14:creationId xmlns:p14="http://schemas.microsoft.com/office/powerpoint/2010/main" val="1419821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13</a:t>
            </a:fld>
            <a:endParaRPr lang="en-US"/>
          </a:p>
        </p:txBody>
      </p:sp>
    </p:spTree>
    <p:extLst>
      <p:ext uri="{BB962C8B-B14F-4D97-AF65-F5344CB8AC3E}">
        <p14:creationId xmlns:p14="http://schemas.microsoft.com/office/powerpoint/2010/main" val="4034264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14</a:t>
            </a:fld>
            <a:endParaRPr lang="en-US"/>
          </a:p>
        </p:txBody>
      </p:sp>
    </p:spTree>
    <p:extLst>
      <p:ext uri="{BB962C8B-B14F-4D97-AF65-F5344CB8AC3E}">
        <p14:creationId xmlns:p14="http://schemas.microsoft.com/office/powerpoint/2010/main" val="1605375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15</a:t>
            </a:fld>
            <a:endParaRPr lang="en-US"/>
          </a:p>
        </p:txBody>
      </p:sp>
    </p:spTree>
    <p:extLst>
      <p:ext uri="{BB962C8B-B14F-4D97-AF65-F5344CB8AC3E}">
        <p14:creationId xmlns:p14="http://schemas.microsoft.com/office/powerpoint/2010/main" val="1457309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modern accelerator facilities, ultra-precise timing distribution systems are playing an increasingly important role. Experiments such as pump-probe spectroscopy and laser wakefield acceleration require femtosecond-level synchronisation between the high-power laser used for the experiment and the accelerator facility in order to achieve sufficient temporal resolution. Such synchronisation performance requires a very stable and precise timing signal.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can be achieved by using a mode-locked laser as an optical master oscillator (OMO) whose pulses are distributed across the accelerator facility. Such lasers can achieve sub-femtosecond fluctuations in pulse arrival time over short distances. Pulses from the OMO can then trigger the required accelerator and laser systems.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However, a method of synchronising the high-power laser to the timing laser pulse train to within the few femtoseconds required for these experiments is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Sub-fs synchronisation between two lasers at start point of 800 nm, not sub-fs synchronisation at interaction point (beam-arrival monitors, laser-arrival monitors etc.), small part of large synchronisation system.</a:t>
            </a:r>
          </a:p>
        </p:txBody>
      </p:sp>
      <p:sp>
        <p:nvSpPr>
          <p:cNvPr id="4" name="Slide Number Placeholder 3"/>
          <p:cNvSpPr>
            <a:spLocks noGrp="1"/>
          </p:cNvSpPr>
          <p:nvPr>
            <p:ph type="sldNum" sz="quarter" idx="5"/>
          </p:nvPr>
        </p:nvSpPr>
        <p:spPr/>
        <p:txBody>
          <a:bodyPr/>
          <a:lstStyle/>
          <a:p>
            <a:fld id="{D363851C-C6B8-6243-8DBE-E6CA957DDF9F}" type="slidenum">
              <a:rPr lang="en-US" smtClean="0"/>
              <a:t>2</a:t>
            </a:fld>
            <a:endParaRPr lang="en-US"/>
          </a:p>
        </p:txBody>
      </p:sp>
    </p:spTree>
    <p:extLst>
      <p:ext uri="{BB962C8B-B14F-4D97-AF65-F5344CB8AC3E}">
        <p14:creationId xmlns:p14="http://schemas.microsoft.com/office/powerpoint/2010/main" val="2165630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One of the best methods for femtosecond optical synchronisation is the balanced optical cross-correlator (BOXC), which determines the timing delay between two laser pulses via the generation of sum-frequency radiation in a nonlinear crystal. Greater temporal overlap of the two pulses entering the crystal results in a more intense sum-frequency pulse, allowing for very precise measurements of the timing delay to be made. Additionally, assuming a suitable nonlinear crystal can be found, this method will work for a wide range of wavelengths, including the case I’m interested in with a 1560 nm timing laser and a 800 nm high-power laser.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However, existing two-colour BOXCs are free-space coupled, utilising numerous mirrors and lenses. This limits their resolution to ~ 10 fs due to environmental fluctuations causing the free-space optics to become misaligned over time. Although this is acceptable for current free-electron laser and accelerator experiments, future experiments will require sub-femtosecond resolution to fully exploit the short laser pulse durations and to increase the number of successful interactions.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These issues could be addressed by a two-colour fibre-coupled BOXC, where the laser pulses travel through optical fibres to interact in a fibre-coupled nonlinear crystal. Such a device would be highly desirable as it would have significantly fewer free-space components, thus improving long-term stability and synchronisation performance with the potential for sub-fs synchronisation. As you can imagine, this would open up many possibilities for the next generation of free-electron lasers and accelerators. However, a two-colour fibre-coupled BOXC has never been demonstrated to the best of my knowledge. As such, I have been working on designing and testing a working prototype of a two-colour fibre-coupled BOXC to determine what synchronisation performance it can achieve.</a:t>
            </a:r>
          </a:p>
        </p:txBody>
      </p:sp>
      <p:sp>
        <p:nvSpPr>
          <p:cNvPr id="4" name="Slide Number Placeholder 3"/>
          <p:cNvSpPr>
            <a:spLocks noGrp="1"/>
          </p:cNvSpPr>
          <p:nvPr>
            <p:ph type="sldNum" sz="quarter" idx="5"/>
          </p:nvPr>
        </p:nvSpPr>
        <p:spPr/>
        <p:txBody>
          <a:bodyPr/>
          <a:lstStyle/>
          <a:p>
            <a:fld id="{D363851C-C6B8-6243-8DBE-E6CA957DDF9F}" type="slidenum">
              <a:rPr lang="en-US" smtClean="0"/>
              <a:t>3</a:t>
            </a:fld>
            <a:endParaRPr lang="en-US"/>
          </a:p>
        </p:txBody>
      </p:sp>
    </p:spTree>
    <p:extLst>
      <p:ext uri="{BB962C8B-B14F-4D97-AF65-F5344CB8AC3E}">
        <p14:creationId xmlns:p14="http://schemas.microsoft.com/office/powerpoint/2010/main" val="2936248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is my design for my two-colour fibre-coupled BOXC. I must admit it is quite hard to follow, but we can better understand this design by breaking it down into 3 sections.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first section is coupling and polarisation, got a picture of what this section looks like in the lab. Firstly, 1560 nm pulses from our optical master oscillator are transported to the BOXC via a stabilised fibre link, then amplified to 10 dBm by an erbium-doped fibre amplifier. The 800 nm pulses from our Micra-5 laser are coupled into single mode optical fibre.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Then, both wavelengths travel to separate fibre polarisation paddles and polarisers to ensure they have the correct polarisation for the periodically-poled lithium niobate waveguides, shown here. Note that both wavelengths travel through different optical fibre matched to their respective wavelengths in order to minimise losses. After the polarisation paddles, polarisation-maintaining (PM) fibre is used to prevent polarisation changes.</a:t>
            </a:r>
            <a:endParaRPr lang="en-GB" dirty="0"/>
          </a:p>
        </p:txBody>
      </p:sp>
      <p:sp>
        <p:nvSpPr>
          <p:cNvPr id="4" name="Slide Number Placeholder 3"/>
          <p:cNvSpPr>
            <a:spLocks noGrp="1"/>
          </p:cNvSpPr>
          <p:nvPr>
            <p:ph type="sldNum" sz="quarter" idx="5"/>
          </p:nvPr>
        </p:nvSpPr>
        <p:spPr/>
        <p:txBody>
          <a:bodyPr/>
          <a:lstStyle/>
          <a:p>
            <a:fld id="{D363851C-C6B8-6243-8DBE-E6CA957DDF9F}" type="slidenum">
              <a:rPr lang="en-US" smtClean="0"/>
              <a:t>4</a:t>
            </a:fld>
            <a:endParaRPr lang="en-US"/>
          </a:p>
        </p:txBody>
      </p:sp>
    </p:spTree>
    <p:extLst>
      <p:ext uri="{BB962C8B-B14F-4D97-AF65-F5344CB8AC3E}">
        <p14:creationId xmlns:p14="http://schemas.microsoft.com/office/powerpoint/2010/main" val="2839917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The next section is sum-frequency generation, here’s what it looks like in the lab. In this section, the pulses are split 50:50 and sent to separate PPLN waveguides. To generate the BOXC signal, one of the 1560 nm pulse components is coupled into a fibre delay stage, which imparts an additional fixed time delay D. Thus, at the waveguides, the sets of pulses will have different time delays.</a:t>
            </a:r>
          </a:p>
          <a:p>
            <a:endParaRPr lang="en-GB" dirty="0"/>
          </a:p>
          <a:p>
            <a:r>
              <a:rPr lang="en-GB" dirty="0"/>
              <a:t>As a result, the waveguides generate two sum-frequency pulses with different intensities due to the different temporal overlap of the input pulses. These sum-frequency pulses are then measured by two identical photodetectors.</a:t>
            </a:r>
          </a:p>
        </p:txBody>
      </p:sp>
      <p:sp>
        <p:nvSpPr>
          <p:cNvPr id="4" name="Slide Number Placeholder 3"/>
          <p:cNvSpPr>
            <a:spLocks noGrp="1"/>
          </p:cNvSpPr>
          <p:nvPr>
            <p:ph type="sldNum" sz="quarter" idx="5"/>
          </p:nvPr>
        </p:nvSpPr>
        <p:spPr/>
        <p:txBody>
          <a:bodyPr/>
          <a:lstStyle/>
          <a:p>
            <a:fld id="{D363851C-C6B8-6243-8DBE-E6CA957DDF9F}" type="slidenum">
              <a:rPr lang="en-US" smtClean="0"/>
              <a:t>5</a:t>
            </a:fld>
            <a:endParaRPr lang="en-US"/>
          </a:p>
        </p:txBody>
      </p:sp>
    </p:spTree>
    <p:extLst>
      <p:ext uri="{BB962C8B-B14F-4D97-AF65-F5344CB8AC3E}">
        <p14:creationId xmlns:p14="http://schemas.microsoft.com/office/powerpoint/2010/main" val="99326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The final section is signal generation. Here, the signal from photodetectors is amplified and the difference between the two voltages is taken to give ΔV. This provides a balanced measurement that is insensitive to amplitude fluctuations in the initial pulses. Then, by scanning over the full range of pulse temporal overlaps, we obtain a plot of ΔV against ΔT where the difference in voltage is linearly proportional to the pulse temporal overlap about the zero-crossing point.</a:t>
            </a:r>
          </a:p>
          <a:p>
            <a:endParaRPr lang="en-GB" dirty="0"/>
          </a:p>
          <a:p>
            <a:r>
              <a:rPr lang="en-GB" dirty="0"/>
              <a:t>The signal can then be used to adjust the cavity length and hence repetition rate of the 800 nm laser, with the aim of keeping the voltage difference signal locked to the zero-crossing point, resulting in the phase-locking of the two lasers to within a few femtoseconds. </a:t>
            </a:r>
          </a:p>
          <a:p>
            <a:endParaRPr lang="en-GB" dirty="0"/>
          </a:p>
          <a:p>
            <a:r>
              <a:rPr lang="en-GB" dirty="0"/>
              <a:t>However, in order to use the fibre-coupled BOXC to measure timing jitter, the calibration curve (this red curve in the top right) has to be determined so that the gradient about the zero-crossing point, and hence the sensitivity of the BOXC, is known.</a:t>
            </a:r>
          </a:p>
        </p:txBody>
      </p:sp>
      <p:sp>
        <p:nvSpPr>
          <p:cNvPr id="4" name="Slide Number Placeholder 3"/>
          <p:cNvSpPr>
            <a:spLocks noGrp="1"/>
          </p:cNvSpPr>
          <p:nvPr>
            <p:ph type="sldNum" sz="quarter" idx="5"/>
          </p:nvPr>
        </p:nvSpPr>
        <p:spPr/>
        <p:txBody>
          <a:bodyPr/>
          <a:lstStyle/>
          <a:p>
            <a:fld id="{D363851C-C6B8-6243-8DBE-E6CA957DDF9F}" type="slidenum">
              <a:rPr lang="en-US" smtClean="0"/>
              <a:t>6</a:t>
            </a:fld>
            <a:endParaRPr lang="en-US"/>
          </a:p>
        </p:txBody>
      </p:sp>
    </p:spTree>
    <p:extLst>
      <p:ext uri="{BB962C8B-B14F-4D97-AF65-F5344CB8AC3E}">
        <p14:creationId xmlns:p14="http://schemas.microsoft.com/office/powerpoint/2010/main" val="995498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Here’s the setup for generating this calibration curve. Essentially, the optical master oscillator is locked to the RF master oscillator which operates at a frequency of almost 3 GHz, and the OMO then produces 1560 nm pulses at a repetition rate of one twelfth of the RF frequency, so almost 250 </a:t>
            </a:r>
            <a:r>
              <a:rPr lang="en-GB" dirty="0" err="1"/>
              <a:t>MHz.</a:t>
            </a:r>
            <a:r>
              <a:rPr lang="en-GB" dirty="0"/>
              <a:t> However, the 800 nm laser is locked to a signal generator producing an RF signal at a frequency of one third the 1560 nm repetition rate plus some small frequency offset delta 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Thus, as shown by this figure, the laser repetition rates are not exact multiples of each other, resulting in the two pulse trains slowly scanning over each other and generating multiple sum-frequency pulses. This will automatically generate the calibration curve, which we can record using an oscilloscope.</a:t>
            </a:r>
          </a:p>
        </p:txBody>
      </p:sp>
      <p:sp>
        <p:nvSpPr>
          <p:cNvPr id="4" name="Slide Number Placeholder 3"/>
          <p:cNvSpPr>
            <a:spLocks noGrp="1"/>
          </p:cNvSpPr>
          <p:nvPr>
            <p:ph type="sldNum" sz="quarter" idx="5"/>
          </p:nvPr>
        </p:nvSpPr>
        <p:spPr/>
        <p:txBody>
          <a:bodyPr/>
          <a:lstStyle/>
          <a:p>
            <a:fld id="{D363851C-C6B8-6243-8DBE-E6CA957DDF9F}" type="slidenum">
              <a:rPr lang="en-US" smtClean="0"/>
              <a:t>7</a:t>
            </a:fld>
            <a:endParaRPr lang="en-US"/>
          </a:p>
        </p:txBody>
      </p:sp>
    </p:spTree>
    <p:extLst>
      <p:ext uri="{BB962C8B-B14F-4D97-AF65-F5344CB8AC3E}">
        <p14:creationId xmlns:p14="http://schemas.microsoft.com/office/powerpoint/2010/main" val="46812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r>
              <a:rPr lang="en-GB" dirty="0"/>
              <a:t>Here’s a quick summary of the waveguide, laser and photodetector parameters used in this experiment. Since the waveguides are housed in boxes containing a thermoelectric cooler, I was able to scan over the allowed temperature range of the waveguide to find the optimum temperature for producing sum-frequency radiation. Due to minute differences in the manufacturing process, the crystals have different optimum temperatures of 60 C for the waveguide connected to the fibre delay stage and 70 C for the undelayed waveguide.</a:t>
            </a:r>
          </a:p>
          <a:p>
            <a:pPr lvl="0"/>
            <a:endParaRPr lang="en-GB" dirty="0"/>
          </a:p>
          <a:p>
            <a:pPr lvl="0"/>
            <a:r>
              <a:rPr lang="en-GB" dirty="0"/>
              <a:t>Additionally, both pulses have much larger pulse widths at the input of the waveguide, with the 800 nm pulse broadening from 50 fs to 1.5 </a:t>
            </a:r>
            <a:r>
              <a:rPr lang="en-GB" dirty="0" err="1"/>
              <a:t>ps</a:t>
            </a:r>
            <a:r>
              <a:rPr lang="en-GB" dirty="0"/>
              <a:t> and the 1560 nm pulse from 200 fs to 800 fs. This is due to chromatic dispersion, where the group velocity of the light travelling through the fibre depends on the optical frequency. In order to produce these ultrashort pulses, the pulse must necessarily have large spectral bandwidths (of 50 nm and 10 nm respectively). Thus, the different frequency components in each pulse have different group velocities in the fibre, resulting in the pulse stretching and becoming broader in time.</a:t>
            </a:r>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r>
              <a:rPr lang="en-GB" dirty="0"/>
              <a:t>800 nm has larger bandwidth (50 nm vs 10 nm), and 800 nm fibre has larger dispersion coefficient (-118 vs 18 </a:t>
            </a:r>
            <a:r>
              <a:rPr lang="en-GB" dirty="0" err="1"/>
              <a:t>ps</a:t>
            </a:r>
            <a:r>
              <a:rPr lang="en-GB" dirty="0"/>
              <a:t>/(nm km)), thus broadens more quickly</a:t>
            </a:r>
          </a:p>
        </p:txBody>
      </p:sp>
      <p:sp>
        <p:nvSpPr>
          <p:cNvPr id="4" name="Slide Number Placeholder 3"/>
          <p:cNvSpPr>
            <a:spLocks noGrp="1"/>
          </p:cNvSpPr>
          <p:nvPr>
            <p:ph type="sldNum" sz="quarter" idx="5"/>
          </p:nvPr>
        </p:nvSpPr>
        <p:spPr/>
        <p:txBody>
          <a:bodyPr/>
          <a:lstStyle/>
          <a:p>
            <a:fld id="{D363851C-C6B8-6243-8DBE-E6CA957DDF9F}" type="slidenum">
              <a:rPr lang="en-US" smtClean="0"/>
              <a:t>8</a:t>
            </a:fld>
            <a:endParaRPr lang="en-US"/>
          </a:p>
        </p:txBody>
      </p:sp>
    </p:spTree>
    <p:extLst>
      <p:ext uri="{BB962C8B-B14F-4D97-AF65-F5344CB8AC3E}">
        <p14:creationId xmlns:p14="http://schemas.microsoft.com/office/powerpoint/2010/main" val="1990981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However, despite the much broader laser pulses, the cross-correlator is able to achieve a sensitivity of 3.2 mV/fs, more than 7 times greater than current free-space two-colour cross-correlators after accounting for differences in photodetector responsivity and transimpedance gain.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One optimisation to increase the sensitivity of the BOXC would be to compensate for the dispersive broadening of both laser pulses as they travel through optical fibre. From simulations</a:t>
            </a:r>
            <a:r>
              <a:rPr lang="en-GB" sz="1200" kern="1200" dirty="0">
                <a:solidFill>
                  <a:schemeClr val="tx1"/>
                </a:solidFill>
                <a:effectLst/>
                <a:latin typeface="+mn-lt"/>
                <a:ea typeface="+mn-ea"/>
                <a:cs typeface="+mn-cs"/>
              </a:rPr>
              <a:t>, we can see that b</a:t>
            </a:r>
            <a:r>
              <a:rPr lang="en-GB" dirty="0"/>
              <a:t>y halving the pulse durations of both wavelengths, the theoretical sensitivity increases to 11.4 mV/fs, almost 4 times greater compared to the current results. This increase is due to the greater pulse intensity and the sharper sum-frequency voltage signals, leading to a larger gradient. Thus, from the results and simulations, we can see that improvements to the current design could result in sensitivities almost 30 times greater than current free-space two-colour BOXCs, which could allow for sub-fs synchronisation.</a:t>
            </a:r>
          </a:p>
        </p:txBody>
      </p:sp>
      <p:sp>
        <p:nvSpPr>
          <p:cNvPr id="4" name="Slide Number Placeholder 3"/>
          <p:cNvSpPr>
            <a:spLocks noGrp="1"/>
          </p:cNvSpPr>
          <p:nvPr>
            <p:ph type="sldNum" sz="quarter" idx="5"/>
          </p:nvPr>
        </p:nvSpPr>
        <p:spPr/>
        <p:txBody>
          <a:bodyPr/>
          <a:lstStyle/>
          <a:p>
            <a:fld id="{D363851C-C6B8-6243-8DBE-E6CA957DDF9F}" type="slidenum">
              <a:rPr lang="en-US" smtClean="0"/>
              <a:t>9</a:t>
            </a:fld>
            <a:endParaRPr lang="en-US"/>
          </a:p>
        </p:txBody>
      </p:sp>
    </p:spTree>
    <p:extLst>
      <p:ext uri="{BB962C8B-B14F-4D97-AF65-F5344CB8AC3E}">
        <p14:creationId xmlns:p14="http://schemas.microsoft.com/office/powerpoint/2010/main" val="1907391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spTree>
    <p:extLst>
      <p:ext uri="{BB962C8B-B14F-4D97-AF65-F5344CB8AC3E}">
        <p14:creationId xmlns:p14="http://schemas.microsoft.com/office/powerpoint/2010/main" val="2138964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762454"/>
            <a:ext cx="3932237" cy="1600200"/>
          </a:xfrm>
        </p:spPr>
        <p:txBody>
          <a:bodyPr anchor="b"/>
          <a:lstStyle>
            <a:lvl1pPr>
              <a:defRPr sz="3200"/>
            </a:lvl1pPr>
          </a:lstStyle>
          <a:p>
            <a:r>
              <a:rPr lang="en-US" dirty="0"/>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9" y="3610303"/>
            <a:ext cx="3930648" cy="225074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8"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9"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0"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spTree>
    <p:extLst>
      <p:ext uri="{BB962C8B-B14F-4D97-AF65-F5344CB8AC3E}">
        <p14:creationId xmlns:p14="http://schemas.microsoft.com/office/powerpoint/2010/main" val="912038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2033894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a:xfrm>
            <a:off x="838201" y="1923393"/>
            <a:ext cx="7734300" cy="425357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5143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7"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8"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0967666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D1F08D2-FB40-4916-9586-F563D9B96965}" type="datetime1">
              <a:rPr lang="en-US" smtClean="0"/>
              <a:t>6/25/2023</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762617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F72461B-C9F2-40A5-B459-BDB7F03FE51D}" type="datetime1">
              <a:rPr lang="en-US" smtClean="0"/>
              <a:t>6/25/2023</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4698039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7E5CDA-3683-4D59-82AC-4A61ADE23595}" type="datetime1">
              <a:rPr lang="en-US" smtClean="0"/>
              <a:t>6/25/2023</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3742734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0BB4F84-0756-418D-B40F-E27C756117A1}" type="datetime1">
              <a:rPr lang="en-US" smtClean="0"/>
              <a:t>6/25/2023</a:t>
            </a:fld>
            <a:endParaRPr lang="en-US"/>
          </a:p>
        </p:txBody>
      </p:sp>
      <p:sp>
        <p:nvSpPr>
          <p:cNvPr id="6" name="Footer Placeholder 5"/>
          <p:cNvSpPr>
            <a:spLocks noGrp="1"/>
          </p:cNvSpPr>
          <p:nvPr>
            <p:ph type="ftr" sz="quarter" idx="11"/>
          </p:nvPr>
        </p:nvSpPr>
        <p:spPr/>
        <p:txBody>
          <a:bodyPr/>
          <a:lstStyle/>
          <a:p>
            <a:r>
              <a:rPr lang="en-US"/>
              <a:t>Lewis.Reid@Liverpool.ac.uk</a:t>
            </a:r>
          </a:p>
        </p:txBody>
      </p:sp>
      <p:sp>
        <p:nvSpPr>
          <p:cNvPr id="7" name="Slide Number Placeholder 6"/>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20059135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EEC2DA9-CB95-4EB6-872E-E884A1F22294}" type="datetime1">
              <a:rPr lang="en-US" smtClean="0"/>
              <a:t>6/25/2023</a:t>
            </a:fld>
            <a:endParaRPr lang="en-US"/>
          </a:p>
        </p:txBody>
      </p:sp>
      <p:sp>
        <p:nvSpPr>
          <p:cNvPr id="8" name="Footer Placeholder 7"/>
          <p:cNvSpPr>
            <a:spLocks noGrp="1"/>
          </p:cNvSpPr>
          <p:nvPr>
            <p:ph type="ftr" sz="quarter" idx="11"/>
          </p:nvPr>
        </p:nvSpPr>
        <p:spPr/>
        <p:txBody>
          <a:bodyPr/>
          <a:lstStyle/>
          <a:p>
            <a:r>
              <a:rPr lang="en-US"/>
              <a:t>Lewis.Reid@Liverpool.ac.uk</a:t>
            </a:r>
          </a:p>
        </p:txBody>
      </p:sp>
      <p:sp>
        <p:nvSpPr>
          <p:cNvPr id="9" name="Slide Number Placeholder 8"/>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2825035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72D5374-AA74-468D-AD41-736A57BB4CFE}" type="datetime1">
              <a:rPr lang="en-US" smtClean="0"/>
              <a:t>6/25/2023</a:t>
            </a:fld>
            <a:endParaRPr lang="en-US"/>
          </a:p>
        </p:txBody>
      </p:sp>
      <p:sp>
        <p:nvSpPr>
          <p:cNvPr id="4" name="Footer Placeholder 3"/>
          <p:cNvSpPr>
            <a:spLocks noGrp="1"/>
          </p:cNvSpPr>
          <p:nvPr>
            <p:ph type="ftr" sz="quarter" idx="11"/>
          </p:nvPr>
        </p:nvSpPr>
        <p:spPr/>
        <p:txBody>
          <a:bodyPr/>
          <a:lstStyle/>
          <a:p>
            <a:r>
              <a:rPr lang="en-US"/>
              <a:t>Lewis.Reid@Liverpool.ac.uk</a:t>
            </a:r>
          </a:p>
        </p:txBody>
      </p:sp>
      <p:sp>
        <p:nvSpPr>
          <p:cNvPr id="5" name="Slide Number Placeholder 4"/>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416021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5"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6"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pic>
        <p:nvPicPr>
          <p:cNvPr id="7" name="Content Placeholder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0473" y="533335"/>
            <a:ext cx="3118657" cy="801627"/>
          </a:xfrm>
          <a:prstGeom prst="rect">
            <a:avLst/>
          </a:prstGeom>
        </p:spPr>
      </p:pic>
    </p:spTree>
    <p:extLst>
      <p:ext uri="{BB962C8B-B14F-4D97-AF65-F5344CB8AC3E}">
        <p14:creationId xmlns:p14="http://schemas.microsoft.com/office/powerpoint/2010/main" val="7057142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98950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78753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00C61B-1224-42FE-85E5-16BC862DD3AB}" type="datetime1">
              <a:rPr lang="en-US" smtClean="0"/>
              <a:t>6/25/2023</a:t>
            </a:fld>
            <a:endParaRPr lang="en-US"/>
          </a:p>
        </p:txBody>
      </p:sp>
      <p:sp>
        <p:nvSpPr>
          <p:cNvPr id="6" name="Footer Placeholder 5"/>
          <p:cNvSpPr>
            <a:spLocks noGrp="1"/>
          </p:cNvSpPr>
          <p:nvPr>
            <p:ph type="ftr" sz="quarter" idx="11"/>
          </p:nvPr>
        </p:nvSpPr>
        <p:spPr/>
        <p:txBody>
          <a:bodyPr/>
          <a:lstStyle/>
          <a:p>
            <a:r>
              <a:rPr lang="en-US"/>
              <a:t>Lewis.Reid@Liverpool.ac.uk</a:t>
            </a:r>
          </a:p>
        </p:txBody>
      </p:sp>
      <p:sp>
        <p:nvSpPr>
          <p:cNvPr id="7" name="Slide Number Placeholder 6"/>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29483101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31F6660-EAA7-43ED-BC98-B8BF0B6DE52A}" type="datetime1">
              <a:rPr lang="en-US" smtClean="0"/>
              <a:t>6/25/2023</a:t>
            </a:fld>
            <a:endParaRPr lang="en-US"/>
          </a:p>
        </p:txBody>
      </p:sp>
      <p:sp>
        <p:nvSpPr>
          <p:cNvPr id="6" name="Footer Placeholder 5"/>
          <p:cNvSpPr>
            <a:spLocks noGrp="1"/>
          </p:cNvSpPr>
          <p:nvPr>
            <p:ph type="ftr" sz="quarter" idx="11"/>
          </p:nvPr>
        </p:nvSpPr>
        <p:spPr/>
        <p:txBody>
          <a:bodyPr/>
          <a:lstStyle/>
          <a:p>
            <a:r>
              <a:rPr lang="en-US"/>
              <a:t>Lewis.Reid@Liverpool.ac.uk</a:t>
            </a:r>
          </a:p>
        </p:txBody>
      </p:sp>
      <p:sp>
        <p:nvSpPr>
          <p:cNvPr id="7" name="Slide Number Placeholder 6"/>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686376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55AA64-0D27-40C2-9A72-8B299EE03B3A}" type="datetime1">
              <a:rPr lang="en-US" smtClean="0"/>
              <a:t>6/25/2023</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605394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4FA2D9-E93C-4BCC-96CD-027E8A288944}" type="datetime1">
              <a:rPr lang="en-US" smtClean="0"/>
              <a:t>6/25/2023</a:t>
            </a:fld>
            <a:endParaRPr lang="en-US"/>
          </a:p>
        </p:txBody>
      </p:sp>
      <p:sp>
        <p:nvSpPr>
          <p:cNvPr id="5" name="Footer Placeholder 4"/>
          <p:cNvSpPr>
            <a:spLocks noGrp="1"/>
          </p:cNvSpPr>
          <p:nvPr>
            <p:ph type="ftr" sz="quarter" idx="11"/>
          </p:nvPr>
        </p:nvSpPr>
        <p:spPr/>
        <p:txBody>
          <a:bodyPr/>
          <a:lstStyle/>
          <a:p>
            <a:r>
              <a:rPr lang="en-US"/>
              <a:t>Lewis.Reid@Liverpool.ac.uk</a:t>
            </a:r>
          </a:p>
        </p:txBody>
      </p:sp>
      <p:sp>
        <p:nvSpPr>
          <p:cNvPr id="6" name="Slide Number Placeholder 5"/>
          <p:cNvSpPr>
            <a:spLocks noGrp="1"/>
          </p:cNvSpPr>
          <p:nvPr>
            <p:ph type="sldNum" sz="quarter" idx="12"/>
          </p:nvPr>
        </p:nvSpPr>
        <p:spPr/>
        <p:txBody>
          <a:bodyPr/>
          <a:lstStyle/>
          <a:p>
            <a:fld id="{4CDE2015-5B0A-B64E-A4F8-D9CE8B659446}" type="slidenum">
              <a:rPr lang="en-US" smtClean="0"/>
              <a:t>‹#›</a:t>
            </a:fld>
            <a:endParaRPr lang="en-US"/>
          </a:p>
        </p:txBody>
      </p:sp>
    </p:spTree>
    <p:extLst>
      <p:ext uri="{BB962C8B-B14F-4D97-AF65-F5344CB8AC3E}">
        <p14:creationId xmlns:p14="http://schemas.microsoft.com/office/powerpoint/2010/main" val="17402555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defTabSz="914377">
              <a:defRPr/>
            </a:pPr>
            <a:fld id="{B3AE5FA9-2C90-49AA-A760-6D77584EA8B3}"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9411840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9D5A7CFE-12EE-41E9-85D4-A00D5033CB0C}"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1035394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914377">
              <a:defRPr/>
            </a:pPr>
            <a:fld id="{9327EE91-475A-4528-9DF1-2B53F06B2913}"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7910855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914377">
              <a:defRPr/>
            </a:pPr>
            <a:fld id="{7E1170D6-D611-48C2-9E1B-E96D9712C361}"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014258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8"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9"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3873518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914377">
              <a:defRPr/>
            </a:pPr>
            <a:fld id="{61834585-BAFF-4885-BAEE-2209E6BCCADD}"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9" name="Slide Number Placeholder 8"/>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4621807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914377">
              <a:defRPr/>
            </a:pPr>
            <a:fld id="{3919B137-380B-4ACB-A752-D253CC90692D}"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5" name="Slide Number Placeholder 4"/>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1919569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13818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2014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45A9B081-2896-48E2-8ACC-CEFE1708752A}"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0349070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7AE4D712-6098-4857-B906-C03BB31D36C0}"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767348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53FB4EC1-3D66-452B-B951-51A7DEB79218}"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5249652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0339893-E9B2-4EAC-83AE-8398C4262C6C}"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33397509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defTabSz="914377">
              <a:defRPr/>
            </a:pPr>
            <a:fld id="{D2BD9A66-3EEA-43FF-94F7-2284ADF28508}"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4210970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68A4A00-8EA1-456E-AE90-1FC8624340C2}"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61116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9"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0"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1991887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36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914377">
              <a:defRPr/>
            </a:pPr>
            <a:fld id="{0B12693B-AAF3-44C2-B0C1-7351F11F64F1}"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1723578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914377">
              <a:defRPr/>
            </a:pPr>
            <a:fld id="{B3BE921E-1126-4F72-9921-BF8F17110F99}"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4157222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914377">
              <a:defRPr/>
            </a:pPr>
            <a:fld id="{B1075E82-19FA-47DC-94FA-213F7BB62083}"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9" name="Slide Number Placeholder 8"/>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7118938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Date Placeholder 2"/>
          <p:cNvSpPr>
            <a:spLocks noGrp="1"/>
          </p:cNvSpPr>
          <p:nvPr>
            <p:ph type="dt" sz="half" idx="10"/>
          </p:nvPr>
        </p:nvSpPr>
        <p:spPr/>
        <p:txBody>
          <a:bodyPr/>
          <a:lstStyle/>
          <a:p>
            <a:pPr defTabSz="914377">
              <a:defRPr/>
            </a:pPr>
            <a:fld id="{4F766357-0166-49FF-8411-E1865DE03D0E}"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5" name="Slide Number Placeholder 4"/>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4617070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lvl1pPr>
              <a:defRPr sz="3600"/>
            </a:lvl1pPr>
          </a:lstStyle>
          <a:p>
            <a:r>
              <a:rPr lang="en-US" dirty="0"/>
              <a:t>Click to edit Master title style</a:t>
            </a:r>
          </a:p>
        </p:txBody>
      </p:sp>
    </p:spTree>
    <p:extLst>
      <p:ext uri="{BB962C8B-B14F-4D97-AF65-F5344CB8AC3E}">
        <p14:creationId xmlns:p14="http://schemas.microsoft.com/office/powerpoint/2010/main" val="30298637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C691AC75-204A-412D-A6DD-F437E6161ECF}"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34776108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377">
              <a:defRPr/>
            </a:pPr>
            <a:fld id="{584439B1-C12F-428F-81E6-ED7176C777D5}"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7" name="Slide Number Placeholder 6"/>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8294217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3091774-C4A8-430C-B2C1-1AAC9B4085F6}"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3162542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lvl1pPr>
              <a:defRPr sz="3600"/>
            </a:lvl1pPr>
          </a:lstStyle>
          <a:p>
            <a:r>
              <a:rPr lang="en-US" dirty="0"/>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377">
              <a:defRPr/>
            </a:pPr>
            <a:fld id="{B47A9475-8522-4967-A522-AB07BEB7EB54}"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12"/>
          </p:nvPr>
        </p:nvSpPr>
        <p:spPr/>
        <p:txBody>
          <a:body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440717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11"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2"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630756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7"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8"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grpSp>
        <p:nvGrpSpPr>
          <p:cNvPr id="9" name="Group 8">
            <a:extLst>
              <a:ext uri="{FF2B5EF4-FFF2-40B4-BE49-F238E27FC236}">
                <a16:creationId xmlns:a16="http://schemas.microsoft.com/office/drawing/2014/main" id="{513779C9-A8F1-461F-A5D6-B48D3B5F50CE}"/>
              </a:ext>
            </a:extLst>
          </p:cNvPr>
          <p:cNvGrpSpPr/>
          <p:nvPr userDrawn="1"/>
        </p:nvGrpSpPr>
        <p:grpSpPr>
          <a:xfrm>
            <a:off x="0" y="-14948"/>
            <a:ext cx="12192000" cy="1147359"/>
            <a:chOff x="0" y="-38698"/>
            <a:chExt cx="12192000" cy="1147359"/>
          </a:xfrm>
        </p:grpSpPr>
        <p:sp>
          <p:nvSpPr>
            <p:cNvPr id="10" name="Rectangle 9">
              <a:extLst>
                <a:ext uri="{FF2B5EF4-FFF2-40B4-BE49-F238E27FC236}">
                  <a16:creationId xmlns:a16="http://schemas.microsoft.com/office/drawing/2014/main" id="{541A97A8-8C0B-4241-A68F-46E79A9FCD90}"/>
                </a:ext>
              </a:extLst>
            </p:cNvPr>
            <p:cNvSpPr/>
            <p:nvPr/>
          </p:nvSpPr>
          <p:spPr>
            <a:xfrm>
              <a:off x="0" y="-38698"/>
              <a:ext cx="12192000" cy="11473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11" name="Picture 10">
              <a:extLst>
                <a:ext uri="{FF2B5EF4-FFF2-40B4-BE49-F238E27FC236}">
                  <a16:creationId xmlns:a16="http://schemas.microsoft.com/office/drawing/2014/main" id="{CA780CFF-54BE-4534-8954-3B3EF2F18E3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3505" y="89443"/>
              <a:ext cx="3872911" cy="892005"/>
            </a:xfrm>
            <a:prstGeom prst="rect">
              <a:avLst/>
            </a:prstGeom>
          </p:spPr>
        </p:pic>
      </p:grpSp>
      <p:sp>
        <p:nvSpPr>
          <p:cNvPr id="2" name="Title 1"/>
          <p:cNvSpPr>
            <a:spLocks noGrp="1"/>
          </p:cNvSpPr>
          <p:nvPr>
            <p:ph type="title"/>
          </p:nvPr>
        </p:nvSpPr>
        <p:spPr>
          <a:xfrm>
            <a:off x="4267200" y="-104051"/>
            <a:ext cx="7821295" cy="1325563"/>
          </a:xfrm>
        </p:spPr>
        <p:txBody>
          <a:bodyPr/>
          <a:lstStyle/>
          <a:p>
            <a:r>
              <a:rPr lang="en-US"/>
              <a:t>Click to edit Master title style</a:t>
            </a:r>
          </a:p>
        </p:txBody>
      </p:sp>
    </p:spTree>
    <p:extLst>
      <p:ext uri="{BB962C8B-B14F-4D97-AF65-F5344CB8AC3E}">
        <p14:creationId xmlns:p14="http://schemas.microsoft.com/office/powerpoint/2010/main" val="1142373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lvl1pPr>
              <a:defRPr sz="3600"/>
            </a:lvl1pPr>
          </a:lstStyle>
          <a:p>
            <a:r>
              <a:rPr lang="en-US" dirty="0"/>
              <a:t>Click to edit Master title style</a:t>
            </a:r>
          </a:p>
        </p:txBody>
      </p:sp>
      <p:sp>
        <p:nvSpPr>
          <p:cNvPr id="3"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4"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6"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368030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lvl1pPr>
              <a:defRPr sz="3600"/>
            </a:lvl1pPr>
          </a:lstStyle>
          <a:p>
            <a:r>
              <a:rPr lang="en-US" dirty="0"/>
              <a:t>Click to edit Master title style</a:t>
            </a:r>
          </a:p>
        </p:txBody>
      </p:sp>
      <p:sp>
        <p:nvSpPr>
          <p:cNvPr id="3"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4"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6" name="Slide Number Placeholder 5"/>
          <p:cNvSpPr>
            <a:spLocks noGrp="1"/>
          </p:cNvSpPr>
          <p:nvPr>
            <p:ph type="sldNum" sz="quarter" idx="12"/>
          </p:nvPr>
        </p:nvSpPr>
        <p:spPr>
          <a:xfrm>
            <a:off x="9432000" y="6480002"/>
            <a:ext cx="2743200" cy="365125"/>
          </a:xfrm>
          <a:prstGeom prst="rect">
            <a:avLst/>
          </a:prstGeom>
        </p:spPr>
        <p:txBody>
          <a:bodyPr/>
          <a:lstStyle>
            <a:lvl1pPr algn="r">
              <a:defRPr sz="1400">
                <a:solidFill>
                  <a:schemeClr val="bg1"/>
                </a:solidFill>
                <a:latin typeface="Arial" panose="020B0604020202020204" pitchFamily="34" charset="0"/>
                <a:cs typeface="Arial" panose="020B0604020202020204" pitchFamily="34" charset="0"/>
              </a:defRPr>
            </a:lvl1pPr>
          </a:lstStyle>
          <a:p>
            <a:fld id="{4CDE2015-5B0A-B64E-A4F8-D9CE8B659446}" type="slidenum">
              <a:rPr lang="en-US" smtClean="0"/>
              <a:pPr/>
              <a:t>‹#›</a:t>
            </a:fld>
            <a:endParaRPr lang="en-US" dirty="0"/>
          </a:p>
        </p:txBody>
      </p:sp>
    </p:spTree>
    <p:extLst>
      <p:ext uri="{BB962C8B-B14F-4D97-AF65-F5344CB8AC3E}">
        <p14:creationId xmlns:p14="http://schemas.microsoft.com/office/powerpoint/2010/main" val="1938990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746688"/>
            <a:ext cx="3932237" cy="1600200"/>
          </a:xfrm>
        </p:spPr>
        <p:txBody>
          <a:bodyPr anchor="b">
            <a:normAutofit/>
          </a:bodyPr>
          <a:lstStyle>
            <a:lvl1pPr>
              <a:defRPr sz="3600"/>
            </a:lvl1pPr>
          </a:lstStyle>
          <a:p>
            <a:r>
              <a:rPr lang="en-US" dirty="0"/>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3594538"/>
            <a:ext cx="3932237" cy="2274450"/>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8" name="Date Placeholder 3"/>
          <p:cNvSpPr>
            <a:spLocks noGrp="1"/>
          </p:cNvSpPr>
          <p:nvPr>
            <p:ph type="dt" sz="half" idx="10"/>
          </p:nvPr>
        </p:nvSpPr>
        <p:spPr>
          <a:xfrm>
            <a:off x="5406736" y="6481041"/>
            <a:ext cx="2743200" cy="365125"/>
          </a:xfrm>
          <a:prstGeom prst="rect">
            <a:avLst/>
          </a:prstGeom>
        </p:spPr>
        <p:txBody>
          <a:bodyPr/>
          <a:lstStyle/>
          <a:p>
            <a:fld id="{3D943DD3-1362-4B91-8728-C0EBDE7D807E}" type="datetime1">
              <a:rPr lang="en-US" smtClean="0"/>
              <a:t>6/25/2023</a:t>
            </a:fld>
            <a:endParaRPr lang="en-US"/>
          </a:p>
        </p:txBody>
      </p:sp>
      <p:sp>
        <p:nvSpPr>
          <p:cNvPr id="9" name="Footer Placeholder 4"/>
          <p:cNvSpPr>
            <a:spLocks noGrp="1"/>
          </p:cNvSpPr>
          <p:nvPr>
            <p:ph type="ftr" sz="quarter" idx="11"/>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0" name="Slide Number Placeholder 5"/>
          <p:cNvSpPr>
            <a:spLocks noGrp="1"/>
          </p:cNvSpPr>
          <p:nvPr>
            <p:ph type="sldNum" sz="quarter" idx="12"/>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spTree>
    <p:extLst>
      <p:ext uri="{BB962C8B-B14F-4D97-AF65-F5344CB8AC3E}">
        <p14:creationId xmlns:p14="http://schemas.microsoft.com/office/powerpoint/2010/main" val="1528604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A2B7C"/>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3433707"/>
            <a:ext cx="10515600" cy="271484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Content Placeholder 3"/>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5533" y="71526"/>
            <a:ext cx="3118657" cy="801627"/>
          </a:xfrm>
          <a:prstGeom prst="rect">
            <a:avLst/>
          </a:prstGeom>
        </p:spPr>
      </p:pic>
      <p:sp>
        <p:nvSpPr>
          <p:cNvPr id="9" name="Date Placeholder 3"/>
          <p:cNvSpPr>
            <a:spLocks noGrp="1"/>
          </p:cNvSpPr>
          <p:nvPr>
            <p:ph type="dt" sz="half" idx="2"/>
          </p:nvPr>
        </p:nvSpPr>
        <p:spPr>
          <a:xfrm>
            <a:off x="5406736" y="6481041"/>
            <a:ext cx="2743200" cy="365125"/>
          </a:xfrm>
          <a:prstGeom prst="rect">
            <a:avLst/>
          </a:prstGeom>
        </p:spPr>
        <p:txBody>
          <a:bodyPr/>
          <a:lstStyle/>
          <a:p>
            <a:fld id="{3D943DD3-1362-4B91-8728-C0EBDE7D807E}" type="datetime1">
              <a:rPr lang="en-US" smtClean="0"/>
              <a:t>6/25/2023</a:t>
            </a:fld>
            <a:endParaRPr lang="en-US" dirty="0"/>
          </a:p>
        </p:txBody>
      </p:sp>
      <p:sp>
        <p:nvSpPr>
          <p:cNvPr id="10" name="Footer Placeholder 4"/>
          <p:cNvSpPr>
            <a:spLocks noGrp="1"/>
          </p:cNvSpPr>
          <p:nvPr>
            <p:ph type="ftr" sz="quarter" idx="3"/>
          </p:nvPr>
        </p:nvSpPr>
        <p:spPr>
          <a:xfrm>
            <a:off x="0" y="6481042"/>
            <a:ext cx="4114800" cy="365125"/>
          </a:xfrm>
          <a:prstGeom prst="rect">
            <a:avLst/>
          </a:prstGeom>
        </p:spPr>
        <p:txBody>
          <a:bodyPr/>
          <a:lstStyle>
            <a:lvl1pPr algn="l">
              <a:defRPr sz="1400">
                <a:solidFill>
                  <a:schemeClr val="bg1"/>
                </a:solidFill>
                <a:latin typeface="Arial" panose="020B0604020202020204" pitchFamily="34" charset="0"/>
                <a:cs typeface="Arial" panose="020B0604020202020204" pitchFamily="34" charset="0"/>
              </a:defRPr>
            </a:lvl1pPr>
          </a:lstStyle>
          <a:p>
            <a:r>
              <a:rPr lang="en-US" dirty="0"/>
              <a:t>Lewis.Reid@Liverpool.ac.uk</a:t>
            </a:r>
          </a:p>
        </p:txBody>
      </p:sp>
      <p:sp>
        <p:nvSpPr>
          <p:cNvPr id="11" name="Slide Number Placeholder 5"/>
          <p:cNvSpPr>
            <a:spLocks noGrp="1"/>
          </p:cNvSpPr>
          <p:nvPr>
            <p:ph type="sldNum" sz="quarter" idx="4"/>
          </p:nvPr>
        </p:nvSpPr>
        <p:spPr>
          <a:xfrm>
            <a:off x="9432000" y="6480002"/>
            <a:ext cx="2743200" cy="365125"/>
          </a:xfrm>
          <a:prstGeom prst="rect">
            <a:avLst/>
          </a:prstGeom>
        </p:spPr>
        <p:txBody>
          <a:bodyPr/>
          <a:lstStyle>
            <a:lvl1pPr>
              <a:defRPr sz="1400">
                <a:solidFill>
                  <a:schemeClr val="bg1"/>
                </a:solidFill>
                <a:latin typeface="Arial" panose="020B0604020202020204" pitchFamily="34" charset="0"/>
                <a:cs typeface="Arial" panose="020B0604020202020204" pitchFamily="34" charset="0"/>
              </a:defRPr>
            </a:lvl1pPr>
          </a:lstStyle>
          <a:p>
            <a:pPr algn="r"/>
            <a:fld id="{4CDE2015-5B0A-B64E-A4F8-D9CE8B659446}" type="slidenum">
              <a:rPr lang="en-US" smtClean="0"/>
              <a:pPr algn="r"/>
              <a:t>‹#›</a:t>
            </a:fld>
            <a:endParaRPr lang="en-US" dirty="0"/>
          </a:p>
        </p:txBody>
      </p:sp>
      <p:grpSp>
        <p:nvGrpSpPr>
          <p:cNvPr id="12" name="Group 11">
            <a:extLst>
              <a:ext uri="{FF2B5EF4-FFF2-40B4-BE49-F238E27FC236}">
                <a16:creationId xmlns:a16="http://schemas.microsoft.com/office/drawing/2014/main" id="{AA1CCF3C-BCFE-4C58-931D-1B2A594CE067}"/>
              </a:ext>
            </a:extLst>
          </p:cNvPr>
          <p:cNvGrpSpPr/>
          <p:nvPr userDrawn="1"/>
        </p:nvGrpSpPr>
        <p:grpSpPr>
          <a:xfrm>
            <a:off x="0" y="-14948"/>
            <a:ext cx="12192000" cy="1147359"/>
            <a:chOff x="0" y="-38698"/>
            <a:chExt cx="12192000" cy="1147359"/>
          </a:xfrm>
        </p:grpSpPr>
        <p:sp>
          <p:nvSpPr>
            <p:cNvPr id="13" name="Rectangle 12">
              <a:extLst>
                <a:ext uri="{FF2B5EF4-FFF2-40B4-BE49-F238E27FC236}">
                  <a16:creationId xmlns:a16="http://schemas.microsoft.com/office/drawing/2014/main" id="{062CE433-96B8-40A0-9D05-6973CE00BD24}"/>
                </a:ext>
              </a:extLst>
            </p:cNvPr>
            <p:cNvSpPr/>
            <p:nvPr/>
          </p:nvSpPr>
          <p:spPr>
            <a:xfrm>
              <a:off x="0" y="-38698"/>
              <a:ext cx="12192000" cy="11473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14" name="Picture 13">
              <a:extLst>
                <a:ext uri="{FF2B5EF4-FFF2-40B4-BE49-F238E27FC236}">
                  <a16:creationId xmlns:a16="http://schemas.microsoft.com/office/drawing/2014/main" id="{EE9FFE3E-BF81-4078-B3CB-0E9F52C6B1E6}"/>
                </a:ext>
              </a:extLst>
            </p:cNvPr>
            <p:cNvPicPr>
              <a:picLocks noChangeAspect="1"/>
            </p:cNvPicPr>
            <p:nvPr/>
          </p:nvPicPr>
          <p:blipFill>
            <a:blip r:embed="rId16" cstate="hqprint">
              <a:extLst>
                <a:ext uri="{28A0092B-C50C-407E-A947-70E740481C1C}">
                  <a14:useLocalDpi xmlns:a14="http://schemas.microsoft.com/office/drawing/2010/main" val="0"/>
                </a:ext>
              </a:extLst>
            </a:blip>
            <a:stretch>
              <a:fillRect/>
            </a:stretch>
          </p:blipFill>
          <p:spPr>
            <a:xfrm>
              <a:off x="103505" y="89443"/>
              <a:ext cx="3872911" cy="892005"/>
            </a:xfrm>
            <a:prstGeom prst="rect">
              <a:avLst/>
            </a:prstGeom>
          </p:spPr>
        </p:pic>
      </p:grpSp>
      <p:sp>
        <p:nvSpPr>
          <p:cNvPr id="2" name="Title Placeholder 1"/>
          <p:cNvSpPr>
            <a:spLocks noGrp="1"/>
          </p:cNvSpPr>
          <p:nvPr>
            <p:ph type="title"/>
          </p:nvPr>
        </p:nvSpPr>
        <p:spPr>
          <a:xfrm>
            <a:off x="4267200" y="-104051"/>
            <a:ext cx="7908000" cy="132556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536007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720" r:id="rId8"/>
    <p:sldLayoutId id="2147483656" r:id="rId9"/>
    <p:sldLayoutId id="2147483657" r:id="rId10"/>
    <p:sldLayoutId id="2147483658" r:id="rId11"/>
    <p:sldLayoutId id="2147483659" r:id="rId12"/>
    <p:sldLayoutId id="2147483760" r:id="rId13"/>
  </p:sldLayoutIdLst>
  <p:hf hdr="0" dt="0"/>
  <p:txStyles>
    <p:titleStyle>
      <a:lvl1pPr algn="l" defTabSz="914377" rtl="0" eaLnBrk="1" latinLnBrk="0" hangingPunct="1">
        <a:lnSpc>
          <a:spcPct val="90000"/>
        </a:lnSpc>
        <a:spcBef>
          <a:spcPct val="0"/>
        </a:spcBef>
        <a:buNone/>
        <a:defRPr sz="4000" kern="1200">
          <a:solidFill>
            <a:srgbClr val="1A2B7C"/>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B2B7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365885-3511-4707-9479-3A8FC38151CD}" type="datetime1">
              <a:rPr lang="en-US" smtClean="0"/>
              <a:t>6/25/2023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Lewis.Reid@Liverpool.ac.uk</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E2015-5B0A-B64E-A4F8-D9CE8B659446}" type="slidenum">
              <a:rPr lang="en-US" smtClean="0"/>
              <a:t>‹#›</a:t>
            </a:fld>
            <a:endParaRPr lang="en-US"/>
          </a:p>
        </p:txBody>
      </p:sp>
    </p:spTree>
    <p:extLst>
      <p:ext uri="{BB962C8B-B14F-4D97-AF65-F5344CB8AC3E}">
        <p14:creationId xmlns:p14="http://schemas.microsoft.com/office/powerpoint/2010/main" val="1069209301"/>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dt="0"/>
  <p:txStyles>
    <p:titleStyle>
      <a:lvl1pPr algn="l" defTabSz="914377"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B2B7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defRPr/>
            </a:pPr>
            <a:fld id="{B0F26607-6C98-4E4E-AE14-7893DA386CFE}"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1205087925"/>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hf hdr="0" dt="0"/>
  <p:txStyles>
    <p:titleStyle>
      <a:lvl1pPr algn="l" defTabSz="914377"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B2B7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defRPr/>
            </a:pPr>
            <a:fld id="{BEC78247-B1BF-4009-A213-46F3C1949484}" type="datetime1">
              <a:rPr lang="en-US" smtClean="0">
                <a:solidFill>
                  <a:prstClr val="black">
                    <a:tint val="75000"/>
                  </a:prstClr>
                </a:solidFill>
              </a:rPr>
              <a:pPr defTabSz="914377">
                <a:defRPr/>
              </a:pPr>
              <a:t>6/25/2023</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defRPr/>
            </a:pPr>
            <a:r>
              <a:rPr lang="en-US">
                <a:solidFill>
                  <a:prstClr val="black">
                    <a:tint val="75000"/>
                  </a:prstClr>
                </a:solidFill>
              </a:rPr>
              <a:t>Lewis.Reid@Liverpool.ac.uk</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defRPr/>
            </a:pPr>
            <a:fld id="{4CDE2015-5B0A-B64E-A4F8-D9CE8B659446}" type="slidenum">
              <a:rPr lang="en-US" smtClean="0">
                <a:solidFill>
                  <a:prstClr val="black">
                    <a:tint val="75000"/>
                  </a:prstClr>
                </a:solidFill>
              </a:rPr>
              <a:pPr defTabSz="914377">
                <a:defRPr/>
              </a:pPr>
              <a:t>‹#›</a:t>
            </a:fld>
            <a:endParaRPr lang="en-US">
              <a:solidFill>
                <a:prstClr val="black">
                  <a:tint val="75000"/>
                </a:prstClr>
              </a:solidFill>
            </a:endParaRPr>
          </a:p>
        </p:txBody>
      </p:sp>
    </p:spTree>
    <p:extLst>
      <p:ext uri="{BB962C8B-B14F-4D97-AF65-F5344CB8AC3E}">
        <p14:creationId xmlns:p14="http://schemas.microsoft.com/office/powerpoint/2010/main" val="281575338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defTabSz="914377" rtl="0" eaLnBrk="1" latinLnBrk="0" hangingPunct="1">
        <a:lnSpc>
          <a:spcPct val="90000"/>
        </a:lnSpc>
        <a:spcBef>
          <a:spcPct val="0"/>
        </a:spcBef>
        <a:buNone/>
        <a:defRPr sz="3600" b="1" kern="1200">
          <a:solidFill>
            <a:schemeClr val="bg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04002" y="1965444"/>
            <a:ext cx="11183999" cy="2795948"/>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gn="l"/>
            <a:r>
              <a:rPr lang="en-GB" sz="4000" dirty="0">
                <a:latin typeface="Arial" panose="020B0604020202020204" pitchFamily="34" charset="0"/>
                <a:cs typeface="Arial" panose="020B0604020202020204" pitchFamily="34" charset="0"/>
              </a:rPr>
              <a:t>Developing a two-colour all-fibre balanced optical cross-correlator for sub-femtosecond synchronisation</a:t>
            </a:r>
          </a:p>
          <a:p>
            <a:pPr algn="l">
              <a:lnSpc>
                <a:spcPct val="100000"/>
              </a:lnSpc>
            </a:pPr>
            <a:endParaRPr lang="en-GB" sz="2400" dirty="0">
              <a:latin typeface="Arial" panose="020B0604020202020204" pitchFamily="34" charset="0"/>
              <a:cs typeface="Arial" panose="020B0604020202020204" pitchFamily="34" charset="0"/>
            </a:endParaRPr>
          </a:p>
          <a:p>
            <a:pPr algn="l">
              <a:lnSpc>
                <a:spcPct val="100000"/>
              </a:lnSpc>
            </a:pPr>
            <a:r>
              <a:rPr lang="en-GB" sz="2400" b="1" dirty="0">
                <a:latin typeface="Arial" panose="020B0604020202020204" pitchFamily="34" charset="0"/>
                <a:cs typeface="Arial" panose="020B0604020202020204" pitchFamily="34" charset="0"/>
              </a:rPr>
              <a:t>J. Christie</a:t>
            </a:r>
            <a:r>
              <a:rPr lang="en-GB" sz="2400" b="1" baseline="30000" dirty="0">
                <a:latin typeface="Arial" panose="020B0604020202020204" pitchFamily="34" charset="0"/>
                <a:cs typeface="Arial" panose="020B0604020202020204" pitchFamily="34" charset="0"/>
              </a:rPr>
              <a:t>1</a:t>
            </a:r>
            <a:r>
              <a:rPr lang="en-GB" sz="2400" dirty="0">
                <a:latin typeface="Arial" panose="020B0604020202020204" pitchFamily="34" charset="0"/>
                <a:cs typeface="Arial" panose="020B0604020202020204" pitchFamily="34" charset="0"/>
              </a:rPr>
              <a:t>, J. R. Henderson</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E. W. Snedden</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L. Corner</a:t>
            </a:r>
            <a:r>
              <a:rPr lang="en-GB" sz="2400" baseline="30000" dirty="0">
                <a:latin typeface="Arial" panose="020B0604020202020204" pitchFamily="34" charset="0"/>
                <a:cs typeface="Arial" panose="020B0604020202020204" pitchFamily="34" charset="0"/>
              </a:rPr>
              <a:t>1</a:t>
            </a:r>
          </a:p>
          <a:p>
            <a:pPr algn="l">
              <a:lnSpc>
                <a:spcPct val="100000"/>
              </a:lnSpc>
            </a:pPr>
            <a:r>
              <a:rPr lang="en-GB" sz="1400" i="1" dirty="0">
                <a:latin typeface="Arial" panose="020B0604020202020204" pitchFamily="34" charset="0"/>
                <a:cs typeface="Arial" panose="020B0604020202020204" pitchFamily="34" charset="0"/>
              </a:rPr>
              <a:t>Jonathan.Christie@liverpool.ac.uk</a:t>
            </a:r>
          </a:p>
          <a:p>
            <a:pPr algn="l">
              <a:lnSpc>
                <a:spcPct val="100000"/>
              </a:lnSpc>
            </a:pPr>
            <a:br>
              <a:rPr lang="en-GB" sz="2400" dirty="0">
                <a:latin typeface="Arial" panose="020B0604020202020204" pitchFamily="34" charset="0"/>
                <a:cs typeface="Arial" panose="020B0604020202020204" pitchFamily="34" charset="0"/>
              </a:rPr>
            </a:br>
            <a:br>
              <a:rPr lang="en-GB" sz="1300" dirty="0">
                <a:latin typeface="Arial" panose="020B0604020202020204" pitchFamily="34" charset="0"/>
                <a:cs typeface="Arial" panose="020B0604020202020204" pitchFamily="34" charset="0"/>
              </a:rPr>
            </a:br>
            <a:br>
              <a:rPr lang="en-GB" sz="2400" dirty="0">
                <a:latin typeface="Arial" panose="020B0604020202020204" pitchFamily="34" charset="0"/>
                <a:cs typeface="Arial" panose="020B0604020202020204" pitchFamily="34" charset="0"/>
              </a:rPr>
            </a:br>
            <a:endParaRPr lang="en-GB" sz="2400" dirty="0">
              <a:latin typeface="Arial" panose="020B0604020202020204" pitchFamily="34" charset="0"/>
              <a:cs typeface="Arial" panose="020B0604020202020204" pitchFamily="34" charset="0"/>
            </a:endParaRPr>
          </a:p>
        </p:txBody>
      </p:sp>
      <p:cxnSp>
        <p:nvCxnSpPr>
          <p:cNvPr id="5" name="Straight Connector 4"/>
          <p:cNvCxnSpPr>
            <a:cxnSpLocks/>
          </p:cNvCxnSpPr>
          <p:nvPr/>
        </p:nvCxnSpPr>
        <p:spPr>
          <a:xfrm>
            <a:off x="504000" y="3775440"/>
            <a:ext cx="11099736"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B603C643-698A-49E1-B0C7-94AE95F80F92}"/>
              </a:ext>
            </a:extLst>
          </p:cNvPr>
          <p:cNvSpPr txBox="1">
            <a:spLocks/>
          </p:cNvSpPr>
          <p:nvPr/>
        </p:nvSpPr>
        <p:spPr>
          <a:xfrm>
            <a:off x="7803915" y="6421913"/>
            <a:ext cx="4388086" cy="399808"/>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n-GB" sz="1200" dirty="0"/>
              <a:t>1 – Cockcroft Institute, University of Liverpool, UK</a:t>
            </a:r>
          </a:p>
          <a:p>
            <a:pPr marL="0" indent="0">
              <a:spcBef>
                <a:spcPts val="0"/>
              </a:spcBef>
              <a:buNone/>
            </a:pPr>
            <a:r>
              <a:rPr lang="en-GB" sz="1200" dirty="0"/>
              <a:t>2 – Science and Technology Facilities Council, Daresbury, UK</a:t>
            </a:r>
          </a:p>
        </p:txBody>
      </p:sp>
      <p:grpSp>
        <p:nvGrpSpPr>
          <p:cNvPr id="16" name="Group 15">
            <a:extLst>
              <a:ext uri="{FF2B5EF4-FFF2-40B4-BE49-F238E27FC236}">
                <a16:creationId xmlns:a16="http://schemas.microsoft.com/office/drawing/2014/main" id="{33033E9E-91DF-4691-AECA-E87A92D27F9B}"/>
              </a:ext>
            </a:extLst>
          </p:cNvPr>
          <p:cNvGrpSpPr/>
          <p:nvPr/>
        </p:nvGrpSpPr>
        <p:grpSpPr>
          <a:xfrm>
            <a:off x="4346879" y="48993"/>
            <a:ext cx="7635321" cy="1035920"/>
            <a:chOff x="4346879" y="25241"/>
            <a:chExt cx="7635321" cy="103592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8313" y="25241"/>
              <a:ext cx="1831480" cy="1035920"/>
            </a:xfrm>
            <a:prstGeom prst="rect">
              <a:avLst/>
            </a:prstGeom>
          </p:spPr>
        </p:pic>
        <p:pic>
          <p:nvPicPr>
            <p:cNvPr id="3" name="Picture 2">
              <a:extLst>
                <a:ext uri="{FF2B5EF4-FFF2-40B4-BE49-F238E27FC236}">
                  <a16:creationId xmlns:a16="http://schemas.microsoft.com/office/drawing/2014/main" id="{33F5D7F7-8E59-4B07-A0CC-FCDA871EE46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346879" y="65692"/>
              <a:ext cx="3467668" cy="892005"/>
            </a:xfrm>
            <a:prstGeom prst="rect">
              <a:avLst/>
            </a:prstGeom>
          </p:spPr>
        </p:pic>
        <p:pic>
          <p:nvPicPr>
            <p:cNvPr id="11" name="Picture 10">
              <a:extLst>
                <a:ext uri="{FF2B5EF4-FFF2-40B4-BE49-F238E27FC236}">
                  <a16:creationId xmlns:a16="http://schemas.microsoft.com/office/drawing/2014/main" id="{1E985EB0-92F8-4FC4-90C3-2C31CD6353F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515055" y="113176"/>
              <a:ext cx="1467145" cy="892005"/>
            </a:xfrm>
            <a:prstGeom prst="rect">
              <a:avLst/>
            </a:prstGeom>
          </p:spPr>
        </p:pic>
      </p:grpSp>
      <p:sp>
        <p:nvSpPr>
          <p:cNvPr id="10" name="Rectangle 9">
            <a:extLst>
              <a:ext uri="{FF2B5EF4-FFF2-40B4-BE49-F238E27FC236}">
                <a16:creationId xmlns:a16="http://schemas.microsoft.com/office/drawing/2014/main" id="{7E3A427D-D936-4708-BEAC-6B624E1F7091}"/>
              </a:ext>
            </a:extLst>
          </p:cNvPr>
          <p:cNvSpPr/>
          <p:nvPr/>
        </p:nvSpPr>
        <p:spPr>
          <a:xfrm>
            <a:off x="503999" y="5018567"/>
            <a:ext cx="7289667" cy="1323439"/>
          </a:xfrm>
          <a:prstGeom prst="rect">
            <a:avLst/>
          </a:prstGeom>
        </p:spPr>
        <p:txBody>
          <a:bodyPr wrap="square">
            <a:spAutoFit/>
          </a:bodyPr>
          <a:lstStyle/>
          <a:p>
            <a:r>
              <a:rPr lang="en-GB" sz="2000" b="1" dirty="0">
                <a:solidFill>
                  <a:schemeClr val="bg1"/>
                </a:solidFill>
                <a:latin typeface="Arial" panose="020B0604020202020204" pitchFamily="34" charset="0"/>
                <a:cs typeface="Arial" panose="020B0604020202020204" pitchFamily="34" charset="0"/>
              </a:rPr>
              <a:t>Contents:</a:t>
            </a:r>
          </a:p>
          <a:p>
            <a:pPr marL="342900" indent="-342900">
              <a:buFont typeface="+mj-lt"/>
              <a:buAutoNum type="arabicPeriod"/>
            </a:pPr>
            <a:r>
              <a:rPr lang="en-GB" sz="2000" dirty="0">
                <a:solidFill>
                  <a:schemeClr val="bg1"/>
                </a:solidFill>
                <a:latin typeface="Arial" panose="020B0604020202020204" pitchFamily="34" charset="0"/>
                <a:cs typeface="Arial" panose="020B0604020202020204" pitchFamily="34" charset="0"/>
              </a:rPr>
              <a:t>Introduction to balanced optical cross-correlators (BOXCs)</a:t>
            </a:r>
          </a:p>
          <a:p>
            <a:pPr marL="342900" indent="-342900">
              <a:buFont typeface="+mj-lt"/>
              <a:buAutoNum type="arabicPeriod"/>
            </a:pPr>
            <a:r>
              <a:rPr lang="en-GB" sz="2000" dirty="0">
                <a:solidFill>
                  <a:schemeClr val="bg1"/>
                </a:solidFill>
                <a:latin typeface="Arial" panose="020B0604020202020204" pitchFamily="34" charset="0"/>
                <a:cs typeface="Arial" panose="020B0604020202020204" pitchFamily="34" charset="0"/>
              </a:rPr>
              <a:t>Two-colour fibre-coupled BOXC design</a:t>
            </a:r>
          </a:p>
          <a:p>
            <a:pPr marL="342900" indent="-342900">
              <a:buFont typeface="+mj-lt"/>
              <a:buAutoNum type="arabicPeriod"/>
            </a:pPr>
            <a:r>
              <a:rPr lang="en-GB" sz="2000" dirty="0">
                <a:solidFill>
                  <a:schemeClr val="bg1"/>
                </a:solidFill>
                <a:latin typeface="Arial" panose="020B0604020202020204" pitchFamily="34" charset="0"/>
                <a:cs typeface="Arial" panose="020B0604020202020204" pitchFamily="34" charset="0"/>
              </a:rPr>
              <a:t>Experiment setup and results</a:t>
            </a:r>
          </a:p>
        </p:txBody>
      </p:sp>
    </p:spTree>
    <p:extLst>
      <p:ext uri="{BB962C8B-B14F-4D97-AF65-F5344CB8AC3E}">
        <p14:creationId xmlns:p14="http://schemas.microsoft.com/office/powerpoint/2010/main" val="2905578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10</a:t>
            </a:fld>
            <a:endParaRPr lang="en-US" dirty="0"/>
          </a:p>
        </p:txBody>
      </p:sp>
      <p:sp>
        <p:nvSpPr>
          <p:cNvPr id="8" name="Content Placeholder 2">
            <a:extLst>
              <a:ext uri="{FF2B5EF4-FFF2-40B4-BE49-F238E27FC236}">
                <a16:creationId xmlns:a16="http://schemas.microsoft.com/office/drawing/2014/main" id="{148B36CE-6D15-4B92-BB11-9252248A6C32}"/>
              </a:ext>
            </a:extLst>
          </p:cNvPr>
          <p:cNvSpPr txBox="1">
            <a:spLocks/>
          </p:cNvSpPr>
          <p:nvPr/>
        </p:nvSpPr>
        <p:spPr>
          <a:xfrm>
            <a:off x="638175" y="1590675"/>
            <a:ext cx="10258426" cy="488932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A two-colour fibre-coupled balanced optical cross-correlator has been demonstrated for the first time. </a:t>
            </a:r>
          </a:p>
          <a:p>
            <a:pPr lvl="1"/>
            <a:r>
              <a:rPr lang="en-GB" sz="1600" dirty="0">
                <a:solidFill>
                  <a:schemeClr val="accent4"/>
                </a:solidFill>
              </a:rPr>
              <a:t>Sensitivity of 3.236 mV/fs</a:t>
            </a:r>
            <a:r>
              <a:rPr lang="en-GB" sz="1600" dirty="0"/>
              <a:t> achieved.</a:t>
            </a:r>
          </a:p>
          <a:p>
            <a:pPr lvl="1"/>
            <a:r>
              <a:rPr lang="en-GB" sz="1600" dirty="0">
                <a:solidFill>
                  <a:schemeClr val="accent4"/>
                </a:solidFill>
              </a:rPr>
              <a:t>Much greater than current free-space two-colour BOXCs </a:t>
            </a:r>
            <a:r>
              <a:rPr lang="en-GB" sz="1600" dirty="0"/>
              <a:t>after accounting for transimpedance gain and photodetector responsivity. </a:t>
            </a:r>
          </a:p>
          <a:p>
            <a:pPr lvl="1"/>
            <a:r>
              <a:rPr lang="en-GB" sz="1600" dirty="0"/>
              <a:t>Potential for </a:t>
            </a:r>
            <a:r>
              <a:rPr lang="en-GB" sz="1600" dirty="0">
                <a:solidFill>
                  <a:schemeClr val="accent4"/>
                </a:solidFill>
              </a:rPr>
              <a:t>&gt; 10 mV/fs </a:t>
            </a:r>
            <a:r>
              <a:rPr lang="en-GB" sz="1600" dirty="0"/>
              <a:t>with optimisation, important step towards </a:t>
            </a:r>
            <a:r>
              <a:rPr lang="en-GB" sz="1600" dirty="0">
                <a:solidFill>
                  <a:schemeClr val="accent4"/>
                </a:solidFill>
              </a:rPr>
              <a:t>sub-fs synchronisation.</a:t>
            </a:r>
          </a:p>
          <a:p>
            <a:pPr lvl="1"/>
            <a:endParaRPr lang="en-GB" sz="1600" dirty="0"/>
          </a:p>
          <a:p>
            <a:pPr marL="0" indent="0">
              <a:buNone/>
            </a:pPr>
            <a:r>
              <a:rPr lang="en-GB" sz="2000" dirty="0"/>
              <a:t>Future work includes:</a:t>
            </a:r>
          </a:p>
          <a:p>
            <a:pPr marL="800100" lvl="1" indent="-342900">
              <a:buFont typeface="+mj-lt"/>
              <a:buAutoNum type="arabicPeriod"/>
            </a:pPr>
            <a:r>
              <a:rPr lang="en-GB" sz="2000" dirty="0"/>
              <a:t>Optimising BOXC signal.</a:t>
            </a:r>
          </a:p>
          <a:p>
            <a:pPr lvl="2"/>
            <a:r>
              <a:rPr lang="en-GB" sz="1600" dirty="0"/>
              <a:t>Compensate for dispersive broadening of pulses, increase laser power and coupling efficiency.</a:t>
            </a:r>
          </a:p>
          <a:p>
            <a:pPr lvl="2"/>
            <a:r>
              <a:rPr lang="en-GB" sz="1600" dirty="0"/>
              <a:t>Package BOXC into single rack box by minimising number of fibre components.</a:t>
            </a:r>
          </a:p>
          <a:p>
            <a:pPr lvl="2"/>
            <a:endParaRPr lang="en-GB" sz="1600" dirty="0"/>
          </a:p>
          <a:p>
            <a:pPr marL="800100" lvl="1" indent="-342900">
              <a:buFont typeface="+mj-lt"/>
              <a:buAutoNum type="arabicPeriod"/>
            </a:pPr>
            <a:r>
              <a:rPr lang="en-GB" sz="2000" dirty="0"/>
              <a:t>Using BOXC to </a:t>
            </a:r>
            <a:r>
              <a:rPr lang="en-GB" sz="2000" dirty="0">
                <a:solidFill>
                  <a:schemeClr val="accent4"/>
                </a:solidFill>
              </a:rPr>
              <a:t>phase-lock 800 nm laser to 1560 nm OMO,</a:t>
            </a:r>
            <a:r>
              <a:rPr lang="en-GB" sz="2000" dirty="0"/>
              <a:t> compare long-term timing stability with free-space BOXC.</a:t>
            </a:r>
          </a:p>
          <a:p>
            <a:pPr lvl="2"/>
            <a:r>
              <a:rPr lang="en-GB" sz="1600" dirty="0"/>
              <a:t>Goal of </a:t>
            </a:r>
            <a:r>
              <a:rPr lang="en-GB" sz="1600" dirty="0">
                <a:solidFill>
                  <a:schemeClr val="accent4"/>
                </a:solidFill>
              </a:rPr>
              <a:t>sub-femtosecond long-term synchronisation.</a:t>
            </a:r>
          </a:p>
          <a:p>
            <a:pPr lvl="2"/>
            <a:r>
              <a:rPr lang="en-GB" sz="1600" dirty="0"/>
              <a:t>Potential for implementation into synchronisation system at Daresbury Laboratory.</a:t>
            </a:r>
          </a:p>
        </p:txBody>
      </p:sp>
      <p:sp>
        <p:nvSpPr>
          <p:cNvPr id="12" name="Title 11">
            <a:extLst>
              <a:ext uri="{FF2B5EF4-FFF2-40B4-BE49-F238E27FC236}">
                <a16:creationId xmlns:a16="http://schemas.microsoft.com/office/drawing/2014/main" id="{7B2F0248-B161-4F6E-B9A2-0E00A6F526DA}"/>
              </a:ext>
            </a:extLst>
          </p:cNvPr>
          <p:cNvSpPr>
            <a:spLocks noGrp="1"/>
          </p:cNvSpPr>
          <p:nvPr>
            <p:ph type="title"/>
          </p:nvPr>
        </p:nvSpPr>
        <p:spPr>
          <a:xfrm>
            <a:off x="4178596" y="-104051"/>
            <a:ext cx="7737179" cy="1325563"/>
          </a:xfrm>
        </p:spPr>
        <p:txBody>
          <a:bodyPr>
            <a:normAutofit/>
          </a:bodyPr>
          <a:lstStyle/>
          <a:p>
            <a:r>
              <a:rPr lang="en-GB" sz="3600" dirty="0"/>
              <a:t>Conclusion and future work</a:t>
            </a:r>
          </a:p>
        </p:txBody>
      </p:sp>
      <p:sp>
        <p:nvSpPr>
          <p:cNvPr id="7" name="TextBox 6">
            <a:extLst>
              <a:ext uri="{FF2B5EF4-FFF2-40B4-BE49-F238E27FC236}">
                <a16:creationId xmlns:a16="http://schemas.microsoft.com/office/drawing/2014/main" id="{6650A10A-89EA-4333-BE77-25FE41DC1C46}"/>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2158832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706400" y="3025060"/>
            <a:ext cx="4779200" cy="1300480"/>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nSpc>
                <a:spcPct val="100000"/>
              </a:lnSpc>
            </a:pPr>
            <a:r>
              <a:rPr lang="en-GB" sz="5400" dirty="0">
                <a:latin typeface="Arial" panose="020B0604020202020204" pitchFamily="34" charset="0"/>
                <a:cs typeface="Arial" panose="020B0604020202020204" pitchFamily="34" charset="0"/>
              </a:rPr>
              <a:t>Thank you!</a:t>
            </a: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0946878-34E1-4209-B1C0-21B2450CDC25}"/>
              </a:ext>
            </a:extLst>
          </p:cNvPr>
          <p:cNvSpPr/>
          <p:nvPr/>
        </p:nvSpPr>
        <p:spPr>
          <a:xfrm>
            <a:off x="150420" y="6403277"/>
            <a:ext cx="11899805" cy="400110"/>
          </a:xfrm>
          <a:prstGeom prst="rect">
            <a:avLst/>
          </a:prstGeom>
        </p:spPr>
        <p:txBody>
          <a:bodyPr wrap="square">
            <a:spAutoFit/>
          </a:bodyPr>
          <a:lstStyle/>
          <a:p>
            <a:r>
              <a:rPr lang="en-GB" sz="2000" dirty="0">
                <a:solidFill>
                  <a:srgbClr val="FFFFFF"/>
                </a:solidFill>
                <a:latin typeface="Arial" panose="020B0604020202020204" pitchFamily="34" charset="0"/>
                <a:cs typeface="Arial" panose="020B0604020202020204" pitchFamily="34" charset="0"/>
              </a:rPr>
              <a:t>Special thanks to Femtosecond Lasers and Timing Group at Daresbury Laboratory and HC Photonics</a:t>
            </a:r>
            <a:r>
              <a:rPr lang="en-GB" sz="2000">
                <a:solidFill>
                  <a:srgbClr val="FFFFFF"/>
                </a:solidFill>
                <a:latin typeface="Arial" panose="020B0604020202020204" pitchFamily="34" charset="0"/>
                <a:cs typeface="Arial" panose="020B0604020202020204" pitchFamily="34" charset="0"/>
              </a:rPr>
              <a:t>. </a:t>
            </a:r>
            <a:endParaRPr lang="en-GB" sz="2000"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39898C3C-1521-402D-96B0-FB8C07BA8850}"/>
              </a:ext>
            </a:extLst>
          </p:cNvPr>
          <p:cNvGrpSpPr/>
          <p:nvPr/>
        </p:nvGrpSpPr>
        <p:grpSpPr>
          <a:xfrm>
            <a:off x="4346879" y="48993"/>
            <a:ext cx="7635321" cy="1035920"/>
            <a:chOff x="4346879" y="25241"/>
            <a:chExt cx="7635321" cy="1035920"/>
          </a:xfrm>
        </p:grpSpPr>
        <p:pic>
          <p:nvPicPr>
            <p:cNvPr id="14" name="Picture 13">
              <a:extLst>
                <a:ext uri="{FF2B5EF4-FFF2-40B4-BE49-F238E27FC236}">
                  <a16:creationId xmlns:a16="http://schemas.microsoft.com/office/drawing/2014/main" id="{EC3736B7-D99F-4E6E-A702-5D441ED836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8313" y="25241"/>
              <a:ext cx="1831480" cy="1035920"/>
            </a:xfrm>
            <a:prstGeom prst="rect">
              <a:avLst/>
            </a:prstGeom>
          </p:spPr>
        </p:pic>
        <p:pic>
          <p:nvPicPr>
            <p:cNvPr id="15" name="Picture 14">
              <a:extLst>
                <a:ext uri="{FF2B5EF4-FFF2-40B4-BE49-F238E27FC236}">
                  <a16:creationId xmlns:a16="http://schemas.microsoft.com/office/drawing/2014/main" id="{47B9C12C-3743-43DD-968C-CBD745EC804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346879" y="65692"/>
              <a:ext cx="3467668" cy="892005"/>
            </a:xfrm>
            <a:prstGeom prst="rect">
              <a:avLst/>
            </a:prstGeom>
          </p:spPr>
        </p:pic>
        <p:pic>
          <p:nvPicPr>
            <p:cNvPr id="16" name="Picture 15">
              <a:extLst>
                <a:ext uri="{FF2B5EF4-FFF2-40B4-BE49-F238E27FC236}">
                  <a16:creationId xmlns:a16="http://schemas.microsoft.com/office/drawing/2014/main" id="{AADF34E5-9976-428F-83D4-D3D18D0C80F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515055" y="113176"/>
              <a:ext cx="1467145" cy="892005"/>
            </a:xfrm>
            <a:prstGeom prst="rect">
              <a:avLst/>
            </a:prstGeom>
          </p:spPr>
        </p:pic>
      </p:grpSp>
    </p:spTree>
    <p:extLst>
      <p:ext uri="{BB962C8B-B14F-4D97-AF65-F5344CB8AC3E}">
        <p14:creationId xmlns:p14="http://schemas.microsoft.com/office/powerpoint/2010/main" val="1195694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88977-2301-428E-B82B-29DA47FD62F3}"/>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62D9FD5B-EC50-439B-B374-874B2DEEBFE1}"/>
              </a:ext>
            </a:extLst>
          </p:cNvPr>
          <p:cNvSpPr>
            <a:spLocks noGrp="1"/>
          </p:cNvSpPr>
          <p:nvPr>
            <p:ph type="sldNum" sz="quarter" idx="12"/>
          </p:nvPr>
        </p:nvSpPr>
        <p:spPr/>
        <p:txBody>
          <a:bodyPr/>
          <a:lstStyle/>
          <a:p>
            <a:fld id="{4CDE2015-5B0A-B64E-A4F8-D9CE8B659446}" type="slidenum">
              <a:rPr lang="en-US" smtClean="0"/>
              <a:pPr/>
              <a:t>12</a:t>
            </a:fld>
            <a:endParaRPr lang="en-US" dirty="0"/>
          </a:p>
        </p:txBody>
      </p:sp>
      <p:sp>
        <p:nvSpPr>
          <p:cNvPr id="5" name="Rectangle 4">
            <a:extLst>
              <a:ext uri="{FF2B5EF4-FFF2-40B4-BE49-F238E27FC236}">
                <a16:creationId xmlns:a16="http://schemas.microsoft.com/office/drawing/2014/main" id="{ECB2AE0E-08A4-47A5-9FBA-8D311D8F9A82}"/>
              </a:ext>
            </a:extLst>
          </p:cNvPr>
          <p:cNvSpPr/>
          <p:nvPr/>
        </p:nvSpPr>
        <p:spPr>
          <a:xfrm>
            <a:off x="-203200" y="-81279"/>
            <a:ext cx="12395200" cy="69264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0747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13</a:t>
            </a:fld>
            <a:endParaRPr lang="en-US" dirty="0"/>
          </a:p>
        </p:txBody>
      </p:sp>
      <p:sp>
        <p:nvSpPr>
          <p:cNvPr id="6" name="Content Placeholder 2"/>
          <p:cNvSpPr txBox="1">
            <a:spLocks/>
          </p:cNvSpPr>
          <p:nvPr/>
        </p:nvSpPr>
        <p:spPr>
          <a:xfrm>
            <a:off x="450838" y="1069849"/>
            <a:ext cx="11290325"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sp>
        <p:nvSpPr>
          <p:cNvPr id="3" name="Title 2">
            <a:extLst>
              <a:ext uri="{FF2B5EF4-FFF2-40B4-BE49-F238E27FC236}">
                <a16:creationId xmlns:a16="http://schemas.microsoft.com/office/drawing/2014/main" id="{7F0E564D-A1F6-44A5-AE74-1330B43A2DAB}"/>
              </a:ext>
            </a:extLst>
          </p:cNvPr>
          <p:cNvSpPr>
            <a:spLocks noGrp="1"/>
          </p:cNvSpPr>
          <p:nvPr>
            <p:ph type="title"/>
          </p:nvPr>
        </p:nvSpPr>
        <p:spPr/>
        <p:txBody>
          <a:bodyPr>
            <a:normAutofit/>
          </a:bodyPr>
          <a:lstStyle/>
          <a:p>
            <a:r>
              <a:rPr lang="en-GB" sz="3600" dirty="0"/>
              <a:t>Fibre timing links</a:t>
            </a:r>
          </a:p>
        </p:txBody>
      </p:sp>
      <p:pic>
        <p:nvPicPr>
          <p:cNvPr id="5" name="Picture 4">
            <a:extLst>
              <a:ext uri="{FF2B5EF4-FFF2-40B4-BE49-F238E27FC236}">
                <a16:creationId xmlns:a16="http://schemas.microsoft.com/office/drawing/2014/main" id="{22669A96-F2C4-4EB4-80DD-9BB8DB34A4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762" y="2325824"/>
            <a:ext cx="10582476" cy="3550930"/>
          </a:xfrm>
          <a:prstGeom prst="rect">
            <a:avLst/>
          </a:prstGeom>
        </p:spPr>
      </p:pic>
    </p:spTree>
    <p:extLst>
      <p:ext uri="{BB962C8B-B14F-4D97-AF65-F5344CB8AC3E}">
        <p14:creationId xmlns:p14="http://schemas.microsoft.com/office/powerpoint/2010/main" val="555562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14</a:t>
            </a:fld>
            <a:endParaRPr lang="en-US" dirty="0"/>
          </a:p>
        </p:txBody>
      </p:sp>
      <p:sp>
        <p:nvSpPr>
          <p:cNvPr id="11" name="Title 1">
            <a:extLst>
              <a:ext uri="{FF2B5EF4-FFF2-40B4-BE49-F238E27FC236}">
                <a16:creationId xmlns:a16="http://schemas.microsoft.com/office/drawing/2014/main" id="{C3CE6233-8AFF-47B1-B7F3-5D1C7438963F}"/>
              </a:ext>
            </a:extLst>
          </p:cNvPr>
          <p:cNvSpPr txBox="1">
            <a:spLocks/>
          </p:cNvSpPr>
          <p:nvPr/>
        </p:nvSpPr>
        <p:spPr>
          <a:xfrm>
            <a:off x="365760" y="4502506"/>
            <a:ext cx="11484864" cy="2316659"/>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gn="l">
              <a:lnSpc>
                <a:spcPct val="100000"/>
              </a:lnSpc>
            </a:pPr>
            <a:r>
              <a:rPr lang="en-GB" sz="1800" dirty="0">
                <a:latin typeface="Arial" panose="020B0604020202020204" pitchFamily="34" charset="0"/>
                <a:cs typeface="Arial" panose="020B0604020202020204" pitchFamily="34" charset="0"/>
              </a:rPr>
              <a:t>Directly detect laser pulses using photodetectors. Difference in pulse repetition rate corresponds to different electrical pulse frequency. Pass pulses through mixer to obtain timing difference.</a:t>
            </a:r>
          </a:p>
          <a:p>
            <a:pPr marL="742932" lvl="1" indent="-285744">
              <a:buFont typeface="Arial" panose="020B0604020202020204" pitchFamily="34" charset="0"/>
              <a:buChar char="•"/>
            </a:pPr>
            <a:r>
              <a:rPr lang="en-GB" sz="1600" dirty="0">
                <a:solidFill>
                  <a:schemeClr val="bg1"/>
                </a:solidFill>
                <a:latin typeface="Arial" panose="020B0604020202020204" pitchFamily="34" charset="0"/>
                <a:cs typeface="Arial" panose="020B0604020202020204" pitchFamily="34" charset="0"/>
              </a:rPr>
              <a:t>Performance limited by amplitude modulation to phase modulation (AM-PM) effects and thermal noise. </a:t>
            </a:r>
          </a:p>
          <a:p>
            <a:pPr marL="742932" lvl="1" indent="-285744">
              <a:buFont typeface="Arial" panose="020B0604020202020204" pitchFamily="34" charset="0"/>
              <a:buChar char="•"/>
            </a:pPr>
            <a:r>
              <a:rPr lang="en-GB" sz="1600" dirty="0">
                <a:solidFill>
                  <a:schemeClr val="bg1"/>
                </a:solidFill>
                <a:latin typeface="Arial" panose="020B0604020202020204" pitchFamily="34" charset="0"/>
                <a:cs typeface="Arial" panose="020B0604020202020204" pitchFamily="34" charset="0"/>
              </a:rPr>
              <a:t>Sensitivity of 1 </a:t>
            </a:r>
            <a:r>
              <a:rPr lang="el-GR" sz="1600" dirty="0">
                <a:solidFill>
                  <a:schemeClr val="bg1"/>
                </a:solidFill>
                <a:latin typeface="Arial" panose="020B0604020202020204" pitchFamily="34" charset="0"/>
                <a:cs typeface="Arial" panose="020B0604020202020204" pitchFamily="34" charset="0"/>
              </a:rPr>
              <a:t>μ</a:t>
            </a:r>
            <a:r>
              <a:rPr lang="en-GB" sz="1600" dirty="0">
                <a:solidFill>
                  <a:schemeClr val="bg1"/>
                </a:solidFill>
                <a:latin typeface="Arial" panose="020B0604020202020204" pitchFamily="34" charset="0"/>
                <a:cs typeface="Arial" panose="020B0604020202020204" pitchFamily="34" charset="0"/>
              </a:rPr>
              <a:t>V/fs, synchronisation limited to &gt; 100 fs, not acceptable for modern accelerator facilities.</a:t>
            </a:r>
          </a:p>
          <a:p>
            <a:pPr algn="l">
              <a:lnSpc>
                <a:spcPct val="100000"/>
              </a:lnSpc>
            </a:pPr>
            <a:endParaRPr lang="en-GB" sz="11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50A75848-90E1-4EA7-B42E-9F15357E42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0711" y="1410912"/>
            <a:ext cx="6858595" cy="2737341"/>
          </a:xfrm>
          <a:prstGeom prst="rect">
            <a:avLst/>
          </a:prstGeom>
        </p:spPr>
      </p:pic>
      <p:sp>
        <p:nvSpPr>
          <p:cNvPr id="8" name="Title 2">
            <a:extLst>
              <a:ext uri="{FF2B5EF4-FFF2-40B4-BE49-F238E27FC236}">
                <a16:creationId xmlns:a16="http://schemas.microsoft.com/office/drawing/2014/main" id="{465F516D-8EE5-4874-B590-826C18F95056}"/>
              </a:ext>
            </a:extLst>
          </p:cNvPr>
          <p:cNvSpPr>
            <a:spLocks noGrp="1"/>
          </p:cNvSpPr>
          <p:nvPr>
            <p:ph type="title"/>
          </p:nvPr>
        </p:nvSpPr>
        <p:spPr>
          <a:xfrm>
            <a:off x="4267200" y="-104051"/>
            <a:ext cx="5915025" cy="1325563"/>
          </a:xfrm>
        </p:spPr>
        <p:txBody>
          <a:bodyPr>
            <a:normAutofit/>
          </a:bodyPr>
          <a:lstStyle/>
          <a:p>
            <a:r>
              <a:rPr lang="en-GB" sz="3600" dirty="0">
                <a:cs typeface="Arial" panose="020B0604020202020204" pitchFamily="34" charset="0"/>
              </a:rPr>
              <a:t>Direct conversion</a:t>
            </a:r>
            <a:endParaRPr lang="en-GB" sz="3600" dirty="0"/>
          </a:p>
        </p:txBody>
      </p:sp>
    </p:spTree>
    <p:extLst>
      <p:ext uri="{BB962C8B-B14F-4D97-AF65-F5344CB8AC3E}">
        <p14:creationId xmlns:p14="http://schemas.microsoft.com/office/powerpoint/2010/main" val="2931957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15</a:t>
            </a:fld>
            <a:endParaRPr lang="en-US" dirty="0"/>
          </a:p>
        </p:txBody>
      </p:sp>
      <p:pic>
        <p:nvPicPr>
          <p:cNvPr id="6" name="Picture 5">
            <a:extLst>
              <a:ext uri="{FF2B5EF4-FFF2-40B4-BE49-F238E27FC236}">
                <a16:creationId xmlns:a16="http://schemas.microsoft.com/office/drawing/2014/main" id="{C477817D-50BB-4932-9F7F-757CA0E1C031}"/>
              </a:ext>
            </a:extLst>
          </p:cNvPr>
          <p:cNvPicPr>
            <a:picLocks noChangeAspect="1"/>
          </p:cNvPicPr>
          <p:nvPr/>
        </p:nvPicPr>
        <p:blipFill>
          <a:blip r:embed="rId3"/>
          <a:stretch>
            <a:fillRect/>
          </a:stretch>
        </p:blipFill>
        <p:spPr>
          <a:xfrm>
            <a:off x="1154249" y="1450830"/>
            <a:ext cx="10259857" cy="1009791"/>
          </a:xfrm>
          <a:prstGeom prst="rect">
            <a:avLst/>
          </a:prstGeom>
        </p:spPr>
      </p:pic>
      <p:pic>
        <p:nvPicPr>
          <p:cNvPr id="7" name="Picture 6">
            <a:extLst>
              <a:ext uri="{FF2B5EF4-FFF2-40B4-BE49-F238E27FC236}">
                <a16:creationId xmlns:a16="http://schemas.microsoft.com/office/drawing/2014/main" id="{B8BC4994-2BB4-4B89-9D94-7CDB048454D1}"/>
              </a:ext>
            </a:extLst>
          </p:cNvPr>
          <p:cNvPicPr>
            <a:picLocks noChangeAspect="1"/>
          </p:cNvPicPr>
          <p:nvPr/>
        </p:nvPicPr>
        <p:blipFill>
          <a:blip r:embed="rId4"/>
          <a:stretch>
            <a:fillRect/>
          </a:stretch>
        </p:blipFill>
        <p:spPr>
          <a:xfrm>
            <a:off x="3547705" y="4091874"/>
            <a:ext cx="5096587" cy="1057423"/>
          </a:xfrm>
          <a:prstGeom prst="rect">
            <a:avLst/>
          </a:prstGeom>
        </p:spPr>
      </p:pic>
      <p:pic>
        <p:nvPicPr>
          <p:cNvPr id="9" name="Picture 8">
            <a:extLst>
              <a:ext uri="{FF2B5EF4-FFF2-40B4-BE49-F238E27FC236}">
                <a16:creationId xmlns:a16="http://schemas.microsoft.com/office/drawing/2014/main" id="{014F361F-DCAE-4B25-B6E2-DA87E4090C2F}"/>
              </a:ext>
            </a:extLst>
          </p:cNvPr>
          <p:cNvPicPr>
            <a:picLocks noChangeAspect="1"/>
          </p:cNvPicPr>
          <p:nvPr/>
        </p:nvPicPr>
        <p:blipFill>
          <a:blip r:embed="rId5"/>
          <a:stretch>
            <a:fillRect/>
          </a:stretch>
        </p:blipFill>
        <p:spPr>
          <a:xfrm>
            <a:off x="4981421" y="2542411"/>
            <a:ext cx="2229161" cy="647791"/>
          </a:xfrm>
          <a:prstGeom prst="rect">
            <a:avLst/>
          </a:prstGeom>
        </p:spPr>
      </p:pic>
      <p:sp>
        <p:nvSpPr>
          <p:cNvPr id="11" name="Title 1">
            <a:extLst>
              <a:ext uri="{FF2B5EF4-FFF2-40B4-BE49-F238E27FC236}">
                <a16:creationId xmlns:a16="http://schemas.microsoft.com/office/drawing/2014/main" id="{C3CE6233-8AFF-47B1-B7F3-5D1C7438963F}"/>
              </a:ext>
            </a:extLst>
          </p:cNvPr>
          <p:cNvSpPr txBox="1">
            <a:spLocks/>
          </p:cNvSpPr>
          <p:nvPr/>
        </p:nvSpPr>
        <p:spPr>
          <a:xfrm>
            <a:off x="3067832" y="3238275"/>
            <a:ext cx="6056333" cy="510297"/>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3600" kern="1200">
                <a:solidFill>
                  <a:schemeClr val="bg1"/>
                </a:solidFill>
                <a:latin typeface="Arial Black" panose="020B0A04020102020204" pitchFamily="34" charset="0"/>
                <a:ea typeface="+mj-ea"/>
                <a:cs typeface="+mj-cs"/>
              </a:defRPr>
            </a:lvl1pPr>
          </a:lstStyle>
          <a:p>
            <a:pPr>
              <a:lnSpc>
                <a:spcPct val="100000"/>
              </a:lnSpc>
            </a:pPr>
            <a:r>
              <a:rPr lang="en-GB" sz="1800" dirty="0">
                <a:latin typeface="Arial" panose="020B0604020202020204" pitchFamily="34" charset="0"/>
                <a:cs typeface="Arial" panose="020B0604020202020204" pitchFamily="34" charset="0"/>
              </a:rPr>
              <a:t>Integrate over length of crystal L to get A</a:t>
            </a:r>
            <a:r>
              <a:rPr lang="en-GB" sz="1800" baseline="-25000" dirty="0">
                <a:latin typeface="Arial" panose="020B0604020202020204" pitchFamily="34" charset="0"/>
                <a:cs typeface="Arial" panose="020B0604020202020204" pitchFamily="34" charset="0"/>
              </a:rPr>
              <a:t>3</a:t>
            </a:r>
            <a:r>
              <a:rPr lang="en-GB" sz="1800" dirty="0">
                <a:latin typeface="Arial" panose="020B0604020202020204" pitchFamily="34" charset="0"/>
                <a:cs typeface="Arial" panose="020B0604020202020204" pitchFamily="34" charset="0"/>
              </a:rPr>
              <a:t>(L, t) </a:t>
            </a:r>
            <a:endParaRPr lang="en-GB" sz="11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329D948C-7936-4918-8FD2-78C7C590703C}"/>
              </a:ext>
            </a:extLst>
          </p:cNvPr>
          <p:cNvPicPr>
            <a:picLocks noChangeAspect="1"/>
          </p:cNvPicPr>
          <p:nvPr/>
        </p:nvPicPr>
        <p:blipFill>
          <a:blip r:embed="rId6"/>
          <a:stretch>
            <a:fillRect/>
          </a:stretch>
        </p:blipFill>
        <p:spPr>
          <a:xfrm>
            <a:off x="2949961" y="5556811"/>
            <a:ext cx="6668431" cy="600159"/>
          </a:xfrm>
          <a:prstGeom prst="rect">
            <a:avLst/>
          </a:prstGeom>
        </p:spPr>
      </p:pic>
      <p:pic>
        <p:nvPicPr>
          <p:cNvPr id="12" name="Picture 11">
            <a:extLst>
              <a:ext uri="{FF2B5EF4-FFF2-40B4-BE49-F238E27FC236}">
                <a16:creationId xmlns:a16="http://schemas.microsoft.com/office/drawing/2014/main" id="{F39E12CF-CFD6-4EF9-A88C-6E717F8F5A77}"/>
              </a:ext>
            </a:extLst>
          </p:cNvPr>
          <p:cNvPicPr>
            <a:picLocks noChangeAspect="1"/>
          </p:cNvPicPr>
          <p:nvPr/>
        </p:nvPicPr>
        <p:blipFill>
          <a:blip r:embed="rId7"/>
          <a:stretch>
            <a:fillRect/>
          </a:stretch>
        </p:blipFill>
        <p:spPr>
          <a:xfrm>
            <a:off x="5340455" y="6211014"/>
            <a:ext cx="2143424" cy="409632"/>
          </a:xfrm>
          <a:prstGeom prst="rect">
            <a:avLst/>
          </a:prstGeom>
        </p:spPr>
      </p:pic>
      <p:sp>
        <p:nvSpPr>
          <p:cNvPr id="8" name="Title 7">
            <a:extLst>
              <a:ext uri="{FF2B5EF4-FFF2-40B4-BE49-F238E27FC236}">
                <a16:creationId xmlns:a16="http://schemas.microsoft.com/office/drawing/2014/main" id="{2AE388F8-A62F-40FF-B494-6C5665DB6B51}"/>
              </a:ext>
            </a:extLst>
          </p:cNvPr>
          <p:cNvSpPr>
            <a:spLocks noGrp="1"/>
          </p:cNvSpPr>
          <p:nvPr>
            <p:ph type="title"/>
          </p:nvPr>
        </p:nvSpPr>
        <p:spPr/>
        <p:txBody>
          <a:bodyPr>
            <a:normAutofit/>
          </a:bodyPr>
          <a:lstStyle/>
          <a:p>
            <a:r>
              <a:rPr lang="en-GB" sz="3600" dirty="0"/>
              <a:t>BOXC signal derivation</a:t>
            </a:r>
          </a:p>
        </p:txBody>
      </p:sp>
    </p:spTree>
    <p:extLst>
      <p:ext uri="{BB962C8B-B14F-4D97-AF65-F5344CB8AC3E}">
        <p14:creationId xmlns:p14="http://schemas.microsoft.com/office/powerpoint/2010/main" val="4021906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2</a:t>
            </a:fld>
            <a:endParaRPr lang="en-US" dirty="0"/>
          </a:p>
        </p:txBody>
      </p:sp>
      <p:sp>
        <p:nvSpPr>
          <p:cNvPr id="6" name="Content Placeholder 2"/>
          <p:cNvSpPr txBox="1">
            <a:spLocks/>
          </p:cNvSpPr>
          <p:nvPr/>
        </p:nvSpPr>
        <p:spPr>
          <a:xfrm>
            <a:off x="144685" y="1080000"/>
            <a:ext cx="11892987" cy="553715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sz="1800" dirty="0"/>
          </a:p>
        </p:txBody>
      </p:sp>
      <p:sp>
        <p:nvSpPr>
          <p:cNvPr id="8" name="Content Placeholder 2">
            <a:extLst>
              <a:ext uri="{FF2B5EF4-FFF2-40B4-BE49-F238E27FC236}">
                <a16:creationId xmlns:a16="http://schemas.microsoft.com/office/drawing/2014/main" id="{87B5CF77-FB7C-41CF-A2B4-CCB8730F91F6}"/>
              </a:ext>
            </a:extLst>
          </p:cNvPr>
          <p:cNvSpPr txBox="1">
            <a:spLocks/>
          </p:cNvSpPr>
          <p:nvPr/>
        </p:nvSpPr>
        <p:spPr>
          <a:xfrm>
            <a:off x="-5519" y="6329145"/>
            <a:ext cx="11290324" cy="709830"/>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0"/>
              </a:spcBef>
              <a:buNone/>
            </a:pPr>
            <a:r>
              <a:rPr lang="en-GB" sz="1000" dirty="0"/>
              <a:t>[1] - A. J. </a:t>
            </a:r>
            <a:r>
              <a:rPr lang="en-GB" sz="1000" dirty="0" err="1"/>
              <a:t>Reitsma</a:t>
            </a:r>
            <a:r>
              <a:rPr lang="en-GB" sz="1000" dirty="0"/>
              <a:t>, R. A. Cairns, R. Bingham, and D. A. </a:t>
            </a:r>
            <a:r>
              <a:rPr lang="en-GB" sz="1000" dirty="0" err="1"/>
              <a:t>Jaroszynski</a:t>
            </a:r>
            <a:r>
              <a:rPr lang="en-GB" sz="1000" dirty="0"/>
              <a:t>, “Efficiency and energy spread in laser-wakefield acceleration,” Physical Review Letters, vol. 94, no. 8, pp. 1–4 (2005).</a:t>
            </a:r>
          </a:p>
          <a:p>
            <a:pPr marL="0" indent="0">
              <a:spcBef>
                <a:spcPts val="0"/>
              </a:spcBef>
              <a:buNone/>
            </a:pPr>
            <a:r>
              <a:rPr lang="en-GB" sz="1000" dirty="0"/>
              <a:t>[2] - P. </a:t>
            </a:r>
            <a:r>
              <a:rPr lang="en-GB" sz="1000" dirty="0" err="1"/>
              <a:t>Vester</a:t>
            </a:r>
            <a:r>
              <a:rPr lang="en-GB" sz="1000" dirty="0"/>
              <a:t> et al., “Ultrafast structural dynamics of photo-reactions observed by time-resolved x-ray cross-correlation analysis,” Structural Dynamics, vol. 6, no. 2, p. 024301, (2019).</a:t>
            </a:r>
          </a:p>
          <a:p>
            <a:pPr marL="0" indent="0">
              <a:spcBef>
                <a:spcPts val="0"/>
              </a:spcBef>
              <a:buNone/>
            </a:pPr>
            <a:r>
              <a:rPr lang="en-GB" sz="1000" dirty="0"/>
              <a:t>[3] - H. Kim </a:t>
            </a:r>
            <a:r>
              <a:rPr lang="en-GB" sz="1000" i="1" dirty="0"/>
              <a:t>et al., </a:t>
            </a:r>
            <a:r>
              <a:rPr lang="en-GB" sz="1000" dirty="0"/>
              <a:t>“Sub-20-Attosecond Timing Jitter Mode-Locked Fiber Lasers,” IEEE Journal of Selected Topics in Quantum Electronics, vol. 20, pp. 260–267 (2014).</a:t>
            </a:r>
          </a:p>
        </p:txBody>
      </p:sp>
      <p:sp>
        <p:nvSpPr>
          <p:cNvPr id="18" name="Title 17">
            <a:extLst>
              <a:ext uri="{FF2B5EF4-FFF2-40B4-BE49-F238E27FC236}">
                <a16:creationId xmlns:a16="http://schemas.microsoft.com/office/drawing/2014/main" id="{A9881A28-C05D-4A2F-A843-73833F1A60D8}"/>
              </a:ext>
            </a:extLst>
          </p:cNvPr>
          <p:cNvSpPr>
            <a:spLocks noGrp="1"/>
          </p:cNvSpPr>
          <p:nvPr>
            <p:ph type="title"/>
          </p:nvPr>
        </p:nvSpPr>
        <p:spPr/>
        <p:txBody>
          <a:bodyPr>
            <a:normAutofit/>
          </a:bodyPr>
          <a:lstStyle/>
          <a:p>
            <a:r>
              <a:rPr lang="en-GB" sz="3600" dirty="0"/>
              <a:t>Introduction</a:t>
            </a:r>
          </a:p>
        </p:txBody>
      </p:sp>
      <p:pic>
        <p:nvPicPr>
          <p:cNvPr id="11" name="Picture 10">
            <a:extLst>
              <a:ext uri="{FF2B5EF4-FFF2-40B4-BE49-F238E27FC236}">
                <a16:creationId xmlns:a16="http://schemas.microsoft.com/office/drawing/2014/main" id="{DD44A909-24D1-47A2-935F-767A4202BF8A}"/>
              </a:ext>
            </a:extLst>
          </p:cNvPr>
          <p:cNvPicPr>
            <a:picLocks noChangeAspect="1"/>
          </p:cNvPicPr>
          <p:nvPr/>
        </p:nvPicPr>
        <p:blipFill>
          <a:blip r:embed="rId3"/>
          <a:stretch>
            <a:fillRect/>
          </a:stretch>
        </p:blipFill>
        <p:spPr>
          <a:xfrm>
            <a:off x="666749" y="4130820"/>
            <a:ext cx="4631721" cy="2070652"/>
          </a:xfrm>
          <a:prstGeom prst="rect">
            <a:avLst/>
          </a:prstGeom>
        </p:spPr>
      </p:pic>
      <p:sp>
        <p:nvSpPr>
          <p:cNvPr id="12" name="Content Placeholder 2">
            <a:extLst>
              <a:ext uri="{FF2B5EF4-FFF2-40B4-BE49-F238E27FC236}">
                <a16:creationId xmlns:a16="http://schemas.microsoft.com/office/drawing/2014/main" id="{BBAAE4D0-1812-42B5-A6E2-14C04326DFAD}"/>
              </a:ext>
            </a:extLst>
          </p:cNvPr>
          <p:cNvSpPr txBox="1">
            <a:spLocks/>
          </p:cNvSpPr>
          <p:nvPr/>
        </p:nvSpPr>
        <p:spPr>
          <a:xfrm>
            <a:off x="5752214" y="1424226"/>
            <a:ext cx="6249122" cy="505577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In modern accelerator facilities, ultra-precise timing distribution systems play an increasingly important role. </a:t>
            </a:r>
          </a:p>
          <a:p>
            <a:pPr lvl="1"/>
            <a:r>
              <a:rPr lang="en-GB" sz="1600" dirty="0"/>
              <a:t>Pump-probe spectroscopy, laser wakefield acceleration (LWFA) require </a:t>
            </a:r>
            <a:r>
              <a:rPr lang="en-GB" sz="1600" dirty="0">
                <a:solidFill>
                  <a:schemeClr val="accent4"/>
                </a:solidFill>
              </a:rPr>
              <a:t>femtosecond synchronisation</a:t>
            </a:r>
            <a:r>
              <a:rPr lang="en-GB" sz="1600" dirty="0"/>
              <a:t> between a </a:t>
            </a:r>
            <a:r>
              <a:rPr lang="en-GB" sz="1600" dirty="0">
                <a:solidFill>
                  <a:schemeClr val="accent4"/>
                </a:solidFill>
              </a:rPr>
              <a:t>high-power laser and the accelerator facility</a:t>
            </a:r>
            <a:r>
              <a:rPr lang="en-GB" sz="1600" dirty="0"/>
              <a:t> [1, 2].</a:t>
            </a:r>
            <a:endParaRPr lang="en-GB" sz="2000" dirty="0"/>
          </a:p>
          <a:p>
            <a:pPr marL="0" indent="0">
              <a:buNone/>
            </a:pPr>
            <a:r>
              <a:rPr lang="en-GB" sz="2000" dirty="0"/>
              <a:t>Can use a mode-locked laser as an optical master oscillator (OMO).</a:t>
            </a:r>
          </a:p>
          <a:p>
            <a:pPr lvl="1"/>
            <a:r>
              <a:rPr lang="en-GB" sz="1600" dirty="0"/>
              <a:t>Distribute low-noise laser pulses via optical fibre to accelerator systems.</a:t>
            </a:r>
          </a:p>
          <a:p>
            <a:pPr lvl="1"/>
            <a:r>
              <a:rPr lang="en-GB" sz="1600" dirty="0">
                <a:solidFill>
                  <a:schemeClr val="accent4"/>
                </a:solidFill>
              </a:rPr>
              <a:t>Sub-femtosecond fluctuations</a:t>
            </a:r>
            <a:r>
              <a:rPr lang="en-GB" sz="1600" dirty="0"/>
              <a:t> in pulse arrival time over short distances [3].</a:t>
            </a:r>
            <a:endParaRPr lang="en-GB" sz="2000" dirty="0"/>
          </a:p>
          <a:p>
            <a:pPr marL="0" indent="0">
              <a:buNone/>
            </a:pPr>
            <a:r>
              <a:rPr lang="en-GB" sz="2000" dirty="0"/>
              <a:t>Need method of </a:t>
            </a:r>
            <a:r>
              <a:rPr lang="en-GB" sz="2000" dirty="0">
                <a:solidFill>
                  <a:schemeClr val="accent4"/>
                </a:solidFill>
              </a:rPr>
              <a:t>synchronising high-power laser to OMO pulse train to &lt; 10 fs </a:t>
            </a:r>
            <a:r>
              <a:rPr lang="en-GB" sz="2000" dirty="0"/>
              <a:t>for these experiments.</a:t>
            </a:r>
          </a:p>
        </p:txBody>
      </p:sp>
      <p:pic>
        <p:nvPicPr>
          <p:cNvPr id="13" name="Picture 4" descr="1. CLARA-the Compact Linear Accelerator for Research and Applications.">
            <a:extLst>
              <a:ext uri="{FF2B5EF4-FFF2-40B4-BE49-F238E27FC236}">
                <a16:creationId xmlns:a16="http://schemas.microsoft.com/office/drawing/2014/main" id="{48C9C8FE-9954-4FAD-858F-2B0D2CE54E6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6749" y="1355993"/>
            <a:ext cx="4631721" cy="25719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17A5F1B-BC1E-44C3-BD33-EC8B02BCA8F5}"/>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385471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3</a:t>
            </a:fld>
            <a:endParaRPr lang="en-US" dirty="0"/>
          </a:p>
        </p:txBody>
      </p:sp>
      <p:sp>
        <p:nvSpPr>
          <p:cNvPr id="6" name="Content Placeholder 2"/>
          <p:cNvSpPr txBox="1">
            <a:spLocks/>
          </p:cNvSpPr>
          <p:nvPr/>
        </p:nvSpPr>
        <p:spPr>
          <a:xfrm>
            <a:off x="450838" y="1080001"/>
            <a:ext cx="11290325" cy="5289244"/>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800" dirty="0"/>
          </a:p>
        </p:txBody>
      </p:sp>
      <p:sp>
        <p:nvSpPr>
          <p:cNvPr id="7" name="Title 6">
            <a:extLst>
              <a:ext uri="{FF2B5EF4-FFF2-40B4-BE49-F238E27FC236}">
                <a16:creationId xmlns:a16="http://schemas.microsoft.com/office/drawing/2014/main" id="{D79F1E46-8F9A-4F0C-A76F-83F357EAA6FE}"/>
              </a:ext>
            </a:extLst>
          </p:cNvPr>
          <p:cNvSpPr>
            <a:spLocks noGrp="1"/>
          </p:cNvSpPr>
          <p:nvPr>
            <p:ph type="title"/>
          </p:nvPr>
        </p:nvSpPr>
        <p:spPr/>
        <p:txBody>
          <a:bodyPr>
            <a:normAutofit/>
          </a:bodyPr>
          <a:lstStyle/>
          <a:p>
            <a:r>
              <a:rPr lang="en-GB" sz="3600" dirty="0"/>
              <a:t>Balanced optical cross-correlator (BOXC)</a:t>
            </a:r>
          </a:p>
        </p:txBody>
      </p:sp>
      <p:sp>
        <p:nvSpPr>
          <p:cNvPr id="20" name="Content Placeholder 2">
            <a:extLst>
              <a:ext uri="{FF2B5EF4-FFF2-40B4-BE49-F238E27FC236}">
                <a16:creationId xmlns:a16="http://schemas.microsoft.com/office/drawing/2014/main" id="{7052ADB7-D6AE-4362-9B4E-40A437565A41}"/>
              </a:ext>
            </a:extLst>
          </p:cNvPr>
          <p:cNvSpPr txBox="1">
            <a:spLocks/>
          </p:cNvSpPr>
          <p:nvPr/>
        </p:nvSpPr>
        <p:spPr>
          <a:xfrm>
            <a:off x="1" y="6603903"/>
            <a:ext cx="11290324" cy="30062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000" dirty="0"/>
              <a:t>[1] – S. Schulz. (2011). </a:t>
            </a:r>
            <a:r>
              <a:rPr lang="en-GB" sz="1000" i="1" dirty="0"/>
              <a:t>Implementation of the Laser-Based Femtosecond Precision Synchronization System at FLASH </a:t>
            </a:r>
            <a:r>
              <a:rPr lang="en-GB" sz="1000" dirty="0"/>
              <a:t>[Doctoral thesis, University of Hamburg].</a:t>
            </a:r>
          </a:p>
        </p:txBody>
      </p:sp>
      <p:pic>
        <p:nvPicPr>
          <p:cNvPr id="11" name="Picture 10">
            <a:extLst>
              <a:ext uri="{FF2B5EF4-FFF2-40B4-BE49-F238E27FC236}">
                <a16:creationId xmlns:a16="http://schemas.microsoft.com/office/drawing/2014/main" id="{83C5DF69-29EC-4F7E-9679-8CC5094B7BAA}"/>
              </a:ext>
            </a:extLst>
          </p:cNvPr>
          <p:cNvPicPr>
            <a:picLocks noChangeAspect="1"/>
          </p:cNvPicPr>
          <p:nvPr/>
        </p:nvPicPr>
        <p:blipFill>
          <a:blip r:embed="rId3"/>
          <a:stretch>
            <a:fillRect/>
          </a:stretch>
        </p:blipFill>
        <p:spPr>
          <a:xfrm>
            <a:off x="190664" y="2439593"/>
            <a:ext cx="5301716" cy="2559995"/>
          </a:xfrm>
          <a:prstGeom prst="rect">
            <a:avLst/>
          </a:prstGeom>
        </p:spPr>
      </p:pic>
      <p:sp>
        <p:nvSpPr>
          <p:cNvPr id="19" name="Content Placeholder 2">
            <a:extLst>
              <a:ext uri="{FF2B5EF4-FFF2-40B4-BE49-F238E27FC236}">
                <a16:creationId xmlns:a16="http://schemas.microsoft.com/office/drawing/2014/main" id="{56674A3A-6F98-4FEA-B73B-AFD85E80F95E}"/>
              </a:ext>
            </a:extLst>
          </p:cNvPr>
          <p:cNvSpPr txBox="1">
            <a:spLocks/>
          </p:cNvSpPr>
          <p:nvPr/>
        </p:nvSpPr>
        <p:spPr>
          <a:xfrm>
            <a:off x="5752214" y="1424226"/>
            <a:ext cx="6249122" cy="505577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One of the best methods is the balanced optical cross-correlator (BOXC).</a:t>
            </a:r>
          </a:p>
          <a:p>
            <a:pPr lvl="1"/>
            <a:r>
              <a:rPr lang="en-GB" sz="1600" dirty="0"/>
              <a:t>Determines timing delay between two laser pulses via generating sum-frequency radiation in a nonlinear crystal.</a:t>
            </a:r>
          </a:p>
          <a:p>
            <a:pPr lvl="1"/>
            <a:r>
              <a:rPr lang="en-GB" sz="1600" dirty="0">
                <a:solidFill>
                  <a:srgbClr val="FFC000"/>
                </a:solidFill>
              </a:rPr>
              <a:t>Amplitude of sum-frequency pulse increases with increasing temporal overlap. </a:t>
            </a:r>
          </a:p>
          <a:p>
            <a:pPr lvl="1"/>
            <a:r>
              <a:rPr lang="en-GB" sz="1600" dirty="0"/>
              <a:t>Works for lasers of different wavelengths (e.g. 1560 nm OMO, 800 nm experiment laser).</a:t>
            </a:r>
          </a:p>
          <a:p>
            <a:pPr marL="0" indent="0">
              <a:buNone/>
            </a:pPr>
            <a:r>
              <a:rPr lang="en-GB" sz="2000" dirty="0"/>
              <a:t>Existing two-colour BOXCs are </a:t>
            </a:r>
            <a:r>
              <a:rPr lang="en-GB" sz="2000" dirty="0">
                <a:solidFill>
                  <a:srgbClr val="FFC000"/>
                </a:solidFill>
              </a:rPr>
              <a:t>free-space coupled.</a:t>
            </a:r>
          </a:p>
          <a:p>
            <a:pPr lvl="1"/>
            <a:r>
              <a:rPr lang="en-GB" sz="1600" dirty="0"/>
              <a:t>Resolution limited to </a:t>
            </a:r>
            <a:r>
              <a:rPr lang="en-GB" sz="1600" dirty="0">
                <a:solidFill>
                  <a:srgbClr val="FFC000"/>
                </a:solidFill>
              </a:rPr>
              <a:t>~ 10 fs </a:t>
            </a:r>
            <a:r>
              <a:rPr lang="en-GB" sz="1600" dirty="0"/>
              <a:t>due to environmental fluctuations, difficulty in maintaining optical alignment [1].</a:t>
            </a:r>
          </a:p>
          <a:p>
            <a:pPr lvl="1"/>
            <a:r>
              <a:rPr lang="en-GB" sz="1600" dirty="0"/>
              <a:t>Need resolution of </a:t>
            </a:r>
            <a:r>
              <a:rPr lang="en-GB" sz="1600" dirty="0">
                <a:solidFill>
                  <a:srgbClr val="FFC000"/>
                </a:solidFill>
              </a:rPr>
              <a:t>&lt; 1 fs </a:t>
            </a:r>
            <a:r>
              <a:rPr lang="en-GB" sz="1600" dirty="0"/>
              <a:t>for future free-electron laser or LWFA experiments.</a:t>
            </a:r>
          </a:p>
          <a:p>
            <a:pPr marL="0" indent="0">
              <a:buNone/>
            </a:pPr>
            <a:r>
              <a:rPr lang="en-GB" sz="2000" dirty="0">
                <a:solidFill>
                  <a:schemeClr val="accent4"/>
                </a:solidFill>
              </a:rPr>
              <a:t>Two-colour all-fibre BOXC is highly desirable.</a:t>
            </a:r>
          </a:p>
          <a:p>
            <a:pPr lvl="1"/>
            <a:r>
              <a:rPr lang="en-GB" sz="1600" dirty="0"/>
              <a:t>Improved long-term stability, potential for </a:t>
            </a:r>
            <a:r>
              <a:rPr lang="en-GB" sz="1600" dirty="0">
                <a:solidFill>
                  <a:srgbClr val="FFC000"/>
                </a:solidFill>
              </a:rPr>
              <a:t>sub-fs synchronisation </a:t>
            </a:r>
            <a:r>
              <a:rPr lang="en-GB" sz="1600" dirty="0"/>
              <a:t>between different wavelength lasers.</a:t>
            </a:r>
          </a:p>
          <a:p>
            <a:pPr lvl="1"/>
            <a:r>
              <a:rPr lang="en-GB" sz="1600" dirty="0">
                <a:solidFill>
                  <a:srgbClr val="FFC000"/>
                </a:solidFill>
              </a:rPr>
              <a:t>Never been demonstrated before.</a:t>
            </a:r>
          </a:p>
          <a:p>
            <a:pPr lvl="1"/>
            <a:r>
              <a:rPr lang="en-GB" sz="1600" dirty="0"/>
              <a:t>I have designed and tested a working prototype.</a:t>
            </a:r>
          </a:p>
        </p:txBody>
      </p:sp>
      <p:sp>
        <p:nvSpPr>
          <p:cNvPr id="10" name="TextBox 9">
            <a:extLst>
              <a:ext uri="{FF2B5EF4-FFF2-40B4-BE49-F238E27FC236}">
                <a16:creationId xmlns:a16="http://schemas.microsoft.com/office/drawing/2014/main" id="{373F4703-EE12-433D-B0E4-94D09391A2E2}"/>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243810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4</a:t>
            </a:fld>
            <a:endParaRPr lang="en-US" dirty="0"/>
          </a:p>
        </p:txBody>
      </p:sp>
      <p:sp>
        <p:nvSpPr>
          <p:cNvPr id="11" name="Title 10">
            <a:extLst>
              <a:ext uri="{FF2B5EF4-FFF2-40B4-BE49-F238E27FC236}">
                <a16:creationId xmlns:a16="http://schemas.microsoft.com/office/drawing/2014/main" id="{80EA81E3-85EC-41D3-A655-53C328AF5619}"/>
              </a:ext>
            </a:extLst>
          </p:cNvPr>
          <p:cNvSpPr>
            <a:spLocks noGrp="1"/>
          </p:cNvSpPr>
          <p:nvPr>
            <p:ph type="title"/>
          </p:nvPr>
        </p:nvSpPr>
        <p:spPr/>
        <p:txBody>
          <a:bodyPr>
            <a:normAutofit/>
          </a:bodyPr>
          <a:lstStyle/>
          <a:p>
            <a:r>
              <a:rPr lang="en-GB" sz="3600" dirty="0"/>
              <a:t>Two-colour fibre-coupled BOXC design</a:t>
            </a:r>
          </a:p>
        </p:txBody>
      </p:sp>
      <p:grpSp>
        <p:nvGrpSpPr>
          <p:cNvPr id="6" name="Group 5">
            <a:extLst>
              <a:ext uri="{FF2B5EF4-FFF2-40B4-BE49-F238E27FC236}">
                <a16:creationId xmlns:a16="http://schemas.microsoft.com/office/drawing/2014/main" id="{17DC15E6-6828-410C-8721-E82F9711504F}"/>
              </a:ext>
            </a:extLst>
          </p:cNvPr>
          <p:cNvGrpSpPr/>
          <p:nvPr/>
        </p:nvGrpSpPr>
        <p:grpSpPr>
          <a:xfrm>
            <a:off x="225402" y="1221512"/>
            <a:ext cx="11741198" cy="2850758"/>
            <a:chOff x="225402" y="1221512"/>
            <a:chExt cx="11741198" cy="2850758"/>
          </a:xfrm>
        </p:grpSpPr>
        <p:sp>
          <p:nvSpPr>
            <p:cNvPr id="5" name="Rectangle 4">
              <a:extLst>
                <a:ext uri="{FF2B5EF4-FFF2-40B4-BE49-F238E27FC236}">
                  <a16:creationId xmlns:a16="http://schemas.microsoft.com/office/drawing/2014/main" id="{8CD3F2D2-2AA8-4373-8E43-12706D2FA0AC}"/>
                </a:ext>
              </a:extLst>
            </p:cNvPr>
            <p:cNvSpPr/>
            <p:nvPr/>
          </p:nvSpPr>
          <p:spPr>
            <a:xfrm>
              <a:off x="225402" y="1221512"/>
              <a:ext cx="11741198" cy="2850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E3147DC1-41B0-48FE-945D-E5D271BF685D}"/>
                </a:ext>
              </a:extLst>
            </p:cNvPr>
            <p:cNvPicPr>
              <a:picLocks noChangeAspect="1"/>
            </p:cNvPicPr>
            <p:nvPr/>
          </p:nvPicPr>
          <p:blipFill rotWithShape="1">
            <a:blip r:embed="rId3"/>
            <a:srcRect b="12728"/>
            <a:stretch/>
          </p:blipFill>
          <p:spPr>
            <a:xfrm>
              <a:off x="244548" y="1297173"/>
              <a:ext cx="11722051" cy="2636874"/>
            </a:xfrm>
            <a:prstGeom prst="rect">
              <a:avLst/>
            </a:prstGeom>
          </p:spPr>
        </p:pic>
      </p:grpSp>
      <p:sp>
        <p:nvSpPr>
          <p:cNvPr id="95" name="Content Placeholder 2">
            <a:extLst>
              <a:ext uri="{FF2B5EF4-FFF2-40B4-BE49-F238E27FC236}">
                <a16:creationId xmlns:a16="http://schemas.microsoft.com/office/drawing/2014/main" id="{7FA87FA9-A685-4DC2-99E2-79D64065784E}"/>
              </a:ext>
            </a:extLst>
          </p:cNvPr>
          <p:cNvSpPr txBox="1">
            <a:spLocks/>
          </p:cNvSpPr>
          <p:nvPr/>
        </p:nvSpPr>
        <p:spPr>
          <a:xfrm>
            <a:off x="279286" y="4157325"/>
            <a:ext cx="7735547" cy="2354570"/>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u="sng" dirty="0"/>
              <a:t>Coupling and Polarisation:</a:t>
            </a:r>
          </a:p>
          <a:p>
            <a:pPr marL="0" indent="0">
              <a:buNone/>
            </a:pPr>
            <a:r>
              <a:rPr lang="en-GB" sz="2000" dirty="0"/>
              <a:t>1560 nm and 800 nm coupled into fibre, </a:t>
            </a:r>
            <a:r>
              <a:rPr lang="en-GB" sz="2000" dirty="0">
                <a:solidFill>
                  <a:schemeClr val="accent4"/>
                </a:solidFill>
              </a:rPr>
              <a:t>travel to separate fibre polarisation paddles and polarisers </a:t>
            </a:r>
            <a:r>
              <a:rPr lang="en-GB" sz="2000" dirty="0"/>
              <a:t>to ensure correct polarisation for periodically-poled lithium niobate (PPLN) waveguides. </a:t>
            </a:r>
          </a:p>
          <a:p>
            <a:pPr lvl="1"/>
            <a:r>
              <a:rPr lang="en-GB" sz="1600" dirty="0"/>
              <a:t>Both wavelengths travel in optical fibre matched to respective wavelengths.</a:t>
            </a:r>
          </a:p>
          <a:p>
            <a:pPr lvl="1"/>
            <a:r>
              <a:rPr lang="en-GB" sz="1600" dirty="0"/>
              <a:t>After paddles, polarisation-maintaining </a:t>
            </a:r>
            <a:r>
              <a:rPr lang="en-GB" sz="1600" dirty="0">
                <a:solidFill>
                  <a:schemeClr val="accent4"/>
                </a:solidFill>
              </a:rPr>
              <a:t>(PM) fibre is used</a:t>
            </a:r>
            <a:r>
              <a:rPr lang="en-GB" sz="1600" dirty="0"/>
              <a:t> to prevent polarisation changes.</a:t>
            </a:r>
          </a:p>
        </p:txBody>
      </p:sp>
      <p:sp>
        <p:nvSpPr>
          <p:cNvPr id="96" name="Rectangle 95">
            <a:extLst>
              <a:ext uri="{FF2B5EF4-FFF2-40B4-BE49-F238E27FC236}">
                <a16:creationId xmlns:a16="http://schemas.microsoft.com/office/drawing/2014/main" id="{37EACEA0-C754-4093-BC85-C2D6353B8DE6}"/>
              </a:ext>
            </a:extLst>
          </p:cNvPr>
          <p:cNvSpPr/>
          <p:nvPr/>
        </p:nvSpPr>
        <p:spPr>
          <a:xfrm>
            <a:off x="225400" y="1350337"/>
            <a:ext cx="4335967" cy="2636874"/>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7" name="Picture 96">
            <a:extLst>
              <a:ext uri="{FF2B5EF4-FFF2-40B4-BE49-F238E27FC236}">
                <a16:creationId xmlns:a16="http://schemas.microsoft.com/office/drawing/2014/main" id="{29810CF3-C902-48F1-82FE-DCEE0EF0A008}"/>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3402" r="12266"/>
          <a:stretch/>
        </p:blipFill>
        <p:spPr>
          <a:xfrm>
            <a:off x="8014833" y="4201653"/>
            <a:ext cx="3689498" cy="2460911"/>
          </a:xfrm>
          <a:prstGeom prst="rect">
            <a:avLst/>
          </a:prstGeom>
        </p:spPr>
      </p:pic>
      <p:sp>
        <p:nvSpPr>
          <p:cNvPr id="13" name="TextBox 12">
            <a:extLst>
              <a:ext uri="{FF2B5EF4-FFF2-40B4-BE49-F238E27FC236}">
                <a16:creationId xmlns:a16="http://schemas.microsoft.com/office/drawing/2014/main" id="{FAE4ABDF-5608-4170-9E64-77965B23E3A7}"/>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361093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5</a:t>
            </a:fld>
            <a:endParaRPr lang="en-US" dirty="0"/>
          </a:p>
        </p:txBody>
      </p:sp>
      <p:sp>
        <p:nvSpPr>
          <p:cNvPr id="11" name="Title 10">
            <a:extLst>
              <a:ext uri="{FF2B5EF4-FFF2-40B4-BE49-F238E27FC236}">
                <a16:creationId xmlns:a16="http://schemas.microsoft.com/office/drawing/2014/main" id="{80EA81E3-85EC-41D3-A655-53C328AF5619}"/>
              </a:ext>
            </a:extLst>
          </p:cNvPr>
          <p:cNvSpPr>
            <a:spLocks noGrp="1"/>
          </p:cNvSpPr>
          <p:nvPr>
            <p:ph type="title"/>
          </p:nvPr>
        </p:nvSpPr>
        <p:spPr/>
        <p:txBody>
          <a:bodyPr>
            <a:normAutofit/>
          </a:bodyPr>
          <a:lstStyle/>
          <a:p>
            <a:r>
              <a:rPr lang="en-GB" sz="3600" dirty="0"/>
              <a:t>Two-colour fibre-coupled BOXC design</a:t>
            </a:r>
          </a:p>
        </p:txBody>
      </p:sp>
      <p:grpSp>
        <p:nvGrpSpPr>
          <p:cNvPr id="6" name="Group 5">
            <a:extLst>
              <a:ext uri="{FF2B5EF4-FFF2-40B4-BE49-F238E27FC236}">
                <a16:creationId xmlns:a16="http://schemas.microsoft.com/office/drawing/2014/main" id="{17DC15E6-6828-410C-8721-E82F9711504F}"/>
              </a:ext>
            </a:extLst>
          </p:cNvPr>
          <p:cNvGrpSpPr/>
          <p:nvPr/>
        </p:nvGrpSpPr>
        <p:grpSpPr>
          <a:xfrm>
            <a:off x="225402" y="1221512"/>
            <a:ext cx="11741198" cy="2850758"/>
            <a:chOff x="225402" y="1221512"/>
            <a:chExt cx="11741198" cy="2850758"/>
          </a:xfrm>
        </p:grpSpPr>
        <p:sp>
          <p:nvSpPr>
            <p:cNvPr id="5" name="Rectangle 4">
              <a:extLst>
                <a:ext uri="{FF2B5EF4-FFF2-40B4-BE49-F238E27FC236}">
                  <a16:creationId xmlns:a16="http://schemas.microsoft.com/office/drawing/2014/main" id="{8CD3F2D2-2AA8-4373-8E43-12706D2FA0AC}"/>
                </a:ext>
              </a:extLst>
            </p:cNvPr>
            <p:cNvSpPr/>
            <p:nvPr/>
          </p:nvSpPr>
          <p:spPr>
            <a:xfrm>
              <a:off x="225402" y="1221512"/>
              <a:ext cx="11741198" cy="2850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E3147DC1-41B0-48FE-945D-E5D271BF685D}"/>
                </a:ext>
              </a:extLst>
            </p:cNvPr>
            <p:cNvPicPr>
              <a:picLocks noChangeAspect="1"/>
            </p:cNvPicPr>
            <p:nvPr/>
          </p:nvPicPr>
          <p:blipFill rotWithShape="1">
            <a:blip r:embed="rId3"/>
            <a:srcRect b="12728"/>
            <a:stretch/>
          </p:blipFill>
          <p:spPr>
            <a:xfrm>
              <a:off x="244548" y="1297173"/>
              <a:ext cx="11722051" cy="2636874"/>
            </a:xfrm>
            <a:prstGeom prst="rect">
              <a:avLst/>
            </a:prstGeom>
          </p:spPr>
        </p:pic>
      </p:grpSp>
      <p:sp>
        <p:nvSpPr>
          <p:cNvPr id="95" name="Content Placeholder 2">
            <a:extLst>
              <a:ext uri="{FF2B5EF4-FFF2-40B4-BE49-F238E27FC236}">
                <a16:creationId xmlns:a16="http://schemas.microsoft.com/office/drawing/2014/main" id="{7FA87FA9-A685-4DC2-99E2-79D64065784E}"/>
              </a:ext>
            </a:extLst>
          </p:cNvPr>
          <p:cNvSpPr txBox="1">
            <a:spLocks/>
          </p:cNvSpPr>
          <p:nvPr/>
        </p:nvSpPr>
        <p:spPr>
          <a:xfrm>
            <a:off x="279287" y="4157325"/>
            <a:ext cx="7737662" cy="2581472"/>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u="sng" dirty="0"/>
              <a:t>Sum-Frequency Generation:</a:t>
            </a:r>
          </a:p>
          <a:p>
            <a:pPr marL="0" indent="0">
              <a:buNone/>
            </a:pPr>
            <a:r>
              <a:rPr lang="en-GB" sz="2000" dirty="0"/>
              <a:t>Pulses are </a:t>
            </a:r>
            <a:r>
              <a:rPr lang="en-GB" sz="2000" dirty="0">
                <a:solidFill>
                  <a:schemeClr val="accent4"/>
                </a:solidFill>
              </a:rPr>
              <a:t>split 50:50 </a:t>
            </a:r>
            <a:r>
              <a:rPr lang="en-GB" sz="2000" dirty="0"/>
              <a:t>and sent to </a:t>
            </a:r>
            <a:r>
              <a:rPr lang="en-GB" sz="2000" dirty="0">
                <a:solidFill>
                  <a:schemeClr val="accent4"/>
                </a:solidFill>
              </a:rPr>
              <a:t>separate PPLN waveguides.</a:t>
            </a:r>
          </a:p>
          <a:p>
            <a:pPr lvl="1"/>
            <a:r>
              <a:rPr lang="en-GB" sz="1600" dirty="0"/>
              <a:t>Fibre delay stage imparts additional time delay D to one of the 1560 nm components. </a:t>
            </a:r>
          </a:p>
          <a:p>
            <a:pPr lvl="1"/>
            <a:r>
              <a:rPr lang="en-GB" sz="1600" dirty="0">
                <a:solidFill>
                  <a:schemeClr val="accent4"/>
                </a:solidFill>
              </a:rPr>
              <a:t>Sets of pulses have different delays </a:t>
            </a:r>
            <a:r>
              <a:rPr lang="en-GB" sz="1600" dirty="0"/>
              <a:t>ΔT and ΔT’ = ΔT – D. </a:t>
            </a:r>
          </a:p>
          <a:p>
            <a:pPr marL="0" indent="0">
              <a:buNone/>
            </a:pPr>
            <a:r>
              <a:rPr lang="en-GB" sz="2000" dirty="0"/>
              <a:t>Waveguides generate two sum-frequency pulses with </a:t>
            </a:r>
            <a:r>
              <a:rPr lang="en-GB" sz="2000" dirty="0">
                <a:solidFill>
                  <a:schemeClr val="accent4"/>
                </a:solidFill>
              </a:rPr>
              <a:t>different intensities</a:t>
            </a:r>
            <a:r>
              <a:rPr lang="en-GB" sz="2000" dirty="0"/>
              <a:t> due to </a:t>
            </a:r>
            <a:r>
              <a:rPr lang="en-GB" sz="2000" dirty="0">
                <a:solidFill>
                  <a:schemeClr val="accent4"/>
                </a:solidFill>
              </a:rPr>
              <a:t>different temporal overlap </a:t>
            </a:r>
            <a:r>
              <a:rPr lang="en-GB" sz="2000" dirty="0"/>
              <a:t>of pulses. </a:t>
            </a:r>
          </a:p>
          <a:p>
            <a:pPr lvl="1"/>
            <a:r>
              <a:rPr lang="en-GB" sz="1600" dirty="0"/>
              <a:t>Converted to electrical signals by identical photodetectors (PDs).</a:t>
            </a:r>
          </a:p>
        </p:txBody>
      </p:sp>
      <p:sp>
        <p:nvSpPr>
          <p:cNvPr id="8" name="Rectangle 7">
            <a:extLst>
              <a:ext uri="{FF2B5EF4-FFF2-40B4-BE49-F238E27FC236}">
                <a16:creationId xmlns:a16="http://schemas.microsoft.com/office/drawing/2014/main" id="{3FD14683-2C73-483D-BD77-CC9654E84649}"/>
              </a:ext>
            </a:extLst>
          </p:cNvPr>
          <p:cNvSpPr/>
          <p:nvPr/>
        </p:nvSpPr>
        <p:spPr>
          <a:xfrm flipH="1">
            <a:off x="4561367" y="1297173"/>
            <a:ext cx="3646968" cy="2690038"/>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D98A8CFD-96B3-445B-91D7-1B181E7DD4F9}"/>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r="10891"/>
          <a:stretch/>
        </p:blipFill>
        <p:spPr>
          <a:xfrm>
            <a:off x="7860984" y="4206252"/>
            <a:ext cx="3962421" cy="2501294"/>
          </a:xfrm>
          <a:prstGeom prst="rect">
            <a:avLst/>
          </a:prstGeom>
        </p:spPr>
      </p:pic>
      <p:sp>
        <p:nvSpPr>
          <p:cNvPr id="13" name="TextBox 12">
            <a:extLst>
              <a:ext uri="{FF2B5EF4-FFF2-40B4-BE49-F238E27FC236}">
                <a16:creationId xmlns:a16="http://schemas.microsoft.com/office/drawing/2014/main" id="{F4C239A2-C177-4C49-9067-4783F2CC7870}"/>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2833567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5">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6</a:t>
            </a:fld>
            <a:endParaRPr lang="en-US" dirty="0"/>
          </a:p>
        </p:txBody>
      </p:sp>
      <p:sp>
        <p:nvSpPr>
          <p:cNvPr id="11" name="Title 10">
            <a:extLst>
              <a:ext uri="{FF2B5EF4-FFF2-40B4-BE49-F238E27FC236}">
                <a16:creationId xmlns:a16="http://schemas.microsoft.com/office/drawing/2014/main" id="{80EA81E3-85EC-41D3-A655-53C328AF5619}"/>
              </a:ext>
            </a:extLst>
          </p:cNvPr>
          <p:cNvSpPr>
            <a:spLocks noGrp="1"/>
          </p:cNvSpPr>
          <p:nvPr>
            <p:ph type="title"/>
          </p:nvPr>
        </p:nvSpPr>
        <p:spPr/>
        <p:txBody>
          <a:bodyPr>
            <a:normAutofit/>
          </a:bodyPr>
          <a:lstStyle/>
          <a:p>
            <a:r>
              <a:rPr lang="en-GB" sz="3600" dirty="0"/>
              <a:t>Two-colour fibre-coupled BOXC design</a:t>
            </a:r>
          </a:p>
        </p:txBody>
      </p:sp>
      <p:grpSp>
        <p:nvGrpSpPr>
          <p:cNvPr id="6" name="Group 5">
            <a:extLst>
              <a:ext uri="{FF2B5EF4-FFF2-40B4-BE49-F238E27FC236}">
                <a16:creationId xmlns:a16="http://schemas.microsoft.com/office/drawing/2014/main" id="{17DC15E6-6828-410C-8721-E82F9711504F}"/>
              </a:ext>
            </a:extLst>
          </p:cNvPr>
          <p:cNvGrpSpPr/>
          <p:nvPr/>
        </p:nvGrpSpPr>
        <p:grpSpPr>
          <a:xfrm>
            <a:off x="225402" y="1221512"/>
            <a:ext cx="11741198" cy="2850758"/>
            <a:chOff x="225402" y="1221512"/>
            <a:chExt cx="11741198" cy="2850758"/>
          </a:xfrm>
        </p:grpSpPr>
        <p:sp>
          <p:nvSpPr>
            <p:cNvPr id="5" name="Rectangle 4">
              <a:extLst>
                <a:ext uri="{FF2B5EF4-FFF2-40B4-BE49-F238E27FC236}">
                  <a16:creationId xmlns:a16="http://schemas.microsoft.com/office/drawing/2014/main" id="{8CD3F2D2-2AA8-4373-8E43-12706D2FA0AC}"/>
                </a:ext>
              </a:extLst>
            </p:cNvPr>
            <p:cNvSpPr/>
            <p:nvPr/>
          </p:nvSpPr>
          <p:spPr>
            <a:xfrm>
              <a:off x="225402" y="1221512"/>
              <a:ext cx="11741198" cy="2850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E3147DC1-41B0-48FE-945D-E5D271BF685D}"/>
                </a:ext>
              </a:extLst>
            </p:cNvPr>
            <p:cNvPicPr>
              <a:picLocks noChangeAspect="1"/>
            </p:cNvPicPr>
            <p:nvPr/>
          </p:nvPicPr>
          <p:blipFill rotWithShape="1">
            <a:blip r:embed="rId3"/>
            <a:srcRect b="12728"/>
            <a:stretch/>
          </p:blipFill>
          <p:spPr>
            <a:xfrm>
              <a:off x="244548" y="1297173"/>
              <a:ext cx="11722051" cy="2636874"/>
            </a:xfrm>
            <a:prstGeom prst="rect">
              <a:avLst/>
            </a:prstGeom>
          </p:spPr>
        </p:pic>
      </p:grpSp>
      <p:sp>
        <p:nvSpPr>
          <p:cNvPr id="95" name="Content Placeholder 2">
            <a:extLst>
              <a:ext uri="{FF2B5EF4-FFF2-40B4-BE49-F238E27FC236}">
                <a16:creationId xmlns:a16="http://schemas.microsoft.com/office/drawing/2014/main" id="{7FA87FA9-A685-4DC2-99E2-79D64065784E}"/>
              </a:ext>
            </a:extLst>
          </p:cNvPr>
          <p:cNvSpPr txBox="1">
            <a:spLocks/>
          </p:cNvSpPr>
          <p:nvPr/>
        </p:nvSpPr>
        <p:spPr>
          <a:xfrm>
            <a:off x="279286" y="4157324"/>
            <a:ext cx="7471849" cy="2509289"/>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u="sng" dirty="0"/>
              <a:t>Signal Generation:</a:t>
            </a:r>
          </a:p>
          <a:p>
            <a:pPr marL="0" indent="0">
              <a:buNone/>
            </a:pPr>
            <a:r>
              <a:rPr lang="en-GB" sz="2000" dirty="0"/>
              <a:t>Signal from photodetectors is amplified and the </a:t>
            </a:r>
            <a:r>
              <a:rPr lang="en-GB" sz="2000" dirty="0">
                <a:solidFill>
                  <a:schemeClr val="accent4"/>
                </a:solidFill>
              </a:rPr>
              <a:t>difference between the two voltages is taken </a:t>
            </a:r>
            <a:r>
              <a:rPr lang="en-GB" sz="2000" dirty="0"/>
              <a:t>to give ΔV. </a:t>
            </a:r>
          </a:p>
          <a:p>
            <a:pPr lvl="1"/>
            <a:r>
              <a:rPr lang="en-GB" sz="1600" dirty="0"/>
              <a:t>By scanning over ΔT, can obtain a plot of </a:t>
            </a:r>
            <a:r>
              <a:rPr lang="en-GB" sz="1600" dirty="0">
                <a:solidFill>
                  <a:schemeClr val="accent4"/>
                </a:solidFill>
              </a:rPr>
              <a:t>ΔV against ΔT.</a:t>
            </a:r>
          </a:p>
          <a:p>
            <a:pPr lvl="1"/>
            <a:r>
              <a:rPr lang="en-GB" sz="1600" dirty="0"/>
              <a:t>Gradient is </a:t>
            </a:r>
            <a:r>
              <a:rPr lang="en-GB" sz="1600" dirty="0">
                <a:solidFill>
                  <a:schemeClr val="accent4"/>
                </a:solidFill>
              </a:rPr>
              <a:t>linear about zero-crossing point </a:t>
            </a:r>
            <a:r>
              <a:rPr lang="en-GB" sz="1600" dirty="0"/>
              <a:t>(where ΔV = 0). </a:t>
            </a:r>
          </a:p>
          <a:p>
            <a:pPr marL="0" indent="0">
              <a:buNone/>
            </a:pPr>
            <a:r>
              <a:rPr lang="en-GB" sz="2000" dirty="0"/>
              <a:t>Can adjust laser pulse arrival time to lock lasers to zero-crossing point, keeps relative timing between laser pulses constant to within a </a:t>
            </a:r>
            <a:r>
              <a:rPr lang="en-GB" sz="2000" dirty="0">
                <a:solidFill>
                  <a:schemeClr val="accent4"/>
                </a:solidFill>
              </a:rPr>
              <a:t>few femtoseconds.</a:t>
            </a:r>
          </a:p>
        </p:txBody>
      </p:sp>
      <p:sp>
        <p:nvSpPr>
          <p:cNvPr id="8" name="Rectangle 7">
            <a:extLst>
              <a:ext uri="{FF2B5EF4-FFF2-40B4-BE49-F238E27FC236}">
                <a16:creationId xmlns:a16="http://schemas.microsoft.com/office/drawing/2014/main" id="{97369C33-6A1B-41DA-9916-8EC2AE320DB6}"/>
              </a:ext>
            </a:extLst>
          </p:cNvPr>
          <p:cNvSpPr/>
          <p:nvPr/>
        </p:nvSpPr>
        <p:spPr>
          <a:xfrm>
            <a:off x="8208335" y="1297173"/>
            <a:ext cx="3657600" cy="2690038"/>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B9CF296B-FDA0-4C6B-97A8-CA4536CA94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8094" y="4147931"/>
            <a:ext cx="3930502" cy="2604977"/>
          </a:xfrm>
          <a:prstGeom prst="rect">
            <a:avLst/>
          </a:prstGeom>
        </p:spPr>
      </p:pic>
      <p:sp>
        <p:nvSpPr>
          <p:cNvPr id="13" name="TextBox 12">
            <a:extLst>
              <a:ext uri="{FF2B5EF4-FFF2-40B4-BE49-F238E27FC236}">
                <a16:creationId xmlns:a16="http://schemas.microsoft.com/office/drawing/2014/main" id="{14B18574-C0AE-4F6A-B001-6442E72B4E14}"/>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401848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7</a:t>
            </a:fld>
            <a:endParaRPr lang="en-US" dirty="0"/>
          </a:p>
        </p:txBody>
      </p:sp>
      <p:sp>
        <p:nvSpPr>
          <p:cNvPr id="6" name="Title 5">
            <a:extLst>
              <a:ext uri="{FF2B5EF4-FFF2-40B4-BE49-F238E27FC236}">
                <a16:creationId xmlns:a16="http://schemas.microsoft.com/office/drawing/2014/main" id="{2E783E47-CC16-406C-B3B0-D587C2C9F355}"/>
              </a:ext>
            </a:extLst>
          </p:cNvPr>
          <p:cNvSpPr>
            <a:spLocks noGrp="1"/>
          </p:cNvSpPr>
          <p:nvPr>
            <p:ph type="title"/>
          </p:nvPr>
        </p:nvSpPr>
        <p:spPr/>
        <p:txBody>
          <a:bodyPr>
            <a:normAutofit/>
          </a:bodyPr>
          <a:lstStyle/>
          <a:p>
            <a:r>
              <a:rPr lang="en-GB" sz="3600" dirty="0"/>
              <a:t>Measuring BOXC sensitivity</a:t>
            </a:r>
          </a:p>
        </p:txBody>
      </p:sp>
      <p:sp>
        <p:nvSpPr>
          <p:cNvPr id="9" name="Content Placeholder 2">
            <a:extLst>
              <a:ext uri="{FF2B5EF4-FFF2-40B4-BE49-F238E27FC236}">
                <a16:creationId xmlns:a16="http://schemas.microsoft.com/office/drawing/2014/main" id="{035A2BAB-FA76-42D0-BD55-50F6102E6278}"/>
              </a:ext>
            </a:extLst>
          </p:cNvPr>
          <p:cNvSpPr txBox="1">
            <a:spLocks/>
          </p:cNvSpPr>
          <p:nvPr/>
        </p:nvSpPr>
        <p:spPr>
          <a:xfrm>
            <a:off x="5752214" y="1424226"/>
            <a:ext cx="6249122" cy="5316816"/>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OMO (Origami-15) locked to RF master oscillator, operates at:</a:t>
            </a:r>
          </a:p>
          <a:p>
            <a:pPr marL="0" indent="0" algn="ctr">
              <a:buNone/>
            </a:pPr>
            <a:r>
              <a:rPr lang="en-GB" sz="2000" i="1" dirty="0" err="1"/>
              <a:t>f</a:t>
            </a:r>
            <a:r>
              <a:rPr lang="en-GB" sz="2000" i="1" baseline="-25000" dirty="0" err="1"/>
              <a:t>RF</a:t>
            </a:r>
            <a:r>
              <a:rPr lang="en-GB" sz="2000" dirty="0"/>
              <a:t> = 2998.5 MHz</a:t>
            </a:r>
          </a:p>
          <a:p>
            <a:pPr marL="0" indent="0" algn="ctr">
              <a:buNone/>
            </a:pPr>
            <a:endParaRPr lang="en-GB" sz="300" dirty="0"/>
          </a:p>
          <a:p>
            <a:pPr marL="0" indent="0">
              <a:buNone/>
            </a:pPr>
            <a:r>
              <a:rPr lang="en-GB" sz="2000" dirty="0"/>
              <a:t>OMO produces 1560 ± 10 nm pulses at:</a:t>
            </a:r>
          </a:p>
          <a:p>
            <a:pPr marL="0" indent="0" algn="ctr">
              <a:buNone/>
            </a:pPr>
            <a:r>
              <a:rPr lang="en-GB" sz="2000" i="1" dirty="0">
                <a:solidFill>
                  <a:schemeClr val="accent4"/>
                </a:solidFill>
              </a:rPr>
              <a:t>f</a:t>
            </a:r>
            <a:r>
              <a:rPr lang="en-GB" sz="2000" i="1" baseline="-25000" dirty="0">
                <a:solidFill>
                  <a:schemeClr val="accent4"/>
                </a:solidFill>
              </a:rPr>
              <a:t>1560 </a:t>
            </a:r>
            <a:r>
              <a:rPr lang="en-GB" sz="2000" dirty="0">
                <a:solidFill>
                  <a:schemeClr val="accent4"/>
                </a:solidFill>
              </a:rPr>
              <a:t>=</a:t>
            </a:r>
            <a:r>
              <a:rPr lang="en-GB" sz="2000" i="1" dirty="0">
                <a:solidFill>
                  <a:schemeClr val="accent4"/>
                </a:solidFill>
              </a:rPr>
              <a:t> </a:t>
            </a:r>
            <a:r>
              <a:rPr lang="en-GB" sz="2000" i="1" dirty="0" err="1">
                <a:solidFill>
                  <a:schemeClr val="accent4"/>
                </a:solidFill>
              </a:rPr>
              <a:t>f</a:t>
            </a:r>
            <a:r>
              <a:rPr lang="en-GB" sz="2000" i="1" baseline="-25000" dirty="0" err="1">
                <a:solidFill>
                  <a:schemeClr val="accent4"/>
                </a:solidFill>
              </a:rPr>
              <a:t>RF</a:t>
            </a:r>
            <a:r>
              <a:rPr lang="en-GB" sz="2000" i="1" baseline="-25000" dirty="0">
                <a:solidFill>
                  <a:schemeClr val="accent4"/>
                </a:solidFill>
              </a:rPr>
              <a:t> </a:t>
            </a:r>
            <a:r>
              <a:rPr lang="en-GB" sz="2000" dirty="0">
                <a:solidFill>
                  <a:schemeClr val="accent4"/>
                </a:solidFill>
              </a:rPr>
              <a:t>/12</a:t>
            </a:r>
            <a:r>
              <a:rPr lang="en-GB" sz="2000" dirty="0"/>
              <a:t> = 249.875 MHz</a:t>
            </a:r>
          </a:p>
          <a:p>
            <a:pPr marL="0" indent="0" algn="ctr">
              <a:buNone/>
            </a:pPr>
            <a:endParaRPr lang="en-GB" sz="300" dirty="0"/>
          </a:p>
          <a:p>
            <a:pPr marL="0" indent="0">
              <a:buNone/>
            </a:pPr>
            <a:r>
              <a:rPr lang="en-GB" sz="2000" dirty="0"/>
              <a:t>800 nm laser (Micra-5) locked to signal generator at:</a:t>
            </a:r>
          </a:p>
          <a:p>
            <a:pPr marL="0" indent="0" algn="ctr">
              <a:buNone/>
            </a:pPr>
            <a:r>
              <a:rPr lang="en-GB" sz="2000" i="1" dirty="0">
                <a:solidFill>
                  <a:schemeClr val="accent4"/>
                </a:solidFill>
              </a:rPr>
              <a:t>f</a:t>
            </a:r>
            <a:r>
              <a:rPr lang="en-GB" sz="2000" i="1" baseline="-25000" dirty="0">
                <a:solidFill>
                  <a:schemeClr val="accent4"/>
                </a:solidFill>
              </a:rPr>
              <a:t>800</a:t>
            </a:r>
            <a:r>
              <a:rPr lang="en-GB" sz="2000" dirty="0">
                <a:solidFill>
                  <a:schemeClr val="accent4"/>
                </a:solidFill>
              </a:rPr>
              <a:t> = (</a:t>
            </a:r>
            <a:r>
              <a:rPr lang="en-GB" sz="2000" i="1" dirty="0">
                <a:solidFill>
                  <a:schemeClr val="accent4"/>
                </a:solidFill>
              </a:rPr>
              <a:t>f</a:t>
            </a:r>
            <a:r>
              <a:rPr lang="en-GB" sz="2000" i="1" baseline="-25000" dirty="0">
                <a:solidFill>
                  <a:schemeClr val="accent4"/>
                </a:solidFill>
              </a:rPr>
              <a:t>1560</a:t>
            </a:r>
            <a:r>
              <a:rPr lang="en-GB" sz="2000" baseline="-25000" dirty="0">
                <a:solidFill>
                  <a:schemeClr val="accent4"/>
                </a:solidFill>
              </a:rPr>
              <a:t> </a:t>
            </a:r>
            <a:r>
              <a:rPr lang="en-GB" sz="2000" dirty="0">
                <a:solidFill>
                  <a:schemeClr val="accent4"/>
                </a:solidFill>
              </a:rPr>
              <a:t>/3) + </a:t>
            </a:r>
            <a:r>
              <a:rPr lang="el-GR" sz="2000" i="1" dirty="0">
                <a:solidFill>
                  <a:schemeClr val="accent4"/>
                </a:solidFill>
              </a:rPr>
              <a:t>δ</a:t>
            </a:r>
            <a:r>
              <a:rPr lang="en-GB" sz="2000" i="1" dirty="0">
                <a:solidFill>
                  <a:schemeClr val="accent4"/>
                </a:solidFill>
              </a:rPr>
              <a:t>f  </a:t>
            </a:r>
            <a:r>
              <a:rPr lang="en-GB" sz="2000" i="1" dirty="0"/>
              <a:t>,  </a:t>
            </a:r>
            <a:r>
              <a:rPr lang="el-GR" sz="2000" i="1" dirty="0"/>
              <a:t>δ</a:t>
            </a:r>
            <a:r>
              <a:rPr lang="en-GB" sz="2000" i="1" dirty="0"/>
              <a:t>f </a:t>
            </a:r>
            <a:r>
              <a:rPr lang="en-GB" sz="2000" dirty="0"/>
              <a:t>= 2.93 Hz &lt;&lt;</a:t>
            </a:r>
            <a:r>
              <a:rPr lang="en-GB" sz="2000" i="1" dirty="0"/>
              <a:t> f</a:t>
            </a:r>
            <a:r>
              <a:rPr lang="en-GB" sz="2000" i="1" baseline="-25000" dirty="0"/>
              <a:t>800</a:t>
            </a:r>
            <a:r>
              <a:rPr lang="en-GB" sz="2000" i="1" dirty="0"/>
              <a:t> </a:t>
            </a:r>
            <a:r>
              <a:rPr lang="en-GB" sz="2000" dirty="0"/>
              <a:t>,</a:t>
            </a:r>
            <a:r>
              <a:rPr lang="en-GB" sz="2000" i="1" dirty="0"/>
              <a:t> f</a:t>
            </a:r>
            <a:r>
              <a:rPr lang="en-GB" sz="2000" i="1" baseline="-25000" dirty="0"/>
              <a:t>1560</a:t>
            </a:r>
            <a:endParaRPr lang="en-GB" sz="2000" dirty="0"/>
          </a:p>
          <a:p>
            <a:pPr marL="0" indent="0">
              <a:buNone/>
            </a:pPr>
            <a:endParaRPr lang="en-GB" sz="2000" dirty="0"/>
          </a:p>
          <a:p>
            <a:pPr marL="0" indent="0">
              <a:buNone/>
            </a:pPr>
            <a:r>
              <a:rPr lang="en-GB" sz="2000" dirty="0"/>
              <a:t>f</a:t>
            </a:r>
            <a:r>
              <a:rPr lang="en-GB" sz="2000" baseline="-25000" dirty="0"/>
              <a:t>1560</a:t>
            </a:r>
            <a:r>
              <a:rPr lang="en-GB" sz="2000" dirty="0"/>
              <a:t> is </a:t>
            </a:r>
            <a:r>
              <a:rPr lang="en-GB" sz="2000" dirty="0">
                <a:solidFill>
                  <a:schemeClr val="accent4"/>
                </a:solidFill>
              </a:rPr>
              <a:t>not an exact multiple of f</a:t>
            </a:r>
            <a:r>
              <a:rPr lang="en-GB" sz="2000" baseline="-25000" dirty="0">
                <a:solidFill>
                  <a:schemeClr val="accent4"/>
                </a:solidFill>
              </a:rPr>
              <a:t>800</a:t>
            </a:r>
            <a:r>
              <a:rPr lang="en-GB" sz="2000" dirty="0">
                <a:solidFill>
                  <a:schemeClr val="accent4"/>
                </a:solidFill>
              </a:rPr>
              <a:t>.</a:t>
            </a:r>
          </a:p>
          <a:p>
            <a:pPr lvl="1"/>
            <a:r>
              <a:rPr lang="en-GB" sz="1600" dirty="0"/>
              <a:t>800 nm and 1560 nm </a:t>
            </a:r>
            <a:r>
              <a:rPr lang="en-GB" sz="1600" dirty="0">
                <a:solidFill>
                  <a:schemeClr val="accent4"/>
                </a:solidFill>
              </a:rPr>
              <a:t>pulse trains slowly scan </a:t>
            </a:r>
            <a:r>
              <a:rPr lang="en-GB" sz="1600" dirty="0"/>
              <a:t>over each other, generating multiple sum-frequency pulses. </a:t>
            </a:r>
          </a:p>
          <a:p>
            <a:pPr lvl="1"/>
            <a:r>
              <a:rPr lang="en-GB" sz="1600" dirty="0">
                <a:solidFill>
                  <a:schemeClr val="accent4"/>
                </a:solidFill>
              </a:rPr>
              <a:t>Automatically generates BOXC signal </a:t>
            </a:r>
            <a:r>
              <a:rPr lang="en-GB" sz="1600" dirty="0"/>
              <a:t>V</a:t>
            </a:r>
            <a:r>
              <a:rPr lang="en-GB" sz="1600" baseline="-25000" dirty="0"/>
              <a:t>BOXC</a:t>
            </a:r>
            <a:r>
              <a:rPr lang="en-GB" sz="1600" dirty="0"/>
              <a:t>, recorded by oscilloscope. </a:t>
            </a:r>
          </a:p>
        </p:txBody>
      </p:sp>
      <p:pic>
        <p:nvPicPr>
          <p:cNvPr id="2" name="Picture 1">
            <a:extLst>
              <a:ext uri="{FF2B5EF4-FFF2-40B4-BE49-F238E27FC236}">
                <a16:creationId xmlns:a16="http://schemas.microsoft.com/office/drawing/2014/main" id="{D49BA119-DFA8-43BE-9FAC-450DC537CA2C}"/>
              </a:ext>
            </a:extLst>
          </p:cNvPr>
          <p:cNvPicPr>
            <a:picLocks noChangeAspect="1"/>
          </p:cNvPicPr>
          <p:nvPr/>
        </p:nvPicPr>
        <p:blipFill>
          <a:blip r:embed="rId3"/>
          <a:stretch>
            <a:fillRect/>
          </a:stretch>
        </p:blipFill>
        <p:spPr>
          <a:xfrm>
            <a:off x="197401" y="1772247"/>
            <a:ext cx="5380949" cy="1800293"/>
          </a:xfrm>
          <a:prstGeom prst="rect">
            <a:avLst/>
          </a:prstGeom>
        </p:spPr>
      </p:pic>
      <p:pic>
        <p:nvPicPr>
          <p:cNvPr id="7" name="Picture 6">
            <a:extLst>
              <a:ext uri="{FF2B5EF4-FFF2-40B4-BE49-F238E27FC236}">
                <a16:creationId xmlns:a16="http://schemas.microsoft.com/office/drawing/2014/main" id="{FF7DA775-9F15-4A49-B639-9BB0C2274B8E}"/>
              </a:ext>
            </a:extLst>
          </p:cNvPr>
          <p:cNvPicPr>
            <a:picLocks noChangeAspect="1"/>
          </p:cNvPicPr>
          <p:nvPr/>
        </p:nvPicPr>
        <p:blipFill>
          <a:blip r:embed="rId4"/>
          <a:stretch>
            <a:fillRect/>
          </a:stretch>
        </p:blipFill>
        <p:spPr>
          <a:xfrm>
            <a:off x="332571" y="4237615"/>
            <a:ext cx="5206754" cy="2237613"/>
          </a:xfrm>
          <a:prstGeom prst="rect">
            <a:avLst/>
          </a:prstGeom>
        </p:spPr>
      </p:pic>
      <p:sp>
        <p:nvSpPr>
          <p:cNvPr id="11" name="TextBox 10">
            <a:extLst>
              <a:ext uri="{FF2B5EF4-FFF2-40B4-BE49-F238E27FC236}">
                <a16:creationId xmlns:a16="http://schemas.microsoft.com/office/drawing/2014/main" id="{62CD0F25-1B84-4828-9A70-7EEC27B31DD7}"/>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203252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8</a:t>
            </a:fld>
            <a:endParaRPr lang="en-US" dirty="0"/>
          </a:p>
        </p:txBody>
      </p:sp>
      <p:sp>
        <p:nvSpPr>
          <p:cNvPr id="6" name="Title 5">
            <a:extLst>
              <a:ext uri="{FF2B5EF4-FFF2-40B4-BE49-F238E27FC236}">
                <a16:creationId xmlns:a16="http://schemas.microsoft.com/office/drawing/2014/main" id="{2E783E47-CC16-406C-B3B0-D587C2C9F355}"/>
              </a:ext>
            </a:extLst>
          </p:cNvPr>
          <p:cNvSpPr>
            <a:spLocks noGrp="1"/>
          </p:cNvSpPr>
          <p:nvPr>
            <p:ph type="title"/>
          </p:nvPr>
        </p:nvSpPr>
        <p:spPr/>
        <p:txBody>
          <a:bodyPr>
            <a:normAutofit/>
          </a:bodyPr>
          <a:lstStyle/>
          <a:p>
            <a:r>
              <a:rPr lang="en-GB" sz="3600" dirty="0"/>
              <a:t>Experiment parameters</a:t>
            </a:r>
          </a:p>
        </p:txBody>
      </p:sp>
      <p:sp>
        <p:nvSpPr>
          <p:cNvPr id="9" name="Content Placeholder 2">
            <a:extLst>
              <a:ext uri="{FF2B5EF4-FFF2-40B4-BE49-F238E27FC236}">
                <a16:creationId xmlns:a16="http://schemas.microsoft.com/office/drawing/2014/main" id="{035A2BAB-FA76-42D0-BD55-50F6102E6278}"/>
              </a:ext>
            </a:extLst>
          </p:cNvPr>
          <p:cNvSpPr txBox="1">
            <a:spLocks/>
          </p:cNvSpPr>
          <p:nvPr/>
        </p:nvSpPr>
        <p:spPr>
          <a:xfrm>
            <a:off x="5752214" y="1424226"/>
            <a:ext cx="6249122" cy="505577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sz="1600" dirty="0">
              <a:solidFill>
                <a:srgbClr val="FFC000"/>
              </a:solidFill>
            </a:endParaRPr>
          </a:p>
        </p:txBody>
      </p:sp>
      <p:pic>
        <p:nvPicPr>
          <p:cNvPr id="5" name="Picture 4">
            <a:extLst>
              <a:ext uri="{FF2B5EF4-FFF2-40B4-BE49-F238E27FC236}">
                <a16:creationId xmlns:a16="http://schemas.microsoft.com/office/drawing/2014/main" id="{C25EFCBE-88D6-4392-BA3E-1D6104D3C791}"/>
              </a:ext>
            </a:extLst>
          </p:cNvPr>
          <p:cNvPicPr>
            <a:picLocks noChangeAspect="1"/>
          </p:cNvPicPr>
          <p:nvPr/>
        </p:nvPicPr>
        <p:blipFill>
          <a:blip r:embed="rId3"/>
          <a:stretch>
            <a:fillRect/>
          </a:stretch>
        </p:blipFill>
        <p:spPr>
          <a:xfrm>
            <a:off x="506181" y="1543236"/>
            <a:ext cx="4784652" cy="3129113"/>
          </a:xfrm>
          <a:prstGeom prst="rect">
            <a:avLst/>
          </a:prstGeom>
        </p:spPr>
      </p:pic>
      <p:graphicFrame>
        <p:nvGraphicFramePr>
          <p:cNvPr id="15" name="Table 14">
            <a:extLst>
              <a:ext uri="{FF2B5EF4-FFF2-40B4-BE49-F238E27FC236}">
                <a16:creationId xmlns:a16="http://schemas.microsoft.com/office/drawing/2014/main" id="{1A9EABDE-D1FC-428D-8FBE-DF4A5A2B17E4}"/>
              </a:ext>
            </a:extLst>
          </p:cNvPr>
          <p:cNvGraphicFramePr>
            <a:graphicFrameLocks noGrp="1"/>
          </p:cNvGraphicFramePr>
          <p:nvPr>
            <p:extLst>
              <p:ext uri="{D42A27DB-BD31-4B8C-83A1-F6EECF244321}">
                <p14:modId xmlns:p14="http://schemas.microsoft.com/office/powerpoint/2010/main" val="2269894057"/>
              </p:ext>
            </p:extLst>
          </p:nvPr>
        </p:nvGraphicFramePr>
        <p:xfrm>
          <a:off x="567341" y="5052002"/>
          <a:ext cx="11057318" cy="1584960"/>
        </p:xfrm>
        <a:graphic>
          <a:graphicData uri="http://schemas.openxmlformats.org/drawingml/2006/table">
            <a:tbl>
              <a:tblPr firstRow="1" bandRow="1">
                <a:tableStyleId>{5C22544A-7EE6-4342-B048-85BDC9FD1C3A}</a:tableStyleId>
              </a:tblPr>
              <a:tblGrid>
                <a:gridCol w="2019300">
                  <a:extLst>
                    <a:ext uri="{9D8B030D-6E8A-4147-A177-3AD203B41FA5}">
                      <a16:colId xmlns:a16="http://schemas.microsoft.com/office/drawing/2014/main" val="645717119"/>
                    </a:ext>
                  </a:extLst>
                </a:gridCol>
                <a:gridCol w="1396090">
                  <a:extLst>
                    <a:ext uri="{9D8B030D-6E8A-4147-A177-3AD203B41FA5}">
                      <a16:colId xmlns:a16="http://schemas.microsoft.com/office/drawing/2014/main" val="884419275"/>
                    </a:ext>
                  </a:extLst>
                </a:gridCol>
                <a:gridCol w="1082657">
                  <a:extLst>
                    <a:ext uri="{9D8B030D-6E8A-4147-A177-3AD203B41FA5}">
                      <a16:colId xmlns:a16="http://schemas.microsoft.com/office/drawing/2014/main" val="3875311104"/>
                    </a:ext>
                  </a:extLst>
                </a:gridCol>
                <a:gridCol w="1083603">
                  <a:extLst>
                    <a:ext uri="{9D8B030D-6E8A-4147-A177-3AD203B41FA5}">
                      <a16:colId xmlns:a16="http://schemas.microsoft.com/office/drawing/2014/main" val="4254113235"/>
                    </a:ext>
                  </a:extLst>
                </a:gridCol>
                <a:gridCol w="933450">
                  <a:extLst>
                    <a:ext uri="{9D8B030D-6E8A-4147-A177-3AD203B41FA5}">
                      <a16:colId xmlns:a16="http://schemas.microsoft.com/office/drawing/2014/main" val="1653294284"/>
                    </a:ext>
                  </a:extLst>
                </a:gridCol>
                <a:gridCol w="1114425">
                  <a:extLst>
                    <a:ext uri="{9D8B030D-6E8A-4147-A177-3AD203B41FA5}">
                      <a16:colId xmlns:a16="http://schemas.microsoft.com/office/drawing/2014/main" val="681481049"/>
                    </a:ext>
                  </a:extLst>
                </a:gridCol>
                <a:gridCol w="1617894">
                  <a:extLst>
                    <a:ext uri="{9D8B030D-6E8A-4147-A177-3AD203B41FA5}">
                      <a16:colId xmlns:a16="http://schemas.microsoft.com/office/drawing/2014/main" val="1656709664"/>
                    </a:ext>
                  </a:extLst>
                </a:gridCol>
                <a:gridCol w="1809899">
                  <a:extLst>
                    <a:ext uri="{9D8B030D-6E8A-4147-A177-3AD203B41FA5}">
                      <a16:colId xmlns:a16="http://schemas.microsoft.com/office/drawing/2014/main" val="283166734"/>
                    </a:ext>
                  </a:extLst>
                </a:gridCol>
              </a:tblGrid>
              <a:tr h="259080">
                <a:tc rowSpan="2">
                  <a:txBody>
                    <a:bodyPr/>
                    <a:lstStyle/>
                    <a:p>
                      <a:pPr algn="ctr"/>
                      <a:r>
                        <a:rPr lang="en-GB" sz="1600" dirty="0">
                          <a:latin typeface="Arial" panose="020B0604020202020204" pitchFamily="34" charset="0"/>
                          <a:cs typeface="Arial" panose="020B0604020202020204" pitchFamily="34" charset="0"/>
                        </a:rPr>
                        <a:t>PPLN mixer</a:t>
                      </a:r>
                    </a:p>
                  </a:txBody>
                  <a:tcPr/>
                </a:tc>
                <a:tc rowSpan="2">
                  <a:txBody>
                    <a:bodyPr/>
                    <a:lstStyle/>
                    <a:p>
                      <a:pPr algn="ctr"/>
                      <a:r>
                        <a:rPr lang="en-GB" sz="1600" dirty="0">
                          <a:latin typeface="Arial" panose="020B0604020202020204" pitchFamily="34" charset="0"/>
                          <a:cs typeface="Arial" panose="020B0604020202020204" pitchFamily="34" charset="0"/>
                        </a:rPr>
                        <a:t>PPLN temperature (°C)</a:t>
                      </a:r>
                    </a:p>
                  </a:txBody>
                  <a:tcPr/>
                </a:tc>
                <a:tc gridSpan="2">
                  <a:txBody>
                    <a:bodyPr/>
                    <a:lstStyle/>
                    <a:p>
                      <a:pPr algn="ctr"/>
                      <a:r>
                        <a:rPr lang="en-GB" sz="1600" dirty="0">
                          <a:latin typeface="Arial" panose="020B0604020202020204" pitchFamily="34" charset="0"/>
                          <a:cs typeface="Arial" panose="020B0604020202020204" pitchFamily="34" charset="0"/>
                        </a:rPr>
                        <a:t>Average input power (</a:t>
                      </a:r>
                      <a:r>
                        <a:rPr lang="en-GB" sz="1600" dirty="0" err="1">
                          <a:latin typeface="Arial" panose="020B0604020202020204" pitchFamily="34" charset="0"/>
                          <a:cs typeface="Arial" panose="020B0604020202020204" pitchFamily="34" charset="0"/>
                        </a:rPr>
                        <a:t>mW</a:t>
                      </a:r>
                      <a:r>
                        <a:rPr lang="en-GB" sz="1600" dirty="0">
                          <a:latin typeface="Arial" panose="020B0604020202020204" pitchFamily="34" charset="0"/>
                          <a:cs typeface="Arial" panose="020B0604020202020204" pitchFamily="34" charset="0"/>
                        </a:rPr>
                        <a:t>)</a:t>
                      </a:r>
                    </a:p>
                  </a:txBody>
                  <a:tcPr>
                    <a:lnB w="12700" cap="flat" cmpd="sng" algn="ctr">
                      <a:solidFill>
                        <a:schemeClr val="bg1"/>
                      </a:solidFill>
                      <a:prstDash val="solid"/>
                      <a:round/>
                      <a:headEnd type="none" w="med" len="med"/>
                      <a:tailEnd type="none" w="med" len="med"/>
                    </a:lnB>
                  </a:tcPr>
                </a:tc>
                <a:tc hMerge="1">
                  <a:txBody>
                    <a:bodyPr/>
                    <a:lstStyle/>
                    <a:p>
                      <a:endParaRPr lang="en-GB"/>
                    </a:p>
                  </a:txBody>
                  <a:tcPr/>
                </a:tc>
                <a:tc gridSpan="2">
                  <a:txBody>
                    <a:bodyPr/>
                    <a:lstStyle/>
                    <a:p>
                      <a:pPr algn="ctr"/>
                      <a:r>
                        <a:rPr lang="en-GB" sz="1600" dirty="0">
                          <a:latin typeface="Arial" panose="020B0604020202020204" pitchFamily="34" charset="0"/>
                          <a:cs typeface="Arial" panose="020B0604020202020204" pitchFamily="34" charset="0"/>
                        </a:rPr>
                        <a:t>FWHM pulse width (</a:t>
                      </a:r>
                      <a:r>
                        <a:rPr lang="en-GB" sz="1600" dirty="0" err="1">
                          <a:latin typeface="Arial" panose="020B0604020202020204" pitchFamily="34" charset="0"/>
                          <a:cs typeface="Arial" panose="020B0604020202020204" pitchFamily="34" charset="0"/>
                        </a:rPr>
                        <a:t>ps</a:t>
                      </a:r>
                      <a:r>
                        <a:rPr lang="en-GB" sz="1600" dirty="0">
                          <a:latin typeface="Arial" panose="020B0604020202020204" pitchFamily="34" charset="0"/>
                          <a:cs typeface="Arial" panose="020B0604020202020204" pitchFamily="34" charset="0"/>
                        </a:rPr>
                        <a:t>)</a:t>
                      </a:r>
                    </a:p>
                  </a:txBody>
                  <a:tcPr>
                    <a:lnB w="12700" cap="flat" cmpd="sng" algn="ctr">
                      <a:solidFill>
                        <a:schemeClr val="bg1"/>
                      </a:solidFill>
                      <a:prstDash val="solid"/>
                      <a:round/>
                      <a:headEnd type="none" w="med" len="med"/>
                      <a:tailEnd type="none" w="med" len="med"/>
                    </a:lnB>
                  </a:tcPr>
                </a:tc>
                <a:tc hMerge="1">
                  <a:txBody>
                    <a:bodyPr/>
                    <a:lstStyle/>
                    <a:p>
                      <a:endParaRPr lang="en-GB"/>
                    </a:p>
                  </a:txBody>
                  <a:tcPr/>
                </a:tc>
                <a:tc rowSpan="2">
                  <a:txBody>
                    <a:bodyPr/>
                    <a:lstStyle/>
                    <a:p>
                      <a:pPr algn="ctr"/>
                      <a:r>
                        <a:rPr lang="en-GB" sz="1600" dirty="0">
                          <a:latin typeface="Arial" panose="020B0604020202020204" pitchFamily="34" charset="0"/>
                          <a:cs typeface="Arial" panose="020B0604020202020204" pitchFamily="34" charset="0"/>
                        </a:rPr>
                        <a:t>Photodetector responsivity (A/W)</a:t>
                      </a:r>
                    </a:p>
                  </a:txBody>
                  <a:tcPr/>
                </a:tc>
                <a:tc rowSpan="2">
                  <a:txBody>
                    <a:bodyPr/>
                    <a:lstStyle/>
                    <a:p>
                      <a:pPr algn="ctr"/>
                      <a:r>
                        <a:rPr lang="en-GB" sz="1600" dirty="0">
                          <a:latin typeface="Arial" panose="020B0604020202020204" pitchFamily="34" charset="0"/>
                          <a:cs typeface="Arial" panose="020B0604020202020204" pitchFamily="34" charset="0"/>
                        </a:rPr>
                        <a:t>Transimpedance gain (V/A)</a:t>
                      </a:r>
                    </a:p>
                  </a:txBody>
                  <a:tcPr/>
                </a:tc>
                <a:extLst>
                  <a:ext uri="{0D108BD9-81ED-4DB2-BD59-A6C34878D82A}">
                    <a16:rowId xmlns:a16="http://schemas.microsoft.com/office/drawing/2014/main" val="1614352646"/>
                  </a:ext>
                </a:extLst>
              </a:tr>
              <a:tr h="259080">
                <a:tc vMerge="1">
                  <a:txBody>
                    <a:bodyPr/>
                    <a:lstStyle/>
                    <a:p>
                      <a:endParaRPr lang="en-GB"/>
                    </a:p>
                  </a:txBody>
                  <a:tcPr/>
                </a:tc>
                <a:tc vMerge="1">
                  <a:txBody>
                    <a:bodyPr/>
                    <a:lstStyle/>
                    <a:p>
                      <a:endParaRPr lang="en-GB"/>
                    </a:p>
                  </a:txBody>
                  <a:tcPr/>
                </a:tc>
                <a:tc>
                  <a:txBody>
                    <a:bodyPr/>
                    <a:lstStyle/>
                    <a:p>
                      <a:pPr algn="ctr"/>
                      <a:r>
                        <a:rPr lang="en-GB" sz="1600" b="1" dirty="0">
                          <a:solidFill>
                            <a:schemeClr val="bg1"/>
                          </a:solidFill>
                          <a:latin typeface="Arial" panose="020B0604020202020204" pitchFamily="34" charset="0"/>
                          <a:cs typeface="Arial" panose="020B0604020202020204" pitchFamily="34" charset="0"/>
                        </a:rPr>
                        <a:t>800 nm</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pPr algn="ctr"/>
                      <a:r>
                        <a:rPr lang="en-GB" sz="1600" b="1" dirty="0">
                          <a:solidFill>
                            <a:schemeClr val="bg1"/>
                          </a:solidFill>
                          <a:latin typeface="Arial" panose="020B0604020202020204" pitchFamily="34" charset="0"/>
                          <a:cs typeface="Arial" panose="020B0604020202020204" pitchFamily="34" charset="0"/>
                        </a:rPr>
                        <a:t>1560 nm</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pPr algn="ctr"/>
                      <a:r>
                        <a:rPr lang="en-GB" sz="1600" b="1" dirty="0">
                          <a:solidFill>
                            <a:schemeClr val="bg1"/>
                          </a:solidFill>
                          <a:latin typeface="Arial" panose="020B0604020202020204" pitchFamily="34" charset="0"/>
                          <a:cs typeface="Arial" panose="020B0604020202020204" pitchFamily="34" charset="0"/>
                        </a:rPr>
                        <a:t>800 nm</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pPr algn="ctr"/>
                      <a:r>
                        <a:rPr lang="en-GB" sz="1600" b="1" dirty="0">
                          <a:solidFill>
                            <a:schemeClr val="bg1"/>
                          </a:solidFill>
                          <a:latin typeface="Arial" panose="020B0604020202020204" pitchFamily="34" charset="0"/>
                          <a:cs typeface="Arial" panose="020B0604020202020204" pitchFamily="34" charset="0"/>
                        </a:rPr>
                        <a:t>1560 nm</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964832212"/>
                  </a:ext>
                </a:extLst>
              </a:tr>
              <a:tr h="187677">
                <a:tc>
                  <a:txBody>
                    <a:bodyPr/>
                    <a:lstStyle/>
                    <a:p>
                      <a:pPr algn="l"/>
                      <a:r>
                        <a:rPr lang="en-GB" sz="1600" dirty="0">
                          <a:latin typeface="Arial" panose="020B0604020202020204" pitchFamily="34" charset="0"/>
                          <a:cs typeface="Arial" panose="020B0604020202020204" pitchFamily="34" charset="0"/>
                        </a:rPr>
                        <a:t>Mixer 1 (delayed)</a:t>
                      </a:r>
                    </a:p>
                  </a:txBody>
                  <a:tcPr/>
                </a:tc>
                <a:tc>
                  <a:txBody>
                    <a:bodyPr/>
                    <a:lstStyle/>
                    <a:p>
                      <a:pPr algn="ctr"/>
                      <a:r>
                        <a:rPr lang="en-GB" sz="1600" dirty="0">
                          <a:latin typeface="Arial" panose="020B0604020202020204" pitchFamily="34" charset="0"/>
                          <a:cs typeface="Arial" panose="020B0604020202020204" pitchFamily="34" charset="0"/>
                        </a:rPr>
                        <a:t>60.0</a:t>
                      </a:r>
                    </a:p>
                  </a:txBody>
                  <a:tcPr/>
                </a:tc>
                <a:tc>
                  <a:txBody>
                    <a:bodyPr/>
                    <a:lstStyle/>
                    <a:p>
                      <a:pPr algn="ctr"/>
                      <a:r>
                        <a:rPr lang="en-GB" sz="1600" dirty="0">
                          <a:latin typeface="Arial" panose="020B0604020202020204" pitchFamily="34" charset="0"/>
                          <a:cs typeface="Arial" panose="020B0604020202020204" pitchFamily="34" charset="0"/>
                        </a:rPr>
                        <a:t>3.98</a:t>
                      </a:r>
                    </a:p>
                  </a:txBody>
                  <a:tcPr>
                    <a:lnT w="38100" cap="flat" cmpd="sng" algn="ctr">
                      <a:solidFill>
                        <a:schemeClr val="bg1"/>
                      </a:solidFill>
                      <a:prstDash val="solid"/>
                      <a:round/>
                      <a:headEnd type="none" w="med" len="med"/>
                      <a:tailEnd type="none" w="med" len="med"/>
                    </a:lnT>
                  </a:tcPr>
                </a:tc>
                <a:tc>
                  <a:txBody>
                    <a:bodyPr/>
                    <a:lstStyle/>
                    <a:p>
                      <a:pPr algn="ctr"/>
                      <a:r>
                        <a:rPr lang="en-GB" sz="1600" dirty="0">
                          <a:latin typeface="Arial" panose="020B0604020202020204" pitchFamily="34" charset="0"/>
                          <a:cs typeface="Arial" panose="020B0604020202020204" pitchFamily="34" charset="0"/>
                        </a:rPr>
                        <a:t>2.70</a:t>
                      </a:r>
                    </a:p>
                  </a:txBody>
                  <a:tcPr>
                    <a:lnT w="38100" cap="flat" cmpd="sng" algn="ctr">
                      <a:solidFill>
                        <a:schemeClr val="bg1"/>
                      </a:solidFill>
                      <a:prstDash val="solid"/>
                      <a:round/>
                      <a:headEnd type="none" w="med" len="med"/>
                      <a:tailEnd type="none" w="med" len="med"/>
                    </a:lnT>
                  </a:tcPr>
                </a:tc>
                <a:tc rowSpan="2">
                  <a:txBody>
                    <a:bodyPr/>
                    <a:lstStyle/>
                    <a:p>
                      <a:pPr algn="ctr"/>
                      <a:r>
                        <a:rPr lang="en-GB" sz="1600" dirty="0">
                          <a:latin typeface="Arial" panose="020B0604020202020204" pitchFamily="34" charset="0"/>
                          <a:cs typeface="Arial" panose="020B0604020202020204" pitchFamily="34" charset="0"/>
                        </a:rPr>
                        <a:t>~1.5</a:t>
                      </a:r>
                    </a:p>
                  </a:txBody>
                  <a:tcPr anchor="ctr">
                    <a:lnT w="38100" cap="flat" cmpd="sng" algn="ctr">
                      <a:solidFill>
                        <a:schemeClr val="bg1"/>
                      </a:solidFill>
                      <a:prstDash val="solid"/>
                      <a:round/>
                      <a:headEnd type="none" w="med" len="med"/>
                      <a:tailEnd type="none" w="med" len="med"/>
                    </a:lnT>
                  </a:tcPr>
                </a:tc>
                <a:tc rowSpan="2">
                  <a:txBody>
                    <a:bodyPr/>
                    <a:lstStyle/>
                    <a:p>
                      <a:pPr algn="ctr"/>
                      <a:r>
                        <a:rPr lang="en-GB" sz="1600" dirty="0">
                          <a:latin typeface="Arial" panose="020B0604020202020204" pitchFamily="34" charset="0"/>
                          <a:cs typeface="Arial" panose="020B0604020202020204" pitchFamily="34" charset="0"/>
                        </a:rPr>
                        <a:t>0.8</a:t>
                      </a:r>
                    </a:p>
                  </a:txBody>
                  <a:tcPr anchor="ctr">
                    <a:lnT w="38100" cap="flat" cmpd="sng" algn="ctr">
                      <a:solidFill>
                        <a:schemeClr val="bg1"/>
                      </a:solidFill>
                      <a:prstDash val="solid"/>
                      <a:round/>
                      <a:headEnd type="none" w="med" len="med"/>
                      <a:tailEnd type="none" w="med" len="med"/>
                    </a:lnT>
                  </a:tcPr>
                </a:tc>
                <a:tc rowSpan="2">
                  <a:txBody>
                    <a:bodyPr/>
                    <a:lstStyle/>
                    <a:p>
                      <a:pPr algn="ctr"/>
                      <a:r>
                        <a:rPr lang="en-GB" sz="1600" b="0" dirty="0">
                          <a:latin typeface="Arial" panose="020B0604020202020204" pitchFamily="34" charset="0"/>
                          <a:cs typeface="Arial" panose="020B0604020202020204" pitchFamily="34" charset="0"/>
                        </a:rPr>
                        <a:t>0.18</a:t>
                      </a:r>
                    </a:p>
                  </a:txBody>
                  <a:tcPr anchor="ctr"/>
                </a:tc>
                <a:tc rowSpan="2">
                  <a:txBody>
                    <a:bodyPr/>
                    <a:lstStyle/>
                    <a:p>
                      <a:pPr algn="ctr"/>
                      <a:r>
                        <a:rPr lang="en-GB" sz="1600" b="0" dirty="0">
                          <a:latin typeface="Arial" panose="020B0604020202020204" pitchFamily="34" charset="0"/>
                          <a:cs typeface="Arial" panose="020B0604020202020204" pitchFamily="34" charset="0"/>
                        </a:rPr>
                        <a:t>10</a:t>
                      </a:r>
                      <a:r>
                        <a:rPr lang="en-GB" sz="1600" b="0" baseline="30000" dirty="0">
                          <a:latin typeface="Arial" panose="020B0604020202020204" pitchFamily="34" charset="0"/>
                          <a:cs typeface="Arial" panose="020B0604020202020204" pitchFamily="34" charset="0"/>
                        </a:rPr>
                        <a:t>5</a:t>
                      </a:r>
                      <a:endParaRPr lang="en-GB" sz="1600" b="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684155207"/>
                  </a:ext>
                </a:extLst>
              </a:tr>
              <a:tr h="202412">
                <a:tc>
                  <a:txBody>
                    <a:bodyPr/>
                    <a:lstStyle/>
                    <a:p>
                      <a:pPr algn="l"/>
                      <a:r>
                        <a:rPr lang="en-GB" sz="1600" dirty="0">
                          <a:latin typeface="Arial" panose="020B0604020202020204" pitchFamily="34" charset="0"/>
                          <a:cs typeface="Arial" panose="020B0604020202020204" pitchFamily="34" charset="0"/>
                        </a:rPr>
                        <a:t>Mixer 2 (undelayed)</a:t>
                      </a:r>
                    </a:p>
                  </a:txBody>
                  <a:tcPr/>
                </a:tc>
                <a:tc>
                  <a:txBody>
                    <a:bodyPr/>
                    <a:lstStyle/>
                    <a:p>
                      <a:pPr algn="ctr"/>
                      <a:r>
                        <a:rPr lang="en-GB" sz="1600" dirty="0">
                          <a:latin typeface="Arial" panose="020B0604020202020204" pitchFamily="34" charset="0"/>
                          <a:cs typeface="Arial" panose="020B0604020202020204" pitchFamily="34" charset="0"/>
                        </a:rPr>
                        <a:t>70.0</a:t>
                      </a:r>
                    </a:p>
                  </a:txBody>
                  <a:tcPr/>
                </a:tc>
                <a:tc>
                  <a:txBody>
                    <a:bodyPr/>
                    <a:lstStyle/>
                    <a:p>
                      <a:pPr algn="ctr"/>
                      <a:r>
                        <a:rPr lang="en-GB" sz="1600" dirty="0">
                          <a:latin typeface="Arial" panose="020B0604020202020204" pitchFamily="34" charset="0"/>
                          <a:cs typeface="Arial" panose="020B0604020202020204" pitchFamily="34" charset="0"/>
                        </a:rPr>
                        <a:t>2.45</a:t>
                      </a:r>
                    </a:p>
                  </a:txBody>
                  <a:tcPr/>
                </a:tc>
                <a:tc>
                  <a:txBody>
                    <a:bodyPr/>
                    <a:lstStyle/>
                    <a:p>
                      <a:pPr algn="ctr"/>
                      <a:r>
                        <a:rPr lang="en-GB" sz="1600" dirty="0">
                          <a:latin typeface="Arial" panose="020B0604020202020204" pitchFamily="34" charset="0"/>
                          <a:cs typeface="Arial" panose="020B0604020202020204" pitchFamily="34" charset="0"/>
                        </a:rPr>
                        <a:t>2.08</a:t>
                      </a:r>
                    </a:p>
                  </a:txBody>
                  <a:tcPr/>
                </a:tc>
                <a:tc vMerge="1">
                  <a:txBody>
                    <a:bodyPr/>
                    <a:lstStyle/>
                    <a:p>
                      <a:pPr algn="ctr"/>
                      <a:endParaRPr lang="en-GB" sz="1600" dirty="0">
                        <a:latin typeface="Arial" panose="020B0604020202020204" pitchFamily="34" charset="0"/>
                        <a:cs typeface="Arial" panose="020B0604020202020204" pitchFamily="34" charset="0"/>
                      </a:endParaRPr>
                    </a:p>
                  </a:txBody>
                  <a:tcPr/>
                </a:tc>
                <a:tc vMerge="1">
                  <a:txBody>
                    <a:bodyPr/>
                    <a:lstStyle/>
                    <a:p>
                      <a:pPr algn="ctr"/>
                      <a:endParaRPr lang="en-GB" sz="1600" dirty="0">
                        <a:latin typeface="Arial" panose="020B0604020202020204" pitchFamily="34" charset="0"/>
                        <a:cs typeface="Arial" panose="020B0604020202020204" pitchFamily="34" charset="0"/>
                      </a:endParaRPr>
                    </a:p>
                  </a:txBody>
                  <a:tcPr/>
                </a:tc>
                <a:tc vMerge="1">
                  <a:txBody>
                    <a:bodyPr/>
                    <a:lstStyle/>
                    <a:p>
                      <a:pPr algn="ctr"/>
                      <a:endParaRPr lang="en-GB" sz="1600" b="0" dirty="0">
                        <a:latin typeface="Arial" panose="020B0604020202020204" pitchFamily="34" charset="0"/>
                        <a:cs typeface="Arial" panose="020B0604020202020204" pitchFamily="34" charset="0"/>
                      </a:endParaRPr>
                    </a:p>
                  </a:txBody>
                  <a:tcPr/>
                </a:tc>
                <a:tc vMerge="1">
                  <a:txBody>
                    <a:bodyPr/>
                    <a:lstStyle/>
                    <a:p>
                      <a:pPr algn="ctr"/>
                      <a:endParaRPr lang="en-GB" sz="16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53975503"/>
                  </a:ext>
                </a:extLst>
              </a:tr>
            </a:tbl>
          </a:graphicData>
        </a:graphic>
      </p:graphicFrame>
      <p:sp>
        <p:nvSpPr>
          <p:cNvPr id="16" name="Content Placeholder 2">
            <a:extLst>
              <a:ext uri="{FF2B5EF4-FFF2-40B4-BE49-F238E27FC236}">
                <a16:creationId xmlns:a16="http://schemas.microsoft.com/office/drawing/2014/main" id="{747A7296-1739-4A13-8733-541BB87178A4}"/>
              </a:ext>
            </a:extLst>
          </p:cNvPr>
          <p:cNvSpPr txBox="1">
            <a:spLocks/>
          </p:cNvSpPr>
          <p:nvPr/>
        </p:nvSpPr>
        <p:spPr>
          <a:xfrm>
            <a:off x="5752214" y="1424226"/>
            <a:ext cx="6249122" cy="347081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sz="2000" dirty="0"/>
          </a:p>
        </p:txBody>
      </p:sp>
      <p:sp>
        <p:nvSpPr>
          <p:cNvPr id="17" name="Content Placeholder 2">
            <a:extLst>
              <a:ext uri="{FF2B5EF4-FFF2-40B4-BE49-F238E27FC236}">
                <a16:creationId xmlns:a16="http://schemas.microsoft.com/office/drawing/2014/main" id="{FADC2B93-BD75-4F1C-A359-2DA9459EAE99}"/>
              </a:ext>
            </a:extLst>
          </p:cNvPr>
          <p:cNvSpPr txBox="1">
            <a:spLocks/>
          </p:cNvSpPr>
          <p:nvPr/>
        </p:nvSpPr>
        <p:spPr>
          <a:xfrm>
            <a:off x="5752214" y="1424226"/>
            <a:ext cx="6249122" cy="347081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Waveguides housed in box containing thermoelectric cooler.</a:t>
            </a:r>
          </a:p>
          <a:p>
            <a:pPr lvl="1"/>
            <a:r>
              <a:rPr lang="en-GB" sz="1600" dirty="0"/>
              <a:t>Changing the crystal temperature reduces refractive index, allows for fine-tuning of SFG process.</a:t>
            </a:r>
          </a:p>
          <a:p>
            <a:pPr lvl="1"/>
            <a:r>
              <a:rPr lang="en-GB" sz="1600" dirty="0"/>
              <a:t>Temperature can be changed from 15°C to 70°C; performed temperature scan over that range.</a:t>
            </a:r>
          </a:p>
          <a:p>
            <a:pPr marL="0" indent="0">
              <a:buNone/>
            </a:pPr>
            <a:endParaRPr lang="en-GB" sz="2000" dirty="0"/>
          </a:p>
          <a:p>
            <a:pPr marL="0" indent="0">
              <a:buNone/>
            </a:pPr>
            <a:r>
              <a:rPr lang="en-GB" sz="2000" dirty="0"/>
              <a:t>Maximum sum-frequency signal at 60°C for waveguide connected to delay stage, 70°C for undelayed waveguide.</a:t>
            </a:r>
          </a:p>
          <a:p>
            <a:pPr lvl="1"/>
            <a:r>
              <a:rPr lang="en-GB" sz="1600" dirty="0"/>
              <a:t>Minute differences in manufacture cause different optimum temperatures.</a:t>
            </a:r>
          </a:p>
          <a:p>
            <a:pPr marL="0" indent="0">
              <a:buNone/>
            </a:pPr>
            <a:endParaRPr lang="en-GB" sz="2000" dirty="0"/>
          </a:p>
        </p:txBody>
      </p:sp>
      <p:sp>
        <p:nvSpPr>
          <p:cNvPr id="10" name="Rectangle 9">
            <a:extLst>
              <a:ext uri="{FF2B5EF4-FFF2-40B4-BE49-F238E27FC236}">
                <a16:creationId xmlns:a16="http://schemas.microsoft.com/office/drawing/2014/main" id="{FB859CEE-2575-4575-B0D0-B74BAA713434}"/>
              </a:ext>
            </a:extLst>
          </p:cNvPr>
          <p:cNvSpPr/>
          <p:nvPr/>
        </p:nvSpPr>
        <p:spPr>
          <a:xfrm flipH="1" flipV="1">
            <a:off x="6162260" y="5051998"/>
            <a:ext cx="2026194" cy="1584961"/>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E36DA126-C24B-4EAB-9993-E3E93061D782}"/>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66231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DE2015-5B0A-B64E-A4F8-D9CE8B659446}" type="slidenum">
              <a:rPr lang="en-US" smtClean="0"/>
              <a:pPr/>
              <a:t>9</a:t>
            </a:fld>
            <a:endParaRPr lang="en-US" dirty="0"/>
          </a:p>
        </p:txBody>
      </p:sp>
      <p:sp>
        <p:nvSpPr>
          <p:cNvPr id="41" name="Content Placeholder 2">
            <a:extLst>
              <a:ext uri="{FF2B5EF4-FFF2-40B4-BE49-F238E27FC236}">
                <a16:creationId xmlns:a16="http://schemas.microsoft.com/office/drawing/2014/main" id="{DCC8979A-51A3-4248-AC83-B4B6E730274F}"/>
              </a:ext>
            </a:extLst>
          </p:cNvPr>
          <p:cNvSpPr txBox="1">
            <a:spLocks/>
          </p:cNvSpPr>
          <p:nvPr/>
        </p:nvSpPr>
        <p:spPr>
          <a:xfrm>
            <a:off x="435936" y="4361315"/>
            <a:ext cx="11011877" cy="211868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dirty="0"/>
              <a:t>Using current setup, BOXC sensitivity of </a:t>
            </a:r>
            <a:r>
              <a:rPr lang="en-GB" sz="2000" dirty="0">
                <a:solidFill>
                  <a:schemeClr val="accent4"/>
                </a:solidFill>
              </a:rPr>
              <a:t>3.2 mV/fs</a:t>
            </a:r>
            <a:r>
              <a:rPr lang="en-GB" sz="2000" dirty="0"/>
              <a:t> achieved. </a:t>
            </a:r>
          </a:p>
          <a:p>
            <a:pPr lvl="1"/>
            <a:r>
              <a:rPr lang="en-GB" sz="1600" dirty="0">
                <a:solidFill>
                  <a:schemeClr val="accent4"/>
                </a:solidFill>
              </a:rPr>
              <a:t>7 times greater </a:t>
            </a:r>
            <a:r>
              <a:rPr lang="en-GB" sz="1600" dirty="0"/>
              <a:t>than current free-space two-colour BOXCs after accounting for difference in responsivity, transimpedance gain [1].</a:t>
            </a:r>
          </a:p>
          <a:p>
            <a:pPr marL="0" indent="0">
              <a:buNone/>
            </a:pPr>
            <a:r>
              <a:rPr lang="en-GB" sz="2000" dirty="0"/>
              <a:t>Halving the 800 nm and 1560 nm pulse durations (through e.g. dispersion compensation) leads to a </a:t>
            </a:r>
            <a:r>
              <a:rPr lang="en-GB" sz="2000" dirty="0">
                <a:solidFill>
                  <a:schemeClr val="accent4"/>
                </a:solidFill>
              </a:rPr>
              <a:t>theoretical sensitivity of 11.4 mV/fs. </a:t>
            </a:r>
          </a:p>
          <a:p>
            <a:pPr lvl="1"/>
            <a:r>
              <a:rPr lang="en-GB" sz="1600" dirty="0"/>
              <a:t>Increased sensitivity due to increased pulse intensity and sharper sum-frequency signals.</a:t>
            </a:r>
          </a:p>
          <a:p>
            <a:pPr lvl="1"/>
            <a:r>
              <a:rPr lang="en-GB" sz="1400" dirty="0">
                <a:solidFill>
                  <a:schemeClr val="accent4"/>
                </a:solidFill>
              </a:rPr>
              <a:t>Almost 30 times greater</a:t>
            </a:r>
            <a:r>
              <a:rPr lang="en-GB" sz="1400" dirty="0"/>
              <a:t> than current BOXCs.</a:t>
            </a:r>
          </a:p>
        </p:txBody>
      </p:sp>
      <p:sp>
        <p:nvSpPr>
          <p:cNvPr id="6" name="Title 5">
            <a:extLst>
              <a:ext uri="{FF2B5EF4-FFF2-40B4-BE49-F238E27FC236}">
                <a16:creationId xmlns:a16="http://schemas.microsoft.com/office/drawing/2014/main" id="{2E783E47-CC16-406C-B3B0-D587C2C9F355}"/>
              </a:ext>
            </a:extLst>
          </p:cNvPr>
          <p:cNvSpPr>
            <a:spLocks noGrp="1"/>
          </p:cNvSpPr>
          <p:nvPr>
            <p:ph type="title"/>
          </p:nvPr>
        </p:nvSpPr>
        <p:spPr/>
        <p:txBody>
          <a:bodyPr>
            <a:normAutofit/>
          </a:bodyPr>
          <a:lstStyle/>
          <a:p>
            <a:r>
              <a:rPr lang="en-GB" sz="3600" dirty="0"/>
              <a:t>BOXC performance</a:t>
            </a:r>
          </a:p>
        </p:txBody>
      </p:sp>
      <p:grpSp>
        <p:nvGrpSpPr>
          <p:cNvPr id="9" name="Group 8">
            <a:extLst>
              <a:ext uri="{FF2B5EF4-FFF2-40B4-BE49-F238E27FC236}">
                <a16:creationId xmlns:a16="http://schemas.microsoft.com/office/drawing/2014/main" id="{9F411B4B-15F7-4DC4-A2DE-580BDDDDA132}"/>
              </a:ext>
            </a:extLst>
          </p:cNvPr>
          <p:cNvGrpSpPr/>
          <p:nvPr/>
        </p:nvGrpSpPr>
        <p:grpSpPr>
          <a:xfrm>
            <a:off x="1150062" y="1221511"/>
            <a:ext cx="4318917" cy="3092248"/>
            <a:chOff x="1150062" y="1192936"/>
            <a:chExt cx="4374438" cy="3132000"/>
          </a:xfrm>
        </p:grpSpPr>
        <p:sp>
          <p:nvSpPr>
            <p:cNvPr id="7" name="Rectangle 6">
              <a:extLst>
                <a:ext uri="{FF2B5EF4-FFF2-40B4-BE49-F238E27FC236}">
                  <a16:creationId xmlns:a16="http://schemas.microsoft.com/office/drawing/2014/main" id="{01ECD90B-ED2A-44C4-8E3C-BAC866B54D93}"/>
                </a:ext>
              </a:extLst>
            </p:cNvPr>
            <p:cNvSpPr/>
            <p:nvPr/>
          </p:nvSpPr>
          <p:spPr>
            <a:xfrm>
              <a:off x="1150062" y="1192936"/>
              <a:ext cx="4374438" cy="31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p:txBody>
        </p:sp>
        <p:pic>
          <p:nvPicPr>
            <p:cNvPr id="2" name="Picture 1">
              <a:extLst>
                <a:ext uri="{FF2B5EF4-FFF2-40B4-BE49-F238E27FC236}">
                  <a16:creationId xmlns:a16="http://schemas.microsoft.com/office/drawing/2014/main" id="{BF2942BD-A02D-47F0-9B63-7F31A13ECDB9}"/>
                </a:ext>
              </a:extLst>
            </p:cNvPr>
            <p:cNvPicPr>
              <a:picLocks noChangeAspect="1"/>
            </p:cNvPicPr>
            <p:nvPr/>
          </p:nvPicPr>
          <p:blipFill>
            <a:blip r:embed="rId3"/>
            <a:stretch>
              <a:fillRect/>
            </a:stretch>
          </p:blipFill>
          <p:spPr>
            <a:xfrm>
              <a:off x="1216737" y="1221513"/>
              <a:ext cx="4144178" cy="3063672"/>
            </a:xfrm>
            <a:prstGeom prst="rect">
              <a:avLst/>
            </a:prstGeom>
          </p:spPr>
        </p:pic>
      </p:grpSp>
      <p:grpSp>
        <p:nvGrpSpPr>
          <p:cNvPr id="10" name="Group 9">
            <a:extLst>
              <a:ext uri="{FF2B5EF4-FFF2-40B4-BE49-F238E27FC236}">
                <a16:creationId xmlns:a16="http://schemas.microsoft.com/office/drawing/2014/main" id="{D42EC285-4F4B-4E08-8A95-367EFE086DCF}"/>
              </a:ext>
            </a:extLst>
          </p:cNvPr>
          <p:cNvGrpSpPr/>
          <p:nvPr/>
        </p:nvGrpSpPr>
        <p:grpSpPr>
          <a:xfrm>
            <a:off x="6778341" y="1215924"/>
            <a:ext cx="4318917" cy="3092248"/>
            <a:chOff x="6778341" y="1187349"/>
            <a:chExt cx="4374438" cy="3132000"/>
          </a:xfrm>
        </p:grpSpPr>
        <p:sp>
          <p:nvSpPr>
            <p:cNvPr id="11" name="Rectangle 10">
              <a:extLst>
                <a:ext uri="{FF2B5EF4-FFF2-40B4-BE49-F238E27FC236}">
                  <a16:creationId xmlns:a16="http://schemas.microsoft.com/office/drawing/2014/main" id="{BF1A2612-0CB1-4C55-86E7-751F5C3D5DFC}"/>
                </a:ext>
              </a:extLst>
            </p:cNvPr>
            <p:cNvSpPr/>
            <p:nvPr/>
          </p:nvSpPr>
          <p:spPr>
            <a:xfrm>
              <a:off x="6778341" y="1187349"/>
              <a:ext cx="4374438" cy="31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AF4116D5-DE8A-4C52-A869-4FF4CAAEB46C}"/>
                </a:ext>
              </a:extLst>
            </p:cNvPr>
            <p:cNvPicPr>
              <a:picLocks noChangeAspect="1"/>
            </p:cNvPicPr>
            <p:nvPr/>
          </p:nvPicPr>
          <p:blipFill>
            <a:blip r:embed="rId4"/>
            <a:stretch>
              <a:fillRect/>
            </a:stretch>
          </p:blipFill>
          <p:spPr>
            <a:xfrm>
              <a:off x="6873591" y="1221513"/>
              <a:ext cx="4035734" cy="3063672"/>
            </a:xfrm>
            <a:prstGeom prst="rect">
              <a:avLst/>
            </a:prstGeom>
          </p:spPr>
        </p:pic>
      </p:grpSp>
      <p:sp>
        <p:nvSpPr>
          <p:cNvPr id="15" name="Content Placeholder 2">
            <a:extLst>
              <a:ext uri="{FF2B5EF4-FFF2-40B4-BE49-F238E27FC236}">
                <a16:creationId xmlns:a16="http://schemas.microsoft.com/office/drawing/2014/main" id="{68A670E5-F651-4B79-AC3A-0F133484C6EE}"/>
              </a:ext>
            </a:extLst>
          </p:cNvPr>
          <p:cNvSpPr txBox="1">
            <a:spLocks/>
          </p:cNvSpPr>
          <p:nvPr/>
        </p:nvSpPr>
        <p:spPr>
          <a:xfrm>
            <a:off x="1" y="6546608"/>
            <a:ext cx="11290324" cy="317568"/>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None/>
            </a:pPr>
            <a:r>
              <a:rPr lang="en-GB" sz="1000" dirty="0"/>
              <a:t>[1] - C. Li </a:t>
            </a:r>
            <a:r>
              <a:rPr lang="en-GB" sz="1000" i="1" dirty="0"/>
              <a:t>et al</a:t>
            </a:r>
            <a:r>
              <a:rPr lang="en-GB" sz="1000" dirty="0"/>
              <a:t>, “Two </a:t>
            </a:r>
            <a:r>
              <a:rPr lang="en-GB" sz="1000" dirty="0" err="1"/>
              <a:t>Color</a:t>
            </a:r>
            <a:r>
              <a:rPr lang="en-GB" sz="1000" dirty="0"/>
              <a:t> Balanced Optical Cross Correlator to Synchronize Distributed Lasers for SHINE Project,” </a:t>
            </a:r>
            <a:r>
              <a:rPr lang="en-GB" sz="1000" i="1" dirty="0" err="1"/>
              <a:t>JACoW</a:t>
            </a:r>
            <a:r>
              <a:rPr lang="en-GB" sz="1000" dirty="0"/>
              <a:t> IBIC2021 (2021) WEPP05.</a:t>
            </a:r>
          </a:p>
        </p:txBody>
      </p:sp>
      <p:sp>
        <p:nvSpPr>
          <p:cNvPr id="14" name="TextBox 13">
            <a:extLst>
              <a:ext uri="{FF2B5EF4-FFF2-40B4-BE49-F238E27FC236}">
                <a16:creationId xmlns:a16="http://schemas.microsoft.com/office/drawing/2014/main" id="{FC5459C4-2D05-4E19-AB7B-4E40219C7288}"/>
              </a:ext>
            </a:extLst>
          </p:cNvPr>
          <p:cNvSpPr txBox="1"/>
          <p:nvPr/>
        </p:nvSpPr>
        <p:spPr>
          <a:xfrm>
            <a:off x="11299484" y="-5771"/>
            <a:ext cx="902041" cy="400110"/>
          </a:xfrm>
          <a:prstGeom prst="rect">
            <a:avLst/>
          </a:prstGeom>
          <a:noFill/>
        </p:spPr>
        <p:txBody>
          <a:bodyPr wrap="square" rtlCol="0">
            <a:spAutoFit/>
          </a:bodyPr>
          <a:lstStyle/>
          <a:p>
            <a:pPr algn="r"/>
            <a:r>
              <a:rPr lang="en-GB" sz="1000" dirty="0">
                <a:solidFill>
                  <a:srgbClr val="1A2B7C"/>
                </a:solidFill>
                <a:latin typeface="Arial" panose="020B0604020202020204" pitchFamily="34" charset="0"/>
                <a:cs typeface="Arial" panose="020B0604020202020204" pitchFamily="34" charset="0"/>
              </a:rPr>
              <a:t>PAB 2023</a:t>
            </a:r>
          </a:p>
          <a:p>
            <a:pPr algn="r"/>
            <a:r>
              <a:rPr lang="en-GB" sz="1000" dirty="0">
                <a:solidFill>
                  <a:srgbClr val="1A2B7C"/>
                </a:solidFill>
                <a:latin typeface="Arial" panose="020B0604020202020204" pitchFamily="34" charset="0"/>
                <a:cs typeface="Arial" panose="020B0604020202020204" pitchFamily="34" charset="0"/>
              </a:rPr>
              <a:t>29/06/2023</a:t>
            </a:r>
          </a:p>
        </p:txBody>
      </p:sp>
    </p:spTree>
    <p:extLst>
      <p:ext uri="{BB962C8B-B14F-4D97-AF65-F5344CB8AC3E}">
        <p14:creationId xmlns:p14="http://schemas.microsoft.com/office/powerpoint/2010/main" val="131165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2.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3.xml><?xml version="1.0" encoding="utf-8"?>
<a:theme xmlns:a="http://schemas.openxmlformats.org/drawingml/2006/main" name="7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4DA569C-7A81-0D43-8490-07A5198C573D}" vid="{29F43398-5CEA-8F45-8F73-53C0FB2437D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102549</TotalTime>
  <Words>3155</Words>
  <Application>Microsoft Office PowerPoint</Application>
  <PresentationFormat>Widescreen</PresentationFormat>
  <Paragraphs>226</Paragraphs>
  <Slides>15</Slides>
  <Notes>14</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15</vt:i4>
      </vt:variant>
    </vt:vector>
  </HeadingPairs>
  <TitlesOfParts>
    <vt:vector size="22" baseType="lpstr">
      <vt:lpstr>Arial</vt:lpstr>
      <vt:lpstr>Arial Black</vt:lpstr>
      <vt:lpstr>Calibri</vt:lpstr>
      <vt:lpstr>Office Theme</vt:lpstr>
      <vt:lpstr>6_Office Theme</vt:lpstr>
      <vt:lpstr>7_Office Theme</vt:lpstr>
      <vt:lpstr>5_Office Theme</vt:lpstr>
      <vt:lpstr>PowerPoint Presentation</vt:lpstr>
      <vt:lpstr>Introduction</vt:lpstr>
      <vt:lpstr>Balanced optical cross-correlator (BOXC)</vt:lpstr>
      <vt:lpstr>Two-colour fibre-coupled BOXC design</vt:lpstr>
      <vt:lpstr>Two-colour fibre-coupled BOXC design</vt:lpstr>
      <vt:lpstr>Two-colour fibre-coupled BOXC design</vt:lpstr>
      <vt:lpstr>Measuring BOXC sensitivity</vt:lpstr>
      <vt:lpstr>Experiment parameters</vt:lpstr>
      <vt:lpstr>BOXC performance</vt:lpstr>
      <vt:lpstr>Conclusion and future work</vt:lpstr>
      <vt:lpstr>PowerPoint Presentation</vt:lpstr>
      <vt:lpstr>PowerPoint Presentation</vt:lpstr>
      <vt:lpstr>Fibre timing links</vt:lpstr>
      <vt:lpstr>Direct conversion</vt:lpstr>
      <vt:lpstr>BOXC signal derivation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Killaheene, Oliver</dc:creator>
  <cp:lastModifiedBy>Christie, Jonathan</cp:lastModifiedBy>
  <cp:revision>2057</cp:revision>
  <dcterms:created xsi:type="dcterms:W3CDTF">2018-01-29T11:21:05Z</dcterms:created>
  <dcterms:modified xsi:type="dcterms:W3CDTF">2023-06-28T19:48:43Z</dcterms:modified>
</cp:coreProperties>
</file>