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1" r:id="rId4"/>
    <p:sldMasterId id="2147483700" r:id="rId5"/>
  </p:sldMasterIdLst>
  <p:notesMasterIdLst>
    <p:notesMasterId r:id="rId20"/>
  </p:notesMasterIdLst>
  <p:sldIdLst>
    <p:sldId id="257" r:id="rId6"/>
    <p:sldId id="289" r:id="rId7"/>
    <p:sldId id="290" r:id="rId8"/>
    <p:sldId id="300" r:id="rId9"/>
    <p:sldId id="292" r:id="rId10"/>
    <p:sldId id="293" r:id="rId11"/>
    <p:sldId id="294" r:id="rId12"/>
    <p:sldId id="295" r:id="rId13"/>
    <p:sldId id="296" r:id="rId14"/>
    <p:sldId id="302" r:id="rId15"/>
    <p:sldId id="298" r:id="rId16"/>
    <p:sldId id="297" r:id="rId17"/>
    <p:sldId id="299" r:id="rId18"/>
    <p:sldId id="283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" userDrawn="1">
          <p15:clr>
            <a:srgbClr val="A4A3A4"/>
          </p15:clr>
        </p15:guide>
        <p15:guide id="2" pos="325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pos="7355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orient="horz" pos="867" userDrawn="1">
          <p15:clr>
            <a:srgbClr val="A4A3A4"/>
          </p15:clr>
        </p15:guide>
        <p15:guide id="7" orient="horz" pos="3634" userDrawn="1">
          <p15:clr>
            <a:srgbClr val="A4A3A4"/>
          </p15:clr>
        </p15:guide>
        <p15:guide id="8" pos="86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6900"/>
    <a:srgbClr val="003088"/>
    <a:srgbClr val="F08900"/>
    <a:srgbClr val="1E5DF8"/>
    <a:srgbClr val="626262"/>
    <a:srgbClr val="FFFFFF"/>
    <a:srgbClr val="00BED5"/>
    <a:srgbClr val="C13D33"/>
    <a:srgbClr val="E94D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4D7F0FD-6242-4B2C-AE77-2CDD3107438F}" v="14" dt="2023-06-27T07:30:57.67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25"/>
    <p:restoredTop sz="94422"/>
  </p:normalViewPr>
  <p:slideViewPr>
    <p:cSldViewPr snapToGrid="0" snapToObjects="1">
      <p:cViewPr varScale="1">
        <p:scale>
          <a:sx n="118" d="100"/>
          <a:sy n="118" d="100"/>
        </p:scale>
        <p:origin x="974" y="82"/>
      </p:cViewPr>
      <p:guideLst>
        <p:guide orient="horz" pos="323"/>
        <p:guide pos="325"/>
        <p:guide orient="horz" pos="3974"/>
        <p:guide pos="7355"/>
        <p:guide pos="3840"/>
        <p:guide orient="horz" pos="867"/>
        <p:guide orient="horz" pos="3634"/>
        <p:guide pos="8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inton, Alex (STFC,DL,AST)" userId="6e61efc1-9609-4ecc-a9d6-f0604c9a6d76" providerId="ADAL" clId="{64D7F0FD-6242-4B2C-AE77-2CDD3107438F}"/>
    <pc:docChg chg="undo custSel delSld modSld">
      <pc:chgData name="Hinton, Alex (STFC,DL,AST)" userId="6e61efc1-9609-4ecc-a9d6-f0604c9a6d76" providerId="ADAL" clId="{64D7F0FD-6242-4B2C-AE77-2CDD3107438F}" dt="2023-06-27T14:04:57.070" v="431" actId="20577"/>
      <pc:docMkLst>
        <pc:docMk/>
      </pc:docMkLst>
      <pc:sldChg chg="addSp modSp mod">
        <pc:chgData name="Hinton, Alex (STFC,DL,AST)" userId="6e61efc1-9609-4ecc-a9d6-f0604c9a6d76" providerId="ADAL" clId="{64D7F0FD-6242-4B2C-AE77-2CDD3107438F}" dt="2023-06-27T07:46:59.854" v="404"/>
        <pc:sldMkLst>
          <pc:docMk/>
          <pc:sldMk cId="3224382533" sldId="257"/>
        </pc:sldMkLst>
        <pc:spChg chg="mod">
          <ac:chgData name="Hinton, Alex (STFC,DL,AST)" userId="6e61efc1-9609-4ecc-a9d6-f0604c9a6d76" providerId="ADAL" clId="{64D7F0FD-6242-4B2C-AE77-2CDD3107438F}" dt="2023-06-26T12:46:27.652" v="85" actId="20577"/>
          <ac:spMkLst>
            <pc:docMk/>
            <pc:sldMk cId="3224382533" sldId="257"/>
            <ac:spMk id="3" creationId="{78DB0FE0-A4AF-D848-8925-91A37993D74D}"/>
          </ac:spMkLst>
        </pc:spChg>
        <pc:spChg chg="mod">
          <ac:chgData name="Hinton, Alex (STFC,DL,AST)" userId="6e61efc1-9609-4ecc-a9d6-f0604c9a6d76" providerId="ADAL" clId="{64D7F0FD-6242-4B2C-AE77-2CDD3107438F}" dt="2023-06-27T07:46:59.854" v="404"/>
          <ac:spMkLst>
            <pc:docMk/>
            <pc:sldMk cId="3224382533" sldId="257"/>
            <ac:spMk id="5" creationId="{0BEB0AE4-391E-6F41-84C6-D4EEDF519A31}"/>
          </ac:spMkLst>
        </pc:spChg>
        <pc:picChg chg="add mod">
          <ac:chgData name="Hinton, Alex (STFC,DL,AST)" userId="6e61efc1-9609-4ecc-a9d6-f0604c9a6d76" providerId="ADAL" clId="{64D7F0FD-6242-4B2C-AE77-2CDD3107438F}" dt="2023-06-27T07:19:45.778" v="268" actId="1076"/>
          <ac:picMkLst>
            <pc:docMk/>
            <pc:sldMk cId="3224382533" sldId="257"/>
            <ac:picMk id="2" creationId="{16157B13-A550-5D94-8FE6-A87EBE4BF040}"/>
          </ac:picMkLst>
        </pc:picChg>
        <pc:picChg chg="add mod">
          <ac:chgData name="Hinton, Alex (STFC,DL,AST)" userId="6e61efc1-9609-4ecc-a9d6-f0604c9a6d76" providerId="ADAL" clId="{64D7F0FD-6242-4B2C-AE77-2CDD3107438F}" dt="2023-06-27T07:19:43.490" v="267" actId="14100"/>
          <ac:picMkLst>
            <pc:docMk/>
            <pc:sldMk cId="3224382533" sldId="257"/>
            <ac:picMk id="1026" creationId="{9F3E7F35-3D14-CC1A-3276-22992C699A41}"/>
          </ac:picMkLst>
        </pc:picChg>
      </pc:sldChg>
      <pc:sldChg chg="addSp modSp mod">
        <pc:chgData name="Hinton, Alex (STFC,DL,AST)" userId="6e61efc1-9609-4ecc-a9d6-f0604c9a6d76" providerId="ADAL" clId="{64D7F0FD-6242-4B2C-AE77-2CDD3107438F}" dt="2023-06-27T14:04:57.070" v="431" actId="20577"/>
        <pc:sldMkLst>
          <pc:docMk/>
          <pc:sldMk cId="3917729284" sldId="283"/>
        </pc:sldMkLst>
        <pc:spChg chg="mod">
          <ac:chgData name="Hinton, Alex (STFC,DL,AST)" userId="6e61efc1-9609-4ecc-a9d6-f0604c9a6d76" providerId="ADAL" clId="{64D7F0FD-6242-4B2C-AE77-2CDD3107438F}" dt="2023-06-27T14:04:57.070" v="431" actId="20577"/>
          <ac:spMkLst>
            <pc:docMk/>
            <pc:sldMk cId="3917729284" sldId="283"/>
            <ac:spMk id="2" creationId="{62C7B506-4F3E-A72C-D318-16B365E71140}"/>
          </ac:spMkLst>
        </pc:spChg>
        <pc:picChg chg="add mod">
          <ac:chgData name="Hinton, Alex (STFC,DL,AST)" userId="6e61efc1-9609-4ecc-a9d6-f0604c9a6d76" providerId="ADAL" clId="{64D7F0FD-6242-4B2C-AE77-2CDD3107438F}" dt="2023-06-27T07:20:35.716" v="271" actId="1076"/>
          <ac:picMkLst>
            <pc:docMk/>
            <pc:sldMk cId="3917729284" sldId="283"/>
            <ac:picMk id="4" creationId="{0BCF79E4-302A-4D1D-B0CA-F2EA4E1CD36A}"/>
          </ac:picMkLst>
        </pc:picChg>
        <pc:picChg chg="mod">
          <ac:chgData name="Hinton, Alex (STFC,DL,AST)" userId="6e61efc1-9609-4ecc-a9d6-f0604c9a6d76" providerId="ADAL" clId="{64D7F0FD-6242-4B2C-AE77-2CDD3107438F}" dt="2023-06-27T07:20:31.621" v="269" actId="1076"/>
          <ac:picMkLst>
            <pc:docMk/>
            <pc:sldMk cId="3917729284" sldId="283"/>
            <ac:picMk id="5" creationId="{2D2ABAB7-51A8-7954-9B0E-287057D32791}"/>
          </ac:picMkLst>
        </pc:picChg>
      </pc:sldChg>
      <pc:sldChg chg="del">
        <pc:chgData name="Hinton, Alex (STFC,DL,AST)" userId="6e61efc1-9609-4ecc-a9d6-f0604c9a6d76" providerId="ADAL" clId="{64D7F0FD-6242-4B2C-AE77-2CDD3107438F}" dt="2023-06-26T14:22:32.830" v="233" actId="47"/>
        <pc:sldMkLst>
          <pc:docMk/>
          <pc:sldMk cId="698899260" sldId="288"/>
        </pc:sldMkLst>
      </pc:sldChg>
      <pc:sldChg chg="addSp modSp mod">
        <pc:chgData name="Hinton, Alex (STFC,DL,AST)" userId="6e61efc1-9609-4ecc-a9d6-f0604c9a6d76" providerId="ADAL" clId="{64D7F0FD-6242-4B2C-AE77-2CDD3107438F}" dt="2023-06-27T07:17:49.720" v="260" actId="1076"/>
        <pc:sldMkLst>
          <pc:docMk/>
          <pc:sldMk cId="2475356708" sldId="289"/>
        </pc:sldMkLst>
        <pc:spChg chg="mod">
          <ac:chgData name="Hinton, Alex (STFC,DL,AST)" userId="6e61efc1-9609-4ecc-a9d6-f0604c9a6d76" providerId="ADAL" clId="{64D7F0FD-6242-4B2C-AE77-2CDD3107438F}" dt="2023-06-26T12:53:05.028" v="232" actId="14100"/>
          <ac:spMkLst>
            <pc:docMk/>
            <pc:sldMk cId="2475356708" sldId="289"/>
            <ac:spMk id="8" creationId="{7F8E601B-462B-6CBD-FA14-B3A42C7A8241}"/>
          </ac:spMkLst>
        </pc:spChg>
        <pc:picChg chg="add mod">
          <ac:chgData name="Hinton, Alex (STFC,DL,AST)" userId="6e61efc1-9609-4ecc-a9d6-f0604c9a6d76" providerId="ADAL" clId="{64D7F0FD-6242-4B2C-AE77-2CDD3107438F}" dt="2023-06-27T07:17:49.720" v="260" actId="1076"/>
          <ac:picMkLst>
            <pc:docMk/>
            <pc:sldMk cId="2475356708" sldId="289"/>
            <ac:picMk id="2" creationId="{2CC1D92C-427C-D065-B2D6-14A3271AFA50}"/>
          </ac:picMkLst>
        </pc:picChg>
        <pc:picChg chg="mod">
          <ac:chgData name="Hinton, Alex (STFC,DL,AST)" userId="6e61efc1-9609-4ecc-a9d6-f0604c9a6d76" providerId="ADAL" clId="{64D7F0FD-6242-4B2C-AE77-2CDD3107438F}" dt="2023-06-27T07:17:46.344" v="257" actId="14100"/>
          <ac:picMkLst>
            <pc:docMk/>
            <pc:sldMk cId="2475356708" sldId="289"/>
            <ac:picMk id="6" creationId="{024198BE-B0C8-589A-15FA-378AE17EC5A4}"/>
          </ac:picMkLst>
        </pc:picChg>
      </pc:sldChg>
      <pc:sldChg chg="delSp modSp mod">
        <pc:chgData name="Hinton, Alex (STFC,DL,AST)" userId="6e61efc1-9609-4ecc-a9d6-f0604c9a6d76" providerId="ADAL" clId="{64D7F0FD-6242-4B2C-AE77-2CDD3107438F}" dt="2023-06-27T07:31:03.560" v="281" actId="14100"/>
        <pc:sldMkLst>
          <pc:docMk/>
          <pc:sldMk cId="2922431900" sldId="292"/>
        </pc:sldMkLst>
        <pc:picChg chg="mod">
          <ac:chgData name="Hinton, Alex (STFC,DL,AST)" userId="6e61efc1-9609-4ecc-a9d6-f0604c9a6d76" providerId="ADAL" clId="{64D7F0FD-6242-4B2C-AE77-2CDD3107438F}" dt="2023-06-27T07:30:23.995" v="276" actId="1076"/>
          <ac:picMkLst>
            <pc:docMk/>
            <pc:sldMk cId="2922431900" sldId="292"/>
            <ac:picMk id="2" creationId="{B1A70A0C-5763-57EF-54CF-13E4B1351B56}"/>
          </ac:picMkLst>
        </pc:picChg>
        <pc:picChg chg="del mod">
          <ac:chgData name="Hinton, Alex (STFC,DL,AST)" userId="6e61efc1-9609-4ecc-a9d6-f0604c9a6d76" providerId="ADAL" clId="{64D7F0FD-6242-4B2C-AE77-2CDD3107438F}" dt="2023-06-27T07:30:55.132" v="278" actId="478"/>
          <ac:picMkLst>
            <pc:docMk/>
            <pc:sldMk cId="2922431900" sldId="292"/>
            <ac:picMk id="3" creationId="{BC6C64CD-8E70-F7C4-8AE2-DF824E196770}"/>
          </ac:picMkLst>
        </pc:picChg>
        <pc:picChg chg="mod">
          <ac:chgData name="Hinton, Alex (STFC,DL,AST)" userId="6e61efc1-9609-4ecc-a9d6-f0604c9a6d76" providerId="ADAL" clId="{64D7F0FD-6242-4B2C-AE77-2CDD3107438F}" dt="2023-06-27T07:31:03.560" v="281" actId="14100"/>
          <ac:picMkLst>
            <pc:docMk/>
            <pc:sldMk cId="2922431900" sldId="292"/>
            <ac:picMk id="4" creationId="{20DFD77F-D381-333B-01C4-5ECB7BB5113B}"/>
          </ac:picMkLst>
        </pc:picChg>
        <pc:picChg chg="del">
          <ac:chgData name="Hinton, Alex (STFC,DL,AST)" userId="6e61efc1-9609-4ecc-a9d6-f0604c9a6d76" providerId="ADAL" clId="{64D7F0FD-6242-4B2C-AE77-2CDD3107438F}" dt="2023-06-27T07:30:13.536" v="272" actId="478"/>
          <ac:picMkLst>
            <pc:docMk/>
            <pc:sldMk cId="2922431900" sldId="292"/>
            <ac:picMk id="10" creationId="{8C316AC1-F876-369D-1C09-03FC29E6FAAD}"/>
          </ac:picMkLst>
        </pc:picChg>
      </pc:sldChg>
      <pc:sldChg chg="modSp mod">
        <pc:chgData name="Hinton, Alex (STFC,DL,AST)" userId="6e61efc1-9609-4ecc-a9d6-f0604c9a6d76" providerId="ADAL" clId="{64D7F0FD-6242-4B2C-AE77-2CDD3107438F}" dt="2023-06-27T13:50:38.980" v="426"/>
        <pc:sldMkLst>
          <pc:docMk/>
          <pc:sldMk cId="1143261021" sldId="293"/>
        </pc:sldMkLst>
        <pc:spChg chg="mod">
          <ac:chgData name="Hinton, Alex (STFC,DL,AST)" userId="6e61efc1-9609-4ecc-a9d6-f0604c9a6d76" providerId="ADAL" clId="{64D7F0FD-6242-4B2C-AE77-2CDD3107438F}" dt="2023-06-27T13:50:38.980" v="426"/>
          <ac:spMkLst>
            <pc:docMk/>
            <pc:sldMk cId="1143261021" sldId="293"/>
            <ac:spMk id="5" creationId="{697BFE5A-7C82-E244-83C3-A634D5C30E22}"/>
          </ac:spMkLst>
        </pc:spChg>
      </pc:sldChg>
      <pc:sldChg chg="modSp mod">
        <pc:chgData name="Hinton, Alex (STFC,DL,AST)" userId="6e61efc1-9609-4ecc-a9d6-f0604c9a6d76" providerId="ADAL" clId="{64D7F0FD-6242-4B2C-AE77-2CDD3107438F}" dt="2023-06-27T07:45:09.759" v="385" actId="20577"/>
        <pc:sldMkLst>
          <pc:docMk/>
          <pc:sldMk cId="3799222106" sldId="299"/>
        </pc:sldMkLst>
        <pc:spChg chg="mod">
          <ac:chgData name="Hinton, Alex (STFC,DL,AST)" userId="6e61efc1-9609-4ecc-a9d6-f0604c9a6d76" providerId="ADAL" clId="{64D7F0FD-6242-4B2C-AE77-2CDD3107438F}" dt="2023-06-27T07:45:09.759" v="385" actId="20577"/>
          <ac:spMkLst>
            <pc:docMk/>
            <pc:sldMk cId="3799222106" sldId="299"/>
            <ac:spMk id="5" creationId="{697BFE5A-7C82-E244-83C3-A634D5C30E22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 Regular"/>
              </a:defRPr>
            </a:lvl1pPr>
          </a:lstStyle>
          <a:p>
            <a:fld id="{48FE9A4A-3203-D544-A0F2-9B4A7A1B021E}" type="datetimeFigureOut">
              <a:rPr lang="en-US" smtClean="0"/>
              <a:pPr/>
              <a:t>6/26/2023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 Regular"/>
              </a:defRPr>
            </a:lvl1pPr>
          </a:lstStyle>
          <a:p>
            <a:fld id="{C0F3BA1D-A00F-DB41-84DA-BE26C4853B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86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6725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8453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541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CE78D-E23D-45A0-9390-C841902C7036}" type="datetime1">
              <a:rPr lang="en-US" smtClean="0"/>
              <a:t>6/26/2023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PAB Conference 2023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70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7F3A6-3EBF-47CB-B86A-12109D0D6551}" type="datetime1">
              <a:rPr lang="en-US" smtClean="0"/>
              <a:t>6/26/2023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PAB Conference 2023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145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C203A-20F8-4E58-92E2-DD89926DEBF9}" type="datetime1">
              <a:rPr lang="en-US" smtClean="0"/>
              <a:t>6/26/2023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PAB Conference 2023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670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01614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6B4F4-DABD-4844-80CB-C9D04D942595}" type="datetime1">
              <a:rPr lang="en-US" smtClean="0"/>
              <a:t>6/26/2023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PAB Conference 2023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3703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125AC-E663-4E2B-BE5A-C10C8CB96CB9}" type="datetime1">
              <a:rPr lang="en-US" smtClean="0"/>
              <a:t>6/26/2023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PAB Conference 2023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743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FA6F3-599C-4F5E-A10D-7A44D8B7067E}" type="datetime1">
              <a:rPr lang="en-US" smtClean="0"/>
              <a:t>6/26/2023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PAB Conference 2023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4999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51BE1-03E7-47DC-969E-CC35E8B92691}" type="datetime1">
              <a:rPr lang="en-US" smtClean="0"/>
              <a:t>6/26/2023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PAB Conference 2023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6614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A2D72-0FDB-4E2E-9653-0C05C4E391A2}" type="datetime1">
              <a:rPr lang="en-US" smtClean="0"/>
              <a:t>6/26/2023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PAB Conference 2023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096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5AFD7-91F2-41AD-BD5B-E71673F36646}" type="datetime1">
              <a:rPr lang="en-US" smtClean="0"/>
              <a:t>6/26/2023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PAB Conference 2023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9581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146B1-5F04-4253-A80C-F527CE3B0EBA}" type="datetime1">
              <a:rPr lang="en-US" smtClean="0"/>
              <a:t>6/26/2023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PAB Conference 2023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384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B4191-DB52-45AE-9DBA-0DA8EB261B2D}" type="datetime1">
              <a:rPr lang="en-US" smtClean="0"/>
              <a:t>6/26/2023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PAB Conference 2023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9290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35995-221F-4866-AA2C-9B10C1BBA40B}" type="datetime1">
              <a:rPr lang="en-US" smtClean="0"/>
              <a:t>6/26/2023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PAB Conference 2023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9198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38BD3-4408-4840-BDCD-97C1ECEEC8B3}" type="datetime1">
              <a:rPr lang="en-US" smtClean="0"/>
              <a:t>6/26/2023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PAB Conference 2023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4143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51AFB-566F-4948-ACB8-605C0107B74A}" type="datetime1">
              <a:rPr lang="en-US" smtClean="0"/>
              <a:t>6/26/2023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PAB Conference 2023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9692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0CFEB-4F7E-401A-A799-B4DD214B71BD}" type="datetime1">
              <a:rPr lang="en-US" smtClean="0"/>
              <a:t>6/26/2023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PAB Conference 2023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3560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72286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0670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4548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32AB9-34A1-4FC8-AE6C-80999D93455C}" type="datetime1">
              <a:rPr lang="en-US" smtClean="0"/>
              <a:t>6/26/2023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PAB Conference 2023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998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1476-9AD0-459A-A42C-B20ADEC581D3}" type="datetime1">
              <a:rPr lang="en-US" smtClean="0"/>
              <a:t>6/26/2023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PAB Conference 2023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672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7A369-6988-4888-8814-6DE50F93EC3E}" type="datetime1">
              <a:rPr lang="en-US" smtClean="0"/>
              <a:t>6/26/2023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PAB Conference 2023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70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81D0B-247B-4B65-BC32-EBB1B37928DE}" type="datetime1">
              <a:rPr lang="en-US" smtClean="0"/>
              <a:t>6/26/2023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PAB Conference 2023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961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15CD5-0E9F-4A47-B3C9-543FB2372AB6}" type="datetime1">
              <a:rPr lang="en-US" smtClean="0"/>
              <a:t>6/26/2023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PAB Conference 2023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455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F843-A225-422D-997C-A3BE70A43C89}" type="datetime1">
              <a:rPr lang="en-US" smtClean="0"/>
              <a:t>6/26/2023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PAB Conference 2023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596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64EE9-A472-4755-8F6C-289CDCCEC904}" type="datetime1">
              <a:rPr lang="en-US" smtClean="0"/>
              <a:t>6/26/2023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PAB Conference 2023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277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101B8D-4688-4139-99FC-841F56BEA99D}" type="datetime1">
              <a:rPr lang="en-US" smtClean="0"/>
              <a:t>6/26/2023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Alex Hinton ● PAB Conference 2023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68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9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C7C7F2-8769-46FB-A674-FE0E3CB58231}" type="datetime1">
              <a:rPr lang="en-US" smtClean="0"/>
              <a:t>6/26/2023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Alex Hinton ● PAB Conference 2023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380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1255197" y="2160730"/>
            <a:ext cx="10493567" cy="230832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800" b="1" spc="-150" dirty="0">
                <a:solidFill>
                  <a:srgbClr val="002060"/>
                </a:solidFill>
                <a:latin typeface="Arial"/>
                <a:cs typeface="Arial"/>
              </a:rPr>
              <a:t>Hybrid Electromagnet-Permanent Magnet Tunable Optics for Low Emittance Storage Rings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BEB0AE4-391E-6F41-84C6-D4EEDF519A31}"/>
              </a:ext>
            </a:extLst>
          </p:cNvPr>
          <p:cNvSpPr/>
          <p:nvPr/>
        </p:nvSpPr>
        <p:spPr>
          <a:xfrm>
            <a:off x="1255197" y="4541312"/>
            <a:ext cx="9620326" cy="230832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2400" b="1" dirty="0">
                <a:solidFill>
                  <a:srgbClr val="626262"/>
                </a:solidFill>
                <a:latin typeface="Arial"/>
                <a:cs typeface="Arial"/>
              </a:rPr>
              <a:t>Alex Hinton</a:t>
            </a:r>
            <a:r>
              <a:rPr lang="en-GB" sz="2400" dirty="0">
                <a:solidFill>
                  <a:srgbClr val="626262"/>
                </a:solidFill>
                <a:latin typeface="Arial"/>
                <a:cs typeface="Arial"/>
              </a:rPr>
              <a:t>, Ben Shepherd (STFC Daresbury Laboratory)</a:t>
            </a:r>
          </a:p>
          <a:p>
            <a:r>
              <a:rPr lang="en-GB" sz="2400" dirty="0">
                <a:solidFill>
                  <a:srgbClr val="626262"/>
                </a:solidFill>
                <a:latin typeface="Arial"/>
                <a:cs typeface="Arial"/>
              </a:rPr>
              <a:t>Abolfazl Shahveh (Diamond Light Source)</a:t>
            </a:r>
          </a:p>
          <a:p>
            <a:r>
              <a:rPr lang="en-GB" sz="2400" dirty="0">
                <a:solidFill>
                  <a:srgbClr val="626262"/>
                </a:solidFill>
                <a:latin typeface="Arial"/>
                <a:cs typeface="Arial"/>
              </a:rPr>
              <a:t>Tadej Milharcic, Mirko </a:t>
            </a:r>
            <a:r>
              <a:rPr lang="en-GB" sz="2400" dirty="0" err="1">
                <a:solidFill>
                  <a:srgbClr val="626262"/>
                </a:solidFill>
                <a:latin typeface="Arial"/>
                <a:cs typeface="Arial"/>
              </a:rPr>
              <a:t>Kokole</a:t>
            </a:r>
            <a:r>
              <a:rPr lang="en-GB" sz="2400" dirty="0">
                <a:solidFill>
                  <a:srgbClr val="626262"/>
                </a:solidFill>
                <a:latin typeface="Arial"/>
                <a:cs typeface="Arial"/>
              </a:rPr>
              <a:t>, Jure Počkar (</a:t>
            </a:r>
            <a:r>
              <a:rPr lang="en-GB" sz="2400" dirty="0" err="1">
                <a:solidFill>
                  <a:srgbClr val="626262"/>
                </a:solidFill>
                <a:latin typeface="Arial"/>
                <a:cs typeface="Arial"/>
              </a:rPr>
              <a:t>Kyma</a:t>
            </a:r>
            <a:r>
              <a:rPr lang="en-GB" sz="2400" dirty="0">
                <a:solidFill>
                  <a:srgbClr val="626262"/>
                </a:solidFill>
                <a:latin typeface="Arial"/>
                <a:cs typeface="Arial"/>
              </a:rPr>
              <a:t> S.p.A.)</a:t>
            </a:r>
          </a:p>
          <a:p>
            <a:endParaRPr lang="en-GB" sz="2400" dirty="0">
              <a:solidFill>
                <a:srgbClr val="626262"/>
              </a:solidFill>
              <a:latin typeface="Arial"/>
              <a:cs typeface="Arial"/>
            </a:endParaRPr>
          </a:p>
          <a:p>
            <a:r>
              <a:rPr lang="en-GB" sz="2400" dirty="0">
                <a:solidFill>
                  <a:srgbClr val="626262"/>
                </a:solidFill>
                <a:latin typeface="Arial"/>
                <a:cs typeface="Arial"/>
              </a:rPr>
              <a:t>Particle Accelerators and Beams Conference, Strathclyde </a:t>
            </a:r>
          </a:p>
          <a:p>
            <a:r>
              <a:rPr lang="en-GB" sz="2400" dirty="0">
                <a:solidFill>
                  <a:srgbClr val="626262"/>
                </a:solidFill>
                <a:latin typeface="Arial"/>
                <a:cs typeface="Arial"/>
              </a:rPr>
              <a:t>29/06/2023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6157B13-A550-5D94-8FE6-A87EBE4BF0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23226" y="3739511"/>
            <a:ext cx="2095500" cy="1819275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9F3E7F35-3D14-CC1A-3276-22992C699A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76931" y="5558786"/>
            <a:ext cx="1988090" cy="1131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43825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90654" y="1397235"/>
            <a:ext cx="5981697" cy="446769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Coils wound from solid insulated copper wire.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Air cooled coils – no need for water cooling infrastructure.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current expected at nominal operation to trim fields (account for magnetisation and machining tolerances).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Nominal power dissipation of equivalent electromagnet = </a:t>
            </a: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2.3 kW. 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Bipolar power supply required for field tuning.</a:t>
            </a: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12633" y="345182"/>
            <a:ext cx="1117006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/>
                <a:cs typeface="Arial"/>
              </a:rPr>
              <a:t>Final Coil Design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510CB-D27A-49FD-A0C0-A375F7C9D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CB4FEC-78D8-0CF3-6A60-C8419A720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PAB Conference 2023</a:t>
            </a:r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A95A060-C03E-86C3-8FBC-3FEF71A7DF8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834"/>
          <a:stretch/>
        </p:blipFill>
        <p:spPr>
          <a:xfrm>
            <a:off x="6409477" y="640315"/>
            <a:ext cx="5462729" cy="256174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A6AE463-0A27-F681-61C2-A890E1544D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7181" y="3586953"/>
            <a:ext cx="5765260" cy="212273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C796BD4-5329-AC49-5978-49F57BEE07C1}"/>
              </a:ext>
            </a:extLst>
          </p:cNvPr>
          <p:cNvSpPr txBox="1"/>
          <p:nvPr/>
        </p:nvSpPr>
        <p:spPr>
          <a:xfrm>
            <a:off x="8270940" y="5911334"/>
            <a:ext cx="732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Yoke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908391-4D86-44B2-C3FB-6B78A57709AB}"/>
              </a:ext>
            </a:extLst>
          </p:cNvPr>
          <p:cNvSpPr txBox="1"/>
          <p:nvPr/>
        </p:nvSpPr>
        <p:spPr>
          <a:xfrm>
            <a:off x="5927181" y="5848353"/>
            <a:ext cx="1946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Coil cross-section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A84DC35-C25C-4EA8-B3F5-DC700C841825}"/>
              </a:ext>
            </a:extLst>
          </p:cNvPr>
          <p:cNvCxnSpPr>
            <a:cxnSpLocks/>
            <a:stCxn id="13" idx="0"/>
          </p:cNvCxnSpPr>
          <p:nvPr/>
        </p:nvCxnSpPr>
        <p:spPr>
          <a:xfrm flipH="1" flipV="1">
            <a:off x="6796388" y="5479915"/>
            <a:ext cx="103964" cy="368438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A7D00F4-0E0A-9D7C-FF7E-01B87DEEB374}"/>
              </a:ext>
            </a:extLst>
          </p:cNvPr>
          <p:cNvCxnSpPr>
            <a:cxnSpLocks/>
            <a:stCxn id="12" idx="0"/>
          </p:cNvCxnSpPr>
          <p:nvPr/>
        </p:nvCxnSpPr>
        <p:spPr>
          <a:xfrm flipV="1">
            <a:off x="8637349" y="5479915"/>
            <a:ext cx="0" cy="431419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34663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90655" y="1397235"/>
            <a:ext cx="5709107" cy="446769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Large attractive magnetic forces between permanent magnet blocks and steel yoke.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Forces need to be considered during assembly of magnet to prevent injury or damage to the magnet.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Forces between poles in assembled magnet could cause deformation and hence reduced field quality.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Movement of components must be prohibited.</a:t>
            </a:r>
            <a:endParaRPr lang="en-GB" dirty="0"/>
          </a:p>
          <a:p>
            <a:pPr>
              <a:lnSpc>
                <a:spcPct val="110000"/>
              </a:lnSpc>
              <a:spcAft>
                <a:spcPts val="600"/>
              </a:spcAft>
            </a:pPr>
            <a:endParaRPr lang="en-GB" sz="2200" dirty="0">
              <a:solidFill>
                <a:srgbClr val="626262"/>
              </a:solidFill>
              <a:latin typeface="Arial"/>
              <a:cs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12633" y="345182"/>
            <a:ext cx="1117006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/>
                <a:cs typeface="Arial"/>
              </a:rPr>
              <a:t>Assembly and Forces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510CB-D27A-49FD-A0C0-A375F7C9D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11</a:t>
            </a:fld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FD7CEAC7-E700-3540-528A-1FC98EFD552F}"/>
              </a:ext>
            </a:extLst>
          </p:cNvPr>
          <p:cNvGrpSpPr/>
          <p:nvPr/>
        </p:nvGrpSpPr>
        <p:grpSpPr>
          <a:xfrm>
            <a:off x="6744596" y="1447764"/>
            <a:ext cx="4114800" cy="4380500"/>
            <a:chOff x="1932647" y="2280867"/>
            <a:chExt cx="3049537" cy="3689654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F4B4224A-02BE-3AEE-1F4D-7280CB512A8E}"/>
                </a:ext>
              </a:extLst>
            </p:cNvPr>
            <p:cNvGrpSpPr/>
            <p:nvPr/>
          </p:nvGrpSpPr>
          <p:grpSpPr>
            <a:xfrm>
              <a:off x="1932647" y="2280867"/>
              <a:ext cx="3049537" cy="3689654"/>
              <a:chOff x="1932647" y="2280867"/>
              <a:chExt cx="3049537" cy="3689654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AE3953FB-2A1F-50A8-D0F9-E8DCC375CFC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18021" t="11163" r="24210" b="16239"/>
              <a:stretch/>
            </p:blipFill>
            <p:spPr>
              <a:xfrm>
                <a:off x="1932647" y="2280867"/>
                <a:ext cx="3049537" cy="3504988"/>
              </a:xfrm>
              <a:prstGeom prst="rect">
                <a:avLst/>
              </a:prstGeom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E26FF8F-001A-B7DE-F02C-CF0DE56C0498}"/>
                  </a:ext>
                </a:extLst>
              </p:cNvPr>
              <p:cNvSpPr txBox="1"/>
              <p:nvPr/>
            </p:nvSpPr>
            <p:spPr>
              <a:xfrm>
                <a:off x="3141813" y="3909309"/>
                <a:ext cx="74655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rgbClr val="000000"/>
                    </a:solidFill>
                  </a:rPr>
                  <a:t>30 kN</a:t>
                </a:r>
              </a:p>
            </p:txBody>
          </p: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48D830A6-8FE7-7568-0BD5-309726AA127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03251" y="2736715"/>
                <a:ext cx="466928" cy="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444EA96F-8F1C-6A59-C8EF-9E9ADADDFEE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153710" y="5519362"/>
                <a:ext cx="398835" cy="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23A428C2-E170-1D65-B1AE-E60C18173403}"/>
                  </a:ext>
                </a:extLst>
              </p:cNvPr>
              <p:cNvSpPr txBox="1"/>
              <p:nvPr/>
            </p:nvSpPr>
            <p:spPr>
              <a:xfrm>
                <a:off x="4053661" y="5601189"/>
                <a:ext cx="74655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rgbClr val="000000"/>
                    </a:solidFill>
                  </a:rPr>
                  <a:t>30 kN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970B852-30A1-EC03-0922-4688F4F43FD4}"/>
                  </a:ext>
                </a:extLst>
              </p:cNvPr>
              <p:cNvSpPr txBox="1"/>
              <p:nvPr/>
            </p:nvSpPr>
            <p:spPr>
              <a:xfrm>
                <a:off x="2129974" y="2750743"/>
                <a:ext cx="74655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rgbClr val="000000"/>
                    </a:solidFill>
                  </a:rPr>
                  <a:t>40 kN</a:t>
                </a:r>
              </a:p>
            </p:txBody>
          </p: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A0197482-63C1-7C28-6804-51B2BD9F365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826212" y="4316375"/>
                <a:ext cx="398835" cy="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E35B0026-EABF-BEDA-6041-8A11029708B7}"/>
                  </a:ext>
                </a:extLst>
              </p:cNvPr>
              <p:cNvSpPr txBox="1"/>
              <p:nvPr/>
            </p:nvSpPr>
            <p:spPr>
              <a:xfrm>
                <a:off x="4143130" y="4131709"/>
                <a:ext cx="74655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rgbClr val="000000"/>
                    </a:solidFill>
                  </a:rPr>
                  <a:t>5 kN</a:t>
                </a:r>
              </a:p>
            </p:txBody>
          </p:sp>
        </p:grp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CE11B792-3FCA-F343-2DDA-67D6536A26F4}"/>
                </a:ext>
              </a:extLst>
            </p:cNvPr>
            <p:cNvCxnSpPr/>
            <p:nvPr/>
          </p:nvCxnSpPr>
          <p:spPr>
            <a:xfrm>
              <a:off x="3800272" y="3878094"/>
              <a:ext cx="0" cy="376136"/>
            </a:xfrm>
            <a:prstGeom prst="straightConnector1">
              <a:avLst/>
            </a:prstGeom>
            <a:ln w="28575">
              <a:solidFill>
                <a:srgbClr val="00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Footer Placeholder 24">
            <a:extLst>
              <a:ext uri="{FF2B5EF4-FFF2-40B4-BE49-F238E27FC236}">
                <a16:creationId xmlns:a16="http://schemas.microsoft.com/office/drawing/2014/main" id="{9E562BD3-198B-5344-4DA2-F39E03BE2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PAB Conference 2023</a:t>
            </a:r>
            <a:endParaRPr lang="en-US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879A2EAE-29DB-F840-30DF-5C1AAD8D5D2D}"/>
              </a:ext>
            </a:extLst>
          </p:cNvPr>
          <p:cNvCxnSpPr>
            <a:cxnSpLocks/>
          </p:cNvCxnSpPr>
          <p:nvPr/>
        </p:nvCxnSpPr>
        <p:spPr>
          <a:xfrm>
            <a:off x="8144558" y="4660298"/>
            <a:ext cx="0" cy="252919"/>
          </a:xfrm>
          <a:prstGeom prst="straightConnector1">
            <a:avLst/>
          </a:prstGeom>
          <a:ln w="28575">
            <a:solidFill>
              <a:srgbClr val="0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A0D96D63-3AA9-32C4-AC5E-45B55F485269}"/>
              </a:ext>
            </a:extLst>
          </p:cNvPr>
          <p:cNvSpPr txBox="1"/>
          <p:nvPr/>
        </p:nvSpPr>
        <p:spPr>
          <a:xfrm>
            <a:off x="7803515" y="4838173"/>
            <a:ext cx="1007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0.3 kN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E06D6974-FD23-A5AF-DC29-F37DAD9D4049}"/>
              </a:ext>
            </a:extLst>
          </p:cNvPr>
          <p:cNvCxnSpPr>
            <a:cxnSpLocks/>
          </p:cNvCxnSpPr>
          <p:nvPr/>
        </p:nvCxnSpPr>
        <p:spPr>
          <a:xfrm flipV="1">
            <a:off x="9716353" y="2119774"/>
            <a:ext cx="0" cy="324330"/>
          </a:xfrm>
          <a:prstGeom prst="straightConnector1">
            <a:avLst/>
          </a:prstGeom>
          <a:ln w="28575">
            <a:solidFill>
              <a:srgbClr val="0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1A721A03-6D98-AA0A-17C4-5E77ACF02284}"/>
              </a:ext>
            </a:extLst>
          </p:cNvPr>
          <p:cNvSpPr txBox="1"/>
          <p:nvPr/>
        </p:nvSpPr>
        <p:spPr>
          <a:xfrm>
            <a:off x="9334106" y="1786633"/>
            <a:ext cx="1007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0.7 kN</a:t>
            </a:r>
          </a:p>
        </p:txBody>
      </p:sp>
    </p:spTree>
    <p:extLst>
      <p:ext uri="{BB962C8B-B14F-4D97-AF65-F5344CB8AC3E}">
        <p14:creationId xmlns:p14="http://schemas.microsoft.com/office/powerpoint/2010/main" val="14786844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12633" y="1186192"/>
            <a:ext cx="5915704" cy="454464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Conceptual mechanical design for assembling and mounting magnet produced by </a:t>
            </a:r>
            <a:r>
              <a:rPr lang="en-GB" sz="2200" dirty="0" err="1">
                <a:solidFill>
                  <a:srgbClr val="626262"/>
                </a:solidFill>
                <a:latin typeface="Arial"/>
                <a:cs typeface="Arial"/>
              </a:rPr>
              <a:t>Kyma</a:t>
            </a: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Aluminium C-shape support frame.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Device can be inserted around vacuum chamber.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Gap spacers control separation of poles subject to attractive forces.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Support base allows adjustment of displacement and angular alignment.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Can in-situ lateral adjustment be achieved?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12633" y="345182"/>
            <a:ext cx="1117006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/>
                <a:cs typeface="Arial"/>
              </a:rPr>
              <a:t>Mechanical Design Overview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510CB-D27A-49FD-A0C0-A375F7C9D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12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FB02C79-B350-5DFC-EEBA-C57915FAAD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328337" y="1055605"/>
            <a:ext cx="3194669" cy="2982544"/>
          </a:xfrm>
          <a:prstGeom prst="rect">
            <a:avLst/>
          </a:prstGeom>
        </p:spPr>
      </p:pic>
      <p:pic>
        <p:nvPicPr>
          <p:cNvPr id="3" name="Picture 6">
            <a:extLst>
              <a:ext uri="{FF2B5EF4-FFF2-40B4-BE49-F238E27FC236}">
                <a16:creationId xmlns:a16="http://schemas.microsoft.com/office/drawing/2014/main" id="{DB9D0C22-3C30-3D89-BAED-2C336A5BFB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0264" y="5794375"/>
            <a:ext cx="2428875" cy="561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1DB4105D-5E2E-46F5-107D-8881AF715556}"/>
              </a:ext>
            </a:extLst>
          </p:cNvPr>
          <p:cNvGrpSpPr/>
          <p:nvPr/>
        </p:nvGrpSpPr>
        <p:grpSpPr>
          <a:xfrm>
            <a:off x="9380807" y="1720666"/>
            <a:ext cx="2683706" cy="1622006"/>
            <a:chOff x="0" y="0"/>
            <a:chExt cx="3276000" cy="216045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A43A8EB8-93C1-23D8-EDC6-1563227FC8D2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3276000" cy="2160457"/>
            </a:xfrm>
            <a:prstGeom prst="rect">
              <a:avLst/>
            </a:prstGeom>
          </p:spPr>
        </p:pic>
        <p:sp>
          <p:nvSpPr>
            <p:cNvPr id="8" name="Rounded Rectangle 176">
              <a:extLst>
                <a:ext uri="{FF2B5EF4-FFF2-40B4-BE49-F238E27FC236}">
                  <a16:creationId xmlns:a16="http://schemas.microsoft.com/office/drawing/2014/main" id="{9174C516-C61F-6D8D-663C-FB0DC070B1C9}"/>
                </a:ext>
              </a:extLst>
            </p:cNvPr>
            <p:cNvSpPr/>
            <p:nvPr/>
          </p:nvSpPr>
          <p:spPr>
            <a:xfrm>
              <a:off x="1232458" y="1264257"/>
              <a:ext cx="913765" cy="445135"/>
            </a:xfrm>
            <a:prstGeom prst="roundRect">
              <a:avLst/>
            </a:prstGeom>
            <a:solidFill>
              <a:srgbClr val="FF0000">
                <a:alpha val="30196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0" name="Rounded Rectangle 177">
              <a:extLst>
                <a:ext uri="{FF2B5EF4-FFF2-40B4-BE49-F238E27FC236}">
                  <a16:creationId xmlns:a16="http://schemas.microsoft.com/office/drawing/2014/main" id="{4E28510B-DB27-B94A-0303-9E3765C611CA}"/>
                </a:ext>
              </a:extLst>
            </p:cNvPr>
            <p:cNvSpPr/>
            <p:nvPr/>
          </p:nvSpPr>
          <p:spPr>
            <a:xfrm>
              <a:off x="1232452" y="437322"/>
              <a:ext cx="928370" cy="478790"/>
            </a:xfrm>
            <a:prstGeom prst="roundRect">
              <a:avLst/>
            </a:prstGeom>
            <a:solidFill>
              <a:srgbClr val="FF0000">
                <a:alpha val="30196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1" name="Rounded Rectangle 178">
              <a:extLst>
                <a:ext uri="{FF2B5EF4-FFF2-40B4-BE49-F238E27FC236}">
                  <a16:creationId xmlns:a16="http://schemas.microsoft.com/office/drawing/2014/main" id="{D80AF89C-3496-C8A4-E4DF-50130D031EB2}"/>
                </a:ext>
              </a:extLst>
            </p:cNvPr>
            <p:cNvSpPr/>
            <p:nvPr/>
          </p:nvSpPr>
          <p:spPr>
            <a:xfrm>
              <a:off x="659957" y="707666"/>
              <a:ext cx="492760" cy="619760"/>
            </a:xfrm>
            <a:prstGeom prst="roundRect">
              <a:avLst/>
            </a:prstGeom>
            <a:solidFill>
              <a:srgbClr val="FF0000">
                <a:alpha val="30196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</p:grpSp>
      <p:pic>
        <p:nvPicPr>
          <p:cNvPr id="36" name="Picture 35" descr="Diagram, engineering drawing&#10;&#10;Description automatically generated">
            <a:extLst>
              <a:ext uri="{FF2B5EF4-FFF2-40B4-BE49-F238E27FC236}">
                <a16:creationId xmlns:a16="http://schemas.microsoft.com/office/drawing/2014/main" id="{F99A230B-FA51-9A0A-E114-550D5F47AB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82176" y="4164702"/>
            <a:ext cx="4086364" cy="2169593"/>
          </a:xfrm>
          <a:prstGeom prst="rect">
            <a:avLst/>
          </a:prstGeom>
        </p:spPr>
      </p:pic>
      <p:sp>
        <p:nvSpPr>
          <p:cNvPr id="37" name="Footer Placeholder 36">
            <a:extLst>
              <a:ext uri="{FF2B5EF4-FFF2-40B4-BE49-F238E27FC236}">
                <a16:creationId xmlns:a16="http://schemas.microsoft.com/office/drawing/2014/main" id="{4F955C0C-90D3-F7AC-6D70-F4A3076261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PAB Conference 2023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4633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90655" y="1397235"/>
            <a:ext cx="11170066" cy="395371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Magnetic design is complete.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Mechanical design being finalised.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Nominal power requirement per magnet (for field trimming) &lt; 2 W.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Maximum power requirement per magnet (5 A per coil) = 150 W.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Equivalent electromagnet requires 2.3 kW + water cooling.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Next steps: procurement of materials for building prototype magnet.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Testing and magnetic measurements of prototype magnet to compare performance with electromagnets.</a:t>
            </a:r>
            <a:endParaRPr lang="en-GB" dirty="0"/>
          </a:p>
          <a:p>
            <a:pPr>
              <a:lnSpc>
                <a:spcPct val="110000"/>
              </a:lnSpc>
              <a:spcAft>
                <a:spcPts val="600"/>
              </a:spcAft>
            </a:pPr>
            <a:endParaRPr lang="en-GB" sz="2200" dirty="0">
              <a:solidFill>
                <a:srgbClr val="626262"/>
              </a:solidFill>
              <a:latin typeface="Arial"/>
              <a:cs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12633" y="345182"/>
            <a:ext cx="1117006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/>
                <a:cs typeface="Arial"/>
              </a:rPr>
              <a:t>Conclusions and Future Planning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510CB-D27A-49FD-A0C0-A375F7C9D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13</a:t>
            </a:fld>
            <a:endParaRPr lang="en-US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6BAB17C-0C6B-D2D4-486E-1344F41089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PAB Conference 2023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2221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1255197" y="2160730"/>
            <a:ext cx="456483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800" b="1" spc="-1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969D5D6-9CBF-2F47-ABA6-C44F092862B7}"/>
              </a:ext>
            </a:extLst>
          </p:cNvPr>
          <p:cNvSpPr/>
          <p:nvPr/>
        </p:nvSpPr>
        <p:spPr>
          <a:xfrm>
            <a:off x="973969" y="5904254"/>
            <a:ext cx="35564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Facebook: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Science and Technology Facilities Council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FD539E4-64DB-C141-80BC-DC0282462C17}"/>
              </a:ext>
            </a:extLst>
          </p:cNvPr>
          <p:cNvSpPr/>
          <p:nvPr/>
        </p:nvSpPr>
        <p:spPr>
          <a:xfrm>
            <a:off x="4286723" y="5904254"/>
            <a:ext cx="27346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Twitter:@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STFC_matters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AEB0994-2D52-2647-9C24-1B83B0A77782}"/>
              </a:ext>
            </a:extLst>
          </p:cNvPr>
          <p:cNvSpPr/>
          <p:nvPr/>
        </p:nvSpPr>
        <p:spPr>
          <a:xfrm>
            <a:off x="7265120" y="5904254"/>
            <a:ext cx="33193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YouTube: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Science and Technology Facilities Council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2C7B506-4F3E-A72C-D318-16B365E71140}"/>
              </a:ext>
            </a:extLst>
          </p:cNvPr>
          <p:cNvSpPr/>
          <p:nvPr/>
        </p:nvSpPr>
        <p:spPr>
          <a:xfrm>
            <a:off x="1255197" y="3297784"/>
            <a:ext cx="6766880" cy="223324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Acknowledgements:</a:t>
            </a:r>
          </a:p>
          <a:p>
            <a:pPr marL="285750" indent="-28575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Ben Shepherd (STFC)</a:t>
            </a:r>
          </a:p>
          <a:p>
            <a:pPr marL="285750" indent="-28575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Alfie Shahveh (Diamond Light Source)</a:t>
            </a:r>
          </a:p>
          <a:p>
            <a:pPr marL="285750" indent="-28575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Tadej Milharcic, Mirko </a:t>
            </a:r>
            <a:r>
              <a:rPr lang="en-GB" sz="2200" dirty="0" err="1">
                <a:solidFill>
                  <a:srgbClr val="626262"/>
                </a:solidFill>
                <a:latin typeface="Arial"/>
                <a:cs typeface="Arial"/>
              </a:rPr>
              <a:t>Kokole</a:t>
            </a: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, </a:t>
            </a:r>
            <a:r>
              <a:rPr lang="en-GB" sz="2000" dirty="0">
                <a:solidFill>
                  <a:srgbClr val="626262"/>
                </a:solidFill>
                <a:latin typeface="Arial"/>
                <a:cs typeface="Arial"/>
              </a:rPr>
              <a:t>Jure Počkar </a:t>
            </a: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(</a:t>
            </a:r>
            <a:r>
              <a:rPr lang="en-GB" sz="2200" dirty="0" err="1">
                <a:solidFill>
                  <a:srgbClr val="626262"/>
                </a:solidFill>
                <a:latin typeface="Arial"/>
                <a:cs typeface="Arial"/>
              </a:rPr>
              <a:t>Kyma</a:t>
            </a: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) 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endParaRPr lang="en-GB" sz="2200" dirty="0">
              <a:solidFill>
                <a:srgbClr val="626262"/>
              </a:solidFill>
              <a:latin typeface="Arial"/>
              <a:cs typeface="Arial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D2ABAB7-51A8-7954-9B0E-287057D327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95348" y="2837132"/>
            <a:ext cx="2095500" cy="1819275"/>
          </a:xfrm>
          <a:prstGeom prst="rect">
            <a:avLst/>
          </a:prstGeom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0BCF79E4-302A-4D1D-B0CA-F2EA4E1CD3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9053" y="4608811"/>
            <a:ext cx="1988090" cy="1131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7729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12633" y="1114623"/>
            <a:ext cx="5709107" cy="43988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Fourth generation synchrotron light sources make use of multi-bend achromat lattices to reduce beam emittance and increase radiation brightness.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Lattices require combined function dipole-quadrupole (DQ) magnets.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Diamond-II upgrade will require 48 DQ magnets drawing 2.3 kW each.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Can permanent magnets achieve the same purpose with negligible power?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12633" y="345182"/>
            <a:ext cx="1117006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/>
                <a:cs typeface="Arial"/>
              </a:rPr>
              <a:t>Introduction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510CB-D27A-49FD-A0C0-A375F7C9D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24198BE-B0C8-589A-15FA-378AE17EC5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235"/>
          <a:stretch/>
        </p:blipFill>
        <p:spPr>
          <a:xfrm>
            <a:off x="6893668" y="345182"/>
            <a:ext cx="3826213" cy="3292010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8E601B-462B-6CBD-FA14-B3A42C7A8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PAB Conference 2023</a:t>
            </a:r>
            <a:endParaRPr lang="en-US" dirty="0"/>
          </a:p>
        </p:txBody>
      </p:sp>
      <p:pic>
        <p:nvPicPr>
          <p:cNvPr id="2" name="Content Placeholder 6" descr="A picture containing miller&#10;&#10;Description automatically generated">
            <a:extLst>
              <a:ext uri="{FF2B5EF4-FFF2-40B4-BE49-F238E27FC236}">
                <a16:creationId xmlns:a16="http://schemas.microsoft.com/office/drawing/2014/main" id="{2CC1D92C-427C-D065-B2D6-14A3271AFA50}"/>
              </a:ext>
            </a:extLst>
          </p:cNvPr>
          <p:cNvPicPr>
            <a:picLocks noGrp="1"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8099" y="3587186"/>
            <a:ext cx="3499060" cy="2624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3567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0BD92FC-2C31-74DE-BB17-43C86BDD64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9306" y="184337"/>
            <a:ext cx="6512694" cy="382290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269175" y="1229405"/>
            <a:ext cx="6308043" cy="462972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Hybrid Electromagnet-Permanent Magnet Tuneable Optics (HEPTO).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Dipole = 0.7 T, Gradient = 33 T/m.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Effective length = 0.870 m.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Main source of field = </a:t>
            </a:r>
            <a:r>
              <a:rPr lang="en-GB" sz="2200" dirty="0" err="1">
                <a:solidFill>
                  <a:srgbClr val="626262"/>
                </a:solidFill>
                <a:latin typeface="Arial"/>
                <a:cs typeface="Arial"/>
              </a:rPr>
              <a:t>NdFeB</a:t>
            </a: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 permanent magnet blocks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Dipole and gradient fields require independent tuning of ±2.5% for commissioning purposes. 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Field tuning achieved by air-cooled trim coils.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Yoke and poles made from XC06 low-carbon steel.</a:t>
            </a:r>
            <a:endParaRPr lang="en-GB" sz="2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12633" y="345182"/>
            <a:ext cx="1117006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/>
                <a:cs typeface="Arial"/>
              </a:rPr>
              <a:t>Design Overview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510CB-D27A-49FD-A0C0-A375F7C9D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B68247F-7E9B-8F28-9E9A-BE47A03AC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PAB Conference 2023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0883335-93CD-AC2B-A096-541C6360C7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0488" y="4129124"/>
            <a:ext cx="2559741" cy="2184024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5634161-E038-3B67-40DD-CF8D9A084ECF}"/>
              </a:ext>
            </a:extLst>
          </p:cNvPr>
          <p:cNvCxnSpPr>
            <a:cxnSpLocks/>
            <a:endCxn id="6" idx="2"/>
          </p:cNvCxnSpPr>
          <p:nvPr/>
        </p:nvCxnSpPr>
        <p:spPr>
          <a:xfrm>
            <a:off x="8359302" y="5343728"/>
            <a:ext cx="711057" cy="96942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5101310-6436-3454-EC42-A50DB144F83A}"/>
              </a:ext>
            </a:extLst>
          </p:cNvPr>
          <p:cNvCxnSpPr>
            <a:cxnSpLocks/>
          </p:cNvCxnSpPr>
          <p:nvPr/>
        </p:nvCxnSpPr>
        <p:spPr>
          <a:xfrm flipH="1">
            <a:off x="9222759" y="6160851"/>
            <a:ext cx="926432" cy="15229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91BC744-36C3-82FB-536A-CFC6C2D0C453}"/>
              </a:ext>
            </a:extLst>
          </p:cNvPr>
          <p:cNvCxnSpPr>
            <a:cxnSpLocks/>
          </p:cNvCxnSpPr>
          <p:nvPr/>
        </p:nvCxnSpPr>
        <p:spPr>
          <a:xfrm>
            <a:off x="8390107" y="4312596"/>
            <a:ext cx="0" cy="103113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2683CDC9-6F9A-BE2B-4094-FB6CF652DC1B}"/>
              </a:ext>
            </a:extLst>
          </p:cNvPr>
          <p:cNvSpPr txBox="1"/>
          <p:nvPr/>
        </p:nvSpPr>
        <p:spPr>
          <a:xfrm>
            <a:off x="7745180" y="5674468"/>
            <a:ext cx="1003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831 mm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7D0F052-EEE9-0B16-2463-DD88D0714895}"/>
              </a:ext>
            </a:extLst>
          </p:cNvPr>
          <p:cNvSpPr txBox="1"/>
          <p:nvPr/>
        </p:nvSpPr>
        <p:spPr>
          <a:xfrm>
            <a:off x="9499059" y="6225650"/>
            <a:ext cx="1003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320 mm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621BB37-CB28-98CD-1BCC-3056D9474DFA}"/>
              </a:ext>
            </a:extLst>
          </p:cNvPr>
          <p:cNvSpPr txBox="1"/>
          <p:nvPr/>
        </p:nvSpPr>
        <p:spPr>
          <a:xfrm>
            <a:off x="7478949" y="4669042"/>
            <a:ext cx="1003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400 mm</a:t>
            </a:r>
          </a:p>
        </p:txBody>
      </p:sp>
    </p:spTree>
    <p:extLst>
      <p:ext uri="{BB962C8B-B14F-4D97-AF65-F5344CB8AC3E}">
        <p14:creationId xmlns:p14="http://schemas.microsoft.com/office/powerpoint/2010/main" val="30441366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90655" y="1397235"/>
            <a:ext cx="5709107" cy="253793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Pole tip design optimised in Opera 2D.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Pole shaping algorithm used to minimise multipole errors [1].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Required field quality </a:t>
            </a:r>
            <a:r>
              <a:rPr lang="el-GR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GB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B/B &lt; 5x10</a:t>
            </a:r>
            <a:r>
              <a:rPr lang="en-GB" sz="2200" baseline="30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-4</a:t>
            </a:r>
            <a:r>
              <a:rPr lang="en-GB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GB" sz="2200" baseline="30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/>
          </a:p>
          <a:p>
            <a:pPr>
              <a:lnSpc>
                <a:spcPct val="110000"/>
              </a:lnSpc>
              <a:spcAft>
                <a:spcPts val="600"/>
              </a:spcAft>
            </a:pPr>
            <a:endParaRPr lang="en-GB" sz="2200" dirty="0">
              <a:solidFill>
                <a:srgbClr val="626262"/>
              </a:solidFill>
              <a:latin typeface="Arial"/>
              <a:cs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12633" y="345182"/>
            <a:ext cx="1117006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/>
                <a:cs typeface="Arial"/>
              </a:rPr>
              <a:t>Pole Shape </a:t>
            </a:r>
            <a:r>
              <a:rPr lang="en-US" sz="4400" b="1" spc="-150" dirty="0" err="1">
                <a:solidFill>
                  <a:srgbClr val="2E2D62"/>
                </a:solidFill>
                <a:latin typeface="Arial"/>
                <a:cs typeface="Arial"/>
              </a:rPr>
              <a:t>Optimisation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510CB-D27A-49FD-A0C0-A375F7C9D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4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879F7ED-AB8D-65A7-63AA-81E6F078BC33}"/>
              </a:ext>
            </a:extLst>
          </p:cNvPr>
          <p:cNvSpPr txBox="1"/>
          <p:nvPr/>
        </p:nvSpPr>
        <p:spPr>
          <a:xfrm>
            <a:off x="2808051" y="6014139"/>
            <a:ext cx="9591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</a:rPr>
              <a:t>[1] </a:t>
            </a:r>
            <a:r>
              <a:rPr lang="en-GB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G. Le Be, J. </a:t>
            </a:r>
            <a:r>
              <a:rPr lang="en-GB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Chavanne</a:t>
            </a:r>
            <a:r>
              <a:rPr lang="en-GB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and P. </a:t>
            </a:r>
            <a:r>
              <a:rPr lang="en-GB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N'gotta</a:t>
            </a:r>
            <a:r>
              <a:rPr lang="en-GB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“Shape optimization for the ESRF II magnets,” in </a:t>
            </a:r>
            <a:r>
              <a:rPr lang="en-GB" sz="12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IPAC 2014: Proceedings of the 5th International Particle Accelerator Conference</a:t>
            </a:r>
            <a:r>
              <a:rPr lang="en-GB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2014.</a:t>
            </a:r>
            <a:endParaRPr lang="en-GB" sz="1200" dirty="0">
              <a:solidFill>
                <a:srgbClr val="00000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48CA712-4612-3EA5-1A5D-2D9C6CF61A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1590" y="3117309"/>
            <a:ext cx="4181840" cy="267162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2AEBF07-97FE-DCF5-1502-AAB2F09C30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3659" y="526244"/>
            <a:ext cx="5069813" cy="249487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D234127-F63D-77BE-C183-E5250E969C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4365" y="3163111"/>
            <a:ext cx="5709107" cy="2751758"/>
          </a:xfrm>
          <a:prstGeom prst="rect">
            <a:avLst/>
          </a:prstGeom>
        </p:spPr>
      </p:pic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2E3BB295-DE78-B8CA-00BF-D446D83F82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PAB Conference 2023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8410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90655" y="1397235"/>
            <a:ext cx="6208460" cy="417223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Integrated field quality assessed in Opera 3D.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Pole tips curved to follow beam trajectory and give constant dipole field.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Effective length of quadrupole shorter than dipole.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Central gradient increased and pole profile adjusted slightly to give target field integrals.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Trim coils reduce integrated sextupole, octupole terms.</a:t>
            </a:r>
            <a:endParaRPr lang="en-GB" dirty="0"/>
          </a:p>
          <a:p>
            <a:pPr>
              <a:lnSpc>
                <a:spcPct val="110000"/>
              </a:lnSpc>
              <a:spcAft>
                <a:spcPts val="600"/>
              </a:spcAft>
            </a:pPr>
            <a:endParaRPr lang="en-GB" sz="2200" dirty="0">
              <a:solidFill>
                <a:srgbClr val="626262"/>
              </a:solidFill>
              <a:latin typeface="Arial"/>
              <a:cs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12633" y="345182"/>
            <a:ext cx="1117006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/>
                <a:cs typeface="Arial"/>
              </a:rPr>
              <a:t>3D Field Quality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510CB-D27A-49FD-A0C0-A375F7C9D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5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1A70A0C-5763-57EF-54CF-13E4B1351B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8676" y="720653"/>
            <a:ext cx="5268961" cy="2734886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01B721-F821-CCF6-D6DA-92650ACEC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PAB Conference 2023</a:t>
            </a:r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0DFD77F-D381-333B-01C4-5ECB7BB511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6282" y="3621464"/>
            <a:ext cx="5517676" cy="2734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4319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90655" y="1397235"/>
            <a:ext cx="6545685" cy="491705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Permanent magnet strength decreases with increased temperature.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 err="1">
                <a:solidFill>
                  <a:srgbClr val="626262"/>
                </a:solidFill>
                <a:latin typeface="Arial"/>
                <a:cs typeface="Arial"/>
              </a:rPr>
              <a:t>FeNi</a:t>
            </a: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 shunts used to provide improved thermal stability.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Shunt has negative temperature coefficient; as temperature increases, saturation polarisation decreases.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Dipole thermal stability from -0.131% / degree without shunt to +0.004% / degree with shunt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0.01% variation typical in electromagnets due to power supply fluctuation.</a:t>
            </a:r>
            <a:endParaRPr lang="en-GB" dirty="0"/>
          </a:p>
          <a:p>
            <a:pPr>
              <a:lnSpc>
                <a:spcPct val="110000"/>
              </a:lnSpc>
              <a:spcAft>
                <a:spcPts val="600"/>
              </a:spcAft>
            </a:pPr>
            <a:endParaRPr lang="en-GB" sz="2200" dirty="0">
              <a:solidFill>
                <a:srgbClr val="626262"/>
              </a:solidFill>
              <a:latin typeface="Arial"/>
              <a:cs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12633" y="345182"/>
            <a:ext cx="1117006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/>
                <a:cs typeface="Arial"/>
              </a:rPr>
              <a:t>Thermal stability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510CB-D27A-49FD-A0C0-A375F7C9D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6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1FE86BA-3BCC-E2F4-6ED7-C406D5D843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6166" y="3938082"/>
            <a:ext cx="4937760" cy="249936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9F25B98-9026-D495-6CE3-C850C13C83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6084" y="543713"/>
            <a:ext cx="5047842" cy="320276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1CDF43A-4E1F-972D-F1AE-494BA3F1A497}"/>
              </a:ext>
            </a:extLst>
          </p:cNvPr>
          <p:cNvSpPr txBox="1"/>
          <p:nvPr/>
        </p:nvSpPr>
        <p:spPr>
          <a:xfrm>
            <a:off x="5745804" y="728379"/>
            <a:ext cx="1290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Flux vectors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42B8B6F-BE97-E023-2E78-B121FFD9520E}"/>
              </a:ext>
            </a:extLst>
          </p:cNvPr>
          <p:cNvCxnSpPr>
            <a:cxnSpLocks/>
            <a:stCxn id="14" idx="2"/>
          </p:cNvCxnSpPr>
          <p:nvPr/>
        </p:nvCxnSpPr>
        <p:spPr>
          <a:xfrm>
            <a:off x="6391072" y="1097711"/>
            <a:ext cx="1533727" cy="48419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9D6EF18-6FFF-7CA1-DC9F-56E6E48D6986}"/>
              </a:ext>
            </a:extLst>
          </p:cNvPr>
          <p:cNvSpPr txBox="1"/>
          <p:nvPr/>
        </p:nvSpPr>
        <p:spPr>
          <a:xfrm>
            <a:off x="7508507" y="235892"/>
            <a:ext cx="20635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Permanent magnet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9002E99-8503-C628-7284-B2723695ADAE}"/>
              </a:ext>
            </a:extLst>
          </p:cNvPr>
          <p:cNvSpPr txBox="1"/>
          <p:nvPr/>
        </p:nvSpPr>
        <p:spPr>
          <a:xfrm>
            <a:off x="8807878" y="3549469"/>
            <a:ext cx="121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>
                <a:solidFill>
                  <a:srgbClr val="000000"/>
                </a:solidFill>
              </a:rPr>
              <a:t>FeNi</a:t>
            </a:r>
            <a:r>
              <a:rPr lang="en-GB" dirty="0">
                <a:solidFill>
                  <a:srgbClr val="000000"/>
                </a:solidFill>
              </a:rPr>
              <a:t> shunt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0F31218-B8FB-6EDC-B709-C1DBBE981357}"/>
              </a:ext>
            </a:extLst>
          </p:cNvPr>
          <p:cNvSpPr txBox="1"/>
          <p:nvPr/>
        </p:nvSpPr>
        <p:spPr>
          <a:xfrm>
            <a:off x="10646832" y="239095"/>
            <a:ext cx="121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Steel yoke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E2C3389-0EA4-9C48-64AB-AB50B319F898}"/>
              </a:ext>
            </a:extLst>
          </p:cNvPr>
          <p:cNvCxnSpPr>
            <a:cxnSpLocks/>
            <a:stCxn id="20" idx="2"/>
          </p:cNvCxnSpPr>
          <p:nvPr/>
        </p:nvCxnSpPr>
        <p:spPr>
          <a:xfrm>
            <a:off x="8540262" y="605224"/>
            <a:ext cx="474817" cy="49248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6E024FDE-B85A-C646-9A68-E560D2847AF6}"/>
              </a:ext>
            </a:extLst>
          </p:cNvPr>
          <p:cNvCxnSpPr>
            <a:cxnSpLocks/>
          </p:cNvCxnSpPr>
          <p:nvPr/>
        </p:nvCxnSpPr>
        <p:spPr>
          <a:xfrm>
            <a:off x="11254000" y="608427"/>
            <a:ext cx="328699" cy="37323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EB7C43F6-B2BA-1683-1606-832FC509A7DC}"/>
              </a:ext>
            </a:extLst>
          </p:cNvPr>
          <p:cNvCxnSpPr>
            <a:cxnSpLocks/>
            <a:stCxn id="21" idx="0"/>
          </p:cNvCxnSpPr>
          <p:nvPr/>
        </p:nvCxnSpPr>
        <p:spPr>
          <a:xfrm flipH="1" flipV="1">
            <a:off x="9360005" y="3308531"/>
            <a:ext cx="55041" cy="24093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2" name="Footer Placeholder 31">
            <a:extLst>
              <a:ext uri="{FF2B5EF4-FFF2-40B4-BE49-F238E27FC236}">
                <a16:creationId xmlns:a16="http://schemas.microsoft.com/office/drawing/2014/main" id="{E366F726-8583-DB77-E1C1-09B36E03C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Alex Hinton ● PAB Conference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2610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90655" y="1397235"/>
            <a:ext cx="4735125" cy="446769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Air cooled coils used to independently trim dipole and quadrupole fields by ±2.5%.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Currents limited to 5 A to allow air cooling.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Tuning is inefficient due to permanent magnets in magnetic circuit.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Required tuning range cannot be achieved with air-cooled coils.</a:t>
            </a:r>
            <a:endParaRPr lang="en-GB" dirty="0"/>
          </a:p>
          <a:p>
            <a:pPr>
              <a:lnSpc>
                <a:spcPct val="110000"/>
              </a:lnSpc>
              <a:spcAft>
                <a:spcPts val="600"/>
              </a:spcAft>
            </a:pPr>
            <a:endParaRPr lang="en-GB" sz="2200" dirty="0">
              <a:solidFill>
                <a:srgbClr val="626262"/>
              </a:solidFill>
              <a:latin typeface="Arial"/>
              <a:cs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12633" y="345182"/>
            <a:ext cx="1117006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/>
                <a:cs typeface="Arial"/>
              </a:rPr>
              <a:t>Tuning Range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510CB-D27A-49FD-A0C0-A375F7C9D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7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A412275-6BE4-4D35-A28E-38C3506A67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8160" y="2202022"/>
            <a:ext cx="2900059" cy="225431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02E9C19-9E07-44CE-B006-2297C2062B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36439" y="2242418"/>
            <a:ext cx="2870223" cy="221391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B065FA2-35F5-7880-4007-460CF97F8A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9290" y="137989"/>
            <a:ext cx="3263066" cy="179943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9B756F4-6248-9BB3-2C54-02FC11BAC48C}"/>
              </a:ext>
            </a:extLst>
          </p:cNvPr>
          <p:cNvSpPr txBox="1"/>
          <p:nvPr/>
        </p:nvSpPr>
        <p:spPr>
          <a:xfrm>
            <a:off x="5583677" y="729902"/>
            <a:ext cx="10830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Main coil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4AAA601-3A3F-E3CE-9E18-92EF0C046F02}"/>
              </a:ext>
            </a:extLst>
          </p:cNvPr>
          <p:cNvSpPr txBox="1"/>
          <p:nvPr/>
        </p:nvSpPr>
        <p:spPr>
          <a:xfrm>
            <a:off x="10128160" y="1044188"/>
            <a:ext cx="1398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Auxiliary coil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3362751-37D8-2321-5C51-5F41BC50C4BC}"/>
              </a:ext>
            </a:extLst>
          </p:cNvPr>
          <p:cNvCxnSpPr>
            <a:stCxn id="13" idx="1"/>
          </p:cNvCxnSpPr>
          <p:nvPr/>
        </p:nvCxnSpPr>
        <p:spPr>
          <a:xfrm flipH="1" flipV="1">
            <a:off x="9688749" y="1193260"/>
            <a:ext cx="439411" cy="35594"/>
          </a:xfrm>
          <a:prstGeom prst="straightConnector1">
            <a:avLst/>
          </a:prstGeom>
          <a:ln w="381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E9904EE-1CC8-3DBF-EF85-9D584666E7F9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6666689" y="914568"/>
            <a:ext cx="1943911" cy="314286"/>
          </a:xfrm>
          <a:prstGeom prst="straightConnector1">
            <a:avLst/>
          </a:prstGeom>
          <a:ln w="381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9556888F-1773-198B-147B-6EC8A7701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PAB Conference 2023</a:t>
            </a:r>
            <a:endParaRPr lang="en-US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BC4844B8-E6D1-781D-F941-C307FC82A4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3677" y="4713293"/>
            <a:ext cx="6105525" cy="160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7906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90655" y="1397235"/>
            <a:ext cx="5714505" cy="447584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Main and auxiliary coils cannot achieve independent field tuning in isolation.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Lateral movement of magnet can tune on-axis dipole independent of gradient without coil currents.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Auxiliary coil used to tune sextupole field component.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Main coil used to tune gradient.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With ±1mm lateral movement of magnet in-situ, required tuning can be achieved with air-cooled coils.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12633" y="345182"/>
            <a:ext cx="1117006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/>
                <a:cs typeface="Arial"/>
              </a:rPr>
              <a:t>Mechanical Tuning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510CB-D27A-49FD-A0C0-A375F7C9D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8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F20C936-07F3-DB24-149B-2BD25E1682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477891"/>
            <a:ext cx="5731510" cy="209677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DA9CDA0-CCF5-4012-9B0D-3A81F5D72D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3809" y="246709"/>
            <a:ext cx="2926269" cy="2231182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526C62-A792-0AA7-816E-8DE02A202E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PAB Conference 2023</a:t>
            </a:r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CE11A79-D094-9A0A-510A-9699A25744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30715" y="4667543"/>
            <a:ext cx="4951984" cy="1595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6022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90655" y="1397235"/>
            <a:ext cx="5923115" cy="454464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Required field quality </a:t>
            </a:r>
            <a:r>
              <a:rPr lang="el-GR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GB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B/B &lt; 5x10</a:t>
            </a:r>
            <a:r>
              <a:rPr lang="en-GB" sz="2200" baseline="30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-4</a:t>
            </a:r>
            <a:r>
              <a:rPr lang="en-GB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GB" sz="2200" baseline="30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Sextupole component </a:t>
            </a:r>
            <a:r>
              <a:rPr lang="en-GB" sz="220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 10</a:t>
            </a:r>
            <a:r>
              <a:rPr lang="en-GB" sz="2200" baseline="3000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-3</a:t>
            </a:r>
            <a:r>
              <a:rPr lang="en-GB" sz="220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22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Machining and assembly tolerances will negatively impact field quality compared to nominal magnetic design.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Auxiliary coil can trim undesired sextupole component introduced by tolerances.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Modelling shows required machining tolerances of ±20 </a:t>
            </a:r>
            <a:r>
              <a:rPr lang="el-GR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 on main pole, ±40 </a:t>
            </a:r>
            <a:r>
              <a:rPr lang="el-GR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 on auxiliary pole.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Displacement tolerances &lt; 200 </a:t>
            </a:r>
            <a:r>
              <a:rPr lang="el-GR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m.</a:t>
            </a: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12633" y="345182"/>
            <a:ext cx="1117006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/>
                <a:cs typeface="Arial"/>
              </a:rPr>
              <a:t>Tolerance Studies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510CB-D27A-49FD-A0C0-A375F7C9D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9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3716B51-6ADA-DD00-CC17-ABFD253DEB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5990" y="661863"/>
            <a:ext cx="5125726" cy="298276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951D17F-AD1D-C539-977A-4C5DA89202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2853" y="3718062"/>
            <a:ext cx="4572000" cy="2697480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CB4FEC-78D8-0CF3-6A60-C8419A720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PAB Conference 2023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321591"/>
      </p:ext>
    </p:extLst>
  </p:cSld>
  <p:clrMapOvr>
    <a:masterClrMapping/>
  </p:clrMapOvr>
</p:sld>
</file>

<file path=ppt/theme/theme1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ont WITHOUT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5CDD6A94A459459C297F10E8F74457" ma:contentTypeVersion="15" ma:contentTypeDescription="Create a new document." ma:contentTypeScope="" ma:versionID="c96fc706344063acfe18f40932bba15d">
  <xsd:schema xmlns:xsd="http://www.w3.org/2001/XMLSchema" xmlns:xs="http://www.w3.org/2001/XMLSchema" xmlns:p="http://schemas.microsoft.com/office/2006/metadata/properties" xmlns:ns2="1e0c0f35-d0b2-43fb-b8b8-147d937ebf45" xmlns:ns3="2e24dfb7-a69e-40eb-b94f-44b9ca9c25ed" targetNamespace="http://schemas.microsoft.com/office/2006/metadata/properties" ma:root="true" ma:fieldsID="438c4b7bc73e521f56d8b71ccf727c90" ns2:_="" ns3:_="">
    <xsd:import namespace="1e0c0f35-d0b2-43fb-b8b8-147d937ebf45"/>
    <xsd:import namespace="2e24dfb7-a69e-40eb-b94f-44b9ca9c25e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Year" minOccurs="0"/>
                <xsd:element ref="ns2:MediaServiceAutoTags" minOccurs="0"/>
                <xsd:element ref="ns2:MediaLengthInSecond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_Flow_Signoff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0c0f35-d0b2-43fb-b8b8-147d937ebf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Year" ma:index="12" nillable="true" ma:displayName="Year" ma:default="2022" ma:format="Dropdown" ma:internalName="Year">
      <xsd:simpleType>
        <xsd:restriction base="dms:Choice">
          <xsd:enumeration value="2007"/>
          <xsd:enumeration value="2008"/>
          <xsd:enumeration value="2009"/>
          <xsd:enumeration value="2010"/>
          <xsd:enumeration value="2011"/>
          <xsd:enumeration value="2012"/>
          <xsd:enumeration value="2013"/>
          <xsd:enumeration value="2014"/>
          <xsd:enumeration value="2015"/>
          <xsd:enumeration value="2016"/>
          <xsd:enumeration value="2017"/>
          <xsd:enumeration value="2018"/>
          <xsd:enumeration value="2019"/>
          <xsd:enumeration value="2020"/>
          <xsd:enumeration value="2021"/>
          <xsd:enumeration value="2022"/>
          <xsd:enumeration value="N/A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2f5dd817-92c5-4985-aefa-795407915ae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2" nillable="true" ma:displayName="Sign-off status" ma:internalName="Sign_x002d_off_x0020_status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e24dfb7-a69e-40eb-b94f-44b9ca9c25ed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b5ce2244-f3a2-4f8c-9fdd-a2abf5b0a3d3}" ma:internalName="TaxCatchAll" ma:showField="CatchAllData" ma:web="834c96a2-eb0c-4033-b35f-0261faddef2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Year xmlns="1e0c0f35-d0b2-43fb-b8b8-147d937ebf45">2022</Year>
    <TaxCatchAll xmlns="2e24dfb7-a69e-40eb-b94f-44b9ca9c25ed" xsi:nil="true"/>
    <lcf76f155ced4ddcb4097134ff3c332f xmlns="1e0c0f35-d0b2-43fb-b8b8-147d937ebf45">
      <Terms xmlns="http://schemas.microsoft.com/office/infopath/2007/PartnerControls"/>
    </lcf76f155ced4ddcb4097134ff3c332f>
    <_Flow_SignoffStatus xmlns="1e0c0f35-d0b2-43fb-b8b8-147d937ebf45" xsi:nil="true"/>
  </documentManagement>
</p:properties>
</file>

<file path=customXml/itemProps1.xml><?xml version="1.0" encoding="utf-8"?>
<ds:datastoreItem xmlns:ds="http://schemas.openxmlformats.org/officeDocument/2006/customXml" ds:itemID="{12343E82-7DC5-4DF1-896D-E8C717438D0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3D7257A-D730-467A-9873-904B64366F8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e0c0f35-d0b2-43fb-b8b8-147d937ebf45"/>
    <ds:schemaRef ds:uri="2e24dfb7-a69e-40eb-b94f-44b9ca9c25e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D5FE28F-E808-4D13-89A4-C40B1B8D9C60}">
  <ds:schemaRefs>
    <ds:schemaRef ds:uri="1e0c0f35-d0b2-43fb-b8b8-147d937ebf45"/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purl.org/dc/dcmitype/"/>
    <ds:schemaRef ds:uri="http://www.w3.org/XML/1998/namespace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2e24dfb7-a69e-40eb-b94f-44b9ca9c25e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44011</TotalTime>
  <Words>958</Words>
  <Application>Microsoft Office PowerPoint</Application>
  <PresentationFormat>Widescreen</PresentationFormat>
  <Paragraphs>133</Paragraphs>
  <Slides>14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Arial Regular</vt:lpstr>
      <vt:lpstr>Calibri</vt:lpstr>
      <vt:lpstr>Times New Roman</vt:lpstr>
      <vt:lpstr>Wingdings</vt:lpstr>
      <vt:lpstr>Font and logo master</vt:lpstr>
      <vt:lpstr>Font WITHOUT logo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STFC PowerPoint template - basic</dc:title>
  <dc:creator>Philip Millard</dc:creator>
  <cp:lastModifiedBy>Hinton, Alex (STFC,DL,AST)</cp:lastModifiedBy>
  <cp:revision>233</cp:revision>
  <cp:lastPrinted>2019-10-02T08:27:37Z</cp:lastPrinted>
  <dcterms:created xsi:type="dcterms:W3CDTF">2019-09-17T08:04:08Z</dcterms:created>
  <dcterms:modified xsi:type="dcterms:W3CDTF">2023-06-27T14:05:00Z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0x0101000D5CDD6A94A459459C297F10E8F74457</vt:lpwstr>
  </property>
  <property fmtid="{D5CDD505-2E9C-101B-9397-08002B2CF9AE}" pid="3" name="MediaServiceImageTags">
    <vt:lpwstr/>
  </property>
</Properties>
</file>