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7" r:id="rId5"/>
    <p:sldId id="310" r:id="rId6"/>
    <p:sldId id="312" r:id="rId7"/>
    <p:sldId id="313" r:id="rId8"/>
    <p:sldId id="259" r:id="rId9"/>
    <p:sldId id="267" r:id="rId10"/>
    <p:sldId id="264" r:id="rId11"/>
    <p:sldId id="265" r:id="rId12"/>
    <p:sldId id="266" r:id="rId13"/>
    <p:sldId id="269" r:id="rId14"/>
    <p:sldId id="279" r:id="rId15"/>
    <p:sldId id="290" r:id="rId16"/>
    <p:sldId id="276" r:id="rId17"/>
    <p:sldId id="299" r:id="rId18"/>
    <p:sldId id="287" r:id="rId19"/>
    <p:sldId id="286" r:id="rId20"/>
    <p:sldId id="308" r:id="rId21"/>
    <p:sldId id="307" r:id="rId22"/>
    <p:sldId id="309" r:id="rId23"/>
    <p:sldId id="283" r:id="rId24"/>
    <p:sldId id="270" r:id="rId25"/>
    <p:sldId id="27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F85E52"/>
    <a:srgbClr val="0000FF"/>
    <a:srgbClr val="BC0000"/>
    <a:srgbClr val="16D07C"/>
    <a:srgbClr val="7EB0DE"/>
    <a:srgbClr val="2BE993"/>
    <a:srgbClr val="F29F7E"/>
    <a:srgbClr val="F7C4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343" autoAdjust="0"/>
  </p:normalViewPr>
  <p:slideViewPr>
    <p:cSldViewPr snapToGrid="0">
      <p:cViewPr>
        <p:scale>
          <a:sx n="70" d="100"/>
          <a:sy n="70" d="100"/>
        </p:scale>
        <p:origin x="65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9A318-C78A-4E3E-9895-C9D33B710E7D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C25ED-3E47-4005-A20F-4E67EDAE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358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R56</a:t>
            </a:r>
            <a:r>
              <a:rPr lang="en-GB" sz="1200" baseline="0" dirty="0" smtClean="0"/>
              <a:t> = - 6.8 </a:t>
            </a:r>
            <a:r>
              <a:rPr lang="en-GB" sz="1200" baseline="0" dirty="0" err="1" smtClean="0"/>
              <a:t>ps</a:t>
            </a:r>
            <a:r>
              <a:rPr lang="en-GB" sz="1200" baseline="0" dirty="0" smtClean="0"/>
              <a:t>/MeV </a:t>
            </a:r>
            <a:r>
              <a:rPr lang="en-GB" sz="1200" baseline="0" dirty="0" smtClean="0">
                <a:sym typeface="Wingdings" panose="05000000000000000000" pitchFamily="2" charset="2"/>
              </a:rPr>
              <a:t>= 7.2 cm</a:t>
            </a: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C25ED-3E47-4005-A20F-4E67EDAE10B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69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R56</a:t>
            </a:r>
            <a:r>
              <a:rPr lang="en-GB" sz="1200" baseline="0" dirty="0" smtClean="0"/>
              <a:t> = - 3.1 </a:t>
            </a:r>
            <a:r>
              <a:rPr lang="en-GB" sz="1200" baseline="0" dirty="0" err="1" smtClean="0"/>
              <a:t>ps</a:t>
            </a:r>
            <a:r>
              <a:rPr lang="en-GB" sz="1200" baseline="0" dirty="0" smtClean="0"/>
              <a:t>/MeV </a:t>
            </a:r>
            <a:r>
              <a:rPr lang="en-GB" sz="1200" baseline="0" dirty="0" smtClean="0">
                <a:sym typeface="Wingdings" panose="05000000000000000000" pitchFamily="2" charset="2"/>
              </a:rPr>
              <a:t>= 3.3 cm</a:t>
            </a: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C25ED-3E47-4005-A20F-4E67EDAE10B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359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R56</a:t>
            </a:r>
            <a:r>
              <a:rPr lang="en-GB" sz="1200" baseline="0" dirty="0" smtClean="0"/>
              <a:t> = - 2.5 </a:t>
            </a:r>
            <a:r>
              <a:rPr lang="en-GB" sz="1200" baseline="0" dirty="0" err="1" smtClean="0"/>
              <a:t>ps</a:t>
            </a:r>
            <a:r>
              <a:rPr lang="en-GB" sz="1200" baseline="0" dirty="0" smtClean="0"/>
              <a:t>/MeV </a:t>
            </a:r>
            <a:r>
              <a:rPr lang="en-GB" sz="1200" baseline="0" dirty="0" smtClean="0">
                <a:sym typeface="Wingdings" panose="05000000000000000000" pitchFamily="2" charset="2"/>
              </a:rPr>
              <a:t>= 2.7 cm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R56</a:t>
            </a:r>
            <a:r>
              <a:rPr lang="en-GB" sz="1200" baseline="0" dirty="0" smtClean="0"/>
              <a:t> = - 2.4 </a:t>
            </a:r>
            <a:r>
              <a:rPr lang="en-GB" sz="1200" baseline="0" dirty="0" err="1" smtClean="0"/>
              <a:t>ps</a:t>
            </a:r>
            <a:r>
              <a:rPr lang="en-GB" sz="1200" baseline="0" dirty="0" smtClean="0"/>
              <a:t>/MeV </a:t>
            </a:r>
            <a:r>
              <a:rPr lang="en-GB" sz="1200" baseline="0" dirty="0" smtClean="0">
                <a:sym typeface="Wingdings" panose="05000000000000000000" pitchFamily="2" charset="2"/>
              </a:rPr>
              <a:t>= 2.6 cm</a:t>
            </a:r>
            <a:endParaRPr lang="en-GB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C25ED-3E47-4005-A20F-4E67EDAE10B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119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C25ED-3E47-4005-A20F-4E67EDAE10B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60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21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36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91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261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57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172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06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11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9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760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18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65E53-7E96-4386-AEF1-74FE3B5EEFE7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EE4FA-B8BA-47FC-83FE-EF1F03D3F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5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thzag.uk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24.jpe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8.png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thzag.uk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 rot="5400000">
            <a:off x="5410200" y="-3203641"/>
            <a:ext cx="1371598" cy="1219200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9273" y="2329658"/>
            <a:ext cx="84792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electron bunch manipulation for advanced accelerators</a:t>
            </a:r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9275" y="1559328"/>
            <a:ext cx="9103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Particle Accelerator and Beams Conference  |  29-30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June 2023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9273" y="3885164"/>
            <a:ext cx="11352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Morgan Hibberd 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STFC Ernest Rutherford Fellow 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University of Manchester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Terahertz Acceleration Group @ The Cockcroft Institute  |  </a:t>
            </a:r>
            <a:r>
              <a:rPr lang="en-GB" sz="2000" u="sng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www.THzAG.uk</a:t>
            </a:r>
            <a:endParaRPr lang="en-GB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743145" y="5176394"/>
            <a:ext cx="2033216" cy="1204523"/>
            <a:chOff x="686988" y="5301208"/>
            <a:chExt cx="2084812" cy="1235090"/>
          </a:xfrm>
        </p:grpSpPr>
        <p:sp>
          <p:nvSpPr>
            <p:cNvPr id="8" name="Rectangle 7"/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2" descr="Image result for cockcroft institute logo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3031958" y="5466480"/>
            <a:ext cx="2052896" cy="86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 rot="5400000">
            <a:off x="-3136614" y="3136614"/>
            <a:ext cx="6858001" cy="5847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STFC+logo (1).png | We The Curio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526" y="5392499"/>
            <a:ext cx="3109046" cy="79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b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24" y="473913"/>
            <a:ext cx="2488619" cy="71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3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953967" y="3064719"/>
            <a:ext cx="1497364" cy="3466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7761014" y="847268"/>
            <a:ext cx="4188987" cy="3420291"/>
          </a:xfrm>
          <a:custGeom>
            <a:avLst/>
            <a:gdLst>
              <a:gd name="connsiteX0" fmla="*/ 255560 w 4188987"/>
              <a:gd name="connsiteY0" fmla="*/ 0 h 3420291"/>
              <a:gd name="connsiteX1" fmla="*/ 4188987 w 4188987"/>
              <a:gd name="connsiteY1" fmla="*/ 0 h 3420291"/>
              <a:gd name="connsiteX2" fmla="*/ 4188987 w 4188987"/>
              <a:gd name="connsiteY2" fmla="*/ 2784829 h 3420291"/>
              <a:gd name="connsiteX3" fmla="*/ 509558 w 4188987"/>
              <a:gd name="connsiteY3" fmla="*/ 2784829 h 3420291"/>
              <a:gd name="connsiteX4" fmla="*/ 326346 w 4188987"/>
              <a:gd name="connsiteY4" fmla="*/ 3245949 h 3420291"/>
              <a:gd name="connsiteX5" fmla="*/ 435129 w 4188987"/>
              <a:gd name="connsiteY5" fmla="*/ 3289170 h 3420291"/>
              <a:gd name="connsiteX6" fmla="*/ 131123 w 4188987"/>
              <a:gd name="connsiteY6" fmla="*/ 3420291 h 3420291"/>
              <a:gd name="connsiteX7" fmla="*/ 0 w 4188987"/>
              <a:gd name="connsiteY7" fmla="*/ 3116285 h 3420291"/>
              <a:gd name="connsiteX8" fmla="*/ 108783 w 4188987"/>
              <a:gd name="connsiteY8" fmla="*/ 3159506 h 3420291"/>
              <a:gd name="connsiteX9" fmla="*/ 257650 w 4188987"/>
              <a:gd name="connsiteY9" fmla="*/ 2784829 h 3420291"/>
              <a:gd name="connsiteX10" fmla="*/ 255560 w 4188987"/>
              <a:gd name="connsiteY10" fmla="*/ 2784829 h 342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88987" h="3420291">
                <a:moveTo>
                  <a:pt x="255560" y="0"/>
                </a:moveTo>
                <a:lnTo>
                  <a:pt x="4188987" y="0"/>
                </a:lnTo>
                <a:lnTo>
                  <a:pt x="4188987" y="2784829"/>
                </a:lnTo>
                <a:lnTo>
                  <a:pt x="509558" y="2784829"/>
                </a:lnTo>
                <a:lnTo>
                  <a:pt x="326346" y="3245949"/>
                </a:lnTo>
                <a:lnTo>
                  <a:pt x="435129" y="3289170"/>
                </a:lnTo>
                <a:lnTo>
                  <a:pt x="131123" y="3420291"/>
                </a:lnTo>
                <a:lnTo>
                  <a:pt x="0" y="3116285"/>
                </a:lnTo>
                <a:lnTo>
                  <a:pt x="108783" y="3159506"/>
                </a:lnTo>
                <a:lnTo>
                  <a:pt x="257650" y="2784829"/>
                </a:lnTo>
                <a:lnTo>
                  <a:pt x="255560" y="278482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terahertz-driven bunching work?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r="67152"/>
          <a:stretch/>
        </p:blipFill>
        <p:spPr>
          <a:xfrm>
            <a:off x="611577" y="4185204"/>
            <a:ext cx="2253204" cy="22804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32546" r="33857"/>
          <a:stretch/>
        </p:blipFill>
        <p:spPr>
          <a:xfrm>
            <a:off x="4483004" y="4185204"/>
            <a:ext cx="2298356" cy="22742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66136" r="267"/>
          <a:stretch/>
        </p:blipFill>
        <p:spPr>
          <a:xfrm>
            <a:off x="8399581" y="4185203"/>
            <a:ext cx="2298356" cy="227426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6200000">
            <a:off x="25359" y="4739191"/>
            <a:ext cx="833883" cy="338554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66045" y="6394790"/>
            <a:ext cx="632289" cy="338554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Down Arrow 15"/>
          <p:cNvSpPr/>
          <p:nvPr/>
        </p:nvSpPr>
        <p:spPr>
          <a:xfrm rot="16200000">
            <a:off x="3543613" y="5176699"/>
            <a:ext cx="260560" cy="774544"/>
          </a:xfrm>
          <a:prstGeom prst="downArrow">
            <a:avLst/>
          </a:prstGeom>
          <a:solidFill>
            <a:srgbClr val="0070C0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99579" y="4714650"/>
            <a:ext cx="1548627" cy="584775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energy modulation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 rot="16200000">
            <a:off x="7460191" y="5176699"/>
            <a:ext cx="260560" cy="774544"/>
          </a:xfrm>
          <a:prstGeom prst="downArrow">
            <a:avLst/>
          </a:prstGeom>
          <a:solidFill>
            <a:srgbClr val="0070C0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05438" y="4714650"/>
            <a:ext cx="1570063" cy="584775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compression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 rot="5400000">
            <a:off x="2398221" y="2890780"/>
            <a:ext cx="161917" cy="385297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 rot="5400000">
            <a:off x="4213223" y="2241077"/>
            <a:ext cx="181037" cy="1676649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464941" y="2202747"/>
            <a:ext cx="6439252" cy="1805977"/>
          </a:xfrm>
          <a:custGeom>
            <a:avLst/>
            <a:gdLst>
              <a:gd name="connsiteX0" fmla="*/ 0 w 3911600"/>
              <a:gd name="connsiteY0" fmla="*/ 174859 h 359011"/>
              <a:gd name="connsiteX1" fmla="*/ 209550 w 3911600"/>
              <a:gd name="connsiteY1" fmla="*/ 174859 h 359011"/>
              <a:gd name="connsiteX2" fmla="*/ 279400 w 3911600"/>
              <a:gd name="connsiteY2" fmla="*/ 3409 h 359011"/>
              <a:gd name="connsiteX3" fmla="*/ 450850 w 3911600"/>
              <a:gd name="connsiteY3" fmla="*/ 352659 h 359011"/>
              <a:gd name="connsiteX4" fmla="*/ 615950 w 3911600"/>
              <a:gd name="connsiteY4" fmla="*/ 3409 h 359011"/>
              <a:gd name="connsiteX5" fmla="*/ 774700 w 3911600"/>
              <a:gd name="connsiteY5" fmla="*/ 352659 h 359011"/>
              <a:gd name="connsiteX6" fmla="*/ 933450 w 3911600"/>
              <a:gd name="connsiteY6" fmla="*/ 9759 h 359011"/>
              <a:gd name="connsiteX7" fmla="*/ 1098550 w 3911600"/>
              <a:gd name="connsiteY7" fmla="*/ 359009 h 359011"/>
              <a:gd name="connsiteX8" fmla="*/ 1250950 w 3911600"/>
              <a:gd name="connsiteY8" fmla="*/ 3409 h 359011"/>
              <a:gd name="connsiteX9" fmla="*/ 1428750 w 3911600"/>
              <a:gd name="connsiteY9" fmla="*/ 359009 h 359011"/>
              <a:gd name="connsiteX10" fmla="*/ 1581150 w 3911600"/>
              <a:gd name="connsiteY10" fmla="*/ 3409 h 359011"/>
              <a:gd name="connsiteX11" fmla="*/ 1746250 w 3911600"/>
              <a:gd name="connsiteY11" fmla="*/ 352659 h 359011"/>
              <a:gd name="connsiteX12" fmla="*/ 1892300 w 3911600"/>
              <a:gd name="connsiteY12" fmla="*/ 3409 h 359011"/>
              <a:gd name="connsiteX13" fmla="*/ 2063750 w 3911600"/>
              <a:gd name="connsiteY13" fmla="*/ 359009 h 359011"/>
              <a:gd name="connsiteX14" fmla="*/ 2216150 w 3911600"/>
              <a:gd name="connsiteY14" fmla="*/ 3409 h 359011"/>
              <a:gd name="connsiteX15" fmla="*/ 2400300 w 3911600"/>
              <a:gd name="connsiteY15" fmla="*/ 359009 h 359011"/>
              <a:gd name="connsiteX16" fmla="*/ 2546350 w 3911600"/>
              <a:gd name="connsiteY16" fmla="*/ 3409 h 359011"/>
              <a:gd name="connsiteX17" fmla="*/ 2717800 w 3911600"/>
              <a:gd name="connsiteY17" fmla="*/ 359009 h 359011"/>
              <a:gd name="connsiteX18" fmla="*/ 2882900 w 3911600"/>
              <a:gd name="connsiteY18" fmla="*/ 9759 h 359011"/>
              <a:gd name="connsiteX19" fmla="*/ 3054350 w 3911600"/>
              <a:gd name="connsiteY19" fmla="*/ 359009 h 359011"/>
              <a:gd name="connsiteX20" fmla="*/ 3206750 w 3911600"/>
              <a:gd name="connsiteY20" fmla="*/ 3409 h 359011"/>
              <a:gd name="connsiteX21" fmla="*/ 3371850 w 3911600"/>
              <a:gd name="connsiteY21" fmla="*/ 352659 h 359011"/>
              <a:gd name="connsiteX22" fmla="*/ 3536950 w 3911600"/>
              <a:gd name="connsiteY22" fmla="*/ 9759 h 359011"/>
              <a:gd name="connsiteX23" fmla="*/ 3625850 w 3911600"/>
              <a:gd name="connsiteY23" fmla="*/ 206609 h 359011"/>
              <a:gd name="connsiteX24" fmla="*/ 3765550 w 3911600"/>
              <a:gd name="connsiteY24" fmla="*/ 206609 h 359011"/>
              <a:gd name="connsiteX25" fmla="*/ 3911600 w 3911600"/>
              <a:gd name="connsiteY25" fmla="*/ 206609 h 359011"/>
              <a:gd name="connsiteX0" fmla="*/ 0 w 3987800"/>
              <a:gd name="connsiteY0" fmla="*/ 174859 h 359011"/>
              <a:gd name="connsiteX1" fmla="*/ 2857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02050 w 3987800"/>
              <a:gd name="connsiteY23" fmla="*/ 20660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4859 h 359011"/>
              <a:gd name="connsiteX1" fmla="*/ 2476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02050 w 3987800"/>
              <a:gd name="connsiteY23" fmla="*/ 20660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4859 h 359011"/>
              <a:gd name="connsiteX1" fmla="*/ 2476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52850 w 3987800"/>
              <a:gd name="connsiteY23" fmla="*/ 21295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1453 h 355605"/>
              <a:gd name="connsiteX1" fmla="*/ 247650 w 3987800"/>
              <a:gd name="connsiteY1" fmla="*/ 171453 h 355605"/>
              <a:gd name="connsiteX2" fmla="*/ 374650 w 3987800"/>
              <a:gd name="connsiteY2" fmla="*/ 82553 h 355605"/>
              <a:gd name="connsiteX3" fmla="*/ 527050 w 3987800"/>
              <a:gd name="connsiteY3" fmla="*/ 349253 h 355605"/>
              <a:gd name="connsiteX4" fmla="*/ 692150 w 3987800"/>
              <a:gd name="connsiteY4" fmla="*/ 3 h 355605"/>
              <a:gd name="connsiteX5" fmla="*/ 850900 w 3987800"/>
              <a:gd name="connsiteY5" fmla="*/ 349253 h 355605"/>
              <a:gd name="connsiteX6" fmla="*/ 1009650 w 3987800"/>
              <a:gd name="connsiteY6" fmla="*/ 6353 h 355605"/>
              <a:gd name="connsiteX7" fmla="*/ 1174750 w 3987800"/>
              <a:gd name="connsiteY7" fmla="*/ 355603 h 355605"/>
              <a:gd name="connsiteX8" fmla="*/ 1327150 w 3987800"/>
              <a:gd name="connsiteY8" fmla="*/ 3 h 355605"/>
              <a:gd name="connsiteX9" fmla="*/ 1504950 w 3987800"/>
              <a:gd name="connsiteY9" fmla="*/ 355603 h 355605"/>
              <a:gd name="connsiteX10" fmla="*/ 1657350 w 3987800"/>
              <a:gd name="connsiteY10" fmla="*/ 3 h 355605"/>
              <a:gd name="connsiteX11" fmla="*/ 1822450 w 3987800"/>
              <a:gd name="connsiteY11" fmla="*/ 349253 h 355605"/>
              <a:gd name="connsiteX12" fmla="*/ 1968500 w 3987800"/>
              <a:gd name="connsiteY12" fmla="*/ 3 h 355605"/>
              <a:gd name="connsiteX13" fmla="*/ 2139950 w 3987800"/>
              <a:gd name="connsiteY13" fmla="*/ 355603 h 355605"/>
              <a:gd name="connsiteX14" fmla="*/ 2292350 w 3987800"/>
              <a:gd name="connsiteY14" fmla="*/ 3 h 355605"/>
              <a:gd name="connsiteX15" fmla="*/ 2476500 w 3987800"/>
              <a:gd name="connsiteY15" fmla="*/ 355603 h 355605"/>
              <a:gd name="connsiteX16" fmla="*/ 2622550 w 3987800"/>
              <a:gd name="connsiteY16" fmla="*/ 3 h 355605"/>
              <a:gd name="connsiteX17" fmla="*/ 2794000 w 3987800"/>
              <a:gd name="connsiteY17" fmla="*/ 355603 h 355605"/>
              <a:gd name="connsiteX18" fmla="*/ 2959100 w 3987800"/>
              <a:gd name="connsiteY18" fmla="*/ 6353 h 355605"/>
              <a:gd name="connsiteX19" fmla="*/ 3130550 w 3987800"/>
              <a:gd name="connsiteY19" fmla="*/ 355603 h 355605"/>
              <a:gd name="connsiteX20" fmla="*/ 3282950 w 3987800"/>
              <a:gd name="connsiteY20" fmla="*/ 3 h 355605"/>
              <a:gd name="connsiteX21" fmla="*/ 3448050 w 3987800"/>
              <a:gd name="connsiteY21" fmla="*/ 349253 h 355605"/>
              <a:gd name="connsiteX22" fmla="*/ 3613150 w 3987800"/>
              <a:gd name="connsiteY22" fmla="*/ 6353 h 355605"/>
              <a:gd name="connsiteX23" fmla="*/ 3752850 w 3987800"/>
              <a:gd name="connsiteY23" fmla="*/ 209553 h 355605"/>
              <a:gd name="connsiteX24" fmla="*/ 3841750 w 3987800"/>
              <a:gd name="connsiteY24" fmla="*/ 203203 h 355605"/>
              <a:gd name="connsiteX25" fmla="*/ 3987800 w 3987800"/>
              <a:gd name="connsiteY25" fmla="*/ 203203 h 355605"/>
              <a:gd name="connsiteX0" fmla="*/ 0 w 3987800"/>
              <a:gd name="connsiteY0" fmla="*/ 171453 h 355605"/>
              <a:gd name="connsiteX1" fmla="*/ 247650 w 3987800"/>
              <a:gd name="connsiteY1" fmla="*/ 171453 h 355605"/>
              <a:gd name="connsiteX2" fmla="*/ 374650 w 3987800"/>
              <a:gd name="connsiteY2" fmla="*/ 82553 h 355605"/>
              <a:gd name="connsiteX3" fmla="*/ 527050 w 3987800"/>
              <a:gd name="connsiteY3" fmla="*/ 349253 h 355605"/>
              <a:gd name="connsiteX4" fmla="*/ 692150 w 3987800"/>
              <a:gd name="connsiteY4" fmla="*/ 3 h 355605"/>
              <a:gd name="connsiteX5" fmla="*/ 850900 w 3987800"/>
              <a:gd name="connsiteY5" fmla="*/ 349253 h 355605"/>
              <a:gd name="connsiteX6" fmla="*/ 1009650 w 3987800"/>
              <a:gd name="connsiteY6" fmla="*/ 6353 h 355605"/>
              <a:gd name="connsiteX7" fmla="*/ 1174750 w 3987800"/>
              <a:gd name="connsiteY7" fmla="*/ 355603 h 355605"/>
              <a:gd name="connsiteX8" fmla="*/ 1327150 w 3987800"/>
              <a:gd name="connsiteY8" fmla="*/ 3 h 355605"/>
              <a:gd name="connsiteX9" fmla="*/ 1504950 w 3987800"/>
              <a:gd name="connsiteY9" fmla="*/ 355603 h 355605"/>
              <a:gd name="connsiteX10" fmla="*/ 1657350 w 3987800"/>
              <a:gd name="connsiteY10" fmla="*/ 3 h 355605"/>
              <a:gd name="connsiteX11" fmla="*/ 1822450 w 3987800"/>
              <a:gd name="connsiteY11" fmla="*/ 349253 h 355605"/>
              <a:gd name="connsiteX12" fmla="*/ 1968500 w 3987800"/>
              <a:gd name="connsiteY12" fmla="*/ 3 h 355605"/>
              <a:gd name="connsiteX13" fmla="*/ 2139950 w 3987800"/>
              <a:gd name="connsiteY13" fmla="*/ 355603 h 355605"/>
              <a:gd name="connsiteX14" fmla="*/ 2292350 w 3987800"/>
              <a:gd name="connsiteY14" fmla="*/ 3 h 355605"/>
              <a:gd name="connsiteX15" fmla="*/ 2476500 w 3987800"/>
              <a:gd name="connsiteY15" fmla="*/ 355603 h 355605"/>
              <a:gd name="connsiteX16" fmla="*/ 2622550 w 3987800"/>
              <a:gd name="connsiteY16" fmla="*/ 3 h 355605"/>
              <a:gd name="connsiteX17" fmla="*/ 2794000 w 3987800"/>
              <a:gd name="connsiteY17" fmla="*/ 355603 h 355605"/>
              <a:gd name="connsiteX18" fmla="*/ 2959100 w 3987800"/>
              <a:gd name="connsiteY18" fmla="*/ 6353 h 355605"/>
              <a:gd name="connsiteX19" fmla="*/ 3130550 w 3987800"/>
              <a:gd name="connsiteY19" fmla="*/ 355603 h 355605"/>
              <a:gd name="connsiteX20" fmla="*/ 3282950 w 3987800"/>
              <a:gd name="connsiteY20" fmla="*/ 3 h 355605"/>
              <a:gd name="connsiteX21" fmla="*/ 3448050 w 3987800"/>
              <a:gd name="connsiteY21" fmla="*/ 349253 h 355605"/>
              <a:gd name="connsiteX22" fmla="*/ 3613150 w 3987800"/>
              <a:gd name="connsiteY22" fmla="*/ 114303 h 355605"/>
              <a:gd name="connsiteX23" fmla="*/ 3752850 w 3987800"/>
              <a:gd name="connsiteY23" fmla="*/ 209553 h 355605"/>
              <a:gd name="connsiteX24" fmla="*/ 3841750 w 3987800"/>
              <a:gd name="connsiteY24" fmla="*/ 203203 h 355605"/>
              <a:gd name="connsiteX25" fmla="*/ 3987800 w 3987800"/>
              <a:gd name="connsiteY25" fmla="*/ 203203 h 35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87800" h="355605">
                <a:moveTo>
                  <a:pt x="0" y="171453"/>
                </a:moveTo>
                <a:cubicBezTo>
                  <a:pt x="81491" y="185740"/>
                  <a:pt x="185208" y="186270"/>
                  <a:pt x="247650" y="171453"/>
                </a:cubicBezTo>
                <a:cubicBezTo>
                  <a:pt x="310092" y="156636"/>
                  <a:pt x="328083" y="52920"/>
                  <a:pt x="374650" y="82553"/>
                </a:cubicBezTo>
                <a:cubicBezTo>
                  <a:pt x="421217" y="112186"/>
                  <a:pt x="474133" y="363011"/>
                  <a:pt x="527050" y="349253"/>
                </a:cubicBezTo>
                <a:cubicBezTo>
                  <a:pt x="579967" y="335495"/>
                  <a:pt x="638175" y="3"/>
                  <a:pt x="692150" y="3"/>
                </a:cubicBezTo>
                <a:cubicBezTo>
                  <a:pt x="746125" y="3"/>
                  <a:pt x="797983" y="348195"/>
                  <a:pt x="850900" y="349253"/>
                </a:cubicBezTo>
                <a:cubicBezTo>
                  <a:pt x="903817" y="350311"/>
                  <a:pt x="955675" y="5295"/>
                  <a:pt x="1009650" y="6353"/>
                </a:cubicBezTo>
                <a:cubicBezTo>
                  <a:pt x="1063625" y="7411"/>
                  <a:pt x="1121833" y="356661"/>
                  <a:pt x="1174750" y="355603"/>
                </a:cubicBezTo>
                <a:cubicBezTo>
                  <a:pt x="1227667" y="354545"/>
                  <a:pt x="1272117" y="3"/>
                  <a:pt x="1327150" y="3"/>
                </a:cubicBezTo>
                <a:cubicBezTo>
                  <a:pt x="1382183" y="3"/>
                  <a:pt x="1449917" y="355603"/>
                  <a:pt x="1504950" y="355603"/>
                </a:cubicBezTo>
                <a:cubicBezTo>
                  <a:pt x="1559983" y="355603"/>
                  <a:pt x="1604433" y="1061"/>
                  <a:pt x="1657350" y="3"/>
                </a:cubicBezTo>
                <a:cubicBezTo>
                  <a:pt x="1710267" y="-1055"/>
                  <a:pt x="1770592" y="349253"/>
                  <a:pt x="1822450" y="349253"/>
                </a:cubicBezTo>
                <a:cubicBezTo>
                  <a:pt x="1874308" y="349253"/>
                  <a:pt x="1915583" y="-1055"/>
                  <a:pt x="1968500" y="3"/>
                </a:cubicBezTo>
                <a:cubicBezTo>
                  <a:pt x="2021417" y="1061"/>
                  <a:pt x="2085975" y="355603"/>
                  <a:pt x="2139950" y="355603"/>
                </a:cubicBezTo>
                <a:cubicBezTo>
                  <a:pt x="2193925" y="355603"/>
                  <a:pt x="2236258" y="3"/>
                  <a:pt x="2292350" y="3"/>
                </a:cubicBezTo>
                <a:cubicBezTo>
                  <a:pt x="2348442" y="3"/>
                  <a:pt x="2421467" y="355603"/>
                  <a:pt x="2476500" y="355603"/>
                </a:cubicBezTo>
                <a:cubicBezTo>
                  <a:pt x="2531533" y="355603"/>
                  <a:pt x="2569633" y="3"/>
                  <a:pt x="2622550" y="3"/>
                </a:cubicBezTo>
                <a:cubicBezTo>
                  <a:pt x="2675467" y="3"/>
                  <a:pt x="2737908" y="354545"/>
                  <a:pt x="2794000" y="355603"/>
                </a:cubicBezTo>
                <a:cubicBezTo>
                  <a:pt x="2850092" y="356661"/>
                  <a:pt x="2903008" y="6353"/>
                  <a:pt x="2959100" y="6353"/>
                </a:cubicBezTo>
                <a:cubicBezTo>
                  <a:pt x="3015192" y="6353"/>
                  <a:pt x="3076575" y="356661"/>
                  <a:pt x="3130550" y="355603"/>
                </a:cubicBezTo>
                <a:cubicBezTo>
                  <a:pt x="3184525" y="354545"/>
                  <a:pt x="3230033" y="1061"/>
                  <a:pt x="3282950" y="3"/>
                </a:cubicBezTo>
                <a:cubicBezTo>
                  <a:pt x="3335867" y="-1055"/>
                  <a:pt x="3393017" y="330203"/>
                  <a:pt x="3448050" y="349253"/>
                </a:cubicBezTo>
                <a:cubicBezTo>
                  <a:pt x="3503083" y="368303"/>
                  <a:pt x="3562350" y="137586"/>
                  <a:pt x="3613150" y="114303"/>
                </a:cubicBezTo>
                <a:cubicBezTo>
                  <a:pt x="3663950" y="91020"/>
                  <a:pt x="3714750" y="194736"/>
                  <a:pt x="3752850" y="209553"/>
                </a:cubicBezTo>
                <a:cubicBezTo>
                  <a:pt x="3790950" y="224370"/>
                  <a:pt x="3802592" y="204261"/>
                  <a:pt x="3841750" y="203203"/>
                </a:cubicBezTo>
                <a:cubicBezTo>
                  <a:pt x="3880908" y="202145"/>
                  <a:pt x="3939117" y="203203"/>
                  <a:pt x="3987800" y="20320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61897" y="715279"/>
            <a:ext cx="7480109" cy="13080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Induce an energy chirp (or modulation) followed by compression</a:t>
            </a:r>
          </a:p>
          <a:p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Analogous to standard RF-based zero-crossing compression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Higher THz frequency makes interaction more efficient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And… makes multi-bunch generation possible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385" y="1313493"/>
            <a:ext cx="3537995" cy="214781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8916994" y="2924072"/>
            <a:ext cx="1073388" cy="584775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565185" y="882073"/>
            <a:ext cx="850393" cy="584775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Lower energy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565185" y="2056233"/>
            <a:ext cx="850393" cy="584775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Higher energy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066145" y="882073"/>
            <a:ext cx="1335455" cy="707886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chicane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603639" y="2477910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638634" y="2477910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4705434" y="2477910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172070" y="2477910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361125" y="3210850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912955" y="3210850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447018" y="3210850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981080" y="3210850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0282990" y="3737553"/>
            <a:ext cx="166701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 a dog-leg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904611" y="2138385"/>
            <a:ext cx="1231266" cy="58477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Multi-cycle THz pulse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49115" y="3201046"/>
            <a:ext cx="963433" cy="830997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Short electron bunch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076956" y="3466164"/>
            <a:ext cx="1727134" cy="58477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Longer chirped electron bunch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0722017" y="5792891"/>
            <a:ext cx="1381768" cy="584775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Micro-bunch train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10073473" y="5792891"/>
            <a:ext cx="703384" cy="167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4995188" y="3064720"/>
            <a:ext cx="1250774" cy="6938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7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4" grpId="0"/>
      <p:bldP spid="15" grpId="0"/>
      <p:bldP spid="16" grpId="0" animBg="1"/>
      <p:bldP spid="17" grpId="0"/>
      <p:bldP spid="18" grpId="0" animBg="1"/>
      <p:bldP spid="19" grpId="0"/>
      <p:bldP spid="21" grpId="0" animBg="1"/>
      <p:bldP spid="26" grpId="0"/>
      <p:bldP spid="27" grpId="0"/>
      <p:bldP spid="28" grpId="0"/>
      <p:bldP spid="30" grpId="0"/>
      <p:bldP spid="31" grpId="0" animBg="1"/>
      <p:bldP spid="44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5" b="3050"/>
          <a:stretch/>
        </p:blipFill>
        <p:spPr bwMode="auto">
          <a:xfrm>
            <a:off x="4625211" y="4342908"/>
            <a:ext cx="7458906" cy="2091689"/>
          </a:xfrm>
          <a:prstGeom prst="rect">
            <a:avLst/>
          </a:prstGeom>
          <a:solidFill>
            <a:srgbClr val="0000DE"/>
          </a:solidFill>
          <a:ln w="28575">
            <a:noFill/>
            <a:miter lim="800000"/>
            <a:headEnd/>
            <a:tailEnd/>
          </a:ln>
          <a:extLst/>
        </p:spPr>
      </p:pic>
      <p:sp>
        <p:nvSpPr>
          <p:cNvPr id="21" name="TextBox 20"/>
          <p:cNvSpPr txBox="1"/>
          <p:nvPr/>
        </p:nvSpPr>
        <p:spPr>
          <a:xfrm>
            <a:off x="6033674" y="3404863"/>
            <a:ext cx="1666098" cy="400110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Beam Area 1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on CLARA @ </a:t>
            </a:r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Daresbury Laboratory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8370706" y="1628800"/>
            <a:ext cx="0" cy="63450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51343" y="668172"/>
            <a:ext cx="5639858" cy="3953254"/>
            <a:chOff x="3753134" y="2627507"/>
            <a:chExt cx="5112743" cy="3583773"/>
          </a:xfrm>
        </p:grpSpPr>
        <p:pic>
          <p:nvPicPr>
            <p:cNvPr id="5" name="Picture 4" descr="https://www.sci-techdaresbury.com/wp-content/uploads/2016/09/campus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1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35"/>
            <a:stretch/>
          </p:blipFill>
          <p:spPr bwMode="auto">
            <a:xfrm>
              <a:off x="3753134" y="2627507"/>
              <a:ext cx="5112743" cy="3583773"/>
            </a:xfrm>
            <a:prstGeom prst="rect">
              <a:avLst/>
            </a:prstGeom>
            <a:noFill/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s://stfc.ukri.org/stfc/cache/file/EC0CBEEC-93CB-4390-84160C138CA8FE66_source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3" t="32323" r="52651" b="31765"/>
            <a:stretch/>
          </p:blipFill>
          <p:spPr bwMode="auto">
            <a:xfrm>
              <a:off x="7007009" y="2694368"/>
              <a:ext cx="1776645" cy="431243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Image result for cockcroft institute logo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3825467" y="5283816"/>
              <a:ext cx="1429652" cy="841426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ctangle 3"/>
          <p:cNvSpPr/>
          <p:nvPr/>
        </p:nvSpPr>
        <p:spPr>
          <a:xfrm>
            <a:off x="2745985" y="1916643"/>
            <a:ext cx="1429922" cy="584143"/>
          </a:xfrm>
          <a:custGeom>
            <a:avLst/>
            <a:gdLst>
              <a:gd name="connsiteX0" fmla="*/ 0 w 801663"/>
              <a:gd name="connsiteY0" fmla="*/ 0 h 690171"/>
              <a:gd name="connsiteX1" fmla="*/ 801663 w 801663"/>
              <a:gd name="connsiteY1" fmla="*/ 0 h 690171"/>
              <a:gd name="connsiteX2" fmla="*/ 801663 w 801663"/>
              <a:gd name="connsiteY2" fmla="*/ 690171 h 690171"/>
              <a:gd name="connsiteX3" fmla="*/ 0 w 801663"/>
              <a:gd name="connsiteY3" fmla="*/ 690171 h 690171"/>
              <a:gd name="connsiteX4" fmla="*/ 0 w 801663"/>
              <a:gd name="connsiteY4" fmla="*/ 0 h 690171"/>
              <a:gd name="connsiteX0" fmla="*/ 186856 w 988519"/>
              <a:gd name="connsiteY0" fmla="*/ 0 h 690171"/>
              <a:gd name="connsiteX1" fmla="*/ 988519 w 988519"/>
              <a:gd name="connsiteY1" fmla="*/ 0 h 690171"/>
              <a:gd name="connsiteX2" fmla="*/ 988519 w 988519"/>
              <a:gd name="connsiteY2" fmla="*/ 690171 h 690171"/>
              <a:gd name="connsiteX3" fmla="*/ 0 w 988519"/>
              <a:gd name="connsiteY3" fmla="*/ 427778 h 690171"/>
              <a:gd name="connsiteX4" fmla="*/ 186856 w 988519"/>
              <a:gd name="connsiteY4" fmla="*/ 0 h 690171"/>
              <a:gd name="connsiteX0" fmla="*/ 186856 w 988519"/>
              <a:gd name="connsiteY0" fmla="*/ 0 h 543072"/>
              <a:gd name="connsiteX1" fmla="*/ 988519 w 988519"/>
              <a:gd name="connsiteY1" fmla="*/ 0 h 543072"/>
              <a:gd name="connsiteX2" fmla="*/ 344464 w 988519"/>
              <a:gd name="connsiteY2" fmla="*/ 543072 h 543072"/>
              <a:gd name="connsiteX3" fmla="*/ 0 w 988519"/>
              <a:gd name="connsiteY3" fmla="*/ 427778 h 543072"/>
              <a:gd name="connsiteX4" fmla="*/ 186856 w 988519"/>
              <a:gd name="connsiteY4" fmla="*/ 0 h 543072"/>
              <a:gd name="connsiteX0" fmla="*/ 186856 w 1262839"/>
              <a:gd name="connsiteY0" fmla="*/ 0 h 543072"/>
              <a:gd name="connsiteX1" fmla="*/ 1262839 w 1262839"/>
              <a:gd name="connsiteY1" fmla="*/ 131196 h 543072"/>
              <a:gd name="connsiteX2" fmla="*/ 344464 w 1262839"/>
              <a:gd name="connsiteY2" fmla="*/ 543072 h 543072"/>
              <a:gd name="connsiteX3" fmla="*/ 0 w 1262839"/>
              <a:gd name="connsiteY3" fmla="*/ 427778 h 543072"/>
              <a:gd name="connsiteX4" fmla="*/ 186856 w 1262839"/>
              <a:gd name="connsiteY4" fmla="*/ 0 h 543072"/>
              <a:gd name="connsiteX0" fmla="*/ 902473 w 1262839"/>
              <a:gd name="connsiteY0" fmla="*/ 15903 h 411876"/>
              <a:gd name="connsiteX1" fmla="*/ 1262839 w 1262839"/>
              <a:gd name="connsiteY1" fmla="*/ 0 h 411876"/>
              <a:gd name="connsiteX2" fmla="*/ 344464 w 1262839"/>
              <a:gd name="connsiteY2" fmla="*/ 411876 h 411876"/>
              <a:gd name="connsiteX3" fmla="*/ 0 w 1262839"/>
              <a:gd name="connsiteY3" fmla="*/ 296582 h 411876"/>
              <a:gd name="connsiteX4" fmla="*/ 902473 w 1262839"/>
              <a:gd name="connsiteY4" fmla="*/ 15903 h 411876"/>
              <a:gd name="connsiteX0" fmla="*/ 930303 w 1262839"/>
              <a:gd name="connsiteY0" fmla="*/ 0 h 523194"/>
              <a:gd name="connsiteX1" fmla="*/ 1262839 w 1262839"/>
              <a:gd name="connsiteY1" fmla="*/ 111318 h 523194"/>
              <a:gd name="connsiteX2" fmla="*/ 344464 w 1262839"/>
              <a:gd name="connsiteY2" fmla="*/ 523194 h 523194"/>
              <a:gd name="connsiteX3" fmla="*/ 0 w 1262839"/>
              <a:gd name="connsiteY3" fmla="*/ 407900 h 523194"/>
              <a:gd name="connsiteX4" fmla="*/ 930303 w 1262839"/>
              <a:gd name="connsiteY4" fmla="*/ 0 h 52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2839" h="523194">
                <a:moveTo>
                  <a:pt x="930303" y="0"/>
                </a:moveTo>
                <a:lnTo>
                  <a:pt x="1262839" y="111318"/>
                </a:lnTo>
                <a:lnTo>
                  <a:pt x="344464" y="523194"/>
                </a:lnTo>
                <a:lnTo>
                  <a:pt x="0" y="407900"/>
                </a:lnTo>
                <a:lnTo>
                  <a:pt x="930303" y="0"/>
                </a:lnTo>
                <a:close/>
              </a:path>
            </a:pathLst>
          </a:custGeom>
          <a:solidFill>
            <a:srgbClr val="C0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3"/>
          <p:cNvSpPr/>
          <p:nvPr/>
        </p:nvSpPr>
        <p:spPr>
          <a:xfrm>
            <a:off x="2745985" y="2372168"/>
            <a:ext cx="412048" cy="307012"/>
          </a:xfrm>
          <a:custGeom>
            <a:avLst/>
            <a:gdLst>
              <a:gd name="connsiteX0" fmla="*/ 0 w 801663"/>
              <a:gd name="connsiteY0" fmla="*/ 0 h 690171"/>
              <a:gd name="connsiteX1" fmla="*/ 801663 w 801663"/>
              <a:gd name="connsiteY1" fmla="*/ 0 h 690171"/>
              <a:gd name="connsiteX2" fmla="*/ 801663 w 801663"/>
              <a:gd name="connsiteY2" fmla="*/ 690171 h 690171"/>
              <a:gd name="connsiteX3" fmla="*/ 0 w 801663"/>
              <a:gd name="connsiteY3" fmla="*/ 690171 h 690171"/>
              <a:gd name="connsiteX4" fmla="*/ 0 w 801663"/>
              <a:gd name="connsiteY4" fmla="*/ 0 h 690171"/>
              <a:gd name="connsiteX0" fmla="*/ 186856 w 988519"/>
              <a:gd name="connsiteY0" fmla="*/ 0 h 690171"/>
              <a:gd name="connsiteX1" fmla="*/ 988519 w 988519"/>
              <a:gd name="connsiteY1" fmla="*/ 0 h 690171"/>
              <a:gd name="connsiteX2" fmla="*/ 988519 w 988519"/>
              <a:gd name="connsiteY2" fmla="*/ 690171 h 690171"/>
              <a:gd name="connsiteX3" fmla="*/ 0 w 988519"/>
              <a:gd name="connsiteY3" fmla="*/ 427778 h 690171"/>
              <a:gd name="connsiteX4" fmla="*/ 186856 w 988519"/>
              <a:gd name="connsiteY4" fmla="*/ 0 h 690171"/>
              <a:gd name="connsiteX0" fmla="*/ 186856 w 988519"/>
              <a:gd name="connsiteY0" fmla="*/ 0 h 543072"/>
              <a:gd name="connsiteX1" fmla="*/ 988519 w 988519"/>
              <a:gd name="connsiteY1" fmla="*/ 0 h 543072"/>
              <a:gd name="connsiteX2" fmla="*/ 344464 w 988519"/>
              <a:gd name="connsiteY2" fmla="*/ 543072 h 543072"/>
              <a:gd name="connsiteX3" fmla="*/ 0 w 988519"/>
              <a:gd name="connsiteY3" fmla="*/ 427778 h 543072"/>
              <a:gd name="connsiteX4" fmla="*/ 186856 w 988519"/>
              <a:gd name="connsiteY4" fmla="*/ 0 h 543072"/>
              <a:gd name="connsiteX0" fmla="*/ 186856 w 1262839"/>
              <a:gd name="connsiteY0" fmla="*/ 0 h 543072"/>
              <a:gd name="connsiteX1" fmla="*/ 1262839 w 1262839"/>
              <a:gd name="connsiteY1" fmla="*/ 131196 h 543072"/>
              <a:gd name="connsiteX2" fmla="*/ 344464 w 1262839"/>
              <a:gd name="connsiteY2" fmla="*/ 543072 h 543072"/>
              <a:gd name="connsiteX3" fmla="*/ 0 w 1262839"/>
              <a:gd name="connsiteY3" fmla="*/ 427778 h 543072"/>
              <a:gd name="connsiteX4" fmla="*/ 186856 w 1262839"/>
              <a:gd name="connsiteY4" fmla="*/ 0 h 543072"/>
              <a:gd name="connsiteX0" fmla="*/ 902473 w 1262839"/>
              <a:gd name="connsiteY0" fmla="*/ 15903 h 411876"/>
              <a:gd name="connsiteX1" fmla="*/ 1262839 w 1262839"/>
              <a:gd name="connsiteY1" fmla="*/ 0 h 411876"/>
              <a:gd name="connsiteX2" fmla="*/ 344464 w 1262839"/>
              <a:gd name="connsiteY2" fmla="*/ 411876 h 411876"/>
              <a:gd name="connsiteX3" fmla="*/ 0 w 1262839"/>
              <a:gd name="connsiteY3" fmla="*/ 296582 h 411876"/>
              <a:gd name="connsiteX4" fmla="*/ 902473 w 1262839"/>
              <a:gd name="connsiteY4" fmla="*/ 15903 h 411876"/>
              <a:gd name="connsiteX0" fmla="*/ 930303 w 1262839"/>
              <a:gd name="connsiteY0" fmla="*/ 0 h 523194"/>
              <a:gd name="connsiteX1" fmla="*/ 1262839 w 1262839"/>
              <a:gd name="connsiteY1" fmla="*/ 111318 h 523194"/>
              <a:gd name="connsiteX2" fmla="*/ 344464 w 1262839"/>
              <a:gd name="connsiteY2" fmla="*/ 523194 h 523194"/>
              <a:gd name="connsiteX3" fmla="*/ 0 w 1262839"/>
              <a:gd name="connsiteY3" fmla="*/ 407900 h 523194"/>
              <a:gd name="connsiteX4" fmla="*/ 930303 w 1262839"/>
              <a:gd name="connsiteY4" fmla="*/ 0 h 523194"/>
              <a:gd name="connsiteX0" fmla="*/ 1188721 w 1521257"/>
              <a:gd name="connsiteY0" fmla="*/ 0 h 523194"/>
              <a:gd name="connsiteX1" fmla="*/ 1521257 w 1521257"/>
              <a:gd name="connsiteY1" fmla="*/ 111318 h 523194"/>
              <a:gd name="connsiteX2" fmla="*/ 602882 w 1521257"/>
              <a:gd name="connsiteY2" fmla="*/ 523194 h 523194"/>
              <a:gd name="connsiteX3" fmla="*/ 0 w 1521257"/>
              <a:gd name="connsiteY3" fmla="*/ 109727 h 523194"/>
              <a:gd name="connsiteX4" fmla="*/ 1188721 w 1521257"/>
              <a:gd name="connsiteY4" fmla="*/ 0 h 523194"/>
              <a:gd name="connsiteX0" fmla="*/ 3976 w 1521257"/>
              <a:gd name="connsiteY0" fmla="*/ 0 h 531145"/>
              <a:gd name="connsiteX1" fmla="*/ 1521257 w 1521257"/>
              <a:gd name="connsiteY1" fmla="*/ 119269 h 531145"/>
              <a:gd name="connsiteX2" fmla="*/ 602882 w 1521257"/>
              <a:gd name="connsiteY2" fmla="*/ 531145 h 531145"/>
              <a:gd name="connsiteX3" fmla="*/ 0 w 1521257"/>
              <a:gd name="connsiteY3" fmla="*/ 117678 h 531145"/>
              <a:gd name="connsiteX4" fmla="*/ 3976 w 1521257"/>
              <a:gd name="connsiteY4" fmla="*/ 0 h 531145"/>
              <a:gd name="connsiteX0" fmla="*/ 3976 w 602882"/>
              <a:gd name="connsiteY0" fmla="*/ 0 h 531145"/>
              <a:gd name="connsiteX1" fmla="*/ 332537 w 602882"/>
              <a:gd name="connsiteY1" fmla="*/ 115293 h 531145"/>
              <a:gd name="connsiteX2" fmla="*/ 602882 w 602882"/>
              <a:gd name="connsiteY2" fmla="*/ 531145 h 531145"/>
              <a:gd name="connsiteX3" fmla="*/ 0 w 602882"/>
              <a:gd name="connsiteY3" fmla="*/ 117678 h 531145"/>
              <a:gd name="connsiteX4" fmla="*/ 3976 w 602882"/>
              <a:gd name="connsiteY4" fmla="*/ 0 h 531145"/>
              <a:gd name="connsiteX0" fmla="*/ 3976 w 344465"/>
              <a:gd name="connsiteY0" fmla="*/ 0 h 260800"/>
              <a:gd name="connsiteX1" fmla="*/ 332537 w 344465"/>
              <a:gd name="connsiteY1" fmla="*/ 115293 h 260800"/>
              <a:gd name="connsiteX2" fmla="*/ 344465 w 344465"/>
              <a:gd name="connsiteY2" fmla="*/ 260800 h 260800"/>
              <a:gd name="connsiteX3" fmla="*/ 0 w 344465"/>
              <a:gd name="connsiteY3" fmla="*/ 117678 h 260800"/>
              <a:gd name="connsiteX4" fmla="*/ 3976 w 344465"/>
              <a:gd name="connsiteY4" fmla="*/ 0 h 260800"/>
              <a:gd name="connsiteX0" fmla="*/ 3976 w 344465"/>
              <a:gd name="connsiteY0" fmla="*/ 0 h 260800"/>
              <a:gd name="connsiteX1" fmla="*/ 344464 w 344465"/>
              <a:gd name="connsiteY1" fmla="*/ 115293 h 260800"/>
              <a:gd name="connsiteX2" fmla="*/ 344465 w 344465"/>
              <a:gd name="connsiteY2" fmla="*/ 260800 h 260800"/>
              <a:gd name="connsiteX3" fmla="*/ 0 w 344465"/>
              <a:gd name="connsiteY3" fmla="*/ 117678 h 260800"/>
              <a:gd name="connsiteX4" fmla="*/ 3976 w 344465"/>
              <a:gd name="connsiteY4" fmla="*/ 0 h 260800"/>
              <a:gd name="connsiteX0" fmla="*/ 0 w 348440"/>
              <a:gd name="connsiteY0" fmla="*/ 0 h 260800"/>
              <a:gd name="connsiteX1" fmla="*/ 348439 w 348440"/>
              <a:gd name="connsiteY1" fmla="*/ 115293 h 260800"/>
              <a:gd name="connsiteX2" fmla="*/ 348440 w 348440"/>
              <a:gd name="connsiteY2" fmla="*/ 260800 h 260800"/>
              <a:gd name="connsiteX3" fmla="*/ 3975 w 348440"/>
              <a:gd name="connsiteY3" fmla="*/ 117678 h 260800"/>
              <a:gd name="connsiteX4" fmla="*/ 0 w 348440"/>
              <a:gd name="connsiteY4" fmla="*/ 0 h 26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40" h="260800">
                <a:moveTo>
                  <a:pt x="0" y="0"/>
                </a:moveTo>
                <a:lnTo>
                  <a:pt x="348439" y="115293"/>
                </a:lnTo>
                <a:cubicBezTo>
                  <a:pt x="348439" y="163795"/>
                  <a:pt x="348440" y="212298"/>
                  <a:pt x="348440" y="260800"/>
                </a:cubicBezTo>
                <a:lnTo>
                  <a:pt x="3975" y="117678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3"/>
          <p:cNvSpPr/>
          <p:nvPr/>
        </p:nvSpPr>
        <p:spPr>
          <a:xfrm rot="21448830">
            <a:off x="3147102" y="2063342"/>
            <a:ext cx="1035518" cy="568267"/>
          </a:xfrm>
          <a:custGeom>
            <a:avLst/>
            <a:gdLst>
              <a:gd name="connsiteX0" fmla="*/ 0 w 801663"/>
              <a:gd name="connsiteY0" fmla="*/ 0 h 690171"/>
              <a:gd name="connsiteX1" fmla="*/ 801663 w 801663"/>
              <a:gd name="connsiteY1" fmla="*/ 0 h 690171"/>
              <a:gd name="connsiteX2" fmla="*/ 801663 w 801663"/>
              <a:gd name="connsiteY2" fmla="*/ 690171 h 690171"/>
              <a:gd name="connsiteX3" fmla="*/ 0 w 801663"/>
              <a:gd name="connsiteY3" fmla="*/ 690171 h 690171"/>
              <a:gd name="connsiteX4" fmla="*/ 0 w 801663"/>
              <a:gd name="connsiteY4" fmla="*/ 0 h 690171"/>
              <a:gd name="connsiteX0" fmla="*/ 186856 w 988519"/>
              <a:gd name="connsiteY0" fmla="*/ 0 h 690171"/>
              <a:gd name="connsiteX1" fmla="*/ 988519 w 988519"/>
              <a:gd name="connsiteY1" fmla="*/ 0 h 690171"/>
              <a:gd name="connsiteX2" fmla="*/ 988519 w 988519"/>
              <a:gd name="connsiteY2" fmla="*/ 690171 h 690171"/>
              <a:gd name="connsiteX3" fmla="*/ 0 w 988519"/>
              <a:gd name="connsiteY3" fmla="*/ 427778 h 690171"/>
              <a:gd name="connsiteX4" fmla="*/ 186856 w 988519"/>
              <a:gd name="connsiteY4" fmla="*/ 0 h 690171"/>
              <a:gd name="connsiteX0" fmla="*/ 186856 w 988519"/>
              <a:gd name="connsiteY0" fmla="*/ 0 h 543072"/>
              <a:gd name="connsiteX1" fmla="*/ 988519 w 988519"/>
              <a:gd name="connsiteY1" fmla="*/ 0 h 543072"/>
              <a:gd name="connsiteX2" fmla="*/ 344464 w 988519"/>
              <a:gd name="connsiteY2" fmla="*/ 543072 h 543072"/>
              <a:gd name="connsiteX3" fmla="*/ 0 w 988519"/>
              <a:gd name="connsiteY3" fmla="*/ 427778 h 543072"/>
              <a:gd name="connsiteX4" fmla="*/ 186856 w 988519"/>
              <a:gd name="connsiteY4" fmla="*/ 0 h 543072"/>
              <a:gd name="connsiteX0" fmla="*/ 186856 w 1262839"/>
              <a:gd name="connsiteY0" fmla="*/ 0 h 543072"/>
              <a:gd name="connsiteX1" fmla="*/ 1262839 w 1262839"/>
              <a:gd name="connsiteY1" fmla="*/ 131196 h 543072"/>
              <a:gd name="connsiteX2" fmla="*/ 344464 w 1262839"/>
              <a:gd name="connsiteY2" fmla="*/ 543072 h 543072"/>
              <a:gd name="connsiteX3" fmla="*/ 0 w 1262839"/>
              <a:gd name="connsiteY3" fmla="*/ 427778 h 543072"/>
              <a:gd name="connsiteX4" fmla="*/ 186856 w 1262839"/>
              <a:gd name="connsiteY4" fmla="*/ 0 h 543072"/>
              <a:gd name="connsiteX0" fmla="*/ 902473 w 1262839"/>
              <a:gd name="connsiteY0" fmla="*/ 15903 h 411876"/>
              <a:gd name="connsiteX1" fmla="*/ 1262839 w 1262839"/>
              <a:gd name="connsiteY1" fmla="*/ 0 h 411876"/>
              <a:gd name="connsiteX2" fmla="*/ 344464 w 1262839"/>
              <a:gd name="connsiteY2" fmla="*/ 411876 h 411876"/>
              <a:gd name="connsiteX3" fmla="*/ 0 w 1262839"/>
              <a:gd name="connsiteY3" fmla="*/ 296582 h 411876"/>
              <a:gd name="connsiteX4" fmla="*/ 902473 w 1262839"/>
              <a:gd name="connsiteY4" fmla="*/ 15903 h 411876"/>
              <a:gd name="connsiteX0" fmla="*/ 930303 w 1262839"/>
              <a:gd name="connsiteY0" fmla="*/ 0 h 523194"/>
              <a:gd name="connsiteX1" fmla="*/ 1262839 w 1262839"/>
              <a:gd name="connsiteY1" fmla="*/ 111318 h 523194"/>
              <a:gd name="connsiteX2" fmla="*/ 344464 w 1262839"/>
              <a:gd name="connsiteY2" fmla="*/ 523194 h 523194"/>
              <a:gd name="connsiteX3" fmla="*/ 0 w 1262839"/>
              <a:gd name="connsiteY3" fmla="*/ 407900 h 523194"/>
              <a:gd name="connsiteX4" fmla="*/ 930303 w 1262839"/>
              <a:gd name="connsiteY4" fmla="*/ 0 h 523194"/>
              <a:gd name="connsiteX0" fmla="*/ 1204623 w 1537159"/>
              <a:gd name="connsiteY0" fmla="*/ 0 h 523194"/>
              <a:gd name="connsiteX1" fmla="*/ 1537159 w 1537159"/>
              <a:gd name="connsiteY1" fmla="*/ 111318 h 523194"/>
              <a:gd name="connsiteX2" fmla="*/ 618784 w 1537159"/>
              <a:gd name="connsiteY2" fmla="*/ 523194 h 523194"/>
              <a:gd name="connsiteX3" fmla="*/ 0 w 1537159"/>
              <a:gd name="connsiteY3" fmla="*/ 177312 h 523194"/>
              <a:gd name="connsiteX4" fmla="*/ 1204623 w 1537159"/>
              <a:gd name="connsiteY4" fmla="*/ 0 h 523194"/>
              <a:gd name="connsiteX0" fmla="*/ 1206041 w 1538577"/>
              <a:gd name="connsiteY0" fmla="*/ 0 h 320436"/>
              <a:gd name="connsiteX1" fmla="*/ 1538577 w 1538577"/>
              <a:gd name="connsiteY1" fmla="*/ 111318 h 320436"/>
              <a:gd name="connsiteX2" fmla="*/ 0 w 1538577"/>
              <a:gd name="connsiteY2" fmla="*/ 320436 h 320436"/>
              <a:gd name="connsiteX3" fmla="*/ 1418 w 1538577"/>
              <a:gd name="connsiteY3" fmla="*/ 177312 h 320436"/>
              <a:gd name="connsiteX4" fmla="*/ 1206041 w 1538577"/>
              <a:gd name="connsiteY4" fmla="*/ 0 h 320436"/>
              <a:gd name="connsiteX0" fmla="*/ 907867 w 1538577"/>
              <a:gd name="connsiteY0" fmla="*/ 0 h 547049"/>
              <a:gd name="connsiteX1" fmla="*/ 1538577 w 1538577"/>
              <a:gd name="connsiteY1" fmla="*/ 337931 h 547049"/>
              <a:gd name="connsiteX2" fmla="*/ 0 w 1538577"/>
              <a:gd name="connsiteY2" fmla="*/ 547049 h 547049"/>
              <a:gd name="connsiteX3" fmla="*/ 1418 w 1538577"/>
              <a:gd name="connsiteY3" fmla="*/ 403925 h 547049"/>
              <a:gd name="connsiteX4" fmla="*/ 907867 w 1538577"/>
              <a:gd name="connsiteY4" fmla="*/ 0 h 547049"/>
              <a:gd name="connsiteX0" fmla="*/ 907867 w 914399"/>
              <a:gd name="connsiteY0" fmla="*/ 0 h 547049"/>
              <a:gd name="connsiteX1" fmla="*/ 914399 w 914399"/>
              <a:gd name="connsiteY1" fmla="*/ 127221 h 547049"/>
              <a:gd name="connsiteX2" fmla="*/ 0 w 914399"/>
              <a:gd name="connsiteY2" fmla="*/ 547049 h 547049"/>
              <a:gd name="connsiteX3" fmla="*/ 1418 w 914399"/>
              <a:gd name="connsiteY3" fmla="*/ 403925 h 547049"/>
              <a:gd name="connsiteX4" fmla="*/ 907867 w 914399"/>
              <a:gd name="connsiteY4" fmla="*/ 0 h 547049"/>
              <a:gd name="connsiteX0" fmla="*/ 919794 w 919794"/>
              <a:gd name="connsiteY0" fmla="*/ 0 h 547049"/>
              <a:gd name="connsiteX1" fmla="*/ 914399 w 919794"/>
              <a:gd name="connsiteY1" fmla="*/ 127221 h 547049"/>
              <a:gd name="connsiteX2" fmla="*/ 0 w 919794"/>
              <a:gd name="connsiteY2" fmla="*/ 547049 h 547049"/>
              <a:gd name="connsiteX3" fmla="*/ 1418 w 919794"/>
              <a:gd name="connsiteY3" fmla="*/ 403925 h 547049"/>
              <a:gd name="connsiteX4" fmla="*/ 919794 w 919794"/>
              <a:gd name="connsiteY4" fmla="*/ 0 h 54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794" h="547049">
                <a:moveTo>
                  <a:pt x="919794" y="0"/>
                </a:moveTo>
                <a:lnTo>
                  <a:pt x="914399" y="127221"/>
                </a:lnTo>
                <a:lnTo>
                  <a:pt x="0" y="547049"/>
                </a:lnTo>
                <a:cubicBezTo>
                  <a:pt x="473" y="499341"/>
                  <a:pt x="945" y="451633"/>
                  <a:pt x="1418" y="403925"/>
                </a:cubicBezTo>
                <a:lnTo>
                  <a:pt x="919794" y="0"/>
                </a:lnTo>
                <a:close/>
              </a:path>
            </a:pathLst>
          </a:custGeom>
          <a:solidFill>
            <a:srgbClr val="C0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342887">
            <a:off x="2996661" y="2028723"/>
            <a:ext cx="976261" cy="338554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</a:t>
            </a:r>
          </a:p>
        </p:txBody>
      </p:sp>
      <p:sp>
        <p:nvSpPr>
          <p:cNvPr id="14" name="Rectangle 31"/>
          <p:cNvSpPr/>
          <p:nvPr/>
        </p:nvSpPr>
        <p:spPr>
          <a:xfrm rot="18590664">
            <a:off x="9090438" y="3895179"/>
            <a:ext cx="429901" cy="121307"/>
          </a:xfrm>
          <a:custGeom>
            <a:avLst/>
            <a:gdLst>
              <a:gd name="connsiteX0" fmla="*/ 0 w 387723"/>
              <a:gd name="connsiteY0" fmla="*/ 0 h 96247"/>
              <a:gd name="connsiteX1" fmla="*/ 387723 w 387723"/>
              <a:gd name="connsiteY1" fmla="*/ 0 h 96247"/>
              <a:gd name="connsiteX2" fmla="*/ 387723 w 387723"/>
              <a:gd name="connsiteY2" fmla="*/ 96247 h 96247"/>
              <a:gd name="connsiteX3" fmla="*/ 0 w 387723"/>
              <a:gd name="connsiteY3" fmla="*/ 96247 h 96247"/>
              <a:gd name="connsiteX4" fmla="*/ 0 w 387723"/>
              <a:gd name="connsiteY4" fmla="*/ 0 h 96247"/>
              <a:gd name="connsiteX0" fmla="*/ 0 w 394006"/>
              <a:gd name="connsiteY0" fmla="*/ 0 h 112271"/>
              <a:gd name="connsiteX1" fmla="*/ 394006 w 394006"/>
              <a:gd name="connsiteY1" fmla="*/ 16024 h 112271"/>
              <a:gd name="connsiteX2" fmla="*/ 394006 w 394006"/>
              <a:gd name="connsiteY2" fmla="*/ 112271 h 112271"/>
              <a:gd name="connsiteX3" fmla="*/ 6283 w 394006"/>
              <a:gd name="connsiteY3" fmla="*/ 112271 h 112271"/>
              <a:gd name="connsiteX4" fmla="*/ 0 w 394006"/>
              <a:gd name="connsiteY4" fmla="*/ 0 h 112271"/>
              <a:gd name="connsiteX0" fmla="*/ 0 w 394006"/>
              <a:gd name="connsiteY0" fmla="*/ 0 h 112271"/>
              <a:gd name="connsiteX1" fmla="*/ 385634 w 394006"/>
              <a:gd name="connsiteY1" fmla="*/ 1744 h 112271"/>
              <a:gd name="connsiteX2" fmla="*/ 394006 w 394006"/>
              <a:gd name="connsiteY2" fmla="*/ 112271 h 112271"/>
              <a:gd name="connsiteX3" fmla="*/ 6283 w 394006"/>
              <a:gd name="connsiteY3" fmla="*/ 112271 h 112271"/>
              <a:gd name="connsiteX4" fmla="*/ 0 w 394006"/>
              <a:gd name="connsiteY4" fmla="*/ 0 h 112271"/>
              <a:gd name="connsiteX0" fmla="*/ 0 w 429901"/>
              <a:gd name="connsiteY0" fmla="*/ 0 h 121307"/>
              <a:gd name="connsiteX1" fmla="*/ 385634 w 429901"/>
              <a:gd name="connsiteY1" fmla="*/ 1744 h 121307"/>
              <a:gd name="connsiteX2" fmla="*/ 429901 w 429901"/>
              <a:gd name="connsiteY2" fmla="*/ 121307 h 121307"/>
              <a:gd name="connsiteX3" fmla="*/ 6283 w 429901"/>
              <a:gd name="connsiteY3" fmla="*/ 112271 h 121307"/>
              <a:gd name="connsiteX4" fmla="*/ 0 w 429901"/>
              <a:gd name="connsiteY4" fmla="*/ 0 h 121307"/>
              <a:gd name="connsiteX0" fmla="*/ 0 w 429901"/>
              <a:gd name="connsiteY0" fmla="*/ 0 h 121307"/>
              <a:gd name="connsiteX1" fmla="*/ 385634 w 429901"/>
              <a:gd name="connsiteY1" fmla="*/ 1744 h 121307"/>
              <a:gd name="connsiteX2" fmla="*/ 429901 w 429901"/>
              <a:gd name="connsiteY2" fmla="*/ 121307 h 121307"/>
              <a:gd name="connsiteX3" fmla="*/ 17091 w 429901"/>
              <a:gd name="connsiteY3" fmla="*/ 120974 h 121307"/>
              <a:gd name="connsiteX4" fmla="*/ 0 w 429901"/>
              <a:gd name="connsiteY4" fmla="*/ 0 h 12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901" h="121307">
                <a:moveTo>
                  <a:pt x="0" y="0"/>
                </a:moveTo>
                <a:lnTo>
                  <a:pt x="385634" y="1744"/>
                </a:lnTo>
                <a:lnTo>
                  <a:pt x="429901" y="121307"/>
                </a:lnTo>
                <a:lnTo>
                  <a:pt x="17091" y="12097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51343" y="4901313"/>
            <a:ext cx="19370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ompact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inear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ccelerator for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esearch and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pplications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21343" y="4847452"/>
            <a:ext cx="2301822" cy="17389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Bunch parameters</a:t>
            </a:r>
          </a:p>
          <a:p>
            <a:endParaRPr lang="en-GB" sz="7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Energy:		35.5 MeV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Charge:	2 – 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Duration: 	0.2 – 6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Spot size:	100 µm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Rep. rate: 	10 Hz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90520"/>
            <a:ext cx="5847183" cy="2700672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92229" y="3904318"/>
            <a:ext cx="2130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Interaction chamber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666235" y="3663444"/>
            <a:ext cx="1525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spectrometer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54664" y="6236027"/>
            <a:ext cx="2130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Optical breadboard</a:t>
            </a:r>
          </a:p>
        </p:txBody>
      </p:sp>
      <p:sp>
        <p:nvSpPr>
          <p:cNvPr id="46" name="Rectangle 32"/>
          <p:cNvSpPr/>
          <p:nvPr/>
        </p:nvSpPr>
        <p:spPr>
          <a:xfrm>
            <a:off x="7523791" y="5214882"/>
            <a:ext cx="1828925" cy="53147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925" h="531474">
                <a:moveTo>
                  <a:pt x="0" y="102359"/>
                </a:moveTo>
                <a:lnTo>
                  <a:pt x="1453610" y="0"/>
                </a:lnTo>
                <a:lnTo>
                  <a:pt x="1828925" y="429116"/>
                </a:lnTo>
                <a:lnTo>
                  <a:pt x="218363" y="531474"/>
                </a:lnTo>
                <a:lnTo>
                  <a:pt x="0" y="102359"/>
                </a:ln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32"/>
          <p:cNvSpPr/>
          <p:nvPr/>
        </p:nvSpPr>
        <p:spPr>
          <a:xfrm flipV="1">
            <a:off x="7736418" y="5647669"/>
            <a:ext cx="1616200" cy="20596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54687 w 1883612"/>
              <a:gd name="connsiteY0" fmla="*/ 102359 h 880288"/>
              <a:gd name="connsiteX1" fmla="*/ 1508297 w 1883612"/>
              <a:gd name="connsiteY1" fmla="*/ 0 h 880288"/>
              <a:gd name="connsiteX2" fmla="*/ 1883612 w 1883612"/>
              <a:gd name="connsiteY2" fmla="*/ 429116 h 880288"/>
              <a:gd name="connsiteX3" fmla="*/ 0 w 1883612"/>
              <a:gd name="connsiteY3" fmla="*/ 880288 h 880288"/>
              <a:gd name="connsiteX4" fmla="*/ 54687 w 1883612"/>
              <a:gd name="connsiteY4" fmla="*/ 102359 h 880288"/>
              <a:gd name="connsiteX0" fmla="*/ 0 w 1889250"/>
              <a:gd name="connsiteY0" fmla="*/ 503495 h 880288"/>
              <a:gd name="connsiteX1" fmla="*/ 1513935 w 1889250"/>
              <a:gd name="connsiteY1" fmla="*/ 0 h 880288"/>
              <a:gd name="connsiteX2" fmla="*/ 1889250 w 1889250"/>
              <a:gd name="connsiteY2" fmla="*/ 429116 h 880288"/>
              <a:gd name="connsiteX3" fmla="*/ 5638 w 1889250"/>
              <a:gd name="connsiteY3" fmla="*/ 880288 h 880288"/>
              <a:gd name="connsiteX4" fmla="*/ 0 w 1889250"/>
              <a:gd name="connsiteY4" fmla="*/ 503495 h 880288"/>
              <a:gd name="connsiteX0" fmla="*/ 0 w 1622550"/>
              <a:gd name="connsiteY0" fmla="*/ 503495 h 1144184"/>
              <a:gd name="connsiteX1" fmla="*/ 1513935 w 1622550"/>
              <a:gd name="connsiteY1" fmla="*/ 0 h 1144184"/>
              <a:gd name="connsiteX2" fmla="*/ 1622550 w 1622550"/>
              <a:gd name="connsiteY2" fmla="*/ 1144184 h 1144184"/>
              <a:gd name="connsiteX3" fmla="*/ 5638 w 1622550"/>
              <a:gd name="connsiteY3" fmla="*/ 880288 h 1144184"/>
              <a:gd name="connsiteX4" fmla="*/ 0 w 1622550"/>
              <a:gd name="connsiteY4" fmla="*/ 503495 h 1144184"/>
              <a:gd name="connsiteX0" fmla="*/ 0 w 1622550"/>
              <a:gd name="connsiteY0" fmla="*/ 0 h 640689"/>
              <a:gd name="connsiteX1" fmla="*/ 1621885 w 1622550"/>
              <a:gd name="connsiteY1" fmla="*/ 298777 h 640689"/>
              <a:gd name="connsiteX2" fmla="*/ 1622550 w 1622550"/>
              <a:gd name="connsiteY2" fmla="*/ 640689 h 640689"/>
              <a:gd name="connsiteX3" fmla="*/ 5638 w 1622550"/>
              <a:gd name="connsiteY3" fmla="*/ 376793 h 640689"/>
              <a:gd name="connsiteX4" fmla="*/ 0 w 1622550"/>
              <a:gd name="connsiteY4" fmla="*/ 0 h 640689"/>
              <a:gd name="connsiteX0" fmla="*/ 0 w 1621887"/>
              <a:gd name="connsiteY0" fmla="*/ 0 h 640689"/>
              <a:gd name="connsiteX1" fmla="*/ 1621885 w 1621887"/>
              <a:gd name="connsiteY1" fmla="*/ 298777 h 640689"/>
              <a:gd name="connsiteX2" fmla="*/ 1606675 w 1621887"/>
              <a:gd name="connsiteY2" fmla="*/ 640689 h 640689"/>
              <a:gd name="connsiteX3" fmla="*/ 5638 w 1621887"/>
              <a:gd name="connsiteY3" fmla="*/ 376793 h 640689"/>
              <a:gd name="connsiteX4" fmla="*/ 0 w 1621887"/>
              <a:gd name="connsiteY4" fmla="*/ 0 h 640689"/>
              <a:gd name="connsiteX0" fmla="*/ 0 w 1621890"/>
              <a:gd name="connsiteY0" fmla="*/ 0 h 649409"/>
              <a:gd name="connsiteX1" fmla="*/ 1621885 w 1621890"/>
              <a:gd name="connsiteY1" fmla="*/ 298777 h 649409"/>
              <a:gd name="connsiteX2" fmla="*/ 1616200 w 1621890"/>
              <a:gd name="connsiteY2" fmla="*/ 649409 h 649409"/>
              <a:gd name="connsiteX3" fmla="*/ 5638 w 1621890"/>
              <a:gd name="connsiteY3" fmla="*/ 376793 h 649409"/>
              <a:gd name="connsiteX4" fmla="*/ 0 w 1621890"/>
              <a:gd name="connsiteY4" fmla="*/ 0 h 649409"/>
              <a:gd name="connsiteX0" fmla="*/ 0 w 1616200"/>
              <a:gd name="connsiteY0" fmla="*/ 0 h 649409"/>
              <a:gd name="connsiteX1" fmla="*/ 1615535 w 1616200"/>
              <a:gd name="connsiteY1" fmla="*/ 298777 h 649409"/>
              <a:gd name="connsiteX2" fmla="*/ 1616200 w 1616200"/>
              <a:gd name="connsiteY2" fmla="*/ 649409 h 649409"/>
              <a:gd name="connsiteX3" fmla="*/ 5638 w 1616200"/>
              <a:gd name="connsiteY3" fmla="*/ 376793 h 649409"/>
              <a:gd name="connsiteX4" fmla="*/ 0 w 1616200"/>
              <a:gd name="connsiteY4" fmla="*/ 0 h 649409"/>
              <a:gd name="connsiteX0" fmla="*/ 0 w 1616200"/>
              <a:gd name="connsiteY0" fmla="*/ 0 h 597087"/>
              <a:gd name="connsiteX1" fmla="*/ 1615535 w 1616200"/>
              <a:gd name="connsiteY1" fmla="*/ 246455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293078 h 597087"/>
              <a:gd name="connsiteX4" fmla="*/ 0 w 1616200"/>
              <a:gd name="connsiteY4" fmla="*/ 0 h 597087"/>
              <a:gd name="connsiteX0" fmla="*/ 0 w 1616200"/>
              <a:gd name="connsiteY0" fmla="*/ 0 h 565694"/>
              <a:gd name="connsiteX1" fmla="*/ 1615535 w 1616200"/>
              <a:gd name="connsiteY1" fmla="*/ 298777 h 565694"/>
              <a:gd name="connsiteX2" fmla="*/ 1616200 w 1616200"/>
              <a:gd name="connsiteY2" fmla="*/ 565694 h 565694"/>
              <a:gd name="connsiteX3" fmla="*/ 5638 w 1616200"/>
              <a:gd name="connsiteY3" fmla="*/ 293078 h 565694"/>
              <a:gd name="connsiteX4" fmla="*/ 0 w 1616200"/>
              <a:gd name="connsiteY4" fmla="*/ 0 h 56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6200" h="565694">
                <a:moveTo>
                  <a:pt x="0" y="0"/>
                </a:moveTo>
                <a:lnTo>
                  <a:pt x="1615535" y="298777"/>
                </a:lnTo>
                <a:cubicBezTo>
                  <a:pt x="1615757" y="412748"/>
                  <a:pt x="1615978" y="451723"/>
                  <a:pt x="1616200" y="565694"/>
                </a:cubicBezTo>
                <a:lnTo>
                  <a:pt x="5638" y="293078"/>
                </a:lnTo>
                <a:cubicBezTo>
                  <a:pt x="3759" y="167480"/>
                  <a:pt x="1879" y="125598"/>
                  <a:pt x="0" y="0"/>
                </a:cubicBez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32"/>
          <p:cNvSpPr/>
          <p:nvPr/>
        </p:nvSpPr>
        <p:spPr>
          <a:xfrm flipV="1">
            <a:off x="7521438" y="5323397"/>
            <a:ext cx="216043" cy="52652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54687 w 1883612"/>
              <a:gd name="connsiteY0" fmla="*/ 102359 h 880288"/>
              <a:gd name="connsiteX1" fmla="*/ 1508297 w 1883612"/>
              <a:gd name="connsiteY1" fmla="*/ 0 h 880288"/>
              <a:gd name="connsiteX2" fmla="*/ 1883612 w 1883612"/>
              <a:gd name="connsiteY2" fmla="*/ 429116 h 880288"/>
              <a:gd name="connsiteX3" fmla="*/ 0 w 1883612"/>
              <a:gd name="connsiteY3" fmla="*/ 880288 h 880288"/>
              <a:gd name="connsiteX4" fmla="*/ 54687 w 1883612"/>
              <a:gd name="connsiteY4" fmla="*/ 102359 h 880288"/>
              <a:gd name="connsiteX0" fmla="*/ 0 w 1889250"/>
              <a:gd name="connsiteY0" fmla="*/ 503495 h 880288"/>
              <a:gd name="connsiteX1" fmla="*/ 1513935 w 1889250"/>
              <a:gd name="connsiteY1" fmla="*/ 0 h 880288"/>
              <a:gd name="connsiteX2" fmla="*/ 1889250 w 1889250"/>
              <a:gd name="connsiteY2" fmla="*/ 429116 h 880288"/>
              <a:gd name="connsiteX3" fmla="*/ 5638 w 1889250"/>
              <a:gd name="connsiteY3" fmla="*/ 880288 h 880288"/>
              <a:gd name="connsiteX4" fmla="*/ 0 w 1889250"/>
              <a:gd name="connsiteY4" fmla="*/ 503495 h 880288"/>
              <a:gd name="connsiteX0" fmla="*/ 0 w 1622550"/>
              <a:gd name="connsiteY0" fmla="*/ 503495 h 1144184"/>
              <a:gd name="connsiteX1" fmla="*/ 1513935 w 1622550"/>
              <a:gd name="connsiteY1" fmla="*/ 0 h 1144184"/>
              <a:gd name="connsiteX2" fmla="*/ 1622550 w 1622550"/>
              <a:gd name="connsiteY2" fmla="*/ 1144184 h 1144184"/>
              <a:gd name="connsiteX3" fmla="*/ 5638 w 1622550"/>
              <a:gd name="connsiteY3" fmla="*/ 880288 h 1144184"/>
              <a:gd name="connsiteX4" fmla="*/ 0 w 1622550"/>
              <a:gd name="connsiteY4" fmla="*/ 503495 h 1144184"/>
              <a:gd name="connsiteX0" fmla="*/ 0 w 1622550"/>
              <a:gd name="connsiteY0" fmla="*/ 0 h 640689"/>
              <a:gd name="connsiteX1" fmla="*/ 1621885 w 1622550"/>
              <a:gd name="connsiteY1" fmla="*/ 298777 h 640689"/>
              <a:gd name="connsiteX2" fmla="*/ 1622550 w 1622550"/>
              <a:gd name="connsiteY2" fmla="*/ 640689 h 640689"/>
              <a:gd name="connsiteX3" fmla="*/ 5638 w 1622550"/>
              <a:gd name="connsiteY3" fmla="*/ 376793 h 640689"/>
              <a:gd name="connsiteX4" fmla="*/ 0 w 1622550"/>
              <a:gd name="connsiteY4" fmla="*/ 0 h 640689"/>
              <a:gd name="connsiteX0" fmla="*/ 0 w 1621887"/>
              <a:gd name="connsiteY0" fmla="*/ 0 h 640689"/>
              <a:gd name="connsiteX1" fmla="*/ 1621885 w 1621887"/>
              <a:gd name="connsiteY1" fmla="*/ 298777 h 640689"/>
              <a:gd name="connsiteX2" fmla="*/ 1606675 w 1621887"/>
              <a:gd name="connsiteY2" fmla="*/ 640689 h 640689"/>
              <a:gd name="connsiteX3" fmla="*/ 5638 w 1621887"/>
              <a:gd name="connsiteY3" fmla="*/ 376793 h 640689"/>
              <a:gd name="connsiteX4" fmla="*/ 0 w 1621887"/>
              <a:gd name="connsiteY4" fmla="*/ 0 h 640689"/>
              <a:gd name="connsiteX0" fmla="*/ 0 w 1621890"/>
              <a:gd name="connsiteY0" fmla="*/ 0 h 649409"/>
              <a:gd name="connsiteX1" fmla="*/ 1621885 w 1621890"/>
              <a:gd name="connsiteY1" fmla="*/ 298777 h 649409"/>
              <a:gd name="connsiteX2" fmla="*/ 1616200 w 1621890"/>
              <a:gd name="connsiteY2" fmla="*/ 649409 h 649409"/>
              <a:gd name="connsiteX3" fmla="*/ 5638 w 1621890"/>
              <a:gd name="connsiteY3" fmla="*/ 376793 h 649409"/>
              <a:gd name="connsiteX4" fmla="*/ 0 w 1621890"/>
              <a:gd name="connsiteY4" fmla="*/ 0 h 649409"/>
              <a:gd name="connsiteX0" fmla="*/ 0 w 1616200"/>
              <a:gd name="connsiteY0" fmla="*/ 0 h 649409"/>
              <a:gd name="connsiteX1" fmla="*/ 1615535 w 1616200"/>
              <a:gd name="connsiteY1" fmla="*/ 298777 h 649409"/>
              <a:gd name="connsiteX2" fmla="*/ 1616200 w 1616200"/>
              <a:gd name="connsiteY2" fmla="*/ 649409 h 649409"/>
              <a:gd name="connsiteX3" fmla="*/ 5638 w 1616200"/>
              <a:gd name="connsiteY3" fmla="*/ 376793 h 649409"/>
              <a:gd name="connsiteX4" fmla="*/ 0 w 1616200"/>
              <a:gd name="connsiteY4" fmla="*/ 0 h 649409"/>
              <a:gd name="connsiteX0" fmla="*/ 0 w 1616200"/>
              <a:gd name="connsiteY0" fmla="*/ 0 h 597087"/>
              <a:gd name="connsiteX1" fmla="*/ 1615535 w 1616200"/>
              <a:gd name="connsiteY1" fmla="*/ 246455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293078 h 597087"/>
              <a:gd name="connsiteX4" fmla="*/ 0 w 1616200"/>
              <a:gd name="connsiteY4" fmla="*/ 0 h 597087"/>
              <a:gd name="connsiteX0" fmla="*/ 0 w 1616200"/>
              <a:gd name="connsiteY0" fmla="*/ 0 h 565694"/>
              <a:gd name="connsiteX1" fmla="*/ 1615535 w 1616200"/>
              <a:gd name="connsiteY1" fmla="*/ 298777 h 565694"/>
              <a:gd name="connsiteX2" fmla="*/ 1616200 w 1616200"/>
              <a:gd name="connsiteY2" fmla="*/ 565694 h 565694"/>
              <a:gd name="connsiteX3" fmla="*/ 5638 w 1616200"/>
              <a:gd name="connsiteY3" fmla="*/ 293078 h 565694"/>
              <a:gd name="connsiteX4" fmla="*/ 0 w 1616200"/>
              <a:gd name="connsiteY4" fmla="*/ 0 h 565694"/>
              <a:gd name="connsiteX0" fmla="*/ 500423 w 2116623"/>
              <a:gd name="connsiteY0" fmla="*/ 0 h 2157753"/>
              <a:gd name="connsiteX1" fmla="*/ 2115958 w 2116623"/>
              <a:gd name="connsiteY1" fmla="*/ 298777 h 2157753"/>
              <a:gd name="connsiteX2" fmla="*/ 2116623 w 2116623"/>
              <a:gd name="connsiteY2" fmla="*/ 565694 h 2157753"/>
              <a:gd name="connsiteX3" fmla="*/ 4 w 2116623"/>
              <a:gd name="connsiteY3" fmla="*/ 2157753 h 2157753"/>
              <a:gd name="connsiteX4" fmla="*/ 500423 w 2116623"/>
              <a:gd name="connsiteY4" fmla="*/ 0 h 2157753"/>
              <a:gd name="connsiteX0" fmla="*/ 500423 w 2115959"/>
              <a:gd name="connsiteY0" fmla="*/ 0 h 2157753"/>
              <a:gd name="connsiteX1" fmla="*/ 2115958 w 2115959"/>
              <a:gd name="connsiteY1" fmla="*/ 298777 h 2157753"/>
              <a:gd name="connsiteX2" fmla="*/ 969558 w 2115959"/>
              <a:gd name="connsiteY2" fmla="*/ 992299 h 2157753"/>
              <a:gd name="connsiteX3" fmla="*/ 4 w 2115959"/>
              <a:gd name="connsiteY3" fmla="*/ 2157753 h 2157753"/>
              <a:gd name="connsiteX4" fmla="*/ 500423 w 2115959"/>
              <a:gd name="connsiteY4" fmla="*/ 0 h 2157753"/>
              <a:gd name="connsiteX0" fmla="*/ 500423 w 969558"/>
              <a:gd name="connsiteY0" fmla="*/ 0 h 2157753"/>
              <a:gd name="connsiteX1" fmla="*/ 957649 w 969558"/>
              <a:gd name="connsiteY1" fmla="*/ 711619 h 2157753"/>
              <a:gd name="connsiteX2" fmla="*/ 969558 w 969558"/>
              <a:gd name="connsiteY2" fmla="*/ 992299 h 2157753"/>
              <a:gd name="connsiteX3" fmla="*/ 4 w 969558"/>
              <a:gd name="connsiteY3" fmla="*/ 2157753 h 2157753"/>
              <a:gd name="connsiteX4" fmla="*/ 500423 w 969558"/>
              <a:gd name="connsiteY4" fmla="*/ 0 h 2157753"/>
              <a:gd name="connsiteX0" fmla="*/ 0 w 1312567"/>
              <a:gd name="connsiteY0" fmla="*/ 939752 h 1446134"/>
              <a:gd name="connsiteX1" fmla="*/ 1300658 w 1312567"/>
              <a:gd name="connsiteY1" fmla="*/ 0 h 1446134"/>
              <a:gd name="connsiteX2" fmla="*/ 1312567 w 1312567"/>
              <a:gd name="connsiteY2" fmla="*/ 280680 h 1446134"/>
              <a:gd name="connsiteX3" fmla="*/ 343013 w 1312567"/>
              <a:gd name="connsiteY3" fmla="*/ 1446134 h 1446134"/>
              <a:gd name="connsiteX4" fmla="*/ 0 w 1312567"/>
              <a:gd name="connsiteY4" fmla="*/ 939752 h 1446134"/>
              <a:gd name="connsiteX0" fmla="*/ 5858 w 969805"/>
              <a:gd name="connsiteY0" fmla="*/ 1139293 h 1446134"/>
              <a:gd name="connsiteX1" fmla="*/ 957896 w 969805"/>
              <a:gd name="connsiteY1" fmla="*/ 0 h 1446134"/>
              <a:gd name="connsiteX2" fmla="*/ 969805 w 969805"/>
              <a:gd name="connsiteY2" fmla="*/ 280680 h 1446134"/>
              <a:gd name="connsiteX3" fmla="*/ 251 w 969805"/>
              <a:gd name="connsiteY3" fmla="*/ 1446134 h 1446134"/>
              <a:gd name="connsiteX4" fmla="*/ 5858 w 969805"/>
              <a:gd name="connsiteY4" fmla="*/ 1139293 h 144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9805" h="1446134">
                <a:moveTo>
                  <a:pt x="5858" y="1139293"/>
                </a:moveTo>
                <a:lnTo>
                  <a:pt x="957896" y="0"/>
                </a:lnTo>
                <a:cubicBezTo>
                  <a:pt x="958118" y="113971"/>
                  <a:pt x="969583" y="166709"/>
                  <a:pt x="969805" y="280680"/>
                </a:cubicBezTo>
                <a:lnTo>
                  <a:pt x="251" y="1446134"/>
                </a:lnTo>
                <a:cubicBezTo>
                  <a:pt x="-1628" y="1320536"/>
                  <a:pt x="7737" y="1264891"/>
                  <a:pt x="5858" y="1139293"/>
                </a:cubicBez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32"/>
          <p:cNvSpPr/>
          <p:nvPr/>
        </p:nvSpPr>
        <p:spPr>
          <a:xfrm>
            <a:off x="7523791" y="5319989"/>
            <a:ext cx="1828925" cy="53147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925" h="531474">
                <a:moveTo>
                  <a:pt x="0" y="102359"/>
                </a:moveTo>
                <a:lnTo>
                  <a:pt x="1453610" y="0"/>
                </a:lnTo>
                <a:lnTo>
                  <a:pt x="1828925" y="429116"/>
                </a:lnTo>
                <a:lnTo>
                  <a:pt x="218363" y="531474"/>
                </a:lnTo>
                <a:lnTo>
                  <a:pt x="0" y="102359"/>
                </a:ln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>
            <a:stCxn id="49" idx="1"/>
            <a:endCxn id="46" idx="1"/>
          </p:cNvCxnSpPr>
          <p:nvPr/>
        </p:nvCxnSpPr>
        <p:spPr>
          <a:xfrm flipV="1">
            <a:off x="8977400" y="5214883"/>
            <a:ext cx="0" cy="105107"/>
          </a:xfrm>
          <a:prstGeom prst="line">
            <a:avLst/>
          </a:prstGeom>
          <a:ln w="28575">
            <a:solidFill>
              <a:srgbClr val="0000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0" idx="2"/>
          </p:cNvCxnSpPr>
          <p:nvPr/>
        </p:nvCxnSpPr>
        <p:spPr>
          <a:xfrm flipH="1">
            <a:off x="8318559" y="4242872"/>
            <a:ext cx="439105" cy="587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1" idx="2"/>
          </p:cNvCxnSpPr>
          <p:nvPr/>
        </p:nvCxnSpPr>
        <p:spPr>
          <a:xfrm>
            <a:off x="11429118" y="4248219"/>
            <a:ext cx="105156" cy="3732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8354664" y="5647669"/>
            <a:ext cx="766435" cy="570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7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97683" y="4252641"/>
            <a:ext cx="1563992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Laser and THz optics outside chamber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87147" y="2420497"/>
            <a:ext cx="1504853" cy="132343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THz-electron interaction point inside vacuum chamber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setup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906" y="3797326"/>
            <a:ext cx="4440047" cy="2613461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890011" y="4403127"/>
            <a:ext cx="2647787" cy="20313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parameters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Wavelength:	800 nm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Pulse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length:	50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fs</a:t>
            </a:r>
          </a:p>
          <a:p>
            <a:pPr marL="285750" indent="-285750" defTabSz="3600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Chirped to 750 fs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Pulse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energy:	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300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3600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≈150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on THz source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83" y="727334"/>
            <a:ext cx="5137722" cy="34581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4711950" y="4403127"/>
            <a:ext cx="2511063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 parameters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Frequency:		0.4 THz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Bandwidth:		40 GHz</a:t>
            </a:r>
          </a:p>
          <a:p>
            <a:pPr marL="285750" indent="-285750" defTabSz="3600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 cycles each 2.5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Pulse energy:	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≈100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μJ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3600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% coupling</a:t>
            </a:r>
          </a:p>
        </p:txBody>
      </p:sp>
      <p:sp>
        <p:nvSpPr>
          <p:cNvPr id="9" name="Left-Right Arrow 8"/>
          <p:cNvSpPr/>
          <p:nvPr/>
        </p:nvSpPr>
        <p:spPr>
          <a:xfrm rot="2812030">
            <a:off x="76445" y="2951582"/>
            <a:ext cx="2836181" cy="150552"/>
          </a:xfrm>
          <a:prstGeom prst="leftRightArrow">
            <a:avLst>
              <a:gd name="adj1" fmla="val 32509"/>
              <a:gd name="adj2" fmla="val 119291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-Right Arrow 17"/>
          <p:cNvSpPr/>
          <p:nvPr/>
        </p:nvSpPr>
        <p:spPr>
          <a:xfrm rot="17937152">
            <a:off x="3295249" y="3218583"/>
            <a:ext cx="1921612" cy="152267"/>
          </a:xfrm>
          <a:prstGeom prst="leftRightArrow">
            <a:avLst>
              <a:gd name="adj1" fmla="val 32509"/>
              <a:gd name="adj2" fmla="val 119291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85303" y="3711234"/>
            <a:ext cx="130470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1.2m x 0.9m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43" y="714985"/>
            <a:ext cx="5038955" cy="29665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5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multi-cycle energy modulation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2108" y="715279"/>
            <a:ext cx="7422272" cy="11387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modulation demonstrated experimentally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Chirped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(&gt;4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rms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bunches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interact with multiple THz field cycles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 tune THz field strength and injection timing to control energy modulation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2" t="6859" r="51497" b="6615"/>
          <a:stretch/>
        </p:blipFill>
        <p:spPr>
          <a:xfrm>
            <a:off x="4453984" y="2127442"/>
            <a:ext cx="4133856" cy="429482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0" t="6859" r="11043" b="6615"/>
          <a:stretch/>
        </p:blipFill>
        <p:spPr>
          <a:xfrm>
            <a:off x="243527" y="2127442"/>
            <a:ext cx="4210457" cy="4294827"/>
          </a:xfrm>
          <a:prstGeom prst="rect">
            <a:avLst/>
          </a:prstGeom>
        </p:spPr>
      </p:pic>
      <p:sp>
        <p:nvSpPr>
          <p:cNvPr id="36" name="Right Arrow 35"/>
          <p:cNvSpPr/>
          <p:nvPr/>
        </p:nvSpPr>
        <p:spPr>
          <a:xfrm rot="6685848">
            <a:off x="65411" y="3088741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018655" y="2158405"/>
            <a:ext cx="29060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Varying THz field strength</a:t>
            </a:r>
          </a:p>
        </p:txBody>
      </p:sp>
      <p:sp>
        <p:nvSpPr>
          <p:cNvPr id="45" name="Right Arrow 44"/>
          <p:cNvSpPr/>
          <p:nvPr/>
        </p:nvSpPr>
        <p:spPr>
          <a:xfrm rot="6685848">
            <a:off x="4392904" y="3088741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5278698" y="2158405"/>
            <a:ext cx="301013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Varying THz injection timing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555" y="715279"/>
            <a:ext cx="2551668" cy="3380958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7669903" y="667069"/>
            <a:ext cx="1742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M. T. Hibberd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Nature Photonics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14,755-759 (2020)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89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4" grpId="0" animBg="1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multi-cycle energy modulation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2108" y="715279"/>
            <a:ext cx="7422272" cy="11387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modulation demonstrated experimentally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Chirped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(&gt;4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rms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bunches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interact with multiple THz field cycles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 tune THz field strength and injection timing to control energy modulation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2" t="6859" r="51497" b="6615"/>
          <a:stretch/>
        </p:blipFill>
        <p:spPr>
          <a:xfrm>
            <a:off x="4453984" y="2127442"/>
            <a:ext cx="4133856" cy="429482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0" t="6859" r="11043" b="6615"/>
          <a:stretch/>
        </p:blipFill>
        <p:spPr>
          <a:xfrm>
            <a:off x="243527" y="2127442"/>
            <a:ext cx="4210457" cy="4294827"/>
          </a:xfrm>
          <a:prstGeom prst="rect">
            <a:avLst/>
          </a:prstGeom>
        </p:spPr>
      </p:pic>
      <p:sp>
        <p:nvSpPr>
          <p:cNvPr id="36" name="Right Arrow 35"/>
          <p:cNvSpPr/>
          <p:nvPr/>
        </p:nvSpPr>
        <p:spPr>
          <a:xfrm rot="6685848">
            <a:off x="65411" y="3088741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018655" y="2158405"/>
            <a:ext cx="29060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Varying THz field strength</a:t>
            </a:r>
          </a:p>
        </p:txBody>
      </p:sp>
      <p:sp>
        <p:nvSpPr>
          <p:cNvPr id="45" name="Right Arrow 44"/>
          <p:cNvSpPr/>
          <p:nvPr/>
        </p:nvSpPr>
        <p:spPr>
          <a:xfrm rot="6685848">
            <a:off x="4392904" y="3088741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5278698" y="2158405"/>
            <a:ext cx="301013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Varying THz injection timing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2A27E309-7CB2-4B90-BEC1-E05B0F7A2D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t="4887"/>
          <a:stretch/>
        </p:blipFill>
        <p:spPr>
          <a:xfrm>
            <a:off x="8777074" y="1632741"/>
            <a:ext cx="3308282" cy="246644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9235277" y="846617"/>
            <a:ext cx="233605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phase space diagnostic</a:t>
            </a:r>
          </a:p>
        </p:txBody>
      </p:sp>
      <p:sp>
        <p:nvSpPr>
          <p:cNvPr id="49" name="Right Arrow 48"/>
          <p:cNvSpPr/>
          <p:nvPr/>
        </p:nvSpPr>
        <p:spPr>
          <a:xfrm rot="20587370">
            <a:off x="7982756" y="3335094"/>
            <a:ext cx="1588636" cy="209959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51495" y="4398786"/>
            <a:ext cx="2903621" cy="18158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Now just need magnetic compression to convert into micro-bunches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 model this using our experimental data for now</a:t>
            </a:r>
          </a:p>
        </p:txBody>
      </p:sp>
    </p:spTree>
    <p:extLst>
      <p:ext uri="{BB962C8B-B14F-4D97-AF65-F5344CB8AC3E}">
        <p14:creationId xmlns:p14="http://schemas.microsoft.com/office/powerpoint/2010/main" val="38329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9CD6E48F-4B54-7EF8-950F-EDAE06B555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01"/>
          <a:stretch/>
        </p:blipFill>
        <p:spPr>
          <a:xfrm>
            <a:off x="311506" y="1057517"/>
            <a:ext cx="3875483" cy="54635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micro-bunching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7834" y="608637"/>
            <a:ext cx="105182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06201" y="608637"/>
            <a:ext cx="3811314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 on (sharpest energy peaks)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59250" y="608637"/>
            <a:ext cx="271913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After R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compression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55756" y="5363587"/>
            <a:ext cx="842212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4.4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9CD6E48F-4B54-7EF8-950F-EDAE06B555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0" r="32666"/>
          <a:stretch/>
        </p:blipFill>
        <p:spPr>
          <a:xfrm>
            <a:off x="4186989" y="1057517"/>
            <a:ext cx="3914274" cy="5463598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9CD6E48F-4B54-7EF8-950F-EDAE06B555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0" r="-476"/>
          <a:stretch/>
        </p:blipFill>
        <p:spPr>
          <a:xfrm>
            <a:off x="8165432" y="1057517"/>
            <a:ext cx="3769893" cy="54635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53650" y="1965273"/>
            <a:ext cx="687655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75 fs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39376" y="1965274"/>
            <a:ext cx="972463" cy="439548"/>
          </a:xfrm>
          <a:custGeom>
            <a:avLst/>
            <a:gdLst>
              <a:gd name="connsiteX0" fmla="*/ 0 w 970188"/>
              <a:gd name="connsiteY0" fmla="*/ 0 h 320730"/>
              <a:gd name="connsiteX1" fmla="*/ 970188 w 970188"/>
              <a:gd name="connsiteY1" fmla="*/ 0 h 320730"/>
              <a:gd name="connsiteX2" fmla="*/ 970188 w 970188"/>
              <a:gd name="connsiteY2" fmla="*/ 320730 h 320730"/>
              <a:gd name="connsiteX3" fmla="*/ 0 w 970188"/>
              <a:gd name="connsiteY3" fmla="*/ 320730 h 320730"/>
              <a:gd name="connsiteX4" fmla="*/ 0 w 970188"/>
              <a:gd name="connsiteY4" fmla="*/ 0 h 320730"/>
              <a:gd name="connsiteX0" fmla="*/ 0 w 970188"/>
              <a:gd name="connsiteY0" fmla="*/ 0 h 396092"/>
              <a:gd name="connsiteX1" fmla="*/ 970188 w 970188"/>
              <a:gd name="connsiteY1" fmla="*/ 0 h 396092"/>
              <a:gd name="connsiteX2" fmla="*/ 955116 w 970188"/>
              <a:gd name="connsiteY2" fmla="*/ 396092 h 396092"/>
              <a:gd name="connsiteX3" fmla="*/ 0 w 970188"/>
              <a:gd name="connsiteY3" fmla="*/ 320730 h 396092"/>
              <a:gd name="connsiteX4" fmla="*/ 0 w 970188"/>
              <a:gd name="connsiteY4" fmla="*/ 0 h 396092"/>
              <a:gd name="connsiteX0" fmla="*/ 0 w 980236"/>
              <a:gd name="connsiteY0" fmla="*/ 0 h 396092"/>
              <a:gd name="connsiteX1" fmla="*/ 980236 w 980236"/>
              <a:gd name="connsiteY1" fmla="*/ 0 h 396092"/>
              <a:gd name="connsiteX2" fmla="*/ 955116 w 980236"/>
              <a:gd name="connsiteY2" fmla="*/ 396092 h 396092"/>
              <a:gd name="connsiteX3" fmla="*/ 0 w 980236"/>
              <a:gd name="connsiteY3" fmla="*/ 320730 h 396092"/>
              <a:gd name="connsiteX4" fmla="*/ 0 w 980236"/>
              <a:gd name="connsiteY4" fmla="*/ 0 h 396092"/>
              <a:gd name="connsiteX0" fmla="*/ 0 w 980236"/>
              <a:gd name="connsiteY0" fmla="*/ 0 h 398605"/>
              <a:gd name="connsiteX1" fmla="*/ 980236 w 980236"/>
              <a:gd name="connsiteY1" fmla="*/ 0 h 398605"/>
              <a:gd name="connsiteX2" fmla="*/ 960140 w 980236"/>
              <a:gd name="connsiteY2" fmla="*/ 398605 h 398605"/>
              <a:gd name="connsiteX3" fmla="*/ 0 w 980236"/>
              <a:gd name="connsiteY3" fmla="*/ 320730 h 398605"/>
              <a:gd name="connsiteX4" fmla="*/ 0 w 980236"/>
              <a:gd name="connsiteY4" fmla="*/ 0 h 39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236" h="398605">
                <a:moveTo>
                  <a:pt x="0" y="0"/>
                </a:moveTo>
                <a:lnTo>
                  <a:pt x="980236" y="0"/>
                </a:lnTo>
                <a:lnTo>
                  <a:pt x="960140" y="398605"/>
                </a:lnTo>
                <a:lnTo>
                  <a:pt x="0" y="32073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850232" y="1676403"/>
            <a:ext cx="449179" cy="288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778484" y="1224104"/>
            <a:ext cx="449179" cy="397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8686052" y="1224104"/>
            <a:ext cx="449179" cy="397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8606586" y="3942920"/>
            <a:ext cx="449179" cy="397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778484" y="3936843"/>
            <a:ext cx="449179" cy="397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912137" y="3936843"/>
            <a:ext cx="224590" cy="303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339430" y="5363587"/>
            <a:ext cx="1470274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≈ 2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  <a:p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≈ 3 MV/m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57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332453-B98E-C529-8C7B-366362834F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79" y="1058904"/>
            <a:ext cx="11610242" cy="54835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</a:t>
            </a:r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micro-bunching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7834" y="608167"/>
            <a:ext cx="105182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59250" y="608167"/>
            <a:ext cx="271913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After R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compression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62113" y="1474171"/>
            <a:ext cx="703518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 fs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9765631" y="1912752"/>
            <a:ext cx="581527" cy="29238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272899" y="5431145"/>
            <a:ext cx="1584088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≈ 20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  <a:p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≈ 10 MV/m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B332453-B98E-C529-8C7B-366362834F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2" r="66704" b="97850"/>
          <a:stretch/>
        </p:blipFill>
        <p:spPr>
          <a:xfrm>
            <a:off x="4677091" y="1060158"/>
            <a:ext cx="3366328" cy="1178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B332453-B98E-C529-8C7B-366362834F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2" t="2" r="66593" b="55768"/>
          <a:stretch/>
        </p:blipFill>
        <p:spPr>
          <a:xfrm>
            <a:off x="8003734" y="1058593"/>
            <a:ext cx="45719" cy="242539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313132" y="608167"/>
            <a:ext cx="3885667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 on (largest peak splitting)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55756" y="5363587"/>
            <a:ext cx="842212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4.4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62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5" grpId="0" animBg="1"/>
      <p:bldP spid="2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7" descr="Chart, diagram&#10;&#10;Description automatically generated">
            <a:extLst>
              <a:ext uri="{FF2B5EF4-FFF2-40B4-BE49-F238E27FC236}">
                <a16:creationId xmlns:a16="http://schemas.microsoft.com/office/drawing/2014/main" id="{3FBEB2EF-8CAA-A2D0-67A4-382A74E93E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75" r="-159" b="49578"/>
          <a:stretch/>
        </p:blipFill>
        <p:spPr>
          <a:xfrm>
            <a:off x="8141181" y="1222737"/>
            <a:ext cx="3790950" cy="2762353"/>
          </a:xfrm>
          <a:prstGeom prst="rect">
            <a:avLst/>
          </a:prstGeom>
        </p:spPr>
      </p:pic>
      <p:pic>
        <p:nvPicPr>
          <p:cNvPr id="14" name="Picture 7" descr="Chart, diagram&#10;&#10;Description automatically generated">
            <a:extLst>
              <a:ext uri="{FF2B5EF4-FFF2-40B4-BE49-F238E27FC236}">
                <a16:creationId xmlns:a16="http://schemas.microsoft.com/office/drawing/2014/main" id="{3FBEB2EF-8CAA-A2D0-67A4-382A74E93E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3713" r="33181" b="49578"/>
          <a:stretch/>
        </p:blipFill>
        <p:spPr>
          <a:xfrm>
            <a:off x="4301245" y="1222737"/>
            <a:ext cx="3839936" cy="2762353"/>
          </a:xfrm>
        </p:spPr>
      </p:pic>
      <p:sp>
        <p:nvSpPr>
          <p:cNvPr id="6" name="TextBox 5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</a:t>
            </a:r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bunching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71524" y="766675"/>
            <a:ext cx="271913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After R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compression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67118" y="766675"/>
            <a:ext cx="1077924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 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280485" y="1522047"/>
            <a:ext cx="761582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&lt;10 fs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>
            <a:stCxn id="24" idx="3"/>
          </p:cNvCxnSpPr>
          <p:nvPr/>
        </p:nvCxnSpPr>
        <p:spPr>
          <a:xfrm>
            <a:off x="10042067" y="1814435"/>
            <a:ext cx="385114" cy="29238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089846" y="4187301"/>
            <a:ext cx="3937684" cy="21852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Duration, spacing and number of micro-bunches controlled by: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source frequency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field strength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bunch chirp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bunch length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Magnitude of R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compression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879992" y="2455110"/>
            <a:ext cx="906381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kA peak current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01245" y="4176727"/>
            <a:ext cx="3632214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50 MV/m THz fields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uncorrelated energy spread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3401" y="766675"/>
            <a:ext cx="3197018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bunch compression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1" b="-695"/>
          <a:stretch/>
        </p:blipFill>
        <p:spPr>
          <a:xfrm>
            <a:off x="92504" y="1315181"/>
            <a:ext cx="4167797" cy="27023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4040419" y="1287885"/>
            <a:ext cx="219882" cy="2218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014151" y="1930169"/>
            <a:ext cx="877987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≈ 10 fs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>
            <a:stCxn id="20" idx="3"/>
          </p:cNvCxnSpPr>
          <p:nvPr/>
        </p:nvCxnSpPr>
        <p:spPr>
          <a:xfrm>
            <a:off x="1892138" y="2222557"/>
            <a:ext cx="452970" cy="234068"/>
          </a:xfrm>
          <a:prstGeom prst="line">
            <a:avLst/>
          </a:prstGeom>
          <a:ln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0331" y="4176727"/>
            <a:ext cx="3800088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experimental measurements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horter (&lt; 1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input bunch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njected into a single THz cycle</a:t>
            </a:r>
          </a:p>
        </p:txBody>
      </p:sp>
    </p:spTree>
    <p:extLst>
      <p:ext uri="{BB962C8B-B14F-4D97-AF65-F5344CB8AC3E}">
        <p14:creationId xmlns:p14="http://schemas.microsoft.com/office/powerpoint/2010/main" val="375469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4" grpId="0" animBg="1"/>
      <p:bldP spid="27" grpId="0" animBg="1"/>
      <p:bldP spid="30" grpId="0" animBg="1"/>
      <p:bldP spid="32" grpId="0" animBg="1"/>
      <p:bldP spid="15" grpId="0" animBg="1"/>
      <p:bldP spid="3" grpId="0" animBg="1"/>
      <p:bldP spid="20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bunching – temporal locking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6120" y="666210"/>
            <a:ext cx="6504754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THz-induced energy and timing jitter reduction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Energy jitter on the initial electron bunch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THz-induced energy modulation observed to be more stable</a:t>
            </a:r>
          </a:p>
        </p:txBody>
      </p:sp>
      <p:pic>
        <p:nvPicPr>
          <p:cNvPr id="78" name="VID-20190125-WA000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5520" t="15891" r="7948" b="41141"/>
          <a:stretch/>
        </p:blipFill>
        <p:spPr>
          <a:xfrm>
            <a:off x="7202905" y="1006151"/>
            <a:ext cx="4350944" cy="982134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1" name="TextBox 80"/>
          <p:cNvSpPr txBox="1"/>
          <p:nvPr/>
        </p:nvSpPr>
        <p:spPr>
          <a:xfrm>
            <a:off x="7374611" y="635100"/>
            <a:ext cx="3967158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spectrometer with THz on and off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16120" y="5871386"/>
            <a:ext cx="5943280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Micro-bunches locked to the THz pulse (laser)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timing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Experimental data indicates 4x reduction in timing jitter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65" y="1822101"/>
            <a:ext cx="4734544" cy="397258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3042831" y="2934176"/>
            <a:ext cx="504000" cy="272"/>
          </a:xfrm>
          <a:prstGeom prst="straightConnector1">
            <a:avLst/>
          </a:prstGeom>
          <a:ln w="28575">
            <a:solidFill>
              <a:srgbClr val="0000FF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V="1">
            <a:off x="3569235" y="3126216"/>
            <a:ext cx="180000" cy="272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34569" y="2601801"/>
            <a:ext cx="906381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400 fs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02031" y="2950217"/>
            <a:ext cx="906381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100 fs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701051" y="2183643"/>
            <a:ext cx="5336274" cy="41735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0557" y="2479215"/>
            <a:ext cx="5055265" cy="350251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939031" y="6024617"/>
            <a:ext cx="4098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L. Zhao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Phys. Rev. Lett.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124,054802 (2020)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01051" y="2164190"/>
            <a:ext cx="53719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Shanghai group – compression and timing jitter reduction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2914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478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47" fill="hold" display="0">
                  <p:stCondLst>
                    <p:cond delay="indefinite"/>
                  </p:stCondLst>
                </p:cTn>
                <p:tgtEl>
                  <p:spTgt spid="78"/>
                </p:tgtEl>
              </p:cMediaNode>
            </p:video>
          </p:childTnLst>
        </p:cTn>
      </p:par>
    </p:tnLst>
    <p:bldLst>
      <p:bldP spid="81" grpId="0"/>
      <p:bldP spid="87" grpId="0" animBg="1"/>
      <p:bldP spid="18" grpId="0"/>
      <p:bldP spid="19" grpId="0"/>
      <p:bldP spid="20" grpId="0" animBg="1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 descr="https://www.mdpi.com/symmetry/symmetry-14-01680/article_deploy/html/images/symmetry-14-01680-g004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6" r="46"/>
          <a:stretch/>
        </p:blipFill>
        <p:spPr bwMode="auto">
          <a:xfrm>
            <a:off x="4189863" y="588143"/>
            <a:ext cx="7997588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mdpi.com/symmetry/symmetry-14-01680/article_deploy/html/images/symmetry-14-01680-g004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34"/>
          <a:stretch/>
        </p:blipFill>
        <p:spPr bwMode="auto">
          <a:xfrm>
            <a:off x="0" y="585787"/>
            <a:ext cx="4189863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786829" y="693953"/>
            <a:ext cx="5107493" cy="2671011"/>
          </a:xfrm>
          <a:prstGeom prst="rect">
            <a:avLst/>
          </a:prstGeom>
          <a:solidFill>
            <a:srgbClr val="F8C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8024193" y="2719488"/>
            <a:ext cx="2106546" cy="12073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extrusionH="2794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pportunities at AWAKE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73217" y="2628429"/>
            <a:ext cx="307067" cy="235087"/>
          </a:xfrm>
          <a:prstGeom prst="rect">
            <a:avLst/>
          </a:prstGeom>
          <a:solidFill>
            <a:srgbClr val="F8CBAD">
              <a:alpha val="5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3"/>
            <a:endCxn id="6" idx="1"/>
          </p:cNvCxnSpPr>
          <p:nvPr/>
        </p:nvCxnSpPr>
        <p:spPr>
          <a:xfrm flipV="1">
            <a:off x="4680284" y="2029459"/>
            <a:ext cx="2106545" cy="7165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904198" y="1739680"/>
            <a:ext cx="239991" cy="11904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extrusionH="254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8326086" y="989564"/>
            <a:ext cx="978582" cy="581716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 46"/>
          <p:cNvSpPr/>
          <p:nvPr/>
        </p:nvSpPr>
        <p:spPr>
          <a:xfrm>
            <a:off x="8319145" y="1402631"/>
            <a:ext cx="193800" cy="224864"/>
          </a:xfrm>
          <a:custGeom>
            <a:avLst/>
            <a:gdLst>
              <a:gd name="connsiteX0" fmla="*/ 96900 w 193800"/>
              <a:gd name="connsiteY0" fmla="*/ 94431 h 224864"/>
              <a:gd name="connsiteX1" fmla="*/ 78900 w 193800"/>
              <a:gd name="connsiteY1" fmla="*/ 112431 h 224864"/>
              <a:gd name="connsiteX2" fmla="*/ 96900 w 193800"/>
              <a:gd name="connsiteY2" fmla="*/ 130431 h 224864"/>
              <a:gd name="connsiteX3" fmla="*/ 114900 w 193800"/>
              <a:gd name="connsiteY3" fmla="*/ 112431 h 224864"/>
              <a:gd name="connsiteX4" fmla="*/ 96900 w 193800"/>
              <a:gd name="connsiteY4" fmla="*/ 94431 h 224864"/>
              <a:gd name="connsiteX5" fmla="*/ 96900 w 193800"/>
              <a:gd name="connsiteY5" fmla="*/ 0 h 224864"/>
              <a:gd name="connsiteX6" fmla="*/ 193800 w 193800"/>
              <a:gd name="connsiteY6" fmla="*/ 112432 h 224864"/>
              <a:gd name="connsiteX7" fmla="*/ 96900 w 193800"/>
              <a:gd name="connsiteY7" fmla="*/ 224864 h 224864"/>
              <a:gd name="connsiteX8" fmla="*/ 0 w 193800"/>
              <a:gd name="connsiteY8" fmla="*/ 112432 h 224864"/>
              <a:gd name="connsiteX9" fmla="*/ 96900 w 193800"/>
              <a:gd name="connsiteY9" fmla="*/ 0 h 22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3800" h="224864">
                <a:moveTo>
                  <a:pt x="96900" y="94431"/>
                </a:moveTo>
                <a:cubicBezTo>
                  <a:pt x="86959" y="94431"/>
                  <a:pt x="78900" y="102490"/>
                  <a:pt x="78900" y="112431"/>
                </a:cubicBezTo>
                <a:cubicBezTo>
                  <a:pt x="78900" y="122372"/>
                  <a:pt x="86959" y="130431"/>
                  <a:pt x="96900" y="130431"/>
                </a:cubicBezTo>
                <a:cubicBezTo>
                  <a:pt x="106841" y="130431"/>
                  <a:pt x="114900" y="122372"/>
                  <a:pt x="114900" y="112431"/>
                </a:cubicBezTo>
                <a:cubicBezTo>
                  <a:pt x="114900" y="102490"/>
                  <a:pt x="106841" y="94431"/>
                  <a:pt x="96900" y="94431"/>
                </a:cubicBezTo>
                <a:close/>
                <a:moveTo>
                  <a:pt x="96900" y="0"/>
                </a:moveTo>
                <a:cubicBezTo>
                  <a:pt x="150416" y="0"/>
                  <a:pt x="193800" y="50338"/>
                  <a:pt x="193800" y="112432"/>
                </a:cubicBezTo>
                <a:cubicBezTo>
                  <a:pt x="193800" y="174526"/>
                  <a:pt x="150416" y="224864"/>
                  <a:pt x="96900" y="224864"/>
                </a:cubicBezTo>
                <a:cubicBezTo>
                  <a:pt x="43384" y="224864"/>
                  <a:pt x="0" y="174526"/>
                  <a:pt x="0" y="112432"/>
                </a:cubicBezTo>
                <a:cubicBezTo>
                  <a:pt x="0" y="50338"/>
                  <a:pt x="43384" y="0"/>
                  <a:pt x="969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  <a:sp3d extrusionH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7024408" y="1515063"/>
            <a:ext cx="1391637" cy="74079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14414232">
            <a:off x="8239099" y="1421481"/>
            <a:ext cx="97591" cy="335347"/>
          </a:xfrm>
          <a:prstGeom prst="triangle">
            <a:avLst/>
          </a:pr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7904198" y="1627495"/>
            <a:ext cx="239991" cy="11904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extrusionH="254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388608" y="1373747"/>
            <a:ext cx="856118" cy="848534"/>
          </a:xfrm>
          <a:prstGeom prst="rect">
            <a:avLst/>
          </a:prstGeom>
          <a:noFill/>
          <a:ln>
            <a:solidFill>
              <a:srgbClr val="A6A6A6">
                <a:alpha val="2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extrusionH="127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9232668" y="1962535"/>
            <a:ext cx="144000" cy="144000"/>
          </a:xfrm>
          <a:prstGeom prst="ellipse">
            <a:avLst/>
          </a:prstGeom>
          <a:solidFill>
            <a:srgbClr val="00B050">
              <a:alpha val="50196"/>
            </a:srgbClr>
          </a:solidFill>
          <a:ln>
            <a:noFill/>
          </a:ln>
          <a:scene3d>
            <a:camera prst="isometricRightUp"/>
            <a:lightRig rig="threePt" dir="t"/>
          </a:scene3d>
          <a:sp3d extrusionH="127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9160668" y="1885459"/>
            <a:ext cx="288000" cy="288000"/>
          </a:xfrm>
          <a:prstGeom prst="ellipse">
            <a:avLst/>
          </a:prstGeom>
          <a:solidFill>
            <a:srgbClr val="92D050"/>
          </a:solidFill>
          <a:ln>
            <a:noFill/>
          </a:ln>
          <a:scene3d>
            <a:camera prst="isometricRightUp"/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9682007" y="2216671"/>
            <a:ext cx="144000" cy="144000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scene3d>
            <a:camera prst="isometricRightUp"/>
            <a:lightRig rig="threePt" dir="t"/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10485161" y="1597459"/>
            <a:ext cx="288000" cy="28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OffAxis2Left">
              <a:rot lat="1063043" lon="929796" rev="21406240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9652082" y="2197723"/>
            <a:ext cx="144000" cy="144000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scene3d>
            <a:camera prst="isometricLeftDown"/>
            <a:lightRig rig="threePt" dir="t"/>
          </a:scene3d>
          <a:sp3d extrusionH="127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9566057" y="2140120"/>
            <a:ext cx="288000" cy="28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OffAxis2Left">
              <a:rot lat="1063043" lon="929796" rev="21406240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10790620" y="1846052"/>
            <a:ext cx="144000" cy="144000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scene3d>
            <a:camera prst="isometricRightUp"/>
            <a:lightRig rig="threePt" dir="t"/>
          </a:scene3d>
          <a:sp3d extrusionH="381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9340576" y="2537227"/>
            <a:ext cx="288000" cy="28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OffAxis2Right">
              <a:rot lat="1075750" lon="17444641" rev="21502667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9448668" y="2600825"/>
            <a:ext cx="144000" cy="144000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scene3d>
            <a:camera prst="isometricLeftDown"/>
            <a:lightRig rig="threePt" dir="t"/>
          </a:scene3d>
          <a:sp3d extrusionH="190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10331240" y="3115957"/>
            <a:ext cx="144000" cy="144000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scene3d>
            <a:camera prst="isometricRightUp"/>
            <a:lightRig rig="threePt" dir="t"/>
          </a:scene3d>
          <a:sp3d extrusionH="127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/>
          <p:cNvSpPr txBox="1"/>
          <p:nvPr/>
        </p:nvSpPr>
        <p:spPr>
          <a:xfrm>
            <a:off x="10902256" y="1227195"/>
            <a:ext cx="1000796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THz injection time delay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660233" y="2047949"/>
            <a:ext cx="609283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source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403240" y="3057152"/>
            <a:ext cx="637374" cy="2616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</a:p>
        </p:txBody>
      </p:sp>
      <p:sp>
        <p:nvSpPr>
          <p:cNvPr id="72" name="Left Arrow 71"/>
          <p:cNvSpPr/>
          <p:nvPr/>
        </p:nvSpPr>
        <p:spPr>
          <a:xfrm>
            <a:off x="9923632" y="2735028"/>
            <a:ext cx="305459" cy="161713"/>
          </a:xfrm>
          <a:prstGeom prst="leftArrow">
            <a:avLst>
              <a:gd name="adj1" fmla="val 34579"/>
              <a:gd name="adj2" fmla="val 70562"/>
            </a:avLst>
          </a:prstGeom>
          <a:solidFill>
            <a:srgbClr val="FF0000">
              <a:alpha val="50196"/>
            </a:srgbClr>
          </a:solidFill>
          <a:ln>
            <a:noFill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7010030" y="1388108"/>
            <a:ext cx="925986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THz waveguide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9232668" y="717905"/>
            <a:ext cx="819534" cy="60016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150 MeV electron beam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024193" y="888933"/>
            <a:ext cx="746636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Vacuum chamber</a:t>
            </a:r>
          </a:p>
        </p:txBody>
      </p:sp>
      <p:sp>
        <p:nvSpPr>
          <p:cNvPr id="81" name="Left Arrow 80"/>
          <p:cNvSpPr/>
          <p:nvPr/>
        </p:nvSpPr>
        <p:spPr>
          <a:xfrm>
            <a:off x="9071209" y="1082360"/>
            <a:ext cx="305459" cy="161713"/>
          </a:xfrm>
          <a:prstGeom prst="leftArrow">
            <a:avLst>
              <a:gd name="adj1" fmla="val 34579"/>
              <a:gd name="adj2" fmla="val 70562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Left-Right Arrow 82"/>
          <p:cNvSpPr/>
          <p:nvPr/>
        </p:nvSpPr>
        <p:spPr>
          <a:xfrm>
            <a:off x="10769271" y="1600878"/>
            <a:ext cx="305459" cy="161713"/>
          </a:xfrm>
          <a:prstGeom prst="leftRightArrow">
            <a:avLst>
              <a:gd name="adj1" fmla="val 31834"/>
              <a:gd name="adj2" fmla="val 50000"/>
            </a:avLst>
          </a:prstGeom>
          <a:solidFill>
            <a:schemeClr val="bg1"/>
          </a:solidFill>
          <a:ln>
            <a:noFill/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10766778" y="1774052"/>
            <a:ext cx="288000" cy="28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OffAxis2Right">
              <a:rot lat="1075750" lon="17444641" rev="21502667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/>
          <p:cNvSpPr txBox="1"/>
          <p:nvPr/>
        </p:nvSpPr>
        <p:spPr>
          <a:xfrm>
            <a:off x="10790620" y="2498064"/>
            <a:ext cx="1000796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breadboard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78038" y="3678412"/>
            <a:ext cx="3784512" cy="29854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Key features for AWAKE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Ultrashort bunches for injection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Temporal locking between witness bunch and wakefield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Bunch trains matched to wakefield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Multi-bunch injection + acceleration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ump-probe wakefield dynamics</a:t>
            </a:r>
          </a:p>
          <a:p>
            <a:pPr lvl="1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diagnostic for witness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894921" y="2680563"/>
            <a:ext cx="1986009" cy="58477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Located between injector and dog-leg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162147" y="5852536"/>
            <a:ext cx="24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E. Gschwendtner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Symmetry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14(8),1680 (2022)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ight Triangle 2"/>
          <p:cNvSpPr/>
          <p:nvPr/>
        </p:nvSpPr>
        <p:spPr>
          <a:xfrm>
            <a:off x="1417779" y="2498065"/>
            <a:ext cx="2877965" cy="1031182"/>
          </a:xfrm>
          <a:custGeom>
            <a:avLst/>
            <a:gdLst>
              <a:gd name="connsiteX0" fmla="*/ 0 w 3111882"/>
              <a:gd name="connsiteY0" fmla="*/ 1063080 h 1063080"/>
              <a:gd name="connsiteX1" fmla="*/ 0 w 3111882"/>
              <a:gd name="connsiteY1" fmla="*/ 0 h 1063080"/>
              <a:gd name="connsiteX2" fmla="*/ 3111882 w 3111882"/>
              <a:gd name="connsiteY2" fmla="*/ 1063080 h 1063080"/>
              <a:gd name="connsiteX3" fmla="*/ 0 w 3111882"/>
              <a:gd name="connsiteY3" fmla="*/ 1063080 h 1063080"/>
              <a:gd name="connsiteX0" fmla="*/ 0 w 2835435"/>
              <a:gd name="connsiteY0" fmla="*/ 1063080 h 1063080"/>
              <a:gd name="connsiteX1" fmla="*/ 0 w 2835435"/>
              <a:gd name="connsiteY1" fmla="*/ 0 h 1063080"/>
              <a:gd name="connsiteX2" fmla="*/ 2835435 w 2835435"/>
              <a:gd name="connsiteY2" fmla="*/ 967387 h 1063080"/>
              <a:gd name="connsiteX3" fmla="*/ 0 w 2835435"/>
              <a:gd name="connsiteY3" fmla="*/ 1063080 h 1063080"/>
              <a:gd name="connsiteX0" fmla="*/ 74428 w 2835435"/>
              <a:gd name="connsiteY0" fmla="*/ 797266 h 967387"/>
              <a:gd name="connsiteX1" fmla="*/ 0 w 2835435"/>
              <a:gd name="connsiteY1" fmla="*/ 0 h 967387"/>
              <a:gd name="connsiteX2" fmla="*/ 2835435 w 2835435"/>
              <a:gd name="connsiteY2" fmla="*/ 967387 h 967387"/>
              <a:gd name="connsiteX3" fmla="*/ 74428 w 2835435"/>
              <a:gd name="connsiteY3" fmla="*/ 797266 h 967387"/>
              <a:gd name="connsiteX0" fmla="*/ 0 w 2877965"/>
              <a:gd name="connsiteY0" fmla="*/ 1031182 h 1031182"/>
              <a:gd name="connsiteX1" fmla="*/ 42530 w 2877965"/>
              <a:gd name="connsiteY1" fmla="*/ 0 h 1031182"/>
              <a:gd name="connsiteX2" fmla="*/ 2877965 w 2877965"/>
              <a:gd name="connsiteY2" fmla="*/ 967387 h 1031182"/>
              <a:gd name="connsiteX3" fmla="*/ 0 w 2877965"/>
              <a:gd name="connsiteY3" fmla="*/ 1031182 h 103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7965" h="1031182">
                <a:moveTo>
                  <a:pt x="0" y="1031182"/>
                </a:moveTo>
                <a:lnTo>
                  <a:pt x="42530" y="0"/>
                </a:lnTo>
                <a:lnTo>
                  <a:pt x="2877965" y="967387"/>
                </a:lnTo>
                <a:lnTo>
                  <a:pt x="0" y="1031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66457" y="2183294"/>
            <a:ext cx="978195" cy="252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05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2" grpId="0" animBg="1"/>
      <p:bldP spid="2" grpId="0" animBg="1"/>
      <p:bldP spid="23" grpId="0" animBg="1"/>
      <p:bldP spid="47" grpId="0" animBg="1"/>
      <p:bldP spid="54" grpId="0" animBg="1"/>
      <p:bldP spid="39" grpId="0" animBg="1"/>
      <p:bldP spid="51" grpId="0" animBg="1"/>
      <p:bldP spid="52" grpId="0" animBg="1"/>
      <p:bldP spid="56" grpId="0" animBg="1"/>
      <p:bldP spid="58" grpId="0" animBg="1"/>
      <p:bldP spid="64" grpId="0" animBg="1"/>
      <p:bldP spid="63" grpId="0" animBg="1"/>
      <p:bldP spid="62" grpId="0" animBg="1"/>
      <p:bldP spid="67" grpId="0" animBg="1"/>
      <p:bldP spid="69" grpId="0" animBg="1"/>
      <p:bldP spid="68" grpId="0" animBg="1"/>
      <p:bldP spid="70" grpId="0" animBg="1"/>
      <p:bldP spid="73" grpId="0"/>
      <p:bldP spid="74" grpId="0"/>
      <p:bldP spid="75" grpId="0"/>
      <p:bldP spid="72" grpId="0" animBg="1"/>
      <p:bldP spid="77" grpId="0"/>
      <p:bldP spid="78" grpId="0"/>
      <p:bldP spid="80" grpId="0"/>
      <p:bldP spid="81" grpId="0" animBg="1"/>
      <p:bldP spid="83" grpId="0" animBg="1"/>
      <p:bldP spid="65" grpId="0" animBg="1"/>
      <p:bldP spid="85" grpId="0"/>
      <p:bldP spid="87" grpId="0" animBg="1"/>
      <p:bldP spid="88" grpId="0"/>
      <p:bldP spid="40" grpId="0"/>
      <p:bldP spid="3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40080" y="5627036"/>
            <a:ext cx="1905067" cy="1128605"/>
            <a:chOff x="686988" y="5301208"/>
            <a:chExt cx="2084812" cy="1235090"/>
          </a:xfrm>
        </p:grpSpPr>
        <p:sp>
          <p:nvSpPr>
            <p:cNvPr id="11" name="Rectangle 10"/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Image result for cockcroft institute logo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9"/>
          <a:stretch/>
        </p:blipFill>
        <p:spPr>
          <a:xfrm>
            <a:off x="640080" y="666386"/>
            <a:ext cx="10911840" cy="4920296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STFC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775" y="5666693"/>
            <a:ext cx="3471196" cy="915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562" y="5709765"/>
            <a:ext cx="2091625" cy="87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3" b="16348"/>
          <a:stretch/>
        </p:blipFill>
        <p:spPr bwMode="auto">
          <a:xfrm>
            <a:off x="5757492" y="5821965"/>
            <a:ext cx="1895401" cy="72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46909" y="1552691"/>
            <a:ext cx="535617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Dan Lake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496083" y="1768134"/>
            <a:ext cx="973395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Christopher Shaw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68111" y="1235786"/>
            <a:ext cx="847837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Laurence Nix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04432" y="1235786"/>
            <a:ext cx="692982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Connor Mosley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133800" y="2236074"/>
            <a:ext cx="1316672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Beatriz Higuera Gonzalez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29616" y="1235786"/>
            <a:ext cx="757080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Darren Graham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31421" y="1235786"/>
            <a:ext cx="783102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Sergey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Siaber</a:t>
            </a: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25462" y="1235786"/>
            <a:ext cx="886472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Joseph Bradbury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06630" y="1235786"/>
            <a:ext cx="785022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Morgan Hibberd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93702" y="4838644"/>
            <a:ext cx="767954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Graeme Burt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64901" y="4838644"/>
            <a:ext cx="782827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Steven Jamison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4808" y="4838644"/>
            <a:ext cx="740193" cy="461665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Rob Appleby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 Group @ The Cockcroft Institute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</a:t>
            </a:r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electron bunch manipulation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advanced accelerators  |  1/13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852257" y="30777"/>
            <a:ext cx="233974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www.THzAG.uk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849" y="747101"/>
            <a:ext cx="5045172" cy="286232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THz-driven electron bunch manipulation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Ultrashort bunches with phase-locked timing jitter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Optimised injection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Bunch trains at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THz repetition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rates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Multi-bunch injection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Pump-probe wakefield dynamics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Energy-modulation for longitudinal bunch diagnostics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Measure bunch length and chirp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31831" y="5500717"/>
            <a:ext cx="5759119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for listening!    </a:t>
            </a: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6422" y="3559794"/>
            <a:ext cx="5045172" cy="280076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1"/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Further advanced accelerator applications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Wakefield drivers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Free-electron lasers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Ultrafast electron diffraction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031832" y="747101"/>
            <a:ext cx="5759118" cy="2677656"/>
            <a:chOff x="6181726" y="3465303"/>
            <a:chExt cx="5759118" cy="2677656"/>
          </a:xfrm>
        </p:grpSpPr>
        <p:sp>
          <p:nvSpPr>
            <p:cNvPr id="35" name="TextBox 34"/>
            <p:cNvSpPr txBox="1"/>
            <p:nvPr/>
          </p:nvSpPr>
          <p:spPr>
            <a:xfrm>
              <a:off x="6181726" y="3465303"/>
              <a:ext cx="5759118" cy="267765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Acknowledgements</a:t>
              </a:r>
            </a:p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Terahertz 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cceleration Group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Steven Jamison		Connor Mosley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Darren Graham			Daniel Lake					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Graeme Burt				Sergey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Siaber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Rob Appleby			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Laurence Nix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										Christopher Shaw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										Joseph Bradbury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											Beatriz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Higuera-Gonzalez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962148" y="4078909"/>
              <a:ext cx="1925051" cy="181588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STFC staff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Thomas Pacey</a:t>
              </a:r>
            </a:p>
            <a:p>
              <a:pPr defTabSz="180000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	James Jones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David Walsh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+ CLARA 			 		operators</a:t>
              </a:r>
            </a:p>
            <a:p>
              <a:pPr defTabSz="180000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endParaRPr lang="en-U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67" y="3752957"/>
            <a:ext cx="4820683" cy="137473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031832" y="3739462"/>
            <a:ext cx="5759118" cy="1446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Job advert!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2x PDRA positions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Terahertz Acceleration Group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Links can be found at: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www.THzAG.uk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Deadlines 10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and 14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July </a:t>
            </a:r>
            <a:endParaRPr lang="en-GB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9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bunch de-chirper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6" t="4017" r="50101" b="1676"/>
          <a:stretch/>
        </p:blipFill>
        <p:spPr>
          <a:xfrm>
            <a:off x="341992" y="1940017"/>
            <a:ext cx="3966783" cy="4498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43150" y="767975"/>
            <a:ext cx="3944049" cy="20774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e-chirping controlled by the THz injection timing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initial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spread by a factor of 7 from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148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to 21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energy spread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&lt;0.06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% of the 35.5 MeV bunch energy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38" t="5825" r="8784" b="3003"/>
          <a:stretch/>
        </p:blipFill>
        <p:spPr>
          <a:xfrm>
            <a:off x="4496102" y="2031021"/>
            <a:ext cx="3184859" cy="43366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9809" y="767975"/>
            <a:ext cx="7371151" cy="8925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THz frequency is 100-1000x higher than RF-driven injectors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llows for RF compression followed by efficient THz de-chirping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14/15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43150" y="3007445"/>
            <a:ext cx="3944049" cy="34624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Potential benefits for AWAKE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nergy spread (0.2% ≡ 300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removal to improve beam focusing at wakefield injection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chieve challenging beam size parameters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9565" y="4466002"/>
            <a:ext cx="2430730" cy="7322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8229597" y="5198240"/>
            <a:ext cx="3737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R.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Ramjiawan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Instrum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Methods Phys. Rev. A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1049,168094 (2023)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5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transverse streaking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9810" y="689898"/>
            <a:ext cx="6862102" cy="11387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Map the longitudinal coordinate to a transverse coordinate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Analogous to RF-driven transverse deflecting cavity (TDC)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 bunch length and time-of-arrival with fs-scale resolution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21075" y="4199996"/>
            <a:ext cx="136971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Simulation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3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23" y="1877301"/>
            <a:ext cx="3240324" cy="243024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4" t="7327" r="8935"/>
          <a:stretch/>
        </p:blipFill>
        <p:spPr>
          <a:xfrm>
            <a:off x="3482277" y="2061337"/>
            <a:ext cx="2806048" cy="22486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15/15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6250" y="570633"/>
            <a:ext cx="4404543" cy="21928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5731" y="2808422"/>
            <a:ext cx="5385062" cy="32297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81151" y="2149419"/>
            <a:ext cx="1014849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electrons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9810" y="4540212"/>
            <a:ext cx="5978515" cy="13849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Potential benefits for AWAKE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Absolute measurement of sub-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bunches from injector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 with energy spectrometer for full LPS extraction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ame THz structure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ust switch THz mode and frequency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71912" y="6162774"/>
            <a:ext cx="4718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R. K. Li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Phys. Rev. </a:t>
            </a:r>
            <a:r>
              <a:rPr lang="en-GB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Accel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Beams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22,012803 (2019)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86250" y="689898"/>
            <a:ext cx="2684446" cy="58477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Demonstrated at SLAC with 3 MeV electron beams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88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THz techniques complement other advanced accelerators? 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</a:t>
            </a:r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electron bunch manipulation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advanced accelerators  |  2/13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25249" y="721621"/>
            <a:ext cx="5111025" cy="11387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accelerators use THz frequency fields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akefields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driven by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lasers, electrons or protons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Plasma frequency ranges from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0.1 – 10 THz</a:t>
            </a:r>
            <a:endParaRPr lang="en-GB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63" t="3281"/>
          <a:stretch/>
        </p:blipFill>
        <p:spPr>
          <a:xfrm>
            <a:off x="225250" y="4016074"/>
            <a:ext cx="8281343" cy="2124845"/>
          </a:xfrm>
          <a:prstGeom prst="rect">
            <a:avLst/>
          </a:prstGeom>
        </p:spPr>
      </p:pic>
      <p:pic>
        <p:nvPicPr>
          <p:cNvPr id="72" name="Picture 4" descr="AWAKE helicon plasma cell R&amp;D la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403" y="727446"/>
            <a:ext cx="4004899" cy="2722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225249" y="6209065"/>
            <a:ext cx="4143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E. Gschwendtner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Symmetry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14,1680 (2022)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756693" y="3907616"/>
            <a:ext cx="3191715" cy="21852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THz-driven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bunching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Ultrashort duration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Temporal locking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Bunch trains at THz rep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rates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For AWAKE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External injection schemes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25247" y="2342227"/>
            <a:ext cx="5111027" cy="11079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Advanced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Wakefield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(AWAKE)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Proton beam-driven wakefield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Plasma frequency ≈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0.25 THz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5"/>
          <a:srcRect l="58491" r="27380"/>
          <a:stretch/>
        </p:blipFill>
        <p:spPr>
          <a:xfrm>
            <a:off x="723332" y="4176214"/>
            <a:ext cx="7747124" cy="132735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6"/>
          <a:srcRect l="15215" t="1992" r="15363" b="2262"/>
          <a:stretch/>
        </p:blipFill>
        <p:spPr>
          <a:xfrm>
            <a:off x="6836735" y="3667353"/>
            <a:ext cx="987237" cy="2432622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976255" y="4427713"/>
            <a:ext cx="16011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≈ 3 GHz</a:t>
            </a:r>
            <a:endParaRPr lang="en-GB" sz="12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020986" y="6178288"/>
            <a:ext cx="25040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pulse ≈ </a:t>
            </a:r>
            <a:r>
              <a:rPr lang="en-GB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0.1-10 THz</a:t>
            </a:r>
            <a:endParaRPr lang="en-GB" sz="16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5163" y="3679855"/>
            <a:ext cx="3670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Image of modulated proton bunch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Down Arrow 51"/>
          <p:cNvSpPr/>
          <p:nvPr/>
        </p:nvSpPr>
        <p:spPr>
          <a:xfrm>
            <a:off x="2487887" y="1860394"/>
            <a:ext cx="585745" cy="465441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10074770" y="3078879"/>
            <a:ext cx="131535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this talk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Down Arrow 68"/>
          <p:cNvSpPr/>
          <p:nvPr/>
        </p:nvSpPr>
        <p:spPr>
          <a:xfrm>
            <a:off x="10440575" y="3444187"/>
            <a:ext cx="585745" cy="465441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92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8" grpId="0"/>
      <p:bldP spid="49" grpId="0"/>
      <p:bldP spid="68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THz techniques complement other advanced accelerators? 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</a:t>
            </a:r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electron bunch manipulation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advanced accelerators  |  2/13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25249" y="721621"/>
            <a:ext cx="5111025" cy="11387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accelerators use THz frequency fields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akefields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driven by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lasers, electrons or protons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Plasma frequency ranges from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0.1 – 10 THz</a:t>
            </a:r>
            <a:endParaRPr lang="en-GB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63" t="3281"/>
          <a:stretch/>
        </p:blipFill>
        <p:spPr>
          <a:xfrm>
            <a:off x="225250" y="4016074"/>
            <a:ext cx="8281343" cy="2124845"/>
          </a:xfrm>
          <a:prstGeom prst="rect">
            <a:avLst/>
          </a:prstGeom>
        </p:spPr>
      </p:pic>
      <p:pic>
        <p:nvPicPr>
          <p:cNvPr id="72" name="Picture 4" descr="AWAKE helicon plasma cell R&amp;D la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403" y="727446"/>
            <a:ext cx="4004899" cy="2722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225249" y="6209065"/>
            <a:ext cx="4143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E. Gschwendtner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Symmetry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14,1680 (2022)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756693" y="3907616"/>
            <a:ext cx="3191715" cy="21852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THz-driven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bunching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Ultrashort duration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Temporal locking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Bunch trains at THz rep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rates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For AWAKE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External injection schemes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25247" y="2342227"/>
            <a:ext cx="5111027" cy="11079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Advanced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Wakefield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(AWAKE)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Proton beam-driven wakefield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Plasma frequency ≈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0.25 THz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5163" y="3679855"/>
            <a:ext cx="3670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Image of modulated proton bunch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Down Arrow 51"/>
          <p:cNvSpPr/>
          <p:nvPr/>
        </p:nvSpPr>
        <p:spPr>
          <a:xfrm>
            <a:off x="2487887" y="1860394"/>
            <a:ext cx="585745" cy="465441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6901710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5156883" y="4649409"/>
            <a:ext cx="685158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…+</a:t>
            </a:r>
          </a:p>
        </p:txBody>
      </p:sp>
      <p:sp>
        <p:nvSpPr>
          <p:cNvPr id="56" name="Oval 55"/>
          <p:cNvSpPr/>
          <p:nvPr/>
        </p:nvSpPr>
        <p:spPr>
          <a:xfrm>
            <a:off x="6788496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6675282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Oval 57"/>
          <p:cNvSpPr/>
          <p:nvPr/>
        </p:nvSpPr>
        <p:spPr>
          <a:xfrm>
            <a:off x="6562068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6448854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6335640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6222426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6109212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5995998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5882784" y="4766959"/>
            <a:ext cx="45719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5516892" y="3618101"/>
            <a:ext cx="1545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bunching</a:t>
            </a:r>
            <a:endParaRPr lang="en-GB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0074770" y="3078879"/>
            <a:ext cx="131535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this talk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Down Arrow 68"/>
          <p:cNvSpPr/>
          <p:nvPr/>
        </p:nvSpPr>
        <p:spPr>
          <a:xfrm>
            <a:off x="10440575" y="3444187"/>
            <a:ext cx="585745" cy="465441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>
            <a:off x="6827842" y="3968387"/>
            <a:ext cx="180838" cy="607446"/>
          </a:xfrm>
          <a:prstGeom prst="downArrow">
            <a:avLst>
              <a:gd name="adj1" fmla="val 35954"/>
              <a:gd name="adj2" fmla="val 675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7240030" y="4781707"/>
            <a:ext cx="496290" cy="1593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own Arrow 31"/>
          <p:cNvSpPr/>
          <p:nvPr/>
        </p:nvSpPr>
        <p:spPr>
          <a:xfrm>
            <a:off x="7399014" y="3968387"/>
            <a:ext cx="180838" cy="607446"/>
          </a:xfrm>
          <a:prstGeom prst="downArrow">
            <a:avLst>
              <a:gd name="adj1" fmla="val 35954"/>
              <a:gd name="adj2" fmla="val 675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7087259" y="3614814"/>
            <a:ext cx="7954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 1</a:t>
            </a:r>
            <a:endParaRPr lang="en-GB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89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30" grpId="0" animBg="1"/>
      <p:bldP spid="31" grpId="0" animBg="1"/>
      <p:bldP spid="32" grpId="0" animBg="1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Why are terahertz pulses ideal for bunch manipulation?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91"/>
          <a:stretch/>
        </p:blipFill>
        <p:spPr>
          <a:xfrm>
            <a:off x="4938822" y="1308086"/>
            <a:ext cx="2661441" cy="1736929"/>
          </a:xfrm>
          <a:prstGeom prst="rect">
            <a:avLst/>
          </a:prstGeom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46" y="840243"/>
            <a:ext cx="4191756" cy="25750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93791" y="706145"/>
            <a:ext cx="4252232" cy="807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 electric field strengths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100 MV/m to &gt;GV/m possible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6379" y="169870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and THz pulse shaping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Bandwidth and frequency tuning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Polarisation modes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6379" y="2945179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timing synchronisation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sources generated by drive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Synchronise to the fs-scale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6379" y="419165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Compact mm-scale structures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 beam-line footprint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High-charge throughput (&gt;100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26774" y="3409712"/>
            <a:ext cx="4217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C. D. W. Mosley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Opt. Express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31,4041 (2023)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88089" y="749901"/>
            <a:ext cx="2296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Periodically-poled lithium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niobate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wafer stack source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0290" y="3879890"/>
            <a:ext cx="3214613" cy="2409627"/>
          </a:xfrm>
          <a:prstGeom prst="rect">
            <a:avLst/>
          </a:prstGeom>
          <a:ln w="28575"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6063916" y="5842618"/>
            <a:ext cx="1866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Dielectric lined THz waveguide structure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23" y="3879890"/>
            <a:ext cx="2661440" cy="1778344"/>
          </a:xfrm>
          <a:prstGeom prst="rect">
            <a:avLst/>
          </a:prstGeom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387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Why are terahertz </a:t>
            </a:r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pulses 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ideal for bunch manipulation?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980" y="988422"/>
            <a:ext cx="6512510" cy="4884382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8831049" y="3124388"/>
            <a:ext cx="28800" cy="191068"/>
          </a:xfrm>
          <a:prstGeom prst="ellipse">
            <a:avLst/>
          </a:prstGeom>
          <a:solidFill>
            <a:srgbClr val="0070C0">
              <a:alpha val="50196"/>
            </a:srgbClr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93791" y="706145"/>
            <a:ext cx="4252232" cy="807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 electric field strengths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100 MV/m to &gt;GV/m possible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6379" y="169870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and THz pulse shaping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Bandwidth and frequency tuning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Polarisation modes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6379" y="2945179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timing synchronisation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sources generated by drive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Synchronise to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fs-scale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6379" y="419165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Compact mm-scale structures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 beam-line footprint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High-charge throughput (&gt;100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6379" y="5438127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Optimal frequency for manipulation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Short enough field cycle for fs control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 enough for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-scale bunch lengths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70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980" y="988421"/>
            <a:ext cx="6512511" cy="48843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Why are terahertz </a:t>
            </a:r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pulses 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ideal for bunch manipulation?</a:t>
            </a:r>
          </a:p>
        </p:txBody>
      </p:sp>
      <p:sp>
        <p:nvSpPr>
          <p:cNvPr id="9" name="Oval 8"/>
          <p:cNvSpPr/>
          <p:nvPr/>
        </p:nvSpPr>
        <p:spPr>
          <a:xfrm>
            <a:off x="8831049" y="3124388"/>
            <a:ext cx="28800" cy="191068"/>
          </a:xfrm>
          <a:prstGeom prst="ellipse">
            <a:avLst/>
          </a:prstGeom>
          <a:solidFill>
            <a:srgbClr val="0070C0">
              <a:alpha val="50196"/>
            </a:srgbClr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93791" y="706145"/>
            <a:ext cx="4252232" cy="807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 electric field strengths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100 MV/m to &gt;GV/m possible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6379" y="169870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and THz pulse shaping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Bandwidth and frequency tuning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Polarisation modes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6379" y="2945179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timing synchronisation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sources generated by drive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Synchronise to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fs-scale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6379" y="419165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Compact mm-scale structures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 beam-line footprint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High-charge throughput (&gt;100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6379" y="5438127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Optimal frequency for manipulation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Short enough field cycle for fs control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 enough for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-scale bunch lengths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5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980" y="988423"/>
            <a:ext cx="6512511" cy="48843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Why are terahertz pulses ideal for bunch manipulation?</a:t>
            </a:r>
          </a:p>
        </p:txBody>
      </p:sp>
      <p:sp>
        <p:nvSpPr>
          <p:cNvPr id="9" name="Oval 8"/>
          <p:cNvSpPr/>
          <p:nvPr/>
        </p:nvSpPr>
        <p:spPr>
          <a:xfrm>
            <a:off x="8782665" y="3144158"/>
            <a:ext cx="144000" cy="191068"/>
          </a:xfrm>
          <a:prstGeom prst="ellipse">
            <a:avLst/>
          </a:prstGeom>
          <a:solidFill>
            <a:srgbClr val="0070C0">
              <a:alpha val="50196"/>
            </a:srgbClr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93791" y="706145"/>
            <a:ext cx="4252232" cy="807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 electric field strengths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100 MV/m to &gt;GV/m possible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6379" y="169870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and THz pulse shaping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Bandwidth and frequency tuning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Polarisation modes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6379" y="2945179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timing synchronisation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sources generated by drive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Synchronise to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fs-scale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6379" y="419165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Compact mm-scale structures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 beam-line footprint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High-charge throughput (&gt;100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6379" y="5438127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Optimal frequency for manipulation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Short enough field cycle for fs control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 enough for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-scale bunch lengths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2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979" y="988422"/>
            <a:ext cx="6512511" cy="48843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 Hibberd  | Terahertz-driven electron bunch manipulation for advanced accelerators  |  </a:t>
            </a:r>
            <a:r>
              <a:rPr lang="en-GB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3/13</a:t>
            </a:r>
            <a:endParaRPr lang="en-GB" sz="1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Why are terahertz pulses ideal for bunch manipulation?</a:t>
            </a:r>
          </a:p>
        </p:txBody>
      </p:sp>
      <p:sp>
        <p:nvSpPr>
          <p:cNvPr id="9" name="Oval 8"/>
          <p:cNvSpPr/>
          <p:nvPr/>
        </p:nvSpPr>
        <p:spPr>
          <a:xfrm>
            <a:off x="7404241" y="3132000"/>
            <a:ext cx="2880000" cy="191068"/>
          </a:xfrm>
          <a:prstGeom prst="ellipse">
            <a:avLst/>
          </a:prstGeom>
          <a:solidFill>
            <a:srgbClr val="0070C0">
              <a:alpha val="50196"/>
            </a:srgbClr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Up Arrow 10"/>
          <p:cNvSpPr/>
          <p:nvPr/>
        </p:nvSpPr>
        <p:spPr>
          <a:xfrm>
            <a:off x="10024933" y="1983372"/>
            <a:ext cx="218364" cy="1080000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 Arrow 11"/>
          <p:cNvSpPr/>
          <p:nvPr/>
        </p:nvSpPr>
        <p:spPr>
          <a:xfrm>
            <a:off x="9663239" y="2343372"/>
            <a:ext cx="218364" cy="720000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Up Arrow 12"/>
          <p:cNvSpPr/>
          <p:nvPr/>
        </p:nvSpPr>
        <p:spPr>
          <a:xfrm>
            <a:off x="9301545" y="2703372"/>
            <a:ext cx="218364" cy="360000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Up Arrow 14"/>
          <p:cNvSpPr/>
          <p:nvPr/>
        </p:nvSpPr>
        <p:spPr>
          <a:xfrm flipV="1">
            <a:off x="7404241" y="3429377"/>
            <a:ext cx="218364" cy="1080000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Up Arrow 15"/>
          <p:cNvSpPr/>
          <p:nvPr/>
        </p:nvSpPr>
        <p:spPr>
          <a:xfrm flipV="1">
            <a:off x="7765935" y="3429377"/>
            <a:ext cx="218364" cy="720000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Up Arrow 16"/>
          <p:cNvSpPr/>
          <p:nvPr/>
        </p:nvSpPr>
        <p:spPr>
          <a:xfrm flipV="1">
            <a:off x="8127629" y="3429377"/>
            <a:ext cx="218364" cy="360000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93791" y="706145"/>
            <a:ext cx="4252232" cy="807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 electric field strengths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100 MV/m to &gt;GV/m possible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6379" y="169870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and THz pulse shaping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Bandwidth and frequency tuning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Polarisation modes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6379" y="2945179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Laser timing synchronisation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 sources generated by drive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Synchronise to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fs-scale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86379" y="4191654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Compact mm-scale structures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 beam-line footprint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High-charge throughput (&gt;100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6379" y="5438127"/>
            <a:ext cx="4252232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Optimal frequency for manipulation</a:t>
            </a:r>
          </a:p>
          <a:p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Short enough field cycle for fs control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 enough for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-scale bunch lengths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97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607d3ab-c61f-4ed7-a5bc-3b8082c2785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DB272BEE20D244A0E5C183A466A46C" ma:contentTypeVersion="15" ma:contentTypeDescription="Create a new document." ma:contentTypeScope="" ma:versionID="627fad1a3465cee1c49a99e78d130bae">
  <xsd:schema xmlns:xsd="http://www.w3.org/2001/XMLSchema" xmlns:xs="http://www.w3.org/2001/XMLSchema" xmlns:p="http://schemas.microsoft.com/office/2006/metadata/properties" xmlns:ns3="1607d3ab-c61f-4ed7-a5bc-3b8082c27856" xmlns:ns4="fa5e378e-b709-4e55-a1fc-703fd4edd451" targetNamespace="http://schemas.microsoft.com/office/2006/metadata/properties" ma:root="true" ma:fieldsID="de6f91aa9df2e6dfdff19147306d5289" ns3:_="" ns4:_="">
    <xsd:import namespace="1607d3ab-c61f-4ed7-a5bc-3b8082c27856"/>
    <xsd:import namespace="fa5e378e-b709-4e55-a1fc-703fd4edd4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07d3ab-c61f-4ed7-a5bc-3b8082c278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e378e-b709-4e55-a1fc-703fd4edd45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790FBB-C1DC-4EE6-BC00-F849FDAFDAE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fa5e378e-b709-4e55-a1fc-703fd4edd451"/>
    <ds:schemaRef ds:uri="http://purl.org/dc/elements/1.1/"/>
    <ds:schemaRef ds:uri="http://schemas.microsoft.com/office/2006/metadata/properties"/>
    <ds:schemaRef ds:uri="1607d3ab-c61f-4ed7-a5bc-3b8082c2785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3A7C050-E3F0-4DAE-9E97-DDF8FDA002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E77744-C47B-4E0E-AC0F-FCC0A4D338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07d3ab-c61f-4ed7-a5bc-3b8082c27856"/>
    <ds:schemaRef ds:uri="fa5e378e-b709-4e55-a1fc-703fd4edd4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18767</TotalTime>
  <Words>1894</Words>
  <Application>Microsoft Office PowerPoint</Application>
  <PresentationFormat>Widescreen</PresentationFormat>
  <Paragraphs>415</Paragraphs>
  <Slides>22</Slides>
  <Notes>4</Notes>
  <HiddenSlides>2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 Hibberd</dc:creator>
  <cp:lastModifiedBy>Morgan Hibberd</cp:lastModifiedBy>
  <cp:revision>295</cp:revision>
  <dcterms:created xsi:type="dcterms:W3CDTF">2023-05-18T14:12:00Z</dcterms:created>
  <dcterms:modified xsi:type="dcterms:W3CDTF">2023-06-28T11:33:24Z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0x01010095DB272BEE20D244A0E5C183A466A46C</vt:lpwstr>
  </property>
</Properties>
</file>