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32" r:id="rId2"/>
    <p:sldMasterId id="2147483750" r:id="rId3"/>
  </p:sldMasterIdLst>
  <p:notesMasterIdLst>
    <p:notesMasterId r:id="rId30"/>
  </p:notesMasterIdLst>
  <p:handoutMasterIdLst>
    <p:handoutMasterId r:id="rId31"/>
  </p:handoutMasterIdLst>
  <p:sldIdLst>
    <p:sldId id="2924" r:id="rId4"/>
    <p:sldId id="4499" r:id="rId5"/>
    <p:sldId id="2001" r:id="rId6"/>
    <p:sldId id="2147196584" r:id="rId7"/>
    <p:sldId id="2147196585" r:id="rId8"/>
    <p:sldId id="2002" r:id="rId9"/>
    <p:sldId id="2147196586" r:id="rId10"/>
    <p:sldId id="4159" r:id="rId11"/>
    <p:sldId id="4333" r:id="rId12"/>
    <p:sldId id="4318" r:id="rId13"/>
    <p:sldId id="4564" r:id="rId14"/>
    <p:sldId id="4149" r:id="rId15"/>
    <p:sldId id="4435" r:id="rId16"/>
    <p:sldId id="4428" r:id="rId17"/>
    <p:sldId id="4563" r:id="rId18"/>
    <p:sldId id="4525" r:id="rId19"/>
    <p:sldId id="2893" r:id="rId20"/>
    <p:sldId id="4534" r:id="rId21"/>
    <p:sldId id="4535" r:id="rId22"/>
    <p:sldId id="4510" r:id="rId23"/>
    <p:sldId id="4509" r:id="rId24"/>
    <p:sldId id="2935" r:id="rId25"/>
    <p:sldId id="4543" r:id="rId26"/>
    <p:sldId id="4561" r:id="rId27"/>
    <p:sldId id="4502" r:id="rId28"/>
    <p:sldId id="21471965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F201309-553C-D046-B9DA-2372984E063A}">
          <p14:sldIdLst>
            <p14:sldId id="2924"/>
          </p14:sldIdLst>
        </p14:section>
        <p14:section name="Medium term" id="{04C75A65-9791-F844-97D4-C4BAEB16746A}">
          <p14:sldIdLst>
            <p14:sldId id="4499"/>
            <p14:sldId id="2001"/>
            <p14:sldId id="2147196584"/>
            <p14:sldId id="2147196585"/>
            <p14:sldId id="2002"/>
            <p14:sldId id="2147196586"/>
          </p14:sldIdLst>
        </p14:section>
        <p14:section name="Next machine - context" id="{A4E771A1-08FD-FF4C-B08C-4CC6FD56096D}">
          <p14:sldIdLst>
            <p14:sldId id="4159"/>
            <p14:sldId id="4333"/>
            <p14:sldId id="4318"/>
            <p14:sldId id="4564"/>
            <p14:sldId id="4149"/>
            <p14:sldId id="4435"/>
            <p14:sldId id="4428"/>
          </p14:sldIdLst>
        </p14:section>
        <p14:section name="FCC" id="{D070C696-8940-5D49-BEBF-03C8790063E3}">
          <p14:sldIdLst>
            <p14:sldId id="4563"/>
            <p14:sldId id="4525"/>
            <p14:sldId id="2893"/>
            <p14:sldId id="4534"/>
            <p14:sldId id="4535"/>
            <p14:sldId id="4510"/>
            <p14:sldId id="4509"/>
            <p14:sldId id="2935"/>
            <p14:sldId id="4543"/>
            <p14:sldId id="4561"/>
            <p14:sldId id="4502"/>
            <p14:sldId id="214719658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FF9300"/>
    <a:srgbClr val="0432FF"/>
    <a:srgbClr val="73FDD6"/>
    <a:srgbClr val="FF2600"/>
    <a:srgbClr val="76D6FF"/>
    <a:srgbClr val="303030"/>
    <a:srgbClr val="945200"/>
    <a:srgbClr val="00F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69"/>
    <p:restoredTop sz="96110"/>
  </p:normalViewPr>
  <p:slideViewPr>
    <p:cSldViewPr snapToGrid="0" snapToObjects="1">
      <p:cViewPr>
        <p:scale>
          <a:sx n="107" d="100"/>
          <a:sy n="107" d="100"/>
        </p:scale>
        <p:origin x="248" y="352"/>
      </p:cViewPr>
      <p:guideLst/>
    </p:cSldViewPr>
  </p:slideViewPr>
  <p:outlineViewPr>
    <p:cViewPr>
      <p:scale>
        <a:sx n="33" d="100"/>
        <a:sy n="33" d="100"/>
      </p:scale>
      <p:origin x="0" y="-53144"/>
    </p:cViewPr>
  </p:outlineViewPr>
  <p:notesTextViewPr>
    <p:cViewPr>
      <p:scale>
        <a:sx n="1" d="1"/>
        <a:sy n="1" d="1"/>
      </p:scale>
      <p:origin x="0" y="0"/>
    </p:cViewPr>
  </p:notesTextViewPr>
  <p:sorterViewPr>
    <p:cViewPr>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6/29/23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111647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57250" y="715963"/>
            <a:ext cx="6289675" cy="353853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0994" y="4481156"/>
            <a:ext cx="6403048" cy="4245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dirty="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tx1">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405199472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4276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66528708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prstGeom prst="rect">
            <a:avLst/>
          </a:prstGeo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6773007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012653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141061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294460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52862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380035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232225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8548039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480351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67769619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en-US"/>
              <a:t>2-7-2021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6912187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en-US"/>
              <a:t>2-7-2021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5806699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a:prstGeom prst="rect">
            <a:avLst/>
          </a:prstGeo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200871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887536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94714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316736"/>
            <a:ext cx="11376024" cy="4884039"/>
          </a:xfrm>
        </p:spPr>
        <p:txBody>
          <a:bodyPr/>
          <a:lstStyle>
            <a:lvl1pPr>
              <a:defRPr>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31663"/>
          </a:xfrm>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6621141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2664649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281306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3072751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0285697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29/06/2023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6066524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29/06/2023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104681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29/06/2023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0169360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45063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54117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0168182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38358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theme" Target="../theme/theme2.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image" Target="../media/image3.wmf"/><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531663"/>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216152"/>
            <a:ext cx="11376024" cy="49846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711" r:id="rId22"/>
    <p:sldLayoutId id="2147483712" r:id="rId23"/>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391410" y="6520259"/>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9" name="AutoShape 1">
            <a:extLst>
              <a:ext uri="{FF2B5EF4-FFF2-40B4-BE49-F238E27FC236}">
                <a16:creationId xmlns:a16="http://schemas.microsoft.com/office/drawing/2014/main" id="{27C83116-4745-0E45-8BE8-54F7A2382CA9}"/>
              </a:ext>
            </a:extLst>
          </p:cNvPr>
          <p:cNvSpPr>
            <a:spLocks noChangeArrowheads="1"/>
          </p:cNvSpPr>
          <p:nvPr userDrawn="1"/>
        </p:nvSpPr>
        <p:spPr bwMode="auto">
          <a:xfrm>
            <a:off x="0" y="-99392"/>
            <a:ext cx="12192000" cy="762000"/>
          </a:xfrm>
          <a:custGeom>
            <a:avLst/>
            <a:gdLst>
              <a:gd name="T0" fmla="*/ 2147483646 w 25400"/>
              <a:gd name="T1" fmla="*/ 2147483646 h 2117"/>
              <a:gd name="T2" fmla="*/ 2147483646 w 25400"/>
              <a:gd name="T3" fmla="*/ 2147483646 h 2117"/>
              <a:gd name="T4" fmla="*/ 0 w 25400"/>
              <a:gd name="T5" fmla="*/ 2147483646 h 2117"/>
              <a:gd name="T6" fmla="*/ 2147483646 w 25400"/>
              <a:gd name="T7" fmla="*/ 0 h 2117"/>
              <a:gd name="T8" fmla="*/ 0 60000 65536"/>
              <a:gd name="T9" fmla="*/ 5898240 60000 65536"/>
              <a:gd name="T10" fmla="*/ 11796480 60000 65536"/>
              <a:gd name="T11" fmla="*/ 17694720 60000 65536"/>
              <a:gd name="T12" fmla="*/ 0 w 25400"/>
              <a:gd name="T13" fmla="*/ 0 h 2117"/>
              <a:gd name="T14" fmla="*/ 25400 w 25400"/>
              <a:gd name="T15" fmla="*/ 2117 h 2117"/>
            </a:gdLst>
            <a:ahLst/>
            <a:cxnLst>
              <a:cxn ang="T8">
                <a:pos x="T0" y="T1"/>
              </a:cxn>
              <a:cxn ang="T9">
                <a:pos x="T2" y="T3"/>
              </a:cxn>
              <a:cxn ang="T10">
                <a:pos x="T4" y="T5"/>
              </a:cxn>
              <a:cxn ang="T11">
                <a:pos x="T6" y="T7"/>
              </a:cxn>
            </a:cxnLst>
            <a:rect l="T12" t="T13" r="T14" b="T15"/>
            <a:pathLst>
              <a:path w="25400" h="2117">
                <a:moveTo>
                  <a:pt x="0" y="0"/>
                </a:moveTo>
                <a:lnTo>
                  <a:pt x="25400" y="0"/>
                </a:lnTo>
                <a:lnTo>
                  <a:pt x="25400" y="2117"/>
                </a:lnTo>
                <a:lnTo>
                  <a:pt x="0" y="2117"/>
                </a:lnTo>
                <a:lnTo>
                  <a:pt x="0" y="0"/>
                </a:lnTo>
                <a:close/>
              </a:path>
            </a:pathLst>
          </a:custGeom>
          <a:gradFill flip="none" rotWithShape="1">
            <a:gsLst>
              <a:gs pos="0">
                <a:srgbClr val="0033A0">
                  <a:tint val="66000"/>
                  <a:satMod val="160000"/>
                </a:srgbClr>
              </a:gs>
              <a:gs pos="50000">
                <a:srgbClr val="0033A0">
                  <a:tint val="44500"/>
                  <a:satMod val="160000"/>
                </a:srgbClr>
              </a:gs>
              <a:gs pos="100000">
                <a:srgbClr val="0033A0">
                  <a:tint val="23500"/>
                  <a:satMod val="160000"/>
                </a:srgbClr>
              </a:gs>
            </a:gsLst>
            <a:path path="circle">
              <a:fillToRect r="100000" b="100000"/>
            </a:path>
            <a:tileRect l="-100000" t="-100000"/>
          </a:gradFill>
          <a:ln>
            <a:noFill/>
          </a:ln>
          <a:effectLst/>
        </p:spPr>
        <p:txBody>
          <a:bodyPr wrap="none" anchor="ctr"/>
          <a:lstStyle/>
          <a:p>
            <a:endParaRPr lang="en-CH" sz="1800">
              <a:solidFill>
                <a:schemeClr val="tx1"/>
              </a:solidFill>
            </a:endParaRPr>
          </a:p>
        </p:txBody>
      </p:sp>
      <p:pic>
        <p:nvPicPr>
          <p:cNvPr id="7" name="Picture 6">
            <a:extLst>
              <a:ext uri="{FF2B5EF4-FFF2-40B4-BE49-F238E27FC236}">
                <a16:creationId xmlns:a16="http://schemas.microsoft.com/office/drawing/2014/main" id="{6E52FE55-B56E-A940-BFB0-B4D01CC6E1E3}"/>
              </a:ext>
            </a:extLst>
          </p:cNvPr>
          <p:cNvPicPr preferRelativeResize="0">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119336" y="44624"/>
            <a:ext cx="450386" cy="445498"/>
          </a:xfrm>
          <a:prstGeom prst="rect">
            <a:avLst/>
          </a:prstGeom>
        </p:spPr>
      </p:pic>
    </p:spTree>
    <p:extLst>
      <p:ext uri="{BB962C8B-B14F-4D97-AF65-F5344CB8AC3E}">
        <p14:creationId xmlns:p14="http://schemas.microsoft.com/office/powerpoint/2010/main" val="39550357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29/06/2023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7999163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19.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2.png"/><Relationship Id="rId1" Type="http://schemas.openxmlformats.org/officeDocument/2006/relationships/slideLayout" Target="../slideLayouts/slideLayout47.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0.png"/><Relationship Id="rId1" Type="http://schemas.openxmlformats.org/officeDocument/2006/relationships/slideLayout" Target="../slideLayouts/slideLayout47.xml"/><Relationship Id="rId6" Type="http://schemas.openxmlformats.org/officeDocument/2006/relationships/image" Target="../media/image37.png"/><Relationship Id="rId5" Type="http://schemas.openxmlformats.org/officeDocument/2006/relationships/image" Target="../media/image36.jp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0.png"/><Relationship Id="rId1" Type="http://schemas.openxmlformats.org/officeDocument/2006/relationships/slideLayout" Target="../slideLayouts/slideLayout4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5.pn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47.xml"/><Relationship Id="rId5" Type="http://schemas.openxmlformats.org/officeDocument/2006/relationships/image" Target="../media/image47.png"/><Relationship Id="rId4" Type="http://schemas.openxmlformats.org/officeDocument/2006/relationships/image" Target="../media/image46.jpeg"/></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tiff"/><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769AB-39D6-1142-A961-E6D7DD215468}"/>
              </a:ext>
            </a:extLst>
          </p:cNvPr>
          <p:cNvSpPr>
            <a:spLocks noGrp="1"/>
          </p:cNvSpPr>
          <p:nvPr>
            <p:ph type="ctrTitle"/>
          </p:nvPr>
        </p:nvSpPr>
        <p:spPr>
          <a:xfrm>
            <a:off x="235795" y="3743423"/>
            <a:ext cx="11376025" cy="2153265"/>
          </a:xfrm>
        </p:spPr>
        <p:txBody>
          <a:bodyPr/>
          <a:lstStyle/>
          <a:p>
            <a:r>
              <a:rPr lang="en-GB" sz="4800" dirty="0"/>
              <a:t>CERN's Collider Options:</a:t>
            </a:r>
            <a:br>
              <a:rPr lang="en-GB" sz="4800" dirty="0"/>
            </a:br>
            <a:r>
              <a:rPr lang="en-GB" sz="4800" dirty="0"/>
              <a:t>The Path Forward</a:t>
            </a:r>
            <a:br>
              <a:rPr lang="en-GB" sz="4800" dirty="0"/>
            </a:br>
            <a:br>
              <a:rPr lang="en-GB" sz="4800" dirty="0"/>
            </a:br>
            <a:br>
              <a:rPr lang="en-GB" sz="4800" dirty="0"/>
            </a:br>
            <a:endParaRPr lang="en-GB" sz="4800" dirty="0"/>
          </a:p>
        </p:txBody>
      </p:sp>
      <p:sp>
        <p:nvSpPr>
          <p:cNvPr id="5" name="Subtitle 4">
            <a:extLst>
              <a:ext uri="{FF2B5EF4-FFF2-40B4-BE49-F238E27FC236}">
                <a16:creationId xmlns:a16="http://schemas.microsoft.com/office/drawing/2014/main" id="{174A0921-CC20-4AAB-A237-BA8E0CCD84A8}"/>
              </a:ext>
            </a:extLst>
          </p:cNvPr>
          <p:cNvSpPr>
            <a:spLocks noGrp="1"/>
          </p:cNvSpPr>
          <p:nvPr>
            <p:ph type="subTitle" idx="1"/>
          </p:nvPr>
        </p:nvSpPr>
        <p:spPr>
          <a:xfrm>
            <a:off x="318922" y="5491382"/>
            <a:ext cx="11376026" cy="1366617"/>
          </a:xfrm>
        </p:spPr>
        <p:txBody>
          <a:bodyPr/>
          <a:lstStyle/>
          <a:p>
            <a:r>
              <a:rPr lang="en-GB" dirty="0"/>
              <a:t>Mike Lamont </a:t>
            </a:r>
            <a:br>
              <a:rPr lang="en-GB" dirty="0"/>
            </a:br>
            <a:r>
              <a:rPr lang="en-GB" dirty="0"/>
              <a:t>Particle Accelerators and Beams Conference</a:t>
            </a:r>
            <a:br>
              <a:rPr lang="en-GB" b="1" dirty="0"/>
            </a:br>
            <a:r>
              <a:rPr lang="en-GB" dirty="0"/>
              <a:t>30</a:t>
            </a:r>
            <a:r>
              <a:rPr lang="en-GB" baseline="30000" dirty="0"/>
              <a:t>th</a:t>
            </a:r>
            <a:r>
              <a:rPr lang="en-GB" dirty="0"/>
              <a:t> June 2023</a:t>
            </a:r>
          </a:p>
          <a:p>
            <a:endParaRPr lang="en-GB" dirty="0"/>
          </a:p>
          <a:p>
            <a:endParaRPr lang="en-GB" dirty="0"/>
          </a:p>
        </p:txBody>
      </p:sp>
      <p:pic>
        <p:nvPicPr>
          <p:cNvPr id="4" name="Picture 3">
            <a:extLst>
              <a:ext uri="{FF2B5EF4-FFF2-40B4-BE49-F238E27FC236}">
                <a16:creationId xmlns:a16="http://schemas.microsoft.com/office/drawing/2014/main" id="{2BCDD9B7-0C03-B040-39BA-311BB3FC1E6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32045" b="30494"/>
          <a:stretch/>
        </p:blipFill>
        <p:spPr>
          <a:xfrm>
            <a:off x="0" y="274101"/>
            <a:ext cx="12176146" cy="2945870"/>
          </a:xfrm>
          <a:prstGeom prst="rect">
            <a:avLst/>
          </a:prstGeom>
          <a:noFill/>
        </p:spPr>
      </p:pic>
    </p:spTree>
    <p:extLst>
      <p:ext uri="{BB962C8B-B14F-4D97-AF65-F5344CB8AC3E}">
        <p14:creationId xmlns:p14="http://schemas.microsoft.com/office/powerpoint/2010/main" val="2772148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C215CF-AC87-7E8F-6E60-BD88ABDB10C2}"/>
              </a:ext>
            </a:extLst>
          </p:cNvPr>
          <p:cNvSpPr>
            <a:spLocks noGrp="1"/>
          </p:cNvSpPr>
          <p:nvPr>
            <p:ph idx="1"/>
          </p:nvPr>
        </p:nvSpPr>
        <p:spPr/>
        <p:txBody>
          <a:bodyPr/>
          <a:lstStyle/>
          <a:p>
            <a:r>
              <a:rPr lang="en-GB" dirty="0"/>
              <a:t>On the ground, the HL-LHC baseline schedule foresees operation until to the end 2041. </a:t>
            </a:r>
          </a:p>
          <a:p>
            <a:r>
              <a:rPr lang="en-GB" dirty="0">
                <a:solidFill>
                  <a:srgbClr val="FF0000"/>
                </a:solidFill>
              </a:rPr>
              <a:t>CERN/European Physics Community is positioning themselves to be able to start operating a new major facility in the second half of the forties (2045 - 2050).</a:t>
            </a:r>
          </a:p>
          <a:p>
            <a:r>
              <a:rPr lang="en-GB" dirty="0"/>
              <a:t>That major new facility should be an </a:t>
            </a:r>
            <a:r>
              <a:rPr lang="en-GB" dirty="0" err="1"/>
              <a:t>e+e</a:t>
            </a:r>
            <a:r>
              <a:rPr lang="en-GB" dirty="0"/>
              <a:t>- Higgs factory.</a:t>
            </a:r>
          </a:p>
          <a:p>
            <a:r>
              <a:rPr lang="en-GB" dirty="0"/>
              <a:t>Next </a:t>
            </a:r>
            <a:r>
              <a:rPr lang="en-GB" dirty="0" err="1"/>
              <a:t>ESPP</a:t>
            </a:r>
            <a:r>
              <a:rPr lang="en-GB" dirty="0"/>
              <a:t> update: ~2026-2027 – confirmation of priorities – down-selection</a:t>
            </a:r>
          </a:p>
          <a:p>
            <a:r>
              <a:rPr lang="en-GB" dirty="0"/>
              <a:t>This could imply approval and resource commitment in the 2028 – 2030 timeframe, with subsequent project preparation and execution in the following decade. </a:t>
            </a:r>
          </a:p>
          <a:p>
            <a:r>
              <a:rPr lang="en-GB" dirty="0"/>
              <a:t>There are clear implications for the necessity to bring to maturity any </a:t>
            </a:r>
            <a:r>
              <a:rPr lang="en-GB" b="1" dirty="0"/>
              <a:t>requisite technology </a:t>
            </a:r>
            <a:r>
              <a:rPr lang="en-GB" dirty="0"/>
              <a:t>for the alternatives under consideration. Given the projected large scale component production in the thirties, associated accelerator and detector technologies would need to be relatively mature as one moves into that phase.</a:t>
            </a:r>
          </a:p>
          <a:p>
            <a:endParaRPr lang="en-GB" dirty="0"/>
          </a:p>
        </p:txBody>
      </p:sp>
      <p:sp>
        <p:nvSpPr>
          <p:cNvPr id="3" name="Title 2">
            <a:extLst>
              <a:ext uri="{FF2B5EF4-FFF2-40B4-BE49-F238E27FC236}">
                <a16:creationId xmlns:a16="http://schemas.microsoft.com/office/drawing/2014/main" id="{E084F89A-4173-8185-76D0-B900B9693267}"/>
              </a:ext>
            </a:extLst>
          </p:cNvPr>
          <p:cNvSpPr>
            <a:spLocks noGrp="1"/>
          </p:cNvSpPr>
          <p:nvPr>
            <p:ph type="title"/>
          </p:nvPr>
        </p:nvSpPr>
        <p:spPr/>
        <p:txBody>
          <a:bodyPr/>
          <a:lstStyle/>
          <a:p>
            <a:r>
              <a:rPr lang="en-GB" dirty="0"/>
              <a:t>Recall Context</a:t>
            </a:r>
          </a:p>
        </p:txBody>
      </p:sp>
      <p:sp>
        <p:nvSpPr>
          <p:cNvPr id="4" name="Slide Number Placeholder 3">
            <a:extLst>
              <a:ext uri="{FF2B5EF4-FFF2-40B4-BE49-F238E27FC236}">
                <a16:creationId xmlns:a16="http://schemas.microsoft.com/office/drawing/2014/main" id="{0B5F7DE2-DC16-559D-DC67-D67F09462E65}"/>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2316244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FB5E0-A87F-ED36-62EE-1134CA3B729C}"/>
              </a:ext>
            </a:extLst>
          </p:cNvPr>
          <p:cNvSpPr>
            <a:spLocks noGrp="1"/>
          </p:cNvSpPr>
          <p:nvPr>
            <p:ph type="title"/>
          </p:nvPr>
        </p:nvSpPr>
        <p:spPr/>
        <p:txBody>
          <a:bodyPr/>
          <a:lstStyle/>
          <a:p>
            <a:r>
              <a:rPr lang="en-GB" dirty="0"/>
              <a:t>Options at CERN </a:t>
            </a:r>
          </a:p>
        </p:txBody>
      </p:sp>
      <p:sp>
        <p:nvSpPr>
          <p:cNvPr id="3" name="Text Placeholder 2">
            <a:extLst>
              <a:ext uri="{FF2B5EF4-FFF2-40B4-BE49-F238E27FC236}">
                <a16:creationId xmlns:a16="http://schemas.microsoft.com/office/drawing/2014/main" id="{F40E20FA-D3D0-9067-708F-759938EE591F}"/>
              </a:ext>
            </a:extLst>
          </p:cNvPr>
          <p:cNvSpPr>
            <a:spLocks noGrp="1"/>
          </p:cNvSpPr>
          <p:nvPr>
            <p:ph type="body" idx="1"/>
          </p:nvPr>
        </p:nvSpPr>
        <p:spPr/>
        <p:txBody>
          <a:bodyPr/>
          <a:lstStyle/>
          <a:p>
            <a:r>
              <a:rPr lang="en-GB" dirty="0">
                <a:solidFill>
                  <a:schemeClr val="tx1">
                    <a:lumMod val="60000"/>
                    <a:lumOff val="40000"/>
                  </a:schemeClr>
                </a:solidFill>
              </a:rPr>
              <a:t>Options within specified timeframe </a:t>
            </a:r>
          </a:p>
        </p:txBody>
      </p:sp>
      <p:sp>
        <p:nvSpPr>
          <p:cNvPr id="4" name="Content Placeholder 3">
            <a:extLst>
              <a:ext uri="{FF2B5EF4-FFF2-40B4-BE49-F238E27FC236}">
                <a16:creationId xmlns:a16="http://schemas.microsoft.com/office/drawing/2014/main" id="{437A23C6-72F8-42FD-B053-DEDF6424910F}"/>
              </a:ext>
            </a:extLst>
          </p:cNvPr>
          <p:cNvSpPr>
            <a:spLocks noGrp="1"/>
          </p:cNvSpPr>
          <p:nvPr>
            <p:ph sz="half" idx="2"/>
          </p:nvPr>
        </p:nvSpPr>
        <p:spPr/>
        <p:txBody>
          <a:bodyPr/>
          <a:lstStyle/>
          <a:p>
            <a:r>
              <a:rPr lang="en-GB" sz="2400" b="1" dirty="0"/>
              <a:t>FCC-</a:t>
            </a:r>
            <a:r>
              <a:rPr lang="en-GB" sz="2400" b="1" dirty="0" err="1"/>
              <a:t>ee</a:t>
            </a:r>
            <a:endParaRPr lang="en-GB" sz="2400" b="1" dirty="0"/>
          </a:p>
          <a:p>
            <a:r>
              <a:rPr lang="en-GB" sz="2400" b="1" dirty="0"/>
              <a:t>CLIC-380</a:t>
            </a:r>
          </a:p>
          <a:p>
            <a:r>
              <a:rPr lang="en-GB" sz="2400" b="1" dirty="0">
                <a:solidFill>
                  <a:schemeClr val="tx1">
                    <a:lumMod val="40000"/>
                    <a:lumOff val="60000"/>
                  </a:schemeClr>
                </a:solidFill>
              </a:rPr>
              <a:t>(ILC-250)</a:t>
            </a:r>
          </a:p>
          <a:p>
            <a:r>
              <a:rPr lang="en-GB" sz="2400" dirty="0">
                <a:solidFill>
                  <a:schemeClr val="tx1">
                    <a:lumMod val="40000"/>
                    <a:lumOff val="60000"/>
                  </a:schemeClr>
                </a:solidFill>
              </a:rPr>
              <a:t>(LEP3, </a:t>
            </a:r>
            <a:r>
              <a:rPr lang="en-GB" sz="2400" dirty="0" err="1">
                <a:solidFill>
                  <a:schemeClr val="tx1">
                    <a:lumMod val="40000"/>
                    <a:lumOff val="60000"/>
                  </a:schemeClr>
                </a:solidFill>
              </a:rPr>
              <a:t>LHeC</a:t>
            </a:r>
            <a:r>
              <a:rPr lang="en-GB" sz="2400" dirty="0">
                <a:solidFill>
                  <a:schemeClr val="tx1">
                    <a:lumMod val="40000"/>
                    <a:lumOff val="60000"/>
                  </a:schemeClr>
                </a:solidFill>
              </a:rPr>
              <a:t>, HE-LHC) </a:t>
            </a:r>
            <a:endParaRPr lang="en-GB" sz="2400" b="1" dirty="0">
              <a:solidFill>
                <a:schemeClr val="tx1">
                  <a:lumMod val="40000"/>
                  <a:lumOff val="60000"/>
                </a:schemeClr>
              </a:solidFill>
            </a:endParaRPr>
          </a:p>
          <a:p>
            <a:endParaRPr lang="en-GB" dirty="0"/>
          </a:p>
        </p:txBody>
      </p:sp>
      <p:sp>
        <p:nvSpPr>
          <p:cNvPr id="5" name="Text Placeholder 4">
            <a:extLst>
              <a:ext uri="{FF2B5EF4-FFF2-40B4-BE49-F238E27FC236}">
                <a16:creationId xmlns:a16="http://schemas.microsoft.com/office/drawing/2014/main" id="{395BFC3F-64D3-0595-815E-C8BB8A9377D2}"/>
              </a:ext>
            </a:extLst>
          </p:cNvPr>
          <p:cNvSpPr>
            <a:spLocks noGrp="1"/>
          </p:cNvSpPr>
          <p:nvPr>
            <p:ph type="body" sz="quarter" idx="3"/>
          </p:nvPr>
        </p:nvSpPr>
        <p:spPr/>
        <p:txBody>
          <a:bodyPr/>
          <a:lstStyle/>
          <a:p>
            <a:r>
              <a:rPr lang="en-GB" dirty="0">
                <a:solidFill>
                  <a:schemeClr val="tx1">
                    <a:lumMod val="60000"/>
                    <a:lumOff val="40000"/>
                  </a:schemeClr>
                </a:solidFill>
              </a:rPr>
              <a:t>Options outside specified timeframe</a:t>
            </a:r>
          </a:p>
        </p:txBody>
      </p:sp>
      <p:sp>
        <p:nvSpPr>
          <p:cNvPr id="6" name="Content Placeholder 5">
            <a:extLst>
              <a:ext uri="{FF2B5EF4-FFF2-40B4-BE49-F238E27FC236}">
                <a16:creationId xmlns:a16="http://schemas.microsoft.com/office/drawing/2014/main" id="{76A27A0E-8336-69EF-E87C-E6A441FE5371}"/>
              </a:ext>
            </a:extLst>
          </p:cNvPr>
          <p:cNvSpPr>
            <a:spLocks noGrp="1"/>
          </p:cNvSpPr>
          <p:nvPr>
            <p:ph sz="quarter" idx="4"/>
          </p:nvPr>
        </p:nvSpPr>
        <p:spPr>
          <a:xfrm>
            <a:off x="6172200" y="2427287"/>
            <a:ext cx="5754693" cy="3762376"/>
          </a:xfrm>
        </p:spPr>
        <p:txBody>
          <a:bodyPr/>
          <a:lstStyle/>
          <a:p>
            <a:r>
              <a:rPr lang="en-GB" sz="2400" b="1" dirty="0"/>
              <a:t>Muon Collider</a:t>
            </a:r>
          </a:p>
          <a:p>
            <a:r>
              <a:rPr lang="en-GB" sz="2400" b="1" dirty="0"/>
              <a:t>FCC-</a:t>
            </a:r>
            <a:r>
              <a:rPr lang="en-GB" sz="2400" b="1" dirty="0" err="1"/>
              <a:t>hh</a:t>
            </a:r>
            <a:r>
              <a:rPr lang="en-GB" sz="2400" b="1" dirty="0"/>
              <a:t> (natural follow-on to FCC-</a:t>
            </a:r>
            <a:r>
              <a:rPr lang="en-GB" sz="2400" b="1" dirty="0" err="1"/>
              <a:t>ee</a:t>
            </a:r>
            <a:r>
              <a:rPr lang="en-GB" sz="2400" b="1" dirty="0"/>
              <a:t>)</a:t>
            </a:r>
          </a:p>
          <a:p>
            <a:r>
              <a:rPr lang="en-GB" sz="2400" dirty="0"/>
              <a:t>++</a:t>
            </a:r>
            <a:endParaRPr lang="en-GB" sz="2400" b="1" dirty="0"/>
          </a:p>
          <a:p>
            <a:endParaRPr lang="en-GB" dirty="0"/>
          </a:p>
        </p:txBody>
      </p:sp>
      <p:sp>
        <p:nvSpPr>
          <p:cNvPr id="7" name="Slide Number Placeholder 6">
            <a:extLst>
              <a:ext uri="{FF2B5EF4-FFF2-40B4-BE49-F238E27FC236}">
                <a16:creationId xmlns:a16="http://schemas.microsoft.com/office/drawing/2014/main" id="{3C7B38D6-6961-7D3E-4D78-0AAD9EF3B162}"/>
              </a:ext>
            </a:extLst>
          </p:cNvPr>
          <p:cNvSpPr>
            <a:spLocks noGrp="1"/>
          </p:cNvSpPr>
          <p:nvPr>
            <p:ph type="sldNum" sz="quarter" idx="12"/>
          </p:nvPr>
        </p:nvSpPr>
        <p:spPr/>
        <p:txBody>
          <a:bodyPr/>
          <a:lstStyle/>
          <a:p>
            <a:fld id="{36B5EA5A-BC32-A742-B11B-8E7414D5B535}" type="slidenum">
              <a:rPr lang="en-US" smtClean="0"/>
              <a:pPr/>
              <a:t>11</a:t>
            </a:fld>
            <a:endParaRPr lang="en-US"/>
          </a:p>
        </p:txBody>
      </p:sp>
      <p:sp>
        <p:nvSpPr>
          <p:cNvPr id="8" name="TextBox 7">
            <a:extLst>
              <a:ext uri="{FF2B5EF4-FFF2-40B4-BE49-F238E27FC236}">
                <a16:creationId xmlns:a16="http://schemas.microsoft.com/office/drawing/2014/main" id="{D193D06B-1704-47A0-4415-CAFD4AEF31C1}"/>
              </a:ext>
            </a:extLst>
          </p:cNvPr>
          <p:cNvSpPr txBox="1"/>
          <p:nvPr/>
        </p:nvSpPr>
        <p:spPr>
          <a:xfrm>
            <a:off x="1690172" y="5431163"/>
            <a:ext cx="8659258" cy="369332"/>
          </a:xfrm>
          <a:prstGeom prst="rect">
            <a:avLst/>
          </a:prstGeom>
          <a:noFill/>
        </p:spPr>
        <p:txBody>
          <a:bodyPr wrap="square" lIns="0" tIns="0" rIns="0" bIns="0" rtlCol="0">
            <a:spAutoFit/>
          </a:bodyPr>
          <a:lstStyle/>
          <a:p>
            <a:pPr algn="l"/>
            <a:r>
              <a:rPr lang="en-GB" sz="2400" b="1" dirty="0">
                <a:solidFill>
                  <a:srgbClr val="00B050"/>
                </a:solidFill>
              </a:rPr>
              <a:t>Options possibly in timeframe not at CERN: ILC, CEPC, C</a:t>
            </a:r>
            <a:r>
              <a:rPr lang="en-GB" sz="2400" b="1" baseline="30000" dirty="0">
                <a:solidFill>
                  <a:srgbClr val="00B050"/>
                </a:solidFill>
              </a:rPr>
              <a:t>3</a:t>
            </a:r>
            <a:r>
              <a:rPr lang="en-GB" sz="2400" b="1" dirty="0">
                <a:solidFill>
                  <a:srgbClr val="00B050"/>
                </a:solidFill>
              </a:rPr>
              <a:t> </a:t>
            </a:r>
          </a:p>
        </p:txBody>
      </p:sp>
    </p:spTree>
    <p:extLst>
      <p:ext uri="{BB962C8B-B14F-4D97-AF65-F5344CB8AC3E}">
        <p14:creationId xmlns:p14="http://schemas.microsoft.com/office/powerpoint/2010/main" val="1499003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100"/>
          <p:cNvSpPr/>
          <p:nvPr/>
        </p:nvSpPr>
        <p:spPr>
          <a:xfrm>
            <a:off x="0" y="0"/>
            <a:ext cx="12192000" cy="6858000"/>
          </a:xfrm>
          <a:custGeom>
            <a:avLst/>
            <a:gdLst/>
            <a:ahLst/>
            <a:cxnLst/>
            <a:rect l="0" t="0" r="0" b="0"/>
            <a:pathLst>
              <a:path w="12192000" h="6858000">
                <a:moveTo>
                  <a:pt x="0" y="6858000"/>
                </a:moveTo>
                <a:lnTo>
                  <a:pt x="12192000" y="6858000"/>
                </a:lnTo>
                <a:lnTo>
                  <a:pt x="12192000" y="0"/>
                </a:lnTo>
                <a:lnTo>
                  <a:pt x="0" y="0"/>
                </a:lnTo>
                <a:lnTo>
                  <a:pt x="0" y="6858000"/>
                </a:lnTo>
                <a:close/>
              </a:path>
            </a:pathLst>
          </a:custGeom>
          <a:solidFill>
            <a:srgbClr val="FFFFFF">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pic>
        <p:nvPicPr>
          <p:cNvPr id="101" name="Picture 10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a:xfrm>
            <a:off x="0" y="1"/>
            <a:ext cx="12192000" cy="6718300"/>
          </a:xfrm>
          <a:prstGeom prst="rect">
            <a:avLst/>
          </a:prstGeom>
          <a:noFill/>
        </p:spPr>
      </p:pic>
      <p:pic>
        <p:nvPicPr>
          <p:cNvPr id="102" name="Picture 10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355968" y="1079962"/>
            <a:ext cx="341739" cy="422068"/>
          </a:xfrm>
          <a:prstGeom prst="rect">
            <a:avLst/>
          </a:prstGeom>
          <a:noFill/>
        </p:spPr>
      </p:pic>
      <p:pic>
        <p:nvPicPr>
          <p:cNvPr id="103" name="Picture 10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575550" y="492481"/>
            <a:ext cx="432055" cy="580923"/>
          </a:xfrm>
          <a:prstGeom prst="rect">
            <a:avLst/>
          </a:prstGeom>
          <a:noFill/>
        </p:spPr>
      </p:pic>
      <p:pic>
        <p:nvPicPr>
          <p:cNvPr id="104" name="Picture 10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a:xfrm>
            <a:off x="6652626" y="2892317"/>
            <a:ext cx="678703" cy="236963"/>
          </a:xfrm>
          <a:prstGeom prst="rect">
            <a:avLst/>
          </a:prstGeom>
          <a:noFill/>
        </p:spPr>
      </p:pic>
      <p:sp>
        <p:nvSpPr>
          <p:cNvPr id="105" name="Freeform 105"/>
          <p:cNvSpPr/>
          <p:nvPr/>
        </p:nvSpPr>
        <p:spPr>
          <a:xfrm>
            <a:off x="4303778" y="1872997"/>
            <a:ext cx="4828031" cy="4713731"/>
          </a:xfrm>
          <a:custGeom>
            <a:avLst/>
            <a:gdLst/>
            <a:ahLst/>
            <a:cxnLst/>
            <a:rect l="0" t="0" r="0" b="0"/>
            <a:pathLst>
              <a:path w="4828031" h="4713731">
                <a:moveTo>
                  <a:pt x="0" y="2356865"/>
                </a:moveTo>
                <a:cubicBezTo>
                  <a:pt x="0" y="1055243"/>
                  <a:pt x="1080770" y="0"/>
                  <a:pt x="2414016" y="0"/>
                </a:cubicBezTo>
                <a:cubicBezTo>
                  <a:pt x="3747262" y="0"/>
                  <a:pt x="4828031" y="1055243"/>
                  <a:pt x="4828031" y="2356865"/>
                </a:cubicBezTo>
                <a:cubicBezTo>
                  <a:pt x="4828031" y="3658489"/>
                  <a:pt x="3747262" y="4713731"/>
                  <a:pt x="2414016" y="4713731"/>
                </a:cubicBezTo>
                <a:cubicBezTo>
                  <a:pt x="1080770" y="4713731"/>
                  <a:pt x="0" y="3658489"/>
                  <a:pt x="0" y="2356865"/>
                </a:cubicBezTo>
                <a:close/>
                <a:moveTo>
                  <a:pt x="-1675638" y="4985003"/>
                </a:moveTo>
              </a:path>
            </a:pathLst>
          </a:custGeom>
          <a:noFill/>
          <a:ln w="57150" cap="flat" cmpd="sng">
            <a:solidFill>
              <a:srgbClr val="00B0F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06" name="Freeform 106"/>
          <p:cNvSpPr/>
          <p:nvPr/>
        </p:nvSpPr>
        <p:spPr>
          <a:xfrm>
            <a:off x="10076688" y="4574"/>
            <a:ext cx="2023872" cy="1458468"/>
          </a:xfrm>
          <a:custGeom>
            <a:avLst/>
            <a:gdLst/>
            <a:ahLst/>
            <a:cxnLst/>
            <a:rect l="0" t="0" r="0" b="0"/>
            <a:pathLst>
              <a:path w="2023872" h="1458468">
                <a:moveTo>
                  <a:pt x="0" y="1458468"/>
                </a:moveTo>
                <a:lnTo>
                  <a:pt x="2023872" y="1458468"/>
                </a:lnTo>
                <a:lnTo>
                  <a:pt x="2023872" y="0"/>
                </a:lnTo>
                <a:lnTo>
                  <a:pt x="0" y="0"/>
                </a:lnTo>
                <a:lnTo>
                  <a:pt x="0" y="1458468"/>
                </a:lnTo>
                <a:close/>
              </a:path>
            </a:pathLst>
          </a:custGeom>
          <a:solidFill>
            <a:srgbClr val="D0CECE">
              <a:alpha val="76077"/>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7" name="Freeform 107"/>
          <p:cNvSpPr/>
          <p:nvPr/>
        </p:nvSpPr>
        <p:spPr>
          <a:xfrm>
            <a:off x="10170415" y="628651"/>
            <a:ext cx="179831" cy="178309"/>
          </a:xfrm>
          <a:custGeom>
            <a:avLst/>
            <a:gdLst/>
            <a:ahLst/>
            <a:cxnLst/>
            <a:rect l="0" t="0" r="0" b="0"/>
            <a:pathLst>
              <a:path w="179831" h="178309">
                <a:moveTo>
                  <a:pt x="0" y="89154"/>
                </a:moveTo>
                <a:cubicBezTo>
                  <a:pt x="0" y="39879"/>
                  <a:pt x="40258" y="0"/>
                  <a:pt x="89916" y="0"/>
                </a:cubicBezTo>
                <a:cubicBezTo>
                  <a:pt x="139572" y="0"/>
                  <a:pt x="179831" y="39879"/>
                  <a:pt x="179831" y="89154"/>
                </a:cubicBezTo>
                <a:cubicBezTo>
                  <a:pt x="179831" y="138430"/>
                  <a:pt x="139572" y="178309"/>
                  <a:pt x="89916" y="178309"/>
                </a:cubicBezTo>
                <a:cubicBezTo>
                  <a:pt x="40258" y="178309"/>
                  <a:pt x="0" y="138430"/>
                  <a:pt x="0" y="89154"/>
                </a:cubicBezTo>
                <a:close/>
                <a:moveTo>
                  <a:pt x="-4030218" y="6229350"/>
                </a:moveTo>
              </a:path>
            </a:pathLst>
          </a:custGeom>
          <a:noFill/>
          <a:ln w="38100" cap="flat" cmpd="sng">
            <a:solidFill>
              <a:srgbClr val="00B0F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8" name="Freeform 108"/>
          <p:cNvSpPr/>
          <p:nvPr/>
        </p:nvSpPr>
        <p:spPr>
          <a:xfrm>
            <a:off x="4578097" y="2510029"/>
            <a:ext cx="1836419" cy="1821179"/>
          </a:xfrm>
          <a:custGeom>
            <a:avLst/>
            <a:gdLst/>
            <a:ahLst/>
            <a:cxnLst/>
            <a:rect l="0" t="0" r="0" b="0"/>
            <a:pathLst>
              <a:path w="1836419" h="1821179">
                <a:moveTo>
                  <a:pt x="0" y="910589"/>
                </a:moveTo>
                <a:cubicBezTo>
                  <a:pt x="0" y="407669"/>
                  <a:pt x="411099" y="0"/>
                  <a:pt x="918209" y="0"/>
                </a:cubicBezTo>
                <a:cubicBezTo>
                  <a:pt x="1425320" y="0"/>
                  <a:pt x="1836419" y="407669"/>
                  <a:pt x="1836419" y="910589"/>
                </a:cubicBezTo>
                <a:cubicBezTo>
                  <a:pt x="1836419" y="1413510"/>
                  <a:pt x="1425320" y="1821179"/>
                  <a:pt x="918209" y="1821179"/>
                </a:cubicBezTo>
                <a:cubicBezTo>
                  <a:pt x="411099" y="1821179"/>
                  <a:pt x="0" y="1413510"/>
                  <a:pt x="0" y="910589"/>
                </a:cubicBezTo>
                <a:close/>
                <a:moveTo>
                  <a:pt x="-1140714" y="4347971"/>
                </a:moveTo>
              </a:path>
            </a:pathLst>
          </a:custGeom>
          <a:noFill/>
          <a:ln w="76200" cap="flat" cmpd="sng">
            <a:solidFill>
              <a:srgbClr val="FF000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09" name="Freeform 109"/>
          <p:cNvSpPr/>
          <p:nvPr/>
        </p:nvSpPr>
        <p:spPr>
          <a:xfrm>
            <a:off x="4800600" y="2543556"/>
            <a:ext cx="1341120" cy="1165861"/>
          </a:xfrm>
          <a:custGeom>
            <a:avLst/>
            <a:gdLst/>
            <a:ahLst/>
            <a:cxnLst/>
            <a:rect l="0" t="0" r="0" b="0"/>
            <a:pathLst>
              <a:path w="1341120" h="1165861">
                <a:moveTo>
                  <a:pt x="0" y="582930"/>
                </a:moveTo>
                <a:cubicBezTo>
                  <a:pt x="0" y="260985"/>
                  <a:pt x="300228" y="0"/>
                  <a:pt x="670559" y="0"/>
                </a:cubicBezTo>
                <a:cubicBezTo>
                  <a:pt x="1040891" y="0"/>
                  <a:pt x="1341120" y="260985"/>
                  <a:pt x="1341120" y="582930"/>
                </a:cubicBezTo>
                <a:cubicBezTo>
                  <a:pt x="1341120" y="904875"/>
                  <a:pt x="1040891" y="1165861"/>
                  <a:pt x="670559" y="1165861"/>
                </a:cubicBezTo>
                <a:cubicBezTo>
                  <a:pt x="300228" y="1165861"/>
                  <a:pt x="0" y="904875"/>
                  <a:pt x="0" y="582930"/>
                </a:cubicBezTo>
                <a:close/>
                <a:moveTo>
                  <a:pt x="-1069086" y="4314444"/>
                </a:moveTo>
              </a:path>
            </a:pathLst>
          </a:custGeom>
          <a:noFill/>
          <a:ln w="76200" cap="flat" cmpd="sng">
            <a:solidFill>
              <a:srgbClr val="FF000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10" name="Freeform 110"/>
          <p:cNvSpPr/>
          <p:nvPr/>
        </p:nvSpPr>
        <p:spPr>
          <a:xfrm>
            <a:off x="5935979" y="3564636"/>
            <a:ext cx="1647444" cy="307848"/>
          </a:xfrm>
          <a:custGeom>
            <a:avLst/>
            <a:gdLst/>
            <a:ahLst/>
            <a:cxnLst/>
            <a:rect l="0" t="0" r="0" b="0"/>
            <a:pathLst>
              <a:path w="1647444" h="307848">
                <a:moveTo>
                  <a:pt x="0" y="307848"/>
                </a:moveTo>
                <a:lnTo>
                  <a:pt x="1647444" y="307848"/>
                </a:lnTo>
                <a:lnTo>
                  <a:pt x="1647444" y="0"/>
                </a:lnTo>
                <a:lnTo>
                  <a:pt x="0" y="0"/>
                </a:lnTo>
                <a:lnTo>
                  <a:pt x="0" y="307848"/>
                </a:lnTo>
                <a:close/>
              </a:path>
            </a:pathLst>
          </a:custGeom>
          <a:solidFill>
            <a:srgbClr val="FFFF00">
              <a:alpha val="58824"/>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1" name="Freeform 111"/>
          <p:cNvSpPr/>
          <p:nvPr/>
        </p:nvSpPr>
        <p:spPr>
          <a:xfrm>
            <a:off x="10170415" y="906019"/>
            <a:ext cx="173736" cy="190500"/>
          </a:xfrm>
          <a:custGeom>
            <a:avLst/>
            <a:gdLst/>
            <a:ahLst/>
            <a:cxnLst/>
            <a:rect l="0" t="0" r="0" b="0"/>
            <a:pathLst>
              <a:path w="173736" h="190500">
                <a:moveTo>
                  <a:pt x="0" y="95250"/>
                </a:moveTo>
                <a:cubicBezTo>
                  <a:pt x="0" y="42673"/>
                  <a:pt x="38862" y="0"/>
                  <a:pt x="86867" y="0"/>
                </a:cubicBezTo>
                <a:cubicBezTo>
                  <a:pt x="134874" y="0"/>
                  <a:pt x="173736" y="42673"/>
                  <a:pt x="173736" y="95250"/>
                </a:cubicBezTo>
                <a:cubicBezTo>
                  <a:pt x="173736" y="147829"/>
                  <a:pt x="134874" y="190500"/>
                  <a:pt x="86867" y="190500"/>
                </a:cubicBezTo>
                <a:cubicBezTo>
                  <a:pt x="38862" y="190500"/>
                  <a:pt x="0" y="147829"/>
                  <a:pt x="0" y="95250"/>
                </a:cubicBezTo>
                <a:close/>
                <a:moveTo>
                  <a:pt x="-4313682" y="5951982"/>
                </a:moveTo>
              </a:path>
            </a:pathLst>
          </a:custGeom>
          <a:noFill/>
          <a:ln w="38100" cap="flat" cmpd="sng">
            <a:solidFill>
              <a:srgbClr val="FF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2" name="Freeform 112"/>
          <p:cNvSpPr/>
          <p:nvPr/>
        </p:nvSpPr>
        <p:spPr>
          <a:xfrm>
            <a:off x="4937760" y="733046"/>
            <a:ext cx="1537717" cy="1517903"/>
          </a:xfrm>
          <a:custGeom>
            <a:avLst/>
            <a:gdLst/>
            <a:ahLst/>
            <a:cxnLst/>
            <a:rect l="0" t="0" r="0" b="0"/>
            <a:pathLst>
              <a:path w="1537717" h="1517903">
                <a:moveTo>
                  <a:pt x="0" y="758952"/>
                </a:moveTo>
                <a:cubicBezTo>
                  <a:pt x="0" y="339852"/>
                  <a:pt x="344170" y="0"/>
                  <a:pt x="768858" y="0"/>
                </a:cubicBezTo>
                <a:cubicBezTo>
                  <a:pt x="1193546" y="0"/>
                  <a:pt x="1537717" y="339852"/>
                  <a:pt x="1537717" y="758952"/>
                </a:cubicBezTo>
                <a:cubicBezTo>
                  <a:pt x="1537717" y="1178052"/>
                  <a:pt x="1193546" y="1517903"/>
                  <a:pt x="768858" y="1517903"/>
                </a:cubicBezTo>
                <a:cubicBezTo>
                  <a:pt x="344170" y="1517903"/>
                  <a:pt x="0" y="1178052"/>
                  <a:pt x="0" y="758952"/>
                </a:cubicBezTo>
                <a:close/>
                <a:moveTo>
                  <a:pt x="428244" y="6124955"/>
                </a:moveTo>
              </a:path>
            </a:pathLst>
          </a:custGeom>
          <a:noFill/>
          <a:ln w="76200" cap="flat" cmpd="sng">
            <a:solidFill>
              <a:srgbClr val="00000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13" name="Freeform 113"/>
          <p:cNvSpPr/>
          <p:nvPr/>
        </p:nvSpPr>
        <p:spPr>
          <a:xfrm>
            <a:off x="4698491" y="437389"/>
            <a:ext cx="577596" cy="368808"/>
          </a:xfrm>
          <a:custGeom>
            <a:avLst/>
            <a:gdLst/>
            <a:ahLst/>
            <a:cxnLst/>
            <a:rect l="0" t="0" r="0" b="0"/>
            <a:pathLst>
              <a:path w="577596" h="368808">
                <a:moveTo>
                  <a:pt x="0" y="368808"/>
                </a:moveTo>
                <a:lnTo>
                  <a:pt x="577596" y="368808"/>
                </a:lnTo>
                <a:lnTo>
                  <a:pt x="577596" y="0"/>
                </a:lnTo>
                <a:lnTo>
                  <a:pt x="0" y="0"/>
                </a:lnTo>
                <a:lnTo>
                  <a:pt x="0" y="368808"/>
                </a:lnTo>
                <a:close/>
              </a:path>
            </a:pathLst>
          </a:custGeom>
          <a:solidFill>
            <a:srgbClr val="FFFF00">
              <a:alpha val="67058"/>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4" name="Freeform 114"/>
          <p:cNvSpPr/>
          <p:nvPr/>
        </p:nvSpPr>
        <p:spPr>
          <a:xfrm>
            <a:off x="10176510" y="305563"/>
            <a:ext cx="179833" cy="192024"/>
          </a:xfrm>
          <a:custGeom>
            <a:avLst/>
            <a:gdLst/>
            <a:ahLst/>
            <a:cxnLst/>
            <a:rect l="0" t="0" r="0" b="0"/>
            <a:pathLst>
              <a:path w="179833" h="192024">
                <a:moveTo>
                  <a:pt x="0" y="96012"/>
                </a:moveTo>
                <a:cubicBezTo>
                  <a:pt x="0" y="42927"/>
                  <a:pt x="40259" y="0"/>
                  <a:pt x="89917" y="0"/>
                </a:cubicBezTo>
                <a:cubicBezTo>
                  <a:pt x="139573" y="0"/>
                  <a:pt x="179833" y="42927"/>
                  <a:pt x="179833" y="96012"/>
                </a:cubicBezTo>
                <a:cubicBezTo>
                  <a:pt x="179833" y="149098"/>
                  <a:pt x="139573" y="192024"/>
                  <a:pt x="89917" y="192024"/>
                </a:cubicBezTo>
                <a:cubicBezTo>
                  <a:pt x="40259" y="192024"/>
                  <a:pt x="0" y="149098"/>
                  <a:pt x="0" y="96012"/>
                </a:cubicBezTo>
                <a:close/>
                <a:moveTo>
                  <a:pt x="-3720083" y="6552438"/>
                </a:moveTo>
              </a:path>
            </a:pathLst>
          </a:custGeom>
          <a:noFill/>
          <a:ln w="3810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pic>
        <p:nvPicPr>
          <p:cNvPr id="115" name="Picture 11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a:xfrm>
            <a:off x="2996831" y="0"/>
            <a:ext cx="4281655" cy="4370848"/>
          </a:xfrm>
          <a:prstGeom prst="rect">
            <a:avLst/>
          </a:prstGeom>
          <a:noFill/>
        </p:spPr>
      </p:pic>
      <p:sp>
        <p:nvSpPr>
          <p:cNvPr id="116" name="Freeform 116"/>
          <p:cNvSpPr/>
          <p:nvPr/>
        </p:nvSpPr>
        <p:spPr>
          <a:xfrm>
            <a:off x="10140695" y="1272541"/>
            <a:ext cx="190500" cy="0"/>
          </a:xfrm>
          <a:custGeom>
            <a:avLst/>
            <a:gdLst/>
            <a:ahLst/>
            <a:cxnLst/>
            <a:rect l="0" t="0" r="0" b="0"/>
            <a:pathLst>
              <a:path w="190500">
                <a:moveTo>
                  <a:pt x="0" y="0"/>
                </a:moveTo>
                <a:lnTo>
                  <a:pt x="190500" y="0"/>
                </a:lnTo>
              </a:path>
            </a:pathLst>
          </a:custGeom>
          <a:noFill/>
          <a:ln w="57150" cap="flat" cmpd="sng">
            <a:solidFill>
              <a:srgbClr val="00FF00">
                <a:alpha val="100000"/>
              </a:srgbClr>
            </a:solidFill>
            <a:custDash>
              <a:ds d="1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17" name="Freeform 117"/>
          <p:cNvSpPr/>
          <p:nvPr/>
        </p:nvSpPr>
        <p:spPr>
          <a:xfrm>
            <a:off x="2500883" y="3534157"/>
            <a:ext cx="780288" cy="368808"/>
          </a:xfrm>
          <a:custGeom>
            <a:avLst/>
            <a:gdLst/>
            <a:ahLst/>
            <a:cxnLst/>
            <a:rect l="0" t="0" r="0" b="0"/>
            <a:pathLst>
              <a:path w="780288" h="368808">
                <a:moveTo>
                  <a:pt x="0" y="368808"/>
                </a:moveTo>
                <a:lnTo>
                  <a:pt x="780288" y="368808"/>
                </a:lnTo>
                <a:lnTo>
                  <a:pt x="780288" y="0"/>
                </a:lnTo>
                <a:lnTo>
                  <a:pt x="0" y="0"/>
                </a:lnTo>
                <a:lnTo>
                  <a:pt x="0" y="368808"/>
                </a:lnTo>
                <a:close/>
              </a:path>
            </a:pathLst>
          </a:custGeom>
          <a:solidFill>
            <a:srgbClr val="FFFF00">
              <a:alpha val="67058"/>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8" name="Freeform 118"/>
          <p:cNvSpPr/>
          <p:nvPr/>
        </p:nvSpPr>
        <p:spPr>
          <a:xfrm>
            <a:off x="7781543" y="2071116"/>
            <a:ext cx="597408" cy="368808"/>
          </a:xfrm>
          <a:custGeom>
            <a:avLst/>
            <a:gdLst/>
            <a:ahLst/>
            <a:cxnLst/>
            <a:rect l="0" t="0" r="0" b="0"/>
            <a:pathLst>
              <a:path w="597408" h="368808">
                <a:moveTo>
                  <a:pt x="0" y="368808"/>
                </a:moveTo>
                <a:lnTo>
                  <a:pt x="597408" y="368808"/>
                </a:lnTo>
                <a:lnTo>
                  <a:pt x="597408" y="0"/>
                </a:lnTo>
                <a:lnTo>
                  <a:pt x="0" y="0"/>
                </a:lnTo>
                <a:lnTo>
                  <a:pt x="0" y="368808"/>
                </a:lnTo>
                <a:close/>
              </a:path>
            </a:pathLst>
          </a:custGeom>
          <a:solidFill>
            <a:srgbClr val="FFFF00">
              <a:alpha val="67058"/>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9" name="Freeform 119"/>
          <p:cNvSpPr/>
          <p:nvPr/>
        </p:nvSpPr>
        <p:spPr>
          <a:xfrm>
            <a:off x="5230367" y="4366260"/>
            <a:ext cx="1994916" cy="307848"/>
          </a:xfrm>
          <a:custGeom>
            <a:avLst/>
            <a:gdLst/>
            <a:ahLst/>
            <a:cxnLst/>
            <a:rect l="0" t="0" r="0" b="0"/>
            <a:pathLst>
              <a:path w="1994916" h="307848">
                <a:moveTo>
                  <a:pt x="0" y="307848"/>
                </a:moveTo>
                <a:lnTo>
                  <a:pt x="1994916" y="307848"/>
                </a:lnTo>
                <a:lnTo>
                  <a:pt x="1994916" y="0"/>
                </a:lnTo>
                <a:lnTo>
                  <a:pt x="0" y="0"/>
                </a:lnTo>
                <a:lnTo>
                  <a:pt x="0" y="307848"/>
                </a:lnTo>
                <a:close/>
              </a:path>
            </a:pathLst>
          </a:custGeom>
          <a:solidFill>
            <a:srgbClr val="FFFF00">
              <a:alpha val="58824"/>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20" name="Rectangle 120"/>
          <p:cNvSpPr/>
          <p:nvPr/>
        </p:nvSpPr>
        <p:spPr>
          <a:xfrm>
            <a:off x="10130664" y="-19049"/>
            <a:ext cx="760849" cy="276999"/>
          </a:xfrm>
          <a:prstGeom prst="rect">
            <a:avLst/>
          </a:prstGeom>
        </p:spPr>
        <p:txBody>
          <a:bodyPr wrap="none" lIns="0" tIns="0" rIns="0" bIns="0">
            <a:spAutoFit/>
          </a:bodyPr>
          <a:lstStyle/>
          <a:p>
            <a:r>
              <a:rPr lang="en-US" b="1" dirty="0">
                <a:solidFill>
                  <a:srgbClr val="000000"/>
                </a:solidFill>
                <a:latin typeface="Calibri-Bold"/>
              </a:rPr>
              <a:t>L</a:t>
            </a:r>
            <a:r>
              <a:rPr lang="en-US" b="1" spc="-28" dirty="0">
                <a:solidFill>
                  <a:srgbClr val="000000"/>
                </a:solidFill>
                <a:latin typeface="Calibri-Bold"/>
              </a:rPr>
              <a:t>E</a:t>
            </a:r>
            <a:r>
              <a:rPr lang="en-US" b="1" dirty="0">
                <a:solidFill>
                  <a:srgbClr val="000000"/>
                </a:solidFill>
                <a:latin typeface="Calibri-Bold"/>
              </a:rPr>
              <a:t>GEND</a:t>
            </a:r>
          </a:p>
        </p:txBody>
      </p:sp>
      <p:sp>
        <p:nvSpPr>
          <p:cNvPr id="122" name="Rectangle 122"/>
          <p:cNvSpPr/>
          <p:nvPr/>
        </p:nvSpPr>
        <p:spPr>
          <a:xfrm>
            <a:off x="10434194" y="574422"/>
            <a:ext cx="349198" cy="276999"/>
          </a:xfrm>
          <a:prstGeom prst="rect">
            <a:avLst/>
          </a:prstGeom>
        </p:spPr>
        <p:txBody>
          <a:bodyPr wrap="none" lIns="0" tIns="0" rIns="0" bIns="0">
            <a:spAutoFit/>
          </a:bodyPr>
          <a:lstStyle/>
          <a:p>
            <a:r>
              <a:rPr lang="en-US" spc="-11" dirty="0">
                <a:solidFill>
                  <a:srgbClr val="000000"/>
                </a:solidFill>
                <a:latin typeface="Calibri"/>
              </a:rPr>
              <a:t>F</a:t>
            </a:r>
            <a:r>
              <a:rPr lang="en-US" dirty="0">
                <a:solidFill>
                  <a:srgbClr val="000000"/>
                </a:solidFill>
                <a:latin typeface="Calibri"/>
              </a:rPr>
              <a:t>CC</a:t>
            </a:r>
          </a:p>
        </p:txBody>
      </p:sp>
      <p:sp>
        <p:nvSpPr>
          <p:cNvPr id="124" name="Rectangle 124"/>
          <p:cNvSpPr/>
          <p:nvPr/>
        </p:nvSpPr>
        <p:spPr>
          <a:xfrm>
            <a:off x="6027674" y="3608060"/>
            <a:ext cx="1391663" cy="216534"/>
          </a:xfrm>
          <a:prstGeom prst="rect">
            <a:avLst/>
          </a:prstGeom>
        </p:spPr>
        <p:txBody>
          <a:bodyPr wrap="none" lIns="0" tIns="0" rIns="0" bIns="0">
            <a:spAutoFit/>
          </a:bodyPr>
          <a:lstStyle/>
          <a:p>
            <a:r>
              <a:rPr lang="en-US" sz="1407" b="1" dirty="0">
                <a:solidFill>
                  <a:srgbClr val="000000"/>
                </a:solidFill>
                <a:latin typeface="Calibri-Bold"/>
              </a:rPr>
              <a:t>Muon</a:t>
            </a:r>
            <a:r>
              <a:rPr lang="en-US" sz="1407" b="1" spc="-17" dirty="0">
                <a:solidFill>
                  <a:srgbClr val="000000"/>
                </a:solidFill>
                <a:latin typeface="Calibri-Bold"/>
              </a:rPr>
              <a:t> </a:t>
            </a:r>
            <a:r>
              <a:rPr lang="en-US" sz="1407" b="1" dirty="0">
                <a:solidFill>
                  <a:srgbClr val="000000"/>
                </a:solidFill>
                <a:latin typeface="Calibri-Bold"/>
              </a:rPr>
              <a:t>Collider</a:t>
            </a:r>
            <a:r>
              <a:rPr lang="en-US" sz="1407" b="1" spc="-31" dirty="0">
                <a:solidFill>
                  <a:srgbClr val="000000"/>
                </a:solidFill>
                <a:latin typeface="Calibri-Bold"/>
              </a:rPr>
              <a:t> </a:t>
            </a:r>
            <a:r>
              <a:rPr lang="en-US" sz="1407" b="1" dirty="0">
                <a:solidFill>
                  <a:srgbClr val="000000"/>
                </a:solidFill>
                <a:latin typeface="Calibri-Bold"/>
              </a:rPr>
              <a:t>ring</a:t>
            </a:r>
          </a:p>
        </p:txBody>
      </p:sp>
      <p:sp>
        <p:nvSpPr>
          <p:cNvPr id="125" name="Rectangle 125"/>
          <p:cNvSpPr/>
          <p:nvPr/>
        </p:nvSpPr>
        <p:spPr>
          <a:xfrm>
            <a:off x="10423525" y="855093"/>
            <a:ext cx="1336904" cy="276999"/>
          </a:xfrm>
          <a:prstGeom prst="rect">
            <a:avLst/>
          </a:prstGeom>
        </p:spPr>
        <p:txBody>
          <a:bodyPr wrap="none" lIns="0" tIns="0" rIns="0" bIns="0">
            <a:spAutoFit/>
          </a:bodyPr>
          <a:lstStyle/>
          <a:p>
            <a:r>
              <a:rPr lang="en-US" dirty="0">
                <a:solidFill>
                  <a:srgbClr val="000000"/>
                </a:solidFill>
                <a:latin typeface="Calibri"/>
              </a:rPr>
              <a:t>Muon Collider</a:t>
            </a:r>
          </a:p>
        </p:txBody>
      </p:sp>
      <p:sp>
        <p:nvSpPr>
          <p:cNvPr id="126" name="Rectangle 126"/>
          <p:cNvSpPr/>
          <p:nvPr/>
        </p:nvSpPr>
        <p:spPr>
          <a:xfrm>
            <a:off x="4791204" y="479046"/>
            <a:ext cx="365485" cy="276999"/>
          </a:xfrm>
          <a:prstGeom prst="rect">
            <a:avLst/>
          </a:prstGeom>
        </p:spPr>
        <p:txBody>
          <a:bodyPr wrap="none" lIns="0" tIns="0" rIns="0" bIns="0">
            <a:spAutoFit/>
          </a:bodyPr>
          <a:lstStyle/>
          <a:p>
            <a:r>
              <a:rPr lang="en-US" b="1" dirty="0">
                <a:solidFill>
                  <a:srgbClr val="000000"/>
                </a:solidFill>
                <a:latin typeface="Calibri-Bold"/>
              </a:rPr>
              <a:t>LHC</a:t>
            </a:r>
          </a:p>
        </p:txBody>
      </p:sp>
      <p:sp>
        <p:nvSpPr>
          <p:cNvPr id="127" name="Rectangle 127"/>
          <p:cNvSpPr/>
          <p:nvPr/>
        </p:nvSpPr>
        <p:spPr>
          <a:xfrm>
            <a:off x="10418319" y="264161"/>
            <a:ext cx="1637949" cy="276999"/>
          </a:xfrm>
          <a:prstGeom prst="rect">
            <a:avLst/>
          </a:prstGeom>
        </p:spPr>
        <p:txBody>
          <a:bodyPr wrap="none" lIns="0" tIns="0" rIns="0" bIns="0">
            <a:spAutoFit/>
          </a:bodyPr>
          <a:lstStyle/>
          <a:p>
            <a:r>
              <a:rPr lang="en-US" dirty="0">
                <a:solidFill>
                  <a:srgbClr val="000000"/>
                </a:solidFill>
                <a:latin typeface="Calibri"/>
              </a:rPr>
              <a:t>CERN Exi</a:t>
            </a:r>
            <a:r>
              <a:rPr lang="en-US" spc="-20" dirty="0">
                <a:solidFill>
                  <a:srgbClr val="000000"/>
                </a:solidFill>
                <a:latin typeface="Calibri"/>
              </a:rPr>
              <a:t>s</a:t>
            </a:r>
            <a:r>
              <a:rPr lang="en-US" dirty="0">
                <a:solidFill>
                  <a:srgbClr val="000000"/>
                </a:solidFill>
                <a:latin typeface="Calibri"/>
              </a:rPr>
              <a:t>tingLHC</a:t>
            </a:r>
          </a:p>
        </p:txBody>
      </p:sp>
      <p:sp>
        <p:nvSpPr>
          <p:cNvPr id="128" name="Rectangle 128"/>
          <p:cNvSpPr/>
          <p:nvPr/>
        </p:nvSpPr>
        <p:spPr>
          <a:xfrm>
            <a:off x="10434193" y="1143473"/>
            <a:ext cx="402354" cy="277448"/>
          </a:xfrm>
          <a:prstGeom prst="rect">
            <a:avLst/>
          </a:prstGeom>
        </p:spPr>
        <p:txBody>
          <a:bodyPr wrap="none" lIns="0" tIns="0" rIns="0" bIns="0">
            <a:spAutoFit/>
          </a:bodyPr>
          <a:lstStyle/>
          <a:p>
            <a:r>
              <a:rPr lang="en-US" sz="1803" dirty="0">
                <a:solidFill>
                  <a:srgbClr val="000000"/>
                </a:solidFill>
                <a:latin typeface="Calibri"/>
              </a:rPr>
              <a:t>CLIC</a:t>
            </a:r>
          </a:p>
        </p:txBody>
      </p:sp>
      <p:sp>
        <p:nvSpPr>
          <p:cNvPr id="129" name="Rectangle 129"/>
          <p:cNvSpPr/>
          <p:nvPr/>
        </p:nvSpPr>
        <p:spPr>
          <a:xfrm>
            <a:off x="2592959" y="3576665"/>
            <a:ext cx="402354" cy="277448"/>
          </a:xfrm>
          <a:prstGeom prst="rect">
            <a:avLst/>
          </a:prstGeom>
        </p:spPr>
        <p:txBody>
          <a:bodyPr wrap="none" lIns="0" tIns="0" rIns="0" bIns="0">
            <a:spAutoFit/>
          </a:bodyPr>
          <a:lstStyle/>
          <a:p>
            <a:r>
              <a:rPr lang="en-US" sz="1803" b="1" dirty="0">
                <a:solidFill>
                  <a:srgbClr val="000000"/>
                </a:solidFill>
                <a:latin typeface="Calibri-Bold"/>
              </a:rPr>
              <a:t>CLIC</a:t>
            </a:r>
          </a:p>
        </p:txBody>
      </p:sp>
      <p:sp>
        <p:nvSpPr>
          <p:cNvPr id="130" name="Rectangle 130"/>
          <p:cNvSpPr/>
          <p:nvPr/>
        </p:nvSpPr>
        <p:spPr>
          <a:xfrm>
            <a:off x="7874509" y="2113662"/>
            <a:ext cx="346377" cy="276999"/>
          </a:xfrm>
          <a:prstGeom prst="rect">
            <a:avLst/>
          </a:prstGeom>
        </p:spPr>
        <p:txBody>
          <a:bodyPr wrap="none" lIns="0" tIns="0" rIns="0" bIns="0">
            <a:spAutoFit/>
          </a:bodyPr>
          <a:lstStyle/>
          <a:p>
            <a:r>
              <a:rPr lang="en-US" b="1" spc="-11" dirty="0">
                <a:solidFill>
                  <a:srgbClr val="000000"/>
                </a:solidFill>
                <a:latin typeface="Calibri-Bold"/>
              </a:rPr>
              <a:t>F</a:t>
            </a:r>
            <a:r>
              <a:rPr lang="en-US" b="1" dirty="0">
                <a:solidFill>
                  <a:srgbClr val="000000"/>
                </a:solidFill>
                <a:latin typeface="Calibri-Bold"/>
              </a:rPr>
              <a:t>CC</a:t>
            </a:r>
          </a:p>
        </p:txBody>
      </p:sp>
      <p:sp>
        <p:nvSpPr>
          <p:cNvPr id="131" name="Rectangle 131"/>
          <p:cNvSpPr/>
          <p:nvPr/>
        </p:nvSpPr>
        <p:spPr>
          <a:xfrm>
            <a:off x="5323079" y="4409594"/>
            <a:ext cx="1738361" cy="215893"/>
          </a:xfrm>
          <a:prstGeom prst="rect">
            <a:avLst/>
          </a:prstGeom>
        </p:spPr>
        <p:txBody>
          <a:bodyPr wrap="none" lIns="0" tIns="0" rIns="0" bIns="0">
            <a:spAutoFit/>
          </a:bodyPr>
          <a:lstStyle/>
          <a:p>
            <a:r>
              <a:rPr lang="en-US" sz="1403" b="1" dirty="0">
                <a:solidFill>
                  <a:srgbClr val="000000"/>
                </a:solidFill>
                <a:latin typeface="Calibri-Bold"/>
              </a:rPr>
              <a:t>Muon</a:t>
            </a:r>
            <a:r>
              <a:rPr lang="en-US" sz="1403" b="1" spc="-16" dirty="0">
                <a:solidFill>
                  <a:srgbClr val="000000"/>
                </a:solidFill>
                <a:latin typeface="Calibri-Bold"/>
              </a:rPr>
              <a:t> </a:t>
            </a:r>
            <a:r>
              <a:rPr lang="en-US" sz="1403" b="1" dirty="0">
                <a:solidFill>
                  <a:srgbClr val="000000"/>
                </a:solidFill>
                <a:latin typeface="Calibri-Bold"/>
              </a:rPr>
              <a:t>Accele</a:t>
            </a:r>
            <a:r>
              <a:rPr lang="en-US" sz="1403" b="1" spc="-31" dirty="0">
                <a:solidFill>
                  <a:srgbClr val="000000"/>
                </a:solidFill>
                <a:latin typeface="Calibri-Bold"/>
              </a:rPr>
              <a:t>r</a:t>
            </a:r>
            <a:r>
              <a:rPr lang="en-US" sz="1403" b="1" dirty="0">
                <a:solidFill>
                  <a:srgbClr val="000000"/>
                </a:solidFill>
                <a:latin typeface="Calibri-Bold"/>
              </a:rPr>
              <a:t>ation</a:t>
            </a:r>
            <a:r>
              <a:rPr lang="en-US" sz="1403" b="1" spc="-41" dirty="0">
                <a:solidFill>
                  <a:srgbClr val="000000"/>
                </a:solidFill>
                <a:latin typeface="Calibri-Bold"/>
              </a:rPr>
              <a:t> </a:t>
            </a:r>
            <a:r>
              <a:rPr lang="en-US" sz="1403" b="1" dirty="0">
                <a:solidFill>
                  <a:srgbClr val="000000"/>
                </a:solidFill>
                <a:latin typeface="Calibri-Bold"/>
              </a:rPr>
              <a:t>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3">
            <a:extLst>
              <a:ext uri="{FF2B5EF4-FFF2-40B4-BE49-F238E27FC236}">
                <a16:creationId xmlns:a16="http://schemas.microsoft.com/office/drawing/2014/main" id="{47673324-FEB8-D506-7C27-D4B36A216A54}"/>
              </a:ext>
            </a:extLst>
          </p:cNvPr>
          <p:cNvGraphicFramePr>
            <a:graphicFrameLocks noGrp="1"/>
          </p:cNvGraphicFramePr>
          <p:nvPr>
            <p:extLst>
              <p:ext uri="{D42A27DB-BD31-4B8C-83A1-F6EECF244321}">
                <p14:modId xmlns:p14="http://schemas.microsoft.com/office/powerpoint/2010/main" val="3762978221"/>
              </p:ext>
            </p:extLst>
          </p:nvPr>
        </p:nvGraphicFramePr>
        <p:xfrm>
          <a:off x="798448" y="1609145"/>
          <a:ext cx="10491865" cy="3657306"/>
        </p:xfrm>
        <a:graphic>
          <a:graphicData uri="http://schemas.openxmlformats.org/drawingml/2006/table">
            <a:tbl>
              <a:tblPr firstRow="1" bandRow="1">
                <a:tableStyleId>{7E9639D4-E3E2-4D34-9284-5A2195B3D0D7}</a:tableStyleId>
              </a:tblPr>
              <a:tblGrid>
                <a:gridCol w="2955017">
                  <a:extLst>
                    <a:ext uri="{9D8B030D-6E8A-4147-A177-3AD203B41FA5}">
                      <a16:colId xmlns:a16="http://schemas.microsoft.com/office/drawing/2014/main" val="2153298135"/>
                    </a:ext>
                  </a:extLst>
                </a:gridCol>
                <a:gridCol w="7536848">
                  <a:extLst>
                    <a:ext uri="{9D8B030D-6E8A-4147-A177-3AD203B41FA5}">
                      <a16:colId xmlns:a16="http://schemas.microsoft.com/office/drawing/2014/main" val="768378660"/>
                    </a:ext>
                  </a:extLst>
                </a:gridCol>
              </a:tblGrid>
              <a:tr h="456906">
                <a:tc>
                  <a:txBody>
                    <a:bodyPr/>
                    <a:lstStyle/>
                    <a:p>
                      <a:r>
                        <a:rPr lang="en-GB" dirty="0"/>
                        <a:t>Option</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Status</a:t>
                      </a:r>
                    </a:p>
                  </a:txBody>
                  <a:tcPr anchor="ctr"/>
                </a:tc>
                <a:extLst>
                  <a:ext uri="{0D108BD9-81ED-4DB2-BD59-A6C34878D82A}">
                    <a16:rowId xmlns:a16="http://schemas.microsoft.com/office/drawing/2014/main" val="2490803382"/>
                  </a:ext>
                </a:extLst>
              </a:tr>
              <a:tr h="469900">
                <a:tc>
                  <a:txBody>
                    <a:bodyPr/>
                    <a:lstStyle/>
                    <a:p>
                      <a:r>
                        <a:rPr lang="en-GB" b="1" dirty="0"/>
                        <a:t>FCC feasibility study</a:t>
                      </a:r>
                    </a:p>
                  </a:txBody>
                  <a:tcPr anchor="ctr"/>
                </a:tc>
                <a:tc>
                  <a:txBody>
                    <a:bodyPr/>
                    <a:lstStyle/>
                    <a:p>
                      <a:pPr algn="l"/>
                      <a:r>
                        <a:rPr lang="en-GB" dirty="0"/>
                        <a:t>Good progress – delivery of study foreseen end 2025</a:t>
                      </a:r>
                    </a:p>
                    <a:p>
                      <a:pPr algn="l"/>
                      <a:r>
                        <a:rPr lang="en-GB" dirty="0"/>
                        <a:t>Serious mid–term review – Q4 2023</a:t>
                      </a:r>
                    </a:p>
                  </a:txBody>
                  <a:tcPr anchor="ctr"/>
                </a:tc>
                <a:extLst>
                  <a:ext uri="{0D108BD9-81ED-4DB2-BD59-A6C34878D82A}">
                    <a16:rowId xmlns:a16="http://schemas.microsoft.com/office/drawing/2014/main" val="2809621218"/>
                  </a:ext>
                </a:extLst>
              </a:tr>
              <a:tr h="469900">
                <a:tc>
                  <a:txBody>
                    <a:bodyPr/>
                    <a:lstStyle/>
                    <a:p>
                      <a:r>
                        <a:rPr lang="en-GB" b="1" dirty="0"/>
                        <a:t>ILC</a:t>
                      </a:r>
                    </a:p>
                  </a:txBody>
                  <a:tcPr anchor="ctr"/>
                </a:tc>
                <a:tc>
                  <a:txBody>
                    <a:bodyPr/>
                    <a:lstStyle/>
                    <a:p>
                      <a:pPr algn="l"/>
                      <a:r>
                        <a:rPr lang="en-GB" dirty="0"/>
                        <a:t>Mature design, slow progress moving to Pre-lab phase</a:t>
                      </a:r>
                    </a:p>
                    <a:p>
                      <a:pPr algn="l"/>
                      <a:r>
                        <a:rPr lang="en-GB" dirty="0"/>
                        <a:t>Targeted R&amp;D phase as a bridge (</a:t>
                      </a:r>
                      <a:r>
                        <a:rPr lang="en-GB" dirty="0" err="1"/>
                        <a:t>ITN</a:t>
                      </a:r>
                      <a:r>
                        <a:rPr lang="en-GB" dirty="0"/>
                        <a:t>)</a:t>
                      </a:r>
                    </a:p>
                  </a:txBody>
                  <a:tcPr anchor="ctr"/>
                </a:tc>
                <a:extLst>
                  <a:ext uri="{0D108BD9-81ED-4DB2-BD59-A6C34878D82A}">
                    <a16:rowId xmlns:a16="http://schemas.microsoft.com/office/drawing/2014/main" val="3889891083"/>
                  </a:ext>
                </a:extLst>
              </a:tr>
              <a:tr h="469900">
                <a:tc>
                  <a:txBody>
                    <a:bodyPr/>
                    <a:lstStyle/>
                    <a:p>
                      <a:r>
                        <a:rPr lang="en-GB" b="1" dirty="0"/>
                        <a:t>CLIC</a:t>
                      </a:r>
                    </a:p>
                  </a:txBody>
                  <a:tcPr anchor="ctr"/>
                </a:tc>
                <a:tc>
                  <a:txBody>
                    <a:bodyPr/>
                    <a:lstStyle/>
                    <a:p>
                      <a:pPr algn="l"/>
                      <a:r>
                        <a:rPr lang="en-GB" dirty="0"/>
                        <a:t>Mature design, X-band KT, luminosity optimization, sustainability studies</a:t>
                      </a:r>
                    </a:p>
                    <a:p>
                      <a:pPr algn="l"/>
                      <a:r>
                        <a:rPr lang="en-GB" dirty="0"/>
                        <a:t>Project Readiness Report as a step toward a TDR for next </a:t>
                      </a:r>
                      <a:r>
                        <a:rPr lang="en-GB" dirty="0" err="1"/>
                        <a:t>ESPPU</a:t>
                      </a:r>
                      <a:endParaRPr lang="en-GB" dirty="0"/>
                    </a:p>
                  </a:txBody>
                  <a:tcPr anchor="ctr"/>
                </a:tc>
                <a:extLst>
                  <a:ext uri="{0D108BD9-81ED-4DB2-BD59-A6C34878D82A}">
                    <a16:rowId xmlns:a16="http://schemas.microsoft.com/office/drawing/2014/main" val="799383122"/>
                  </a:ext>
                </a:extLst>
              </a:tr>
              <a:tr h="469900">
                <a:tc>
                  <a:txBody>
                    <a:bodyPr/>
                    <a:lstStyle/>
                    <a:p>
                      <a:r>
                        <a:rPr lang="en-GB" b="1" dirty="0"/>
                        <a:t>Muon collider</a:t>
                      </a:r>
                    </a:p>
                  </a:txBody>
                  <a:tcPr anchor="ctr"/>
                </a:tc>
                <a:tc>
                  <a:txBody>
                    <a:bodyPr/>
                    <a:lstStyle/>
                    <a:p>
                      <a:pPr algn="l"/>
                      <a:r>
                        <a:rPr lang="en-GB" dirty="0"/>
                        <a:t>International Study established, collaboration up and running</a:t>
                      </a:r>
                    </a:p>
                    <a:p>
                      <a:pPr algn="l"/>
                      <a:r>
                        <a:rPr lang="en-GB" dirty="0"/>
                        <a:t>Successful INFRA-DEV bid (MuCol), lively interest</a:t>
                      </a:r>
                    </a:p>
                  </a:txBody>
                  <a:tcPr anchor="ctr"/>
                </a:tc>
                <a:extLst>
                  <a:ext uri="{0D108BD9-81ED-4DB2-BD59-A6C34878D82A}">
                    <a16:rowId xmlns:a16="http://schemas.microsoft.com/office/drawing/2014/main" val="2518742589"/>
                  </a:ext>
                </a:extLst>
              </a:tr>
              <a:tr h="469900">
                <a:tc>
                  <a:txBody>
                    <a:bodyPr/>
                    <a:lstStyle/>
                    <a:p>
                      <a:r>
                        <a:rPr lang="en-GB" b="1" dirty="0"/>
                        <a:t>Physics Beyond Colliders</a:t>
                      </a:r>
                    </a:p>
                  </a:txBody>
                  <a:tcPr anchor="ctr"/>
                </a:tc>
                <a:tc>
                  <a:txBody>
                    <a:bodyPr/>
                    <a:lstStyle/>
                    <a:p>
                      <a:pPr algn="l"/>
                      <a:r>
                        <a:rPr lang="en-GB" dirty="0"/>
                        <a:t>Numerous smaller scale initiatives, medium scale projects under active consideration (ECN3 options, Forward Physics Facility)</a:t>
                      </a:r>
                    </a:p>
                  </a:txBody>
                  <a:tcPr anchor="ctr"/>
                </a:tc>
                <a:extLst>
                  <a:ext uri="{0D108BD9-81ED-4DB2-BD59-A6C34878D82A}">
                    <a16:rowId xmlns:a16="http://schemas.microsoft.com/office/drawing/2014/main" val="2488862758"/>
                  </a:ext>
                </a:extLst>
              </a:tr>
            </a:tbl>
          </a:graphicData>
        </a:graphic>
      </p:graphicFrame>
      <p:sp>
        <p:nvSpPr>
          <p:cNvPr id="21" name="Title 20">
            <a:extLst>
              <a:ext uri="{FF2B5EF4-FFF2-40B4-BE49-F238E27FC236}">
                <a16:creationId xmlns:a16="http://schemas.microsoft.com/office/drawing/2014/main" id="{9BCB3C0A-CB93-0F4D-7EA8-B45DCE83652C}"/>
              </a:ext>
            </a:extLst>
          </p:cNvPr>
          <p:cNvSpPr>
            <a:spLocks noGrp="1"/>
          </p:cNvSpPr>
          <p:nvPr>
            <p:ph type="title"/>
          </p:nvPr>
        </p:nvSpPr>
        <p:spPr/>
        <p:txBody>
          <a:bodyPr/>
          <a:lstStyle/>
          <a:p>
            <a:r>
              <a:rPr lang="en-GB" dirty="0"/>
              <a:t>In brief…</a:t>
            </a:r>
          </a:p>
        </p:txBody>
      </p:sp>
    </p:spTree>
    <p:extLst>
      <p:ext uri="{BB962C8B-B14F-4D97-AF65-F5344CB8AC3E}">
        <p14:creationId xmlns:p14="http://schemas.microsoft.com/office/powerpoint/2010/main" val="3865973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72C0AD-5111-0B9E-E29F-065C62E93962}"/>
              </a:ext>
            </a:extLst>
          </p:cNvPr>
          <p:cNvSpPr>
            <a:spLocks noGrp="1"/>
          </p:cNvSpPr>
          <p:nvPr>
            <p:ph type="title"/>
          </p:nvPr>
        </p:nvSpPr>
        <p:spPr/>
        <p:txBody>
          <a:bodyPr/>
          <a:lstStyle/>
          <a:p>
            <a:r>
              <a:rPr lang="en-GB" dirty="0"/>
              <a:t>Accelerator R&amp;D</a:t>
            </a:r>
          </a:p>
        </p:txBody>
      </p:sp>
      <p:sp>
        <p:nvSpPr>
          <p:cNvPr id="2" name="Slide Number Placeholder 1">
            <a:extLst>
              <a:ext uri="{FF2B5EF4-FFF2-40B4-BE49-F238E27FC236}">
                <a16:creationId xmlns:a16="http://schemas.microsoft.com/office/drawing/2014/main" id="{0FC39E63-819B-C897-437F-26939503ABA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graphicFrame>
        <p:nvGraphicFramePr>
          <p:cNvPr id="3" name="Table 2">
            <a:extLst>
              <a:ext uri="{FF2B5EF4-FFF2-40B4-BE49-F238E27FC236}">
                <a16:creationId xmlns:a16="http://schemas.microsoft.com/office/drawing/2014/main" id="{AE9BDA7A-59F5-3012-3A22-DE2D0D2871EF}"/>
              </a:ext>
            </a:extLst>
          </p:cNvPr>
          <p:cNvGraphicFramePr>
            <a:graphicFrameLocks noGrp="1"/>
          </p:cNvGraphicFramePr>
          <p:nvPr>
            <p:extLst>
              <p:ext uri="{D42A27DB-BD31-4B8C-83A1-F6EECF244321}">
                <p14:modId xmlns:p14="http://schemas.microsoft.com/office/powerpoint/2010/main" val="1630200559"/>
              </p:ext>
            </p:extLst>
          </p:nvPr>
        </p:nvGraphicFramePr>
        <p:xfrm>
          <a:off x="2678146" y="1981200"/>
          <a:ext cx="6204626" cy="2895600"/>
        </p:xfrm>
        <a:graphic>
          <a:graphicData uri="http://schemas.openxmlformats.org/drawingml/2006/table">
            <a:tbl>
              <a:tblPr firstRow="1" bandRow="1">
                <a:tableStyleId>{7E9639D4-E3E2-4D34-9284-5A2195B3D0D7}</a:tableStyleId>
              </a:tblPr>
              <a:tblGrid>
                <a:gridCol w="6204626">
                  <a:extLst>
                    <a:ext uri="{9D8B030D-6E8A-4147-A177-3AD203B41FA5}">
                      <a16:colId xmlns:a16="http://schemas.microsoft.com/office/drawing/2014/main" val="2153298135"/>
                    </a:ext>
                  </a:extLst>
                </a:gridCol>
              </a:tblGrid>
              <a:tr h="546100">
                <a:tc>
                  <a:txBody>
                    <a:bodyPr/>
                    <a:lstStyle/>
                    <a:p>
                      <a:r>
                        <a:rPr lang="en-GB" dirty="0"/>
                        <a:t>Accelerator technologies and R&amp;D</a:t>
                      </a:r>
                    </a:p>
                  </a:txBody>
                  <a:tcPr anchor="ctr"/>
                </a:tc>
                <a:extLst>
                  <a:ext uri="{0D108BD9-81ED-4DB2-BD59-A6C34878D82A}">
                    <a16:rowId xmlns:a16="http://schemas.microsoft.com/office/drawing/2014/main" val="2490803382"/>
                  </a:ext>
                </a:extLst>
              </a:tr>
              <a:tr h="469900">
                <a:tc>
                  <a:txBody>
                    <a:bodyPr/>
                    <a:lstStyle/>
                    <a:p>
                      <a:r>
                        <a:rPr lang="en-GB" dirty="0"/>
                        <a:t>RF technologies R&amp;D (SRF, X-band)</a:t>
                      </a:r>
                    </a:p>
                  </a:txBody>
                  <a:tcPr anchor="ctr"/>
                </a:tc>
                <a:extLst>
                  <a:ext uri="{0D108BD9-81ED-4DB2-BD59-A6C34878D82A}">
                    <a16:rowId xmlns:a16="http://schemas.microsoft.com/office/drawing/2014/main" val="3889891083"/>
                  </a:ext>
                </a:extLst>
              </a:tr>
              <a:tr h="469900">
                <a:tc>
                  <a:txBody>
                    <a:bodyPr/>
                    <a:lstStyle/>
                    <a:p>
                      <a:r>
                        <a:rPr lang="en-GB" dirty="0"/>
                        <a:t>High-field superconducting accelerator magnets R&amp;D</a:t>
                      </a:r>
                    </a:p>
                  </a:txBody>
                  <a:tcPr anchor="ctr"/>
                </a:tc>
                <a:extLst>
                  <a:ext uri="{0D108BD9-81ED-4DB2-BD59-A6C34878D82A}">
                    <a16:rowId xmlns:a16="http://schemas.microsoft.com/office/drawing/2014/main" val="799383122"/>
                  </a:ext>
                </a:extLst>
              </a:tr>
              <a:tr h="469900">
                <a:tc>
                  <a:txBody>
                    <a:bodyPr/>
                    <a:lstStyle/>
                    <a:p>
                      <a:r>
                        <a:rPr lang="en-GB" dirty="0"/>
                        <a:t>Proton-driven plasma </a:t>
                      </a:r>
                      <a:r>
                        <a:rPr lang="en-GB" dirty="0" err="1"/>
                        <a:t>wakefield</a:t>
                      </a:r>
                      <a:r>
                        <a:rPr lang="en-GB" dirty="0"/>
                        <a:t> acceleration (AWAKE)</a:t>
                      </a:r>
                    </a:p>
                  </a:txBody>
                  <a:tcPr anchor="ctr"/>
                </a:tc>
                <a:extLst>
                  <a:ext uri="{0D108BD9-81ED-4DB2-BD59-A6C34878D82A}">
                    <a16:rowId xmlns:a16="http://schemas.microsoft.com/office/drawing/2014/main" val="2518742589"/>
                  </a:ext>
                </a:extLst>
              </a:tr>
              <a:tr h="469900">
                <a:tc>
                  <a:txBody>
                    <a:bodyPr/>
                    <a:lstStyle/>
                    <a:p>
                      <a:r>
                        <a:rPr lang="en-GB" dirty="0"/>
                        <a:t>CERN Linear Electron Accelerator for Research (CLEAR)</a:t>
                      </a:r>
                    </a:p>
                  </a:txBody>
                  <a:tcPr anchor="ctr"/>
                </a:tc>
                <a:extLst>
                  <a:ext uri="{0D108BD9-81ED-4DB2-BD59-A6C34878D82A}">
                    <a16:rowId xmlns:a16="http://schemas.microsoft.com/office/drawing/2014/main" val="2856687679"/>
                  </a:ext>
                </a:extLst>
              </a:tr>
              <a:tr h="469900">
                <a:tc>
                  <a:txBody>
                    <a:bodyPr/>
                    <a:lstStyle/>
                    <a:p>
                      <a:r>
                        <a:rPr lang="en-GB" dirty="0"/>
                        <a:t>Other accelerator R&amp;D</a:t>
                      </a:r>
                    </a:p>
                  </a:txBody>
                  <a:tcPr anchor="ctr"/>
                </a:tc>
                <a:extLst>
                  <a:ext uri="{0D108BD9-81ED-4DB2-BD59-A6C34878D82A}">
                    <a16:rowId xmlns:a16="http://schemas.microsoft.com/office/drawing/2014/main" val="2843143771"/>
                  </a:ext>
                </a:extLst>
              </a:tr>
            </a:tbl>
          </a:graphicData>
        </a:graphic>
      </p:graphicFrame>
      <p:grpSp>
        <p:nvGrpSpPr>
          <p:cNvPr id="5" name="Group 4">
            <a:extLst>
              <a:ext uri="{FF2B5EF4-FFF2-40B4-BE49-F238E27FC236}">
                <a16:creationId xmlns:a16="http://schemas.microsoft.com/office/drawing/2014/main" id="{E0F777DE-5056-AB7D-91E1-B1164D38780D}"/>
              </a:ext>
            </a:extLst>
          </p:cNvPr>
          <p:cNvGrpSpPr/>
          <p:nvPr/>
        </p:nvGrpSpPr>
        <p:grpSpPr>
          <a:xfrm>
            <a:off x="8085921" y="199250"/>
            <a:ext cx="3698091" cy="1369751"/>
            <a:chOff x="6895476" y="211711"/>
            <a:chExt cx="3698091" cy="1369751"/>
          </a:xfrm>
        </p:grpSpPr>
        <p:pic>
          <p:nvPicPr>
            <p:cNvPr id="6" name="Picture 5">
              <a:extLst>
                <a:ext uri="{FF2B5EF4-FFF2-40B4-BE49-F238E27FC236}">
                  <a16:creationId xmlns:a16="http://schemas.microsoft.com/office/drawing/2014/main" id="{AB4AE2C6-485C-E803-161B-812024FEE6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95476" y="211711"/>
              <a:ext cx="3693826" cy="558634"/>
            </a:xfrm>
            <a:prstGeom prst="rect">
              <a:avLst/>
            </a:prstGeom>
          </p:spPr>
        </p:pic>
        <p:pic>
          <p:nvPicPr>
            <p:cNvPr id="7" name="Picture 6">
              <a:extLst>
                <a:ext uri="{FF2B5EF4-FFF2-40B4-BE49-F238E27FC236}">
                  <a16:creationId xmlns:a16="http://schemas.microsoft.com/office/drawing/2014/main" id="{4A647B1D-34D2-033C-FA71-C78D36B3F6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476" y="773897"/>
              <a:ext cx="3698091" cy="807565"/>
            </a:xfrm>
            <a:prstGeom prst="rect">
              <a:avLst/>
            </a:prstGeom>
          </p:spPr>
        </p:pic>
      </p:grpSp>
      <p:pic>
        <p:nvPicPr>
          <p:cNvPr id="9" name="Picture 8">
            <a:extLst>
              <a:ext uri="{FF2B5EF4-FFF2-40B4-BE49-F238E27FC236}">
                <a16:creationId xmlns:a16="http://schemas.microsoft.com/office/drawing/2014/main" id="{19EE758F-BBA9-2B69-3C6C-F7FFD36266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80218" y="4992043"/>
            <a:ext cx="3400483" cy="1861936"/>
          </a:xfrm>
          <a:prstGeom prst="rect">
            <a:avLst/>
          </a:prstGeom>
          <a:effectLst>
            <a:softEdge rad="127000"/>
          </a:effectLst>
        </p:spPr>
      </p:pic>
      <p:grpSp>
        <p:nvGrpSpPr>
          <p:cNvPr id="10" name="Group 9">
            <a:extLst>
              <a:ext uri="{FF2B5EF4-FFF2-40B4-BE49-F238E27FC236}">
                <a16:creationId xmlns:a16="http://schemas.microsoft.com/office/drawing/2014/main" id="{57A6F97A-283B-F5E1-3793-B0982EC6B4EF}"/>
              </a:ext>
            </a:extLst>
          </p:cNvPr>
          <p:cNvGrpSpPr/>
          <p:nvPr/>
        </p:nvGrpSpPr>
        <p:grpSpPr>
          <a:xfrm>
            <a:off x="7646782" y="5187274"/>
            <a:ext cx="4393004" cy="1471476"/>
            <a:chOff x="5943600" y="1066800"/>
            <a:chExt cx="5807075" cy="1891679"/>
          </a:xfrm>
        </p:grpSpPr>
        <p:pic>
          <p:nvPicPr>
            <p:cNvPr id="11" name="Picture 10">
              <a:extLst>
                <a:ext uri="{FF2B5EF4-FFF2-40B4-BE49-F238E27FC236}">
                  <a16:creationId xmlns:a16="http://schemas.microsoft.com/office/drawing/2014/main" id="{0329A239-19FE-F5FF-72CB-851DF86052F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43600" y="1066800"/>
              <a:ext cx="5635625" cy="1891679"/>
            </a:xfrm>
            <a:prstGeom prst="rect">
              <a:avLst/>
            </a:prstGeom>
          </p:spPr>
        </p:pic>
        <p:pic>
          <p:nvPicPr>
            <p:cNvPr id="12" name="Picture 11">
              <a:extLst>
                <a:ext uri="{FF2B5EF4-FFF2-40B4-BE49-F238E27FC236}">
                  <a16:creationId xmlns:a16="http://schemas.microsoft.com/office/drawing/2014/main" id="{928ADA04-EAAA-2A26-2CCE-8542E96EFF3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79225" y="1168089"/>
              <a:ext cx="171450" cy="1689100"/>
            </a:xfrm>
            <a:prstGeom prst="rect">
              <a:avLst/>
            </a:prstGeom>
          </p:spPr>
        </p:pic>
      </p:grpSp>
      <p:pic>
        <p:nvPicPr>
          <p:cNvPr id="4098" name="Picture 2" descr="SRF cavity ">
            <a:extLst>
              <a:ext uri="{FF2B5EF4-FFF2-40B4-BE49-F238E27FC236}">
                <a16:creationId xmlns:a16="http://schemas.microsoft.com/office/drawing/2014/main" id="{54339FB0-AA2C-315C-CBBF-704A5FD5EDF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35323" y="5050649"/>
            <a:ext cx="3164156" cy="1652393"/>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293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794C57-D86E-4C3B-D0AC-1B45C267B0EA}"/>
              </a:ext>
            </a:extLst>
          </p:cNvPr>
          <p:cNvSpPr>
            <a:spLocks noGrp="1"/>
          </p:cNvSpPr>
          <p:nvPr>
            <p:ph idx="1"/>
          </p:nvPr>
        </p:nvSpPr>
        <p:spPr>
          <a:xfrm>
            <a:off x="815976" y="1208570"/>
            <a:ext cx="11376024" cy="4884039"/>
          </a:xfrm>
        </p:spPr>
        <p:txBody>
          <a:bodyPr/>
          <a:lstStyle/>
          <a:p>
            <a:r>
              <a:rPr lang="en-GB" sz="2000" dirty="0"/>
              <a:t>Geological, technical, environmental and administrative feasibility </a:t>
            </a:r>
          </a:p>
          <a:p>
            <a:r>
              <a:rPr lang="en-GB" sz="2000" dirty="0"/>
              <a:t>Optimisation of placement and layout of the ring and related infrastructure</a:t>
            </a:r>
          </a:p>
          <a:p>
            <a:r>
              <a:rPr lang="en-GB" sz="2000" dirty="0"/>
              <a:t>Preparatory administrative processes </a:t>
            </a:r>
          </a:p>
          <a:p>
            <a:r>
              <a:rPr lang="en-GB" sz="2000" dirty="0"/>
              <a:t>Optimisation of the design of FCC-</a:t>
            </a:r>
            <a:r>
              <a:rPr lang="en-GB" sz="2000" dirty="0" err="1"/>
              <a:t>ee</a:t>
            </a:r>
            <a:r>
              <a:rPr lang="en-GB" sz="2000" dirty="0"/>
              <a:t> and FCC-</a:t>
            </a:r>
            <a:r>
              <a:rPr lang="en-GB" sz="2000" dirty="0" err="1"/>
              <a:t>hh</a:t>
            </a:r>
            <a:endParaRPr lang="en-GB" sz="2000" dirty="0"/>
          </a:p>
          <a:p>
            <a:r>
              <a:rPr lang="en-GB" sz="2000" dirty="0"/>
              <a:t>Sustainable operational model for the machine and experiments</a:t>
            </a:r>
          </a:p>
          <a:p>
            <a:r>
              <a:rPr lang="en-GB" sz="2000" dirty="0"/>
              <a:t>Consolidated cost estimate, as well as the funding and organisational models</a:t>
            </a:r>
          </a:p>
          <a:p>
            <a:r>
              <a:rPr lang="en-GB" sz="2000" dirty="0"/>
              <a:t>Identification of substantial resources from outside CERN’s budget</a:t>
            </a:r>
          </a:p>
          <a:p>
            <a:r>
              <a:rPr lang="en-GB" sz="2000" dirty="0"/>
              <a:t>Consolidation of the physics case and detector concepts and technologies</a:t>
            </a:r>
          </a:p>
        </p:txBody>
      </p:sp>
      <p:sp>
        <p:nvSpPr>
          <p:cNvPr id="3" name="Title 2">
            <a:extLst>
              <a:ext uri="{FF2B5EF4-FFF2-40B4-BE49-F238E27FC236}">
                <a16:creationId xmlns:a16="http://schemas.microsoft.com/office/drawing/2014/main" id="{BEFB81E1-BC51-DA6A-24A4-C455E4C4FE3A}"/>
              </a:ext>
            </a:extLst>
          </p:cNvPr>
          <p:cNvSpPr>
            <a:spLocks noGrp="1"/>
          </p:cNvSpPr>
          <p:nvPr>
            <p:ph type="title"/>
          </p:nvPr>
        </p:nvSpPr>
        <p:spPr/>
        <p:txBody>
          <a:bodyPr/>
          <a:lstStyle/>
          <a:p>
            <a:r>
              <a:rPr lang="en-GB" dirty="0"/>
              <a:t>FCC Feasibility Study 2021-2025: main objectives</a:t>
            </a:r>
          </a:p>
        </p:txBody>
      </p:sp>
      <p:sp>
        <p:nvSpPr>
          <p:cNvPr id="4" name="Slide Number Placeholder 3">
            <a:extLst>
              <a:ext uri="{FF2B5EF4-FFF2-40B4-BE49-F238E27FC236}">
                <a16:creationId xmlns:a16="http://schemas.microsoft.com/office/drawing/2014/main" id="{0C8CA33F-799F-7F93-78E5-C85B7446A93B}"/>
              </a:ext>
            </a:extLst>
          </p:cNvPr>
          <p:cNvSpPr>
            <a:spLocks noGrp="1"/>
          </p:cNvSpPr>
          <p:nvPr>
            <p:ph type="sldNum" sz="quarter" idx="12"/>
          </p:nvPr>
        </p:nvSpPr>
        <p:spPr/>
        <p:txBody>
          <a:bodyPr/>
          <a:lstStyle/>
          <a:p>
            <a:fld id="{36B5EA5A-BC32-A742-B11B-8E7414D5B535}" type="slidenum">
              <a:rPr lang="en-US" smtClean="0"/>
              <a:pPr/>
              <a:t>15</a:t>
            </a:fld>
            <a:endParaRPr lang="en-US"/>
          </a:p>
        </p:txBody>
      </p:sp>
      <p:sp>
        <p:nvSpPr>
          <p:cNvPr id="6" name="TextBox 5">
            <a:extLst>
              <a:ext uri="{FF2B5EF4-FFF2-40B4-BE49-F238E27FC236}">
                <a16:creationId xmlns:a16="http://schemas.microsoft.com/office/drawing/2014/main" id="{E30BAB3B-17C9-7A18-2689-188E0FA2C6C8}"/>
              </a:ext>
            </a:extLst>
          </p:cNvPr>
          <p:cNvSpPr txBox="1"/>
          <p:nvPr/>
        </p:nvSpPr>
        <p:spPr>
          <a:xfrm>
            <a:off x="1425039" y="5954110"/>
            <a:ext cx="9025247" cy="369332"/>
          </a:xfrm>
          <a:prstGeom prst="rect">
            <a:avLst/>
          </a:prstGeom>
          <a:noFill/>
        </p:spPr>
        <p:txBody>
          <a:bodyPr wrap="square" lIns="0" tIns="0" rIns="0" bIns="0" rtlCol="0">
            <a:spAutoFit/>
          </a:bodyPr>
          <a:lstStyle/>
          <a:p>
            <a:pPr algn="l"/>
            <a:r>
              <a:rPr lang="en-GB" sz="2400" b="1" dirty="0">
                <a:solidFill>
                  <a:srgbClr val="FF0000"/>
                </a:solidFill>
              </a:rPr>
              <a:t>Serious mid-term review (including cost) incoming this year</a:t>
            </a:r>
          </a:p>
        </p:txBody>
      </p:sp>
    </p:spTree>
    <p:extLst>
      <p:ext uri="{BB962C8B-B14F-4D97-AF65-F5344CB8AC3E}">
        <p14:creationId xmlns:p14="http://schemas.microsoft.com/office/powerpoint/2010/main" val="1309125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F2F2F"/>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41EBBBB-F9EC-DD4A-DA90-809B5C8F4847}"/>
              </a:ext>
            </a:extLst>
          </p:cNvPr>
          <p:cNvSpPr txBox="1">
            <a:spLocks/>
          </p:cNvSpPr>
          <p:nvPr/>
        </p:nvSpPr>
        <p:spPr>
          <a:xfrm>
            <a:off x="11519" y="8531"/>
            <a:ext cx="12288687" cy="766621"/>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a:defRPr/>
            </a:pPr>
            <a:endParaRPr lang="en-US" sz="3600" dirty="0">
              <a:latin typeface="Arial"/>
            </a:endParaRPr>
          </a:p>
        </p:txBody>
      </p:sp>
      <p:pic>
        <p:nvPicPr>
          <p:cNvPr id="6" name="Picture 5" descr="A picture containing icon&#10;&#10;Description automatically generated">
            <a:extLst>
              <a:ext uri="{FF2B5EF4-FFF2-40B4-BE49-F238E27FC236}">
                <a16:creationId xmlns:a16="http://schemas.microsoft.com/office/drawing/2014/main" id="{B6ECC079-0B08-AD60-BF4C-615ACF7861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69279"/>
            <a:ext cx="1935386" cy="654292"/>
          </a:xfrm>
          <a:prstGeom prst="rect">
            <a:avLst/>
          </a:prstGeom>
        </p:spPr>
      </p:pic>
      <p:sp>
        <p:nvSpPr>
          <p:cNvPr id="10" name="TextBox 9">
            <a:extLst>
              <a:ext uri="{FF2B5EF4-FFF2-40B4-BE49-F238E27FC236}">
                <a16:creationId xmlns:a16="http://schemas.microsoft.com/office/drawing/2014/main" id="{3BC1F2C4-A8C3-1DCD-81C9-CB23B0CB4434}"/>
              </a:ext>
            </a:extLst>
          </p:cNvPr>
          <p:cNvSpPr txBox="1"/>
          <p:nvPr/>
        </p:nvSpPr>
        <p:spPr>
          <a:xfrm>
            <a:off x="426806" y="982851"/>
            <a:ext cx="2223403" cy="2031325"/>
          </a:xfrm>
          <a:prstGeom prst="rect">
            <a:avLst/>
          </a:prstGeom>
          <a:noFill/>
        </p:spPr>
        <p:txBody>
          <a:bodyPr wrap="square" lIns="0" tIns="0" rIns="0" bIns="0" rtlCol="0">
            <a:spAutoFit/>
          </a:bodyPr>
          <a:lstStyle/>
          <a:p>
            <a:pPr algn="l"/>
            <a:r>
              <a:rPr lang="en-US" sz="2200" dirty="0">
                <a:solidFill>
                  <a:srgbClr val="FFFF00"/>
                </a:solidFill>
                <a:latin typeface="Arial"/>
              </a:rPr>
              <a:t>FCC Week 2023</a:t>
            </a:r>
          </a:p>
          <a:p>
            <a:pPr algn="l"/>
            <a:endParaRPr lang="en-US" sz="2200" dirty="0">
              <a:solidFill>
                <a:srgbClr val="FFFF00"/>
              </a:solidFill>
              <a:latin typeface="Arial"/>
            </a:endParaRPr>
          </a:p>
          <a:p>
            <a:pPr algn="l"/>
            <a:r>
              <a:rPr lang="en-US" sz="2200" dirty="0">
                <a:solidFill>
                  <a:srgbClr val="FFFF00"/>
                </a:solidFill>
                <a:latin typeface="Arial"/>
              </a:rPr>
              <a:t>473 participants</a:t>
            </a:r>
          </a:p>
          <a:p>
            <a:pPr algn="l"/>
            <a:endParaRPr lang="en-US" sz="2200" dirty="0">
              <a:solidFill>
                <a:schemeClr val="bg1"/>
              </a:solidFill>
            </a:endParaRPr>
          </a:p>
          <a:p>
            <a:pPr algn="l"/>
            <a:r>
              <a:rPr lang="en-CH" sz="2200" dirty="0">
                <a:solidFill>
                  <a:schemeClr val="bg1"/>
                </a:solidFill>
              </a:rPr>
              <a:t>362 in person and 111 remote</a:t>
            </a:r>
          </a:p>
        </p:txBody>
      </p:sp>
      <p:pic>
        <p:nvPicPr>
          <p:cNvPr id="11" name="Picture 10">
            <a:extLst>
              <a:ext uri="{FF2B5EF4-FFF2-40B4-BE49-F238E27FC236}">
                <a16:creationId xmlns:a16="http://schemas.microsoft.com/office/drawing/2014/main" id="{C0DDD379-431E-DC1E-5462-9B9B965D4213}"/>
              </a:ext>
            </a:extLst>
          </p:cNvPr>
          <p:cNvPicPr>
            <a:picLocks noChangeAspect="1"/>
          </p:cNvPicPr>
          <p:nvPr/>
        </p:nvPicPr>
        <p:blipFill>
          <a:blip r:embed="rId3"/>
          <a:stretch>
            <a:fillRect/>
          </a:stretch>
        </p:blipFill>
        <p:spPr>
          <a:xfrm>
            <a:off x="3143488" y="21231"/>
            <a:ext cx="9156718" cy="6858000"/>
          </a:xfrm>
          <a:prstGeom prst="rect">
            <a:avLst/>
          </a:prstGeom>
        </p:spPr>
      </p:pic>
      <p:sp>
        <p:nvSpPr>
          <p:cNvPr id="2" name="TextBox 1">
            <a:extLst>
              <a:ext uri="{FF2B5EF4-FFF2-40B4-BE49-F238E27FC236}">
                <a16:creationId xmlns:a16="http://schemas.microsoft.com/office/drawing/2014/main" id="{12275251-7AE2-1274-95EA-457289711CA3}"/>
              </a:ext>
            </a:extLst>
          </p:cNvPr>
          <p:cNvSpPr txBox="1"/>
          <p:nvPr/>
        </p:nvSpPr>
        <p:spPr>
          <a:xfrm>
            <a:off x="152399" y="3618854"/>
            <a:ext cx="2877519" cy="2492990"/>
          </a:xfrm>
          <a:prstGeom prst="rect">
            <a:avLst/>
          </a:prstGeom>
          <a:noFill/>
        </p:spPr>
        <p:txBody>
          <a:bodyPr wrap="square" lIns="0" tIns="0" rIns="0" bIns="0" rtlCol="0">
            <a:spAutoFit/>
          </a:bodyPr>
          <a:lstStyle/>
          <a:p>
            <a:r>
              <a:rPr lang="en-US" sz="1800" b="1" dirty="0">
                <a:solidFill>
                  <a:schemeClr val="bg1"/>
                </a:solidFill>
              </a:rPr>
              <a:t>Great progress everywhere!</a:t>
            </a:r>
          </a:p>
          <a:p>
            <a:endParaRPr lang="en-US" sz="1800" b="1" dirty="0">
              <a:solidFill>
                <a:schemeClr val="bg1"/>
              </a:solidFill>
            </a:endParaRPr>
          </a:p>
          <a:p>
            <a:r>
              <a:rPr lang="en-US" sz="1800" b="1" dirty="0">
                <a:solidFill>
                  <a:schemeClr val="bg1"/>
                </a:solidFill>
              </a:rPr>
              <a:t>A wonderful energetic &amp; competent team and it’s getting younger.</a:t>
            </a:r>
          </a:p>
          <a:p>
            <a:r>
              <a:rPr lang="en-US" sz="1800" dirty="0">
                <a:solidFill>
                  <a:schemeClr val="bg1"/>
                </a:solidFill>
              </a:rPr>
              <a:t> </a:t>
            </a:r>
          </a:p>
          <a:p>
            <a:endParaRPr lang="en-US" sz="1800" dirty="0">
              <a:solidFill>
                <a:schemeClr val="bg1"/>
              </a:solidFill>
            </a:endParaRPr>
          </a:p>
          <a:p>
            <a:pPr algn="l"/>
            <a:endParaRPr lang="en-GB" dirty="0"/>
          </a:p>
        </p:txBody>
      </p:sp>
    </p:spTree>
    <p:extLst>
      <p:ext uri="{BB962C8B-B14F-4D97-AF65-F5344CB8AC3E}">
        <p14:creationId xmlns:p14="http://schemas.microsoft.com/office/powerpoint/2010/main" val="569546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17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764704"/>
            <a:ext cx="5943422" cy="116955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F00"/>
                </a:solidFill>
                <a:effectLst/>
                <a:uLnTx/>
                <a:uFillTx/>
                <a:latin typeface="Arial"/>
                <a:ea typeface="+mn-ea"/>
                <a:cs typeface="+mn-cs"/>
              </a:rPr>
              <a:t>Major achievement: optimization of the ring placement</a:t>
            </a:r>
            <a:endParaRPr kumimoji="0" lang="en-US" sz="1500" b="1" i="0" u="none" strike="noStrike" kern="1200" cap="none" spc="0" normalizeH="0" baseline="0" noProof="0" dirty="0">
              <a:ln>
                <a:noFill/>
              </a:ln>
              <a:solidFill>
                <a:srgbClr val="008F00"/>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geology 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0"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nvironment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infrastructure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etc.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0" i="0" u="none" strike="noStrike" kern="1200" cap="none" spc="0" normalizeH="0" baseline="0" noProof="0" dirty="0">
                <a:ln>
                  <a:noFill/>
                </a:ln>
                <a:solidFill>
                  <a:prstClr val="black"/>
                </a:solidFill>
                <a:effectLst/>
                <a:uLnTx/>
                <a:uFillTx/>
                <a:latin typeface="Arial"/>
                <a:ea typeface="+mn-ea"/>
                <a:cs typeface="+mn-cs"/>
              </a:rPr>
              <a:t>“</a:t>
            </a:r>
            <a:r>
              <a:rPr kumimoji="0" lang="en-GB" altLang="root" sz="1500" b="0" i="0" u="none" strike="noStrike" kern="1200" cap="none" spc="0" normalizeH="0" baseline="0" noProof="0" dirty="0" err="1">
                <a:ln>
                  <a:noFill/>
                </a:ln>
                <a:solidFill>
                  <a:prstClr val="black"/>
                </a:solidFill>
                <a:effectLst/>
                <a:uLnTx/>
                <a:uFillTx/>
                <a:latin typeface="Arial"/>
                <a:ea typeface="+mn-ea"/>
                <a:cs typeface="+mn-cs"/>
              </a:rPr>
              <a:t>É</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viter, reduire, compenser” 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41006" y="1976214"/>
            <a:ext cx="5716493" cy="95410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F00"/>
                </a:solidFill>
                <a:effectLst/>
                <a:uLnTx/>
                <a:uFillTx/>
                <a:latin typeface="Arial"/>
                <a:ea typeface="+mn-ea"/>
                <a:cs typeface="+mn-cs"/>
              </a:rPr>
              <a:t>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F00"/>
                </a:solidFill>
                <a:effectLst/>
                <a:uLnTx/>
                <a:uFillTx/>
                <a:latin typeface="Arial"/>
                <a:ea typeface="+mn-ea"/>
                <a:cs typeface="+mn-cs"/>
              </a:rPr>
              <a:t>4-fold </a:t>
            </a:r>
            <a:r>
              <a:rPr kumimoji="0" lang="en-US" sz="1600" b="1" i="0" u="none" strike="noStrike" kern="1200" cap="none" spc="0" normalizeH="0" baseline="0" noProof="0" dirty="0" err="1">
                <a:ln>
                  <a:noFill/>
                </a:ln>
                <a:solidFill>
                  <a:srgbClr val="008F00"/>
                </a:solidFill>
                <a:effectLst/>
                <a:uLnTx/>
                <a:uFillTx/>
                <a:latin typeface="Arial"/>
                <a:ea typeface="+mn-ea"/>
                <a:cs typeface="+mn-cs"/>
              </a:rPr>
              <a:t>superperiodicity</a:t>
            </a:r>
            <a:r>
              <a:rPr kumimoji="0" lang="en-US" sz="1600" b="1" i="0" u="none" strike="noStrike" kern="1200" cap="none" spc="0" normalizeH="0" baseline="0" noProof="0" dirty="0">
                <a:ln>
                  <a:noFill/>
                </a:ln>
                <a:solidFill>
                  <a:srgbClr val="008F00"/>
                </a:solidFill>
                <a:effectLst/>
                <a:uLnTx/>
                <a:uFillTx/>
                <a:latin typeface="Arial"/>
                <a:ea typeface="+mn-ea"/>
                <a:cs typeface="+mn-cs"/>
              </a:rPr>
              <a:t>, possibility of 2 or 4 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Whole project now adapted to this placement</a:t>
            </a:r>
            <a:endParaRPr kumimoji="0" lang="root"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3469705"/>
          <a:ext cx="2873846" cy="171216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GB" sz="3200" b="1" i="0" u="none" strike="noStrike" kern="1200" cap="none" spc="0" normalizeH="0" baseline="0" dirty="0">
                <a:ln>
                  <a:noFill/>
                </a:ln>
                <a:solidFill>
                  <a:srgbClr val="FFFF00"/>
                </a:solidFill>
                <a:effectLst/>
                <a:uLnTx/>
                <a:uFillTx/>
                <a:latin typeface="Calibri" panose="020F0502020204030204" pitchFamily="34" charset="0"/>
                <a:ea typeface="+mj-ea"/>
                <a:cs typeface="Calibri" panose="020F0502020204030204" pitchFamily="34" charset="0"/>
              </a:rPr>
              <a:t>Optimized placement and layout for feasibility study</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277" y="2768599"/>
            <a:ext cx="4758790" cy="4093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2457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CE underground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64595" y="953400"/>
            <a:ext cx="3284220" cy="83099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Full 3D model of underground structures as basis for costing </a:t>
            </a:r>
            <a:r>
              <a:rPr kumimoji="0" lang="en-US" sz="1600" b="1" i="0" u="none" strike="noStrike" kern="1200" cap="none" spc="0" normalizeH="0" baseline="0" noProof="0" dirty="0" err="1">
                <a:ln>
                  <a:noFill/>
                </a:ln>
                <a:solidFill>
                  <a:prstClr val="black"/>
                </a:solidFill>
                <a:effectLst/>
                <a:uLnTx/>
                <a:uFillTx/>
                <a:latin typeface="Calibri" panose="020F0502020204030204"/>
                <a:ea typeface="+mn-ea"/>
                <a:cs typeface="+mn-cs"/>
              </a:rPr>
              <a:t>exercies</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B15567C2-8A39-9477-D20C-6C8C25895EE6}"/>
              </a:ext>
            </a:extLst>
          </p:cNvPr>
          <p:cNvSpPr txBox="1"/>
          <p:nvPr/>
        </p:nvSpPr>
        <p:spPr>
          <a:xfrm>
            <a:off x="64595" y="2054623"/>
            <a:ext cx="3284220" cy="58477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Update of scheduling and costing with external consultant ongoing</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48350D-BB3B-2150-8845-7F3E54143589}"/>
              </a:ext>
            </a:extLst>
          </p:cNvPr>
          <p:cNvSpPr txBox="1"/>
          <p:nvPr/>
        </p:nvSpPr>
        <p:spPr>
          <a:xfrm>
            <a:off x="64595" y="2845335"/>
            <a:ext cx="2800550" cy="83099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Independent second costing exercise based on same bill of quantities will be done</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0BFE8611-9D70-5CC0-D980-ACC95CCBBB5D}"/>
              </a:ext>
            </a:extLst>
          </p:cNvPr>
          <p:cNvGrpSpPr>
            <a:grpSpLocks noChangeAspect="1"/>
          </p:cNvGrpSpPr>
          <p:nvPr/>
        </p:nvGrpSpPr>
        <p:grpSpPr>
          <a:xfrm>
            <a:off x="3923071" y="931289"/>
            <a:ext cx="7996770" cy="3483615"/>
            <a:chOff x="3041312" y="812043"/>
            <a:chExt cx="9144000" cy="3983380"/>
          </a:xfrm>
        </p:grpSpPr>
        <p:pic>
          <p:nvPicPr>
            <p:cNvPr id="8" name="Picture 7">
              <a:extLst>
                <a:ext uri="{FF2B5EF4-FFF2-40B4-BE49-F238E27FC236}">
                  <a16:creationId xmlns:a16="http://schemas.microsoft.com/office/drawing/2014/main" id="{2AF72004-ABC0-666B-C98F-E7B04734C3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1312" y="812043"/>
              <a:ext cx="9144000" cy="1224123"/>
            </a:xfrm>
            <a:prstGeom prst="rect">
              <a:avLst/>
            </a:prstGeom>
          </p:spPr>
        </p:pic>
        <p:pic>
          <p:nvPicPr>
            <p:cNvPr id="9" name="Picture 8">
              <a:extLst>
                <a:ext uri="{FF2B5EF4-FFF2-40B4-BE49-F238E27FC236}">
                  <a16:creationId xmlns:a16="http://schemas.microsoft.com/office/drawing/2014/main" id="{69CA1B43-CA96-BBAD-485A-12B81041EC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9957" y="2150820"/>
              <a:ext cx="8901623" cy="2644603"/>
            </a:xfrm>
            <a:prstGeom prst="rect">
              <a:avLst/>
            </a:prstGeom>
          </p:spPr>
        </p:pic>
      </p:grpSp>
      <p:pic>
        <p:nvPicPr>
          <p:cNvPr id="10" name="Picture 9">
            <a:extLst>
              <a:ext uri="{FF2B5EF4-FFF2-40B4-BE49-F238E27FC236}">
                <a16:creationId xmlns:a16="http://schemas.microsoft.com/office/drawing/2014/main" id="{AB3CCE02-9684-EAC3-9F74-EED1FDC035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44401" y="3258502"/>
            <a:ext cx="1360605" cy="1728542"/>
          </a:xfrm>
          <a:prstGeom prst="rect">
            <a:avLst/>
          </a:prstGeom>
        </p:spPr>
      </p:pic>
      <p:pic>
        <p:nvPicPr>
          <p:cNvPr id="11" name="Picture 10">
            <a:extLst>
              <a:ext uri="{FF2B5EF4-FFF2-40B4-BE49-F238E27FC236}">
                <a16:creationId xmlns:a16="http://schemas.microsoft.com/office/drawing/2014/main" id="{6CD29A16-27EC-3D52-409A-F6810B6EEABA}"/>
              </a:ext>
            </a:extLst>
          </p:cNvPr>
          <p:cNvPicPr>
            <a:picLocks noChangeAspect="1"/>
          </p:cNvPicPr>
          <p:nvPr/>
        </p:nvPicPr>
        <p:blipFill>
          <a:blip r:embed="rId6"/>
          <a:stretch>
            <a:fillRect/>
          </a:stretch>
        </p:blipFill>
        <p:spPr>
          <a:xfrm>
            <a:off x="8228975" y="4070555"/>
            <a:ext cx="2515425" cy="2229071"/>
          </a:xfrm>
          <a:prstGeom prst="rect">
            <a:avLst/>
          </a:prstGeom>
        </p:spPr>
      </p:pic>
      <p:grpSp>
        <p:nvGrpSpPr>
          <p:cNvPr id="14" name="Group 13">
            <a:extLst>
              <a:ext uri="{FF2B5EF4-FFF2-40B4-BE49-F238E27FC236}">
                <a16:creationId xmlns:a16="http://schemas.microsoft.com/office/drawing/2014/main" id="{E3DEB337-D061-0394-3A2E-DB5E6758D022}"/>
              </a:ext>
            </a:extLst>
          </p:cNvPr>
          <p:cNvGrpSpPr>
            <a:grpSpLocks noChangeAspect="1"/>
          </p:cNvGrpSpPr>
          <p:nvPr/>
        </p:nvGrpSpPr>
        <p:grpSpPr>
          <a:xfrm>
            <a:off x="64595" y="4576607"/>
            <a:ext cx="6317327" cy="2281393"/>
            <a:chOff x="-825986" y="3362371"/>
            <a:chExt cx="9018710" cy="3256951"/>
          </a:xfrm>
        </p:grpSpPr>
        <p:pic>
          <p:nvPicPr>
            <p:cNvPr id="12" name="Picture 11">
              <a:extLst>
                <a:ext uri="{FF2B5EF4-FFF2-40B4-BE49-F238E27FC236}">
                  <a16:creationId xmlns:a16="http://schemas.microsoft.com/office/drawing/2014/main" id="{C689B6E9-941B-E76A-34F6-933E6C5D14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87652">
              <a:off x="-825986" y="3362371"/>
              <a:ext cx="8271970" cy="1859311"/>
            </a:xfrm>
            <a:prstGeom prst="rect">
              <a:avLst/>
            </a:prstGeom>
          </p:spPr>
        </p:pic>
        <p:pic>
          <p:nvPicPr>
            <p:cNvPr id="13" name="Picture 12">
              <a:extLst>
                <a:ext uri="{FF2B5EF4-FFF2-40B4-BE49-F238E27FC236}">
                  <a16:creationId xmlns:a16="http://schemas.microsoft.com/office/drawing/2014/main" id="{90D7A06E-3F63-4F7F-95F3-3DB67F37BFC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7403" y="4890780"/>
              <a:ext cx="1335321" cy="1728542"/>
            </a:xfrm>
            <a:prstGeom prst="rect">
              <a:avLst/>
            </a:prstGeom>
          </p:spPr>
        </p:pic>
      </p:grpSp>
      <p:sp>
        <p:nvSpPr>
          <p:cNvPr id="18" name="TextBox 17">
            <a:extLst>
              <a:ext uri="{FF2B5EF4-FFF2-40B4-BE49-F238E27FC236}">
                <a16:creationId xmlns:a16="http://schemas.microsoft.com/office/drawing/2014/main" id="{76D434D3-EC20-5929-E499-07F58C04502A}"/>
              </a:ext>
            </a:extLst>
          </p:cNvPr>
          <p:cNvSpPr txBox="1"/>
          <p:nvPr/>
        </p:nvSpPr>
        <p:spPr>
          <a:xfrm>
            <a:off x="4532044" y="1713411"/>
            <a:ext cx="3284220" cy="338554"/>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Experiment Site (PA)</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6CC3D43A-19A8-4C73-7BD4-E347CD67F1E8}"/>
              </a:ext>
            </a:extLst>
          </p:cNvPr>
          <p:cNvSpPr txBox="1"/>
          <p:nvPr/>
        </p:nvSpPr>
        <p:spPr>
          <a:xfrm>
            <a:off x="638851" y="5664282"/>
            <a:ext cx="3284220" cy="338554"/>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Technical Site (PB)</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9104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phic 1">
            <a:extLst>
              <a:ext uri="{FF2B5EF4-FFF2-40B4-BE49-F238E27FC236}">
                <a16:creationId xmlns:a16="http://schemas.microsoft.com/office/drawing/2014/main" id="{05B1F63D-7F90-4AB0-4F55-362A45908F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268" b="268"/>
          <a:stretch/>
        </p:blipFill>
        <p:spPr bwMode="auto">
          <a:xfrm>
            <a:off x="353960" y="792000"/>
            <a:ext cx="11611897" cy="6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CE surface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7816399" y="1248366"/>
            <a:ext cx="369717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Generic study of experiment site and technical site by FNAL</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B15567C2-8A39-9477-D20C-6C8C25895EE6}"/>
              </a:ext>
            </a:extLst>
          </p:cNvPr>
          <p:cNvSpPr txBox="1"/>
          <p:nvPr/>
        </p:nvSpPr>
        <p:spPr>
          <a:xfrm>
            <a:off x="226143" y="5111367"/>
            <a:ext cx="6060277" cy="1323439"/>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1" dirty="0">
                <a:solidFill>
                  <a:prstClr val="black"/>
                </a:solidFill>
                <a:latin typeface="Calibri" panose="020F0502020204030204"/>
              </a:rPr>
              <a:t>B</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ills of quantities extracted from FNAL designs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1" dirty="0">
                <a:solidFill>
                  <a:prstClr val="black"/>
                </a:solidFill>
                <a:latin typeface="Calibri" panose="020F0502020204030204"/>
              </a:rPr>
              <a:t>B</a:t>
            </a:r>
            <a:r>
              <a:rPr kumimoji="0" lang="en-US" sz="2000" b="1" i="0" u="none" strike="noStrike" kern="1200" cap="none" spc="0" normalizeH="0" baseline="0" noProof="0" dirty="0" err="1">
                <a:ln>
                  <a:noFill/>
                </a:ln>
                <a:solidFill>
                  <a:prstClr val="black"/>
                </a:solidFill>
                <a:effectLst/>
                <a:uLnTx/>
                <a:uFillTx/>
                <a:latin typeface="Calibri" panose="020F0502020204030204"/>
                <a:ea typeface="+mn-ea"/>
                <a:cs typeface="+mn-cs"/>
              </a:rPr>
              <a:t>asis</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for cost estimate by consultant with experience on industrial constructions in CH-FR area. </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1334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iagram&#10;&#10;Description automatically generated">
            <a:extLst>
              <a:ext uri="{FF2B5EF4-FFF2-40B4-BE49-F238E27FC236}">
                <a16:creationId xmlns:a16="http://schemas.microsoft.com/office/drawing/2014/main" id="{88C96A52-4692-7FC6-808E-313BD850E9D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561" y="380163"/>
            <a:ext cx="5269040" cy="3121982"/>
          </a:xfrm>
          <a:prstGeom prst="rect">
            <a:avLst/>
          </a:prstGeom>
        </p:spPr>
      </p:pic>
      <p:sp>
        <p:nvSpPr>
          <p:cNvPr id="3" name="Slide Number Placeholder 2">
            <a:extLst>
              <a:ext uri="{FF2B5EF4-FFF2-40B4-BE49-F238E27FC236}">
                <a16:creationId xmlns:a16="http://schemas.microsoft.com/office/drawing/2014/main" id="{54BF68F9-04CE-A346-B9ED-DAFB6184A257}"/>
              </a:ext>
            </a:extLst>
          </p:cNvPr>
          <p:cNvSpPr>
            <a:spLocks noGrp="1"/>
          </p:cNvSpPr>
          <p:nvPr>
            <p:ph type="sldNum" sz="quarter" idx="12"/>
          </p:nvPr>
        </p:nvSpPr>
        <p:spPr/>
        <p:txBody>
          <a:bodyPr/>
          <a:lstStyle/>
          <a:p>
            <a:fld id="{1787A23F-BAF2-40F7-981E-A4E481A32A38}" type="slidenum">
              <a:rPr lang="en-US" smtClean="0"/>
              <a:t>2</a:t>
            </a:fld>
            <a:endParaRPr lang="en-US"/>
          </a:p>
        </p:txBody>
      </p:sp>
      <p:grpSp>
        <p:nvGrpSpPr>
          <p:cNvPr id="5" name="Group 4">
            <a:extLst>
              <a:ext uri="{FF2B5EF4-FFF2-40B4-BE49-F238E27FC236}">
                <a16:creationId xmlns:a16="http://schemas.microsoft.com/office/drawing/2014/main" id="{BCD4BEF3-F44F-9000-7626-CC76321B0957}"/>
              </a:ext>
            </a:extLst>
          </p:cNvPr>
          <p:cNvGrpSpPr/>
          <p:nvPr/>
        </p:nvGrpSpPr>
        <p:grpSpPr>
          <a:xfrm>
            <a:off x="139840" y="3649191"/>
            <a:ext cx="5303779" cy="3180745"/>
            <a:chOff x="139840" y="3649191"/>
            <a:chExt cx="5303779" cy="3180745"/>
          </a:xfrm>
        </p:grpSpPr>
        <p:pic>
          <p:nvPicPr>
            <p:cNvPr id="7" name="Picture 4" descr="CERN unveils its new European strategy - it does not rule out a new  particle accelerator - Heidi.news">
              <a:extLst>
                <a:ext uri="{FF2B5EF4-FFF2-40B4-BE49-F238E27FC236}">
                  <a16:creationId xmlns:a16="http://schemas.microsoft.com/office/drawing/2014/main" id="{0AE61B6A-5A57-0E40-B66B-2E420DA0465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8464" y="3722885"/>
              <a:ext cx="5015155" cy="310705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8BF19AA2-5759-1341-920F-208AEC0D1F76}"/>
                </a:ext>
              </a:extLst>
            </p:cNvPr>
            <p:cNvSpPr/>
            <p:nvPr/>
          </p:nvSpPr>
          <p:spPr>
            <a:xfrm>
              <a:off x="139840" y="3649191"/>
              <a:ext cx="2819400"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Future Options</a:t>
              </a:r>
            </a:p>
          </p:txBody>
        </p:sp>
      </p:grpSp>
      <p:sp>
        <p:nvSpPr>
          <p:cNvPr id="9" name="Rectangle 8">
            <a:extLst>
              <a:ext uri="{FF2B5EF4-FFF2-40B4-BE49-F238E27FC236}">
                <a16:creationId xmlns:a16="http://schemas.microsoft.com/office/drawing/2014/main" id="{E63588FF-5178-DF4C-84C5-826D76BEE0C9}"/>
              </a:ext>
            </a:extLst>
          </p:cNvPr>
          <p:cNvSpPr/>
          <p:nvPr/>
        </p:nvSpPr>
        <p:spPr>
          <a:xfrm>
            <a:off x="91189" y="28064"/>
            <a:ext cx="2442605"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Exploitation</a:t>
            </a:r>
          </a:p>
        </p:txBody>
      </p:sp>
      <p:grpSp>
        <p:nvGrpSpPr>
          <p:cNvPr id="4" name="Group 3">
            <a:extLst>
              <a:ext uri="{FF2B5EF4-FFF2-40B4-BE49-F238E27FC236}">
                <a16:creationId xmlns:a16="http://schemas.microsoft.com/office/drawing/2014/main" id="{995B498A-23E1-2837-60F3-40BAD310E704}"/>
              </a:ext>
            </a:extLst>
          </p:cNvPr>
          <p:cNvGrpSpPr/>
          <p:nvPr/>
        </p:nvGrpSpPr>
        <p:grpSpPr>
          <a:xfrm>
            <a:off x="6273758" y="30034"/>
            <a:ext cx="4482347" cy="3352536"/>
            <a:chOff x="6050810" y="21500"/>
            <a:chExt cx="5226790" cy="3742715"/>
          </a:xfrm>
        </p:grpSpPr>
        <p:pic>
          <p:nvPicPr>
            <p:cNvPr id="15" name="Picture 14">
              <a:extLst>
                <a:ext uri="{FF2B5EF4-FFF2-40B4-BE49-F238E27FC236}">
                  <a16:creationId xmlns:a16="http://schemas.microsoft.com/office/drawing/2014/main" id="{79E3625B-483A-8349-A738-CD945CBCE7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30221" y="21500"/>
              <a:ext cx="4347379" cy="3742715"/>
            </a:xfrm>
            <a:prstGeom prst="rect">
              <a:avLst/>
            </a:prstGeom>
          </p:spPr>
        </p:pic>
        <p:sp>
          <p:nvSpPr>
            <p:cNvPr id="10" name="Rectangle 9">
              <a:extLst>
                <a:ext uri="{FF2B5EF4-FFF2-40B4-BE49-F238E27FC236}">
                  <a16:creationId xmlns:a16="http://schemas.microsoft.com/office/drawing/2014/main" id="{E96D55FC-B301-244A-A6EB-76674550970C}"/>
                </a:ext>
              </a:extLst>
            </p:cNvPr>
            <p:cNvSpPr/>
            <p:nvPr/>
          </p:nvSpPr>
          <p:spPr>
            <a:xfrm>
              <a:off x="6050810" y="43098"/>
              <a:ext cx="1415348"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HL-LHC</a:t>
              </a:r>
            </a:p>
          </p:txBody>
        </p:sp>
      </p:grpSp>
      <p:pic>
        <p:nvPicPr>
          <p:cNvPr id="14" name="Picture 2" descr="Linac 4 : Un nouvel injecteur pour le Cern">
            <a:extLst>
              <a:ext uri="{FF2B5EF4-FFF2-40B4-BE49-F238E27FC236}">
                <a16:creationId xmlns:a16="http://schemas.microsoft.com/office/drawing/2014/main" id="{FA29FBC3-8D7B-3EC2-545E-3CE12070F14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66442" y="3983076"/>
            <a:ext cx="2015848" cy="15118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498D2595-7CF6-1FD9-45BA-5311852448E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204025" y="3939444"/>
            <a:ext cx="1898102" cy="1511887"/>
          </a:xfrm>
          <a:prstGeom prst="rect">
            <a:avLst/>
          </a:prstGeom>
          <a:ln>
            <a:noFill/>
          </a:ln>
          <a:effectLst>
            <a:outerShdw blurRad="292100" dist="139700" dir="2700000" algn="tl" rotWithShape="0">
              <a:srgbClr val="333333">
                <a:alpha val="65000"/>
              </a:srgbClr>
            </a:outerShdw>
          </a:effectLst>
        </p:spPr>
      </p:pic>
      <p:sp>
        <p:nvSpPr>
          <p:cNvPr id="12" name="Rectangle 11">
            <a:extLst>
              <a:ext uri="{FF2B5EF4-FFF2-40B4-BE49-F238E27FC236}">
                <a16:creationId xmlns:a16="http://schemas.microsoft.com/office/drawing/2014/main" id="{87138E04-EC7B-2241-BDCA-881F3411C11E}"/>
              </a:ext>
            </a:extLst>
          </p:cNvPr>
          <p:cNvSpPr/>
          <p:nvPr/>
        </p:nvSpPr>
        <p:spPr>
          <a:xfrm>
            <a:off x="6273757" y="3649190"/>
            <a:ext cx="4098749"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Technology/Engineering/R&amp;D</a:t>
            </a:r>
          </a:p>
        </p:txBody>
      </p:sp>
      <p:pic>
        <p:nvPicPr>
          <p:cNvPr id="17" name="Picture 2" descr="https://mediastream.cern.ch/MediaArchive/Photo/Public/2009/0904207/0904207_04/0904207_04-A4-at-144-dpi.jpg">
            <a:extLst>
              <a:ext uri="{FF2B5EF4-FFF2-40B4-BE49-F238E27FC236}">
                <a16:creationId xmlns:a16="http://schemas.microsoft.com/office/drawing/2014/main" id="{42E95E43-7D17-A0C8-8F80-69606785AD68}"/>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204025" y="5516488"/>
            <a:ext cx="1898103" cy="12634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6" name="Picture 5">
            <a:extLst>
              <a:ext uri="{FF2B5EF4-FFF2-40B4-BE49-F238E27FC236}">
                <a16:creationId xmlns:a16="http://schemas.microsoft.com/office/drawing/2014/main" id="{ECC770F0-781E-C131-7CCE-076867D59BD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66831" y="5605975"/>
            <a:ext cx="2144013" cy="1173955"/>
          </a:xfrm>
          <a:prstGeom prst="rect">
            <a:avLst/>
          </a:prstGeom>
          <a:effectLst>
            <a:outerShdw blurRad="50800" dist="38100" dir="2700000" algn="tl" rotWithShape="0">
              <a:prstClr val="black">
                <a:alpha val="40000"/>
              </a:prstClr>
            </a:outerShdw>
            <a:softEdge rad="12700"/>
          </a:effectLst>
        </p:spPr>
      </p:pic>
    </p:spTree>
    <p:extLst>
      <p:ext uri="{BB962C8B-B14F-4D97-AF65-F5344CB8AC3E}">
        <p14:creationId xmlns:p14="http://schemas.microsoft.com/office/powerpoint/2010/main" val="852599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Power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consumption</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and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electrical grid infrastructure</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5" name="Text Placeholder 2">
            <a:extLst>
              <a:ext uri="{FF2B5EF4-FFF2-40B4-BE49-F238E27FC236}">
                <a16:creationId xmlns:a16="http://schemas.microsoft.com/office/drawing/2014/main" id="{7B367E7F-FD0C-ECE2-CE28-D711CFF29B44}"/>
              </a:ext>
            </a:extLst>
          </p:cNvPr>
          <p:cNvSpPr txBox="1">
            <a:spLocks/>
          </p:cNvSpPr>
          <p:nvPr/>
        </p:nvSpPr>
        <p:spPr>
          <a:xfrm>
            <a:off x="383348" y="2515032"/>
            <a:ext cx="6768583"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Powering concept and max power load by sub-stations:</a:t>
            </a:r>
          </a:p>
        </p:txBody>
      </p:sp>
      <p:sp>
        <p:nvSpPr>
          <p:cNvPr id="26" name="Text Placeholder 3">
            <a:extLst>
              <a:ext uri="{FF2B5EF4-FFF2-40B4-BE49-F238E27FC236}">
                <a16:creationId xmlns:a16="http://schemas.microsoft.com/office/drawing/2014/main" id="{80DF172B-A3E8-9552-7535-C1F48768F313}"/>
              </a:ext>
            </a:extLst>
          </p:cNvPr>
          <p:cNvSpPr txBox="1">
            <a:spLocks/>
          </p:cNvSpPr>
          <p:nvPr/>
        </p:nvSpPr>
        <p:spPr>
          <a:xfrm>
            <a:off x="383348" y="3133159"/>
            <a:ext cx="6425684" cy="1845218"/>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The loads could be charged on the three sub-stations (optimum connections to existing regional HV grid):</a:t>
            </a:r>
          </a:p>
          <a:p>
            <a:pPr marL="457200" marR="0" lvl="0" indent="-457200" algn="l" defTabSz="1828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Point D, with a new sub-station </a:t>
            </a:r>
            <a:r>
              <a:rPr kumimoji="0" lang="en-US" sz="1600" b="0" i="0" u="none" strike="noStrike" kern="1200" cap="none" spc="0" normalizeH="0" baseline="0" noProof="0" dirty="0">
                <a:ln>
                  <a:noFill/>
                </a:ln>
                <a:solidFill>
                  <a:srgbClr val="0C377B"/>
                </a:solidFill>
                <a:effectLst/>
                <a:uLnTx/>
                <a:uFillTx/>
                <a:latin typeface="Arial"/>
                <a:ea typeface="+mn-ea"/>
                <a:cs typeface="+mn-cs"/>
              </a:rPr>
              <a:t>covering PB – PD – PF – PG</a:t>
            </a:r>
          </a:p>
          <a:p>
            <a:pPr marL="457200" marR="0" lvl="0" indent="-457200" algn="l" defTabSz="1828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Point H with a new dedicated sub-station </a:t>
            </a:r>
            <a:r>
              <a:rPr kumimoji="0" lang="en-US" sz="1600" b="0" i="0" u="none" strike="noStrike" kern="1200" cap="none" spc="0" normalizeH="0" baseline="0" noProof="0" dirty="0">
                <a:ln>
                  <a:noFill/>
                </a:ln>
                <a:solidFill>
                  <a:srgbClr val="0C377B"/>
                </a:solidFill>
                <a:effectLst/>
                <a:uLnTx/>
                <a:uFillTx/>
                <a:latin typeface="Arial"/>
                <a:ea typeface="+mn-ea"/>
                <a:cs typeface="+mn-cs"/>
              </a:rPr>
              <a:t>for collider RF</a:t>
            </a:r>
          </a:p>
          <a:p>
            <a:pPr marL="457200" marR="0" lvl="0" indent="-457200" algn="l" defTabSz="1828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Point L, with a sub-station covering PJ – PL – PA</a:t>
            </a:r>
          </a:p>
          <a:p>
            <a:pPr marL="457200" marR="0" lvl="0" indent="-457200" algn="l" defTabSz="18288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Alternative to new </a:t>
            </a:r>
            <a:r>
              <a:rPr kumimoji="0" lang="en-US" sz="1600" b="0" i="0" u="none" strike="noStrike" kern="1200" cap="none" spc="0" normalizeH="0" baseline="0" noProof="0" dirty="0">
                <a:ln>
                  <a:noFill/>
                </a:ln>
                <a:solidFill>
                  <a:srgbClr val="0C377B"/>
                </a:solidFill>
                <a:effectLst/>
                <a:uLnTx/>
                <a:uFillTx/>
                <a:latin typeface="Arial"/>
                <a:ea typeface="+mn-ea"/>
                <a:cs typeface="+mn-cs"/>
              </a:rPr>
              <a:t>sub-station</a:t>
            </a:r>
            <a:r>
              <a:rPr kumimoji="0" lang="en-US" sz="1600" b="0"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at Point L is </a:t>
            </a:r>
            <a:r>
              <a:rPr kumimoji="0" lang="en-US" sz="16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reusing the existing CERN </a:t>
            </a:r>
            <a:r>
              <a:rPr kumimoji="0" lang="en-US" sz="1600" b="1" i="0" u="none" strike="noStrike" kern="1200" cap="none" spc="0" normalizeH="0" baseline="0" noProof="0" dirty="0" err="1">
                <a:ln>
                  <a:noFill/>
                </a:ln>
                <a:solidFill>
                  <a:srgbClr val="0C377B"/>
                </a:solidFill>
                <a:effectLst/>
                <a:uLnTx/>
                <a:uFillTx/>
                <a:latin typeface="Arial"/>
                <a:ea typeface="+mn-ea"/>
                <a:cs typeface="+mn-cs"/>
                <a:sym typeface="Wingdings" panose="05000000000000000000" pitchFamily="2" charset="2"/>
              </a:rPr>
              <a:t>Prevession</a:t>
            </a:r>
            <a:r>
              <a:rPr kumimoji="0" lang="en-US" sz="16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station to PA</a:t>
            </a:r>
            <a:r>
              <a:rPr kumimoji="0" lang="en-US" sz="1600" b="0"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a:t>
            </a:r>
            <a:endParaRPr kumimoji="0" lang="en-US" sz="16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 </a:t>
            </a:r>
          </a:p>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31" name="Text Placeholder 2">
            <a:extLst>
              <a:ext uri="{FF2B5EF4-FFF2-40B4-BE49-F238E27FC236}">
                <a16:creationId xmlns:a16="http://schemas.microsoft.com/office/drawing/2014/main" id="{29D33955-FD09-2423-0989-189B1890D2E6}"/>
              </a:ext>
            </a:extLst>
          </p:cNvPr>
          <p:cNvSpPr txBox="1">
            <a:spLocks/>
          </p:cNvSpPr>
          <p:nvPr/>
        </p:nvSpPr>
        <p:spPr>
          <a:xfrm>
            <a:off x="375184" y="5500439"/>
            <a:ext cx="6616183"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CC"/>
                </a:solidFill>
                <a:effectLst/>
                <a:uLnTx/>
                <a:uFillTx/>
                <a:latin typeface="Arial"/>
                <a:ea typeface="+mn-ea"/>
                <a:cs typeface="+mn-cs"/>
              </a:rPr>
              <a:t>All options pursued with RTE</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CC"/>
                </a:solidFill>
                <a:effectLst/>
                <a:uLnTx/>
                <a:uFillTx/>
                <a:latin typeface="Arial"/>
                <a:ea typeface="+mn-ea"/>
                <a:cs typeface="+mn-cs"/>
              </a:rPr>
              <a:t>Powering concept and max. power rating of the              three sub-stations compatible FCC-</a:t>
            </a:r>
            <a:r>
              <a:rPr kumimoji="0" lang="en-GB" sz="1800" b="1" i="0" u="none" strike="noStrike" kern="1200" cap="none" spc="0" normalizeH="0" baseline="0" noProof="0" dirty="0" err="1">
                <a:ln>
                  <a:noFill/>
                </a:ln>
                <a:solidFill>
                  <a:srgbClr val="0000CC"/>
                </a:solidFill>
                <a:effectLst/>
                <a:uLnTx/>
                <a:uFillTx/>
                <a:latin typeface="Arial"/>
                <a:ea typeface="+mn-ea"/>
                <a:cs typeface="+mn-cs"/>
              </a:rPr>
              <a:t>hh</a:t>
            </a:r>
            <a:r>
              <a:rPr kumimoji="0" lang="en-GB" sz="1800" b="1" i="0" u="none" strike="noStrike" kern="1200" cap="none" spc="0" normalizeH="0" baseline="0" noProof="0" dirty="0">
                <a:ln>
                  <a:noFill/>
                </a:ln>
                <a:solidFill>
                  <a:srgbClr val="0000CC"/>
                </a:solidFill>
                <a:effectLst/>
                <a:uLnTx/>
                <a:uFillTx/>
                <a:latin typeface="Arial"/>
                <a:ea typeface="+mn-ea"/>
                <a:cs typeface="+mn-cs"/>
              </a:rPr>
              <a:t>.</a:t>
            </a:r>
          </a:p>
        </p:txBody>
      </p:sp>
      <p:pic>
        <p:nvPicPr>
          <p:cNvPr id="32" name="Picture 31">
            <a:extLst>
              <a:ext uri="{FF2B5EF4-FFF2-40B4-BE49-F238E27FC236}">
                <a16:creationId xmlns:a16="http://schemas.microsoft.com/office/drawing/2014/main" id="{DAC79EB3-5F57-79FF-190C-E16A294D0792}"/>
              </a:ext>
            </a:extLst>
          </p:cNvPr>
          <p:cNvPicPr>
            <a:picLocks noChangeAspect="1"/>
          </p:cNvPicPr>
          <p:nvPr/>
        </p:nvPicPr>
        <p:blipFill>
          <a:blip r:embed="rId4"/>
          <a:stretch>
            <a:fillRect/>
          </a:stretch>
        </p:blipFill>
        <p:spPr>
          <a:xfrm>
            <a:off x="228864" y="866239"/>
            <a:ext cx="7282545" cy="1544687"/>
          </a:xfrm>
          <a:prstGeom prst="rect">
            <a:avLst/>
          </a:prstGeom>
        </p:spPr>
      </p:pic>
      <p:pic>
        <p:nvPicPr>
          <p:cNvPr id="43" name="Picture 42">
            <a:extLst>
              <a:ext uri="{FF2B5EF4-FFF2-40B4-BE49-F238E27FC236}">
                <a16:creationId xmlns:a16="http://schemas.microsoft.com/office/drawing/2014/main" id="{DE81C88B-24CA-2F7A-3267-90C03477F17D}"/>
              </a:ext>
            </a:extLst>
          </p:cNvPr>
          <p:cNvPicPr>
            <a:picLocks noChangeAspect="1"/>
          </p:cNvPicPr>
          <p:nvPr/>
        </p:nvPicPr>
        <p:blipFill rotWithShape="1">
          <a:blip r:embed="rId5"/>
          <a:srcRect r="2589" b="2676"/>
          <a:stretch/>
        </p:blipFill>
        <p:spPr>
          <a:xfrm>
            <a:off x="6964741" y="2804020"/>
            <a:ext cx="4431392" cy="4032426"/>
          </a:xfrm>
          <a:prstGeom prst="rect">
            <a:avLst/>
          </a:prstGeom>
        </p:spPr>
      </p:pic>
      <p:pic>
        <p:nvPicPr>
          <p:cNvPr id="44" name="Picture 43">
            <a:extLst>
              <a:ext uri="{FF2B5EF4-FFF2-40B4-BE49-F238E27FC236}">
                <a16:creationId xmlns:a16="http://schemas.microsoft.com/office/drawing/2014/main" id="{0AB4E782-01BE-70A3-0E86-DFFABD06783E}"/>
              </a:ext>
            </a:extLst>
          </p:cNvPr>
          <p:cNvPicPr>
            <a:picLocks noChangeAspect="1"/>
          </p:cNvPicPr>
          <p:nvPr/>
        </p:nvPicPr>
        <p:blipFill rotWithShape="1">
          <a:blip r:embed="rId6"/>
          <a:srcRect l="27300" t="9025" r="6272" b="2459"/>
          <a:stretch/>
        </p:blipFill>
        <p:spPr>
          <a:xfrm>
            <a:off x="8551332" y="770698"/>
            <a:ext cx="3640667" cy="2079286"/>
          </a:xfrm>
          <a:prstGeom prst="rect">
            <a:avLst/>
          </a:prstGeom>
        </p:spPr>
      </p:pic>
    </p:spTree>
    <p:extLst>
      <p:ext uri="{BB962C8B-B14F-4D97-AF65-F5344CB8AC3E}">
        <p14:creationId xmlns:p14="http://schemas.microsoft.com/office/powerpoint/2010/main" val="8686433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495E38-BD80-85AA-C502-D24B6D3B972B}"/>
              </a:ext>
            </a:extLst>
          </p:cNvPr>
          <p:cNvPicPr>
            <a:picLocks noChangeAspect="1"/>
          </p:cNvPicPr>
          <p:nvPr/>
        </p:nvPicPr>
        <p:blipFill>
          <a:blip r:embed="rId2"/>
          <a:stretch>
            <a:fillRect/>
          </a:stretch>
        </p:blipFill>
        <p:spPr>
          <a:xfrm>
            <a:off x="5620638" y="770018"/>
            <a:ext cx="6569819" cy="608798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implementation baseline PA31   90.7 km</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33299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D9F02DC1-D8BD-7581-3F11-9BF630CB1234}"/>
              </a:ext>
            </a:extLst>
          </p:cNvPr>
          <p:cNvSpPr txBox="1"/>
          <p:nvPr/>
        </p:nvSpPr>
        <p:spPr>
          <a:xfrm>
            <a:off x="7601176" y="2757365"/>
            <a:ext cx="256621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status as of 20 June 2023</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 Placeholder 8">
            <a:extLst>
              <a:ext uri="{FF2B5EF4-FFF2-40B4-BE49-F238E27FC236}">
                <a16:creationId xmlns:a16="http://schemas.microsoft.com/office/drawing/2014/main" id="{2E578CA2-201E-0C29-2090-951F3C97F8CC}"/>
              </a:ext>
            </a:extLst>
          </p:cNvPr>
          <p:cNvSpPr txBox="1">
            <a:spLocks/>
          </p:cNvSpPr>
          <p:nvPr/>
        </p:nvSpPr>
        <p:spPr>
          <a:xfrm>
            <a:off x="265188" y="1555911"/>
            <a:ext cx="5117676" cy="3342008"/>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PA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Ferney</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Voltaire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(FR) –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site experimental</a:t>
            </a:r>
            <a:endPar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PB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Présinge</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Choulex</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(CH) –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site technique </a:t>
            </a:r>
            <a:endPar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PD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Nangy</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(FR)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site technique et experimental</a:t>
            </a:r>
            <a:endPar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PF – </a:t>
            </a:r>
            <a:r>
              <a:rPr kumimoji="0" lang="en-US"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Roche sur </a:t>
            </a:r>
            <a:r>
              <a:rPr kumimoji="0" lang="en-US"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Foron</a:t>
            </a:r>
            <a:r>
              <a:rPr kumimoji="0" lang="en-US"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Etaux</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(FR)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site technique </a:t>
            </a:r>
            <a:endPar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PG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Charvonnex</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Groisy</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(FR)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site experimental</a:t>
            </a:r>
            <a:endPar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PH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Cercier</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(FR)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site technique </a:t>
            </a:r>
            <a:endPar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PJ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Vulbens</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/Dingy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en</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Vuache</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(FR)</a:t>
            </a:r>
            <a:r>
              <a:rPr kumimoji="0" lang="fr-CH"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a:t>
            </a:r>
            <a:r>
              <a:rPr kumimoji="0" lang="en-US" sz="1625"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site technique et experimental </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PL – </a:t>
            </a:r>
            <a:r>
              <a:rPr kumimoji="0" lang="en-CH" sz="1625"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mn-cs"/>
              </a:rPr>
              <a:t>Challex</a:t>
            </a:r>
            <a:r>
              <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(FR) </a:t>
            </a:r>
            <a:r>
              <a:rPr kumimoji="0" lang="en-US"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rPr>
              <a:t>– site technique </a:t>
            </a:r>
            <a:endParaRPr kumimoji="0" lang="en-CH" sz="1625"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1625"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1625"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Rounded Rectangle 8">
            <a:extLst>
              <a:ext uri="{FF2B5EF4-FFF2-40B4-BE49-F238E27FC236}">
                <a16:creationId xmlns:a16="http://schemas.microsoft.com/office/drawing/2014/main" id="{A91206BD-A85F-99B5-398B-A608E1CAFDCD}"/>
              </a:ext>
            </a:extLst>
          </p:cNvPr>
          <p:cNvSpPr/>
          <p:nvPr/>
        </p:nvSpPr>
        <p:spPr>
          <a:xfrm>
            <a:off x="318469" y="4875159"/>
            <a:ext cx="2840296" cy="314380"/>
          </a:xfrm>
          <a:prstGeom prst="roundRect">
            <a:avLst/>
          </a:prstGeom>
          <a:solidFill>
            <a:srgbClr val="40C245"/>
          </a:solidFill>
          <a:ln w="12700" cap="flat" cmpd="sng" algn="ctr">
            <a:solidFill>
              <a:srgbClr val="0000FF">
                <a:shade val="50000"/>
              </a:srgbClr>
            </a:solidFill>
            <a:prstDash val="solid"/>
            <a:miter lim="800000"/>
          </a:ln>
          <a:effectLst/>
        </p:spPr>
        <p:txBody>
          <a:bodyPr rtlCol="0" anchor="ctr"/>
          <a:lstStyle/>
          <a:p>
            <a:pPr marL="0" marR="0" lvl="0" indent="0" algn="ctr" defTabSz="148576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FFFFFF"/>
                </a:solidFill>
                <a:effectLst/>
                <a:uLnTx/>
                <a:uFillTx/>
                <a:latin typeface="Arial"/>
                <a:ea typeface="+mn-ea"/>
                <a:cs typeface="+mn-cs"/>
              </a:rPr>
              <a:t>Rencontrée individuellement</a:t>
            </a:r>
          </a:p>
        </p:txBody>
      </p:sp>
      <p:sp>
        <p:nvSpPr>
          <p:cNvPr id="17" name="Rounded Rectangle 9">
            <a:extLst>
              <a:ext uri="{FF2B5EF4-FFF2-40B4-BE49-F238E27FC236}">
                <a16:creationId xmlns:a16="http://schemas.microsoft.com/office/drawing/2014/main" id="{FBEC09E1-26A9-3AC3-2B57-DDF3C2079CDD}"/>
              </a:ext>
            </a:extLst>
          </p:cNvPr>
          <p:cNvSpPr/>
          <p:nvPr/>
        </p:nvSpPr>
        <p:spPr>
          <a:xfrm>
            <a:off x="3210880" y="4864908"/>
            <a:ext cx="2356202" cy="314380"/>
          </a:xfrm>
          <a:prstGeom prst="roundRect">
            <a:avLst/>
          </a:prstGeom>
          <a:solidFill>
            <a:srgbClr val="F5F874"/>
          </a:solidFill>
          <a:ln w="12700" cap="flat" cmpd="sng" algn="ctr">
            <a:solidFill>
              <a:srgbClr val="0000FF">
                <a:shade val="50000"/>
              </a:srgbClr>
            </a:solidFill>
            <a:prstDash val="solid"/>
            <a:miter lim="800000"/>
          </a:ln>
          <a:effectLst/>
        </p:spPr>
        <p:txBody>
          <a:bodyPr rtlCol="0" anchor="ctr"/>
          <a:lstStyle/>
          <a:p>
            <a:pPr marL="0" marR="0" lvl="0" indent="0" algn="ctr" defTabSz="148576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a:ea typeface="+mn-ea"/>
                <a:cs typeface="+mn-cs"/>
              </a:rPr>
              <a:t>Rencontre collective </a:t>
            </a:r>
          </a:p>
        </p:txBody>
      </p:sp>
      <p:sp>
        <p:nvSpPr>
          <p:cNvPr id="18" name="Rounded Rectangle 8">
            <a:extLst>
              <a:ext uri="{FF2B5EF4-FFF2-40B4-BE49-F238E27FC236}">
                <a16:creationId xmlns:a16="http://schemas.microsoft.com/office/drawing/2014/main" id="{A5A9D20A-3BDB-8773-842E-2BCBDC559302}"/>
              </a:ext>
            </a:extLst>
          </p:cNvPr>
          <p:cNvSpPr/>
          <p:nvPr/>
        </p:nvSpPr>
        <p:spPr>
          <a:xfrm>
            <a:off x="318466" y="5235192"/>
            <a:ext cx="2840296" cy="314380"/>
          </a:xfrm>
          <a:prstGeom prst="roundRect">
            <a:avLst/>
          </a:prstGeom>
          <a:solidFill>
            <a:srgbClr val="CCFF99"/>
          </a:solidFill>
          <a:ln w="12700" cap="flat" cmpd="sng" algn="ctr">
            <a:solidFill>
              <a:srgbClr val="0000FF">
                <a:shade val="50000"/>
              </a:srgbClr>
            </a:solidFill>
            <a:prstDash val="solid"/>
            <a:miter lim="800000"/>
          </a:ln>
          <a:effectLst/>
        </p:spPr>
        <p:txBody>
          <a:bodyPr rtlCol="0" anchor="ctr"/>
          <a:lstStyle/>
          <a:p>
            <a:pPr marL="0" marR="0" lvl="0" indent="0" algn="ctr" defTabSz="148576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ysClr val="windowText" lastClr="000000"/>
                </a:solidFill>
                <a:effectLst/>
                <a:uLnTx/>
                <a:uFillTx/>
                <a:latin typeface="Arial"/>
                <a:ea typeface="+mn-ea"/>
                <a:cs typeface="+mn-cs"/>
              </a:rPr>
              <a:t>Rendez-vous proposé / programmé </a:t>
            </a:r>
          </a:p>
        </p:txBody>
      </p:sp>
      <p:sp>
        <p:nvSpPr>
          <p:cNvPr id="19" name="TextBox 18">
            <a:extLst>
              <a:ext uri="{FF2B5EF4-FFF2-40B4-BE49-F238E27FC236}">
                <a16:creationId xmlns:a16="http://schemas.microsoft.com/office/drawing/2014/main" id="{AEBF9837-0BA7-8C77-C55A-A1114CCD16F6}"/>
              </a:ext>
            </a:extLst>
          </p:cNvPr>
          <p:cNvSpPr txBox="1"/>
          <p:nvPr/>
        </p:nvSpPr>
        <p:spPr>
          <a:xfrm>
            <a:off x="23141" y="5592159"/>
            <a:ext cx="5474305" cy="132343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dirty="0">
                <a:ln>
                  <a:noFill/>
                </a:ln>
                <a:solidFill>
                  <a:srgbClr val="0C377B"/>
                </a:solidFill>
                <a:effectLst/>
                <a:uLnTx/>
                <a:uFillTx/>
                <a:latin typeface="Calibri" panose="020F0502020204030204"/>
                <a:ea typeface="+mn-ea"/>
                <a:cs typeface="+mn-cs"/>
              </a:rPr>
              <a:t>FCC study positively received by all communes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dirty="0">
                <a:ln>
                  <a:noFill/>
                </a:ln>
                <a:solidFill>
                  <a:srgbClr val="0C377B"/>
                </a:solidFill>
                <a:effectLst/>
                <a:uLnTx/>
                <a:uFillTx/>
                <a:latin typeface="Calibri" panose="020F0502020204030204"/>
                <a:ea typeface="+mn-ea"/>
                <a:cs typeface="+mn-cs"/>
              </a:rPr>
              <a:t>Willingness to work on optimization of surface sites and development of synergies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dirty="0">
                <a:ln>
                  <a:noFill/>
                </a:ln>
                <a:solidFill>
                  <a:srgbClr val="0C377B"/>
                </a:solidFill>
                <a:effectLst/>
                <a:uLnTx/>
                <a:uFillTx/>
                <a:latin typeface="Calibri" panose="020F0502020204030204" pitchFamily="34" charset="0"/>
                <a:ea typeface="Times New Roman" panose="02020603050405020304" pitchFamily="18" charset="0"/>
                <a:cs typeface="+mn-cs"/>
              </a:rPr>
              <a:t>Particular thanks to the Host State authorities</a:t>
            </a:r>
            <a:endParaRPr kumimoji="0" lang="en-GB" sz="2400" b="1" i="0" u="none" strike="noStrike" kern="1200" cap="none" spc="0" normalizeH="0" baseline="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5942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Activities on site</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319645" y="802126"/>
            <a:ext cx="11881320" cy="2954655"/>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Environmental studies on all surface sites ongoing since February 2023</a:t>
            </a: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planned for 2024 and 2025 in areas with uncertain geological conditions: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dirty="0">
                <a:ln>
                  <a:noFill/>
                </a:ln>
                <a:solidFill>
                  <a:srgbClr val="0C377B"/>
                </a:solidFill>
                <a:effectLst/>
                <a:uLnTx/>
                <a:uFillTx/>
                <a:latin typeface="Calibri" panose="020F0502020204030204"/>
                <a:ea typeface="+mn-ea"/>
                <a:cs typeface="+mn-cs"/>
              </a:rPr>
              <a:t>Optimisation of localisation of drilling locations ongoing with site visits since end 2022.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dirty="0">
                <a:ln>
                  <a:noFill/>
                </a:ln>
                <a:solidFill>
                  <a:srgbClr val="0C377B"/>
                </a:solidFill>
                <a:effectLst/>
                <a:uLnTx/>
                <a:uFillTx/>
                <a:latin typeface="Calibri" panose="020F0502020204030204"/>
                <a:ea typeface="+mn-ea"/>
                <a:cs typeface="+mn-cs"/>
              </a:rPr>
              <a:t>Direct interaction with land plot owners only after agreement with communes concerned.</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dirty="0">
                <a:ln>
                  <a:noFill/>
                </a:ln>
                <a:solidFill>
                  <a:srgbClr val="0C377B"/>
                </a:solidFill>
                <a:effectLst/>
                <a:uLnTx/>
                <a:uFillTx/>
                <a:latin typeface="Calibri" panose="020F0502020204030204"/>
                <a:ea typeface="+mn-ea"/>
                <a:cs typeface="+mn-cs"/>
              </a:rPr>
              <a:t>Interaction with host states on authorisation procedures ongoing </a:t>
            </a:r>
            <a:r>
              <a:rPr kumimoji="0" lang="en-GB" sz="1800" b="1" i="0" u="none" strike="noStrike" kern="1200" cap="none" spc="0" normalizeH="0" baseline="0" dirty="0">
                <a:ln>
                  <a:noFill/>
                </a:ln>
                <a:solidFill>
                  <a:srgbClr val="0C377B"/>
                </a:solidFill>
                <a:effectLst/>
                <a:uLnTx/>
                <a:uFillTx/>
                <a:latin typeface="Calibri" panose="020F0502020204030204"/>
                <a:ea typeface="+mn-ea"/>
                <a:cs typeface="+mn-cs"/>
                <a:sym typeface="Wingdings" panose="05000000000000000000" pitchFamily="2" charset="2"/>
              </a:rPr>
              <a:t> critical for start of drillings in March 2024</a:t>
            </a:r>
            <a:r>
              <a:rPr kumimoji="0" lang="en-GB" sz="1800" b="1" i="0" u="none" strike="noStrike" kern="1200" cap="none" spc="0" normalizeH="0" baseline="0" dirty="0">
                <a:ln>
                  <a:noFill/>
                </a:ln>
                <a:solidFill>
                  <a:srgbClr val="0C377B"/>
                </a:solidFill>
                <a:effectLst/>
                <a:uLnTx/>
                <a:uFillTx/>
                <a:latin typeface="Calibri" panose="020F0502020204030204"/>
                <a:ea typeface="+mn-ea"/>
                <a:cs typeface="+mn-cs"/>
              </a:rPr>
              <a:t>.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dirty="0">
                <a:ln>
                  <a:noFill/>
                </a:ln>
                <a:solidFill>
                  <a:srgbClr val="0C377B"/>
                </a:solidFill>
                <a:effectLst/>
                <a:uLnTx/>
                <a:uFillTx/>
                <a:latin typeface="Calibri" panose="020F0502020204030204"/>
                <a:ea typeface="+mn-ea"/>
                <a:cs typeface="+mn-cs"/>
              </a:rPr>
              <a:t>Localisation of sites: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2" name="Image 14">
            <a:extLst>
              <a:ext uri="{FF2B5EF4-FFF2-40B4-BE49-F238E27FC236}">
                <a16:creationId xmlns:a16="http://schemas.microsoft.com/office/drawing/2014/main" id="{4B142EBA-D8F7-44A1-A0D2-A95D4DC2B8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2960" y="2751225"/>
            <a:ext cx="4563687" cy="4106775"/>
          </a:xfrm>
          <a:prstGeom prst="rect">
            <a:avLst/>
          </a:prstGeom>
        </p:spPr>
      </p:pic>
      <p:pic>
        <p:nvPicPr>
          <p:cNvPr id="3" name="Image 3">
            <a:extLst>
              <a:ext uri="{FF2B5EF4-FFF2-40B4-BE49-F238E27FC236}">
                <a16:creationId xmlns:a16="http://schemas.microsoft.com/office/drawing/2014/main" id="{87474079-95BD-BB5F-AFC2-60E53CF075B9}"/>
              </a:ext>
            </a:extLst>
          </p:cNvPr>
          <p:cNvPicPr>
            <a:picLocks noChangeAspect="1"/>
          </p:cNvPicPr>
          <p:nvPr/>
        </p:nvPicPr>
        <p:blipFill>
          <a:blip r:embed="rId5"/>
          <a:stretch>
            <a:fillRect/>
          </a:stretch>
        </p:blipFill>
        <p:spPr>
          <a:xfrm>
            <a:off x="6700058" y="2759419"/>
            <a:ext cx="5095703" cy="4090269"/>
          </a:xfrm>
          <a:prstGeom prst="rect">
            <a:avLst/>
          </a:prstGeom>
        </p:spPr>
      </p:pic>
    </p:spTree>
    <p:extLst>
      <p:ext uri="{BB962C8B-B14F-4D97-AF65-F5344CB8AC3E}">
        <p14:creationId xmlns:p14="http://schemas.microsoft.com/office/powerpoint/2010/main" val="751292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b"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ts val="28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Tripartite Committee on the </a:t>
            </a:r>
            <a:b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b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territorial implementation of the FCC</a:t>
            </a:r>
            <a:endParaRPr kumimoji="0" lang="en-CH" sz="48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Google Shape;192;p4">
            <a:extLst>
              <a:ext uri="{FF2B5EF4-FFF2-40B4-BE49-F238E27FC236}">
                <a16:creationId xmlns:a16="http://schemas.microsoft.com/office/drawing/2014/main" id="{E7E632DD-E0DB-B78B-13F0-B20D3A47D86A}"/>
              </a:ext>
            </a:extLst>
          </p:cNvPr>
          <p:cNvSpPr txBox="1">
            <a:spLocks/>
          </p:cNvSpPr>
          <p:nvPr/>
        </p:nvSpPr>
        <p:spPr>
          <a:xfrm>
            <a:off x="306498" y="1064478"/>
            <a:ext cx="11579003" cy="489938"/>
          </a:xfrm>
          <a:prstGeom prst="rect">
            <a:avLst/>
          </a:prstGeom>
          <a:noFill/>
          <a:ln w="12700">
            <a:noFill/>
            <a:miter lim="400000"/>
          </a:ln>
        </p:spPr>
        <p:txBody>
          <a:bodyPr spcFirstLastPara="1" vert="horz" wrap="square" lIns="37141" tIns="18566" rIns="37141" bIns="18566" rtlCol="0" anchor="t" anchorCtr="0">
            <a:noAutofit/>
          </a:bodyPr>
          <a:lstStyle>
            <a:lvl1pPr algn="ctr" defTabSz="1097280" rtl="0" eaLnBrk="1" latinLnBrk="0" hangingPunct="1">
              <a:spcBef>
                <a:spcPct val="0"/>
              </a:spcBef>
              <a:buNone/>
              <a:defRPr sz="2640" b="1" kern="1200">
                <a:solidFill>
                  <a:srgbClr val="FF0000"/>
                </a:solidFill>
                <a:latin typeface="Arial" panose="020B0604020202020204" pitchFamily="34" charset="0"/>
                <a:ea typeface="+mj-ea"/>
                <a:cs typeface="Arial" panose="020B0604020202020204" pitchFamily="34" charset="0"/>
              </a:defRPr>
            </a:lvl1pPr>
          </a:lstStyle>
          <a:p>
            <a:pPr marL="342900" marR="0" lvl="0" indent="-342900" algn="l" defTabSz="1097280" rtl="0" eaLnBrk="1" fontAlgn="auto" latinLnBrk="0" hangingPunct="1">
              <a:lnSpc>
                <a:spcPct val="100000"/>
              </a:lnSpc>
              <a:spcBef>
                <a:spcPts val="0"/>
              </a:spcBef>
              <a:spcAft>
                <a:spcPts val="600"/>
              </a:spcAft>
              <a:buClrTx/>
              <a:buSzPct val="100000"/>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rial" panose="020B0604020202020204" pitchFamily="34" charset="0"/>
                <a:ea typeface="+mj-ea"/>
                <a:cs typeface="Arial" panose="020B0604020202020204" pitchFamily="34" charset="0"/>
              </a:rPr>
              <a:t>Composition</a:t>
            </a:r>
          </a:p>
          <a:p>
            <a:pPr marL="457200" marR="0" lvl="1" indent="0" algn="l" defTabSz="914400" rtl="0" eaLnBrk="1" fontAlgn="auto" latinLnBrk="0" hangingPunct="1">
              <a:lnSpc>
                <a:spcPct val="100000"/>
              </a:lnSpc>
              <a:spcBef>
                <a:spcPts val="0"/>
              </a:spcBef>
              <a:spcAft>
                <a:spcPts val="600"/>
              </a:spcAft>
              <a:buClrTx/>
              <a:buSzPct val="100000"/>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Director General of CERN, </a:t>
            </a:r>
            <a:b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Permanent Representative of Switzerland to the international organizations in Geneva </a:t>
            </a:r>
            <a:b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Geneva State Councilor in charge of the territory</a:t>
            </a:r>
            <a:b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Prefect of the Auvergne-Rhône-Alpes region</a:t>
            </a:r>
            <a:b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Permanent Representative of France to the international organizations in Geneva.</a:t>
            </a:r>
          </a:p>
          <a:p>
            <a:pPr marL="342900" marR="0" lvl="0" indent="-342900" algn="l" defTabSz="1097280" rtl="0" eaLnBrk="1" fontAlgn="auto" latinLnBrk="0" hangingPunct="1">
              <a:lnSpc>
                <a:spcPct val="100000"/>
              </a:lnSpc>
              <a:spcBef>
                <a:spcPts val="0"/>
              </a:spcBef>
              <a:spcAft>
                <a:spcPts val="600"/>
              </a:spcAft>
              <a:buClrTx/>
              <a:buSzPct val="100000"/>
              <a:buFont typeface="Arial" panose="020B0604020202020204" pitchFamily="34" charset="0"/>
              <a:buChar char="•"/>
              <a:tabLst/>
              <a:defRPr/>
            </a:pPr>
            <a:endParaRPr kumimoji="0" lang="en-US" sz="1000" b="1" i="0" u="none" strike="noStrike" kern="1200" cap="none" spc="0" normalizeH="0" baseline="0" noProof="0" dirty="0">
              <a:ln>
                <a:noFill/>
              </a:ln>
              <a:solidFill>
                <a:srgbClr val="0C377B"/>
              </a:solidFill>
              <a:effectLst/>
              <a:uLnTx/>
              <a:uFillTx/>
              <a:latin typeface="Arial" panose="020B0604020202020204" pitchFamily="34" charset="0"/>
              <a:ea typeface="+mj-ea"/>
              <a:cs typeface="Arial" panose="020B0604020202020204" pitchFamily="34" charset="0"/>
            </a:endParaRPr>
          </a:p>
          <a:p>
            <a:pPr marL="342900" marR="0" lvl="0" indent="-342900" algn="l" defTabSz="1097280" rtl="0" eaLnBrk="1" fontAlgn="auto" latinLnBrk="0" hangingPunct="1">
              <a:lnSpc>
                <a:spcPct val="100000"/>
              </a:lnSpc>
              <a:spcBef>
                <a:spcPts val="0"/>
              </a:spcBef>
              <a:spcAft>
                <a:spcPts val="600"/>
              </a:spcAft>
              <a:buClrTx/>
              <a:buSzPct val="100000"/>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rial" panose="020B0604020202020204" pitchFamily="34" charset="0"/>
                <a:ea typeface="+mj-ea"/>
                <a:cs typeface="Arial" panose="020B0604020202020204" pitchFamily="34" charset="0"/>
              </a:rPr>
              <a:t>Topics discussed in the 3rd meeting on 30 May 2023</a:t>
            </a:r>
          </a:p>
          <a:p>
            <a:pPr marL="457200" marR="0" lvl="1" indent="0" algn="l" defTabSz="914400" rtl="0" eaLnBrk="1" fontAlgn="auto" latinLnBrk="0" hangingPunct="1">
              <a:lnSpc>
                <a:spcPct val="100000"/>
              </a:lnSpc>
              <a:spcBef>
                <a:spcPts val="0"/>
              </a:spcBef>
              <a:spcAft>
                <a:spcPts val="600"/>
              </a:spcAft>
              <a:buClrTx/>
              <a:buSzPct val="100000"/>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Progress on field studies, dialogue with communes, interaction with local media, launch of reflections on the public consultation process in France</a:t>
            </a:r>
          </a:p>
          <a:p>
            <a:pPr marL="457200" marR="0" lvl="1" indent="0" algn="l" defTabSz="914400" rtl="0" eaLnBrk="1" fontAlgn="auto" latinLnBrk="0" hangingPunct="1">
              <a:lnSpc>
                <a:spcPct val="100000"/>
              </a:lnSpc>
              <a:spcBef>
                <a:spcPts val="0"/>
              </a:spcBef>
              <a:spcAft>
                <a:spcPts val="600"/>
              </a:spcAft>
              <a:buClrTx/>
              <a:buSzPct val="100000"/>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Placement report and progress on surface site optimization</a:t>
            </a:r>
          </a:p>
          <a:p>
            <a:pPr marL="342900" marR="0" lvl="0" indent="-342900" algn="l" defTabSz="1097280" rtl="0" eaLnBrk="1" fontAlgn="auto" latinLnBrk="0" hangingPunct="1">
              <a:lnSpc>
                <a:spcPct val="100000"/>
              </a:lnSpc>
              <a:spcBef>
                <a:spcPts val="0"/>
              </a:spcBef>
              <a:spcAft>
                <a:spcPts val="600"/>
              </a:spcAft>
              <a:buClrTx/>
              <a:buSzPct val="100000"/>
              <a:buFont typeface="Arial" panose="020B0604020202020204" pitchFamily="34" charset="0"/>
              <a:buChar char="•"/>
              <a:tabLst/>
              <a:defRPr/>
            </a:pPr>
            <a:endParaRPr kumimoji="0" lang="en-US" sz="1000" b="1" i="0" u="none" strike="noStrike" kern="1200" cap="none" spc="0" normalizeH="0" baseline="0" noProof="0" dirty="0">
              <a:ln>
                <a:noFill/>
              </a:ln>
              <a:solidFill>
                <a:srgbClr val="0C377B"/>
              </a:solidFill>
              <a:effectLst/>
              <a:uLnTx/>
              <a:uFillTx/>
              <a:latin typeface="Arial" panose="020B0604020202020204" pitchFamily="34" charset="0"/>
              <a:ea typeface="+mj-ea"/>
              <a:cs typeface="Arial" panose="020B0604020202020204" pitchFamily="34" charset="0"/>
            </a:endParaRPr>
          </a:p>
          <a:p>
            <a:pPr marL="342900" marR="0" lvl="0" indent="-342900" algn="l" defTabSz="1097280" rtl="0" eaLnBrk="1" fontAlgn="auto" latinLnBrk="0" hangingPunct="1">
              <a:lnSpc>
                <a:spcPct val="100000"/>
              </a:lnSpc>
              <a:spcBef>
                <a:spcPts val="0"/>
              </a:spcBef>
              <a:spcAft>
                <a:spcPts val="600"/>
              </a:spcAft>
              <a:buClrTx/>
              <a:buSzPct val="100000"/>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rial" panose="020B0604020202020204" pitchFamily="34" charset="0"/>
                <a:ea typeface="+mj-ea"/>
                <a:cs typeface="Arial" panose="020B0604020202020204" pitchFamily="34" charset="0"/>
              </a:rPr>
              <a:t>Outlook and follow-up topics</a:t>
            </a:r>
          </a:p>
          <a:p>
            <a:pPr marL="457200" marR="0" lvl="1" indent="0" algn="l" defTabSz="914400" rtl="0" eaLnBrk="1" fontAlgn="auto" latinLnBrk="0" hangingPunct="1">
              <a:lnSpc>
                <a:spcPct val="100000"/>
              </a:lnSpc>
              <a:spcBef>
                <a:spcPts val="0"/>
              </a:spcBef>
              <a:spcAft>
                <a:spcPts val="600"/>
              </a:spcAft>
              <a:buClrTx/>
              <a:buSzPct val="100000"/>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Obtain authorizations for exploratory drilling from the authorities and landowners</a:t>
            </a:r>
          </a:p>
          <a:p>
            <a:pPr marL="457200" marR="0" lvl="1" indent="0" algn="l" defTabSz="914400" rtl="0" eaLnBrk="1" fontAlgn="auto" latinLnBrk="0" hangingPunct="1">
              <a:lnSpc>
                <a:spcPct val="100000"/>
              </a:lnSpc>
              <a:spcBef>
                <a:spcPts val="0"/>
              </a:spcBef>
              <a:spcAft>
                <a:spcPts val="600"/>
              </a:spcAft>
              <a:buClrTx/>
              <a:buSzPct val="100000"/>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Implementation of measures to preserve the land for surface sites</a:t>
            </a:r>
          </a:p>
          <a:p>
            <a:pPr marL="457200" marR="0" lvl="1" indent="0" algn="l" defTabSz="914400" rtl="0" eaLnBrk="1" fontAlgn="auto" latinLnBrk="0" hangingPunct="1">
              <a:lnSpc>
                <a:spcPct val="100000"/>
              </a:lnSpc>
              <a:spcBef>
                <a:spcPts val="0"/>
              </a:spcBef>
              <a:spcAft>
                <a:spcPts val="600"/>
              </a:spcAft>
              <a:buClrTx/>
              <a:buSzPct val="100000"/>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Update the placement report and surface site constraints in autumn 2023</a:t>
            </a:r>
          </a:p>
        </p:txBody>
      </p:sp>
    </p:spTree>
    <p:extLst>
      <p:ext uri="{BB962C8B-B14F-4D97-AF65-F5344CB8AC3E}">
        <p14:creationId xmlns:p14="http://schemas.microsoft.com/office/powerpoint/2010/main" val="3971051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week: </a:t>
            </a:r>
            <a:r>
              <a:rPr lang="en-US" dirty="0"/>
              <a:t>take home messages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841F538F-B141-BFFC-7154-F45767E260CA}"/>
              </a:ext>
            </a:extLst>
          </p:cNvPr>
          <p:cNvSpPr txBox="1"/>
          <p:nvPr/>
        </p:nvSpPr>
        <p:spPr>
          <a:xfrm>
            <a:off x="532014" y="1371603"/>
            <a:ext cx="11380124" cy="4616648"/>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rPr>
              <a:t>Implementation scenario well defined and all design parameters adapted to new layout</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endParaRPr kumimoji="0" lang="en-US" b="0" i="0" u="none" strike="noStrike" kern="1200" cap="none" spc="0" normalizeH="0" baseline="0" noProof="0" dirty="0">
              <a:ln>
                <a:noFill/>
              </a:ln>
              <a:solidFill>
                <a:srgbClr val="0C377B"/>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rPr>
              <a:t>Significant progress with host states at departmental/cantonal and local level. Direct exchange with communes concerned by surface sites as basis for detailed optimization. Environmental studies ongoing.</a:t>
            </a:r>
            <a:endParaRPr kumimoji="0" lang="en-CH" b="0" i="0" u="none" strike="noStrike" kern="1200" cap="none" spc="0" normalizeH="0" baseline="0" noProof="0" dirty="0">
              <a:ln>
                <a:noFill/>
              </a:ln>
              <a:solidFill>
                <a:srgbClr val="0C377B"/>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endParaRPr kumimoji="0" lang="en-US" b="0" i="0" u="none" strike="noStrike" kern="1200" cap="none" spc="0" normalizeH="0" baseline="0" noProof="0" dirty="0">
              <a:ln>
                <a:noFill/>
              </a:ln>
              <a:solidFill>
                <a:srgbClr val="0C377B"/>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rPr>
              <a:t>3D underground civil engineering model established for scheduling and costing.</a:t>
            </a:r>
            <a:endParaRPr kumimoji="0" lang="en-CH"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Significant effort in FCC-</a:t>
            </a:r>
            <a:r>
              <a:rPr kumimoji="0" lang="en-US" b="0" i="0" u="none" strike="noStrike" kern="1200" cap="none" spc="0" normalizeH="0" baseline="0" noProof="0" dirty="0" err="1">
                <a:ln>
                  <a:noFill/>
                </a:ln>
                <a:solidFill>
                  <a:srgbClr val="0C377B"/>
                </a:solidFill>
                <a:effectLst/>
                <a:uLnTx/>
                <a:uFillTx/>
                <a:latin typeface="Arial"/>
                <a:ea typeface="+mn-ea"/>
                <a:cs typeface="+mn-cs"/>
                <a:sym typeface="Wingdings" pitchFamily="2" charset="2"/>
              </a:rPr>
              <a:t>ee</a:t>
            </a: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lattice design with two complete optics solutions. Major progress towards full performance simulations including beam-beam and full optics with alignment errors.</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endPar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Siting study for implementation of FCC-</a:t>
            </a:r>
            <a:r>
              <a:rPr kumimoji="0" lang="en-US" b="0" i="0" u="none" strike="noStrike" kern="1200" cap="none" spc="0" normalizeH="0" baseline="0" noProof="0" dirty="0" err="1">
                <a:ln>
                  <a:noFill/>
                </a:ln>
                <a:solidFill>
                  <a:srgbClr val="0C377B"/>
                </a:solidFill>
                <a:effectLst/>
                <a:uLnTx/>
                <a:uFillTx/>
                <a:latin typeface="Arial"/>
                <a:ea typeface="+mn-ea"/>
                <a:cs typeface="+mn-cs"/>
                <a:sym typeface="Wingdings" pitchFamily="2" charset="2"/>
              </a:rPr>
              <a:t>ee</a:t>
            </a: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pre-injector on CERN Prévessin site. Flexible transfer line solutions for FCC-</a:t>
            </a:r>
            <a:r>
              <a:rPr kumimoji="0" lang="en-US" b="0" i="0" u="none" strike="noStrike" kern="1200" cap="none" spc="0" normalizeH="0" baseline="0" noProof="0" dirty="0" err="1">
                <a:ln>
                  <a:noFill/>
                </a:ln>
                <a:solidFill>
                  <a:srgbClr val="0C377B"/>
                </a:solidFill>
                <a:effectLst/>
                <a:uLnTx/>
                <a:uFillTx/>
                <a:latin typeface="Arial"/>
                <a:ea typeface="+mn-ea"/>
                <a:cs typeface="+mn-cs"/>
                <a:sym typeface="Wingdings" pitchFamily="2" charset="2"/>
              </a:rPr>
              <a:t>ee</a:t>
            </a: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and </a:t>
            </a:r>
            <a:r>
              <a:rPr kumimoji="0" lang="en-US" b="0" i="0" u="none" strike="noStrike" kern="1200" cap="none" spc="0" normalizeH="0" baseline="0" noProof="0" dirty="0" err="1">
                <a:ln>
                  <a:noFill/>
                </a:ln>
                <a:solidFill>
                  <a:srgbClr val="0C377B"/>
                </a:solidFill>
                <a:effectLst/>
                <a:uLnTx/>
                <a:uFillTx/>
                <a:latin typeface="Arial"/>
                <a:ea typeface="+mn-ea"/>
                <a:cs typeface="+mn-cs"/>
                <a:sym typeface="Wingdings" pitchFamily="2" charset="2"/>
              </a:rPr>
              <a:t>hh</a:t>
            </a: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for potential use of SPS tunnel/</a:t>
            </a:r>
            <a:r>
              <a:rPr kumimoji="0" lang="en-US" b="0" i="0" u="none" strike="noStrike" kern="1200" cap="none" spc="0" normalizeH="0" baseline="0" noProof="0" dirty="0" err="1">
                <a:ln>
                  <a:noFill/>
                </a:ln>
                <a:solidFill>
                  <a:srgbClr val="0C377B"/>
                </a:solidFill>
                <a:effectLst/>
                <a:uLnTx/>
                <a:uFillTx/>
                <a:latin typeface="Arial"/>
                <a:ea typeface="+mn-ea"/>
                <a:cs typeface="+mn-cs"/>
                <a:sym typeface="Wingdings" pitchFamily="2" charset="2"/>
              </a:rPr>
              <a:t>scSPS</a:t>
            </a: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endPar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FCC-</a:t>
            </a:r>
            <a:r>
              <a:rPr kumimoji="0" lang="en-US" b="0" i="0" u="none" strike="noStrike" kern="1200" cap="none" spc="0" normalizeH="0" baseline="0" noProof="0" dirty="0" err="1">
                <a:ln>
                  <a:noFill/>
                </a:ln>
                <a:solidFill>
                  <a:srgbClr val="0C377B"/>
                </a:solidFill>
                <a:effectLst/>
                <a:uLnTx/>
                <a:uFillTx/>
                <a:latin typeface="Arial"/>
                <a:ea typeface="+mn-ea"/>
                <a:cs typeface="+mn-cs"/>
                <a:sym typeface="Wingdings" pitchFamily="2" charset="2"/>
              </a:rPr>
              <a:t>ee</a:t>
            </a: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SRF configuration and layout further optimized and international R&amp;D collaborations being prepared</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endPar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b="0" i="0" u="none" strike="noStrike" kern="1200" cap="none" spc="0" normalizeH="0" baseline="0" noProof="0" dirty="0">
                <a:ln>
                  <a:noFill/>
                </a:ln>
                <a:solidFill>
                  <a:srgbClr val="0C377B"/>
                </a:solidFill>
                <a:effectLst/>
                <a:uLnTx/>
                <a:uFillTx/>
                <a:latin typeface="Arial"/>
                <a:ea typeface="+mn-ea"/>
                <a:cs typeface="+mn-cs"/>
                <a:sym typeface="Wingdings" pitchFamily="2" charset="2"/>
              </a:rPr>
              <a:t>FCC powering concept defined in cooperation with French network operator RTE.</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endParaRPr kumimoji="0" lang="en-US" sz="1200"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p:txBody>
      </p:sp>
    </p:spTree>
    <p:extLst>
      <p:ext uri="{BB962C8B-B14F-4D97-AF65-F5344CB8AC3E}">
        <p14:creationId xmlns:p14="http://schemas.microsoft.com/office/powerpoint/2010/main" val="3155439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dissolv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dissolve">
                                      <p:cBhvr>
                                        <p:cTn id="22" dur="500"/>
                                        <p:tgtEl>
                                          <p:spTgt spid="3">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Effect transition="in" filter="dissolve">
                                      <p:cBhvr>
                                        <p:cTn id="3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6878BD-F0E9-EAC2-E3CF-C76625AA041A}"/>
              </a:ext>
            </a:extLst>
          </p:cNvPr>
          <p:cNvSpPr>
            <a:spLocks noGrp="1"/>
          </p:cNvSpPr>
          <p:nvPr>
            <p:ph idx="1"/>
          </p:nvPr>
        </p:nvSpPr>
        <p:spPr/>
        <p:txBody>
          <a:bodyPr/>
          <a:lstStyle/>
          <a:p>
            <a:r>
              <a:rPr lang="en-GB" dirty="0"/>
              <a:t>The vision is for another major project commensurate with the laboratory’s capabilities, communities, and resources to assure the future of CERN for the next 50+ years</a:t>
            </a:r>
          </a:p>
          <a:p>
            <a:pPr lvl="2"/>
            <a:r>
              <a:rPr lang="en-GB" dirty="0"/>
              <a:t>Engine for continued investment, innovation, R&amp;D and scientific engagement</a:t>
            </a:r>
          </a:p>
          <a:p>
            <a:pPr lvl="2"/>
            <a:r>
              <a:rPr lang="en-GB" dirty="0"/>
              <a:t>CERN remains a world leading Research Infrastructure</a:t>
            </a:r>
          </a:p>
          <a:p>
            <a:pPr lvl="2"/>
            <a:r>
              <a:rPr lang="en-GB" dirty="0"/>
              <a:t>CERN remains a prestigious symbol of worldwide collaboration, scientific excellence at the leading edge</a:t>
            </a:r>
          </a:p>
          <a:p>
            <a:pPr lvl="2"/>
            <a:r>
              <a:rPr lang="en-GB" dirty="0"/>
              <a:t>Geopolitical implications</a:t>
            </a:r>
          </a:p>
          <a:p>
            <a:pPr>
              <a:lnSpc>
                <a:spcPct val="100000"/>
              </a:lnSpc>
            </a:pPr>
            <a:r>
              <a:rPr lang="en-GB" dirty="0"/>
              <a:t>The preferred direction for a future collider at CERN is the FCC </a:t>
            </a:r>
          </a:p>
          <a:p>
            <a:pPr lvl="2"/>
            <a:r>
              <a:rPr lang="en-GB" dirty="0"/>
              <a:t>As mandated by the European Strategy for Particle Physics</a:t>
            </a:r>
          </a:p>
          <a:p>
            <a:pPr lvl="2"/>
            <a:r>
              <a:rPr lang="en-GB" dirty="0"/>
              <a:t>Feasibility study to be delivered end 2025 – expect full and detailed scrutiny</a:t>
            </a:r>
          </a:p>
          <a:p>
            <a:pPr lvl="2"/>
            <a:r>
              <a:rPr lang="en-GB" dirty="0"/>
              <a:t>This a big, hairy, audacious goal – but then so was LEP, so was the LHC</a:t>
            </a:r>
          </a:p>
          <a:p>
            <a:pPr>
              <a:lnSpc>
                <a:spcPct val="100000"/>
              </a:lnSpc>
            </a:pPr>
            <a:r>
              <a:rPr lang="en-GB" dirty="0"/>
              <a:t>There is a plan B</a:t>
            </a:r>
          </a:p>
          <a:p>
            <a:endParaRPr lang="en-GB" dirty="0"/>
          </a:p>
        </p:txBody>
      </p:sp>
      <p:sp>
        <p:nvSpPr>
          <p:cNvPr id="3" name="Title 2">
            <a:extLst>
              <a:ext uri="{FF2B5EF4-FFF2-40B4-BE49-F238E27FC236}">
                <a16:creationId xmlns:a16="http://schemas.microsoft.com/office/drawing/2014/main" id="{61BF49DA-32FB-530E-39C2-533BE6BA372F}"/>
              </a:ext>
            </a:extLst>
          </p:cNvPr>
          <p:cNvSpPr>
            <a:spLocks noGrp="1"/>
          </p:cNvSpPr>
          <p:nvPr>
            <p:ph type="title"/>
          </p:nvPr>
        </p:nvSpPr>
        <p:spPr/>
        <p:txBody>
          <a:bodyPr/>
          <a:lstStyle/>
          <a:p>
            <a:r>
              <a:rPr lang="en-GB" dirty="0"/>
              <a:t>The path forward</a:t>
            </a:r>
          </a:p>
        </p:txBody>
      </p:sp>
      <p:sp>
        <p:nvSpPr>
          <p:cNvPr id="4" name="Slide Number Placeholder 3">
            <a:extLst>
              <a:ext uri="{FF2B5EF4-FFF2-40B4-BE49-F238E27FC236}">
                <a16:creationId xmlns:a16="http://schemas.microsoft.com/office/drawing/2014/main" id="{B76B738C-10DF-EA28-E0A1-4F288B0100CC}"/>
              </a:ext>
            </a:extLst>
          </p:cNvPr>
          <p:cNvSpPr>
            <a:spLocks noGrp="1"/>
          </p:cNvSpPr>
          <p:nvPr>
            <p:ph type="sldNum" sz="quarter" idx="12"/>
          </p:nvPr>
        </p:nvSpPr>
        <p:spPr/>
        <p:txBody>
          <a:bodyPr/>
          <a:lstStyle/>
          <a:p>
            <a:fld id="{36B5EA5A-BC32-A742-B11B-8E7414D5B535}" type="slidenum">
              <a:rPr lang="en-US" smtClean="0"/>
              <a:pPr/>
              <a:t>25</a:t>
            </a:fld>
            <a:endParaRPr lang="en-US"/>
          </a:p>
        </p:txBody>
      </p:sp>
    </p:spTree>
    <p:extLst>
      <p:ext uri="{BB962C8B-B14F-4D97-AF65-F5344CB8AC3E}">
        <p14:creationId xmlns:p14="http://schemas.microsoft.com/office/powerpoint/2010/main" val="172778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dissolve">
                                      <p:cBhvr>
                                        <p:cTn id="7" dur="500"/>
                                        <p:tgtEl>
                                          <p:spTgt spid="2">
                                            <p:txEl>
                                              <p:pRg st="5" end="5"/>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6" end="6"/>
                                            </p:txEl>
                                          </p:spTgt>
                                        </p:tgtEl>
                                        <p:attrNameLst>
                                          <p:attrName>style.visibility</p:attrName>
                                        </p:attrNameLst>
                                      </p:cBhvr>
                                      <p:to>
                                        <p:strVal val="visible"/>
                                      </p:to>
                                    </p:set>
                                    <p:animEffect transition="in" filter="dissolve">
                                      <p:cBhvr>
                                        <p:cTn id="10" dur="500"/>
                                        <p:tgtEl>
                                          <p:spTgt spid="2">
                                            <p:txEl>
                                              <p:pRg st="6" end="6"/>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Effect transition="in" filter="dissolve">
                                      <p:cBhvr>
                                        <p:cTn id="13" dur="500"/>
                                        <p:tgtEl>
                                          <p:spTgt spid="2">
                                            <p:txEl>
                                              <p:pRg st="7" end="7"/>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
                                            <p:txEl>
                                              <p:pRg st="8" end="8"/>
                                            </p:txEl>
                                          </p:spTgt>
                                        </p:tgtEl>
                                        <p:attrNameLst>
                                          <p:attrName>style.visibility</p:attrName>
                                        </p:attrNameLst>
                                      </p:cBhvr>
                                      <p:to>
                                        <p:strVal val="visible"/>
                                      </p:to>
                                    </p:set>
                                    <p:animEffect transition="in" filter="dissolve">
                                      <p:cBhvr>
                                        <p:cTn id="16" dur="500"/>
                                        <p:tgtEl>
                                          <p:spTgt spid="2">
                                            <p:txEl>
                                              <p:pRg st="8" end="8"/>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animEffect transition="in" filter="dissolve">
                                      <p:cBhvr>
                                        <p:cTn id="21"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44FF1F-7016-798B-AE9A-BAA61BDEDF60}"/>
              </a:ext>
            </a:extLst>
          </p:cNvPr>
          <p:cNvSpPr>
            <a:spLocks noGrp="1"/>
          </p:cNvSpPr>
          <p:nvPr>
            <p:ph idx="1"/>
          </p:nvPr>
        </p:nvSpPr>
        <p:spPr>
          <a:xfrm>
            <a:off x="595733" y="1375087"/>
            <a:ext cx="11000533" cy="4511432"/>
          </a:xfrm>
        </p:spPr>
        <p:txBody>
          <a:bodyPr/>
          <a:lstStyle/>
          <a:p>
            <a:pPr>
              <a:lnSpc>
                <a:spcPct val="100000"/>
              </a:lnSpc>
            </a:pPr>
            <a:r>
              <a:rPr lang="en-GB" b="1" dirty="0"/>
              <a:t>Full, safe, exploitation of the remarkable potential of </a:t>
            </a:r>
            <a:r>
              <a:rPr lang="en-GB" dirty="0"/>
              <a:t>CERN’s</a:t>
            </a:r>
            <a:r>
              <a:rPr lang="en-GB" b="1" dirty="0"/>
              <a:t> complex</a:t>
            </a:r>
          </a:p>
          <a:p>
            <a:pPr>
              <a:lnSpc>
                <a:spcPct val="100000"/>
              </a:lnSpc>
            </a:pPr>
            <a:r>
              <a:rPr lang="en-GB" b="1" dirty="0"/>
              <a:t>HL-LHC - flagship machine at the energy frontier out to end ~2041</a:t>
            </a:r>
          </a:p>
          <a:p>
            <a:pPr>
              <a:lnSpc>
                <a:spcPct val="100000"/>
              </a:lnSpc>
            </a:pPr>
            <a:r>
              <a:rPr lang="en-GB" dirty="0"/>
              <a:t>Future Colliders with FCC as the leading option – significant progress</a:t>
            </a:r>
            <a:endParaRPr lang="en-GB" b="1" dirty="0"/>
          </a:p>
          <a:p>
            <a:pPr>
              <a:lnSpc>
                <a:spcPct val="100000"/>
              </a:lnSpc>
            </a:pPr>
            <a:r>
              <a:rPr lang="en-GB" b="1" dirty="0"/>
              <a:t>Execution of a European Accelerator R&amp;D Roadmap </a:t>
            </a:r>
            <a:r>
              <a:rPr lang="en-GB" dirty="0"/>
              <a:t>(High Field Magnets, RF, Muon Collider, Plasma Wakefield Acceleration)</a:t>
            </a:r>
            <a:endParaRPr lang="en-GB" b="0" dirty="0"/>
          </a:p>
          <a:p>
            <a:pPr>
              <a:lnSpc>
                <a:spcPct val="100000"/>
              </a:lnSpc>
            </a:pPr>
            <a:r>
              <a:rPr lang="en-GB" dirty="0"/>
              <a:t>Scientific diversity programme exploiting complex and facilities via Physics Beyond Colliders. Enthusiastic and ambitious user communities.</a:t>
            </a:r>
            <a:endParaRPr lang="en-GB" b="0" dirty="0"/>
          </a:p>
          <a:p>
            <a:pPr>
              <a:lnSpc>
                <a:spcPct val="100000"/>
              </a:lnSpc>
            </a:pPr>
            <a:r>
              <a:rPr lang="en-GB" dirty="0"/>
              <a:t>Sustainability and Societal impact, Outreach and Education as part of our mission. Nexus of an impressive collaborative ecosystem.</a:t>
            </a:r>
          </a:p>
          <a:p>
            <a:pPr>
              <a:lnSpc>
                <a:spcPct val="100000"/>
              </a:lnSpc>
            </a:pPr>
            <a:endParaRPr lang="en-GB" dirty="0"/>
          </a:p>
          <a:p>
            <a:pPr>
              <a:lnSpc>
                <a:spcPct val="100000"/>
              </a:lnSpc>
            </a:pPr>
            <a:endParaRPr lang="en-GB" dirty="0"/>
          </a:p>
        </p:txBody>
      </p:sp>
      <p:sp>
        <p:nvSpPr>
          <p:cNvPr id="3" name="Title 2">
            <a:extLst>
              <a:ext uri="{FF2B5EF4-FFF2-40B4-BE49-F238E27FC236}">
                <a16:creationId xmlns:a16="http://schemas.microsoft.com/office/drawing/2014/main" id="{7B8D6D21-C0E4-D9AD-7E97-CA2B22A5C08F}"/>
              </a:ext>
            </a:extLst>
          </p:cNvPr>
          <p:cNvSpPr>
            <a:spLocks noGrp="1"/>
          </p:cNvSpPr>
          <p:nvPr>
            <p:ph type="title"/>
          </p:nvPr>
        </p:nvSpPr>
        <p:spPr/>
        <p:txBody>
          <a:bodyPr/>
          <a:lstStyle/>
          <a:p>
            <a:r>
              <a:rPr lang="en-GB" sz="3200" dirty="0"/>
              <a:t>Remaining fully aligned with ESPPU2020</a:t>
            </a:r>
          </a:p>
        </p:txBody>
      </p:sp>
      <p:sp>
        <p:nvSpPr>
          <p:cNvPr id="4" name="Slide Number Placeholder 3">
            <a:extLst>
              <a:ext uri="{FF2B5EF4-FFF2-40B4-BE49-F238E27FC236}">
                <a16:creationId xmlns:a16="http://schemas.microsoft.com/office/drawing/2014/main" id="{A9AB2297-C88F-473A-BCCB-C0DF6DFA4E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sp>
        <p:nvSpPr>
          <p:cNvPr id="6" name="TextBox 5">
            <a:extLst>
              <a:ext uri="{FF2B5EF4-FFF2-40B4-BE49-F238E27FC236}">
                <a16:creationId xmlns:a16="http://schemas.microsoft.com/office/drawing/2014/main" id="{F1DFB75E-5673-DA5E-7345-BAF5B8F2C724}"/>
              </a:ext>
            </a:extLst>
          </p:cNvPr>
          <p:cNvSpPr txBox="1"/>
          <p:nvPr/>
        </p:nvSpPr>
        <p:spPr>
          <a:xfrm>
            <a:off x="4483529" y="6048573"/>
            <a:ext cx="5943006" cy="615553"/>
          </a:xfrm>
          <a:prstGeom prst="rect">
            <a:avLst/>
          </a:prstGeom>
          <a:noFill/>
        </p:spPr>
        <p:txBody>
          <a:bodyPr wrap="square" lIns="0" tIns="0" rIns="0" bIns="0" rtlCol="0">
            <a:spAutoFit/>
          </a:bodyPr>
          <a:lstStyle/>
          <a:p>
            <a:pPr algn="l"/>
            <a:r>
              <a:rPr lang="en-GB" sz="4000" b="1" dirty="0">
                <a:solidFill>
                  <a:srgbClr val="FF9300"/>
                </a:solidFill>
                <a:latin typeface="Chalkduster" panose="03050602040202020205" pitchFamily="66" charset="77"/>
              </a:rPr>
              <a:t>Thanks!</a:t>
            </a:r>
            <a:endParaRPr lang="en-GB" sz="4000" dirty="0"/>
          </a:p>
        </p:txBody>
      </p:sp>
    </p:spTree>
    <p:extLst>
      <p:ext uri="{BB962C8B-B14F-4D97-AF65-F5344CB8AC3E}">
        <p14:creationId xmlns:p14="http://schemas.microsoft.com/office/powerpoint/2010/main" val="269805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dissolv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dissolv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dissolv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A01D8F0-7334-D344-B10F-1858E248584C}"/>
              </a:ext>
            </a:extLst>
          </p:cNvPr>
          <p:cNvSpPr>
            <a:spLocks noGrp="1"/>
          </p:cNvSpPr>
          <p:nvPr>
            <p:ph type="title"/>
          </p:nvPr>
        </p:nvSpPr>
        <p:spPr/>
        <p:txBody>
          <a:bodyPr/>
          <a:lstStyle/>
          <a:p>
            <a:r>
              <a:rPr lang="en-GB" dirty="0"/>
              <a:t>European Strategy for Particle Physics 2020 Update</a:t>
            </a:r>
          </a:p>
        </p:txBody>
      </p:sp>
      <p:sp>
        <p:nvSpPr>
          <p:cNvPr id="4" name="Slide Number Placeholder 3">
            <a:extLst>
              <a:ext uri="{FF2B5EF4-FFF2-40B4-BE49-F238E27FC236}">
                <a16:creationId xmlns:a16="http://schemas.microsoft.com/office/drawing/2014/main" id="{14C2DB2A-1516-AC44-8D90-6F879F116E7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sp>
        <p:nvSpPr>
          <p:cNvPr id="6" name="TextBox 5">
            <a:extLst>
              <a:ext uri="{FF2B5EF4-FFF2-40B4-BE49-F238E27FC236}">
                <a16:creationId xmlns:a16="http://schemas.microsoft.com/office/drawing/2014/main" id="{89A0D0F9-2552-3044-B314-F5D018FE1281}"/>
              </a:ext>
            </a:extLst>
          </p:cNvPr>
          <p:cNvSpPr txBox="1"/>
          <p:nvPr/>
        </p:nvSpPr>
        <p:spPr>
          <a:xfrm>
            <a:off x="685800" y="1247168"/>
            <a:ext cx="10820400" cy="22159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033A0"/>
                </a:solidFill>
                <a:effectLst/>
                <a:uLnTx/>
                <a:uFillTx/>
                <a:latin typeface="Arial"/>
                <a:ea typeface="+mn-ea"/>
                <a:cs typeface="+mn-cs"/>
              </a:rPr>
              <a:t>The successful completion of the high-luminosity upgrade of the machine and detectors should remain the </a:t>
            </a:r>
            <a:r>
              <a:rPr kumimoji="0" lang="en-GB" sz="2000" b="1" i="1" u="none" strike="noStrike" kern="1200" cap="none" spc="0" normalizeH="0" baseline="0" noProof="0" dirty="0">
                <a:ln>
                  <a:noFill/>
                </a:ln>
                <a:solidFill>
                  <a:srgbClr val="FF0000"/>
                </a:solidFill>
                <a:effectLst/>
                <a:uLnTx/>
                <a:uFillTx/>
                <a:latin typeface="Arial"/>
                <a:ea typeface="+mn-ea"/>
                <a:cs typeface="+mn-cs"/>
              </a:rPr>
              <a:t>focal point of European particle physics</a:t>
            </a:r>
            <a:r>
              <a:rPr kumimoji="0" lang="en-GB" sz="2000" b="1" i="1" u="none" strike="noStrike" kern="1200" cap="none" spc="0" normalizeH="0" baseline="0" noProof="0" dirty="0">
                <a:ln>
                  <a:noFill/>
                </a:ln>
                <a:solidFill>
                  <a:srgbClr val="0033A0"/>
                </a:solidFill>
                <a:effectLst/>
                <a:uLnTx/>
                <a:uFillTx/>
                <a:latin typeface="Arial"/>
                <a:ea typeface="+mn-ea"/>
                <a:cs typeface="+mn-cs"/>
              </a:rPr>
              <a:t>, together with continued innovation in experimental techniques.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1"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033A0"/>
                </a:solidFill>
                <a:effectLst/>
                <a:uLnTx/>
                <a:uFillTx/>
                <a:latin typeface="Arial"/>
                <a:ea typeface="+mn-ea"/>
                <a:cs typeface="+mn-cs"/>
              </a:rPr>
              <a:t>The full physics potential of the </a:t>
            </a:r>
            <a:r>
              <a:rPr kumimoji="0" lang="en-GB" sz="2000" b="1" i="1" u="none" strike="noStrike" kern="1200" cap="none" spc="0" normalizeH="0" baseline="0" noProof="0" dirty="0">
                <a:ln>
                  <a:noFill/>
                </a:ln>
                <a:solidFill>
                  <a:srgbClr val="FF0000"/>
                </a:solidFill>
                <a:effectLst/>
                <a:uLnTx/>
                <a:uFillTx/>
                <a:latin typeface="Arial"/>
                <a:ea typeface="+mn-ea"/>
                <a:cs typeface="+mn-cs"/>
              </a:rPr>
              <a:t>LHC and the HL-LHC</a:t>
            </a:r>
            <a:r>
              <a:rPr kumimoji="0" lang="en-GB" sz="2000" b="1" i="1" u="none" strike="noStrike" kern="1200" cap="none" spc="0" normalizeH="0" baseline="0" noProof="0" dirty="0">
                <a:ln>
                  <a:noFill/>
                </a:ln>
                <a:solidFill>
                  <a:srgbClr val="0033A0"/>
                </a:solidFill>
                <a:effectLst/>
                <a:uLnTx/>
                <a:uFillTx/>
                <a:latin typeface="Arial"/>
                <a:ea typeface="+mn-ea"/>
                <a:cs typeface="+mn-cs"/>
              </a:rPr>
              <a:t>, including the study of flavour physics and the quark-gluon plasma, should be exploited.</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2" name="TextBox 1">
            <a:extLst>
              <a:ext uri="{FF2B5EF4-FFF2-40B4-BE49-F238E27FC236}">
                <a16:creationId xmlns:a16="http://schemas.microsoft.com/office/drawing/2014/main" id="{44888E82-A350-8DA3-CA3B-85A93BF9AE55}"/>
              </a:ext>
            </a:extLst>
          </p:cNvPr>
          <p:cNvSpPr txBox="1"/>
          <p:nvPr/>
        </p:nvSpPr>
        <p:spPr>
          <a:xfrm>
            <a:off x="685800" y="3962400"/>
            <a:ext cx="10668000" cy="212365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33A0"/>
                </a:solidFill>
                <a:effectLst/>
                <a:uLnTx/>
                <a:uFillTx/>
                <a:latin typeface="Arial"/>
                <a:ea typeface="+mn-ea"/>
                <a:cs typeface="+mn-cs"/>
              </a:rPr>
              <a:t>2022 Snowmass Energy Frontier Summary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FF0000"/>
                </a:solidFill>
                <a:effectLst/>
                <a:uLnTx/>
                <a:uFillTx/>
                <a:latin typeface="Arial"/>
                <a:ea typeface="+mn-ea"/>
                <a:cs typeface="+mn-cs"/>
              </a:rPr>
              <a:t>Our highest immediate priority accelerator and project is the</a:t>
            </a:r>
            <a:r>
              <a:rPr kumimoji="0" lang="en-GB" sz="2000" b="1" i="0" u="none" strike="noStrike" kern="1200" cap="none" spc="0" normalizeH="0" baseline="0" noProof="0" dirty="0">
                <a:ln>
                  <a:noFill/>
                </a:ln>
                <a:solidFill>
                  <a:srgbClr val="FF0000"/>
                </a:solidFill>
                <a:effectLst/>
                <a:uLnTx/>
                <a:uFillTx/>
                <a:latin typeface="Arial"/>
                <a:ea typeface="+mn-ea"/>
                <a:cs typeface="+mn-cs"/>
              </a:rPr>
              <a:t> </a:t>
            </a:r>
            <a:r>
              <a:rPr kumimoji="0" lang="en-GB" sz="2000" b="1" i="1" u="none" strike="noStrike" kern="1200" cap="none" spc="0" normalizeH="0" baseline="0" noProof="0" dirty="0">
                <a:ln>
                  <a:noFill/>
                </a:ln>
                <a:solidFill>
                  <a:srgbClr val="FF0000"/>
                </a:solidFill>
                <a:effectLst/>
                <a:uLnTx/>
                <a:uFillTx/>
                <a:latin typeface="Arial"/>
                <a:ea typeface="+mn-ea"/>
                <a:cs typeface="+mn-cs"/>
              </a:rPr>
              <a:t>HL-</a:t>
            </a:r>
            <a:r>
              <a:rPr kumimoji="0" lang="en-GB" sz="2000" b="1" i="1" u="none" strike="noStrike" kern="1200" cap="none" spc="0" normalizeH="0" baseline="0" noProof="0" dirty="0" err="1">
                <a:ln>
                  <a:noFill/>
                </a:ln>
                <a:solidFill>
                  <a:srgbClr val="FF0000"/>
                </a:solidFill>
                <a:effectLst/>
                <a:uLnTx/>
                <a:uFillTx/>
                <a:latin typeface="Arial"/>
                <a:ea typeface="+mn-ea"/>
                <a:cs typeface="+mn-cs"/>
              </a:rPr>
              <a:t>LHC</a:t>
            </a:r>
            <a:r>
              <a:rPr kumimoji="0" lang="en-GB" sz="2000" b="1" i="1" u="none" strike="noStrike" kern="1200" cap="none" spc="0" normalizeH="0" baseline="0" noProof="0" dirty="0">
                <a:ln>
                  <a:noFill/>
                </a:ln>
                <a:solidFill>
                  <a:srgbClr val="0033A0"/>
                </a:solidFill>
                <a:effectLst/>
                <a:uLnTx/>
                <a:uFillTx/>
                <a:latin typeface="Arial"/>
                <a:ea typeface="+mn-ea"/>
                <a:cs typeface="+mn-cs"/>
              </a:rPr>
              <a:t>, the successful completion of the detector</a:t>
            </a:r>
            <a:r>
              <a:rPr kumimoji="0" lang="en-GB" sz="2000" b="1" i="0" u="none" strike="noStrike" kern="1200" cap="none" spc="0" normalizeH="0" baseline="0" noProof="0" dirty="0">
                <a:ln>
                  <a:noFill/>
                </a:ln>
                <a:solidFill>
                  <a:srgbClr val="0033A0"/>
                </a:solidFill>
                <a:effectLst/>
                <a:uLnTx/>
                <a:uFillTx/>
                <a:latin typeface="Arial"/>
                <a:ea typeface="+mn-ea"/>
                <a:cs typeface="+mn-cs"/>
              </a:rPr>
              <a:t> </a:t>
            </a:r>
            <a:r>
              <a:rPr kumimoji="0" lang="en-GB" sz="2000" b="1" i="1" u="none" strike="noStrike" kern="1200" cap="none" spc="0" normalizeH="0" baseline="0" noProof="0" dirty="0">
                <a:ln>
                  <a:noFill/>
                </a:ln>
                <a:solidFill>
                  <a:srgbClr val="0033A0"/>
                </a:solidFill>
                <a:effectLst/>
                <a:uLnTx/>
                <a:uFillTx/>
                <a:latin typeface="Arial"/>
                <a:ea typeface="+mn-ea"/>
                <a:cs typeface="+mn-cs"/>
              </a:rPr>
              <a:t>upgrades, operations of the detectors at the HL-</a:t>
            </a:r>
            <a:r>
              <a:rPr kumimoji="0" lang="en-GB" sz="2000" b="1" i="1" u="none" strike="noStrike" kern="1200" cap="none" spc="0" normalizeH="0" baseline="0" noProof="0" dirty="0" err="1">
                <a:ln>
                  <a:noFill/>
                </a:ln>
                <a:solidFill>
                  <a:srgbClr val="0033A0"/>
                </a:solidFill>
                <a:effectLst/>
                <a:uLnTx/>
                <a:uFillTx/>
                <a:latin typeface="Arial"/>
                <a:ea typeface="+mn-ea"/>
                <a:cs typeface="+mn-cs"/>
              </a:rPr>
              <a:t>LHC</a:t>
            </a:r>
            <a:r>
              <a:rPr kumimoji="0" lang="en-GB" sz="2000" b="1" i="1" u="none" strike="noStrike" kern="1200" cap="none" spc="0" normalizeH="0" baseline="0" noProof="0" dirty="0">
                <a:ln>
                  <a:noFill/>
                </a:ln>
                <a:solidFill>
                  <a:srgbClr val="0033A0"/>
                </a:solidFill>
                <a:effectLst/>
                <a:uLnTx/>
                <a:uFillTx/>
                <a:latin typeface="Arial"/>
                <a:ea typeface="+mn-ea"/>
                <a:cs typeface="+mn-cs"/>
              </a:rPr>
              <a:t>, data</a:t>
            </a:r>
            <a:r>
              <a:rPr kumimoji="0" lang="en-GB" sz="2000" b="1" i="0" u="none" strike="noStrike" kern="1200" cap="none" spc="0" normalizeH="0" baseline="0" noProof="0" dirty="0">
                <a:ln>
                  <a:noFill/>
                </a:ln>
                <a:solidFill>
                  <a:srgbClr val="0033A0"/>
                </a:solidFill>
                <a:effectLst/>
                <a:uLnTx/>
                <a:uFillTx/>
                <a:latin typeface="Arial"/>
                <a:ea typeface="+mn-ea"/>
                <a:cs typeface="+mn-cs"/>
              </a:rPr>
              <a:t> </a:t>
            </a:r>
            <a:r>
              <a:rPr kumimoji="0" lang="en-GB" sz="2000" b="1" i="1" u="none" strike="noStrike" kern="1200" cap="none" spc="0" normalizeH="0" baseline="0" noProof="0" dirty="0">
                <a:ln>
                  <a:noFill/>
                </a:ln>
                <a:solidFill>
                  <a:srgbClr val="0033A0"/>
                </a:solidFill>
                <a:effectLst/>
                <a:uLnTx/>
                <a:uFillTx/>
                <a:latin typeface="Arial"/>
                <a:ea typeface="+mn-ea"/>
                <a:cs typeface="+mn-cs"/>
              </a:rPr>
              <a:t>taking and analysis, including the construction of auxiliary</a:t>
            </a:r>
            <a:r>
              <a:rPr kumimoji="0" lang="en-GB" sz="2000" b="1" i="0" u="none" strike="noStrike" kern="1200" cap="none" spc="0" normalizeH="0" baseline="0" noProof="0" dirty="0">
                <a:ln>
                  <a:noFill/>
                </a:ln>
                <a:solidFill>
                  <a:srgbClr val="0033A0"/>
                </a:solidFill>
                <a:effectLst/>
                <a:uLnTx/>
                <a:uFillTx/>
                <a:latin typeface="Arial"/>
                <a:ea typeface="+mn-ea"/>
                <a:cs typeface="+mn-cs"/>
              </a:rPr>
              <a:t> </a:t>
            </a:r>
            <a:r>
              <a:rPr kumimoji="0" lang="en-GB" sz="2000" b="1" i="1" u="none" strike="noStrike" kern="1200" cap="none" spc="0" normalizeH="0" baseline="0" noProof="0" dirty="0">
                <a:ln>
                  <a:noFill/>
                </a:ln>
                <a:solidFill>
                  <a:srgbClr val="0033A0"/>
                </a:solidFill>
                <a:effectLst/>
                <a:uLnTx/>
                <a:uFillTx/>
                <a:latin typeface="Arial"/>
                <a:ea typeface="+mn-ea"/>
                <a:cs typeface="+mn-cs"/>
              </a:rPr>
              <a:t>experiments that extend the reach of HL-</a:t>
            </a:r>
            <a:r>
              <a:rPr kumimoji="0" lang="en-GB" sz="2000" b="1" i="1" u="none" strike="noStrike" kern="1200" cap="none" spc="0" normalizeH="0" baseline="0" noProof="0" dirty="0" err="1">
                <a:ln>
                  <a:noFill/>
                </a:ln>
                <a:solidFill>
                  <a:srgbClr val="0033A0"/>
                </a:solidFill>
                <a:effectLst/>
                <a:uLnTx/>
                <a:uFillTx/>
                <a:latin typeface="Arial"/>
                <a:ea typeface="+mn-ea"/>
                <a:cs typeface="+mn-cs"/>
              </a:rPr>
              <a:t>LHC</a:t>
            </a:r>
            <a:r>
              <a:rPr kumimoji="0" lang="en-GB" sz="2000" b="1" i="1" u="none" strike="noStrike" kern="1200" cap="none" spc="0" normalizeH="0" baseline="0" noProof="0" dirty="0">
                <a:ln>
                  <a:noFill/>
                </a:ln>
                <a:solidFill>
                  <a:srgbClr val="0033A0"/>
                </a:solidFill>
                <a:effectLst/>
                <a:uLnTx/>
                <a:uFillTx/>
                <a:latin typeface="Arial"/>
                <a:ea typeface="+mn-ea"/>
                <a:cs typeface="+mn-cs"/>
              </a:rPr>
              <a:t> in kinematic</a:t>
            </a:r>
            <a:r>
              <a:rPr kumimoji="0" lang="en-GB" sz="2000" b="1" i="0" u="none" strike="noStrike" kern="1200" cap="none" spc="0" normalizeH="0" baseline="0" noProof="0" dirty="0">
                <a:ln>
                  <a:noFill/>
                </a:ln>
                <a:solidFill>
                  <a:srgbClr val="0033A0"/>
                </a:solidFill>
                <a:effectLst/>
                <a:uLnTx/>
                <a:uFillTx/>
                <a:latin typeface="Arial"/>
                <a:ea typeface="+mn-ea"/>
                <a:cs typeface="+mn-cs"/>
              </a:rPr>
              <a:t> </a:t>
            </a:r>
            <a:r>
              <a:rPr kumimoji="0" lang="en-GB" sz="2000" b="1" i="1" u="none" strike="noStrike" kern="1200" cap="none" spc="0" normalizeH="0" baseline="0" noProof="0" dirty="0">
                <a:ln>
                  <a:noFill/>
                </a:ln>
                <a:solidFill>
                  <a:srgbClr val="0033A0"/>
                </a:solidFill>
                <a:effectLst/>
                <a:uLnTx/>
                <a:uFillTx/>
                <a:latin typeface="Arial"/>
                <a:ea typeface="+mn-ea"/>
                <a:cs typeface="+mn-cs"/>
              </a:rPr>
              <a:t>regions uncovered by the detector upgrades.</a:t>
            </a: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293764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0C3BC5-FBD6-769E-9897-B4A2C1B380B6}"/>
              </a:ext>
            </a:extLst>
          </p:cNvPr>
          <p:cNvPicPr>
            <a:picLocks noChangeAspect="1"/>
          </p:cNvPicPr>
          <p:nvPr/>
        </p:nvPicPr>
        <p:blipFill>
          <a:blip r:embed="rId2"/>
          <a:stretch>
            <a:fillRect/>
          </a:stretch>
        </p:blipFill>
        <p:spPr>
          <a:xfrm>
            <a:off x="120650" y="799846"/>
            <a:ext cx="11950700" cy="5258308"/>
          </a:xfrm>
          <a:prstGeom prst="rect">
            <a:avLst/>
          </a:prstGeom>
          <a:noFill/>
        </p:spPr>
      </p:pic>
      <p:sp>
        <p:nvSpPr>
          <p:cNvPr id="4" name="Slide Number Placeholder 3" hidden="1">
            <a:extLst>
              <a:ext uri="{FF2B5EF4-FFF2-40B4-BE49-F238E27FC236}">
                <a16:creationId xmlns:a16="http://schemas.microsoft.com/office/drawing/2014/main" id="{04133AF0-9BDC-265D-60CD-BA4992CC8002}"/>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4</a:t>
            </a:fld>
            <a:endParaRPr lang="en-US"/>
          </a:p>
        </p:txBody>
      </p:sp>
      <p:cxnSp>
        <p:nvCxnSpPr>
          <p:cNvPr id="2" name="Straight Connector 1">
            <a:extLst>
              <a:ext uri="{FF2B5EF4-FFF2-40B4-BE49-F238E27FC236}">
                <a16:creationId xmlns:a16="http://schemas.microsoft.com/office/drawing/2014/main" id="{8672920D-E2D5-381D-29E6-59491BACA350}"/>
              </a:ext>
            </a:extLst>
          </p:cNvPr>
          <p:cNvCxnSpPr>
            <a:cxnSpLocks/>
          </p:cNvCxnSpPr>
          <p:nvPr/>
        </p:nvCxnSpPr>
        <p:spPr>
          <a:xfrm>
            <a:off x="6908709" y="2214390"/>
            <a:ext cx="0" cy="3051673"/>
          </a:xfrm>
          <a:prstGeom prst="line">
            <a:avLst/>
          </a:prstGeom>
          <a:ln w="3175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664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Timeline&#10;&#10;Description automatically generated">
            <a:extLst>
              <a:ext uri="{FF2B5EF4-FFF2-40B4-BE49-F238E27FC236}">
                <a16:creationId xmlns:a16="http://schemas.microsoft.com/office/drawing/2014/main" id="{889FD351-AC13-8C38-F60A-1CD82474CCC6}"/>
              </a:ext>
            </a:extLst>
          </p:cNvPr>
          <p:cNvPicPr>
            <a:picLocks noChangeAspect="1"/>
          </p:cNvPicPr>
          <p:nvPr/>
        </p:nvPicPr>
        <p:blipFill>
          <a:blip r:embed="rId2"/>
          <a:stretch>
            <a:fillRect/>
          </a:stretch>
        </p:blipFill>
        <p:spPr>
          <a:xfrm>
            <a:off x="163375" y="960783"/>
            <a:ext cx="11153982" cy="5812015"/>
          </a:xfrm>
          <a:prstGeom prst="rect">
            <a:avLst/>
          </a:prstGeom>
        </p:spPr>
      </p:pic>
      <p:sp>
        <p:nvSpPr>
          <p:cNvPr id="12" name="Title 2">
            <a:extLst>
              <a:ext uri="{FF2B5EF4-FFF2-40B4-BE49-F238E27FC236}">
                <a16:creationId xmlns:a16="http://schemas.microsoft.com/office/drawing/2014/main" id="{EC868F05-9A29-41A7-46FE-800F1E530128}"/>
              </a:ext>
            </a:extLst>
          </p:cNvPr>
          <p:cNvSpPr>
            <a:spLocks noGrp="1"/>
          </p:cNvSpPr>
          <p:nvPr>
            <p:ph type="title"/>
          </p:nvPr>
        </p:nvSpPr>
        <p:spPr>
          <a:xfrm>
            <a:off x="407987" y="217059"/>
            <a:ext cx="11376025" cy="531663"/>
          </a:xfrm>
        </p:spPr>
        <p:txBody>
          <a:bodyPr/>
          <a:lstStyle/>
          <a:p>
            <a:r>
              <a:rPr lang="en-US" sz="2800" dirty="0"/>
              <a:t>Securing the medium-term future</a:t>
            </a:r>
          </a:p>
        </p:txBody>
      </p:sp>
      <p:sp>
        <p:nvSpPr>
          <p:cNvPr id="3" name="Slide Number Placeholder 2">
            <a:extLst>
              <a:ext uri="{FF2B5EF4-FFF2-40B4-BE49-F238E27FC236}">
                <a16:creationId xmlns:a16="http://schemas.microsoft.com/office/drawing/2014/main" id="{0AB7CCB3-1AC7-48EF-1807-1C3454752B64}"/>
              </a:ext>
            </a:extLst>
          </p:cNvPr>
          <p:cNvSpPr>
            <a:spLocks noGrp="1"/>
          </p:cNvSpPr>
          <p:nvPr>
            <p:ph type="sldNum" sz="quarter" idx="12"/>
          </p:nvPr>
        </p:nvSpPr>
        <p:spPr>
          <a:xfrm>
            <a:off x="11107546" y="6356350"/>
            <a:ext cx="681254"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sp>
        <p:nvSpPr>
          <p:cNvPr id="10" name="Rectangle 9">
            <a:extLst>
              <a:ext uri="{FF2B5EF4-FFF2-40B4-BE49-F238E27FC236}">
                <a16:creationId xmlns:a16="http://schemas.microsoft.com/office/drawing/2014/main" id="{A55381F8-908C-52CB-CF02-898A8A622952}"/>
              </a:ext>
            </a:extLst>
          </p:cNvPr>
          <p:cNvSpPr/>
          <p:nvPr/>
        </p:nvSpPr>
        <p:spPr>
          <a:xfrm>
            <a:off x="6687975" y="1869243"/>
            <a:ext cx="1268490" cy="20691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 LHCb-II prep (tbc)</a:t>
            </a:r>
          </a:p>
        </p:txBody>
      </p:sp>
      <p:sp>
        <p:nvSpPr>
          <p:cNvPr id="11" name="Rectangle 10">
            <a:extLst>
              <a:ext uri="{FF2B5EF4-FFF2-40B4-BE49-F238E27FC236}">
                <a16:creationId xmlns:a16="http://schemas.microsoft.com/office/drawing/2014/main" id="{F401BEF6-3928-730D-3B64-39496028713A}"/>
              </a:ext>
            </a:extLst>
          </p:cNvPr>
          <p:cNvSpPr/>
          <p:nvPr/>
        </p:nvSpPr>
        <p:spPr>
          <a:xfrm>
            <a:off x="4726499" y="3870571"/>
            <a:ext cx="2027733" cy="20691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Arial"/>
                <a:ea typeface="+mn-ea"/>
                <a:cs typeface="+mn-cs"/>
              </a:rPr>
              <a:t>LHCb-II, ALICE3 upgrades (tbc)</a:t>
            </a:r>
          </a:p>
        </p:txBody>
      </p:sp>
      <p:pic>
        <p:nvPicPr>
          <p:cNvPr id="18" name="Picture 17" descr="Text&#10;&#10;Description automatically generated">
            <a:extLst>
              <a:ext uri="{FF2B5EF4-FFF2-40B4-BE49-F238E27FC236}">
                <a16:creationId xmlns:a16="http://schemas.microsoft.com/office/drawing/2014/main" id="{57C26313-7AFD-493C-C2B8-F7A77FA6D1C2}"/>
              </a:ext>
            </a:extLst>
          </p:cNvPr>
          <p:cNvPicPr>
            <a:picLocks noChangeAspect="1"/>
          </p:cNvPicPr>
          <p:nvPr/>
        </p:nvPicPr>
        <p:blipFill>
          <a:blip r:embed="rId3"/>
          <a:stretch>
            <a:fillRect/>
          </a:stretch>
        </p:blipFill>
        <p:spPr>
          <a:xfrm>
            <a:off x="7806847" y="5655832"/>
            <a:ext cx="3068765" cy="985109"/>
          </a:xfrm>
          <a:prstGeom prst="rect">
            <a:avLst/>
          </a:prstGeom>
        </p:spPr>
      </p:pic>
      <p:cxnSp>
        <p:nvCxnSpPr>
          <p:cNvPr id="4" name="Straight Connector 3">
            <a:extLst>
              <a:ext uri="{FF2B5EF4-FFF2-40B4-BE49-F238E27FC236}">
                <a16:creationId xmlns:a16="http://schemas.microsoft.com/office/drawing/2014/main" id="{2C83622C-51D1-6AE5-4699-EF904E11C93B}"/>
              </a:ext>
            </a:extLst>
          </p:cNvPr>
          <p:cNvCxnSpPr/>
          <p:nvPr/>
        </p:nvCxnSpPr>
        <p:spPr>
          <a:xfrm>
            <a:off x="3934156" y="854830"/>
            <a:ext cx="0" cy="2028825"/>
          </a:xfrm>
          <a:prstGeom prst="line">
            <a:avLst/>
          </a:prstGeom>
          <a:ln w="3175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 name="Right Arrow 1">
            <a:extLst>
              <a:ext uri="{FF2B5EF4-FFF2-40B4-BE49-F238E27FC236}">
                <a16:creationId xmlns:a16="http://schemas.microsoft.com/office/drawing/2014/main" id="{0C6EAB41-15D4-6705-21C4-4EA1548E4451}"/>
              </a:ext>
            </a:extLst>
          </p:cNvPr>
          <p:cNvSpPr/>
          <p:nvPr/>
        </p:nvSpPr>
        <p:spPr>
          <a:xfrm>
            <a:off x="4536558" y="6356350"/>
            <a:ext cx="588335" cy="193306"/>
          </a:xfrm>
          <a:prstGeom prst="rightArrow">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04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032F6FE2-7528-4146-A8D4-AE29948FD2ED}"/>
              </a:ext>
            </a:extLst>
          </p:cNvPr>
          <p:cNvSpPr>
            <a:spLocks noGrp="1"/>
          </p:cNvSpPr>
          <p:nvPr>
            <p:ph type="title"/>
          </p:nvPr>
        </p:nvSpPr>
        <p:spPr/>
        <p:txBody>
          <a:bodyPr/>
          <a:lstStyle/>
          <a:p>
            <a:r>
              <a:rPr lang="en-GB" dirty="0"/>
              <a:t>LHC: diverse physics programme</a:t>
            </a:r>
          </a:p>
        </p:txBody>
      </p:sp>
      <p:sp>
        <p:nvSpPr>
          <p:cNvPr id="3" name="Slide Number Placeholder 2">
            <a:extLst>
              <a:ext uri="{FF2B5EF4-FFF2-40B4-BE49-F238E27FC236}">
                <a16:creationId xmlns:a16="http://schemas.microsoft.com/office/drawing/2014/main" id="{E53F96B8-9FC6-2D4F-8EAD-0C08DA6F48F8}"/>
              </a:ext>
            </a:extLst>
          </p:cNvPr>
          <p:cNvSpPr>
            <a:spLocks noGrp="1"/>
          </p:cNvSpPr>
          <p:nvPr>
            <p:ph type="sldNum" sz="quarter" idx="12"/>
          </p:nvPr>
        </p:nvSpPr>
        <p:spPr/>
        <p:txBody>
          <a:bodyPr/>
          <a:lstStyle/>
          <a:p>
            <a:fld id="{1787A23F-BAF2-40F7-981E-A4E481A32A38}" type="slidenum">
              <a:rPr lang="en-US" smtClean="0"/>
              <a:t>6</a:t>
            </a:fld>
            <a:endParaRPr lang="en-US"/>
          </a:p>
        </p:txBody>
      </p:sp>
      <p:sp>
        <p:nvSpPr>
          <p:cNvPr id="7" name="TextBox 6">
            <a:extLst>
              <a:ext uri="{FF2B5EF4-FFF2-40B4-BE49-F238E27FC236}">
                <a16:creationId xmlns:a16="http://schemas.microsoft.com/office/drawing/2014/main" id="{3EFC6C3F-FCE1-274B-A07A-0EA6AC306744}"/>
              </a:ext>
            </a:extLst>
          </p:cNvPr>
          <p:cNvSpPr txBox="1"/>
          <p:nvPr/>
        </p:nvSpPr>
        <p:spPr>
          <a:xfrm>
            <a:off x="533400" y="4837532"/>
            <a:ext cx="10574146" cy="1754326"/>
          </a:xfrm>
          <a:prstGeom prst="rect">
            <a:avLst/>
          </a:prstGeom>
          <a:noFill/>
        </p:spPr>
        <p:txBody>
          <a:bodyPr wrap="square" rtlCol="0">
            <a:spAutoFit/>
          </a:bodyPr>
          <a:lstStyle/>
          <a:p>
            <a:r>
              <a:rPr lang="en-GB" dirty="0"/>
              <a:t>Ions (ALICE3 proposed for LS4)</a:t>
            </a:r>
          </a:p>
          <a:p>
            <a:r>
              <a:rPr lang="en-GB" dirty="0"/>
              <a:t>b-physics (LHCb-II upgrade proposed for LS4)</a:t>
            </a:r>
          </a:p>
          <a:p>
            <a:r>
              <a:rPr lang="en-GB" dirty="0"/>
              <a:t>Forward physics (CMS-PPS2) </a:t>
            </a:r>
          </a:p>
          <a:p>
            <a:r>
              <a:rPr lang="en-GB" dirty="0"/>
              <a:t>Neutrinos (</a:t>
            </a:r>
            <a:r>
              <a:rPr lang="en-GB" dirty="0" err="1"/>
              <a:t>SND</a:t>
            </a:r>
            <a:r>
              <a:rPr lang="en-GB" dirty="0"/>
              <a:t>, </a:t>
            </a:r>
            <a:r>
              <a:rPr lang="en-GB" dirty="0" err="1"/>
              <a:t>FASERnu</a:t>
            </a:r>
            <a:r>
              <a:rPr lang="en-GB" dirty="0"/>
              <a:t>, </a:t>
            </a:r>
            <a:r>
              <a:rPr lang="en-GB" i="1" dirty="0">
                <a:solidFill>
                  <a:srgbClr val="00B050"/>
                </a:solidFill>
              </a:rPr>
              <a:t>Forward Physics Facility</a:t>
            </a:r>
            <a:r>
              <a:rPr lang="en-GB" dirty="0"/>
              <a:t>)</a:t>
            </a:r>
          </a:p>
          <a:p>
            <a:r>
              <a:rPr lang="en-GB" dirty="0"/>
              <a:t>Long Lived Particles (GPDs, FASER, </a:t>
            </a:r>
            <a:r>
              <a:rPr lang="en-GB" dirty="0" err="1"/>
              <a:t>MoEDAL</a:t>
            </a:r>
            <a:r>
              <a:rPr lang="en-GB" dirty="0"/>
              <a:t>,</a:t>
            </a:r>
            <a:r>
              <a:rPr lang="en-GB" i="1" dirty="0"/>
              <a:t> </a:t>
            </a:r>
            <a:r>
              <a:rPr lang="en-GB" i="1" dirty="0" err="1"/>
              <a:t>milliQan</a:t>
            </a:r>
            <a:r>
              <a:rPr lang="en-GB" i="1" dirty="0"/>
              <a:t>, </a:t>
            </a:r>
            <a:r>
              <a:rPr lang="en-GB" i="1" dirty="0" err="1">
                <a:solidFill>
                  <a:srgbClr val="00B050"/>
                </a:solidFill>
              </a:rPr>
              <a:t>FPF</a:t>
            </a:r>
            <a:r>
              <a:rPr lang="en-GB" i="1" dirty="0">
                <a:solidFill>
                  <a:srgbClr val="00B050"/>
                </a:solidFill>
              </a:rPr>
              <a:t>, CODEX-b, MATHUSLA, </a:t>
            </a:r>
            <a:r>
              <a:rPr lang="en-GB" i="1" dirty="0" err="1">
                <a:solidFill>
                  <a:srgbClr val="00B050"/>
                </a:solidFill>
              </a:rPr>
              <a:t>ANIBUS</a:t>
            </a:r>
            <a:r>
              <a:rPr lang="en-GB" i="1" dirty="0"/>
              <a:t>)</a:t>
            </a:r>
          </a:p>
          <a:p>
            <a:r>
              <a:rPr lang="en-GB" dirty="0"/>
              <a:t>Fixed target (SMOG-2, </a:t>
            </a:r>
            <a:r>
              <a:rPr lang="en-GB" dirty="0">
                <a:solidFill>
                  <a:srgbClr val="FF9300"/>
                </a:solidFill>
              </a:rPr>
              <a:t>Crystal-FT</a:t>
            </a:r>
            <a:r>
              <a:rPr lang="en-GB" dirty="0"/>
              <a:t>)</a:t>
            </a:r>
          </a:p>
        </p:txBody>
      </p:sp>
      <p:sp>
        <p:nvSpPr>
          <p:cNvPr id="17" name="TextBox 16">
            <a:extLst>
              <a:ext uri="{FF2B5EF4-FFF2-40B4-BE49-F238E27FC236}">
                <a16:creationId xmlns:a16="http://schemas.microsoft.com/office/drawing/2014/main" id="{40284EC7-D2B0-2541-BD78-A75F7F25A944}"/>
              </a:ext>
            </a:extLst>
          </p:cNvPr>
          <p:cNvSpPr txBox="1"/>
          <p:nvPr/>
        </p:nvSpPr>
        <p:spPr>
          <a:xfrm>
            <a:off x="533400" y="4432735"/>
            <a:ext cx="10737112" cy="369332"/>
          </a:xfrm>
          <a:prstGeom prst="rect">
            <a:avLst/>
          </a:prstGeom>
          <a:noFill/>
        </p:spPr>
        <p:txBody>
          <a:bodyPr wrap="square" rtlCol="0">
            <a:spAutoFit/>
          </a:bodyPr>
          <a:lstStyle/>
          <a:p>
            <a:r>
              <a:rPr lang="en-GB" b="1" dirty="0"/>
              <a:t>Headline deliverable is 3 ab</a:t>
            </a:r>
            <a:r>
              <a:rPr lang="en-GB" b="1" baseline="30000" dirty="0"/>
              <a:t>-1</a:t>
            </a:r>
            <a:r>
              <a:rPr lang="en-GB" b="1" dirty="0"/>
              <a:t> p-p </a:t>
            </a:r>
            <a:r>
              <a:rPr lang="en-GB" dirty="0"/>
              <a:t>but the physics programme promises to be impressively diverse…</a:t>
            </a:r>
          </a:p>
        </p:txBody>
      </p:sp>
      <p:pic>
        <p:nvPicPr>
          <p:cNvPr id="19" name="Picture 18">
            <a:extLst>
              <a:ext uri="{FF2B5EF4-FFF2-40B4-BE49-F238E27FC236}">
                <a16:creationId xmlns:a16="http://schemas.microsoft.com/office/drawing/2014/main" id="{431F61C2-657D-6B44-A133-7D9E40D770C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96000" y="1030301"/>
            <a:ext cx="5397263" cy="3208708"/>
          </a:xfrm>
          <a:prstGeom prst="rect">
            <a:avLst/>
          </a:prstGeom>
          <a:ln>
            <a:solidFill>
              <a:schemeClr val="tx1"/>
            </a:solidFill>
          </a:ln>
        </p:spPr>
      </p:pic>
      <p:pic>
        <p:nvPicPr>
          <p:cNvPr id="8" name="Picture 7" descr="Chart, line chart&#10;&#10;Description automatically generated">
            <a:extLst>
              <a:ext uri="{FF2B5EF4-FFF2-40B4-BE49-F238E27FC236}">
                <a16:creationId xmlns:a16="http://schemas.microsoft.com/office/drawing/2014/main" id="{09D6C819-02C3-485C-5EA6-09C5B07EF5EF}"/>
              </a:ext>
            </a:extLst>
          </p:cNvPr>
          <p:cNvPicPr>
            <a:picLocks noChangeAspect="1"/>
          </p:cNvPicPr>
          <p:nvPr/>
        </p:nvPicPr>
        <p:blipFill>
          <a:blip r:embed="rId3"/>
          <a:stretch>
            <a:fillRect/>
          </a:stretch>
        </p:blipFill>
        <p:spPr>
          <a:xfrm>
            <a:off x="407988" y="1098982"/>
            <a:ext cx="5331416" cy="3051827"/>
          </a:xfrm>
          <a:prstGeom prst="rect">
            <a:avLst/>
          </a:prstGeom>
        </p:spPr>
      </p:pic>
    </p:spTree>
    <p:extLst>
      <p:ext uri="{BB962C8B-B14F-4D97-AF65-F5344CB8AC3E}">
        <p14:creationId xmlns:p14="http://schemas.microsoft.com/office/powerpoint/2010/main" val="3141422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C7ACDF-919E-CF42-976F-64AE2B5AC5CE}"/>
              </a:ext>
            </a:extLst>
          </p:cNvPr>
          <p:cNvSpPr>
            <a:spLocks noGrp="1"/>
          </p:cNvSpPr>
          <p:nvPr>
            <p:ph idx="1"/>
          </p:nvPr>
        </p:nvSpPr>
        <p:spPr/>
        <p:txBody>
          <a:bodyPr/>
          <a:lstStyle/>
          <a:p>
            <a:r>
              <a:rPr lang="en-GB" dirty="0"/>
              <a:t>“An electron-positron Higgs factory is the highest-priority next collider.     </a:t>
            </a:r>
          </a:p>
          <a:p>
            <a:r>
              <a:rPr lang="en-GB" dirty="0"/>
              <a:t>For the longer term, the European particle physics community has the ambition to operate a proton-proton collider at the highest achievable energy.”</a:t>
            </a:r>
          </a:p>
          <a:p>
            <a:r>
              <a:rPr lang="en-GB" sz="2400" dirty="0">
                <a:solidFill>
                  <a:srgbClr val="FF0000"/>
                </a:solidFill>
              </a:rPr>
              <a:t>“Europe, together with its international partners, should investigate the technical and financial feasibility of a future hadron collider at CERN with a centre-of-mass energy of at least 100 TeV and with an electron-positron Higgs and electroweak factory as a possible first stage.” </a:t>
            </a:r>
          </a:p>
          <a:p>
            <a:r>
              <a:rPr lang="en-GB" dirty="0"/>
              <a:t>“Such a feasibility study of the colliders and related infrastructure should be established as a global endeavour and be completed on the timescale of the next Strategy update.”</a:t>
            </a:r>
          </a:p>
          <a:p>
            <a:endParaRPr lang="en-GB" dirty="0"/>
          </a:p>
          <a:p>
            <a:endParaRPr lang="en-GB" dirty="0"/>
          </a:p>
        </p:txBody>
      </p:sp>
      <p:sp>
        <p:nvSpPr>
          <p:cNvPr id="3" name="Title 2">
            <a:extLst>
              <a:ext uri="{FF2B5EF4-FFF2-40B4-BE49-F238E27FC236}">
                <a16:creationId xmlns:a16="http://schemas.microsoft.com/office/drawing/2014/main" id="{8DCCD431-21A3-F2D4-B2A4-FB261E51665C}"/>
              </a:ext>
            </a:extLst>
          </p:cNvPr>
          <p:cNvSpPr>
            <a:spLocks noGrp="1"/>
          </p:cNvSpPr>
          <p:nvPr>
            <p:ph type="title"/>
          </p:nvPr>
        </p:nvSpPr>
        <p:spPr/>
        <p:txBody>
          <a:bodyPr/>
          <a:lstStyle/>
          <a:p>
            <a:r>
              <a:rPr lang="en-GB" dirty="0"/>
              <a:t>ESPPU2022 also said…</a:t>
            </a:r>
          </a:p>
        </p:txBody>
      </p:sp>
      <p:sp>
        <p:nvSpPr>
          <p:cNvPr id="4" name="Slide Number Placeholder 3">
            <a:extLst>
              <a:ext uri="{FF2B5EF4-FFF2-40B4-BE49-F238E27FC236}">
                <a16:creationId xmlns:a16="http://schemas.microsoft.com/office/drawing/2014/main" id="{92576FF1-94A8-D9F9-AE64-CF67C53B3E08}"/>
              </a:ext>
            </a:extLst>
          </p:cNvPr>
          <p:cNvSpPr>
            <a:spLocks noGrp="1"/>
          </p:cNvSpPr>
          <p:nvPr>
            <p:ph type="sldNum" sz="quarter" idx="12"/>
          </p:nvPr>
        </p:nvSpPr>
        <p:spPr/>
        <p:txBody>
          <a:bodyPr/>
          <a:lstStyle/>
          <a:p>
            <a:fld id="{36B5EA5A-BC32-A742-B11B-8E7414D5B535}" type="slidenum">
              <a:rPr lang="en-US" smtClean="0"/>
              <a:pPr/>
              <a:t>7</a:t>
            </a:fld>
            <a:endParaRPr lang="en-US"/>
          </a:p>
        </p:txBody>
      </p:sp>
      <p:sp>
        <p:nvSpPr>
          <p:cNvPr id="6" name="TextBox 5">
            <a:extLst>
              <a:ext uri="{FF2B5EF4-FFF2-40B4-BE49-F238E27FC236}">
                <a16:creationId xmlns:a16="http://schemas.microsoft.com/office/drawing/2014/main" id="{D55F3ABE-842A-0007-BA29-DBC97D9D489E}"/>
              </a:ext>
            </a:extLst>
          </p:cNvPr>
          <p:cNvSpPr txBox="1"/>
          <p:nvPr/>
        </p:nvSpPr>
        <p:spPr>
          <a:xfrm>
            <a:off x="3206337" y="5541264"/>
            <a:ext cx="6353299" cy="369332"/>
          </a:xfrm>
          <a:prstGeom prst="rect">
            <a:avLst/>
          </a:prstGeom>
          <a:noFill/>
        </p:spPr>
        <p:txBody>
          <a:bodyPr wrap="square" lIns="0" tIns="0" rIns="0" bIns="0" rtlCol="0">
            <a:spAutoFit/>
          </a:bodyPr>
          <a:lstStyle/>
          <a:p>
            <a:pPr algn="l"/>
            <a:r>
              <a:rPr lang="en-GB" sz="2400" b="1" dirty="0"/>
              <a:t>CLIC, Muon Collider, ILC also in the mix</a:t>
            </a:r>
          </a:p>
        </p:txBody>
      </p:sp>
    </p:spTree>
    <p:extLst>
      <p:ext uri="{BB962C8B-B14F-4D97-AF65-F5344CB8AC3E}">
        <p14:creationId xmlns:p14="http://schemas.microsoft.com/office/powerpoint/2010/main" val="4176667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1D6CC2B-323B-6040-8842-1B0D7F4482A7}"/>
              </a:ext>
            </a:extLst>
          </p:cNvPr>
          <p:cNvSpPr>
            <a:spLocks noGrp="1"/>
          </p:cNvSpPr>
          <p:nvPr>
            <p:ph idx="1"/>
          </p:nvPr>
        </p:nvSpPr>
        <p:spPr>
          <a:xfrm>
            <a:off x="1454591" y="1243548"/>
            <a:ext cx="6158064" cy="4884039"/>
          </a:xfrm>
        </p:spPr>
        <p:txBody>
          <a:bodyPr/>
          <a:lstStyle/>
          <a:p>
            <a:r>
              <a:rPr lang="en-GB" sz="2800" dirty="0"/>
              <a:t>Higgs factory </a:t>
            </a:r>
          </a:p>
          <a:p>
            <a:pPr marL="666900" lvl="1" indent="-342900">
              <a:buFont typeface="Arial" panose="020B0604020202020204" pitchFamily="34" charset="0"/>
              <a:buChar char="•"/>
            </a:pPr>
            <a:r>
              <a:rPr lang="en-GB" sz="2400" dirty="0"/>
              <a:t>Plan A1: </a:t>
            </a:r>
            <a:r>
              <a:rPr lang="en-GB" sz="2400" b="1" dirty="0">
                <a:solidFill>
                  <a:srgbClr val="00B050"/>
                </a:solidFill>
              </a:rPr>
              <a:t>FCC-</a:t>
            </a:r>
            <a:r>
              <a:rPr lang="en-GB" sz="2400" b="1" dirty="0" err="1">
                <a:solidFill>
                  <a:srgbClr val="00B050"/>
                </a:solidFill>
              </a:rPr>
              <a:t>ee</a:t>
            </a:r>
            <a:r>
              <a:rPr lang="en-GB" sz="2400" dirty="0"/>
              <a:t> </a:t>
            </a:r>
          </a:p>
          <a:p>
            <a:pPr marL="666900" lvl="1" indent="-342900">
              <a:buFont typeface="Arial" panose="020B0604020202020204" pitchFamily="34" charset="0"/>
              <a:buChar char="•"/>
            </a:pPr>
            <a:r>
              <a:rPr lang="en-GB" sz="2400" dirty="0"/>
              <a:t>Plan A2: </a:t>
            </a:r>
            <a:r>
              <a:rPr lang="en-GB" sz="2400" b="1" dirty="0">
                <a:solidFill>
                  <a:srgbClr val="92D050"/>
                </a:solidFill>
              </a:rPr>
              <a:t>ILC in Japan</a:t>
            </a:r>
          </a:p>
          <a:p>
            <a:pPr marL="666900" lvl="1" indent="-342900">
              <a:buFont typeface="Arial" panose="020B0604020202020204" pitchFamily="34" charset="0"/>
              <a:buChar char="•"/>
            </a:pPr>
            <a:r>
              <a:rPr lang="en-GB" sz="2400" dirty="0"/>
              <a:t>Plan B: </a:t>
            </a:r>
            <a:r>
              <a:rPr lang="en-GB" sz="2400" b="1" dirty="0">
                <a:solidFill>
                  <a:srgbClr val="00B050"/>
                </a:solidFill>
              </a:rPr>
              <a:t>CLIC</a:t>
            </a:r>
          </a:p>
          <a:p>
            <a:pPr marL="666900" lvl="1" indent="-342900">
              <a:buFont typeface="Arial" panose="020B0604020202020204" pitchFamily="34" charset="0"/>
              <a:buChar char="•"/>
            </a:pPr>
            <a:r>
              <a:rPr lang="en-GB" sz="2400" dirty="0"/>
              <a:t>Plan C: </a:t>
            </a:r>
            <a:r>
              <a:rPr lang="en-GB" sz="2400" dirty="0" err="1"/>
              <a:t>CepC</a:t>
            </a:r>
            <a:r>
              <a:rPr lang="en-GB" sz="2400" dirty="0"/>
              <a:t>, C</a:t>
            </a:r>
            <a:r>
              <a:rPr lang="en-GB" sz="2400" baseline="30000" dirty="0"/>
              <a:t>3</a:t>
            </a:r>
          </a:p>
          <a:p>
            <a:r>
              <a:rPr lang="en-GB" sz="2800" dirty="0"/>
              <a:t>Multi-TeV</a:t>
            </a:r>
          </a:p>
          <a:p>
            <a:pPr marL="666900" lvl="1" indent="-342900">
              <a:buFont typeface="Arial" panose="020B0604020202020204" pitchFamily="34" charset="0"/>
              <a:buChar char="•"/>
            </a:pPr>
            <a:r>
              <a:rPr lang="en-GB" sz="2400" dirty="0" err="1"/>
              <a:t>e+e</a:t>
            </a:r>
            <a:r>
              <a:rPr lang="en-GB" sz="2400" dirty="0"/>
              <a:t>- : </a:t>
            </a:r>
            <a:r>
              <a:rPr lang="en-GB" sz="2400" b="1" dirty="0">
                <a:solidFill>
                  <a:srgbClr val="00B050"/>
                </a:solidFill>
              </a:rPr>
              <a:t>CLIC</a:t>
            </a:r>
            <a:r>
              <a:rPr lang="en-GB" sz="2400" dirty="0"/>
              <a:t>, C</a:t>
            </a:r>
            <a:r>
              <a:rPr lang="en-GB" sz="2400" baseline="30000" dirty="0"/>
              <a:t>3</a:t>
            </a:r>
            <a:endParaRPr lang="en-GB" sz="2400" dirty="0"/>
          </a:p>
          <a:p>
            <a:pPr marL="666900" lvl="1" indent="-342900">
              <a:buFont typeface="Arial" panose="020B0604020202020204" pitchFamily="34" charset="0"/>
              <a:buChar char="•"/>
            </a:pPr>
            <a:r>
              <a:rPr lang="en-GB" sz="2400" dirty="0"/>
              <a:t>muons: </a:t>
            </a:r>
            <a:r>
              <a:rPr lang="en-GB" sz="2400" b="1" dirty="0">
                <a:solidFill>
                  <a:srgbClr val="00B050"/>
                </a:solidFill>
              </a:rPr>
              <a:t>Muon Collider</a:t>
            </a:r>
          </a:p>
          <a:p>
            <a:pPr marL="666900" lvl="1" indent="-342900">
              <a:buFont typeface="Arial" panose="020B0604020202020204" pitchFamily="34" charset="0"/>
              <a:buChar char="•"/>
            </a:pPr>
            <a:r>
              <a:rPr lang="en-GB" sz="2400" dirty="0"/>
              <a:t>protons: </a:t>
            </a:r>
            <a:r>
              <a:rPr lang="en-GB" sz="2400" b="1" dirty="0">
                <a:solidFill>
                  <a:srgbClr val="00B050"/>
                </a:solidFill>
              </a:rPr>
              <a:t>FCC-</a:t>
            </a:r>
            <a:r>
              <a:rPr lang="en-GB" sz="2400" b="1" dirty="0" err="1">
                <a:solidFill>
                  <a:srgbClr val="00B050"/>
                </a:solidFill>
              </a:rPr>
              <a:t>hh</a:t>
            </a:r>
            <a:r>
              <a:rPr lang="en-GB" sz="2400" dirty="0"/>
              <a:t>, </a:t>
            </a:r>
            <a:r>
              <a:rPr lang="en-GB" sz="2400" dirty="0" err="1"/>
              <a:t>SppC</a:t>
            </a:r>
            <a:endParaRPr lang="en-GB" sz="2400" dirty="0"/>
          </a:p>
          <a:p>
            <a:endParaRPr lang="en-GB" dirty="0"/>
          </a:p>
        </p:txBody>
      </p:sp>
      <p:pic>
        <p:nvPicPr>
          <p:cNvPr id="6" name="CLIC_SummaryYR2018_Cover_Size13.jpg" descr="CLIC_SummaryYR2018_Cover_Size13.jpg">
            <a:extLst>
              <a:ext uri="{FF2B5EF4-FFF2-40B4-BE49-F238E27FC236}">
                <a16:creationId xmlns:a16="http://schemas.microsoft.com/office/drawing/2014/main" id="{763B418E-7437-6B4F-B3AC-2C4CDCE5B1CD}"/>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592044" y="7407"/>
            <a:ext cx="5592336" cy="6835353"/>
          </a:xfrm>
          <a:prstGeom prst="rect">
            <a:avLst/>
          </a:prstGeom>
          <a:ln w="12700">
            <a:miter lim="400000"/>
          </a:ln>
        </p:spPr>
      </p:pic>
      <p:sp>
        <p:nvSpPr>
          <p:cNvPr id="7" name="Rectangle">
            <a:extLst>
              <a:ext uri="{FF2B5EF4-FFF2-40B4-BE49-F238E27FC236}">
                <a16:creationId xmlns:a16="http://schemas.microsoft.com/office/drawing/2014/main" id="{17DB2567-D804-FE45-B5A8-AE80494A96F8}"/>
              </a:ext>
            </a:extLst>
          </p:cNvPr>
          <p:cNvSpPr/>
          <p:nvPr/>
        </p:nvSpPr>
        <p:spPr>
          <a:xfrm>
            <a:off x="6477000" y="-7833"/>
            <a:ext cx="4419600" cy="6858000"/>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marL="0" marR="0" lvl="0" indent="0" algn="ctr" defTabSz="914400" rtl="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a:ea typeface="+mn-ea"/>
              <a:cs typeface="+mn-cs"/>
              <a:sym typeface="Gill Sans"/>
            </a:endParaRPr>
          </a:p>
        </p:txBody>
      </p:sp>
      <p:sp>
        <p:nvSpPr>
          <p:cNvPr id="3" name="Title 2">
            <a:extLst>
              <a:ext uri="{FF2B5EF4-FFF2-40B4-BE49-F238E27FC236}">
                <a16:creationId xmlns:a16="http://schemas.microsoft.com/office/drawing/2014/main" id="{6D38A9D6-129A-B248-A6E3-58DF5926903D}"/>
              </a:ext>
            </a:extLst>
          </p:cNvPr>
          <p:cNvSpPr>
            <a:spLocks noGrp="1"/>
          </p:cNvSpPr>
          <p:nvPr>
            <p:ph type="title"/>
          </p:nvPr>
        </p:nvSpPr>
        <p:spPr/>
        <p:txBody>
          <a:bodyPr/>
          <a:lstStyle/>
          <a:p>
            <a:r>
              <a:rPr lang="en-GB" dirty="0"/>
              <a:t>Future Collider options</a:t>
            </a:r>
          </a:p>
        </p:txBody>
      </p:sp>
      <p:sp>
        <p:nvSpPr>
          <p:cNvPr id="5" name="TextBox 4">
            <a:extLst>
              <a:ext uri="{FF2B5EF4-FFF2-40B4-BE49-F238E27FC236}">
                <a16:creationId xmlns:a16="http://schemas.microsoft.com/office/drawing/2014/main" id="{39C13D59-C11D-978E-936E-656B487BF51B}"/>
              </a:ext>
            </a:extLst>
          </p:cNvPr>
          <p:cNvSpPr txBox="1"/>
          <p:nvPr/>
        </p:nvSpPr>
        <p:spPr>
          <a:xfrm>
            <a:off x="269822" y="6127587"/>
            <a:ext cx="582617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B050"/>
                </a:solidFill>
                <a:effectLst/>
                <a:uLnTx/>
                <a:uFillTx/>
                <a:latin typeface="Arial"/>
                <a:ea typeface="+mn-ea"/>
                <a:cs typeface="+mn-cs"/>
              </a:rPr>
              <a:t>Options</a:t>
            </a:r>
            <a:r>
              <a:rPr kumimoji="0" lang="en-GB" sz="1800" b="0" i="0" u="none" strike="noStrike" kern="1200" cap="none" spc="0" normalizeH="0" baseline="0" noProof="0" dirty="0">
                <a:ln>
                  <a:noFill/>
                </a:ln>
                <a:solidFill>
                  <a:srgbClr val="0033A0"/>
                </a:solidFill>
                <a:effectLst/>
                <a:uLnTx/>
                <a:uFillTx/>
                <a:latin typeface="Arial"/>
                <a:ea typeface="+mn-ea"/>
                <a:cs typeface="+mn-cs"/>
              </a:rPr>
              <a:t> under consideration at CERN given by European Strategy for Particle Physics Update 2020 </a:t>
            </a:r>
          </a:p>
        </p:txBody>
      </p:sp>
    </p:spTree>
    <p:extLst>
      <p:ext uri="{BB962C8B-B14F-4D97-AF65-F5344CB8AC3E}">
        <p14:creationId xmlns:p14="http://schemas.microsoft.com/office/powerpoint/2010/main" val="878954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C595CB-EFBA-8162-9F62-A3039E139A40}"/>
              </a:ext>
            </a:extLst>
          </p:cNvPr>
          <p:cNvPicPr>
            <a:picLocks noChangeAspect="1"/>
          </p:cNvPicPr>
          <p:nvPr/>
        </p:nvPicPr>
        <p:blipFill rotWithShape="1">
          <a:blip r:embed="rId2"/>
          <a:srcRect b="1747"/>
          <a:stretch/>
        </p:blipFill>
        <p:spPr>
          <a:xfrm>
            <a:off x="20" y="10"/>
            <a:ext cx="12191980" cy="6857990"/>
          </a:xfrm>
          <a:prstGeom prst="rect">
            <a:avLst/>
          </a:prstGeom>
          <a:noFill/>
        </p:spPr>
      </p:pic>
      <p:sp>
        <p:nvSpPr>
          <p:cNvPr id="2" name="Slide Number Placeholder 1" hidden="1">
            <a:extLst>
              <a:ext uri="{FF2B5EF4-FFF2-40B4-BE49-F238E27FC236}">
                <a16:creationId xmlns:a16="http://schemas.microsoft.com/office/drawing/2014/main" id="{58E0DCDE-2FA7-FA2A-F019-35EA1E64EE76}"/>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9</a:t>
            </a:fld>
            <a:endParaRPr lang="en-US"/>
          </a:p>
        </p:txBody>
      </p:sp>
      <p:sp>
        <p:nvSpPr>
          <p:cNvPr id="4" name="TextBox 3">
            <a:extLst>
              <a:ext uri="{FF2B5EF4-FFF2-40B4-BE49-F238E27FC236}">
                <a16:creationId xmlns:a16="http://schemas.microsoft.com/office/drawing/2014/main" id="{3687E0E5-D783-275F-6D2D-273767CF8454}"/>
              </a:ext>
            </a:extLst>
          </p:cNvPr>
          <p:cNvSpPr txBox="1"/>
          <p:nvPr/>
        </p:nvSpPr>
        <p:spPr>
          <a:xfrm>
            <a:off x="9438290" y="6027003"/>
            <a:ext cx="2753710" cy="830997"/>
          </a:xfrm>
          <a:prstGeom prst="rect">
            <a:avLst/>
          </a:prstGeom>
          <a:noFill/>
        </p:spPr>
        <p:txBody>
          <a:bodyPr wrap="square" lIns="0" tIns="0" rIns="0" bIns="0" rtlCol="0">
            <a:spAutoFit/>
          </a:bodyPr>
          <a:lstStyle/>
          <a:p>
            <a:pPr algn="l"/>
            <a:r>
              <a:rPr lang="en-GB" dirty="0"/>
              <a:t>Snowmass’21</a:t>
            </a:r>
            <a:br>
              <a:rPr lang="en-GB" dirty="0"/>
            </a:br>
            <a:r>
              <a:rPr lang="en-GB" dirty="0"/>
              <a:t>Collider Implementation Task Force</a:t>
            </a:r>
          </a:p>
        </p:txBody>
      </p:sp>
    </p:spTree>
    <p:extLst>
      <p:ext uri="{BB962C8B-B14F-4D97-AF65-F5344CB8AC3E}">
        <p14:creationId xmlns:p14="http://schemas.microsoft.com/office/powerpoint/2010/main" val="404786485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3.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93835</TotalTime>
  <Words>2030</Words>
  <Application>Microsoft Macintosh PowerPoint</Application>
  <PresentationFormat>Widescreen</PresentationFormat>
  <Paragraphs>252</Paragraphs>
  <Slides>26</Slides>
  <Notes>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26</vt:i4>
      </vt:variant>
    </vt:vector>
  </HeadingPairs>
  <TitlesOfParts>
    <vt:vector size="36" baseType="lpstr">
      <vt:lpstr>Arial</vt:lpstr>
      <vt:lpstr>Calibri</vt:lpstr>
      <vt:lpstr>Calibri Light</vt:lpstr>
      <vt:lpstr>Calibri-Bold</vt:lpstr>
      <vt:lpstr>Chalkduster</vt:lpstr>
      <vt:lpstr>Times New Roman</vt:lpstr>
      <vt:lpstr>Wingdings</vt:lpstr>
      <vt:lpstr>Office Theme</vt:lpstr>
      <vt:lpstr>2_Office Theme</vt:lpstr>
      <vt:lpstr>3_Office Theme</vt:lpstr>
      <vt:lpstr>CERN's Collider Options: The Path Forward   </vt:lpstr>
      <vt:lpstr>PowerPoint Presentation</vt:lpstr>
      <vt:lpstr>European Strategy for Particle Physics 2020 Update</vt:lpstr>
      <vt:lpstr>PowerPoint Presentation</vt:lpstr>
      <vt:lpstr>Securing the medium-term future</vt:lpstr>
      <vt:lpstr>LHC: diverse physics programme</vt:lpstr>
      <vt:lpstr>ESPPU2022 also said…</vt:lpstr>
      <vt:lpstr>Future Collider options</vt:lpstr>
      <vt:lpstr>PowerPoint Presentation</vt:lpstr>
      <vt:lpstr>Recall Context</vt:lpstr>
      <vt:lpstr>Options at CERN </vt:lpstr>
      <vt:lpstr>PowerPoint Presentation</vt:lpstr>
      <vt:lpstr>In brief…</vt:lpstr>
      <vt:lpstr>Accelerator R&amp;D</vt:lpstr>
      <vt:lpstr>FCC Feasibility Study 2021-2025: main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path forward</vt:lpstr>
      <vt:lpstr>Remaining fully aligned with ESPPU2020</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complex</dc:title>
  <dc:subject/>
  <dc:creator>Mike Lamont</dc:creator>
  <cp:keywords/>
  <dc:description/>
  <cp:lastModifiedBy>Mike Lamont</cp:lastModifiedBy>
  <cp:revision>1280</cp:revision>
  <dcterms:created xsi:type="dcterms:W3CDTF">2021-03-16T12:17:23Z</dcterms:created>
  <dcterms:modified xsi:type="dcterms:W3CDTF">2023-06-30T07:33:47Z</dcterms:modified>
  <cp:category/>
</cp:coreProperties>
</file>