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20.png" ContentType="image/png"/>
  <Override PartName="/ppt/media/image18.png" ContentType="image/png"/>
  <Override PartName="/ppt/media/image7.jpeg" ContentType="image/jpeg"/>
  <Override PartName="/ppt/media/image28.png" ContentType="image/png"/>
  <Override PartName="/ppt/media/image8.jpeg" ContentType="image/jpeg"/>
  <Override PartName="/ppt/media/image30.png" ContentType="image/png"/>
  <Override PartName="/ppt/media/image29.png" ContentType="image/png"/>
  <Override PartName="/ppt/media/image5.png" ContentType="image/png"/>
  <Override PartName="/ppt/media/image35.png" ContentType="image/png"/>
  <Override PartName="/ppt/media/image9.jpeg" ContentType="image/jpeg"/>
  <Override PartName="/ppt/media/image13.png" ContentType="image/png"/>
  <Override PartName="/ppt/media/image6.png" ContentType="image/png"/>
  <Override PartName="/ppt/media/image36.png" ContentType="image/png"/>
  <Override PartName="/ppt/media/image12.png" ContentType="image/png"/>
  <Override PartName="/ppt/media/image34.png" ContentType="image/png"/>
  <Override PartName="/ppt/media/image4.png" ContentType="image/png"/>
  <Override PartName="/ppt/media/image27.png" ContentType="image/png"/>
  <Override PartName="/ppt/media/image33.png" ContentType="image/png"/>
  <Override PartName="/ppt/media/image3.png" ContentType="image/png"/>
  <Override PartName="/ppt/media/image26.png" ContentType="image/png"/>
  <Override PartName="/ppt/media/image32.png" ContentType="image/png"/>
  <Override PartName="/ppt/media/image2.png" ContentType="image/png"/>
  <Override PartName="/ppt/media/image25.png" ContentType="image/png"/>
  <Override PartName="/ppt/media/image31.png" ContentType="image/png"/>
  <Override PartName="/ppt/media/image1.png" ContentType="image/png"/>
  <Override PartName="/ppt/media/image11.jpeg" ContentType="image/jpeg"/>
  <Override PartName="/ppt/media/image24.png" ContentType="image/png"/>
  <Override PartName="/ppt/media/image10.jpeg" ContentType="image/jpeg"/>
  <Override PartName="/ppt/media/image14.png" ContentType="image/pn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551C7E0-299A-43AA-803B-421F4A8CC45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07B4D9-A368-4ACA-920D-5A3D05AFD59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8FD7C8D-972E-40B2-9CFE-92FF910084F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F7B1CF6-2850-49AB-9C06-1C3225999AE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202B619-4A7B-439A-9406-60157EB2ACC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B72F857-2B57-44C2-BB39-2AC857177BE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4FA40A9-8BDF-4AEA-B84F-E3CBEEA3FD0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E7E5D0E-692C-4E86-8462-2289BB836E6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5F851A5-10CA-4C74-A34E-3F08F4C5F1E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1CE3190-0E85-4343-82A2-51A7170DCE5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E8F7032-E01C-4149-87F8-E06056468ED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3600A0-B41E-4FCE-A19B-377DC27F8CC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en-GB" sz="60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 </a:t>
            </a:r>
            <a:endParaRPr b="0" lang="en-GB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GB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GB" sz="1400" spc="-1" strike="noStrike">
                <a:latin typeface="Times New Roman"/>
              </a:rPr>
              <a:t> 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CBD2676-29C0-45B7-AAC9-51D6E9111E1F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6</a:t>
            </a:fld>
            <a:endParaRPr b="0" lang="en-GB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8" descr=""/>
          <p:cNvPicPr/>
          <p:nvPr/>
        </p:nvPicPr>
        <p:blipFill>
          <a:blip r:embed="rId1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</p:spPr>
      </p:pic>
      <p:grpSp>
        <p:nvGrpSpPr>
          <p:cNvPr id="78" name="Group 5"/>
          <p:cNvGrpSpPr/>
          <p:nvPr/>
        </p:nvGrpSpPr>
        <p:grpSpPr>
          <a:xfrm>
            <a:off x="67680" y="6006960"/>
            <a:ext cx="12054960" cy="817200"/>
            <a:chOff x="67680" y="6006960"/>
            <a:chExt cx="12054960" cy="817200"/>
          </a:xfrm>
        </p:grpSpPr>
        <p:pic>
          <p:nvPicPr>
            <p:cNvPr id="79" name="Picture 9" descr="A picture containing text, screenshot, font, logo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67680" y="6101640"/>
              <a:ext cx="3724920" cy="613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0" name="Picture 14" descr=""/>
            <p:cNvPicPr/>
            <p:nvPr/>
          </p:nvPicPr>
          <p:blipFill>
            <a:blip r:embed="rId3"/>
            <a:stretch/>
          </p:blipFill>
          <p:spPr>
            <a:xfrm>
              <a:off x="3929400" y="6193080"/>
              <a:ext cx="3724920" cy="430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1" name="Picture 16" descr="A blue and white logo&#10;&#10;Description automatically generated with low confidence"/>
            <p:cNvPicPr/>
            <p:nvPr/>
          </p:nvPicPr>
          <p:blipFill>
            <a:blip r:embed="rId4"/>
            <a:stretch/>
          </p:blipFill>
          <p:spPr>
            <a:xfrm>
              <a:off x="7791480" y="6122520"/>
              <a:ext cx="3724920" cy="489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2" name="Picture 18" descr="A green and yellow logo&#10;&#10;Description automatically generated with low confidence"/>
            <p:cNvPicPr/>
            <p:nvPr/>
          </p:nvPicPr>
          <p:blipFill>
            <a:blip r:embed="rId5"/>
            <a:stretch/>
          </p:blipFill>
          <p:spPr>
            <a:xfrm>
              <a:off x="11597040" y="6006960"/>
              <a:ext cx="525600" cy="8172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13" descr=""/>
          <p:cNvPicPr/>
          <p:nvPr/>
        </p:nvPicPr>
        <p:blipFill>
          <a:blip r:embed="rId1"/>
          <a:srcRect l="5278" t="25347" r="20736" b="11417"/>
          <a:stretch/>
        </p:blipFill>
        <p:spPr>
          <a:xfrm>
            <a:off x="360" y="360"/>
            <a:ext cx="12191760" cy="6857640"/>
          </a:xfrm>
          <a:prstGeom prst="rect">
            <a:avLst/>
          </a:prstGeom>
          <a:ln w="0">
            <a:noFill/>
          </a:ln>
        </p:spPr>
      </p:pic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22360" y="-12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1" lang="en-GB" sz="4400" spc="-1" strike="noStrike">
                <a:solidFill>
                  <a:srgbClr val="d89c44"/>
                </a:solidFill>
                <a:latin typeface="Arial"/>
              </a:rPr>
              <a:t>Inaugural</a:t>
            </a:r>
            <a:r>
              <a:rPr b="1" lang="en-GB" sz="4400" spc="-1" strike="noStrike">
                <a:solidFill>
                  <a:srgbClr val="d89c44"/>
                </a:solidFill>
                <a:latin typeface="Arial"/>
              </a:rPr>
              <a:t> Year 2022 Liverpool</a:t>
            </a:r>
            <a:endParaRPr b="1" lang="en-GB" sz="4400" spc="-1" strike="noStrike">
              <a:solidFill>
                <a:srgbClr val="d89c44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348120" y="1044720"/>
            <a:ext cx="11669760" cy="348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d89c44"/>
                </a:solidFill>
                <a:latin typeface="Arial"/>
              </a:rPr>
              <a:t>Panel Session: UK Accelerator Science and Engineering in </a:t>
            </a:r>
            <a:r>
              <a:rPr b="0" lang="en-GB" sz="3200" spc="-1" strike="noStrike">
                <a:solidFill>
                  <a:srgbClr val="d89c44"/>
                </a:solidFill>
                <a:latin typeface="Arial"/>
              </a:rPr>
              <a:t>Today’s Changing World, 6 plenary talks </a:t>
            </a:r>
            <a:endParaRPr b="0" lang="en-GB" sz="3200" spc="-1" strike="noStrike">
              <a:solidFill>
                <a:srgbClr val="d89c44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d89c44"/>
                </a:solidFill>
                <a:latin typeface="Arial"/>
              </a:rPr>
              <a:t>+ Chris Densham’s prize talk &amp; Elaine Seddon’s keynote. </a:t>
            </a:r>
            <a:endParaRPr b="0" lang="en-GB" sz="2800" spc="-1" strike="noStrike">
              <a:solidFill>
                <a:srgbClr val="d89c44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d89c44"/>
                </a:solidFill>
                <a:latin typeface="Arial"/>
              </a:rPr>
              <a:t>20 Parallel talks, 19 Posters. </a:t>
            </a:r>
            <a:endParaRPr b="0" lang="en-GB" sz="3200" spc="-1" strike="noStrike">
              <a:solidFill>
                <a:srgbClr val="d89c44"/>
              </a:solidFill>
              <a:latin typeface="Arial"/>
            </a:endParaRPr>
          </a:p>
        </p:txBody>
      </p:sp>
      <p:pic>
        <p:nvPicPr>
          <p:cNvPr id="86" name="" descr=""/>
          <p:cNvPicPr/>
          <p:nvPr/>
        </p:nvPicPr>
        <p:blipFill>
          <a:blip r:embed="rId2"/>
          <a:stretch/>
        </p:blipFill>
        <p:spPr>
          <a:xfrm>
            <a:off x="0" y="3240000"/>
            <a:ext cx="2577600" cy="1933200"/>
          </a:xfrm>
          <a:prstGeom prst="rect">
            <a:avLst/>
          </a:prstGeom>
          <a:ln w="0">
            <a:noFill/>
          </a:ln>
        </p:spPr>
      </p:pic>
      <p:pic>
        <p:nvPicPr>
          <p:cNvPr id="87" name="" descr=""/>
          <p:cNvPicPr/>
          <p:nvPr/>
        </p:nvPicPr>
        <p:blipFill>
          <a:blip r:embed="rId3"/>
          <a:stretch/>
        </p:blipFill>
        <p:spPr>
          <a:xfrm>
            <a:off x="9000000" y="2520000"/>
            <a:ext cx="3166560" cy="2111040"/>
          </a:xfrm>
          <a:prstGeom prst="rect">
            <a:avLst/>
          </a:prstGeom>
          <a:ln w="0">
            <a:noFill/>
          </a:ln>
        </p:spPr>
      </p:pic>
      <p:pic>
        <p:nvPicPr>
          <p:cNvPr id="88" name="" descr=""/>
          <p:cNvPicPr/>
          <p:nvPr/>
        </p:nvPicPr>
        <p:blipFill>
          <a:blip r:embed="rId4"/>
          <a:stretch/>
        </p:blipFill>
        <p:spPr>
          <a:xfrm>
            <a:off x="2880000" y="3060000"/>
            <a:ext cx="4835880" cy="2178000"/>
          </a:xfrm>
          <a:prstGeom prst="rect">
            <a:avLst/>
          </a:prstGeom>
          <a:ln w="0">
            <a:noFill/>
          </a:ln>
        </p:spPr>
      </p:pic>
      <p:pic>
        <p:nvPicPr>
          <p:cNvPr id="89" name="" descr=""/>
          <p:cNvPicPr/>
          <p:nvPr/>
        </p:nvPicPr>
        <p:blipFill>
          <a:blip r:embed="rId5"/>
          <a:stretch/>
        </p:blipFill>
        <p:spPr>
          <a:xfrm>
            <a:off x="7752960" y="3942360"/>
            <a:ext cx="4439160" cy="2915640"/>
          </a:xfrm>
          <a:prstGeom prst="rect">
            <a:avLst/>
          </a:prstGeom>
          <a:ln w="0">
            <a:noFill/>
          </a:ln>
        </p:spPr>
      </p:pic>
      <p:pic>
        <p:nvPicPr>
          <p:cNvPr id="90" name="" descr=""/>
          <p:cNvPicPr/>
          <p:nvPr/>
        </p:nvPicPr>
        <p:blipFill>
          <a:blip r:embed="rId6"/>
          <a:stretch/>
        </p:blipFill>
        <p:spPr>
          <a:xfrm>
            <a:off x="1080000" y="4680000"/>
            <a:ext cx="2927520" cy="2195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1" descr=""/>
          <p:cNvPicPr/>
          <p:nvPr/>
        </p:nvPicPr>
        <p:blipFill>
          <a:blip r:embed="rId1"/>
          <a:srcRect l="0" t="5244" r="0" b="0"/>
          <a:stretch/>
        </p:blipFill>
        <p:spPr>
          <a:xfrm>
            <a:off x="360" y="0"/>
            <a:ext cx="12191760" cy="6497640"/>
          </a:xfrm>
          <a:prstGeom prst="rect">
            <a:avLst/>
          </a:prstGeom>
          <a:ln w="0">
            <a:noFill/>
          </a:ln>
        </p:spPr>
      </p:pic>
      <p:grpSp>
        <p:nvGrpSpPr>
          <p:cNvPr id="92" name="Group 1"/>
          <p:cNvGrpSpPr/>
          <p:nvPr/>
        </p:nvGrpSpPr>
        <p:grpSpPr>
          <a:xfrm>
            <a:off x="67680" y="6006960"/>
            <a:ext cx="12054960" cy="817200"/>
            <a:chOff x="67680" y="6006960"/>
            <a:chExt cx="12054960" cy="817200"/>
          </a:xfrm>
        </p:grpSpPr>
        <p:pic>
          <p:nvPicPr>
            <p:cNvPr id="93" name="Picture 2" descr="A picture containing text, screenshot, font, logo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67680" y="6101640"/>
              <a:ext cx="3724920" cy="613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4" name="Picture 3" descr=""/>
            <p:cNvPicPr/>
            <p:nvPr/>
          </p:nvPicPr>
          <p:blipFill>
            <a:blip r:embed="rId3"/>
            <a:stretch/>
          </p:blipFill>
          <p:spPr>
            <a:xfrm>
              <a:off x="3929400" y="6193080"/>
              <a:ext cx="3724920" cy="430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5" name="Picture 4" descr="A blue and white logo&#10;&#10;Description automatically generated with low confidence"/>
            <p:cNvPicPr/>
            <p:nvPr/>
          </p:nvPicPr>
          <p:blipFill>
            <a:blip r:embed="rId4"/>
            <a:stretch/>
          </p:blipFill>
          <p:spPr>
            <a:xfrm>
              <a:off x="7791480" y="6122520"/>
              <a:ext cx="3724920" cy="489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6" name="Picture 5" descr="A green and yellow logo&#10;&#10;Description automatically generated with low confidence"/>
            <p:cNvPicPr/>
            <p:nvPr/>
          </p:nvPicPr>
          <p:blipFill>
            <a:blip r:embed="rId5"/>
            <a:stretch/>
          </p:blipFill>
          <p:spPr>
            <a:xfrm>
              <a:off x="11597040" y="6006960"/>
              <a:ext cx="525600" cy="8172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7" name=""/>
          <p:cNvSpPr/>
          <p:nvPr/>
        </p:nvSpPr>
        <p:spPr>
          <a:xfrm>
            <a:off x="-11160" y="1980000"/>
            <a:ext cx="12192120" cy="414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609480" y="2069280"/>
            <a:ext cx="1145052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3200" spc="-1" strike="noStrike">
                <a:latin typeface="Arial"/>
              </a:rPr>
              <a:t>Agenda</a:t>
            </a:r>
            <a:endParaRPr b="0" lang="en-GB" sz="32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Keynote talks, plenary talks, prize talk, panel session, 22 parallel talks and 25 posters.</a:t>
            </a:r>
            <a:endParaRPr b="0" lang="en-GB" sz="32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Conference Photo – after the last talk today.</a:t>
            </a:r>
            <a:endParaRPr b="0" lang="en-GB" sz="32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SCAPA Tour – tomorrow at 4pm for all who are keen. </a:t>
            </a:r>
            <a:endParaRPr b="0" lang="en-GB" sz="32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Civic reception at Glasgow city Chambers from 6pm.</a:t>
            </a:r>
            <a:endParaRPr b="0" lang="en-GB" sz="3200" spc="-1" strike="noStrike">
              <a:latin typeface="Arial"/>
            </a:endParaRPr>
          </a:p>
          <a:p>
            <a:pPr lvl="1" marL="43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Followed by the conference banquet and poster prize award.</a:t>
            </a:r>
            <a:endParaRPr b="0" lang="en-GB" sz="32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Committee room 9 – for a night of dancing to bagpipe rock band </a:t>
            </a:r>
            <a:r>
              <a:rPr b="0" i="1" lang="en-GB" sz="3200" spc="-1" strike="noStrike">
                <a:latin typeface="Arial"/>
              </a:rPr>
              <a:t>Scot Rock</a:t>
            </a:r>
            <a:r>
              <a:rPr b="0" lang="en-GB" sz="3200" spc="-1" strike="noStrike">
                <a:latin typeface="Arial"/>
              </a:rPr>
              <a:t>, with a free drink and lorne sausage baps.</a:t>
            </a:r>
            <a:endParaRPr b="0" lang="en-GB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2" descr=""/>
          <p:cNvPicPr/>
          <p:nvPr/>
        </p:nvPicPr>
        <p:blipFill>
          <a:blip r:embed="rId1"/>
          <a:srcRect l="0" t="5244" r="0" b="0"/>
          <a:stretch/>
        </p:blipFill>
        <p:spPr>
          <a:xfrm>
            <a:off x="360" y="0"/>
            <a:ext cx="12191760" cy="6497640"/>
          </a:xfrm>
          <a:prstGeom prst="rect">
            <a:avLst/>
          </a:prstGeom>
          <a:ln w="0">
            <a:noFill/>
          </a:ln>
        </p:spPr>
      </p:pic>
      <p:sp>
        <p:nvSpPr>
          <p:cNvPr id="100" name=""/>
          <p:cNvSpPr/>
          <p:nvPr/>
        </p:nvSpPr>
        <p:spPr>
          <a:xfrm>
            <a:off x="-11160" y="1980000"/>
            <a:ext cx="12192120" cy="414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01" name="Group 4"/>
          <p:cNvGrpSpPr/>
          <p:nvPr/>
        </p:nvGrpSpPr>
        <p:grpSpPr>
          <a:xfrm>
            <a:off x="360" y="1980000"/>
            <a:ext cx="12150360" cy="4844160"/>
            <a:chOff x="360" y="1980000"/>
            <a:chExt cx="12150360" cy="4844160"/>
          </a:xfrm>
        </p:grpSpPr>
        <p:pic>
          <p:nvPicPr>
            <p:cNvPr id="102" name="Picture 23" descr="A picture containing text, screenshot, font, logo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540000" y="1980000"/>
              <a:ext cx="11269080" cy="18547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3" name="Picture 24" descr=""/>
            <p:cNvPicPr/>
            <p:nvPr/>
          </p:nvPicPr>
          <p:blipFill>
            <a:blip r:embed="rId3"/>
            <a:stretch/>
          </p:blipFill>
          <p:spPr>
            <a:xfrm>
              <a:off x="360" y="3780000"/>
              <a:ext cx="12150360" cy="1403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4" name="Picture 25" descr="A blue and white logo&#10;&#10;Description automatically generated with low confidence"/>
            <p:cNvPicPr/>
            <p:nvPr/>
          </p:nvPicPr>
          <p:blipFill>
            <a:blip r:embed="rId4"/>
            <a:stretch/>
          </p:blipFill>
          <p:spPr>
            <a:xfrm>
              <a:off x="360000" y="5220000"/>
              <a:ext cx="10596600" cy="1391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5" name="Picture 26" descr="A green and yellow logo&#10;&#10;Description automatically generated with low confidence"/>
            <p:cNvPicPr/>
            <p:nvPr/>
          </p:nvPicPr>
          <p:blipFill>
            <a:blip r:embed="rId5"/>
            <a:stretch/>
          </p:blipFill>
          <p:spPr>
            <a:xfrm>
              <a:off x="10980000" y="5047560"/>
              <a:ext cx="1142640" cy="17766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15" descr=""/>
          <p:cNvPicPr/>
          <p:nvPr/>
        </p:nvPicPr>
        <p:blipFill>
          <a:blip r:embed="rId1"/>
          <a:srcRect l="0" t="5244" r="0" b="0"/>
          <a:stretch/>
        </p:blipFill>
        <p:spPr>
          <a:xfrm>
            <a:off x="360" y="0"/>
            <a:ext cx="12191760" cy="6497640"/>
          </a:xfrm>
          <a:prstGeom prst="rect">
            <a:avLst/>
          </a:prstGeom>
          <a:ln w="0">
            <a:noFill/>
          </a:ln>
        </p:spPr>
      </p:pic>
      <p:grpSp>
        <p:nvGrpSpPr>
          <p:cNvPr id="107" name="Group 3"/>
          <p:cNvGrpSpPr/>
          <p:nvPr/>
        </p:nvGrpSpPr>
        <p:grpSpPr>
          <a:xfrm>
            <a:off x="67680" y="6006960"/>
            <a:ext cx="12054960" cy="817200"/>
            <a:chOff x="67680" y="6006960"/>
            <a:chExt cx="12054960" cy="817200"/>
          </a:xfrm>
        </p:grpSpPr>
        <p:pic>
          <p:nvPicPr>
            <p:cNvPr id="108" name="Picture 17" descr="A picture containing text, screenshot, font, logo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67680" y="6101640"/>
              <a:ext cx="3724920" cy="613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9" name="Picture 19" descr=""/>
            <p:cNvPicPr/>
            <p:nvPr/>
          </p:nvPicPr>
          <p:blipFill>
            <a:blip r:embed="rId3"/>
            <a:stretch/>
          </p:blipFill>
          <p:spPr>
            <a:xfrm>
              <a:off x="3929400" y="6193080"/>
              <a:ext cx="3724920" cy="430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0" name="Picture 20" descr="A blue and white logo&#10;&#10;Description automatically generated with low confidence"/>
            <p:cNvPicPr/>
            <p:nvPr/>
          </p:nvPicPr>
          <p:blipFill>
            <a:blip r:embed="rId4"/>
            <a:stretch/>
          </p:blipFill>
          <p:spPr>
            <a:xfrm>
              <a:off x="7791480" y="6122520"/>
              <a:ext cx="3724920" cy="489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1" name="Picture 21" descr="A green and yellow logo&#10;&#10;Description automatically generated with low confidence"/>
            <p:cNvPicPr/>
            <p:nvPr/>
          </p:nvPicPr>
          <p:blipFill>
            <a:blip r:embed="rId5"/>
            <a:stretch/>
          </p:blipFill>
          <p:spPr>
            <a:xfrm>
              <a:off x="11597040" y="6006960"/>
              <a:ext cx="525600" cy="8172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12" name=""/>
          <p:cNvSpPr/>
          <p:nvPr/>
        </p:nvSpPr>
        <p:spPr>
          <a:xfrm>
            <a:off x="-11160" y="1980000"/>
            <a:ext cx="12192120" cy="414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3" name="" descr=""/>
          <p:cNvPicPr/>
          <p:nvPr/>
        </p:nvPicPr>
        <p:blipFill>
          <a:blip r:embed="rId6"/>
          <a:stretch/>
        </p:blipFill>
        <p:spPr>
          <a:xfrm>
            <a:off x="7380000" y="15480"/>
            <a:ext cx="4800960" cy="6787440"/>
          </a:xfrm>
          <a:prstGeom prst="rect">
            <a:avLst/>
          </a:prstGeom>
          <a:ln w="0">
            <a:noFill/>
          </a:ln>
        </p:spPr>
      </p:pic>
      <p:pic>
        <p:nvPicPr>
          <p:cNvPr id="114" name="" descr=""/>
          <p:cNvPicPr/>
          <p:nvPr/>
        </p:nvPicPr>
        <p:blipFill>
          <a:blip r:embed="rId7"/>
          <a:stretch/>
        </p:blipFill>
        <p:spPr>
          <a:xfrm>
            <a:off x="360" y="0"/>
            <a:ext cx="4800960" cy="6787440"/>
          </a:xfrm>
          <a:prstGeom prst="rect">
            <a:avLst/>
          </a:prstGeom>
          <a:ln w="0">
            <a:noFill/>
          </a:ln>
        </p:spPr>
      </p:pic>
      <p:sp>
        <p:nvSpPr>
          <p:cNvPr id="115" name=""/>
          <p:cNvSpPr/>
          <p:nvPr/>
        </p:nvSpPr>
        <p:spPr>
          <a:xfrm>
            <a:off x="4801320" y="0"/>
            <a:ext cx="2578680" cy="684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6" name="" descr=""/>
          <p:cNvPicPr/>
          <p:nvPr/>
        </p:nvPicPr>
        <p:blipFill>
          <a:blip r:embed="rId8"/>
          <a:stretch/>
        </p:blipFill>
        <p:spPr>
          <a:xfrm rot="16200000">
            <a:off x="3505680" y="2605680"/>
            <a:ext cx="5401440" cy="1626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27" descr=""/>
          <p:cNvPicPr/>
          <p:nvPr/>
        </p:nvPicPr>
        <p:blipFill>
          <a:blip r:embed="rId1"/>
          <a:srcRect l="0" t="5244" r="0" b="0"/>
          <a:stretch/>
        </p:blipFill>
        <p:spPr>
          <a:xfrm>
            <a:off x="360" y="0"/>
            <a:ext cx="12191760" cy="6497640"/>
          </a:xfrm>
          <a:prstGeom prst="rect">
            <a:avLst/>
          </a:prstGeom>
          <a:ln w="0">
            <a:noFill/>
          </a:ln>
        </p:spPr>
      </p:pic>
      <p:grpSp>
        <p:nvGrpSpPr>
          <p:cNvPr id="118" name="Group 6"/>
          <p:cNvGrpSpPr/>
          <p:nvPr/>
        </p:nvGrpSpPr>
        <p:grpSpPr>
          <a:xfrm>
            <a:off x="67680" y="6006960"/>
            <a:ext cx="12054960" cy="817200"/>
            <a:chOff x="67680" y="6006960"/>
            <a:chExt cx="12054960" cy="817200"/>
          </a:xfrm>
        </p:grpSpPr>
        <p:pic>
          <p:nvPicPr>
            <p:cNvPr id="119" name="Picture 28" descr="A picture containing text, screenshot, font, logo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67680" y="6101640"/>
              <a:ext cx="3724920" cy="613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0" name="Picture 29" descr=""/>
            <p:cNvPicPr/>
            <p:nvPr/>
          </p:nvPicPr>
          <p:blipFill>
            <a:blip r:embed="rId3"/>
            <a:stretch/>
          </p:blipFill>
          <p:spPr>
            <a:xfrm>
              <a:off x="3929400" y="6193080"/>
              <a:ext cx="3724920" cy="430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1" name="Picture 30" descr="A blue and white logo&#10;&#10;Description automatically generated with low confidence"/>
            <p:cNvPicPr/>
            <p:nvPr/>
          </p:nvPicPr>
          <p:blipFill>
            <a:blip r:embed="rId4"/>
            <a:stretch/>
          </p:blipFill>
          <p:spPr>
            <a:xfrm>
              <a:off x="7791480" y="6122520"/>
              <a:ext cx="3724920" cy="489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2" name="Picture 31" descr="A green and yellow logo&#10;&#10;Description automatically generated with low confidence"/>
            <p:cNvPicPr/>
            <p:nvPr/>
          </p:nvPicPr>
          <p:blipFill>
            <a:blip r:embed="rId5"/>
            <a:stretch/>
          </p:blipFill>
          <p:spPr>
            <a:xfrm>
              <a:off x="11597040" y="6006960"/>
              <a:ext cx="525600" cy="8172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23" name=""/>
          <p:cNvSpPr/>
          <p:nvPr/>
        </p:nvSpPr>
        <p:spPr>
          <a:xfrm>
            <a:off x="-11160" y="1980000"/>
            <a:ext cx="12192120" cy="414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4" name="" descr=""/>
          <p:cNvPicPr/>
          <p:nvPr/>
        </p:nvPicPr>
        <p:blipFill>
          <a:blip r:embed="rId6"/>
          <a:stretch/>
        </p:blipFill>
        <p:spPr>
          <a:xfrm>
            <a:off x="366840" y="2178360"/>
            <a:ext cx="3233160" cy="2718360"/>
          </a:xfrm>
          <a:prstGeom prst="rect">
            <a:avLst/>
          </a:prstGeom>
          <a:ln w="0">
            <a:noFill/>
          </a:ln>
        </p:spPr>
      </p:pic>
      <p:sp>
        <p:nvSpPr>
          <p:cNvPr id="125" name=""/>
          <p:cNvSpPr txBox="1"/>
          <p:nvPr/>
        </p:nvSpPr>
        <p:spPr>
          <a:xfrm>
            <a:off x="720000" y="5040000"/>
            <a:ext cx="2340000" cy="1224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>
              <a:buNone/>
            </a:pPr>
            <a:r>
              <a:rPr b="1" lang="en-GB" sz="4000" spc="-1" strike="noStrike" baseline="33000">
                <a:latin typeface="Arial"/>
              </a:rPr>
              <a:t>Brian </a:t>
            </a:r>
            <a:endParaRPr b="1" lang="en-GB" sz="4000" spc="-1" strike="noStrike" baseline="33000">
              <a:latin typeface="Arial"/>
            </a:endParaRPr>
          </a:p>
          <a:p>
            <a:pPr algn="ctr">
              <a:buNone/>
            </a:pPr>
            <a:r>
              <a:rPr b="1" lang="en-GB" sz="4000" spc="-1" strike="noStrike" baseline="33000">
                <a:latin typeface="Arial"/>
              </a:rPr>
              <a:t>McNeil</a:t>
            </a:r>
            <a:endParaRPr b="1" lang="en-GB" sz="4000" spc="-1" strike="noStrike" baseline="33000">
              <a:latin typeface="Arial"/>
            </a:endParaRPr>
          </a:p>
        </p:txBody>
      </p:sp>
      <p:sp>
        <p:nvSpPr>
          <p:cNvPr id="126" name=""/>
          <p:cNvSpPr txBox="1"/>
          <p:nvPr/>
        </p:nvSpPr>
        <p:spPr>
          <a:xfrm>
            <a:off x="4320000" y="5040000"/>
            <a:ext cx="2340000" cy="1224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>
              <a:buNone/>
            </a:pPr>
            <a:r>
              <a:rPr b="1" lang="en-GB" sz="4000" spc="-1" strike="noStrike" baseline="33000">
                <a:latin typeface="Arial"/>
              </a:rPr>
              <a:t>Mark </a:t>
            </a:r>
            <a:endParaRPr b="1" lang="en-GB" sz="4000" spc="-1" strike="noStrike" baseline="33000">
              <a:latin typeface="Arial"/>
            </a:endParaRPr>
          </a:p>
          <a:p>
            <a:pPr algn="ctr">
              <a:buNone/>
            </a:pPr>
            <a:r>
              <a:rPr b="1" lang="en-GB" sz="4000" spc="-1" strike="noStrike" baseline="33000">
                <a:latin typeface="Arial"/>
              </a:rPr>
              <a:t>Wiggins</a:t>
            </a:r>
            <a:endParaRPr b="1" lang="en-GB" sz="4000" spc="-1" strike="noStrike" baseline="33000">
              <a:latin typeface="Arial"/>
            </a:endParaRPr>
          </a:p>
        </p:txBody>
      </p:sp>
      <p:pic>
        <p:nvPicPr>
          <p:cNvPr id="127" name="" descr=""/>
          <p:cNvPicPr/>
          <p:nvPr/>
        </p:nvPicPr>
        <p:blipFill>
          <a:blip r:embed="rId7"/>
          <a:stretch/>
        </p:blipFill>
        <p:spPr>
          <a:xfrm>
            <a:off x="4140000" y="2160000"/>
            <a:ext cx="2694600" cy="2694600"/>
          </a:xfrm>
          <a:prstGeom prst="rect">
            <a:avLst/>
          </a:prstGeom>
          <a:ln w="0">
            <a:noFill/>
          </a:ln>
        </p:spPr>
      </p:pic>
      <p:sp>
        <p:nvSpPr>
          <p:cNvPr id="128" name=""/>
          <p:cNvSpPr txBox="1"/>
          <p:nvPr/>
        </p:nvSpPr>
        <p:spPr>
          <a:xfrm>
            <a:off x="7740000" y="2160000"/>
            <a:ext cx="4680720" cy="3846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600" spc="-1" strike="noStrike">
                <a:latin typeface="Arial"/>
              </a:rPr>
              <a:t>Jason Mill</a:t>
            </a:r>
            <a:endParaRPr b="0" lang="en-GB" sz="36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600" spc="-1" strike="noStrike">
                <a:latin typeface="Arial"/>
              </a:rPr>
              <a:t>Maia Peat</a:t>
            </a:r>
            <a:endParaRPr b="0" lang="en-GB" sz="36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600" spc="-1" strike="noStrike">
                <a:latin typeface="Arial"/>
              </a:rPr>
              <a:t>Baris Bingol</a:t>
            </a:r>
            <a:endParaRPr b="0" lang="en-GB" sz="36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600" spc="-1" strike="noStrike">
                <a:latin typeface="Arial"/>
              </a:rPr>
              <a:t>Radhika Nayli</a:t>
            </a:r>
            <a:endParaRPr b="0" lang="en-GB" sz="36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600" spc="-1" strike="noStrike">
                <a:latin typeface="Arial"/>
              </a:rPr>
              <a:t>Robert Kyle</a:t>
            </a:r>
            <a:endParaRPr b="0" lang="en-GB" sz="36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600" spc="-1" strike="noStrike">
                <a:latin typeface="Arial"/>
              </a:rPr>
              <a:t>Pornthep PongChalee</a:t>
            </a:r>
            <a:endParaRPr b="0" lang="en-GB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Application>LibreOffice/7.3.7.2$Linux_X86_64 LibreOffice_project/30$Build-2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2022-07-14T10:24:16Z</dcterms:created>
  <dc:creator>Holford, Poppy (STFC,DL,DI)</dc:creator>
  <dc:description/>
  <dc:language>en-GB</dc:language>
  <cp:lastModifiedBy/>
  <dcterms:modified xsi:type="dcterms:W3CDTF">2023-06-29T10:05:03Z</dcterms:modified>
  <cp:revision>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</vt:i4>
  </property>
</Properties>
</file>