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57" r:id="rId3"/>
    <p:sldId id="258" r:id="rId4"/>
    <p:sldId id="266" r:id="rId5"/>
    <p:sldId id="259" r:id="rId6"/>
    <p:sldId id="270" r:id="rId7"/>
    <p:sldId id="261" r:id="rId8"/>
    <p:sldId id="260" r:id="rId9"/>
    <p:sldId id="262" r:id="rId10"/>
    <p:sldId id="263" r:id="rId11"/>
    <p:sldId id="264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592"/>
  </p:normalViewPr>
  <p:slideViewPr>
    <p:cSldViewPr snapToGrid="0" snapToObjects="1">
      <p:cViewPr varScale="1">
        <p:scale>
          <a:sx n="91" d="100"/>
          <a:sy n="91" d="100"/>
        </p:scale>
        <p:origin x="1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7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6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40246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32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56794"/>
            <a:ext cx="2057400" cy="4569371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4"/>
            <a:ext cx="6019800" cy="4569371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89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8"/>
            <a:ext cx="8229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6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290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6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121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492898"/>
            <a:ext cx="4038600" cy="3633267"/>
          </a:xfrm>
        </p:spPr>
        <p:txBody>
          <a:bodyPr/>
          <a:lstStyle>
            <a:lvl1pPr>
              <a:defRPr sz="28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536" y="2492898"/>
            <a:ext cx="4038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1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1" y="234888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7" y="3068961"/>
            <a:ext cx="4040188" cy="305720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345" y="234888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3362" y="3068960"/>
            <a:ext cx="4041775" cy="30572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95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924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0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1186830"/>
            <a:ext cx="3008313" cy="11620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4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420890"/>
            <a:ext cx="3008313" cy="3705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8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92898"/>
            <a:ext cx="8229600" cy="36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09196B6F-21EE-6F47-BB83-2F9668E3954B}" type="datetimeFigureOut">
              <a:rPr lang="en-US" smtClean="0"/>
              <a:t>7/18/22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5C42831-07AB-B547-B998-DF562ABD37D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3876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348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5" Type="http://schemas.openxmlformats.org/officeDocument/2006/relationships/image" Target="../media/image2.tiff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5" Type="http://schemas.openxmlformats.org/officeDocument/2006/relationships/image" Target="../media/image2.tif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2" y="1681872"/>
            <a:ext cx="786540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 Dielectric Wakefield </a:t>
            </a:r>
            <a:r>
              <a:rPr lang="en-GB" sz="30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Streaker</a:t>
            </a: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for Longitudinal Bunch Profile Measurements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06402" y="4774076"/>
            <a:ext cx="6821488" cy="1510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Toby Overton</a:t>
            </a:r>
            <a:r>
              <a:rPr lang="en-GB" sz="2400" baseline="30000" dirty="0">
                <a:solidFill>
                  <a:srgbClr val="595959"/>
                </a:solidFill>
                <a:cs typeface="Arial" charset="0"/>
              </a:rPr>
              <a:t>1</a:t>
            </a:r>
            <a:r>
              <a:rPr lang="en-GB" sz="2400" dirty="0">
                <a:solidFill>
                  <a:srgbClr val="595959"/>
                </a:solidFill>
                <a:cs typeface="Arial" charset="0"/>
              </a:rPr>
              <a:t>, Y. Saveliev</a:t>
            </a:r>
            <a:r>
              <a:rPr lang="en-GB" sz="2400" baseline="30000" dirty="0">
                <a:solidFill>
                  <a:srgbClr val="595959"/>
                </a:solidFill>
                <a:cs typeface="Arial" charset="0"/>
              </a:rPr>
              <a:t>2</a:t>
            </a:r>
            <a:r>
              <a:rPr lang="en-GB" sz="2400" dirty="0">
                <a:solidFill>
                  <a:srgbClr val="595959"/>
                </a:solidFill>
                <a:cs typeface="Arial" charset="0"/>
              </a:rPr>
              <a:t>, T. Pacey</a:t>
            </a:r>
            <a:r>
              <a:rPr lang="en-GB" sz="2400" baseline="30000" dirty="0">
                <a:solidFill>
                  <a:srgbClr val="595959"/>
                </a:solidFill>
                <a:cs typeface="Arial" charset="0"/>
              </a:rPr>
              <a:t>2</a:t>
            </a:r>
            <a:r>
              <a:rPr lang="en-GB" sz="2400" dirty="0">
                <a:solidFill>
                  <a:srgbClr val="595959"/>
                </a:solidFill>
                <a:cs typeface="Arial" charset="0"/>
              </a:rPr>
              <a:t>, G. Xia</a:t>
            </a:r>
            <a:r>
              <a:rPr lang="en-GB" sz="2400" baseline="30000" dirty="0">
                <a:solidFill>
                  <a:srgbClr val="595959"/>
                </a:solidFill>
                <a:cs typeface="Arial" charset="0"/>
              </a:rPr>
              <a:t>1</a:t>
            </a:r>
          </a:p>
          <a:p>
            <a:pPr>
              <a:lnSpc>
                <a:spcPct val="120000"/>
              </a:lnSpc>
            </a:pPr>
            <a:r>
              <a:rPr lang="en-GB" baseline="30000" dirty="0">
                <a:solidFill>
                  <a:srgbClr val="595959"/>
                </a:solidFill>
                <a:cs typeface="Arial" charset="0"/>
              </a:rPr>
              <a:t>1</a:t>
            </a:r>
            <a:r>
              <a:rPr lang="en-GB" dirty="0">
                <a:solidFill>
                  <a:srgbClr val="595959"/>
                </a:solidFill>
                <a:cs typeface="Arial" charset="0"/>
              </a:rPr>
              <a:t>The University of Manchester</a:t>
            </a:r>
          </a:p>
          <a:p>
            <a:pPr>
              <a:lnSpc>
                <a:spcPct val="120000"/>
              </a:lnSpc>
            </a:pPr>
            <a:r>
              <a:rPr lang="en-GB" baseline="30000" dirty="0">
                <a:solidFill>
                  <a:srgbClr val="595959"/>
                </a:solidFill>
                <a:cs typeface="Arial" charset="0"/>
              </a:rPr>
              <a:t>2</a:t>
            </a:r>
            <a:r>
              <a:rPr lang="en-GB" dirty="0">
                <a:solidFill>
                  <a:srgbClr val="595959"/>
                </a:solidFill>
                <a:cs typeface="Arial" charset="0"/>
              </a:rPr>
              <a:t>ASTeC/STFC, Daresbury Laboratory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595959"/>
                </a:solidFill>
                <a:cs typeface="Arial" charset="0"/>
              </a:rPr>
              <a:t>All at The Cockcroft Institute, Daresbury Laboratory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9115" y="2809875"/>
            <a:ext cx="7013575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7">
            <a:extLst>
              <a:ext uri="{FF2B5EF4-FFF2-40B4-BE49-F238E27FC236}">
                <a16:creationId xmlns:a16="http://schemas.microsoft.com/office/drawing/2014/main" id="{7D82C1EB-59B3-E142-8D30-EF6437D43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402" y="6242414"/>
            <a:ext cx="6821488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 err="1">
                <a:solidFill>
                  <a:srgbClr val="595959"/>
                </a:solidFill>
                <a:cs typeface="Arial" charset="0"/>
              </a:rPr>
              <a:t>toby.overton@cockcroft.ac.uk</a:t>
            </a:r>
            <a:endParaRPr lang="en-GB" dirty="0">
              <a:solidFill>
                <a:srgbClr val="595959"/>
              </a:solidFill>
              <a:cs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02F51D-1A31-4740-9FA3-60C115BEA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47208A-FAE2-8340-A160-7341AB6E87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013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096CA2-3652-7F46-938C-62C786924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80" y="1268760"/>
            <a:ext cx="6248138" cy="1143000"/>
          </a:xfrm>
        </p:spPr>
        <p:txBody>
          <a:bodyPr/>
          <a:lstStyle/>
          <a:p>
            <a:r>
              <a:rPr lang="en-US" dirty="0"/>
              <a:t>Bunch Profile Reconstruction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F11FA2D-520F-8B43-9BAE-7166E616A662}"/>
              </a:ext>
            </a:extLst>
          </p:cNvPr>
          <p:cNvSpPr/>
          <p:nvPr/>
        </p:nvSpPr>
        <p:spPr>
          <a:xfrm>
            <a:off x="318870" y="2239330"/>
            <a:ext cx="3798277" cy="6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Transverse profile gives a first estimate for </a:t>
            </a:r>
            <a:r>
              <a:rPr lang="en-US" dirty="0" err="1"/>
              <a:t>Fy</a:t>
            </a:r>
            <a:r>
              <a:rPr lang="en-US" dirty="0"/>
              <a:t> profile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ABD899-CFD9-1D49-AF42-15ECD9D7CC16}"/>
              </a:ext>
            </a:extLst>
          </p:cNvPr>
          <p:cNvSpPr/>
          <p:nvPr/>
        </p:nvSpPr>
        <p:spPr>
          <a:xfrm>
            <a:off x="318869" y="3123250"/>
            <a:ext cx="3798277" cy="6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Coordinate transform for first longitudinal profile estimate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2CDF150-DB07-7649-946A-EE31C08DEC77}"/>
              </a:ext>
            </a:extLst>
          </p:cNvPr>
          <p:cNvSpPr/>
          <p:nvPr/>
        </p:nvSpPr>
        <p:spPr>
          <a:xfrm>
            <a:off x="318869" y="4094551"/>
            <a:ext cx="3798277" cy="6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Calculate expected </a:t>
            </a:r>
            <a:r>
              <a:rPr lang="en-US" dirty="0" err="1"/>
              <a:t>Fy</a:t>
            </a:r>
            <a:r>
              <a:rPr lang="en-US" dirty="0"/>
              <a:t> from this profile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2EFCE5-6BD2-F640-BB48-536085D5785C}"/>
              </a:ext>
            </a:extLst>
          </p:cNvPr>
          <p:cNvSpPr/>
          <p:nvPr/>
        </p:nvSpPr>
        <p:spPr>
          <a:xfrm>
            <a:off x="318868" y="5065852"/>
            <a:ext cx="3798277" cy="6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Simulate the streak from this profile and </a:t>
            </a:r>
            <a:r>
              <a:rPr lang="en-US" dirty="0" err="1"/>
              <a:t>Fy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F0C756-0B46-6F40-9BC2-6C244C3BD232}"/>
              </a:ext>
            </a:extLst>
          </p:cNvPr>
          <p:cNvSpPr/>
          <p:nvPr/>
        </p:nvSpPr>
        <p:spPr>
          <a:xfrm>
            <a:off x="318867" y="6037153"/>
            <a:ext cx="3798277" cy="6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Variation with actual measured streak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190E8F-504B-614C-AADA-5B4A94A630BA}"/>
              </a:ext>
            </a:extLst>
          </p:cNvPr>
          <p:cNvSpPr/>
          <p:nvPr/>
        </p:nvSpPr>
        <p:spPr>
          <a:xfrm>
            <a:off x="4818187" y="5065851"/>
            <a:ext cx="2154701" cy="6586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Change the profile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E26A4C-05FC-364D-B11A-834CD406BE8E}"/>
              </a:ext>
            </a:extLst>
          </p:cNvPr>
          <p:cNvSpPr/>
          <p:nvPr/>
        </p:nvSpPr>
        <p:spPr>
          <a:xfrm>
            <a:off x="5697414" y="2590141"/>
            <a:ext cx="3195710" cy="1477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Reconstructed profile is the minimized variation with measured streak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BDB36A3A-8CC6-9A4A-B853-DBC4BB932F89}"/>
              </a:ext>
            </a:extLst>
          </p:cNvPr>
          <p:cNvCxnSpPr>
            <a:stCxn id="8" idx="3"/>
            <a:endCxn id="9" idx="2"/>
          </p:cNvCxnSpPr>
          <p:nvPr/>
        </p:nvCxnSpPr>
        <p:spPr>
          <a:xfrm flipV="1">
            <a:off x="4117145" y="5724467"/>
            <a:ext cx="1778393" cy="64199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F489AD39-3573-AB45-BCDD-719303FAA7A0}"/>
              </a:ext>
            </a:extLst>
          </p:cNvPr>
          <p:cNvCxnSpPr>
            <a:stCxn id="9" idx="0"/>
            <a:endCxn id="6" idx="3"/>
          </p:cNvCxnSpPr>
          <p:nvPr/>
        </p:nvCxnSpPr>
        <p:spPr>
          <a:xfrm rot="16200000" flipV="1">
            <a:off x="4685348" y="3855660"/>
            <a:ext cx="641991" cy="177839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B08B69A2-2326-524C-AF9F-22049C45E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2B2613E-A0F3-E64A-BE16-48FCB887C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3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0FF04-16A2-5447-9647-189F91EE3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CC1507-42EA-2248-BE99-72EF19418E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338150"/>
            <a:ext cx="8229600" cy="4062647"/>
          </a:xfrm>
        </p:spPr>
        <p:txBody>
          <a:bodyPr/>
          <a:lstStyle/>
          <a:p>
            <a:r>
              <a:rPr lang="en-US" sz="2400" dirty="0"/>
              <a:t>Dielectric </a:t>
            </a:r>
            <a:r>
              <a:rPr lang="en-US" sz="2400" dirty="0" err="1"/>
              <a:t>streaker</a:t>
            </a:r>
            <a:r>
              <a:rPr lang="en-US" sz="2400" dirty="0"/>
              <a:t> can be used to effectively convert longitudinal bunch profile to a transverse profile on screen</a:t>
            </a:r>
          </a:p>
          <a:p>
            <a:r>
              <a:rPr lang="en-US" sz="2400" dirty="0"/>
              <a:t>Two ways to make this diagnostic work across a ‘broadband’ bunch length range</a:t>
            </a:r>
          </a:p>
          <a:p>
            <a:pPr lvl="1"/>
            <a:r>
              <a:rPr lang="en-US" sz="2000" dirty="0"/>
              <a:t>High frequency and low frequency </a:t>
            </a:r>
            <a:r>
              <a:rPr lang="en-US" sz="2000" dirty="0" err="1"/>
              <a:t>streaker</a:t>
            </a:r>
            <a:r>
              <a:rPr lang="en-US" sz="2000" dirty="0"/>
              <a:t> together</a:t>
            </a:r>
          </a:p>
          <a:p>
            <a:pPr lvl="1"/>
            <a:r>
              <a:rPr lang="en-US" sz="2000" dirty="0"/>
              <a:t>Reduce the offset for longer bunches</a:t>
            </a:r>
          </a:p>
          <a:p>
            <a:r>
              <a:rPr lang="en-US" sz="2400" dirty="0"/>
              <a:t>Need to show reconstruction will work experimentally, especially with very short bunches</a:t>
            </a:r>
          </a:p>
          <a:p>
            <a:pPr lvl="1"/>
            <a:r>
              <a:rPr lang="en-US" sz="2000" dirty="0"/>
              <a:t>Upcoming experiments at the Gemini facility to test </a:t>
            </a:r>
            <a:r>
              <a:rPr lang="en-US" sz="2000" dirty="0" err="1"/>
              <a:t>streaker</a:t>
            </a:r>
            <a:r>
              <a:rPr lang="en-US" sz="2000" dirty="0"/>
              <a:t> and streak reconstruction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53B105-CAFA-A94E-A802-F85A5974A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EFA377-4418-A748-A2AA-B868D12B4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318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E9FD1-AD82-2F40-B344-1A91BDC5C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F7C538-0EA0-E444-A8CB-6614390CDA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1E2227-7747-DD47-8C7C-3D3477C13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209A54-F9D0-2D49-95EE-C430D9CE3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93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F091C98-E2D9-504F-8DDF-A9AE13D09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4693" y="2546253"/>
            <a:ext cx="4196990" cy="30386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7FB98C-4CFC-C84E-876F-3BEAACB8D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Varying Bunch Profile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D1D566-E133-D440-A75A-55D8D3301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00" y="2738232"/>
            <a:ext cx="4248719" cy="28466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581AF5-DD8B-4E46-8C3E-24D754014F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3A4C8E5-D068-2348-803D-D372923A9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679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98EBA-D442-7145-A7F2-D872C4111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DLW Pair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D02081-0F30-B24A-8087-8003F2DCB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84" y="2485792"/>
            <a:ext cx="4619817" cy="275835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980D26-D57A-D540-B074-3D1CF898C1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697" y="999421"/>
            <a:ext cx="3639234" cy="26202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9A06D6-593D-A445-B5D5-4DB83FEC00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909" y="3864968"/>
            <a:ext cx="3758809" cy="25184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4C296A-F5DD-B742-8FE8-063648C984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3970BA-929C-FA46-9C7E-C48D90A7F7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860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35137-F425-A04C-A502-80A13FEC3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Wakefield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A6EE2-CD8D-6E44-816E-2AB1AF4D0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293" y="2616930"/>
            <a:ext cx="5508620" cy="4080878"/>
          </a:xfrm>
        </p:spPr>
        <p:txBody>
          <a:bodyPr/>
          <a:lstStyle/>
          <a:p>
            <a:r>
              <a:rPr lang="en-US" sz="2400" dirty="0"/>
              <a:t>Cherenkov radiation produced by electron beams in a DLW:</a:t>
            </a:r>
          </a:p>
          <a:p>
            <a:pPr lvl="1"/>
            <a:r>
              <a:rPr lang="en-US" sz="2000" dirty="0"/>
              <a:t>Trailing witness/main bunch accelerated by the </a:t>
            </a:r>
            <a:r>
              <a:rPr lang="en-US" sz="2000" dirty="0" err="1"/>
              <a:t>wakefield</a:t>
            </a:r>
            <a:r>
              <a:rPr lang="en-US" sz="2000" dirty="0"/>
              <a:t> produced</a:t>
            </a:r>
          </a:p>
          <a:p>
            <a:pPr lvl="1"/>
            <a:r>
              <a:rPr lang="en-US" sz="2000" dirty="0"/>
              <a:t>Structures can sustain ~800 MV/m accelerating gradients</a:t>
            </a:r>
          </a:p>
          <a:p>
            <a:r>
              <a:rPr lang="en-US" sz="2400" dirty="0"/>
              <a:t>Area of large focus internationally (Snowmass, ESPP)</a:t>
            </a:r>
          </a:p>
          <a:p>
            <a:pPr lvl="1"/>
            <a:r>
              <a:rPr lang="en-US" sz="2000" dirty="0"/>
              <a:t>Aim to show the technology can work over large distances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2E8041-6AD5-6A40-83C0-AC36FE899A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414" y="984002"/>
            <a:ext cx="3306493" cy="20490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586781-CDE6-B04F-8467-198AB2BC371D}"/>
              </a:ext>
            </a:extLst>
          </p:cNvPr>
          <p:cNvSpPr txBox="1"/>
          <p:nvPr/>
        </p:nvSpPr>
        <p:spPr>
          <a:xfrm>
            <a:off x="5891441" y="2958971"/>
            <a:ext cx="3062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300 MV/m accelerating gradient for electron bunch at SLAC (O’Shea </a:t>
            </a:r>
            <a:r>
              <a:rPr lang="en-US" sz="1600" dirty="0" err="1"/>
              <a:t>et.al</a:t>
            </a:r>
            <a:r>
              <a:rPr lang="en-US" sz="1600" dirty="0"/>
              <a:t> 2016 Nature)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330907-61A1-174E-9809-7CEA2ECC9C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343" y="3789968"/>
            <a:ext cx="2755034" cy="23325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392819-2244-2447-9C86-4C11B51FC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A0CF41-D2AE-0749-B048-1D5D7CA87F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D327E6D-947D-ED48-8445-3632419CF8D3}"/>
              </a:ext>
            </a:extLst>
          </p:cNvPr>
          <p:cNvSpPr txBox="1"/>
          <p:nvPr/>
        </p:nvSpPr>
        <p:spPr>
          <a:xfrm>
            <a:off x="5947713" y="6052223"/>
            <a:ext cx="3062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Longitudinal field produced by a drive electron bunch, accelerating a trailing bunch</a:t>
            </a:r>
          </a:p>
        </p:txBody>
      </p:sp>
    </p:spTree>
    <p:extLst>
      <p:ext uri="{BB962C8B-B14F-4D97-AF65-F5344CB8AC3E}">
        <p14:creationId xmlns:p14="http://schemas.microsoft.com/office/powerpoint/2010/main" val="4022152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17A2E-86EE-0641-B0D6-905179B3E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Fields in DLWs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F66790-84EF-CD47-AEAB-D71CEE19B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0F74E2-12A1-EA4E-B361-5F513CCFC9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6312A3-6336-1344-BABC-7E3F938BF0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007" y="2086785"/>
            <a:ext cx="4064633" cy="16394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B27C5D5-C3D4-4F48-8DC3-9538F1EEF2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6854" y="4171359"/>
            <a:ext cx="3485096" cy="222349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DCCA0D-F593-5442-BB81-A29022E36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745" y="2360198"/>
            <a:ext cx="4653828" cy="4351338"/>
          </a:xfrm>
        </p:spPr>
        <p:txBody>
          <a:bodyPr/>
          <a:lstStyle/>
          <a:p>
            <a:r>
              <a:rPr lang="en-US" sz="2500" dirty="0"/>
              <a:t>Fields can be approximated as quadrupole-like with dipole term growing with offset</a:t>
            </a:r>
          </a:p>
          <a:p>
            <a:r>
              <a:rPr lang="en-US" sz="2500" dirty="0"/>
              <a:t>Field strength grows exponentially with distance from axis</a:t>
            </a:r>
          </a:p>
          <a:p>
            <a:r>
              <a:rPr lang="en-US" sz="2500" dirty="0"/>
              <a:t>We have shown the streaking effect and behavior with offset at CLARA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629C73D-AF17-9746-8DA1-7D024AEFD87E}"/>
              </a:ext>
            </a:extLst>
          </p:cNvPr>
          <p:cNvSpPr txBox="1"/>
          <p:nvPr/>
        </p:nvSpPr>
        <p:spPr>
          <a:xfrm>
            <a:off x="5366854" y="3626500"/>
            <a:ext cx="3256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Transverse field lines produced by an electron bunch on-axis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6EDA88-262A-614D-B412-B5AF0AD27C5D}"/>
              </a:ext>
            </a:extLst>
          </p:cNvPr>
          <p:cNvSpPr txBox="1"/>
          <p:nvPr/>
        </p:nvSpPr>
        <p:spPr>
          <a:xfrm>
            <a:off x="5493463" y="6320673"/>
            <a:ext cx="34325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Transverse field vs. offset for 250 </a:t>
            </a:r>
            <a:r>
              <a:rPr lang="en-US" sz="1600" dirty="0" err="1"/>
              <a:t>pC</a:t>
            </a:r>
            <a:r>
              <a:rPr lang="en-US" sz="1600" dirty="0"/>
              <a:t> bunches at 2 longitudinal positions</a:t>
            </a:r>
          </a:p>
        </p:txBody>
      </p:sp>
    </p:spTree>
    <p:extLst>
      <p:ext uri="{BB962C8B-B14F-4D97-AF65-F5344CB8AC3E}">
        <p14:creationId xmlns:p14="http://schemas.microsoft.com/office/powerpoint/2010/main" val="3284053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0DC24C-071D-744B-B966-33F546F368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231" t="23986" r="36307" b="40345"/>
          <a:stretch/>
        </p:blipFill>
        <p:spPr>
          <a:xfrm>
            <a:off x="2569750" y="4666424"/>
            <a:ext cx="1711628" cy="16999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F86958-CED9-8F43-A935-499D5A6764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769" t="25770" r="38769" b="38562"/>
          <a:stretch/>
        </p:blipFill>
        <p:spPr>
          <a:xfrm>
            <a:off x="628410" y="4666424"/>
            <a:ext cx="1711628" cy="16999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AE47F2-8429-9B4E-B8DE-8FCC6768A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150" y="1299894"/>
            <a:ext cx="3756075" cy="23287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EF014C-61CA-504C-95F2-F35933F187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75EA41-C61D-1848-91E8-7ED8E1956A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BF11E3-6D37-E942-AC2F-5CFB2BDCC4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1150" y="3934318"/>
            <a:ext cx="3910049" cy="23616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FCCEE1-E7BD-5E4E-AC88-630B84F7CB01}"/>
              </a:ext>
            </a:extLst>
          </p:cNvPr>
          <p:cNvSpPr txBox="1"/>
          <p:nvPr/>
        </p:nvSpPr>
        <p:spPr>
          <a:xfrm>
            <a:off x="628410" y="6338192"/>
            <a:ext cx="171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on-axis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3A037D-EBFB-304C-832A-8277BB8B00B5}"/>
              </a:ext>
            </a:extLst>
          </p:cNvPr>
          <p:cNvSpPr txBox="1"/>
          <p:nvPr/>
        </p:nvSpPr>
        <p:spPr>
          <a:xfrm>
            <a:off x="2543564" y="6338192"/>
            <a:ext cx="1711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off-axis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7E1D02-D031-C54B-AD11-ACE01318B334}"/>
              </a:ext>
            </a:extLst>
          </p:cNvPr>
          <p:cNvSpPr txBox="1"/>
          <p:nvPr/>
        </p:nvSpPr>
        <p:spPr>
          <a:xfrm>
            <a:off x="5158542" y="3566476"/>
            <a:ext cx="3600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Average vertical streaking force vs. offset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7D572E-BFB8-A147-A326-A2A079933DE7}"/>
              </a:ext>
            </a:extLst>
          </p:cNvPr>
          <p:cNvSpPr txBox="1"/>
          <p:nvPr/>
        </p:nvSpPr>
        <p:spPr>
          <a:xfrm>
            <a:off x="5427491" y="6236843"/>
            <a:ext cx="30629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Measured longitudinal profile for streaked bunches at 3 offsets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EAA6790-AA62-2C43-A644-C5CEE1CC52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35" y="1680172"/>
            <a:ext cx="4145858" cy="2516865"/>
          </a:xfrm>
        </p:spPr>
        <p:txBody>
          <a:bodyPr/>
          <a:lstStyle/>
          <a:p>
            <a:r>
              <a:rPr lang="en-US" sz="2500" dirty="0"/>
              <a:t>Measurements at CLARA using 35 MeV, ~100 </a:t>
            </a:r>
            <a:r>
              <a:rPr lang="en-US" sz="2500" dirty="0" err="1"/>
              <a:t>pC</a:t>
            </a:r>
            <a:r>
              <a:rPr lang="en-US" sz="2500" dirty="0"/>
              <a:t>, 800 fs bunches</a:t>
            </a:r>
          </a:p>
          <a:p>
            <a:r>
              <a:rPr lang="en-US" sz="2500" dirty="0"/>
              <a:t>DLW had a 200um thick quartz layer, with a 2mm half-gap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49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5DFD0-A6B9-8F49-95EB-F98D6A6043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450694"/>
            <a:ext cx="8593719" cy="3633267"/>
          </a:xfrm>
        </p:spPr>
        <p:txBody>
          <a:bodyPr/>
          <a:lstStyle/>
          <a:p>
            <a:r>
              <a:rPr lang="en-US" sz="2000" dirty="0"/>
              <a:t>So long as the streak is monotonic:</a:t>
            </a:r>
          </a:p>
          <a:p>
            <a:pPr lvl="1"/>
            <a:r>
              <a:rPr lang="en-US" sz="1800" dirty="0"/>
              <a:t>Self-</a:t>
            </a:r>
            <a:r>
              <a:rPr lang="en-US" sz="1800" dirty="0" err="1"/>
              <a:t>synchronised</a:t>
            </a:r>
            <a:r>
              <a:rPr lang="en-US" sz="1800" dirty="0"/>
              <a:t> -&gt; fields independent of beam-to-beam variation</a:t>
            </a:r>
          </a:p>
          <a:p>
            <a:pPr lvl="1"/>
            <a:r>
              <a:rPr lang="en-US" sz="1800" dirty="0"/>
              <a:t>Longitudinal profile converted to transverse profile</a:t>
            </a:r>
          </a:p>
          <a:p>
            <a:pPr lvl="1"/>
            <a:r>
              <a:rPr lang="en-US" sz="1800" dirty="0"/>
              <a:t>Small physical and energy footprint</a:t>
            </a:r>
          </a:p>
          <a:p>
            <a:r>
              <a:rPr lang="en-US" sz="2000" dirty="0"/>
              <a:t>Diagnostic for a wide range of facilities</a:t>
            </a:r>
          </a:p>
          <a:p>
            <a:pPr lvl="1"/>
            <a:r>
              <a:rPr lang="en-US" sz="1800" dirty="0"/>
              <a:t>Focus on either ‘novel accelerator’ type beam or facility like CLARA FEBE upgrade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72FE6C-9E01-A943-9340-438257BEC8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74" t="15311" r="15350" b="68655"/>
          <a:stretch/>
        </p:blipFill>
        <p:spPr>
          <a:xfrm>
            <a:off x="1175471" y="4779853"/>
            <a:ext cx="5164415" cy="19567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83AE5A68-1325-754C-BEED-9443F7C65F55}"/>
              </a:ext>
            </a:extLst>
          </p:cNvPr>
          <p:cNvSpPr/>
          <p:nvPr/>
        </p:nvSpPr>
        <p:spPr>
          <a:xfrm>
            <a:off x="5671355" y="5050052"/>
            <a:ext cx="384359" cy="814607"/>
          </a:xfrm>
          <a:prstGeom prst="ellips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6926E5-687E-954A-8987-0DD5CF4C7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Diagnostics with Dielectrics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8E0515-A5DB-604B-9E4C-00E3C167C7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5D22055-1FFA-2A4C-83C7-D5D42EBEE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91D8D0-1C9E-994A-8FEE-E1C9384CB2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648" t="12607" b="4904"/>
          <a:stretch/>
        </p:blipFill>
        <p:spPr>
          <a:xfrm>
            <a:off x="6197332" y="4619882"/>
            <a:ext cx="2011987" cy="2238118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5077F0-71E4-6F47-8CE7-FB08E9F8BC63}"/>
              </a:ext>
            </a:extLst>
          </p:cNvPr>
          <p:cNvCxnSpPr>
            <a:stCxn id="7" idx="0"/>
          </p:cNvCxnSpPr>
          <p:nvPr/>
        </p:nvCxnSpPr>
        <p:spPr>
          <a:xfrm flipV="1">
            <a:off x="5863535" y="4689148"/>
            <a:ext cx="960898" cy="36090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C3B111A-5984-584C-AD3E-90CFC91D9831}"/>
              </a:ext>
            </a:extLst>
          </p:cNvPr>
          <p:cNvCxnSpPr>
            <a:stCxn id="7" idx="4"/>
          </p:cNvCxnSpPr>
          <p:nvPr/>
        </p:nvCxnSpPr>
        <p:spPr>
          <a:xfrm>
            <a:off x="5863535" y="5864659"/>
            <a:ext cx="960898" cy="39737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7530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F7494-A430-EF47-B6C0-97952FF10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Dielectric </a:t>
            </a:r>
            <a:r>
              <a:rPr lang="en-US" dirty="0" err="1"/>
              <a:t>Streakers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2E626E-310B-B946-9388-DED62727BA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5" y="2324085"/>
            <a:ext cx="7988809" cy="3633267"/>
          </a:xfrm>
        </p:spPr>
        <p:txBody>
          <a:bodyPr/>
          <a:lstStyle/>
          <a:p>
            <a:r>
              <a:rPr lang="en-US" sz="2400" dirty="0"/>
              <a:t>Other facilities have explored the potential of dipole </a:t>
            </a:r>
            <a:r>
              <a:rPr lang="en-US" sz="2400" dirty="0" err="1"/>
              <a:t>wakefields</a:t>
            </a:r>
            <a:r>
              <a:rPr lang="en-US" sz="2400" dirty="0"/>
              <a:t> for streaking</a:t>
            </a:r>
          </a:p>
          <a:p>
            <a:pPr lvl="1"/>
            <a:r>
              <a:rPr lang="en-US" sz="2000" dirty="0"/>
              <a:t>Corrugated structure at </a:t>
            </a:r>
            <a:r>
              <a:rPr lang="en-US" sz="2000" dirty="0" err="1"/>
              <a:t>SwissFEL</a:t>
            </a:r>
            <a:r>
              <a:rPr lang="en-US" sz="2000" dirty="0"/>
              <a:t> for bunch reconstruction and FEL power profile reconstruction</a:t>
            </a:r>
          </a:p>
          <a:p>
            <a:pPr lvl="1"/>
            <a:r>
              <a:rPr lang="en-US" sz="2000" dirty="0"/>
              <a:t>Femtosecond resolution obtained for bunches with </a:t>
            </a:r>
            <a:r>
              <a:rPr lang="en-US" sz="2000" dirty="0" err="1"/>
              <a:t>rms</a:t>
            </a:r>
            <a:r>
              <a:rPr lang="en-US" sz="2000" dirty="0"/>
              <a:t> bunch length 10-30 fs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4C5C8E-EF60-6549-8148-F2162F438058}"/>
              </a:ext>
            </a:extLst>
          </p:cNvPr>
          <p:cNvSpPr txBox="1"/>
          <p:nvPr/>
        </p:nvSpPr>
        <p:spPr>
          <a:xfrm>
            <a:off x="6417682" y="4926068"/>
            <a:ext cx="2599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Example streaked/</a:t>
            </a:r>
            <a:r>
              <a:rPr lang="en-US" sz="1600" dirty="0" err="1"/>
              <a:t>unstreaked</a:t>
            </a:r>
            <a:r>
              <a:rPr lang="en-US" sz="1600" dirty="0"/>
              <a:t> beam and reconstructed profiles at </a:t>
            </a:r>
            <a:r>
              <a:rPr lang="en-US" sz="1600" dirty="0" err="1"/>
              <a:t>SwissFEL</a:t>
            </a:r>
            <a:r>
              <a:rPr lang="en-US" sz="1600" dirty="0"/>
              <a:t> (</a:t>
            </a:r>
            <a:r>
              <a:rPr lang="en-US" sz="1600" dirty="0" err="1"/>
              <a:t>Dijkstal</a:t>
            </a:r>
            <a:r>
              <a:rPr lang="en-US" sz="1600" dirty="0"/>
              <a:t> 2022 Physical Review Research)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6C459E-5F7C-F54D-9431-107CA23F5F84}"/>
              </a:ext>
            </a:extLst>
          </p:cNvPr>
          <p:cNvGrpSpPr/>
          <p:nvPr/>
        </p:nvGrpSpPr>
        <p:grpSpPr>
          <a:xfrm>
            <a:off x="219239" y="4590882"/>
            <a:ext cx="6096228" cy="2146713"/>
            <a:chOff x="78559" y="4604950"/>
            <a:chExt cx="6096228" cy="21467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28B4341-699D-674F-A471-EA84DA15F5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67001"/>
            <a:stretch/>
          </p:blipFill>
          <p:spPr>
            <a:xfrm>
              <a:off x="78559" y="4604952"/>
              <a:ext cx="2144136" cy="214671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48082A7-2701-6F44-BAF8-996ADF56F6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531" r="33876"/>
            <a:stretch/>
          </p:blipFill>
          <p:spPr>
            <a:xfrm>
              <a:off x="2166423" y="4604951"/>
              <a:ext cx="1987781" cy="214671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1088575-576B-234D-AA7E-C321892E85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8758"/>
            <a:stretch/>
          </p:blipFill>
          <p:spPr>
            <a:xfrm>
              <a:off x="4144803" y="4604950"/>
              <a:ext cx="2029984" cy="21467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24954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7BBC0-A68D-AA46-A5E9-D4593D0A6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Streaker</a:t>
            </a:r>
            <a:r>
              <a:rPr lang="en-US" dirty="0"/>
              <a:t> 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C0A9E-177D-E84B-8796-7D56C3CE6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818" y="2233249"/>
            <a:ext cx="4845148" cy="4491108"/>
          </a:xfrm>
        </p:spPr>
        <p:txBody>
          <a:bodyPr/>
          <a:lstStyle/>
          <a:p>
            <a:r>
              <a:rPr lang="en-US" sz="2400" dirty="0"/>
              <a:t>Shorter bunches:</a:t>
            </a:r>
          </a:p>
          <a:p>
            <a:pPr lvl="1"/>
            <a:r>
              <a:rPr lang="en-US" sz="2000" dirty="0"/>
              <a:t>Always monotonic so </a:t>
            </a:r>
            <a:r>
              <a:rPr lang="en-US" sz="2000" dirty="0" err="1"/>
              <a:t>maximise</a:t>
            </a:r>
            <a:r>
              <a:rPr lang="en-US" sz="2000" dirty="0"/>
              <a:t> the streak only</a:t>
            </a:r>
          </a:p>
          <a:p>
            <a:pPr lvl="2"/>
            <a:r>
              <a:rPr lang="en-US" sz="2000" dirty="0"/>
              <a:t>Very thin, quartz layer</a:t>
            </a:r>
          </a:p>
          <a:p>
            <a:r>
              <a:rPr lang="en-US" sz="2400" dirty="0"/>
              <a:t>Longer bunches:</a:t>
            </a:r>
          </a:p>
          <a:p>
            <a:pPr lvl="1"/>
            <a:r>
              <a:rPr lang="en-US" sz="2000" dirty="0"/>
              <a:t>Need to increase wavelength for monotonic profile</a:t>
            </a:r>
          </a:p>
          <a:p>
            <a:pPr lvl="2"/>
            <a:r>
              <a:rPr lang="en-US" sz="2000" dirty="0"/>
              <a:t>Thicker plate, higher permittivity</a:t>
            </a:r>
          </a:p>
          <a:p>
            <a:r>
              <a:rPr lang="en-US" sz="2400" dirty="0"/>
              <a:t>For even longer bunches reduce the offset for longer wavelength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131ADD-5A49-7C44-9474-1187589BF1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9495" y="1218950"/>
            <a:ext cx="3496529" cy="23007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F05127-7C4F-8B4F-A2B3-46B6C46A6E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495" y="4043047"/>
            <a:ext cx="3515814" cy="23485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114228-B7DD-CF4A-9907-C90777A712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5A1CE6-1AEE-6343-952E-B76C042F73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474DB4-7289-174F-BC50-FAD2423E269F}"/>
              </a:ext>
            </a:extLst>
          </p:cNvPr>
          <p:cNvSpPr txBox="1"/>
          <p:nvPr/>
        </p:nvSpPr>
        <p:spPr>
          <a:xfrm>
            <a:off x="5578530" y="3458272"/>
            <a:ext cx="2937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Vertical streaking field with the 2 </a:t>
            </a:r>
            <a:r>
              <a:rPr lang="en-US" sz="1600" dirty="0" err="1"/>
              <a:t>streakers</a:t>
            </a:r>
            <a:r>
              <a:rPr lang="en-US" sz="1600" dirty="0"/>
              <a:t> offset 900um from axis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A3FA0C-3753-E047-9A30-4EB4713FF393}"/>
              </a:ext>
            </a:extLst>
          </p:cNvPr>
          <p:cNvSpPr txBox="1"/>
          <p:nvPr/>
        </p:nvSpPr>
        <p:spPr>
          <a:xfrm>
            <a:off x="5578529" y="6287560"/>
            <a:ext cx="3389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Gradient of the streak at z = +2σ</a:t>
            </a:r>
            <a:r>
              <a:rPr lang="en-US" sz="1600" baseline="-25000" dirty="0"/>
              <a:t>t</a:t>
            </a:r>
            <a:r>
              <a:rPr lang="en-US" sz="1600" dirty="0"/>
              <a:t> for varying offsets and bunch lengths</a:t>
            </a:r>
          </a:p>
        </p:txBody>
      </p:sp>
    </p:spTree>
    <p:extLst>
      <p:ext uri="{BB962C8B-B14F-4D97-AF65-F5344CB8AC3E}">
        <p14:creationId xmlns:p14="http://schemas.microsoft.com/office/powerpoint/2010/main" val="634352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160E1E-397B-1E47-B5CA-EE8CD34C8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879" y="1170284"/>
            <a:ext cx="7964397" cy="1143000"/>
          </a:xfrm>
        </p:spPr>
        <p:txBody>
          <a:bodyPr/>
          <a:lstStyle/>
          <a:p>
            <a:r>
              <a:rPr lang="en-US" dirty="0" err="1"/>
              <a:t>Minimising</a:t>
            </a:r>
            <a:r>
              <a:rPr lang="en-US" dirty="0"/>
              <a:t> Transverse Streak Variation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DF88B-C83D-5C4E-8417-7CEFBF0A8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292" y="2191383"/>
            <a:ext cx="5162379" cy="4351338"/>
          </a:xfrm>
        </p:spPr>
        <p:txBody>
          <a:bodyPr/>
          <a:lstStyle/>
          <a:p>
            <a:r>
              <a:rPr lang="en-US" sz="1800" dirty="0"/>
              <a:t>Take advantage of the quadrupole-like fields to cancel streak variation</a:t>
            </a:r>
          </a:p>
          <a:p>
            <a:r>
              <a:rPr lang="en-US" sz="1800" dirty="0"/>
              <a:t>Electron beam on-axis through second shorter DLW</a:t>
            </a:r>
          </a:p>
          <a:p>
            <a:r>
              <a:rPr lang="en-US" sz="1800" dirty="0"/>
              <a:t>Reduction from 120% variation to 30% variation</a:t>
            </a:r>
          </a:p>
          <a:p>
            <a:r>
              <a:rPr lang="en-US" sz="1800" dirty="0"/>
              <a:t>More monotonic streak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4E5BC-2215-A34F-BE02-F2695AB21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2646CB-F025-0940-93D3-524D1A8F5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D2C25DE-0360-0347-BB6C-964DE9F5A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655" y="4443341"/>
            <a:ext cx="3486916" cy="224557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44E770-550E-7B46-B7F5-CD1CF989DC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5777" y="4121759"/>
            <a:ext cx="3355854" cy="22081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456E9E-42B0-664E-B1E8-010C54AD06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3717" y="1914793"/>
            <a:ext cx="3502855" cy="29798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290F3A-B074-E748-8D55-CD287A91CD33}"/>
              </a:ext>
            </a:extLst>
          </p:cNvPr>
          <p:cNvSpPr txBox="1"/>
          <p:nvPr/>
        </p:nvSpPr>
        <p:spPr>
          <a:xfrm>
            <a:off x="161213" y="5506809"/>
            <a:ext cx="15201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Transverse streak variation with/without a second DLW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98DBF2-9D49-344F-8FE6-5E27BD51C399}"/>
              </a:ext>
            </a:extLst>
          </p:cNvPr>
          <p:cNvSpPr txBox="1"/>
          <p:nvPr/>
        </p:nvSpPr>
        <p:spPr>
          <a:xfrm>
            <a:off x="5542671" y="6250333"/>
            <a:ext cx="26141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Angular kick along the bunch with/without a second DLW</a:t>
            </a:r>
          </a:p>
        </p:txBody>
      </p:sp>
    </p:spTree>
    <p:extLst>
      <p:ext uri="{BB962C8B-B14F-4D97-AF65-F5344CB8AC3E}">
        <p14:creationId xmlns:p14="http://schemas.microsoft.com/office/powerpoint/2010/main" val="706233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1F92A-7CA5-584A-AE82-FFF6A8F3E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0EA4E-EFE1-E247-94C6-AA42D1F79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880" y="2411761"/>
            <a:ext cx="4460135" cy="3876498"/>
          </a:xfrm>
        </p:spPr>
        <p:txBody>
          <a:bodyPr/>
          <a:lstStyle/>
          <a:p>
            <a:r>
              <a:rPr lang="en-US" sz="2400" dirty="0"/>
              <a:t>Resolution is given by: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Average is the instantaneous resolution weighted by charge</a:t>
            </a:r>
          </a:p>
          <a:p>
            <a:r>
              <a:rPr lang="en-US" sz="2400" dirty="0"/>
              <a:t>Resolution is enough for reconstruction across 5 to 800 fs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DF1B63-68C1-F945-98A4-0F979707B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113" y="4062989"/>
            <a:ext cx="3653186" cy="23502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C3E4E4-B130-2342-8D8E-9CE60F0596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9113" y="1142148"/>
            <a:ext cx="3653185" cy="24330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C5765B-503E-E34B-9668-46E9867F81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518" y="433474"/>
            <a:ext cx="1140896" cy="6389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60EB40-D617-5349-B8EE-96C201C17F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0038" y="186173"/>
            <a:ext cx="2118681" cy="11593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D2E844-360D-3E49-8DB9-40FCCE0A266E}"/>
              </a:ext>
            </a:extLst>
          </p:cNvPr>
          <p:cNvSpPr txBox="1"/>
          <p:nvPr/>
        </p:nvSpPr>
        <p:spPr>
          <a:xfrm>
            <a:off x="5578530" y="3472340"/>
            <a:ext cx="3129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Average resolution for the ‘long bunch’ </a:t>
            </a:r>
            <a:r>
              <a:rPr lang="en-US" sz="1600" dirty="0" err="1"/>
              <a:t>streaker</a:t>
            </a:r>
            <a:r>
              <a:rPr lang="en-US" sz="1600" dirty="0"/>
              <a:t> with bunch length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44D198-E7A2-814B-BBB4-6D96572E2E2F}"/>
              </a:ext>
            </a:extLst>
          </p:cNvPr>
          <p:cNvSpPr txBox="1"/>
          <p:nvPr/>
        </p:nvSpPr>
        <p:spPr>
          <a:xfrm>
            <a:off x="5576833" y="6315429"/>
            <a:ext cx="3295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Normalised</a:t>
            </a:r>
            <a:r>
              <a:rPr lang="en-US" sz="1600" dirty="0"/>
              <a:t> average resolution for varying </a:t>
            </a:r>
            <a:r>
              <a:rPr lang="en-US" sz="1600" dirty="0" err="1"/>
              <a:t>streaker</a:t>
            </a:r>
            <a:r>
              <a:rPr lang="en-US" sz="1600" dirty="0"/>
              <a:t> type and offset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9991A66-0C5B-C64E-BD33-99B8B8CEC6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169" y="2923590"/>
            <a:ext cx="1915328" cy="8360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D925277-0F8F-4F45-A93E-4A4A18CE401E}"/>
              </a:ext>
            </a:extLst>
          </p:cNvPr>
          <p:cNvSpPr txBox="1"/>
          <p:nvPr/>
        </p:nvSpPr>
        <p:spPr>
          <a:xfrm>
            <a:off x="3277772" y="3193209"/>
            <a:ext cx="2263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Longitudinal variation in streak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5121C9B-374F-D447-8603-FB106292DCA2}"/>
              </a:ext>
            </a:extLst>
          </p:cNvPr>
          <p:cNvSpPr txBox="1"/>
          <p:nvPr/>
        </p:nvSpPr>
        <p:spPr>
          <a:xfrm>
            <a:off x="2980640" y="2853612"/>
            <a:ext cx="256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beam size at 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694CF76-377C-6B44-9F67-3EAE57B7CF66}"/>
              </a:ext>
            </a:extLst>
          </p:cNvPr>
          <p:cNvSpPr/>
          <p:nvPr/>
        </p:nvSpPr>
        <p:spPr>
          <a:xfrm>
            <a:off x="1854833" y="2895816"/>
            <a:ext cx="781114" cy="36933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1387EBE-ABD2-9941-B81C-909782900538}"/>
              </a:ext>
            </a:extLst>
          </p:cNvPr>
          <p:cNvSpPr/>
          <p:nvPr/>
        </p:nvSpPr>
        <p:spPr>
          <a:xfrm>
            <a:off x="1798651" y="3231402"/>
            <a:ext cx="1056049" cy="49974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308BFAC-CC17-7E4D-AB5F-F3276CC30CB7}"/>
              </a:ext>
            </a:extLst>
          </p:cNvPr>
          <p:cNvCxnSpPr>
            <a:stCxn id="14" idx="1"/>
            <a:endCxn id="15" idx="6"/>
          </p:cNvCxnSpPr>
          <p:nvPr/>
        </p:nvCxnSpPr>
        <p:spPr>
          <a:xfrm flipH="1">
            <a:off x="2635947" y="3038278"/>
            <a:ext cx="344693" cy="422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A029BD0-7056-CC4D-A534-D14E08C36EB9}"/>
              </a:ext>
            </a:extLst>
          </p:cNvPr>
          <p:cNvCxnSpPr>
            <a:cxnSpLocks/>
            <a:stCxn id="13" idx="1"/>
            <a:endCxn id="16" idx="6"/>
          </p:cNvCxnSpPr>
          <p:nvPr/>
        </p:nvCxnSpPr>
        <p:spPr>
          <a:xfrm flipH="1" flipV="1">
            <a:off x="2854700" y="3481275"/>
            <a:ext cx="423072" cy="35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895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_UoM_template_whi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Master_UoM_template_white</Template>
  <TotalTime>11340</TotalTime>
  <Words>650</Words>
  <Application>Microsoft Macintosh PowerPoint</Application>
  <PresentationFormat>On-screen Show (4:3)</PresentationFormat>
  <Paragraphs>83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Master_UoM_template_white</vt:lpstr>
      <vt:lpstr>PowerPoint Presentation</vt:lpstr>
      <vt:lpstr>Dielectric Wakefield Acceleration</vt:lpstr>
      <vt:lpstr>Transverse Fields in DLWs</vt:lpstr>
      <vt:lpstr>PowerPoint Presentation</vt:lpstr>
      <vt:lpstr>Passive Diagnostics with Dielectrics</vt:lpstr>
      <vt:lpstr>Dielectric Streakers</vt:lpstr>
      <vt:lpstr>Streaker Optimisation</vt:lpstr>
      <vt:lpstr>Minimising Transverse Streak Variation</vt:lpstr>
      <vt:lpstr>Expected Resolution</vt:lpstr>
      <vt:lpstr>Bunch Profile Reconstruction</vt:lpstr>
      <vt:lpstr>Conclusions and Outlook</vt:lpstr>
      <vt:lpstr>Additional slides</vt:lpstr>
      <vt:lpstr>Varying Bunch Profile</vt:lpstr>
      <vt:lpstr>DLW Pair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Dielectric Wakefield Streaker for Longitudinal Bunch Profile Measurements</dc:title>
  <dc:creator>Toby Overton</dc:creator>
  <cp:lastModifiedBy>Toby Overton</cp:lastModifiedBy>
  <cp:revision>33</cp:revision>
  <dcterms:created xsi:type="dcterms:W3CDTF">2022-07-18T08:33:10Z</dcterms:created>
  <dcterms:modified xsi:type="dcterms:W3CDTF">2022-07-26T05:34:02Z</dcterms:modified>
</cp:coreProperties>
</file>