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64" r:id="rId8"/>
    <p:sldId id="268" r:id="rId9"/>
    <p:sldId id="265" r:id="rId10"/>
    <p:sldId id="269" r:id="rId11"/>
    <p:sldId id="266" r:id="rId12"/>
    <p:sldId id="273" r:id="rId13"/>
    <p:sldId id="260" r:id="rId14"/>
    <p:sldId id="270" r:id="rId15"/>
    <p:sldId id="261" r:id="rId16"/>
    <p:sldId id="262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ke, Daniel" userId="7ffa35db-a5d8-497d-b599-c015127d0b21" providerId="ADAL" clId="{A0C8831E-B00C-4B21-942D-BCA363C3808A}"/>
    <pc:docChg chg="modSld">
      <pc:chgData name="Lake, Daniel" userId="7ffa35db-a5d8-497d-b599-c015127d0b21" providerId="ADAL" clId="{A0C8831E-B00C-4B21-942D-BCA363C3808A}" dt="2022-07-25T23:06:55.469" v="1" actId="120"/>
      <pc:docMkLst>
        <pc:docMk/>
      </pc:docMkLst>
      <pc:sldChg chg="modSp">
        <pc:chgData name="Lake, Daniel" userId="7ffa35db-a5d8-497d-b599-c015127d0b21" providerId="ADAL" clId="{A0C8831E-B00C-4B21-942D-BCA363C3808A}" dt="2022-07-25T23:06:49.970" v="0" actId="120"/>
        <pc:sldMkLst>
          <pc:docMk/>
          <pc:sldMk cId="1084560233" sldId="258"/>
        </pc:sldMkLst>
        <pc:spChg chg="mod">
          <ac:chgData name="Lake, Daniel" userId="7ffa35db-a5d8-497d-b599-c015127d0b21" providerId="ADAL" clId="{A0C8831E-B00C-4B21-942D-BCA363C3808A}" dt="2022-07-25T23:06:49.970" v="0" actId="120"/>
          <ac:spMkLst>
            <pc:docMk/>
            <pc:sldMk cId="1084560233" sldId="258"/>
            <ac:spMk id="4" creationId="{BC4B7C03-A6DB-4DDE-8F2F-F233FBD828AE}"/>
          </ac:spMkLst>
        </pc:spChg>
      </pc:sldChg>
      <pc:sldChg chg="modSp">
        <pc:chgData name="Lake, Daniel" userId="7ffa35db-a5d8-497d-b599-c015127d0b21" providerId="ADAL" clId="{A0C8831E-B00C-4B21-942D-BCA363C3808A}" dt="2022-07-25T23:06:55.469" v="1" actId="120"/>
        <pc:sldMkLst>
          <pc:docMk/>
          <pc:sldMk cId="4189367445" sldId="264"/>
        </pc:sldMkLst>
        <pc:spChg chg="mod">
          <ac:chgData name="Lake, Daniel" userId="7ffa35db-a5d8-497d-b599-c015127d0b21" providerId="ADAL" clId="{A0C8831E-B00C-4B21-942D-BCA363C3808A}" dt="2022-07-25T23:06:55.469" v="1" actId="120"/>
          <ac:spMkLst>
            <pc:docMk/>
            <pc:sldMk cId="4189367445" sldId="264"/>
            <ac:spMk id="5" creationId="{4F70723E-A570-4821-8A23-516AAFCB5C3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6FD343-A83E-470B-946F-F3284436B92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EA2CB-C8D5-4533-A90D-F70194C27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230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523B7-38F7-9C88-4DE4-389B24FCA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774E78-AA25-7D60-CCBF-65E6AE0E4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8F2E2-E80A-B1D8-5922-E1299159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C5379-172F-FF64-1550-0EF57E499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CFF06-AE7A-417B-6850-634E3E4DB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726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C2D27-6784-AE41-5B74-B576564B5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63BF9D-569E-3579-0F4F-22DCF80546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D1864-0DEC-E9AD-1216-DEF4C9966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CA669-5A21-C279-5BC8-12AE119B2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55EC2-B72A-DEB1-9151-828F2116F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862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87F5D8-C7BD-5B17-589B-1633961199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7E498-A2F1-09B6-E4F1-B1BE904854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34D01-17E4-8DAC-EE08-1A3C322CC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56EE7-61ED-2E52-1532-411633FF0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19579-77F9-8BB6-4141-137F536B1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41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8D386-2210-3A33-2672-83D87AEC0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DFDD0-E568-DAC8-0830-3EA1D0275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9E3E3-77AB-F200-609D-495C5F1D5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C7F17-D299-EBA8-2E30-553D1A928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44BEA-2F98-F3D5-BBD1-27DE0E68A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A5F63-2850-4029-96A5-0CD61F5831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003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9B547-8FA8-16E3-A7BE-DB4C30344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E444C-2EB1-E26C-EF2A-51FD23A23A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1164B-1466-0E1E-3495-B9CB422EB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95701-77D9-5431-710C-CFBCF06BD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8E007-70BD-698D-159E-E93B3C0D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13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4802E-27F9-D3D3-F0AB-558F3871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5B51E-3C17-BD5D-1201-481AB854C3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4C2BBF-8E73-22EB-99B2-95A38C0F48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1362D-96AD-E956-F8CA-B6F8520E1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1B0AA-D5A6-8891-22F7-C573D0AA6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1634F0-75EF-4397-9E3A-123D07689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60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E4BB-6996-05E6-95BC-00DF314EE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EC063C-400F-DF9B-84AA-B0EF79D14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2C54C2-ACFF-EC09-C3A9-5044E48DB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551B33-A8E7-636B-F6C0-6872792977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38E8DF-42F0-262A-4F47-73198B405F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8535ED-23FF-64C9-CE8E-D4DEDCCA9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4FA787-35DB-ADBE-1160-AFE5E1B39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8E1288-AF4A-DB9C-B6CD-BB6B50ADF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613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7324E-5289-5DEB-0E4A-46916F3DE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1A48D0-4F94-8B71-68C1-6BBFBB7D0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5F69F-9E65-9475-BB63-23020C7AE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1F7B3B-533F-45DC-CB14-4251403ED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081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3E8315-FCF4-056C-B673-0ADD8DBC1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7D7405-618D-A7EF-D0FE-F32D06219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3B6584-FF51-66F9-4B12-51DBA2B2D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3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7DE19-6E6C-327E-E3C2-443F413A5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839DA-4D0E-EC16-C285-CEF24C8FE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88FF0-9651-71EC-FB3E-FDCAE1AAD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CE937F-BFF3-E021-EA3D-931720C70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AB762B-B5E5-B5DE-508B-B2E803C59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019E02-761E-770A-E017-AC659466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603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535E8-CE5A-195C-D372-B2E766BB3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B3CE28-3610-9674-D16F-26963A01F1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057337-7037-F387-6FA7-A720A4F4A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CA47EE-06E2-F922-D36F-8F87E11C1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AD8D8-AB78-F63A-369B-1E082AEE3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860A4-30D9-47B5-3AF6-754FC7808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49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0326B3-C426-3CE7-B538-C86D1A3FB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43185-7550-FCA7-8BF4-9C08BDDDB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9FEEB-2EC9-30B8-9065-8B0C71FC45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EE57D-6CA5-57C7-376F-69970471F5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2E2C7-E770-D994-D8A4-1616DA1C04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A5F63-2850-4029-96A5-0CD61F583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92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A1AD3-4F29-99B6-6A4D-73818AF71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THz Driven Deflection and Tomographic Retrieval of Bunch Parameters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14776-CAF5-5E88-2DAE-1FAF4DC66F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/>
          </a:p>
          <a:p>
            <a:r>
              <a:rPr lang="en-US" sz="3300" dirty="0"/>
              <a:t>Dan Lake</a:t>
            </a:r>
          </a:p>
          <a:p>
            <a:endParaRPr lang="en-US" dirty="0"/>
          </a:p>
          <a:p>
            <a:r>
              <a:rPr lang="en-GB" dirty="0"/>
              <a:t>Department of Physics, Lancaster University, U.K.</a:t>
            </a:r>
            <a:r>
              <a:rPr lang="en-US" dirty="0"/>
              <a:t>​</a:t>
            </a:r>
          </a:p>
          <a:p>
            <a:r>
              <a:rPr lang="en-GB" dirty="0"/>
              <a:t>Cockcroft Institute for Accelerator Science, Daresbury, U.K.</a:t>
            </a:r>
          </a:p>
          <a:p>
            <a:r>
              <a:rPr lang="en-US" dirty="0"/>
              <a:t>Terahertz Acceleration Group - https://www.thzag.uk/</a:t>
            </a:r>
          </a:p>
          <a:p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D68D904-205E-484A-A277-EC25932AD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B53F9A-8FAC-4BD8-B7BF-88F6F3C6E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1035" name="Picture 11" descr="Cyber incident | Lancaster University">
            <a:extLst>
              <a:ext uri="{FF2B5EF4-FFF2-40B4-BE49-F238E27FC236}">
                <a16:creationId xmlns:a16="http://schemas.microsoft.com/office/drawing/2014/main" id="{B85F6153-C25F-48EE-852A-92488F5B2C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1" t="21638" r="22408" b="22288"/>
          <a:stretch/>
        </p:blipFill>
        <p:spPr bwMode="auto">
          <a:xfrm>
            <a:off x="159392" y="245802"/>
            <a:ext cx="2023972" cy="68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The Cockcroft Institute | Accelerator Science and Technology">
            <a:extLst>
              <a:ext uri="{FF2B5EF4-FFF2-40B4-BE49-F238E27FC236}">
                <a16:creationId xmlns:a16="http://schemas.microsoft.com/office/drawing/2014/main" id="{8928DDCA-1936-4EFF-AFB8-B02AC9E70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43" y="151849"/>
            <a:ext cx="1368865" cy="774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413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04ACE-5D85-F693-0254-7A0D55AD2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‘Ideal’ Test Case Results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E54623B-68CF-B553-B14E-EF622D7464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3060" y="305015"/>
            <a:ext cx="6059152" cy="3606851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FFA8AD-A0F7-4ED6-746F-BF1E74E4D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Start with simulated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</a:t>
            </a:r>
            <a:r>
              <a:rPr lang="en-GB" sz="2400" dirty="0" err="1"/>
              <a:t>rtificial</a:t>
            </a:r>
            <a:r>
              <a:rPr lang="en-GB" sz="2400" dirty="0"/>
              <a:t> deflectogram generated using  known initial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Tomography retrieval used to estimate initial conditions from artificial deflectogram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Good agreement</a:t>
            </a:r>
            <a:endParaRPr lang="en-GB" sz="2400" dirty="0"/>
          </a:p>
        </p:txBody>
      </p:sp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59693F22-B3E8-0B27-D7D9-571CDF81D9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8"/>
          <a:stretch/>
        </p:blipFill>
        <p:spPr>
          <a:xfrm>
            <a:off x="5693215" y="4343401"/>
            <a:ext cx="5333333" cy="163422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FC210-E696-4AA6-9C7D-04AB0D823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E0CD8-59BB-434E-B10C-6FF7DE8B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51A5F63-2850-4029-96A5-0CD61F5831F1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D5B627-8A26-4132-9387-938A0468C406}"/>
              </a:ext>
            </a:extLst>
          </p:cNvPr>
          <p:cNvSpPr txBox="1"/>
          <p:nvPr/>
        </p:nvSpPr>
        <p:spPr>
          <a:xfrm>
            <a:off x="6784999" y="4051306"/>
            <a:ext cx="1005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True Bunch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315D6A-46C5-4456-BB15-204F9FD59CEB}"/>
              </a:ext>
            </a:extLst>
          </p:cNvPr>
          <p:cNvSpPr txBox="1"/>
          <p:nvPr/>
        </p:nvSpPr>
        <p:spPr>
          <a:xfrm>
            <a:off x="8882251" y="4051307"/>
            <a:ext cx="1383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Retrieved Bunch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56139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04ACE-5D85-F693-0254-7A0D55AD2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Complex Test Case Results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E54623B-68CF-B553-B14E-EF622D7464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659" y="244652"/>
            <a:ext cx="5891533" cy="362656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FFA8AD-A0F7-4ED6-746F-BF1E74E4D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Does this still work for more complex initial conditions?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Started with a more complex bunch profile consisting of three distinct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Still good agreement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693F22-B3E8-0B27-D7D9-571CDF81D9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6"/>
          <a:stretch/>
        </p:blipFill>
        <p:spPr>
          <a:xfrm>
            <a:off x="6100051" y="4358578"/>
            <a:ext cx="4519660" cy="164568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FC210-E696-4AA6-9C7D-04AB0D823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E0CD8-59BB-434E-B10C-6FF7DE8B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51A5F63-2850-4029-96A5-0CD61F5831F1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485BB5-26BF-457B-99B4-118B485DC7A8}"/>
              </a:ext>
            </a:extLst>
          </p:cNvPr>
          <p:cNvSpPr txBox="1"/>
          <p:nvPr/>
        </p:nvSpPr>
        <p:spPr>
          <a:xfrm>
            <a:off x="6952907" y="4114302"/>
            <a:ext cx="1005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True Bunch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DB66F2-4234-4808-B314-80662F2D4DFD}"/>
              </a:ext>
            </a:extLst>
          </p:cNvPr>
          <p:cNvSpPr txBox="1"/>
          <p:nvPr/>
        </p:nvSpPr>
        <p:spPr>
          <a:xfrm>
            <a:off x="8694361" y="4114302"/>
            <a:ext cx="1383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Retrieved Bunch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58817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31CFB-C5D7-7691-D131-767E1761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Real Data – THz Deflection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8D1151C-27A9-7025-2890-5F75EB8F02E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Experimentally measured deflectogram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Initial conditions are unknown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Attempt to retrieve through Tomographic retrieval</a:t>
            </a:r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5A9D11-76B3-47F7-811C-F7C4FABB8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DD5DF-2BF3-4E5D-96D2-DAE63D873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12</a:t>
            </a:fld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26B5099-4B4C-4602-AD16-013CC50075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4605" y="457200"/>
            <a:ext cx="4969930" cy="39104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395D7B-16F8-59C0-763C-FCABB526D6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92742" y="4367649"/>
            <a:ext cx="2559470" cy="19349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6852B96-0130-B8C4-1570-76A9805A41E5}"/>
              </a:ext>
            </a:extLst>
          </p:cNvPr>
          <p:cNvSpPr txBox="1"/>
          <p:nvPr/>
        </p:nvSpPr>
        <p:spPr>
          <a:xfrm>
            <a:off x="7029368" y="4367649"/>
            <a:ext cx="1018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True Bunch</a:t>
            </a:r>
            <a:endParaRPr lang="en-GB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5B55BE-8178-C407-89A4-5D193454345D}"/>
              </a:ext>
            </a:extLst>
          </p:cNvPr>
          <p:cNvSpPr txBox="1"/>
          <p:nvPr/>
        </p:nvSpPr>
        <p:spPr>
          <a:xfrm>
            <a:off x="6790121" y="4700279"/>
            <a:ext cx="149710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92740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AB40F-678B-26DC-D19E-EEE47211A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+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196FF-8889-A064-DEFD-CC02AA6709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Successfully measured THz-Driven Deflection of Electrons</a:t>
            </a:r>
          </a:p>
          <a:p>
            <a:endParaRPr lang="en-GB" sz="2400" dirty="0"/>
          </a:p>
          <a:p>
            <a:r>
              <a:rPr lang="en-GB" sz="2400" dirty="0"/>
              <a:t>Promising attempts to determine bunch length through tomographic methods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To get full longitudinal phase space measurements, need some energy resolution on measurements</a:t>
            </a:r>
          </a:p>
          <a:p>
            <a:endParaRPr lang="en-GB" sz="2400" dirty="0"/>
          </a:p>
          <a:p>
            <a:r>
              <a:rPr lang="en-US" sz="2400" dirty="0"/>
              <a:t>Future experiments looking at THz acceleration, and the addition of an energy spectrometer before the MCP detector will enable this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DFCEAC-4F31-4B1F-A8A4-15AA25B15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BCCD37-9644-460D-B05F-03D016EE9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694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99E13-8EA6-3CEA-583C-BD4F2B353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Ideal Case – With Noise</a:t>
            </a:r>
          </a:p>
        </p:txBody>
      </p:sp>
      <p:pic>
        <p:nvPicPr>
          <p:cNvPr id="9" name="Content Placeholder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E14C996-8EDB-5939-A4EC-049D320651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748" y="987425"/>
            <a:ext cx="6047079" cy="4873625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5F78B-C783-59DE-6DD6-AFF95AC4DBC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Added white noise and timing jitter to each simulated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Retrieved Bunch still in good agreement with the “True Bunch”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2167FA-66A0-D62A-4565-109E130F0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 Lake - IoP PABG Conference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FD9B39-6250-32BC-E04D-EDC9739A3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33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2B8C9-70EF-EF19-BD30-E940CBE75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66ABF-C3E0-AB64-4122-449FCC470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THz Deflection Experiment using 100 keV Electron Gun</a:t>
            </a:r>
          </a:p>
          <a:p>
            <a:r>
              <a:rPr lang="en-US" sz="2400" dirty="0"/>
              <a:t>Work towards THz Compressor and THz Acceleration</a:t>
            </a:r>
          </a:p>
          <a:p>
            <a:endParaRPr lang="en-US" sz="2400" dirty="0"/>
          </a:p>
          <a:p>
            <a:r>
              <a:rPr lang="en-US" sz="2400" dirty="0"/>
              <a:t>What other useful information can we extract from these measurements?</a:t>
            </a:r>
          </a:p>
          <a:p>
            <a:r>
              <a:rPr lang="en-US" sz="2400" dirty="0"/>
              <a:t>Can Tomography techniques be applied to data we already have?</a:t>
            </a:r>
            <a:endParaRPr lang="en-GB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21EBB-4BAB-43B0-99FC-770C6D34A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38775E-41DD-4729-8033-B6698F97A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51A5F63-2850-4029-96A5-0CD61F5831F1}" type="slidenum">
              <a:rPr lang="en-GB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91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5DE21-3BC1-0D7B-EFCA-3FD4E77BC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/>
              <a:t>THz Deflection - Experimental Overview</a:t>
            </a:r>
          </a:p>
        </p:txBody>
      </p:sp>
      <p:pic>
        <p:nvPicPr>
          <p:cNvPr id="6" name="Content Placeholder 5" descr="A picture containing indoor, dock&#10;&#10;Description automatically generated">
            <a:extLst>
              <a:ext uri="{FF2B5EF4-FFF2-40B4-BE49-F238E27FC236}">
                <a16:creationId xmlns:a16="http://schemas.microsoft.com/office/drawing/2014/main" id="{67D7072A-371A-044F-67DC-F368AE6A6E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0" t="17661" r="1398" b="15628"/>
          <a:stretch/>
        </p:blipFill>
        <p:spPr>
          <a:xfrm>
            <a:off x="5789280" y="368736"/>
            <a:ext cx="4311861" cy="2447290"/>
          </a:xfrm>
          <a:ln>
            <a:solidFill>
              <a:schemeClr val="tx1"/>
            </a:solidFill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4B7C03-A6DB-4DDE-8F2F-F233FBD82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387901" cy="3811588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100 keV Electron gun set up combined with THz pulses generated using an amplified laser system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Electrons and THz pulse generated using same laser pulse giving inherent synchronization</a:t>
            </a:r>
          </a:p>
        </p:txBody>
      </p:sp>
      <p:pic>
        <p:nvPicPr>
          <p:cNvPr id="8" name="Picture 7" descr="A picture containing indoor, engine, projector, cluttered&#10;&#10;Description automatically generated">
            <a:extLst>
              <a:ext uri="{FF2B5EF4-FFF2-40B4-BE49-F238E27FC236}">
                <a16:creationId xmlns:a16="http://schemas.microsoft.com/office/drawing/2014/main" id="{66199DC9-E919-7582-BDBA-D23ED4820C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3" t="16935" r="5293"/>
          <a:stretch/>
        </p:blipFill>
        <p:spPr>
          <a:xfrm>
            <a:off x="5805995" y="3185347"/>
            <a:ext cx="4295147" cy="29926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9CBC2D-42A5-09DE-0D41-99FF2BF40236}"/>
              </a:ext>
            </a:extLst>
          </p:cNvPr>
          <p:cNvSpPr txBox="1"/>
          <p:nvPr/>
        </p:nvSpPr>
        <p:spPr>
          <a:xfrm>
            <a:off x="10249141" y="479201"/>
            <a:ext cx="1402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100 keV </a:t>
            </a:r>
          </a:p>
          <a:p>
            <a:pPr algn="ctr"/>
            <a:r>
              <a:rPr lang="en-GB"/>
              <a:t>Electron Gun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9D84567-077E-AA49-7B2D-F6901B7B7FEC}"/>
              </a:ext>
            </a:extLst>
          </p:cNvPr>
          <p:cNvCxnSpPr>
            <a:cxnSpLocks/>
          </p:cNvCxnSpPr>
          <p:nvPr/>
        </p:nvCxnSpPr>
        <p:spPr>
          <a:xfrm flipH="1">
            <a:off x="9982200" y="1133470"/>
            <a:ext cx="646600" cy="3518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28CC6D8-EA8B-1D62-8E81-AC1C5B5E57D7}"/>
              </a:ext>
            </a:extLst>
          </p:cNvPr>
          <p:cNvCxnSpPr>
            <a:cxnSpLocks/>
          </p:cNvCxnSpPr>
          <p:nvPr/>
        </p:nvCxnSpPr>
        <p:spPr>
          <a:xfrm>
            <a:off x="5290185" y="1215060"/>
            <a:ext cx="694004" cy="4033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F212F60-02B1-2801-4A2B-033CBCB46A9B}"/>
              </a:ext>
            </a:extLst>
          </p:cNvPr>
          <p:cNvSpPr txBox="1"/>
          <p:nvPr/>
        </p:nvSpPr>
        <p:spPr>
          <a:xfrm>
            <a:off x="4805064" y="910683"/>
            <a:ext cx="873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MCP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15C3D09-0BEA-07B9-D414-CCE9B5D57267}"/>
              </a:ext>
            </a:extLst>
          </p:cNvPr>
          <p:cNvCxnSpPr>
            <a:cxnSpLocks/>
          </p:cNvCxnSpPr>
          <p:nvPr/>
        </p:nvCxnSpPr>
        <p:spPr>
          <a:xfrm flipH="1" flipV="1">
            <a:off x="8483600" y="4198408"/>
            <a:ext cx="2145200" cy="77478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F95CF3C-07E4-5C03-71A0-9AA7287A77CA}"/>
              </a:ext>
            </a:extLst>
          </p:cNvPr>
          <p:cNvSpPr txBox="1"/>
          <p:nvPr/>
        </p:nvSpPr>
        <p:spPr>
          <a:xfrm>
            <a:off x="10646360" y="4777162"/>
            <a:ext cx="1224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THz Source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78B68F9-CD8A-90B2-55AD-582750095AAE}"/>
              </a:ext>
            </a:extLst>
          </p:cNvPr>
          <p:cNvSpPr/>
          <p:nvPr/>
        </p:nvSpPr>
        <p:spPr>
          <a:xfrm>
            <a:off x="8345104" y="3930934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9224502-4E83-AFE5-E4AD-1A26095E2D0A}"/>
              </a:ext>
            </a:extLst>
          </p:cNvPr>
          <p:cNvCxnSpPr>
            <a:cxnSpLocks/>
          </p:cNvCxnSpPr>
          <p:nvPr/>
        </p:nvCxnSpPr>
        <p:spPr>
          <a:xfrm>
            <a:off x="9813925" y="5048070"/>
            <a:ext cx="143503" cy="71817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BD6D56F-F908-33F1-E37A-7E68E5399459}"/>
              </a:ext>
            </a:extLst>
          </p:cNvPr>
          <p:cNvCxnSpPr>
            <a:cxnSpLocks/>
          </p:cNvCxnSpPr>
          <p:nvPr/>
        </p:nvCxnSpPr>
        <p:spPr>
          <a:xfrm flipH="1" flipV="1">
            <a:off x="7566025" y="5340066"/>
            <a:ext cx="2373843" cy="4344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E5E4BA4-4D77-7DD6-F9AF-9EFCB62B9A09}"/>
              </a:ext>
            </a:extLst>
          </p:cNvPr>
          <p:cNvCxnSpPr>
            <a:cxnSpLocks/>
          </p:cNvCxnSpPr>
          <p:nvPr/>
        </p:nvCxnSpPr>
        <p:spPr>
          <a:xfrm flipH="1" flipV="1">
            <a:off x="7033773" y="4670168"/>
            <a:ext cx="2780152" cy="38714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B778051-8686-11AC-7734-9BBDCA4FA544}"/>
              </a:ext>
            </a:extLst>
          </p:cNvPr>
          <p:cNvCxnSpPr>
            <a:cxnSpLocks/>
          </p:cNvCxnSpPr>
          <p:nvPr/>
        </p:nvCxnSpPr>
        <p:spPr>
          <a:xfrm flipH="1">
            <a:off x="7012976" y="4179114"/>
            <a:ext cx="445000" cy="48805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8E68813-8803-8746-BF56-26AAC4914AD5}"/>
              </a:ext>
            </a:extLst>
          </p:cNvPr>
          <p:cNvCxnSpPr>
            <a:cxnSpLocks/>
          </p:cNvCxnSpPr>
          <p:nvPr/>
        </p:nvCxnSpPr>
        <p:spPr>
          <a:xfrm flipH="1">
            <a:off x="6609570" y="4179114"/>
            <a:ext cx="848405" cy="334312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687626B-DFB7-BB57-8741-E35496BC1E08}"/>
              </a:ext>
            </a:extLst>
          </p:cNvPr>
          <p:cNvCxnSpPr>
            <a:cxnSpLocks/>
          </p:cNvCxnSpPr>
          <p:nvPr/>
        </p:nvCxnSpPr>
        <p:spPr>
          <a:xfrm flipH="1">
            <a:off x="6589917" y="3620930"/>
            <a:ext cx="757323" cy="89249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70E9437-C26E-DB74-1481-29EC8491D320}"/>
              </a:ext>
            </a:extLst>
          </p:cNvPr>
          <p:cNvCxnSpPr>
            <a:cxnSpLocks/>
          </p:cNvCxnSpPr>
          <p:nvPr/>
        </p:nvCxnSpPr>
        <p:spPr>
          <a:xfrm>
            <a:off x="7320638" y="3622942"/>
            <a:ext cx="1162962" cy="460392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465C5E5-3E02-3854-F57D-20E97F6A9950}"/>
              </a:ext>
            </a:extLst>
          </p:cNvPr>
          <p:cNvCxnSpPr>
            <a:cxnSpLocks/>
          </p:cNvCxnSpPr>
          <p:nvPr/>
        </p:nvCxnSpPr>
        <p:spPr>
          <a:xfrm flipH="1">
            <a:off x="7347240" y="5340066"/>
            <a:ext cx="218785" cy="39398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A44F33A-79EE-D121-A2CE-747E670E6B65}"/>
              </a:ext>
            </a:extLst>
          </p:cNvPr>
          <p:cNvCxnSpPr>
            <a:cxnSpLocks/>
          </p:cNvCxnSpPr>
          <p:nvPr/>
        </p:nvCxnSpPr>
        <p:spPr>
          <a:xfrm flipH="1" flipV="1">
            <a:off x="7367445" y="5715102"/>
            <a:ext cx="2881696" cy="650929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8D8E98E-CAEA-86B8-AD9F-B6E0FABD483C}"/>
              </a:ext>
            </a:extLst>
          </p:cNvPr>
          <p:cNvCxnSpPr>
            <a:cxnSpLocks/>
          </p:cNvCxnSpPr>
          <p:nvPr/>
        </p:nvCxnSpPr>
        <p:spPr>
          <a:xfrm flipH="1">
            <a:off x="8319704" y="4123526"/>
            <a:ext cx="177800" cy="24024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879B9B7-9869-94E9-D037-3648EF27E24F}"/>
              </a:ext>
            </a:extLst>
          </p:cNvPr>
          <p:cNvCxnSpPr>
            <a:cxnSpLocks/>
          </p:cNvCxnSpPr>
          <p:nvPr/>
        </p:nvCxnSpPr>
        <p:spPr>
          <a:xfrm flipH="1">
            <a:off x="8305800" y="3922188"/>
            <a:ext cx="1425430" cy="44873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3AB09E1-9371-2D30-C107-1E394A5BF451}"/>
              </a:ext>
            </a:extLst>
          </p:cNvPr>
          <p:cNvCxnSpPr>
            <a:cxnSpLocks/>
          </p:cNvCxnSpPr>
          <p:nvPr/>
        </p:nvCxnSpPr>
        <p:spPr>
          <a:xfrm flipH="1" flipV="1">
            <a:off x="8483600" y="3702055"/>
            <a:ext cx="1247629" cy="195787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AA71945-81A8-9E27-B044-02ADD9893127}"/>
              </a:ext>
            </a:extLst>
          </p:cNvPr>
          <p:cNvCxnSpPr>
            <a:cxnSpLocks/>
          </p:cNvCxnSpPr>
          <p:nvPr/>
        </p:nvCxnSpPr>
        <p:spPr>
          <a:xfrm flipH="1">
            <a:off x="8470900" y="3267075"/>
            <a:ext cx="110067" cy="44873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046E8D0A-001C-4EA0-A7C6-264A78EC3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44" name="Slide Number Placeholder 43">
            <a:extLst>
              <a:ext uri="{FF2B5EF4-FFF2-40B4-BE49-F238E27FC236}">
                <a16:creationId xmlns:a16="http://schemas.microsoft.com/office/drawing/2014/main" id="{BC0E2FD4-5023-4518-B603-141FDBF67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3</a:t>
            </a:fld>
            <a:endParaRPr lang="en-GB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3C7639F8-D2A3-4930-A349-6EFF6631458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7" t="1056" r="37200" b="13861"/>
          <a:stretch/>
        </p:blipFill>
        <p:spPr>
          <a:xfrm>
            <a:off x="10264008" y="2280693"/>
            <a:ext cx="1785287" cy="18385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361ACF37-89D2-47F0-997D-B7F98C82DED6}"/>
              </a:ext>
            </a:extLst>
          </p:cNvPr>
          <p:cNvSpPr txBox="1"/>
          <p:nvPr/>
        </p:nvSpPr>
        <p:spPr>
          <a:xfrm>
            <a:off x="11059658" y="1496838"/>
            <a:ext cx="617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DLW</a:t>
            </a:r>
            <a:endParaRPr lang="en-GB" dirty="0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2E733F9C-77E0-45BB-9F12-4B914507FA10}"/>
              </a:ext>
            </a:extLst>
          </p:cNvPr>
          <p:cNvCxnSpPr>
            <a:cxnSpLocks/>
            <a:stCxn id="82" idx="2"/>
            <a:endCxn id="73" idx="0"/>
          </p:cNvCxnSpPr>
          <p:nvPr/>
        </p:nvCxnSpPr>
        <p:spPr>
          <a:xfrm flipH="1">
            <a:off x="11156652" y="1866170"/>
            <a:ext cx="211520" cy="4145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EC953C5-1973-4843-8AE6-D38935E28E00}"/>
              </a:ext>
            </a:extLst>
          </p:cNvPr>
          <p:cNvCxnSpPr>
            <a:cxnSpLocks/>
          </p:cNvCxnSpPr>
          <p:nvPr/>
        </p:nvCxnSpPr>
        <p:spPr>
          <a:xfrm flipH="1" flipV="1">
            <a:off x="7129869" y="1686967"/>
            <a:ext cx="21642" cy="133130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A68E845-3781-464A-945C-10F495F7ECA6}"/>
              </a:ext>
            </a:extLst>
          </p:cNvPr>
          <p:cNvCxnSpPr>
            <a:cxnSpLocks/>
          </p:cNvCxnSpPr>
          <p:nvPr/>
        </p:nvCxnSpPr>
        <p:spPr>
          <a:xfrm>
            <a:off x="7151511" y="3007891"/>
            <a:ext cx="311249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560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71610-412D-4111-BB1E-DDCDB81F2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THz Deflection – </a:t>
            </a:r>
            <a:br>
              <a:rPr lang="en-GB" sz="4400" dirty="0"/>
            </a:br>
            <a:r>
              <a:rPr lang="en-GB" sz="4400" dirty="0"/>
              <a:t>Measurements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70723E-A570-4821-8A23-516AAFCB5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7700" y="2057400"/>
            <a:ext cx="5448300" cy="381158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Electron bunch spatial profile measured using MCP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Electrons focused through a DLW with copropagating THz pulse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THz pulse used to deflect electrons in 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Relative arrival time of THz pulse scanned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‘deflectogram’ built from the measured y-projections at different time delays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8FD734-5140-19F6-3743-735103F90A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566"/>
          <a:stretch/>
        </p:blipFill>
        <p:spPr>
          <a:xfrm>
            <a:off x="5993331" y="559836"/>
            <a:ext cx="5638800" cy="24959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6B95B3-3FC2-B446-FD13-34607D5D54CE}"/>
              </a:ext>
            </a:extLst>
          </p:cNvPr>
          <p:cNvSpPr txBox="1"/>
          <p:nvPr/>
        </p:nvSpPr>
        <p:spPr>
          <a:xfrm>
            <a:off x="9974426" y="19050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THz 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746205-365C-D26D-7A9D-0A43524B46FD}"/>
              </a:ext>
            </a:extLst>
          </p:cNvPr>
          <p:cNvSpPr txBox="1"/>
          <p:nvPr/>
        </p:nvSpPr>
        <p:spPr>
          <a:xfrm>
            <a:off x="7088695" y="193196"/>
            <a:ext cx="876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THz Off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0F0DF5-7F4A-2718-F922-20FE7C9FB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695" y="2993020"/>
            <a:ext cx="3868206" cy="360903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DFF8AF-1B30-409D-A353-9C40D4FEF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4F251-F872-4EB3-BA21-2E93230B6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367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367DD-285A-EFD1-CE5A-9AB1BC070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457200"/>
            <a:ext cx="7237413" cy="1600200"/>
          </a:xfrm>
        </p:spPr>
        <p:txBody>
          <a:bodyPr>
            <a:noAutofit/>
          </a:bodyPr>
          <a:lstStyle/>
          <a:p>
            <a:r>
              <a:rPr lang="en-GB" sz="4400" dirty="0"/>
              <a:t>THz Deflection – Deflectogram Measurements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9E494D-7239-73CE-97CD-99437B5D1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F</a:t>
            </a:r>
            <a:r>
              <a:rPr lang="en-US" sz="2400" baseline="-25000" dirty="0" err="1"/>
              <a:t>THz</a:t>
            </a:r>
            <a:r>
              <a:rPr lang="en-US" sz="2400" baseline="-25000" dirty="0"/>
              <a:t> </a:t>
            </a:r>
            <a:r>
              <a:rPr lang="en-US" sz="2400" dirty="0"/>
              <a:t>– 0.38 THz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Peak Deflecting Field Strength – 1.1 MV/m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Estimated bunch duration – 3.5 </a:t>
            </a:r>
            <a:r>
              <a:rPr lang="en-US" sz="2400" dirty="0" err="1"/>
              <a:t>ps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28D3CA7-F22F-44E7-801A-C4F53E86AD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3188" y="1525099"/>
            <a:ext cx="6172200" cy="3798276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2B9030C-1DC4-4E15-8EA6-B27107F77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778BA23-48FC-4BA5-84CD-CD87A7417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5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840D8C-CF4C-4B0A-B344-B710AE4F84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37" b="48782"/>
          <a:stretch/>
        </p:blipFill>
        <p:spPr>
          <a:xfrm>
            <a:off x="1008062" y="4943475"/>
            <a:ext cx="3201988" cy="1457325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6C8B4ED-2A0E-4936-9990-83BA2B3B218B}"/>
              </a:ext>
            </a:extLst>
          </p:cNvPr>
          <p:cNvCxnSpPr/>
          <p:nvPr/>
        </p:nvCxnSpPr>
        <p:spPr>
          <a:xfrm flipV="1">
            <a:off x="7639050" y="4800600"/>
            <a:ext cx="0" cy="952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C5AE19-AC10-4079-B46B-E2D58D64E627}"/>
              </a:ext>
            </a:extLst>
          </p:cNvPr>
          <p:cNvCxnSpPr>
            <a:cxnSpLocks/>
          </p:cNvCxnSpPr>
          <p:nvPr/>
        </p:nvCxnSpPr>
        <p:spPr>
          <a:xfrm>
            <a:off x="3581400" y="5753100"/>
            <a:ext cx="4057650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045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E633A-D4B9-46BB-A70C-EB2F7F464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Tomography?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935EB7-0EDA-469B-9525-151064CCE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Tomographic reconstruction techniques enable a 2-dimensional profile to be retrieved from a series of 1-dimensional projection measurements</a:t>
            </a:r>
          </a:p>
          <a:p>
            <a:endParaRPr lang="en-US" sz="2400" dirty="0"/>
          </a:p>
          <a:p>
            <a:r>
              <a:rPr lang="en-US" sz="2400" dirty="0"/>
              <a:t>Established technique – used for longitudinal and transverse phase space measurements</a:t>
            </a:r>
          </a:p>
          <a:p>
            <a:endParaRPr lang="en-US" sz="2400" dirty="0"/>
          </a:p>
          <a:p>
            <a:r>
              <a:rPr lang="en-US" sz="2400" dirty="0"/>
              <a:t>In our case, series of y-projections at different </a:t>
            </a:r>
            <a:r>
              <a:rPr lang="el-GR" sz="2400" i="1" dirty="0"/>
              <a:t>Δ</a:t>
            </a:r>
            <a:r>
              <a:rPr lang="en-US" sz="2400" i="1" dirty="0"/>
              <a:t>t</a:t>
            </a:r>
          </a:p>
          <a:p>
            <a:endParaRPr lang="en-US" sz="2400" i="1" dirty="0"/>
          </a:p>
          <a:p>
            <a:r>
              <a:rPr lang="en-US" sz="2400" dirty="0"/>
              <a:t>Attempt to retrieve </a:t>
            </a:r>
            <a:r>
              <a:rPr lang="el-GR" sz="2400" dirty="0"/>
              <a:t>ρ</a:t>
            </a:r>
            <a:r>
              <a:rPr lang="en-US" sz="2400" dirty="0"/>
              <a:t>(</a:t>
            </a:r>
            <a:r>
              <a:rPr lang="en-US" sz="2400" dirty="0" err="1"/>
              <a:t>y,t</a:t>
            </a:r>
            <a:r>
              <a:rPr lang="en-US" sz="2400" dirty="0"/>
              <a:t>) from series of ∫</a:t>
            </a:r>
            <a:r>
              <a:rPr lang="el-GR" sz="2400" dirty="0"/>
              <a:t>ρ</a:t>
            </a:r>
            <a:r>
              <a:rPr lang="en-US" sz="2400" dirty="0"/>
              <a:t>(</a:t>
            </a:r>
            <a:r>
              <a:rPr lang="en-US" sz="2400" dirty="0" err="1"/>
              <a:t>y,t</a:t>
            </a:r>
            <a:r>
              <a:rPr lang="en-US" sz="2400" dirty="0"/>
              <a:t>)dt  measurements</a:t>
            </a:r>
            <a:endParaRPr lang="en-GB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2DD1DF-728C-4A51-A63D-0B89AFB10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AA4392-AA5A-451C-A63B-06A0F82A0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501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233EF-A227-447A-AC09-91C59306F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Transfer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4447A-2245-4A4C-A3C4-90E3B3E26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52053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</a:t>
            </a:r>
            <a:r>
              <a:rPr lang="en-GB" sz="2400" dirty="0"/>
              <a:t>ransfer Function is key to successful retrieval</a:t>
            </a:r>
          </a:p>
          <a:p>
            <a:r>
              <a:rPr lang="en-US" sz="2400" dirty="0"/>
              <a:t>Describes the transformation of input to observed</a:t>
            </a:r>
          </a:p>
          <a:p>
            <a:r>
              <a:rPr lang="en-US" sz="2400" dirty="0"/>
              <a:t>Currently using simple transfer function</a:t>
            </a:r>
          </a:p>
          <a:p>
            <a:r>
              <a:rPr lang="en-US" sz="2400" dirty="0"/>
              <a:t>Assume uniform interaction across DLW structure</a:t>
            </a:r>
          </a:p>
          <a:p>
            <a:r>
              <a:rPr lang="en-US" sz="2400" dirty="0"/>
              <a:t>Simulations are underway to give improved transfer function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9FEA3-95B3-46B5-87C2-225CC4E81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460A1F-42E3-4925-BF4D-740AA2F73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7F9FC10B-FD46-59F9-2568-691FDB1B0A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37"/>
          <a:stretch/>
        </p:blipFill>
        <p:spPr>
          <a:xfrm>
            <a:off x="7619729" y="495398"/>
            <a:ext cx="3396637" cy="2399340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EF7E475D-90FC-A9A2-8141-FFBDC04929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1"/>
          <a:stretch/>
        </p:blipFill>
        <p:spPr>
          <a:xfrm>
            <a:off x="7957163" y="3784469"/>
            <a:ext cx="3553519" cy="236841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1C6A81C-23B2-22C2-5000-BDC30ECF6538}"/>
              </a:ext>
            </a:extLst>
          </p:cNvPr>
          <p:cNvCxnSpPr/>
          <p:nvPr/>
        </p:nvCxnSpPr>
        <p:spPr>
          <a:xfrm>
            <a:off x="8978246" y="2962336"/>
            <a:ext cx="0" cy="8024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852433-05C1-B3DF-38FC-D9BA46CF8D66}"/>
              </a:ext>
            </a:extLst>
          </p:cNvPr>
          <p:cNvCxnSpPr>
            <a:cxnSpLocks/>
          </p:cNvCxnSpPr>
          <p:nvPr/>
        </p:nvCxnSpPr>
        <p:spPr>
          <a:xfrm flipV="1">
            <a:off x="9776105" y="2957493"/>
            <a:ext cx="0" cy="8072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010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BC6D7-BD44-B46E-F829-E605B7E3C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732337" cy="968902"/>
          </a:xfrm>
        </p:spPr>
        <p:txBody>
          <a:bodyPr>
            <a:noAutofit/>
          </a:bodyPr>
          <a:lstStyle/>
          <a:p>
            <a:r>
              <a:rPr lang="en-GB" sz="4400" dirty="0"/>
              <a:t>Tomography Retrieval Algorithm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488D56-3CA1-7A87-4D6D-5C768DA6A90C}"/>
              </a:ext>
            </a:extLst>
          </p:cNvPr>
          <p:cNvSpPr/>
          <p:nvPr/>
        </p:nvSpPr>
        <p:spPr>
          <a:xfrm>
            <a:off x="425864" y="1906613"/>
            <a:ext cx="2230913" cy="104107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Test Injection Phase Space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BA544D-266E-2AB7-8630-A17720585132}"/>
              </a:ext>
            </a:extLst>
          </p:cNvPr>
          <p:cNvSpPr/>
          <p:nvPr/>
        </p:nvSpPr>
        <p:spPr>
          <a:xfrm>
            <a:off x="3883596" y="3489638"/>
            <a:ext cx="2230913" cy="104107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Compare projection with Experiment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92AAA7-58FA-5A2D-570B-D5DBFBD493A0}"/>
              </a:ext>
            </a:extLst>
          </p:cNvPr>
          <p:cNvCxnSpPr>
            <a:cxnSpLocks/>
          </p:cNvCxnSpPr>
          <p:nvPr/>
        </p:nvCxnSpPr>
        <p:spPr>
          <a:xfrm flipV="1">
            <a:off x="2812674" y="2419725"/>
            <a:ext cx="862855" cy="7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AA57B86-E64F-ECF7-1FA1-76BD8993C98B}"/>
              </a:ext>
            </a:extLst>
          </p:cNvPr>
          <p:cNvCxnSpPr>
            <a:cxnSpLocks/>
          </p:cNvCxnSpPr>
          <p:nvPr/>
        </p:nvCxnSpPr>
        <p:spPr>
          <a:xfrm>
            <a:off x="4980543" y="3097387"/>
            <a:ext cx="0" cy="353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539B74E-15FB-B826-1DF5-7C0E988FA046}"/>
              </a:ext>
            </a:extLst>
          </p:cNvPr>
          <p:cNvSpPr/>
          <p:nvPr/>
        </p:nvSpPr>
        <p:spPr>
          <a:xfrm>
            <a:off x="308920" y="3450488"/>
            <a:ext cx="2467178" cy="118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Subtract Correction Injection Phase Space from Initial Test Injection Phase Space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8C08E70-E19E-0799-B1BC-BA588D7436DA}"/>
              </a:ext>
            </a:extLst>
          </p:cNvPr>
          <p:cNvSpPr/>
          <p:nvPr/>
        </p:nvSpPr>
        <p:spPr>
          <a:xfrm>
            <a:off x="3791935" y="1899186"/>
            <a:ext cx="2368294" cy="10410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Forward Propagate with random Time Step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F0E87C1-A52E-C277-3F00-7647990DD5F8}"/>
              </a:ext>
            </a:extLst>
          </p:cNvPr>
          <p:cNvSpPr/>
          <p:nvPr/>
        </p:nvSpPr>
        <p:spPr>
          <a:xfrm>
            <a:off x="3865087" y="5184462"/>
            <a:ext cx="2230913" cy="10410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Take the Difference and average over observation space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F610106-E32C-AC71-9EE9-465D2BDBC9B2}"/>
              </a:ext>
            </a:extLst>
          </p:cNvPr>
          <p:cNvCxnSpPr>
            <a:cxnSpLocks/>
          </p:cNvCxnSpPr>
          <p:nvPr/>
        </p:nvCxnSpPr>
        <p:spPr>
          <a:xfrm>
            <a:off x="4980543" y="4637288"/>
            <a:ext cx="6649" cy="4139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E1847A-DB5D-ED5C-E16B-71AF53AE2671}"/>
              </a:ext>
            </a:extLst>
          </p:cNvPr>
          <p:cNvCxnSpPr>
            <a:cxnSpLocks/>
          </p:cNvCxnSpPr>
          <p:nvPr/>
        </p:nvCxnSpPr>
        <p:spPr>
          <a:xfrm flipH="1">
            <a:off x="3007407" y="5689761"/>
            <a:ext cx="5820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00B6607-AD73-DB6A-A73B-79EF48A7E8C0}"/>
              </a:ext>
            </a:extLst>
          </p:cNvPr>
          <p:cNvSpPr/>
          <p:nvPr/>
        </p:nvSpPr>
        <p:spPr>
          <a:xfrm>
            <a:off x="318064" y="5074064"/>
            <a:ext cx="2467171" cy="1261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Back Propagate the difference to get Correction Injection Phase Space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2D07A99-4925-DDDA-1E33-FFEDD601A160}"/>
              </a:ext>
            </a:extLst>
          </p:cNvPr>
          <p:cNvCxnSpPr>
            <a:cxnSpLocks/>
          </p:cNvCxnSpPr>
          <p:nvPr/>
        </p:nvCxnSpPr>
        <p:spPr>
          <a:xfrm flipV="1">
            <a:off x="1540794" y="4687580"/>
            <a:ext cx="0" cy="329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53273AC-22A5-556A-D0EE-16F00BE97E02}"/>
              </a:ext>
            </a:extLst>
          </p:cNvPr>
          <p:cNvCxnSpPr>
            <a:cxnSpLocks/>
          </p:cNvCxnSpPr>
          <p:nvPr/>
        </p:nvCxnSpPr>
        <p:spPr>
          <a:xfrm flipH="1" flipV="1">
            <a:off x="1538493" y="3067074"/>
            <a:ext cx="2301" cy="270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A99359C8-FAB9-CEC4-A593-A4F6CD1E2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" r="913"/>
          <a:stretch/>
        </p:blipFill>
        <p:spPr>
          <a:xfrm>
            <a:off x="6455443" y="1026708"/>
            <a:ext cx="5720874" cy="558154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7C42DA-54AA-4727-8592-BB8DD9BC3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Dan Lake - </a:t>
            </a:r>
            <a:r>
              <a:rPr lang="en-US" dirty="0" err="1"/>
              <a:t>IoP</a:t>
            </a:r>
            <a:r>
              <a:rPr lang="en-US" dirty="0"/>
              <a:t> PABG Conference 2022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C0090-0A21-4D26-A5E3-3126B6EC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1FCAEE-32E3-FD56-0E65-5A6AFBCED16C}"/>
              </a:ext>
            </a:extLst>
          </p:cNvPr>
          <p:cNvSpPr txBox="1"/>
          <p:nvPr/>
        </p:nvSpPr>
        <p:spPr>
          <a:xfrm>
            <a:off x="2700425" y="1752505"/>
            <a:ext cx="1047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Transfer Function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F3AB42-CA05-4A7C-7A97-B85E2232A5F8}"/>
              </a:ext>
            </a:extLst>
          </p:cNvPr>
          <p:cNvSpPr txBox="1"/>
          <p:nvPr/>
        </p:nvSpPr>
        <p:spPr>
          <a:xfrm>
            <a:off x="2817226" y="5661445"/>
            <a:ext cx="1047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Transfer Function</a:t>
            </a:r>
          </a:p>
        </p:txBody>
      </p:sp>
    </p:spTree>
    <p:extLst>
      <p:ext uri="{BB962C8B-B14F-4D97-AF65-F5344CB8AC3E}">
        <p14:creationId xmlns:p14="http://schemas.microsoft.com/office/powerpoint/2010/main" val="2331883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D4D3CB5-9C63-4A05-3887-F85411F1D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Tomography Retrieval Algorithm</a:t>
            </a:r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C3E2544-AC7C-1797-EF71-5E0BEBD718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/>
              <a:t>50 Iterations</a:t>
            </a:r>
          </a:p>
        </p:txBody>
      </p:sp>
      <p:pic>
        <p:nvPicPr>
          <p:cNvPr id="12" name="Content Placeholder 11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20B8783F-CFE2-0D59-F4EE-78C6F1350F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10" y="2505075"/>
            <a:ext cx="5022143" cy="3684588"/>
          </a:xfr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A063310-99F4-D402-9558-7D22DFA3B2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b="0" dirty="0"/>
              <a:t>500 Iterations</a:t>
            </a:r>
          </a:p>
        </p:txBody>
      </p:sp>
      <p:pic>
        <p:nvPicPr>
          <p:cNvPr id="14" name="Content Placeholder 13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559B0529-1348-86C2-0311-763521AF286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722" y="2505075"/>
            <a:ext cx="5022143" cy="3684588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AA246-D927-C6B2-EAB0-F23824970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 Lake - IoP PABG Conference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D04BA-452C-E7C6-3CD6-210EF1EBB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5F63-2850-4029-96A5-0CD61F5831F1}" type="slidenum">
              <a:rPr lang="en-GB" smtClean="0"/>
              <a:t>9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337F1BE-A115-5C6A-60C8-780A60C137AB}"/>
              </a:ext>
            </a:extLst>
          </p:cNvPr>
          <p:cNvSpPr txBox="1">
            <a:spLocks/>
          </p:cNvSpPr>
          <p:nvPr/>
        </p:nvSpPr>
        <p:spPr>
          <a:xfrm>
            <a:off x="839788" y="457200"/>
            <a:ext cx="4732337" cy="968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79232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E2199C41BF5349B69AAC4A7B4F9BD8" ma:contentTypeVersion="14" ma:contentTypeDescription="Create a new document." ma:contentTypeScope="" ma:versionID="54fb1e4e5837313c7bd6e060383bb74c">
  <xsd:schema xmlns:xsd="http://www.w3.org/2001/XMLSchema" xmlns:xs="http://www.w3.org/2001/XMLSchema" xmlns:p="http://schemas.microsoft.com/office/2006/metadata/properties" xmlns:ns3="5472af6f-289d-4c67-a357-1572bd66cde4" xmlns:ns4="2b8dfa72-73ad-4611-b141-193657c9a97e" targetNamespace="http://schemas.microsoft.com/office/2006/metadata/properties" ma:root="true" ma:fieldsID="e9696a5053b177ccceaed0ae42f8a115" ns3:_="" ns4:_="">
    <xsd:import namespace="5472af6f-289d-4c67-a357-1572bd66cde4"/>
    <xsd:import namespace="2b8dfa72-73ad-4611-b141-193657c9a97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2af6f-289d-4c67-a357-1572bd66cd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dfa72-73ad-4611-b141-193657c9a9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790291-8BB0-46F5-A357-42F29DC9775A}">
  <ds:schemaRefs>
    <ds:schemaRef ds:uri="5472af6f-289d-4c67-a357-1572bd66cde4"/>
    <ds:schemaRef ds:uri="http://schemas.microsoft.com/office/2006/documentManagement/types"/>
    <ds:schemaRef ds:uri="2b8dfa72-73ad-4611-b141-193657c9a97e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B25DBE06-DEE0-44BF-B13A-8D33D4D023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AD3206-10A6-40AF-A207-C07EEF3B42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2af6f-289d-4c67-a357-1572bd66cde4"/>
    <ds:schemaRef ds:uri="2b8dfa72-73ad-4611-b141-193657c9a9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641</Words>
  <Application>Microsoft Office PowerPoint</Application>
  <PresentationFormat>Widescreen</PresentationFormat>
  <Paragraphs>121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THz Driven Deflection and Tomographic Retrieval of Bunch Parameters</vt:lpstr>
      <vt:lpstr>Motivation</vt:lpstr>
      <vt:lpstr>THz Deflection - Experimental Overview</vt:lpstr>
      <vt:lpstr>THz Deflection –  Measurements</vt:lpstr>
      <vt:lpstr>THz Deflection – Deflectogram Measurements</vt:lpstr>
      <vt:lpstr>Why Tomography?</vt:lpstr>
      <vt:lpstr>Transfer Function</vt:lpstr>
      <vt:lpstr>Tomography Retrieval Algorithm</vt:lpstr>
      <vt:lpstr>Tomography Retrieval Algorithm</vt:lpstr>
      <vt:lpstr>‘Ideal’ Test Case Results</vt:lpstr>
      <vt:lpstr>Complex Test Case Results</vt:lpstr>
      <vt:lpstr>Real Data – THz Deflection </vt:lpstr>
      <vt:lpstr>Conclusions + Future Work</vt:lpstr>
      <vt:lpstr>Ideal Case – With Noise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Tomography Talk</dc:title>
  <dc:creator>Lake, Daniel</dc:creator>
  <cp:lastModifiedBy>Lake, Daniel</cp:lastModifiedBy>
  <cp:revision>4</cp:revision>
  <dcterms:created xsi:type="dcterms:W3CDTF">2022-07-15T08:17:27Z</dcterms:created>
  <dcterms:modified xsi:type="dcterms:W3CDTF">2022-07-25T23:07:11Z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0x0101009EE2199C41BF5349B69AAC4A7B4F9BD8</vt:lpwstr>
  </property>
</Properties>
</file>