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257" r:id="rId2"/>
    <p:sldId id="278" r:id="rId3"/>
    <p:sldId id="259" r:id="rId4"/>
    <p:sldId id="260" r:id="rId5"/>
    <p:sldId id="262" r:id="rId6"/>
    <p:sldId id="261" r:id="rId7"/>
    <p:sldId id="265" r:id="rId8"/>
    <p:sldId id="282" r:id="rId9"/>
    <p:sldId id="272" r:id="rId10"/>
    <p:sldId id="283" r:id="rId11"/>
    <p:sldId id="280" r:id="rId12"/>
    <p:sldId id="284" r:id="rId13"/>
    <p:sldId id="271" r:id="rId14"/>
    <p:sldId id="264" r:id="rId15"/>
    <p:sldId id="263" r:id="rId16"/>
    <p:sldId id="276" r:id="rId17"/>
    <p:sldId id="267" r:id="rId18"/>
    <p:sldId id="268" r:id="rId19"/>
    <p:sldId id="266" r:id="rId20"/>
    <p:sldId id="270" r:id="rId21"/>
    <p:sldId id="274" r:id="rId22"/>
    <p:sldId id="277" r:id="rId23"/>
    <p:sldId id="285" r:id="rId24"/>
    <p:sldId id="275" r:id="rId25"/>
    <p:sldId id="258"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82E"/>
    <a:srgbClr val="008000"/>
    <a:srgbClr val="00FF00"/>
    <a:srgbClr val="0000FF"/>
    <a:srgbClr val="031F7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1" autoAdjust="0"/>
    <p:restoredTop sz="93827" autoAdjust="0"/>
  </p:normalViewPr>
  <p:slideViewPr>
    <p:cSldViewPr snapToGrid="0" showGuides="1">
      <p:cViewPr varScale="1">
        <p:scale>
          <a:sx n="68" d="100"/>
          <a:sy n="68" d="100"/>
        </p:scale>
        <p:origin x="816" y="66"/>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6E87E5-718E-489F-8D5B-08690C7A6C94}" type="datetimeFigureOut">
              <a:rPr lang="en-GB" smtClean="0"/>
              <a:t>26/07/2022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ACFB27-6F94-40B0-A269-27107F27050B}" type="slidenum">
              <a:rPr lang="en-GB" smtClean="0"/>
              <a:t>‹#›</a:t>
            </a:fld>
            <a:endParaRPr lang="en-GB"/>
          </a:p>
        </p:txBody>
      </p:sp>
    </p:spTree>
    <p:extLst>
      <p:ext uri="{BB962C8B-B14F-4D97-AF65-F5344CB8AC3E}">
        <p14:creationId xmlns:p14="http://schemas.microsoft.com/office/powerpoint/2010/main" val="567582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Here to report on recent results from the CLARA accelerator investigating the external injection of electrons into plasma accelerators</a:t>
            </a:r>
          </a:p>
        </p:txBody>
      </p:sp>
      <p:sp>
        <p:nvSpPr>
          <p:cNvPr id="4" name="Slide Number Placeholder 3"/>
          <p:cNvSpPr>
            <a:spLocks noGrp="1"/>
          </p:cNvSpPr>
          <p:nvPr>
            <p:ph type="sldNum" sz="quarter" idx="5"/>
          </p:nvPr>
        </p:nvSpPr>
        <p:spPr/>
        <p:txBody>
          <a:bodyPr/>
          <a:lstStyle/>
          <a:p>
            <a:fld id="{D4ACFB27-6F94-40B0-A269-27107F27050B}" type="slidenum">
              <a:rPr lang="en-GB" smtClean="0"/>
              <a:t>1</a:t>
            </a:fld>
            <a:endParaRPr lang="en-GB"/>
          </a:p>
        </p:txBody>
      </p:sp>
    </p:spTree>
    <p:extLst>
      <p:ext uri="{BB962C8B-B14F-4D97-AF65-F5344CB8AC3E}">
        <p14:creationId xmlns:p14="http://schemas.microsoft.com/office/powerpoint/2010/main" val="2421299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plasma lengths are different in the two simulations but the plateau lengths are similar (10 mm and 12 mm). The plasma density is also 10% higher in the case of the</a:t>
            </a:r>
            <a:r>
              <a:rPr lang="el-GR" sz="1200" dirty="0"/>
              <a:t> σ</a:t>
            </a:r>
            <a:r>
              <a:rPr lang="en-GB" sz="1200" baseline="-25000" dirty="0"/>
              <a:t>z</a:t>
            </a:r>
            <a:r>
              <a:rPr lang="en-GB" sz="1200" dirty="0"/>
              <a:t> = 1.5 </a:t>
            </a:r>
            <a:r>
              <a:rPr lang="en-GB" sz="1200" dirty="0" err="1"/>
              <a:t>ps</a:t>
            </a:r>
            <a:r>
              <a:rPr lang="en-GB" sz="1200" dirty="0"/>
              <a:t> beam to better match the FLUENT simulation.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20210806_den2e18_w0_40_E_300mJ_t_200fs_sig_30um_E_35MeV_dE_015keV_12mm</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a:t>20210820_den22e17_w0_40_t_1500fs_sig_30um_E_35MeV_dE_015keV_boost_2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p>
        </p:txBody>
      </p:sp>
      <p:sp>
        <p:nvSpPr>
          <p:cNvPr id="4" name="Slide Number Placeholder 3"/>
          <p:cNvSpPr>
            <a:spLocks noGrp="1"/>
          </p:cNvSpPr>
          <p:nvPr>
            <p:ph type="sldNum" sz="quarter" idx="5"/>
          </p:nvPr>
        </p:nvSpPr>
        <p:spPr/>
        <p:txBody>
          <a:bodyPr/>
          <a:lstStyle/>
          <a:p>
            <a:fld id="{D4ACFB27-6F94-40B0-A269-27107F27050B}" type="slidenum">
              <a:rPr lang="en-GB" smtClean="0"/>
              <a:t>24</a:t>
            </a:fld>
            <a:endParaRPr lang="en-GB"/>
          </a:p>
        </p:txBody>
      </p:sp>
    </p:spTree>
    <p:extLst>
      <p:ext uri="{BB962C8B-B14F-4D97-AF65-F5344CB8AC3E}">
        <p14:creationId xmlns:p14="http://schemas.microsoft.com/office/powerpoint/2010/main" val="3269101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 gradient of plasma accelerators + high stability and quality of RF accelerators</a:t>
            </a:r>
          </a:p>
          <a:p>
            <a:r>
              <a:rPr lang="en-GB" dirty="0"/>
              <a:t>An RF accelerator as a source of electrons to inject into a plasma accelerator is an ideal way of testing staged acceleration in a controlled way in isolation of the complexities of plasma accelerators.</a:t>
            </a:r>
          </a:p>
          <a:p>
            <a:endParaRPr lang="en-GB" dirty="0"/>
          </a:p>
          <a:p>
            <a:r>
              <a:rPr lang="en-GB" dirty="0"/>
              <a:t>Experiment – 20 </a:t>
            </a:r>
            <a:r>
              <a:rPr lang="en-GB" dirty="0" err="1"/>
              <a:t>fC</a:t>
            </a:r>
            <a:r>
              <a:rPr lang="en-GB" dirty="0"/>
              <a:t>, 250 MV/m gradient.</a:t>
            </a:r>
          </a:p>
          <a:p>
            <a:r>
              <a:rPr lang="en-GB" dirty="0"/>
              <a:t>CLARA is one of the few facilities worldwide with high brightness electron beam and TW laser where these experiments can be conducted. </a:t>
            </a:r>
          </a:p>
          <a:p>
            <a:endParaRPr lang="en-GB" dirty="0"/>
          </a:p>
        </p:txBody>
      </p:sp>
      <p:sp>
        <p:nvSpPr>
          <p:cNvPr id="4" name="Slide Number Placeholder 3"/>
          <p:cNvSpPr>
            <a:spLocks noGrp="1"/>
          </p:cNvSpPr>
          <p:nvPr>
            <p:ph type="sldNum" sz="quarter" idx="5"/>
          </p:nvPr>
        </p:nvSpPr>
        <p:spPr/>
        <p:txBody>
          <a:bodyPr/>
          <a:lstStyle/>
          <a:p>
            <a:fld id="{D4ACFB27-6F94-40B0-A269-27107F27050B}" type="slidenum">
              <a:rPr lang="en-GB" smtClean="0"/>
              <a:t>4</a:t>
            </a:fld>
            <a:endParaRPr lang="en-GB"/>
          </a:p>
        </p:txBody>
      </p:sp>
    </p:spTree>
    <p:extLst>
      <p:ext uri="{BB962C8B-B14F-4D97-AF65-F5344CB8AC3E}">
        <p14:creationId xmlns:p14="http://schemas.microsoft.com/office/powerpoint/2010/main" val="4090240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Electron beam comes from CLARA, focused above the gas jet</a:t>
            </a:r>
          </a:p>
          <a:p>
            <a:r>
              <a:rPr lang="en-GB" dirty="0"/>
              <a:t>Laser beam delivered from laser room and focused with f ~ 1.7 m parabola.</a:t>
            </a:r>
          </a:p>
          <a:p>
            <a:r>
              <a:rPr lang="en-GB" dirty="0"/>
              <a:t>Parabolic mirror and holed mirror allow the two beams to be collinear with each other. </a:t>
            </a:r>
          </a:p>
          <a:p>
            <a:r>
              <a:rPr lang="en-GB" dirty="0"/>
              <a:t>Gas jet is backed with Nitrogen gas at 6 bar with the laser 5 mm above it.</a:t>
            </a:r>
          </a:p>
          <a:p>
            <a:r>
              <a:rPr lang="en-GB" dirty="0"/>
              <a:t>This is a first proof of principle experiment which we aim to build upon in the future.</a:t>
            </a:r>
          </a:p>
        </p:txBody>
      </p:sp>
      <p:sp>
        <p:nvSpPr>
          <p:cNvPr id="4" name="Slide Number Placeholder 3"/>
          <p:cNvSpPr>
            <a:spLocks noGrp="1"/>
          </p:cNvSpPr>
          <p:nvPr>
            <p:ph type="sldNum" sz="quarter" idx="5"/>
          </p:nvPr>
        </p:nvSpPr>
        <p:spPr/>
        <p:txBody>
          <a:bodyPr/>
          <a:lstStyle/>
          <a:p>
            <a:fld id="{D4ACFB27-6F94-40B0-A269-27107F27050B}" type="slidenum">
              <a:rPr lang="en-GB" smtClean="0"/>
              <a:t>5</a:t>
            </a:fld>
            <a:endParaRPr lang="en-GB"/>
          </a:p>
        </p:txBody>
      </p:sp>
    </p:spTree>
    <p:extLst>
      <p:ext uri="{BB962C8B-B14F-4D97-AF65-F5344CB8AC3E}">
        <p14:creationId xmlns:p14="http://schemas.microsoft.com/office/powerpoint/2010/main" val="7961491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Vacuum system wasn’t able to handle gas load so there was a constant low density gas in the chamber</a:t>
            </a:r>
          </a:p>
          <a:p>
            <a:r>
              <a:rPr lang="en-GB" dirty="0"/>
              <a:t>Laser ionised this for ~100 mm total length. Electron beam scattered off of this causing spurious energy spread growth when the gas jet doesn’t fire.</a:t>
            </a:r>
          </a:p>
        </p:txBody>
      </p:sp>
      <p:sp>
        <p:nvSpPr>
          <p:cNvPr id="4" name="Slide Number Placeholder 3"/>
          <p:cNvSpPr>
            <a:spLocks noGrp="1"/>
          </p:cNvSpPr>
          <p:nvPr>
            <p:ph type="sldNum" sz="quarter" idx="5"/>
          </p:nvPr>
        </p:nvSpPr>
        <p:spPr/>
        <p:txBody>
          <a:bodyPr/>
          <a:lstStyle/>
          <a:p>
            <a:fld id="{D4ACFB27-6F94-40B0-A269-27107F27050B}" type="slidenum">
              <a:rPr lang="en-GB" smtClean="0"/>
              <a:t>7</a:t>
            </a:fld>
            <a:endParaRPr lang="en-GB"/>
          </a:p>
        </p:txBody>
      </p:sp>
    </p:spTree>
    <p:extLst>
      <p:ext uri="{BB962C8B-B14F-4D97-AF65-F5344CB8AC3E}">
        <p14:creationId xmlns:p14="http://schemas.microsoft.com/office/powerpoint/2010/main" val="2965786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4ACFB27-6F94-40B0-A269-27107F27050B}" type="slidenum">
              <a:rPr lang="en-GB" smtClean="0"/>
              <a:t>8</a:t>
            </a:fld>
            <a:endParaRPr lang="en-GB"/>
          </a:p>
        </p:txBody>
      </p:sp>
    </p:spTree>
    <p:extLst>
      <p:ext uri="{BB962C8B-B14F-4D97-AF65-F5344CB8AC3E}">
        <p14:creationId xmlns:p14="http://schemas.microsoft.com/office/powerpoint/2010/main" val="4170640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Experimental points from peak of interaction shown in red.</a:t>
            </a:r>
          </a:p>
          <a:p>
            <a:r>
              <a:rPr lang="en-GB" dirty="0"/>
              <a:t>Calculated energy spread from electron beam in FBPIC simulations shown in blue.</a:t>
            </a:r>
          </a:p>
          <a:p>
            <a:endParaRPr lang="en-GB" dirty="0"/>
          </a:p>
          <a:p>
            <a:r>
              <a:rPr lang="en-GB" dirty="0"/>
              <a:t>In both cases the energy spread grows with laser energy which is what we expect from linear wakefield theory.</a:t>
            </a:r>
          </a:p>
          <a:p>
            <a:endParaRPr lang="en-GB" dirty="0"/>
          </a:p>
          <a:p>
            <a:r>
              <a:rPr lang="en-GB" dirty="0" err="1"/>
              <a:t>E</a:t>
            </a:r>
            <a:r>
              <a:rPr lang="en-GB" baseline="-25000" dirty="0" err="1"/>
              <a:t>z</a:t>
            </a:r>
            <a:r>
              <a:rPr lang="en-GB" dirty="0"/>
              <a:t> </a:t>
            </a:r>
            <a:r>
              <a:rPr lang="el-GR" dirty="0"/>
              <a:t>α</a:t>
            </a:r>
            <a:r>
              <a:rPr lang="en-GB" dirty="0"/>
              <a:t> a</a:t>
            </a:r>
            <a:r>
              <a:rPr lang="en-GB" baseline="-25000" dirty="0"/>
              <a:t>0</a:t>
            </a:r>
            <a:r>
              <a:rPr lang="en-GB" baseline="30000" dirty="0"/>
              <a:t>2</a:t>
            </a:r>
            <a:r>
              <a:rPr lang="en-GB" dirty="0"/>
              <a:t> </a:t>
            </a:r>
            <a:r>
              <a:rPr lang="el-GR" dirty="0"/>
              <a:t>α</a:t>
            </a:r>
            <a:r>
              <a:rPr lang="en-GB" dirty="0"/>
              <a:t> I </a:t>
            </a:r>
            <a:r>
              <a:rPr lang="el-GR" dirty="0"/>
              <a:t>α</a:t>
            </a:r>
            <a:r>
              <a:rPr lang="en-GB" dirty="0"/>
              <a:t> </a:t>
            </a:r>
            <a:r>
              <a:rPr lang="en-GB" dirty="0" err="1"/>
              <a:t>E</a:t>
            </a:r>
            <a:r>
              <a:rPr lang="en-GB" baseline="-25000" dirty="0" err="1"/>
              <a:t>laser</a:t>
            </a:r>
            <a:endParaRPr lang="en-GB" baseline="-25000" dirty="0"/>
          </a:p>
        </p:txBody>
      </p:sp>
      <p:sp>
        <p:nvSpPr>
          <p:cNvPr id="4" name="Slide Number Placeholder 3"/>
          <p:cNvSpPr>
            <a:spLocks noGrp="1"/>
          </p:cNvSpPr>
          <p:nvPr>
            <p:ph type="sldNum" sz="quarter" idx="5"/>
          </p:nvPr>
        </p:nvSpPr>
        <p:spPr/>
        <p:txBody>
          <a:bodyPr/>
          <a:lstStyle/>
          <a:p>
            <a:fld id="{D4ACFB27-6F94-40B0-A269-27107F27050B}" type="slidenum">
              <a:rPr lang="en-GB" smtClean="0"/>
              <a:t>11</a:t>
            </a:fld>
            <a:endParaRPr lang="en-GB"/>
          </a:p>
        </p:txBody>
      </p:sp>
    </p:spTree>
    <p:extLst>
      <p:ext uri="{BB962C8B-B14F-4D97-AF65-F5344CB8AC3E}">
        <p14:creationId xmlns:p14="http://schemas.microsoft.com/office/powerpoint/2010/main" val="1031332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we consider only electrons we would expect within the dynamic range of the camera and calculate the energy spread, then we get the green points which much better match experimental data.</a:t>
            </a:r>
          </a:p>
        </p:txBody>
      </p:sp>
      <p:sp>
        <p:nvSpPr>
          <p:cNvPr id="4" name="Slide Number Placeholder 3"/>
          <p:cNvSpPr>
            <a:spLocks noGrp="1"/>
          </p:cNvSpPr>
          <p:nvPr>
            <p:ph type="sldNum" sz="quarter" idx="5"/>
          </p:nvPr>
        </p:nvSpPr>
        <p:spPr/>
        <p:txBody>
          <a:bodyPr/>
          <a:lstStyle/>
          <a:p>
            <a:fld id="{D4ACFB27-6F94-40B0-A269-27107F27050B}" type="slidenum">
              <a:rPr lang="en-GB" smtClean="0"/>
              <a:t>12</a:t>
            </a:fld>
            <a:endParaRPr lang="en-GB"/>
          </a:p>
        </p:txBody>
      </p:sp>
    </p:spTree>
    <p:extLst>
      <p:ext uri="{BB962C8B-B14F-4D97-AF65-F5344CB8AC3E}">
        <p14:creationId xmlns:p14="http://schemas.microsoft.com/office/powerpoint/2010/main" val="2102122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Strong interaction along the axis of the electron beam where the fields of the plasma wave are highest.</a:t>
            </a:r>
          </a:p>
        </p:txBody>
      </p:sp>
      <p:sp>
        <p:nvSpPr>
          <p:cNvPr id="4" name="Slide Number Placeholder 3"/>
          <p:cNvSpPr>
            <a:spLocks noGrp="1"/>
          </p:cNvSpPr>
          <p:nvPr>
            <p:ph type="sldNum" sz="quarter" idx="5"/>
          </p:nvPr>
        </p:nvSpPr>
        <p:spPr/>
        <p:txBody>
          <a:bodyPr/>
          <a:lstStyle/>
          <a:p>
            <a:fld id="{D4ACFB27-6F94-40B0-A269-27107F27050B}" type="slidenum">
              <a:rPr lang="en-GB" smtClean="0"/>
              <a:t>13</a:t>
            </a:fld>
            <a:endParaRPr lang="en-GB"/>
          </a:p>
        </p:txBody>
      </p:sp>
    </p:spTree>
    <p:extLst>
      <p:ext uri="{BB962C8B-B14F-4D97-AF65-F5344CB8AC3E}">
        <p14:creationId xmlns:p14="http://schemas.microsoft.com/office/powerpoint/2010/main" val="174475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4ACFB27-6F94-40B0-A269-27107F27050B}" type="slidenum">
              <a:rPr lang="en-GB" smtClean="0"/>
              <a:t>20</a:t>
            </a:fld>
            <a:endParaRPr lang="en-GB"/>
          </a:p>
        </p:txBody>
      </p:sp>
    </p:spTree>
    <p:extLst>
      <p:ext uri="{BB962C8B-B14F-4D97-AF65-F5344CB8AC3E}">
        <p14:creationId xmlns:p14="http://schemas.microsoft.com/office/powerpoint/2010/main" val="33675415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80909-E11B-4EEA-B196-06FEE781E0F6}"/>
              </a:ext>
            </a:extLst>
          </p:cNvPr>
          <p:cNvSpPr>
            <a:spLocks noGrp="1"/>
          </p:cNvSpPr>
          <p:nvPr>
            <p:ph type="ctrTitle"/>
          </p:nvPr>
        </p:nvSpPr>
        <p:spPr>
          <a:xfrm>
            <a:off x="720000" y="1584000"/>
            <a:ext cx="9144000" cy="2376000"/>
          </a:xfrm>
        </p:spPr>
        <p:txBody>
          <a:bodyPr anchor="b"/>
          <a:lstStyle>
            <a:lvl1pPr algn="l">
              <a:defRPr sz="48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8BAF5660-EFCE-41EC-8AD2-7F086A8B45EB}"/>
              </a:ext>
            </a:extLst>
          </p:cNvPr>
          <p:cNvSpPr>
            <a:spLocks noGrp="1"/>
          </p:cNvSpPr>
          <p:nvPr>
            <p:ph type="subTitle" idx="1"/>
          </p:nvPr>
        </p:nvSpPr>
        <p:spPr>
          <a:xfrm>
            <a:off x="720000" y="4319999"/>
            <a:ext cx="9144000" cy="1080000"/>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a:extLst>
              <a:ext uri="{FF2B5EF4-FFF2-40B4-BE49-F238E27FC236}">
                <a16:creationId xmlns:a16="http://schemas.microsoft.com/office/drawing/2014/main" id="{21CC2912-9573-4361-A332-35BB6619AB59}"/>
              </a:ext>
            </a:extLst>
          </p:cNvPr>
          <p:cNvSpPr>
            <a:spLocks noGrp="1"/>
          </p:cNvSpPr>
          <p:nvPr>
            <p:ph type="dt" sz="half" idx="10"/>
          </p:nvPr>
        </p:nvSpPr>
        <p:spPr/>
        <p:txBody>
          <a:bodyPr/>
          <a:lstStyle>
            <a:lvl1pPr>
              <a:defRPr>
                <a:solidFill>
                  <a:schemeClr val="tx1"/>
                </a:solidFill>
              </a:defRPr>
            </a:lvl1pPr>
          </a:lstStyle>
          <a:p>
            <a:fld id="{460D790E-4E25-4239-951F-E2B5CE4A216C}" type="datetime1">
              <a:rPr lang="en-GB" smtClean="0"/>
              <a:t>26/07/2022</a:t>
            </a:fld>
            <a:endParaRPr lang="en-GB" dirty="0"/>
          </a:p>
        </p:txBody>
      </p:sp>
      <p:sp>
        <p:nvSpPr>
          <p:cNvPr id="5" name="Footer Placeholder 4">
            <a:extLst>
              <a:ext uri="{FF2B5EF4-FFF2-40B4-BE49-F238E27FC236}">
                <a16:creationId xmlns:a16="http://schemas.microsoft.com/office/drawing/2014/main" id="{AA9AEFC6-29B2-4D91-9DEB-50FEB575EDDE}"/>
              </a:ext>
            </a:extLst>
          </p:cNvPr>
          <p:cNvSpPr>
            <a:spLocks noGrp="1"/>
          </p:cNvSpPr>
          <p:nvPr>
            <p:ph type="ftr" sz="quarter" idx="11"/>
          </p:nvPr>
        </p:nvSpPr>
        <p:spPr/>
        <p:txBody>
          <a:bodyPr/>
          <a:lstStyle>
            <a:lvl1pPr>
              <a:defRPr>
                <a:solidFill>
                  <a:schemeClr val="tx1"/>
                </a:solidFill>
              </a:defRPr>
            </a:lvl1pPr>
          </a:lstStyle>
          <a:p>
            <a:r>
              <a:rPr lang="en-GB" dirty="0"/>
              <a:t>Lewis.Reid@Liverpool.ac.uk</a:t>
            </a:r>
          </a:p>
        </p:txBody>
      </p:sp>
      <p:sp>
        <p:nvSpPr>
          <p:cNvPr id="6" name="Slide Number Placeholder 5">
            <a:extLst>
              <a:ext uri="{FF2B5EF4-FFF2-40B4-BE49-F238E27FC236}">
                <a16:creationId xmlns:a16="http://schemas.microsoft.com/office/drawing/2014/main" id="{F4A25853-907E-4B32-8C50-452316D567A1}"/>
              </a:ext>
            </a:extLst>
          </p:cNvPr>
          <p:cNvSpPr>
            <a:spLocks noGrp="1"/>
          </p:cNvSpPr>
          <p:nvPr>
            <p:ph type="sldNum" sz="quarter" idx="12"/>
          </p:nvPr>
        </p:nvSpPr>
        <p:spPr/>
        <p:txBody>
          <a:bodyPr/>
          <a:lstStyle>
            <a:lvl1pPr>
              <a:defRPr>
                <a:solidFill>
                  <a:schemeClr val="tx1"/>
                </a:solidFill>
              </a:defRPr>
            </a:lvl1pPr>
          </a:lstStyle>
          <a:p>
            <a:fld id="{31A558DF-7B64-4961-B1AA-15811CB006CC}" type="slidenum">
              <a:rPr lang="en-GB" smtClean="0"/>
              <a:pPr/>
              <a:t>‹#›</a:t>
            </a:fld>
            <a:endParaRPr lang="en-GB" dirty="0"/>
          </a:p>
        </p:txBody>
      </p:sp>
      <p:pic>
        <p:nvPicPr>
          <p:cNvPr id="8" name="Picture 7">
            <a:extLst>
              <a:ext uri="{FF2B5EF4-FFF2-40B4-BE49-F238E27FC236}">
                <a16:creationId xmlns:a16="http://schemas.microsoft.com/office/drawing/2014/main" id="{66C5BE40-85E8-4857-A0A4-D49BB2572E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24000" y="72000"/>
            <a:ext cx="1908125" cy="1080000"/>
          </a:xfrm>
          <a:prstGeom prst="rect">
            <a:avLst/>
          </a:prstGeom>
        </p:spPr>
      </p:pic>
      <p:cxnSp>
        <p:nvCxnSpPr>
          <p:cNvPr id="9" name="Straight Connector 8">
            <a:extLst>
              <a:ext uri="{FF2B5EF4-FFF2-40B4-BE49-F238E27FC236}">
                <a16:creationId xmlns:a16="http://schemas.microsoft.com/office/drawing/2014/main" id="{E2D2F9DE-64FB-4EFA-84DC-71CF83A16C5D}"/>
              </a:ext>
            </a:extLst>
          </p:cNvPr>
          <p:cNvCxnSpPr/>
          <p:nvPr userDrawn="1"/>
        </p:nvCxnSpPr>
        <p:spPr>
          <a:xfrm>
            <a:off x="720000" y="3960000"/>
            <a:ext cx="9144000" cy="17313"/>
          </a:xfrm>
          <a:prstGeom prst="line">
            <a:avLst/>
          </a:prstGeom>
          <a:ln w="381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7147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8EEB1-9170-4828-B3E4-021FF6A8677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377A568-CE87-4B30-AED0-5617D36D29D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1E99B8-5C8F-45AB-A4CC-B3BB96CA6527}"/>
              </a:ext>
            </a:extLst>
          </p:cNvPr>
          <p:cNvSpPr>
            <a:spLocks noGrp="1"/>
          </p:cNvSpPr>
          <p:nvPr>
            <p:ph type="dt" sz="half" idx="10"/>
          </p:nvPr>
        </p:nvSpPr>
        <p:spPr/>
        <p:txBody>
          <a:bodyPr/>
          <a:lstStyle/>
          <a:p>
            <a:fld id="{358830C8-D4F2-432D-B649-5C14D53151A0}" type="datetime1">
              <a:rPr lang="en-GB" smtClean="0"/>
              <a:t>26/07/2022</a:t>
            </a:fld>
            <a:endParaRPr lang="en-GB"/>
          </a:p>
        </p:txBody>
      </p:sp>
      <p:sp>
        <p:nvSpPr>
          <p:cNvPr id="5" name="Footer Placeholder 4">
            <a:extLst>
              <a:ext uri="{FF2B5EF4-FFF2-40B4-BE49-F238E27FC236}">
                <a16:creationId xmlns:a16="http://schemas.microsoft.com/office/drawing/2014/main" id="{38CF91F8-A90C-4355-A3ED-5B2FE448E7C7}"/>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B0356272-614C-4304-8E50-28AFDA260769}"/>
              </a:ext>
            </a:extLst>
          </p:cNvPr>
          <p:cNvSpPr>
            <a:spLocks noGrp="1"/>
          </p:cNvSpPr>
          <p:nvPr>
            <p:ph type="sldNum" sz="quarter" idx="12"/>
          </p:nvPr>
        </p:nvSpPr>
        <p:spPr/>
        <p:txBody>
          <a:bodyPr/>
          <a:lstStyle/>
          <a:p>
            <a:fld id="{31A558DF-7B64-4961-B1AA-15811CB006CC}" type="slidenum">
              <a:rPr lang="en-GB" smtClean="0"/>
              <a:t>‹#›</a:t>
            </a:fld>
            <a:endParaRPr lang="en-GB"/>
          </a:p>
        </p:txBody>
      </p:sp>
    </p:spTree>
    <p:extLst>
      <p:ext uri="{BB962C8B-B14F-4D97-AF65-F5344CB8AC3E}">
        <p14:creationId xmlns:p14="http://schemas.microsoft.com/office/powerpoint/2010/main" val="3233082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F1879B-EFFA-451C-A980-713E156EA4A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EE6AA14-8A95-40DE-811A-176977EC576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C274C3-C1B7-422C-9D4E-BD1B5EA9D34B}"/>
              </a:ext>
            </a:extLst>
          </p:cNvPr>
          <p:cNvSpPr>
            <a:spLocks noGrp="1"/>
          </p:cNvSpPr>
          <p:nvPr>
            <p:ph type="dt" sz="half" idx="10"/>
          </p:nvPr>
        </p:nvSpPr>
        <p:spPr/>
        <p:txBody>
          <a:bodyPr/>
          <a:lstStyle/>
          <a:p>
            <a:fld id="{14EB466A-ACAE-43DD-BFA5-5DF469BC6113}" type="datetime1">
              <a:rPr lang="en-GB" smtClean="0"/>
              <a:t>26/07/2022</a:t>
            </a:fld>
            <a:endParaRPr lang="en-GB"/>
          </a:p>
        </p:txBody>
      </p:sp>
      <p:sp>
        <p:nvSpPr>
          <p:cNvPr id="5" name="Footer Placeholder 4">
            <a:extLst>
              <a:ext uri="{FF2B5EF4-FFF2-40B4-BE49-F238E27FC236}">
                <a16:creationId xmlns:a16="http://schemas.microsoft.com/office/drawing/2014/main" id="{CEDC7D2C-5177-4602-9C71-5D9DD7465C2C}"/>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66E37D34-3DC2-4DBF-8D0A-E136B89FADF1}"/>
              </a:ext>
            </a:extLst>
          </p:cNvPr>
          <p:cNvSpPr>
            <a:spLocks noGrp="1"/>
          </p:cNvSpPr>
          <p:nvPr>
            <p:ph type="sldNum" sz="quarter" idx="12"/>
          </p:nvPr>
        </p:nvSpPr>
        <p:spPr/>
        <p:txBody>
          <a:bodyPr/>
          <a:lstStyle/>
          <a:p>
            <a:fld id="{31A558DF-7B64-4961-B1AA-15811CB006CC}" type="slidenum">
              <a:rPr lang="en-GB" smtClean="0"/>
              <a:t>‹#›</a:t>
            </a:fld>
            <a:endParaRPr lang="en-GB"/>
          </a:p>
        </p:txBody>
      </p:sp>
    </p:spTree>
    <p:extLst>
      <p:ext uri="{BB962C8B-B14F-4D97-AF65-F5344CB8AC3E}">
        <p14:creationId xmlns:p14="http://schemas.microsoft.com/office/powerpoint/2010/main" val="3934149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914E1-72A2-4CB9-967C-549FEE11F041}"/>
              </a:ext>
            </a:extLst>
          </p:cNvPr>
          <p:cNvSpPr>
            <a:spLocks noGrp="1"/>
          </p:cNvSpPr>
          <p:nvPr>
            <p:ph type="title"/>
          </p:nvPr>
        </p:nvSpPr>
        <p:spPr>
          <a:xfrm>
            <a:off x="3420000" y="0"/>
            <a:ext cx="8748000" cy="900000"/>
          </a:xfrm>
        </p:spPr>
        <p:txBody>
          <a:bodyPr>
            <a:normAutofit/>
          </a:bodyPr>
          <a:lstStyle>
            <a:lvl1pPr>
              <a:defRPr sz="4000"/>
            </a:lvl1p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36FFB20-C4CB-465A-90BA-A6182141DED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94FF272-5050-445A-820E-59A99146F612}"/>
              </a:ext>
            </a:extLst>
          </p:cNvPr>
          <p:cNvSpPr>
            <a:spLocks noGrp="1"/>
          </p:cNvSpPr>
          <p:nvPr>
            <p:ph type="dt" sz="half" idx="10"/>
          </p:nvPr>
        </p:nvSpPr>
        <p:spPr>
          <a:xfrm>
            <a:off x="72000" y="6480000"/>
            <a:ext cx="2743200" cy="365125"/>
          </a:xfrm>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73E6E528-AFC1-447F-AEC7-4281936D97D4}"/>
              </a:ext>
            </a:extLst>
          </p:cNvPr>
          <p:cNvSpPr>
            <a:spLocks noGrp="1"/>
          </p:cNvSpPr>
          <p:nvPr>
            <p:ph type="ftr" sz="quarter" idx="11"/>
          </p:nvPr>
        </p:nvSpPr>
        <p:spPr>
          <a:xfrm>
            <a:off x="4038600" y="6480000"/>
            <a:ext cx="4114800" cy="365125"/>
          </a:xfrm>
        </p:spPr>
        <p:txBody>
          <a:bodyPr/>
          <a:lstStyle/>
          <a:p>
            <a:r>
              <a:rPr lang="en-GB"/>
              <a:t>Lewis.Reid@Liverpool.ac.uk</a:t>
            </a:r>
          </a:p>
        </p:txBody>
      </p:sp>
      <p:sp>
        <p:nvSpPr>
          <p:cNvPr id="6" name="Slide Number Placeholder 5">
            <a:extLst>
              <a:ext uri="{FF2B5EF4-FFF2-40B4-BE49-F238E27FC236}">
                <a16:creationId xmlns:a16="http://schemas.microsoft.com/office/drawing/2014/main" id="{56BA4909-4331-4B40-BA99-232B70533503}"/>
              </a:ext>
            </a:extLst>
          </p:cNvPr>
          <p:cNvSpPr>
            <a:spLocks noGrp="1"/>
          </p:cNvSpPr>
          <p:nvPr>
            <p:ph type="sldNum" sz="quarter" idx="12"/>
          </p:nvPr>
        </p:nvSpPr>
        <p:spPr>
          <a:xfrm>
            <a:off x="9360000" y="6480000"/>
            <a:ext cx="2743200" cy="365125"/>
          </a:xfrm>
        </p:spPr>
        <p:txBody>
          <a:bodyPr/>
          <a:lstStyle/>
          <a:p>
            <a:fld id="{31A558DF-7B64-4961-B1AA-15811CB006CC}" type="slidenum">
              <a:rPr lang="en-GB" smtClean="0"/>
              <a:t>‹#›</a:t>
            </a:fld>
            <a:endParaRPr lang="en-GB"/>
          </a:p>
        </p:txBody>
      </p:sp>
    </p:spTree>
    <p:extLst>
      <p:ext uri="{BB962C8B-B14F-4D97-AF65-F5344CB8AC3E}">
        <p14:creationId xmlns:p14="http://schemas.microsoft.com/office/powerpoint/2010/main" val="3860124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DD8AF-ED79-4943-81E7-98D621C774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A2FA8F2-26C1-414E-87DA-AADA21CDA6D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F43F92F-D23C-4736-B40C-0D766A1D1822}"/>
              </a:ext>
            </a:extLst>
          </p:cNvPr>
          <p:cNvSpPr>
            <a:spLocks noGrp="1"/>
          </p:cNvSpPr>
          <p:nvPr>
            <p:ph type="dt" sz="half" idx="10"/>
          </p:nvPr>
        </p:nvSpPr>
        <p:spPr/>
        <p:txBody>
          <a:bodyPr/>
          <a:lstStyle/>
          <a:p>
            <a:fld id="{CCFD384F-ECFB-4A2C-917D-872D4772235B}" type="datetime1">
              <a:rPr lang="en-GB" smtClean="0"/>
              <a:t>26/07/2022</a:t>
            </a:fld>
            <a:endParaRPr lang="en-GB"/>
          </a:p>
        </p:txBody>
      </p:sp>
      <p:sp>
        <p:nvSpPr>
          <p:cNvPr id="5" name="Footer Placeholder 4">
            <a:extLst>
              <a:ext uri="{FF2B5EF4-FFF2-40B4-BE49-F238E27FC236}">
                <a16:creationId xmlns:a16="http://schemas.microsoft.com/office/drawing/2014/main" id="{7F50F0FE-1429-4C1E-A675-A170973C0EDE}"/>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186231B6-B4F1-4E69-8A36-986AEF8D5AA5}"/>
              </a:ext>
            </a:extLst>
          </p:cNvPr>
          <p:cNvSpPr>
            <a:spLocks noGrp="1"/>
          </p:cNvSpPr>
          <p:nvPr>
            <p:ph type="sldNum" sz="quarter" idx="12"/>
          </p:nvPr>
        </p:nvSpPr>
        <p:spPr/>
        <p:txBody>
          <a:bodyPr/>
          <a:lstStyle/>
          <a:p>
            <a:fld id="{31A558DF-7B64-4961-B1AA-15811CB006CC}" type="slidenum">
              <a:rPr lang="en-GB" smtClean="0"/>
              <a:t>‹#›</a:t>
            </a:fld>
            <a:endParaRPr lang="en-GB"/>
          </a:p>
        </p:txBody>
      </p:sp>
      <p:pic>
        <p:nvPicPr>
          <p:cNvPr id="7" name="Picture 6">
            <a:extLst>
              <a:ext uri="{FF2B5EF4-FFF2-40B4-BE49-F238E27FC236}">
                <a16:creationId xmlns:a16="http://schemas.microsoft.com/office/drawing/2014/main" id="{5BC02CD1-D09B-49AC-AEF0-CE4BF2FD1C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24000" y="72000"/>
            <a:ext cx="1908125" cy="1080000"/>
          </a:xfrm>
          <a:prstGeom prst="rect">
            <a:avLst/>
          </a:prstGeom>
        </p:spPr>
      </p:pic>
    </p:spTree>
    <p:extLst>
      <p:ext uri="{BB962C8B-B14F-4D97-AF65-F5344CB8AC3E}">
        <p14:creationId xmlns:p14="http://schemas.microsoft.com/office/powerpoint/2010/main" val="3875326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6AFD1-0B35-47D9-92DA-4701E64A549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AF1A17B-F867-4E53-86C5-5A1522495DB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03F1958-35E7-4326-82C5-BDC11F15B17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A4BECBD-8C1C-46D1-9B8B-7D94BF99BD67}"/>
              </a:ext>
            </a:extLst>
          </p:cNvPr>
          <p:cNvSpPr>
            <a:spLocks noGrp="1"/>
          </p:cNvSpPr>
          <p:nvPr>
            <p:ph type="dt" sz="half" idx="10"/>
          </p:nvPr>
        </p:nvSpPr>
        <p:spPr/>
        <p:txBody>
          <a:bodyPr/>
          <a:lstStyle/>
          <a:p>
            <a:fld id="{E0873CBC-405F-4F44-9F65-63B48CA72F66}" type="datetime1">
              <a:rPr lang="en-GB" smtClean="0"/>
              <a:t>26/07/2022</a:t>
            </a:fld>
            <a:endParaRPr lang="en-GB"/>
          </a:p>
        </p:txBody>
      </p:sp>
      <p:sp>
        <p:nvSpPr>
          <p:cNvPr id="6" name="Footer Placeholder 5">
            <a:extLst>
              <a:ext uri="{FF2B5EF4-FFF2-40B4-BE49-F238E27FC236}">
                <a16:creationId xmlns:a16="http://schemas.microsoft.com/office/drawing/2014/main" id="{3F3337E9-3D81-4CAA-8577-A17060C12F96}"/>
              </a:ext>
            </a:extLst>
          </p:cNvPr>
          <p:cNvSpPr>
            <a:spLocks noGrp="1"/>
          </p:cNvSpPr>
          <p:nvPr>
            <p:ph type="ftr" sz="quarter" idx="11"/>
          </p:nvPr>
        </p:nvSpPr>
        <p:spPr/>
        <p:txBody>
          <a:bodyPr/>
          <a:lstStyle/>
          <a:p>
            <a:r>
              <a:rPr lang="en-GB"/>
              <a:t>Lewis.Reid@Liverpool.ac.uk</a:t>
            </a:r>
          </a:p>
        </p:txBody>
      </p:sp>
      <p:sp>
        <p:nvSpPr>
          <p:cNvPr id="7" name="Slide Number Placeholder 6">
            <a:extLst>
              <a:ext uri="{FF2B5EF4-FFF2-40B4-BE49-F238E27FC236}">
                <a16:creationId xmlns:a16="http://schemas.microsoft.com/office/drawing/2014/main" id="{74C5F54E-E015-4846-B2EA-DAF8B8A85BC3}"/>
              </a:ext>
            </a:extLst>
          </p:cNvPr>
          <p:cNvSpPr>
            <a:spLocks noGrp="1"/>
          </p:cNvSpPr>
          <p:nvPr>
            <p:ph type="sldNum" sz="quarter" idx="12"/>
          </p:nvPr>
        </p:nvSpPr>
        <p:spPr/>
        <p:txBody>
          <a:bodyPr/>
          <a:lstStyle/>
          <a:p>
            <a:fld id="{31A558DF-7B64-4961-B1AA-15811CB006CC}" type="slidenum">
              <a:rPr lang="en-GB" smtClean="0"/>
              <a:t>‹#›</a:t>
            </a:fld>
            <a:endParaRPr lang="en-GB"/>
          </a:p>
        </p:txBody>
      </p:sp>
    </p:spTree>
    <p:extLst>
      <p:ext uri="{BB962C8B-B14F-4D97-AF65-F5344CB8AC3E}">
        <p14:creationId xmlns:p14="http://schemas.microsoft.com/office/powerpoint/2010/main" val="2899130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05F66-9E67-4494-9153-C00CABE1DA07}"/>
              </a:ext>
            </a:extLst>
          </p:cNvPr>
          <p:cNvSpPr>
            <a:spLocks noGrp="1"/>
          </p:cNvSpPr>
          <p:nvPr>
            <p:ph type="title"/>
          </p:nvPr>
        </p:nvSpPr>
        <p:spPr>
          <a:xfrm>
            <a:off x="839788" y="365125"/>
            <a:ext cx="10515600" cy="1325563"/>
          </a:xfrm>
        </p:spPr>
        <p:txBody>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D1DDB352-417D-4AF2-BA86-8FE661DA94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630B43F-7AFE-476C-BF2A-E0F2A4C184D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E4C1E89-5B68-414D-B0C2-ECE5736D15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737EF10-49DE-4CB2-867A-EE3584B32C8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5F6AF65-2B55-4BBD-877B-3D254F1A8B19}"/>
              </a:ext>
            </a:extLst>
          </p:cNvPr>
          <p:cNvSpPr>
            <a:spLocks noGrp="1"/>
          </p:cNvSpPr>
          <p:nvPr>
            <p:ph type="dt" sz="half" idx="10"/>
          </p:nvPr>
        </p:nvSpPr>
        <p:spPr/>
        <p:txBody>
          <a:bodyPr/>
          <a:lstStyle/>
          <a:p>
            <a:fld id="{740C31F0-652F-4FEC-9238-24CD22F93B04}" type="datetime1">
              <a:rPr lang="en-GB" smtClean="0"/>
              <a:t>26/07/2022</a:t>
            </a:fld>
            <a:endParaRPr lang="en-GB"/>
          </a:p>
        </p:txBody>
      </p:sp>
      <p:sp>
        <p:nvSpPr>
          <p:cNvPr id="8" name="Footer Placeholder 7">
            <a:extLst>
              <a:ext uri="{FF2B5EF4-FFF2-40B4-BE49-F238E27FC236}">
                <a16:creationId xmlns:a16="http://schemas.microsoft.com/office/drawing/2014/main" id="{82E3201F-962E-4A4D-9504-4F951D84D4F7}"/>
              </a:ext>
            </a:extLst>
          </p:cNvPr>
          <p:cNvSpPr>
            <a:spLocks noGrp="1"/>
          </p:cNvSpPr>
          <p:nvPr>
            <p:ph type="ftr" sz="quarter" idx="11"/>
          </p:nvPr>
        </p:nvSpPr>
        <p:spPr/>
        <p:txBody>
          <a:bodyPr/>
          <a:lstStyle/>
          <a:p>
            <a:r>
              <a:rPr lang="en-GB"/>
              <a:t>Lewis.Reid@Liverpool.ac.uk</a:t>
            </a:r>
          </a:p>
        </p:txBody>
      </p:sp>
      <p:sp>
        <p:nvSpPr>
          <p:cNvPr id="9" name="Slide Number Placeholder 8">
            <a:extLst>
              <a:ext uri="{FF2B5EF4-FFF2-40B4-BE49-F238E27FC236}">
                <a16:creationId xmlns:a16="http://schemas.microsoft.com/office/drawing/2014/main" id="{45186E78-3221-48D8-BA45-4FB06E35DBDD}"/>
              </a:ext>
            </a:extLst>
          </p:cNvPr>
          <p:cNvSpPr>
            <a:spLocks noGrp="1"/>
          </p:cNvSpPr>
          <p:nvPr>
            <p:ph type="sldNum" sz="quarter" idx="12"/>
          </p:nvPr>
        </p:nvSpPr>
        <p:spPr/>
        <p:txBody>
          <a:bodyPr/>
          <a:lstStyle/>
          <a:p>
            <a:fld id="{31A558DF-7B64-4961-B1AA-15811CB006CC}" type="slidenum">
              <a:rPr lang="en-GB" smtClean="0"/>
              <a:t>‹#›</a:t>
            </a:fld>
            <a:endParaRPr lang="en-GB"/>
          </a:p>
        </p:txBody>
      </p:sp>
    </p:spTree>
    <p:extLst>
      <p:ext uri="{BB962C8B-B14F-4D97-AF65-F5344CB8AC3E}">
        <p14:creationId xmlns:p14="http://schemas.microsoft.com/office/powerpoint/2010/main" val="1873763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9A878-DCF9-42D4-B2B4-B87955DED83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7DDEFF3-D80A-4F56-A826-33213DEE8B42}"/>
              </a:ext>
            </a:extLst>
          </p:cNvPr>
          <p:cNvSpPr>
            <a:spLocks noGrp="1"/>
          </p:cNvSpPr>
          <p:nvPr>
            <p:ph type="dt" sz="half" idx="10"/>
          </p:nvPr>
        </p:nvSpPr>
        <p:spPr/>
        <p:txBody>
          <a:bodyPr/>
          <a:lstStyle/>
          <a:p>
            <a:fld id="{09D12BCD-8039-4D43-98C1-F123C94ECBB4}" type="datetime1">
              <a:rPr lang="en-GB" smtClean="0"/>
              <a:t>26/07/2022</a:t>
            </a:fld>
            <a:endParaRPr lang="en-GB"/>
          </a:p>
        </p:txBody>
      </p:sp>
      <p:sp>
        <p:nvSpPr>
          <p:cNvPr id="4" name="Footer Placeholder 3">
            <a:extLst>
              <a:ext uri="{FF2B5EF4-FFF2-40B4-BE49-F238E27FC236}">
                <a16:creationId xmlns:a16="http://schemas.microsoft.com/office/drawing/2014/main" id="{8108A0F8-E0C3-4531-8451-C51F864276C1}"/>
              </a:ext>
            </a:extLst>
          </p:cNvPr>
          <p:cNvSpPr>
            <a:spLocks noGrp="1"/>
          </p:cNvSpPr>
          <p:nvPr>
            <p:ph type="ftr" sz="quarter" idx="11"/>
          </p:nvPr>
        </p:nvSpPr>
        <p:spPr/>
        <p:txBody>
          <a:bodyPr/>
          <a:lstStyle/>
          <a:p>
            <a:r>
              <a:rPr lang="en-GB"/>
              <a:t>Lewis.Reid@Liverpool.ac.uk</a:t>
            </a:r>
          </a:p>
        </p:txBody>
      </p:sp>
      <p:sp>
        <p:nvSpPr>
          <p:cNvPr id="5" name="Slide Number Placeholder 4">
            <a:extLst>
              <a:ext uri="{FF2B5EF4-FFF2-40B4-BE49-F238E27FC236}">
                <a16:creationId xmlns:a16="http://schemas.microsoft.com/office/drawing/2014/main" id="{046FCE54-ABF2-4258-B9DC-AAAD19631A64}"/>
              </a:ext>
            </a:extLst>
          </p:cNvPr>
          <p:cNvSpPr>
            <a:spLocks noGrp="1"/>
          </p:cNvSpPr>
          <p:nvPr>
            <p:ph type="sldNum" sz="quarter" idx="12"/>
          </p:nvPr>
        </p:nvSpPr>
        <p:spPr/>
        <p:txBody>
          <a:bodyPr/>
          <a:lstStyle/>
          <a:p>
            <a:fld id="{31A558DF-7B64-4961-B1AA-15811CB006CC}" type="slidenum">
              <a:rPr lang="en-GB" smtClean="0"/>
              <a:t>‹#›</a:t>
            </a:fld>
            <a:endParaRPr lang="en-GB"/>
          </a:p>
        </p:txBody>
      </p:sp>
    </p:spTree>
    <p:extLst>
      <p:ext uri="{BB962C8B-B14F-4D97-AF65-F5344CB8AC3E}">
        <p14:creationId xmlns:p14="http://schemas.microsoft.com/office/powerpoint/2010/main" val="3842876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4968D60-B329-4213-9503-30504407C503}"/>
              </a:ext>
            </a:extLst>
          </p:cNvPr>
          <p:cNvSpPr>
            <a:spLocks noGrp="1"/>
          </p:cNvSpPr>
          <p:nvPr>
            <p:ph type="dt" sz="half" idx="10"/>
          </p:nvPr>
        </p:nvSpPr>
        <p:spPr/>
        <p:txBody>
          <a:bodyPr/>
          <a:lstStyle/>
          <a:p>
            <a:fld id="{33EF11E3-B47C-4F19-B033-DB44A005DE0F}" type="datetime1">
              <a:rPr lang="en-GB" smtClean="0"/>
              <a:t>26/07/2022</a:t>
            </a:fld>
            <a:endParaRPr lang="en-GB"/>
          </a:p>
        </p:txBody>
      </p:sp>
      <p:sp>
        <p:nvSpPr>
          <p:cNvPr id="3" name="Footer Placeholder 2">
            <a:extLst>
              <a:ext uri="{FF2B5EF4-FFF2-40B4-BE49-F238E27FC236}">
                <a16:creationId xmlns:a16="http://schemas.microsoft.com/office/drawing/2014/main" id="{FEF641EE-33E7-43C3-9C8B-A024FD8B016D}"/>
              </a:ext>
            </a:extLst>
          </p:cNvPr>
          <p:cNvSpPr>
            <a:spLocks noGrp="1"/>
          </p:cNvSpPr>
          <p:nvPr>
            <p:ph type="ftr" sz="quarter" idx="11"/>
          </p:nvPr>
        </p:nvSpPr>
        <p:spPr/>
        <p:txBody>
          <a:bodyPr/>
          <a:lstStyle/>
          <a:p>
            <a:r>
              <a:rPr lang="en-GB"/>
              <a:t>Lewis.Reid@Liverpool.ac.uk</a:t>
            </a:r>
          </a:p>
        </p:txBody>
      </p:sp>
      <p:sp>
        <p:nvSpPr>
          <p:cNvPr id="4" name="Slide Number Placeholder 3">
            <a:extLst>
              <a:ext uri="{FF2B5EF4-FFF2-40B4-BE49-F238E27FC236}">
                <a16:creationId xmlns:a16="http://schemas.microsoft.com/office/drawing/2014/main" id="{FCB167EE-ED2E-4082-969B-19F9D284E4C6}"/>
              </a:ext>
            </a:extLst>
          </p:cNvPr>
          <p:cNvSpPr>
            <a:spLocks noGrp="1"/>
          </p:cNvSpPr>
          <p:nvPr>
            <p:ph type="sldNum" sz="quarter" idx="12"/>
          </p:nvPr>
        </p:nvSpPr>
        <p:spPr/>
        <p:txBody>
          <a:bodyPr/>
          <a:lstStyle/>
          <a:p>
            <a:fld id="{31A558DF-7B64-4961-B1AA-15811CB006CC}" type="slidenum">
              <a:rPr lang="en-GB" smtClean="0"/>
              <a:t>‹#›</a:t>
            </a:fld>
            <a:endParaRPr lang="en-GB"/>
          </a:p>
        </p:txBody>
      </p:sp>
    </p:spTree>
    <p:extLst>
      <p:ext uri="{BB962C8B-B14F-4D97-AF65-F5344CB8AC3E}">
        <p14:creationId xmlns:p14="http://schemas.microsoft.com/office/powerpoint/2010/main" val="2117818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20B32-12DD-4C12-9DB4-E179CB3A494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00501EF-369E-4B6A-895D-453218154E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F980275-DE99-4309-9A49-74E2913439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54BBA4B-31AB-46B5-9130-B65CEAF716CF}"/>
              </a:ext>
            </a:extLst>
          </p:cNvPr>
          <p:cNvSpPr>
            <a:spLocks noGrp="1"/>
          </p:cNvSpPr>
          <p:nvPr>
            <p:ph type="dt" sz="half" idx="10"/>
          </p:nvPr>
        </p:nvSpPr>
        <p:spPr/>
        <p:txBody>
          <a:bodyPr/>
          <a:lstStyle/>
          <a:p>
            <a:fld id="{D8B3D4DC-7784-42BE-907C-5B936B9E1E2A}" type="datetime1">
              <a:rPr lang="en-GB" smtClean="0"/>
              <a:t>26/07/2022</a:t>
            </a:fld>
            <a:endParaRPr lang="en-GB"/>
          </a:p>
        </p:txBody>
      </p:sp>
      <p:sp>
        <p:nvSpPr>
          <p:cNvPr id="6" name="Footer Placeholder 5">
            <a:extLst>
              <a:ext uri="{FF2B5EF4-FFF2-40B4-BE49-F238E27FC236}">
                <a16:creationId xmlns:a16="http://schemas.microsoft.com/office/drawing/2014/main" id="{0D56BA66-32DA-4D20-90D4-844443093FDC}"/>
              </a:ext>
            </a:extLst>
          </p:cNvPr>
          <p:cNvSpPr>
            <a:spLocks noGrp="1"/>
          </p:cNvSpPr>
          <p:nvPr>
            <p:ph type="ftr" sz="quarter" idx="11"/>
          </p:nvPr>
        </p:nvSpPr>
        <p:spPr/>
        <p:txBody>
          <a:bodyPr/>
          <a:lstStyle/>
          <a:p>
            <a:r>
              <a:rPr lang="en-GB"/>
              <a:t>Lewis.Reid@Liverpool.ac.uk</a:t>
            </a:r>
          </a:p>
        </p:txBody>
      </p:sp>
      <p:sp>
        <p:nvSpPr>
          <p:cNvPr id="7" name="Slide Number Placeholder 6">
            <a:extLst>
              <a:ext uri="{FF2B5EF4-FFF2-40B4-BE49-F238E27FC236}">
                <a16:creationId xmlns:a16="http://schemas.microsoft.com/office/drawing/2014/main" id="{ED89E467-9D00-4D9E-80A0-EF18ACE71D6B}"/>
              </a:ext>
            </a:extLst>
          </p:cNvPr>
          <p:cNvSpPr>
            <a:spLocks noGrp="1"/>
          </p:cNvSpPr>
          <p:nvPr>
            <p:ph type="sldNum" sz="quarter" idx="12"/>
          </p:nvPr>
        </p:nvSpPr>
        <p:spPr/>
        <p:txBody>
          <a:bodyPr/>
          <a:lstStyle/>
          <a:p>
            <a:fld id="{31A558DF-7B64-4961-B1AA-15811CB006CC}" type="slidenum">
              <a:rPr lang="en-GB" smtClean="0"/>
              <a:t>‹#›</a:t>
            </a:fld>
            <a:endParaRPr lang="en-GB"/>
          </a:p>
        </p:txBody>
      </p:sp>
    </p:spTree>
    <p:extLst>
      <p:ext uri="{BB962C8B-B14F-4D97-AF65-F5344CB8AC3E}">
        <p14:creationId xmlns:p14="http://schemas.microsoft.com/office/powerpoint/2010/main" val="1467062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CA6D8-E8A7-47C3-98E6-52BCF0E779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2BFCFEC-A772-4BCF-8A63-E249C35EEB0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B018AD3-B894-45A2-AFD2-F165A9DC5C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69DA328-F055-48F4-81C5-BB1572423F14}"/>
              </a:ext>
            </a:extLst>
          </p:cNvPr>
          <p:cNvSpPr>
            <a:spLocks noGrp="1"/>
          </p:cNvSpPr>
          <p:nvPr>
            <p:ph type="dt" sz="half" idx="10"/>
          </p:nvPr>
        </p:nvSpPr>
        <p:spPr/>
        <p:txBody>
          <a:bodyPr/>
          <a:lstStyle/>
          <a:p>
            <a:fld id="{66FA52A9-A396-4A51-B710-4447CFD62D93}" type="datetime1">
              <a:rPr lang="en-GB" smtClean="0"/>
              <a:t>26/07/2022</a:t>
            </a:fld>
            <a:endParaRPr lang="en-GB"/>
          </a:p>
        </p:txBody>
      </p:sp>
      <p:sp>
        <p:nvSpPr>
          <p:cNvPr id="6" name="Footer Placeholder 5">
            <a:extLst>
              <a:ext uri="{FF2B5EF4-FFF2-40B4-BE49-F238E27FC236}">
                <a16:creationId xmlns:a16="http://schemas.microsoft.com/office/drawing/2014/main" id="{D26FC55A-6787-4EBC-B948-5AF2F454AE18}"/>
              </a:ext>
            </a:extLst>
          </p:cNvPr>
          <p:cNvSpPr>
            <a:spLocks noGrp="1"/>
          </p:cNvSpPr>
          <p:nvPr>
            <p:ph type="ftr" sz="quarter" idx="11"/>
          </p:nvPr>
        </p:nvSpPr>
        <p:spPr/>
        <p:txBody>
          <a:bodyPr/>
          <a:lstStyle/>
          <a:p>
            <a:r>
              <a:rPr lang="en-GB"/>
              <a:t>Lewis.Reid@Liverpool.ac.uk</a:t>
            </a:r>
          </a:p>
        </p:txBody>
      </p:sp>
      <p:sp>
        <p:nvSpPr>
          <p:cNvPr id="7" name="Slide Number Placeholder 6">
            <a:extLst>
              <a:ext uri="{FF2B5EF4-FFF2-40B4-BE49-F238E27FC236}">
                <a16:creationId xmlns:a16="http://schemas.microsoft.com/office/drawing/2014/main" id="{27DE73AB-8B97-4E2F-AC6E-3F2DC6A25ACA}"/>
              </a:ext>
            </a:extLst>
          </p:cNvPr>
          <p:cNvSpPr>
            <a:spLocks noGrp="1"/>
          </p:cNvSpPr>
          <p:nvPr>
            <p:ph type="sldNum" sz="quarter" idx="12"/>
          </p:nvPr>
        </p:nvSpPr>
        <p:spPr/>
        <p:txBody>
          <a:bodyPr/>
          <a:lstStyle/>
          <a:p>
            <a:fld id="{31A558DF-7B64-4961-B1AA-15811CB006CC}" type="slidenum">
              <a:rPr lang="en-GB" smtClean="0"/>
              <a:t>‹#›</a:t>
            </a:fld>
            <a:endParaRPr lang="en-GB"/>
          </a:p>
        </p:txBody>
      </p:sp>
    </p:spTree>
    <p:extLst>
      <p:ext uri="{BB962C8B-B14F-4D97-AF65-F5344CB8AC3E}">
        <p14:creationId xmlns:p14="http://schemas.microsoft.com/office/powerpoint/2010/main" val="2061096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B7ECED-1766-4BA2-B44C-80EBF8C78512}"/>
              </a:ext>
            </a:extLst>
          </p:cNvPr>
          <p:cNvSpPr>
            <a:spLocks noGrp="1"/>
          </p:cNvSpPr>
          <p:nvPr>
            <p:ph type="title"/>
          </p:nvPr>
        </p:nvSpPr>
        <p:spPr>
          <a:xfrm>
            <a:off x="3348000" y="0"/>
            <a:ext cx="8820000" cy="900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CDCE602D-F54C-4EA9-91B4-18D7D46C323E}"/>
              </a:ext>
            </a:extLst>
          </p:cNvPr>
          <p:cNvSpPr>
            <a:spLocks noGrp="1"/>
          </p:cNvSpPr>
          <p:nvPr>
            <p:ph type="body" idx="1"/>
          </p:nvPr>
        </p:nvSpPr>
        <p:spPr>
          <a:xfrm>
            <a:off x="156000" y="1080000"/>
            <a:ext cx="118800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7B6977BA-5591-4819-9EAF-59322E95AF23}"/>
              </a:ext>
            </a:extLst>
          </p:cNvPr>
          <p:cNvSpPr>
            <a:spLocks noGrp="1"/>
          </p:cNvSpPr>
          <p:nvPr>
            <p:ph type="dt" sz="half" idx="2"/>
          </p:nvPr>
        </p:nvSpPr>
        <p:spPr>
          <a:xfrm>
            <a:off x="72000" y="6480000"/>
            <a:ext cx="2743200" cy="365125"/>
          </a:xfrm>
          <a:prstGeom prst="rect">
            <a:avLst/>
          </a:prstGeom>
        </p:spPr>
        <p:txBody>
          <a:bodyPr vert="horz" lIns="91440" tIns="45720" rIns="91440" bIns="45720" rtlCol="0" anchor="ctr"/>
          <a:lstStyle>
            <a:lvl1pPr algn="l">
              <a:defRPr sz="1200">
                <a:solidFill>
                  <a:srgbClr val="031F73"/>
                </a:solidFill>
                <a:latin typeface="Arial" panose="020B0604020202020204" pitchFamily="34" charset="0"/>
                <a:cs typeface="Arial" panose="020B0604020202020204" pitchFamily="34" charset="0"/>
              </a:defRPr>
            </a:lvl1pPr>
          </a:lstStyle>
          <a:p>
            <a:fld id="{FC90E054-6F35-449A-A8AE-46F60F4D264C}" type="datetime1">
              <a:rPr lang="en-GB" smtClean="0"/>
              <a:pPr/>
              <a:t>26/07/2022</a:t>
            </a:fld>
            <a:endParaRPr lang="en-GB" dirty="0"/>
          </a:p>
        </p:txBody>
      </p:sp>
      <p:sp>
        <p:nvSpPr>
          <p:cNvPr id="5" name="Footer Placeholder 4">
            <a:extLst>
              <a:ext uri="{FF2B5EF4-FFF2-40B4-BE49-F238E27FC236}">
                <a16:creationId xmlns:a16="http://schemas.microsoft.com/office/drawing/2014/main" id="{260257CC-FFB0-4B82-828A-A54E51F66753}"/>
              </a:ext>
            </a:extLst>
          </p:cNvPr>
          <p:cNvSpPr>
            <a:spLocks noGrp="1"/>
          </p:cNvSpPr>
          <p:nvPr>
            <p:ph type="ftr" sz="quarter" idx="3"/>
          </p:nvPr>
        </p:nvSpPr>
        <p:spPr>
          <a:xfrm>
            <a:off x="4038600" y="6480000"/>
            <a:ext cx="4114800" cy="365125"/>
          </a:xfrm>
          <a:prstGeom prst="rect">
            <a:avLst/>
          </a:prstGeom>
        </p:spPr>
        <p:txBody>
          <a:bodyPr vert="horz" lIns="91440" tIns="45720" rIns="91440" bIns="45720" rtlCol="0" anchor="ctr"/>
          <a:lstStyle>
            <a:lvl1pPr algn="ctr">
              <a:defRPr sz="1200">
                <a:solidFill>
                  <a:srgbClr val="031F73"/>
                </a:solidFill>
                <a:latin typeface="Arial" panose="020B0604020202020204" pitchFamily="34" charset="0"/>
                <a:cs typeface="Arial" panose="020B0604020202020204" pitchFamily="34" charset="0"/>
              </a:defRPr>
            </a:lvl1pPr>
          </a:lstStyle>
          <a:p>
            <a:r>
              <a:rPr lang="en-GB"/>
              <a:t>Lewis.Reid@Liverpool.ac.uk</a:t>
            </a:r>
            <a:endParaRPr lang="en-GB" dirty="0"/>
          </a:p>
        </p:txBody>
      </p:sp>
      <p:sp>
        <p:nvSpPr>
          <p:cNvPr id="6" name="Slide Number Placeholder 5">
            <a:extLst>
              <a:ext uri="{FF2B5EF4-FFF2-40B4-BE49-F238E27FC236}">
                <a16:creationId xmlns:a16="http://schemas.microsoft.com/office/drawing/2014/main" id="{08D475D6-76F5-4798-8416-49C014EE7D6A}"/>
              </a:ext>
            </a:extLst>
          </p:cNvPr>
          <p:cNvSpPr>
            <a:spLocks noGrp="1"/>
          </p:cNvSpPr>
          <p:nvPr>
            <p:ph type="sldNum" sz="quarter" idx="4"/>
          </p:nvPr>
        </p:nvSpPr>
        <p:spPr>
          <a:xfrm>
            <a:off x="9360000" y="6480000"/>
            <a:ext cx="2743200" cy="365125"/>
          </a:xfrm>
          <a:prstGeom prst="rect">
            <a:avLst/>
          </a:prstGeom>
        </p:spPr>
        <p:txBody>
          <a:bodyPr vert="horz" lIns="91440" tIns="45720" rIns="91440" bIns="45720" rtlCol="0" anchor="ctr"/>
          <a:lstStyle>
            <a:lvl1pPr algn="r">
              <a:defRPr sz="1200">
                <a:solidFill>
                  <a:srgbClr val="031F73"/>
                </a:solidFill>
              </a:defRPr>
            </a:lvl1pPr>
          </a:lstStyle>
          <a:p>
            <a:fld id="{31A558DF-7B64-4961-B1AA-15811CB006CC}" type="slidenum">
              <a:rPr lang="en-GB" smtClean="0"/>
              <a:pPr/>
              <a:t>‹#›</a:t>
            </a:fld>
            <a:endParaRPr lang="en-GB" dirty="0"/>
          </a:p>
        </p:txBody>
      </p:sp>
      <p:pic>
        <p:nvPicPr>
          <p:cNvPr id="8" name="Picture 7">
            <a:extLst>
              <a:ext uri="{FF2B5EF4-FFF2-40B4-BE49-F238E27FC236}">
                <a16:creationId xmlns:a16="http://schemas.microsoft.com/office/drawing/2014/main" id="{C2D52BA4-182F-4B2B-BDFE-A71A773E77D8}"/>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2000" y="72000"/>
            <a:ext cx="2880000" cy="740282"/>
          </a:xfrm>
          <a:prstGeom prst="rect">
            <a:avLst/>
          </a:prstGeom>
        </p:spPr>
      </p:pic>
    </p:spTree>
    <p:extLst>
      <p:ext uri="{BB962C8B-B14F-4D97-AF65-F5344CB8AC3E}">
        <p14:creationId xmlns:p14="http://schemas.microsoft.com/office/powerpoint/2010/main" val="37021185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000" kern="1200">
          <a:solidFill>
            <a:srgbClr val="031F73"/>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31F7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31F7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31F7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5.png"/><Relationship Id="rId1" Type="http://schemas.openxmlformats.org/officeDocument/2006/relationships/slideLayout" Target="../slideLayouts/slideLayout6.xml"/><Relationship Id="rId5" Type="http://schemas.openxmlformats.org/officeDocument/2006/relationships/image" Target="../media/image23.png"/><Relationship Id="rId4" Type="http://schemas.openxmlformats.org/officeDocument/2006/relationships/image" Target="../media/image36.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hyperlink" Target="https://e-publishing.cern.ch/index.php/CYRM/issue/view/146"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70B98-CA4A-4AEC-B573-0A1DE3536E35}"/>
              </a:ext>
            </a:extLst>
          </p:cNvPr>
          <p:cNvSpPr>
            <a:spLocks noGrp="1"/>
          </p:cNvSpPr>
          <p:nvPr>
            <p:ph type="ctrTitle"/>
          </p:nvPr>
        </p:nvSpPr>
        <p:spPr>
          <a:xfrm>
            <a:off x="720000" y="1584000"/>
            <a:ext cx="9144000" cy="2376000"/>
          </a:xfrm>
        </p:spPr>
        <p:txBody>
          <a:bodyPr>
            <a:normAutofit fontScale="90000"/>
          </a:bodyPr>
          <a:lstStyle/>
          <a:p>
            <a:r>
              <a:rPr lang="en-GB" dirty="0"/>
              <a:t>Experimental demonstration of the acceleration of electrons from a linear accelerator by a laser driven plasma wakefield at CLARA </a:t>
            </a:r>
          </a:p>
        </p:txBody>
      </p:sp>
      <p:sp>
        <p:nvSpPr>
          <p:cNvPr id="3" name="Subtitle 2">
            <a:extLst>
              <a:ext uri="{FF2B5EF4-FFF2-40B4-BE49-F238E27FC236}">
                <a16:creationId xmlns:a16="http://schemas.microsoft.com/office/drawing/2014/main" id="{DA0261EB-088D-42CD-99A7-57092B83B50E}"/>
              </a:ext>
            </a:extLst>
          </p:cNvPr>
          <p:cNvSpPr>
            <a:spLocks noGrp="1"/>
          </p:cNvSpPr>
          <p:nvPr>
            <p:ph type="subTitle" idx="1"/>
          </p:nvPr>
        </p:nvSpPr>
        <p:spPr>
          <a:xfrm>
            <a:off x="719998" y="4319997"/>
            <a:ext cx="10944000" cy="954004"/>
          </a:xfrm>
        </p:spPr>
        <p:txBody>
          <a:bodyPr>
            <a:normAutofit/>
          </a:bodyPr>
          <a:lstStyle/>
          <a:p>
            <a:r>
              <a:rPr lang="en-GB" u="sng" dirty="0"/>
              <a:t>L. R. Reid</a:t>
            </a:r>
            <a:r>
              <a:rPr lang="en-GB" baseline="30000" dirty="0"/>
              <a:t>1,2</a:t>
            </a:r>
            <a:r>
              <a:rPr lang="en-GB" dirty="0"/>
              <a:t>, L. Boulton</a:t>
            </a:r>
            <a:r>
              <a:rPr lang="en-GB" baseline="30000" dirty="0"/>
              <a:t>2,3,4</a:t>
            </a:r>
            <a:r>
              <a:rPr lang="en-GB" dirty="0"/>
              <a:t>, J. Christie</a:t>
            </a:r>
            <a:r>
              <a:rPr lang="en-GB" baseline="30000" dirty="0"/>
              <a:t>1,2</a:t>
            </a:r>
            <a:r>
              <a:rPr lang="en-GB" dirty="0"/>
              <a:t>, H. Jones</a:t>
            </a:r>
            <a:r>
              <a:rPr lang="en-GB" baseline="30000" dirty="0"/>
              <a:t>1,2,3</a:t>
            </a:r>
            <a:r>
              <a:rPr lang="en-GB" dirty="0"/>
              <a:t>, A. Knetsch</a:t>
            </a:r>
            <a:r>
              <a:rPr lang="en-GB" baseline="30000" dirty="0"/>
              <a:t>5</a:t>
            </a:r>
            <a:r>
              <a:rPr lang="en-GB" dirty="0"/>
              <a:t>, A. Morris</a:t>
            </a:r>
            <a:r>
              <a:rPr lang="en-GB" baseline="30000" dirty="0"/>
              <a:t>1,2</a:t>
            </a:r>
            <a:r>
              <a:rPr lang="en-GB" dirty="0"/>
              <a:t>, W. Okell</a:t>
            </a:r>
            <a:r>
              <a:rPr lang="en-GB" baseline="30000" dirty="0"/>
              <a:t>2,6</a:t>
            </a:r>
            <a:r>
              <a:rPr lang="en-GB" dirty="0"/>
              <a:t>, T. Pacey</a:t>
            </a:r>
            <a:r>
              <a:rPr lang="en-GB" baseline="30000" dirty="0"/>
              <a:t>2,6</a:t>
            </a:r>
            <a:r>
              <a:rPr lang="en-GB" dirty="0"/>
              <a:t>, M. Radford</a:t>
            </a:r>
            <a:r>
              <a:rPr lang="en-GB" baseline="30000" dirty="0"/>
              <a:t>1,2</a:t>
            </a:r>
            <a:r>
              <a:rPr lang="en-GB" dirty="0"/>
              <a:t>, D. Walsh</a:t>
            </a:r>
            <a:r>
              <a:rPr lang="en-GB" baseline="30000" dirty="0"/>
              <a:t>2,6</a:t>
            </a:r>
            <a:r>
              <a:rPr lang="en-GB" dirty="0"/>
              <a:t> and L. Corner</a:t>
            </a:r>
            <a:r>
              <a:rPr lang="en-GB" baseline="30000" dirty="0"/>
              <a:t>1,2</a:t>
            </a:r>
          </a:p>
        </p:txBody>
      </p:sp>
      <p:sp>
        <p:nvSpPr>
          <p:cNvPr id="4" name="Subtitle 2">
            <a:extLst>
              <a:ext uri="{FF2B5EF4-FFF2-40B4-BE49-F238E27FC236}">
                <a16:creationId xmlns:a16="http://schemas.microsoft.com/office/drawing/2014/main" id="{29CD97AD-5F2B-4ECC-AE3E-13E3BA801443}"/>
              </a:ext>
            </a:extLst>
          </p:cNvPr>
          <p:cNvSpPr txBox="1">
            <a:spLocks/>
          </p:cNvSpPr>
          <p:nvPr/>
        </p:nvSpPr>
        <p:spPr>
          <a:xfrm>
            <a:off x="156000" y="5633998"/>
            <a:ext cx="11880000" cy="122400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600" dirty="0"/>
              <a:t>1: School of Engineering, University of Liverpool, Liverpool, United Kingdom, 2: Cockcroft institute, Warrington, United Kingdom, 3: </a:t>
            </a:r>
            <a:r>
              <a:rPr lang="en-GB" sz="1600" dirty="0" err="1"/>
              <a:t>Deutsches</a:t>
            </a:r>
            <a:r>
              <a:rPr lang="en-GB" sz="1600" dirty="0"/>
              <a:t> </a:t>
            </a:r>
            <a:r>
              <a:rPr lang="en-GB" sz="1600" dirty="0" err="1"/>
              <a:t>Elektronen</a:t>
            </a:r>
            <a:r>
              <a:rPr lang="en-GB" sz="1600" dirty="0"/>
              <a:t>-Synchrotron DESY, Hamburg, Germany, 4:  SUPA, Department of Physics, University of Strathclyde, Glasgow, United Kingdom, 5: </a:t>
            </a:r>
            <a:r>
              <a:rPr lang="fr-FR" sz="1600" dirty="0"/>
              <a:t>Laboratoire d’Optique Appliquée, Paris, France, 6: </a:t>
            </a:r>
            <a:r>
              <a:rPr lang="en-GB" sz="1600" dirty="0"/>
              <a:t> ASTeC, STFC Daresbury Laboratory, Warrington, United Kingdom</a:t>
            </a:r>
          </a:p>
        </p:txBody>
      </p:sp>
    </p:spTree>
    <p:extLst>
      <p:ext uri="{BB962C8B-B14F-4D97-AF65-F5344CB8AC3E}">
        <p14:creationId xmlns:p14="http://schemas.microsoft.com/office/powerpoint/2010/main" val="1266793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246DE-D3DA-4560-B91B-C04A6D97849C}"/>
              </a:ext>
            </a:extLst>
          </p:cNvPr>
          <p:cNvSpPr>
            <a:spLocks noGrp="1"/>
          </p:cNvSpPr>
          <p:nvPr>
            <p:ph type="title"/>
          </p:nvPr>
        </p:nvSpPr>
        <p:spPr/>
        <p:txBody>
          <a:bodyPr/>
          <a:lstStyle/>
          <a:p>
            <a:r>
              <a:rPr lang="en-GB" dirty="0"/>
              <a:t>Accelerating gradient</a:t>
            </a:r>
          </a:p>
        </p:txBody>
      </p:sp>
      <p:sp>
        <p:nvSpPr>
          <p:cNvPr id="3" name="Date Placeholder 2">
            <a:extLst>
              <a:ext uri="{FF2B5EF4-FFF2-40B4-BE49-F238E27FC236}">
                <a16:creationId xmlns:a16="http://schemas.microsoft.com/office/drawing/2014/main" id="{CA445176-0993-4B02-BFE2-B8A9555B4B97}"/>
              </a:ext>
            </a:extLst>
          </p:cNvPr>
          <p:cNvSpPr>
            <a:spLocks noGrp="1"/>
          </p:cNvSpPr>
          <p:nvPr>
            <p:ph type="dt" sz="half" idx="10"/>
          </p:nvPr>
        </p:nvSpPr>
        <p:spPr/>
        <p:txBody>
          <a:bodyPr/>
          <a:lstStyle/>
          <a:p>
            <a:fld id="{09D12BCD-8039-4D43-98C1-F123C94ECBB4}" type="datetime1">
              <a:rPr lang="en-GB" smtClean="0"/>
              <a:t>26/07/2022</a:t>
            </a:fld>
            <a:endParaRPr lang="en-GB"/>
          </a:p>
        </p:txBody>
      </p:sp>
      <p:sp>
        <p:nvSpPr>
          <p:cNvPr id="4" name="Footer Placeholder 3">
            <a:extLst>
              <a:ext uri="{FF2B5EF4-FFF2-40B4-BE49-F238E27FC236}">
                <a16:creationId xmlns:a16="http://schemas.microsoft.com/office/drawing/2014/main" id="{5F61F110-378B-439B-B613-2E6A4341E224}"/>
              </a:ext>
            </a:extLst>
          </p:cNvPr>
          <p:cNvSpPr>
            <a:spLocks noGrp="1"/>
          </p:cNvSpPr>
          <p:nvPr>
            <p:ph type="ftr" sz="quarter" idx="11"/>
          </p:nvPr>
        </p:nvSpPr>
        <p:spPr/>
        <p:txBody>
          <a:bodyPr/>
          <a:lstStyle/>
          <a:p>
            <a:r>
              <a:rPr lang="en-GB"/>
              <a:t>Lewis.Reid@Liverpool.ac.uk</a:t>
            </a:r>
          </a:p>
        </p:txBody>
      </p:sp>
      <p:sp>
        <p:nvSpPr>
          <p:cNvPr id="5" name="Slide Number Placeholder 4">
            <a:extLst>
              <a:ext uri="{FF2B5EF4-FFF2-40B4-BE49-F238E27FC236}">
                <a16:creationId xmlns:a16="http://schemas.microsoft.com/office/drawing/2014/main" id="{2C7FD97C-9346-4F7B-8C2C-F1461EBCE40F}"/>
              </a:ext>
            </a:extLst>
          </p:cNvPr>
          <p:cNvSpPr>
            <a:spLocks noGrp="1"/>
          </p:cNvSpPr>
          <p:nvPr>
            <p:ph type="sldNum" sz="quarter" idx="12"/>
          </p:nvPr>
        </p:nvSpPr>
        <p:spPr/>
        <p:txBody>
          <a:bodyPr/>
          <a:lstStyle/>
          <a:p>
            <a:fld id="{31A558DF-7B64-4961-B1AA-15811CB006CC}" type="slidenum">
              <a:rPr lang="en-GB" smtClean="0"/>
              <a:t>10</a:t>
            </a:fld>
            <a:endParaRPr lang="en-GB"/>
          </a:p>
        </p:txBody>
      </p:sp>
      <p:sp>
        <p:nvSpPr>
          <p:cNvPr id="11" name="TextBox 10">
            <a:extLst>
              <a:ext uri="{FF2B5EF4-FFF2-40B4-BE49-F238E27FC236}">
                <a16:creationId xmlns:a16="http://schemas.microsoft.com/office/drawing/2014/main" id="{F3B00135-E105-4BB5-8090-CD7EB1DCD83B}"/>
              </a:ext>
            </a:extLst>
          </p:cNvPr>
          <p:cNvSpPr txBox="1"/>
          <p:nvPr/>
        </p:nvSpPr>
        <p:spPr>
          <a:xfrm>
            <a:off x="6096000" y="1080000"/>
            <a:ext cx="5916000" cy="1631216"/>
          </a:xfrm>
          <a:prstGeom prst="rect">
            <a:avLst/>
          </a:prstGeom>
          <a:noFill/>
        </p:spPr>
        <p:txBody>
          <a:bodyPr wrap="square" rtlCol="0">
            <a:spAutoFit/>
          </a:bodyPr>
          <a:lstStyle/>
          <a:p>
            <a:r>
              <a:rPr lang="en-GB" sz="2000" b="1" dirty="0">
                <a:solidFill>
                  <a:schemeClr val="tx2"/>
                </a:solidFill>
                <a:latin typeface="Arial" panose="020B0604020202020204" pitchFamily="34" charset="0"/>
                <a:cs typeface="Arial" panose="020B0604020202020204" pitchFamily="34" charset="0"/>
              </a:rPr>
              <a:t>Simulation:</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Max. energy gain ~ </a:t>
            </a:r>
            <a:r>
              <a:rPr lang="en-GB" sz="2000" b="1" dirty="0">
                <a:latin typeface="Arial" panose="020B0604020202020204" pitchFamily="34" charset="0"/>
                <a:cs typeface="Arial" panose="020B0604020202020204" pitchFamily="34" charset="0"/>
              </a:rPr>
              <a:t>900 keV.</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8 mm plasma: gradient </a:t>
            </a:r>
            <a:r>
              <a:rPr lang="en-GB" sz="2000" dirty="0">
                <a:solidFill>
                  <a:schemeClr val="tx2"/>
                </a:solidFill>
                <a:latin typeface="Arial" panose="020B0604020202020204" pitchFamily="34" charset="0"/>
                <a:cs typeface="Arial" panose="020B0604020202020204" pitchFamily="34" charset="0"/>
              </a:rPr>
              <a:t>~ </a:t>
            </a:r>
            <a:r>
              <a:rPr lang="en-GB" sz="2000" b="1" dirty="0">
                <a:solidFill>
                  <a:schemeClr val="tx2"/>
                </a:solidFill>
                <a:latin typeface="Arial" panose="020B0604020202020204" pitchFamily="34" charset="0"/>
                <a:cs typeface="Arial" panose="020B0604020202020204" pitchFamily="34" charset="0"/>
              </a:rPr>
              <a:t>112 MV/m</a:t>
            </a:r>
            <a:r>
              <a:rPr lang="en-GB" sz="2000" b="1"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Camera response must be taken into account.</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12 bit camera, 200 keV energy gain: </a:t>
            </a:r>
            <a:r>
              <a:rPr lang="en-GB" sz="2000" b="1" dirty="0">
                <a:solidFill>
                  <a:schemeClr val="tx2"/>
                </a:solidFill>
                <a:latin typeface="Arial" panose="020B0604020202020204" pitchFamily="34" charset="0"/>
                <a:cs typeface="Arial" panose="020B0604020202020204" pitchFamily="34" charset="0"/>
              </a:rPr>
              <a:t>25 MV/m</a:t>
            </a:r>
          </a:p>
        </p:txBody>
      </p:sp>
      <p:pic>
        <p:nvPicPr>
          <p:cNvPr id="14" name="Picture 13">
            <a:extLst>
              <a:ext uri="{FF2B5EF4-FFF2-40B4-BE49-F238E27FC236}">
                <a16:creationId xmlns:a16="http://schemas.microsoft.com/office/drawing/2014/main" id="{91586659-6C16-41C5-AA30-1A77C32489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4000" y="3060000"/>
            <a:ext cx="4320000" cy="3240000"/>
          </a:xfrm>
          <a:prstGeom prst="rect">
            <a:avLst/>
          </a:prstGeom>
        </p:spPr>
      </p:pic>
      <p:pic>
        <p:nvPicPr>
          <p:cNvPr id="12" name="Picture 11">
            <a:extLst>
              <a:ext uri="{FF2B5EF4-FFF2-40B4-BE49-F238E27FC236}">
                <a16:creationId xmlns:a16="http://schemas.microsoft.com/office/drawing/2014/main" id="{833CB747-1E5F-4425-8248-8EA71D1EC5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800" y="3060000"/>
            <a:ext cx="4320000" cy="3240000"/>
          </a:xfrm>
          <a:prstGeom prst="rect">
            <a:avLst/>
          </a:prstGeom>
        </p:spPr>
      </p:pic>
      <p:sp>
        <p:nvSpPr>
          <p:cNvPr id="13" name="TextBox 12">
            <a:extLst>
              <a:ext uri="{FF2B5EF4-FFF2-40B4-BE49-F238E27FC236}">
                <a16:creationId xmlns:a16="http://schemas.microsoft.com/office/drawing/2014/main" id="{5DCE629B-50C7-42A7-829C-179567F1D031}"/>
              </a:ext>
            </a:extLst>
          </p:cNvPr>
          <p:cNvSpPr txBox="1"/>
          <p:nvPr/>
        </p:nvSpPr>
        <p:spPr>
          <a:xfrm>
            <a:off x="88800" y="1080000"/>
            <a:ext cx="5916000" cy="1015663"/>
          </a:xfrm>
          <a:prstGeom prst="rect">
            <a:avLst/>
          </a:prstGeom>
          <a:noFill/>
        </p:spPr>
        <p:txBody>
          <a:bodyPr wrap="square" rtlCol="0">
            <a:spAutoFit/>
          </a:bodyPr>
          <a:lstStyle/>
          <a:p>
            <a:r>
              <a:rPr lang="en-GB" sz="2000" b="1" dirty="0">
                <a:solidFill>
                  <a:schemeClr val="tx2"/>
                </a:solidFill>
                <a:latin typeface="Arial" panose="020B0604020202020204" pitchFamily="34" charset="0"/>
                <a:cs typeface="Arial" panose="020B0604020202020204" pitchFamily="34" charset="0"/>
              </a:rPr>
              <a:t>Experiment:</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Max. energy gain ~ </a:t>
            </a:r>
            <a:r>
              <a:rPr lang="en-GB" sz="2000" b="1" dirty="0">
                <a:latin typeface="Arial" panose="020B0604020202020204" pitchFamily="34" charset="0"/>
                <a:cs typeface="Arial" panose="020B0604020202020204" pitchFamily="34" charset="0"/>
              </a:rPr>
              <a:t>100 keV.</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8 mm plasma: gradient </a:t>
            </a:r>
            <a:r>
              <a:rPr lang="en-GB" sz="2000" dirty="0">
                <a:solidFill>
                  <a:schemeClr val="tx2"/>
                </a:solidFill>
                <a:latin typeface="Arial" panose="020B0604020202020204" pitchFamily="34" charset="0"/>
                <a:cs typeface="Arial" panose="020B0604020202020204" pitchFamily="34" charset="0"/>
              </a:rPr>
              <a:t>~ </a:t>
            </a:r>
            <a:r>
              <a:rPr lang="en-GB" sz="2000" b="1" dirty="0">
                <a:solidFill>
                  <a:schemeClr val="tx2"/>
                </a:solidFill>
                <a:latin typeface="Arial" panose="020B0604020202020204" pitchFamily="34" charset="0"/>
                <a:cs typeface="Arial" panose="020B0604020202020204" pitchFamily="34" charset="0"/>
              </a:rPr>
              <a:t>12.5 MV/m</a:t>
            </a:r>
            <a:r>
              <a:rPr lang="en-GB" sz="2000" b="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107820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23E62-6208-4C8C-980D-53D2D6DD3974}"/>
              </a:ext>
            </a:extLst>
          </p:cNvPr>
          <p:cNvSpPr>
            <a:spLocks noGrp="1"/>
          </p:cNvSpPr>
          <p:nvPr>
            <p:ph type="title"/>
          </p:nvPr>
        </p:nvSpPr>
        <p:spPr/>
        <p:txBody>
          <a:bodyPr/>
          <a:lstStyle/>
          <a:p>
            <a:r>
              <a:rPr lang="en-GB" dirty="0"/>
              <a:t>Scaling with laser energy</a:t>
            </a:r>
          </a:p>
        </p:txBody>
      </p:sp>
      <p:sp>
        <p:nvSpPr>
          <p:cNvPr id="3" name="Date Placeholder 2">
            <a:extLst>
              <a:ext uri="{FF2B5EF4-FFF2-40B4-BE49-F238E27FC236}">
                <a16:creationId xmlns:a16="http://schemas.microsoft.com/office/drawing/2014/main" id="{5EBE4C7C-8BCA-4071-92ED-4AF8531A25A9}"/>
              </a:ext>
            </a:extLst>
          </p:cNvPr>
          <p:cNvSpPr>
            <a:spLocks noGrp="1"/>
          </p:cNvSpPr>
          <p:nvPr>
            <p:ph type="dt" sz="half" idx="10"/>
          </p:nvPr>
        </p:nvSpPr>
        <p:spPr/>
        <p:txBody>
          <a:bodyPr/>
          <a:lstStyle/>
          <a:p>
            <a:fld id="{09D12BCD-8039-4D43-98C1-F123C94ECBB4}" type="datetime1">
              <a:rPr lang="en-GB" smtClean="0"/>
              <a:t>26/07/2022</a:t>
            </a:fld>
            <a:endParaRPr lang="en-GB"/>
          </a:p>
        </p:txBody>
      </p:sp>
      <p:sp>
        <p:nvSpPr>
          <p:cNvPr id="4" name="Footer Placeholder 3">
            <a:extLst>
              <a:ext uri="{FF2B5EF4-FFF2-40B4-BE49-F238E27FC236}">
                <a16:creationId xmlns:a16="http://schemas.microsoft.com/office/drawing/2014/main" id="{589C3C6F-E38E-4089-B933-64FFECD124F8}"/>
              </a:ext>
            </a:extLst>
          </p:cNvPr>
          <p:cNvSpPr>
            <a:spLocks noGrp="1"/>
          </p:cNvSpPr>
          <p:nvPr>
            <p:ph type="ftr" sz="quarter" idx="11"/>
          </p:nvPr>
        </p:nvSpPr>
        <p:spPr/>
        <p:txBody>
          <a:bodyPr/>
          <a:lstStyle/>
          <a:p>
            <a:r>
              <a:rPr lang="en-GB"/>
              <a:t>Lewis.Reid@Liverpool.ac.uk</a:t>
            </a:r>
          </a:p>
        </p:txBody>
      </p:sp>
      <p:sp>
        <p:nvSpPr>
          <p:cNvPr id="5" name="Slide Number Placeholder 4">
            <a:extLst>
              <a:ext uri="{FF2B5EF4-FFF2-40B4-BE49-F238E27FC236}">
                <a16:creationId xmlns:a16="http://schemas.microsoft.com/office/drawing/2014/main" id="{D3B02561-D7B0-49D4-8C5B-066BF1970512}"/>
              </a:ext>
            </a:extLst>
          </p:cNvPr>
          <p:cNvSpPr>
            <a:spLocks noGrp="1"/>
          </p:cNvSpPr>
          <p:nvPr>
            <p:ph type="sldNum" sz="quarter" idx="12"/>
          </p:nvPr>
        </p:nvSpPr>
        <p:spPr/>
        <p:txBody>
          <a:bodyPr/>
          <a:lstStyle/>
          <a:p>
            <a:fld id="{31A558DF-7B64-4961-B1AA-15811CB006CC}" type="slidenum">
              <a:rPr lang="en-GB" smtClean="0"/>
              <a:t>11</a:t>
            </a:fld>
            <a:endParaRPr lang="en-GB"/>
          </a:p>
        </p:txBody>
      </p:sp>
      <p:pic>
        <p:nvPicPr>
          <p:cNvPr id="14" name="Picture 13">
            <a:extLst>
              <a:ext uri="{FF2B5EF4-FFF2-40B4-BE49-F238E27FC236}">
                <a16:creationId xmlns:a16="http://schemas.microsoft.com/office/drawing/2014/main" id="{B59CF262-9531-4494-B01A-963CEF7E45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0001" y="900000"/>
            <a:ext cx="7200000" cy="5400000"/>
          </a:xfrm>
          <a:prstGeom prst="rect">
            <a:avLst/>
          </a:prstGeom>
        </p:spPr>
      </p:pic>
      <p:sp>
        <p:nvSpPr>
          <p:cNvPr id="8" name="Content Placeholder 2">
            <a:extLst>
              <a:ext uri="{FF2B5EF4-FFF2-40B4-BE49-F238E27FC236}">
                <a16:creationId xmlns:a16="http://schemas.microsoft.com/office/drawing/2014/main" id="{3266AFE8-DE1D-4B17-9449-FD6853CD0898}"/>
              </a:ext>
            </a:extLst>
          </p:cNvPr>
          <p:cNvSpPr txBox="1">
            <a:spLocks/>
          </p:cNvSpPr>
          <p:nvPr/>
        </p:nvSpPr>
        <p:spPr>
          <a:xfrm>
            <a:off x="173780" y="1628775"/>
            <a:ext cx="4500000" cy="4671224"/>
          </a:xfrm>
          <a:prstGeom prst="rect">
            <a:avLst/>
          </a:prstGeom>
        </p:spPr>
        <p:txBody>
          <a:bodyPr anchor="t">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Arial" panose="020B0604020202020204" pitchFamily="34" charset="0"/>
              <a:buChar char="•"/>
            </a:pPr>
            <a:r>
              <a:rPr lang="en-GB" sz="2400" dirty="0">
                <a:solidFill>
                  <a:srgbClr val="031F73"/>
                </a:solidFill>
              </a:rPr>
              <a:t>Scan of laser energy delivered to interaction point</a:t>
            </a:r>
          </a:p>
          <a:p>
            <a:pPr>
              <a:buFont typeface="Arial" panose="020B0604020202020204" pitchFamily="34" charset="0"/>
              <a:buChar char="•"/>
            </a:pPr>
            <a:r>
              <a:rPr lang="en-GB" sz="2400" dirty="0">
                <a:solidFill>
                  <a:srgbClr val="031F73"/>
                </a:solidFill>
              </a:rPr>
              <a:t>Experimental measurements in </a:t>
            </a:r>
            <a:r>
              <a:rPr lang="en-GB" sz="2400" b="1" dirty="0">
                <a:solidFill>
                  <a:srgbClr val="FF0000"/>
                </a:solidFill>
              </a:rPr>
              <a:t>red</a:t>
            </a:r>
            <a:r>
              <a:rPr lang="en-GB" sz="2400" dirty="0">
                <a:solidFill>
                  <a:srgbClr val="031F73"/>
                </a:solidFill>
              </a:rPr>
              <a:t>.</a:t>
            </a:r>
          </a:p>
          <a:p>
            <a:pPr>
              <a:buFont typeface="Arial" panose="020B0604020202020204" pitchFamily="34" charset="0"/>
              <a:buChar char="•"/>
            </a:pPr>
            <a:r>
              <a:rPr lang="en-GB" sz="2400" dirty="0">
                <a:solidFill>
                  <a:srgbClr val="031F73"/>
                </a:solidFill>
              </a:rPr>
              <a:t>FBPIC simulation results in </a:t>
            </a:r>
            <a:r>
              <a:rPr lang="en-GB" sz="2400" b="1" dirty="0">
                <a:solidFill>
                  <a:srgbClr val="0000FF"/>
                </a:solidFill>
              </a:rPr>
              <a:t>blue</a:t>
            </a:r>
            <a:r>
              <a:rPr lang="en-GB" sz="2400" dirty="0">
                <a:solidFill>
                  <a:srgbClr val="031F73"/>
                </a:solidFill>
              </a:rPr>
              <a:t>.</a:t>
            </a:r>
          </a:p>
        </p:txBody>
      </p:sp>
    </p:spTree>
    <p:extLst>
      <p:ext uri="{BB962C8B-B14F-4D97-AF65-F5344CB8AC3E}">
        <p14:creationId xmlns:p14="http://schemas.microsoft.com/office/powerpoint/2010/main" val="708614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23E62-6208-4C8C-980D-53D2D6DD3974}"/>
              </a:ext>
            </a:extLst>
          </p:cNvPr>
          <p:cNvSpPr>
            <a:spLocks noGrp="1"/>
          </p:cNvSpPr>
          <p:nvPr>
            <p:ph type="title"/>
          </p:nvPr>
        </p:nvSpPr>
        <p:spPr/>
        <p:txBody>
          <a:bodyPr/>
          <a:lstStyle/>
          <a:p>
            <a:r>
              <a:rPr lang="en-GB" dirty="0"/>
              <a:t>Scaling with laser energy</a:t>
            </a:r>
          </a:p>
        </p:txBody>
      </p:sp>
      <p:sp>
        <p:nvSpPr>
          <p:cNvPr id="3" name="Date Placeholder 2">
            <a:extLst>
              <a:ext uri="{FF2B5EF4-FFF2-40B4-BE49-F238E27FC236}">
                <a16:creationId xmlns:a16="http://schemas.microsoft.com/office/drawing/2014/main" id="{5EBE4C7C-8BCA-4071-92ED-4AF8531A25A9}"/>
              </a:ext>
            </a:extLst>
          </p:cNvPr>
          <p:cNvSpPr>
            <a:spLocks noGrp="1"/>
          </p:cNvSpPr>
          <p:nvPr>
            <p:ph type="dt" sz="half" idx="10"/>
          </p:nvPr>
        </p:nvSpPr>
        <p:spPr/>
        <p:txBody>
          <a:bodyPr/>
          <a:lstStyle/>
          <a:p>
            <a:fld id="{09D12BCD-8039-4D43-98C1-F123C94ECBB4}" type="datetime1">
              <a:rPr lang="en-GB" smtClean="0"/>
              <a:t>26/07/2022</a:t>
            </a:fld>
            <a:endParaRPr lang="en-GB"/>
          </a:p>
        </p:txBody>
      </p:sp>
      <p:sp>
        <p:nvSpPr>
          <p:cNvPr id="4" name="Footer Placeholder 3">
            <a:extLst>
              <a:ext uri="{FF2B5EF4-FFF2-40B4-BE49-F238E27FC236}">
                <a16:creationId xmlns:a16="http://schemas.microsoft.com/office/drawing/2014/main" id="{589C3C6F-E38E-4089-B933-64FFECD124F8}"/>
              </a:ext>
            </a:extLst>
          </p:cNvPr>
          <p:cNvSpPr>
            <a:spLocks noGrp="1"/>
          </p:cNvSpPr>
          <p:nvPr>
            <p:ph type="ftr" sz="quarter" idx="11"/>
          </p:nvPr>
        </p:nvSpPr>
        <p:spPr/>
        <p:txBody>
          <a:bodyPr/>
          <a:lstStyle/>
          <a:p>
            <a:r>
              <a:rPr lang="en-GB"/>
              <a:t>Lewis.Reid@Liverpool.ac.uk</a:t>
            </a:r>
          </a:p>
        </p:txBody>
      </p:sp>
      <p:sp>
        <p:nvSpPr>
          <p:cNvPr id="5" name="Slide Number Placeholder 4">
            <a:extLst>
              <a:ext uri="{FF2B5EF4-FFF2-40B4-BE49-F238E27FC236}">
                <a16:creationId xmlns:a16="http://schemas.microsoft.com/office/drawing/2014/main" id="{D3B02561-D7B0-49D4-8C5B-066BF1970512}"/>
              </a:ext>
            </a:extLst>
          </p:cNvPr>
          <p:cNvSpPr>
            <a:spLocks noGrp="1"/>
          </p:cNvSpPr>
          <p:nvPr>
            <p:ph type="sldNum" sz="quarter" idx="12"/>
          </p:nvPr>
        </p:nvSpPr>
        <p:spPr/>
        <p:txBody>
          <a:bodyPr/>
          <a:lstStyle/>
          <a:p>
            <a:fld id="{31A558DF-7B64-4961-B1AA-15811CB006CC}" type="slidenum">
              <a:rPr lang="en-GB" smtClean="0"/>
              <a:t>12</a:t>
            </a:fld>
            <a:endParaRPr lang="en-GB"/>
          </a:p>
        </p:txBody>
      </p:sp>
      <p:pic>
        <p:nvPicPr>
          <p:cNvPr id="14" name="Picture 13">
            <a:extLst>
              <a:ext uri="{FF2B5EF4-FFF2-40B4-BE49-F238E27FC236}">
                <a16:creationId xmlns:a16="http://schemas.microsoft.com/office/drawing/2014/main" id="{B59CF262-9531-4494-B01A-963CEF7E45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0001" y="900000"/>
            <a:ext cx="7200000" cy="5400000"/>
          </a:xfrm>
          <a:prstGeom prst="rect">
            <a:avLst/>
          </a:prstGeom>
        </p:spPr>
      </p:pic>
      <p:sp>
        <p:nvSpPr>
          <p:cNvPr id="8" name="Content Placeholder 2">
            <a:extLst>
              <a:ext uri="{FF2B5EF4-FFF2-40B4-BE49-F238E27FC236}">
                <a16:creationId xmlns:a16="http://schemas.microsoft.com/office/drawing/2014/main" id="{8A4EE330-A31E-4BF3-9C71-88B5D29DF3B9}"/>
              </a:ext>
            </a:extLst>
          </p:cNvPr>
          <p:cNvSpPr txBox="1">
            <a:spLocks/>
          </p:cNvSpPr>
          <p:nvPr/>
        </p:nvSpPr>
        <p:spPr>
          <a:xfrm>
            <a:off x="173780" y="1628775"/>
            <a:ext cx="4500000" cy="4671224"/>
          </a:xfrm>
          <a:prstGeom prst="rect">
            <a:avLst/>
          </a:prstGeom>
        </p:spPr>
        <p:txBody>
          <a:bodyPr anchor="t">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buFont typeface="Arial" panose="020B0604020202020204" pitchFamily="34" charset="0"/>
              <a:buChar char="•"/>
            </a:pPr>
            <a:r>
              <a:rPr lang="en-GB" sz="2400" dirty="0">
                <a:solidFill>
                  <a:srgbClr val="031F73"/>
                </a:solidFill>
              </a:rPr>
              <a:t>Scan of laser energy delivered to interaction point</a:t>
            </a:r>
          </a:p>
          <a:p>
            <a:pPr>
              <a:buFont typeface="Arial" panose="020B0604020202020204" pitchFamily="34" charset="0"/>
              <a:buChar char="•"/>
            </a:pPr>
            <a:r>
              <a:rPr lang="en-GB" sz="2400" dirty="0">
                <a:solidFill>
                  <a:srgbClr val="031F73"/>
                </a:solidFill>
              </a:rPr>
              <a:t>Experimental measurements in </a:t>
            </a:r>
            <a:r>
              <a:rPr lang="en-GB" sz="2400" b="1" dirty="0">
                <a:solidFill>
                  <a:srgbClr val="FF0000"/>
                </a:solidFill>
              </a:rPr>
              <a:t>red</a:t>
            </a:r>
            <a:r>
              <a:rPr lang="en-GB" sz="2400" dirty="0">
                <a:solidFill>
                  <a:srgbClr val="031F73"/>
                </a:solidFill>
              </a:rPr>
              <a:t>.</a:t>
            </a:r>
          </a:p>
          <a:p>
            <a:pPr>
              <a:buFont typeface="Arial" panose="020B0604020202020204" pitchFamily="34" charset="0"/>
              <a:buChar char="•"/>
            </a:pPr>
            <a:r>
              <a:rPr lang="en-GB" sz="2400" dirty="0">
                <a:solidFill>
                  <a:srgbClr val="031F73"/>
                </a:solidFill>
              </a:rPr>
              <a:t>FBPIC simulation results in </a:t>
            </a:r>
            <a:r>
              <a:rPr lang="en-GB" sz="2400" b="1" dirty="0">
                <a:solidFill>
                  <a:srgbClr val="0000FF"/>
                </a:solidFill>
              </a:rPr>
              <a:t>blue</a:t>
            </a:r>
            <a:r>
              <a:rPr lang="en-GB" sz="2400" dirty="0">
                <a:solidFill>
                  <a:srgbClr val="031F73"/>
                </a:solidFill>
              </a:rPr>
              <a:t>.</a:t>
            </a:r>
          </a:p>
          <a:p>
            <a:pPr>
              <a:buFont typeface="Arial" panose="020B0604020202020204" pitchFamily="34" charset="0"/>
              <a:buChar char="•"/>
            </a:pPr>
            <a:r>
              <a:rPr lang="en-GB" sz="2400" dirty="0">
                <a:solidFill>
                  <a:srgbClr val="031F73"/>
                </a:solidFill>
              </a:rPr>
              <a:t>FBPIC simulation only taking electrons within the dynamic range of the camera in </a:t>
            </a:r>
            <a:r>
              <a:rPr lang="en-GB" sz="2400" b="1" dirty="0">
                <a:solidFill>
                  <a:srgbClr val="008000"/>
                </a:solidFill>
              </a:rPr>
              <a:t>green</a:t>
            </a:r>
            <a:r>
              <a:rPr lang="en-GB" sz="2400" dirty="0">
                <a:solidFill>
                  <a:srgbClr val="031F73"/>
                </a:solidFill>
              </a:rPr>
              <a:t>.</a:t>
            </a:r>
          </a:p>
          <a:p>
            <a:pPr>
              <a:buFont typeface="Arial" panose="020B0604020202020204" pitchFamily="34" charset="0"/>
              <a:buChar char="•"/>
            </a:pPr>
            <a:endParaRPr lang="en-GB" sz="2400" dirty="0">
              <a:solidFill>
                <a:srgbClr val="031F73"/>
              </a:solidFill>
            </a:endParaRPr>
          </a:p>
        </p:txBody>
      </p:sp>
    </p:spTree>
    <p:extLst>
      <p:ext uri="{BB962C8B-B14F-4D97-AF65-F5344CB8AC3E}">
        <p14:creationId xmlns:p14="http://schemas.microsoft.com/office/powerpoint/2010/main" val="3433520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14A82-3274-4345-8010-FE8EF3A69774}"/>
              </a:ext>
            </a:extLst>
          </p:cNvPr>
          <p:cNvSpPr>
            <a:spLocks noGrp="1"/>
          </p:cNvSpPr>
          <p:nvPr>
            <p:ph type="title"/>
          </p:nvPr>
        </p:nvSpPr>
        <p:spPr/>
        <p:txBody>
          <a:bodyPr/>
          <a:lstStyle/>
          <a:p>
            <a:r>
              <a:rPr lang="en-GB" dirty="0"/>
              <a:t>Projection of beam onto spectrometer</a:t>
            </a:r>
          </a:p>
        </p:txBody>
      </p:sp>
      <p:sp>
        <p:nvSpPr>
          <p:cNvPr id="4" name="Date Placeholder 3">
            <a:extLst>
              <a:ext uri="{FF2B5EF4-FFF2-40B4-BE49-F238E27FC236}">
                <a16:creationId xmlns:a16="http://schemas.microsoft.com/office/drawing/2014/main" id="{17062381-0587-43DD-9C36-636950200503}"/>
              </a:ext>
            </a:extLst>
          </p:cNvPr>
          <p:cNvSpPr>
            <a:spLocks noGrp="1"/>
          </p:cNvSpPr>
          <p:nvPr>
            <p:ph type="dt" sz="half" idx="10"/>
          </p:nvPr>
        </p:nvSpPr>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250A310D-A8C9-45D8-A71A-DFF13088B634}"/>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D1733DFB-C891-4B5B-A6DB-3D9869DBC520}"/>
              </a:ext>
            </a:extLst>
          </p:cNvPr>
          <p:cNvSpPr>
            <a:spLocks noGrp="1"/>
          </p:cNvSpPr>
          <p:nvPr>
            <p:ph type="sldNum" sz="quarter" idx="12"/>
          </p:nvPr>
        </p:nvSpPr>
        <p:spPr/>
        <p:txBody>
          <a:bodyPr/>
          <a:lstStyle/>
          <a:p>
            <a:fld id="{31A558DF-7B64-4961-B1AA-15811CB006CC}" type="slidenum">
              <a:rPr lang="en-GB" smtClean="0"/>
              <a:t>13</a:t>
            </a:fld>
            <a:endParaRPr lang="en-GB"/>
          </a:p>
        </p:txBody>
      </p:sp>
      <p:pic>
        <p:nvPicPr>
          <p:cNvPr id="9" name="Picture 19">
            <a:extLst>
              <a:ext uri="{FF2B5EF4-FFF2-40B4-BE49-F238E27FC236}">
                <a16:creationId xmlns:a16="http://schemas.microsoft.com/office/drawing/2014/main" id="{AA8EE7B7-8111-4515-A877-0A09FA7C103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224000" y="1296000"/>
            <a:ext cx="4320000" cy="3240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1" descr="C:\Users\lrreid\AppData\Local\Temp\enhtmlclip\-11700um_Capture000006_image_log.png">
            <a:extLst>
              <a:ext uri="{FF2B5EF4-FFF2-40B4-BE49-F238E27FC236}">
                <a16:creationId xmlns:a16="http://schemas.microsoft.com/office/drawing/2014/main" id="{0E17EB13-D594-47ED-9544-462B7BAF8B8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60000" y="1296000"/>
            <a:ext cx="4320000" cy="32400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8034DCD-39A1-49E6-892B-6E37341B8875}"/>
              </a:ext>
            </a:extLst>
          </p:cNvPr>
          <p:cNvSpPr txBox="1"/>
          <p:nvPr/>
        </p:nvSpPr>
        <p:spPr>
          <a:xfrm>
            <a:off x="191344" y="5078881"/>
            <a:ext cx="11809312" cy="830997"/>
          </a:xfrm>
          <a:prstGeom prst="rect">
            <a:avLst/>
          </a:prstGeom>
          <a:noFill/>
        </p:spPr>
        <p:txBody>
          <a:bodyPr wrap="square" rtlCol="0">
            <a:spAutoFit/>
          </a:bodyPr>
          <a:lstStyle/>
          <a:p>
            <a:pPr algn="ctr"/>
            <a:r>
              <a:rPr lang="en-GB" sz="2400" dirty="0">
                <a:solidFill>
                  <a:srgbClr val="031F73"/>
                </a:solidFill>
                <a:latin typeface="Arial" panose="020B0604020202020204" pitchFamily="34" charset="0"/>
                <a:cs typeface="Arial" panose="020B0604020202020204" pitchFamily="34" charset="0"/>
              </a:rPr>
              <a:t>Simulated (left) and experimental (right) electron spectrometer images showing electron spectral broadening.</a:t>
            </a:r>
          </a:p>
        </p:txBody>
      </p:sp>
    </p:spTree>
    <p:extLst>
      <p:ext uri="{BB962C8B-B14F-4D97-AF65-F5344CB8AC3E}">
        <p14:creationId xmlns:p14="http://schemas.microsoft.com/office/powerpoint/2010/main" val="7251186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0AA6A-8038-4BBB-A4ED-3C03FE0A33B9}"/>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2A5F0992-674D-4AAD-A055-CA20EDD844D6}"/>
              </a:ext>
            </a:extLst>
          </p:cNvPr>
          <p:cNvSpPr>
            <a:spLocks noGrp="1"/>
          </p:cNvSpPr>
          <p:nvPr>
            <p:ph idx="1"/>
          </p:nvPr>
        </p:nvSpPr>
        <p:spPr>
          <a:xfrm>
            <a:off x="156000" y="1620000"/>
            <a:ext cx="11880000" cy="4860000"/>
          </a:xfrm>
        </p:spPr>
        <p:txBody>
          <a:bodyPr>
            <a:normAutofit/>
          </a:bodyPr>
          <a:lstStyle/>
          <a:p>
            <a:r>
              <a:rPr lang="en-GB" sz="2400" dirty="0"/>
              <a:t>External injection is a method to improve the quality and stability of accelerated electron beams from laser wakefield accelerators.</a:t>
            </a:r>
          </a:p>
          <a:p>
            <a:r>
              <a:rPr lang="en-GB" sz="2400" dirty="0"/>
              <a:t>Broadening of the electron beam spectrum was observed at CLARA.</a:t>
            </a:r>
          </a:p>
          <a:p>
            <a:r>
              <a:rPr lang="en-GB" sz="2400" dirty="0"/>
              <a:t>Accelerating gradient of ~12.5 MVm</a:t>
            </a:r>
            <a:r>
              <a:rPr lang="en-GB" sz="2400" baseline="30000" dirty="0"/>
              <a:t>-1</a:t>
            </a:r>
            <a:r>
              <a:rPr lang="en-GB" sz="2400" dirty="0"/>
              <a:t> observed but from simulations, we can extrapolate a gradient of </a:t>
            </a:r>
            <a:r>
              <a:rPr lang="en-GB" sz="2400" b="1" dirty="0">
                <a:solidFill>
                  <a:schemeClr val="tx2"/>
                </a:solidFill>
              </a:rPr>
              <a:t>~110 MVm</a:t>
            </a:r>
            <a:r>
              <a:rPr lang="en-GB" sz="2400" b="1" baseline="30000" dirty="0">
                <a:solidFill>
                  <a:schemeClr val="tx2"/>
                </a:solidFill>
              </a:rPr>
              <a:t>-1</a:t>
            </a:r>
            <a:r>
              <a:rPr lang="en-GB" sz="2400" dirty="0"/>
              <a:t>.</a:t>
            </a:r>
          </a:p>
          <a:p>
            <a:r>
              <a:rPr lang="en-GB" sz="2400" dirty="0"/>
              <a:t>Next experiments will have a new laser and upgraded electron beam so GVm</a:t>
            </a:r>
            <a:r>
              <a:rPr lang="en-GB" sz="2400" baseline="30000" dirty="0"/>
              <a:t>-1</a:t>
            </a:r>
            <a:r>
              <a:rPr lang="en-GB" sz="2400" dirty="0"/>
              <a:t> gradients are expected with near perfect beam quality preservation.</a:t>
            </a:r>
          </a:p>
        </p:txBody>
      </p:sp>
      <p:sp>
        <p:nvSpPr>
          <p:cNvPr id="4" name="Date Placeholder 3">
            <a:extLst>
              <a:ext uri="{FF2B5EF4-FFF2-40B4-BE49-F238E27FC236}">
                <a16:creationId xmlns:a16="http://schemas.microsoft.com/office/drawing/2014/main" id="{91E81151-9DD0-4389-B490-B1CFABC3110F}"/>
              </a:ext>
            </a:extLst>
          </p:cNvPr>
          <p:cNvSpPr>
            <a:spLocks noGrp="1"/>
          </p:cNvSpPr>
          <p:nvPr>
            <p:ph type="dt" sz="half" idx="10"/>
          </p:nvPr>
        </p:nvSpPr>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B0D8047B-884D-413A-8009-9E15BB89F55E}"/>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6870FF31-EB6D-4343-A775-D1AB04E20539}"/>
              </a:ext>
            </a:extLst>
          </p:cNvPr>
          <p:cNvSpPr>
            <a:spLocks noGrp="1"/>
          </p:cNvSpPr>
          <p:nvPr>
            <p:ph type="sldNum" sz="quarter" idx="12"/>
          </p:nvPr>
        </p:nvSpPr>
        <p:spPr/>
        <p:txBody>
          <a:bodyPr/>
          <a:lstStyle/>
          <a:p>
            <a:fld id="{31A558DF-7B64-4961-B1AA-15811CB006CC}" type="slidenum">
              <a:rPr lang="en-GB" smtClean="0"/>
              <a:t>14</a:t>
            </a:fld>
            <a:endParaRPr lang="en-GB"/>
          </a:p>
        </p:txBody>
      </p:sp>
      <p:pic>
        <p:nvPicPr>
          <p:cNvPr id="7" name="Picture 6">
            <a:extLst>
              <a:ext uri="{FF2B5EF4-FFF2-40B4-BE49-F238E27FC236}">
                <a16:creationId xmlns:a16="http://schemas.microsoft.com/office/drawing/2014/main" id="{46808CDC-70EF-4054-A3C7-0B8A271EA9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76000" y="72000"/>
            <a:ext cx="2544170" cy="1440000"/>
          </a:xfrm>
          <a:prstGeom prst="rect">
            <a:avLst/>
          </a:prstGeom>
        </p:spPr>
      </p:pic>
    </p:spTree>
    <p:extLst>
      <p:ext uri="{BB962C8B-B14F-4D97-AF65-F5344CB8AC3E}">
        <p14:creationId xmlns:p14="http://schemas.microsoft.com/office/powerpoint/2010/main" val="1570554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C0504-3837-4DA1-80DF-09B0EC44433A}"/>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EFFD194C-A26A-4FD1-BB6A-F99DB86E3929}"/>
              </a:ext>
            </a:extLst>
          </p:cNvPr>
          <p:cNvSpPr>
            <a:spLocks noGrp="1"/>
          </p:cNvSpPr>
          <p:nvPr>
            <p:ph idx="1"/>
          </p:nvPr>
        </p:nvSpPr>
        <p:spPr>
          <a:xfrm>
            <a:off x="156000" y="1620000"/>
            <a:ext cx="11880000" cy="4968000"/>
          </a:xfrm>
        </p:spPr>
        <p:txBody>
          <a:bodyPr>
            <a:normAutofit fontScale="85000" lnSpcReduction="20000"/>
          </a:bodyPr>
          <a:lstStyle/>
          <a:p>
            <a:pPr marL="0" indent="0">
              <a:buNone/>
            </a:pPr>
            <a:r>
              <a:rPr lang="en-GB" b="1" dirty="0"/>
              <a:t>Liverpool: </a:t>
            </a:r>
            <a:r>
              <a:rPr lang="en-GB" dirty="0"/>
              <a:t>Laura Corner, Harry Jones, Miles Radford, Jonathan Christie, Alex Morris</a:t>
            </a:r>
          </a:p>
          <a:p>
            <a:pPr marL="0" indent="0">
              <a:buNone/>
            </a:pPr>
            <a:endParaRPr lang="en-GB" dirty="0"/>
          </a:p>
          <a:p>
            <a:pPr marL="0" indent="0">
              <a:buNone/>
            </a:pPr>
            <a:r>
              <a:rPr lang="en-GB" b="1" dirty="0"/>
              <a:t>DESY: </a:t>
            </a:r>
            <a:r>
              <a:rPr lang="en-GB" dirty="0"/>
              <a:t>Lewis Boulton</a:t>
            </a:r>
          </a:p>
          <a:p>
            <a:pPr marL="0" indent="0">
              <a:buNone/>
            </a:pPr>
            <a:endParaRPr lang="en-GB" dirty="0"/>
          </a:p>
          <a:p>
            <a:pPr marL="0" indent="0">
              <a:buNone/>
            </a:pPr>
            <a:r>
              <a:rPr lang="en-GB" b="1" dirty="0"/>
              <a:t>LOA: </a:t>
            </a:r>
            <a:r>
              <a:rPr lang="en-GB" dirty="0"/>
              <a:t>Alex Knetsch </a:t>
            </a:r>
          </a:p>
          <a:p>
            <a:pPr marL="0" indent="0">
              <a:buNone/>
            </a:pPr>
            <a:endParaRPr lang="en-GB" dirty="0"/>
          </a:p>
          <a:p>
            <a:pPr marL="0" indent="0">
              <a:buNone/>
            </a:pPr>
            <a:r>
              <a:rPr lang="en-GB" b="1" dirty="0"/>
              <a:t>Lancaster: </a:t>
            </a:r>
            <a:r>
              <a:rPr lang="en-GB" dirty="0"/>
              <a:t>Elisabetta Boella</a:t>
            </a:r>
          </a:p>
          <a:p>
            <a:pPr marL="0" indent="0">
              <a:buNone/>
            </a:pPr>
            <a:endParaRPr lang="en-GB" dirty="0"/>
          </a:p>
          <a:p>
            <a:pPr marL="0" indent="0">
              <a:buNone/>
            </a:pPr>
            <a:r>
              <a:rPr lang="en-GB" b="1" dirty="0"/>
              <a:t>Strathclyde: </a:t>
            </a:r>
            <a:r>
              <a:rPr lang="en-GB" dirty="0"/>
              <a:t>Bernhard Hidding</a:t>
            </a:r>
          </a:p>
          <a:p>
            <a:pPr marL="0" indent="0">
              <a:buNone/>
            </a:pPr>
            <a:endParaRPr lang="en-GB" dirty="0"/>
          </a:p>
          <a:p>
            <a:pPr marL="0" indent="0">
              <a:buNone/>
            </a:pPr>
            <a:r>
              <a:rPr lang="en-GB" b="1" dirty="0"/>
              <a:t>ASTeC: </a:t>
            </a:r>
            <a:r>
              <a:rPr lang="en-GB" dirty="0"/>
              <a:t>Tom Pacey, Will Okell, Dave Walsh, Ed Snedden, Keith Middleman, Andrew 	   Vick, Matthew King, Duncan Scott</a:t>
            </a:r>
          </a:p>
          <a:p>
            <a:pPr marL="0" indent="0">
              <a:buNone/>
            </a:pPr>
            <a:r>
              <a:rPr lang="en-GB" dirty="0"/>
              <a:t>              (and more!)</a:t>
            </a:r>
          </a:p>
          <a:p>
            <a:pPr marL="0" indent="0">
              <a:buNone/>
            </a:pPr>
            <a:endParaRPr lang="en-GB" dirty="0"/>
          </a:p>
        </p:txBody>
      </p:sp>
      <p:sp>
        <p:nvSpPr>
          <p:cNvPr id="4" name="Date Placeholder 3">
            <a:extLst>
              <a:ext uri="{FF2B5EF4-FFF2-40B4-BE49-F238E27FC236}">
                <a16:creationId xmlns:a16="http://schemas.microsoft.com/office/drawing/2014/main" id="{97FCCD6E-D4BB-4411-8B1A-84E8E44AB645}"/>
              </a:ext>
            </a:extLst>
          </p:cNvPr>
          <p:cNvSpPr>
            <a:spLocks noGrp="1"/>
          </p:cNvSpPr>
          <p:nvPr>
            <p:ph type="dt" sz="half" idx="10"/>
          </p:nvPr>
        </p:nvSpPr>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0C5967DA-7334-4549-9768-9A9EF1100A75}"/>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3024F6E0-AA49-4011-AA4D-C12F74A69A17}"/>
              </a:ext>
            </a:extLst>
          </p:cNvPr>
          <p:cNvSpPr>
            <a:spLocks noGrp="1"/>
          </p:cNvSpPr>
          <p:nvPr>
            <p:ph type="sldNum" sz="quarter" idx="12"/>
          </p:nvPr>
        </p:nvSpPr>
        <p:spPr/>
        <p:txBody>
          <a:bodyPr/>
          <a:lstStyle/>
          <a:p>
            <a:fld id="{31A558DF-7B64-4961-B1AA-15811CB006CC}" type="slidenum">
              <a:rPr lang="en-GB" smtClean="0"/>
              <a:t>15</a:t>
            </a:fld>
            <a:endParaRPr lang="en-GB"/>
          </a:p>
        </p:txBody>
      </p:sp>
      <p:pic>
        <p:nvPicPr>
          <p:cNvPr id="9" name="Picture 8">
            <a:extLst>
              <a:ext uri="{FF2B5EF4-FFF2-40B4-BE49-F238E27FC236}">
                <a16:creationId xmlns:a16="http://schemas.microsoft.com/office/drawing/2014/main" id="{52AE69F2-D6A1-4468-8744-1E0BA5D81E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76000" y="72000"/>
            <a:ext cx="2544170" cy="1440000"/>
          </a:xfrm>
          <a:prstGeom prst="rect">
            <a:avLst/>
          </a:prstGeom>
        </p:spPr>
      </p:pic>
    </p:spTree>
    <p:extLst>
      <p:ext uri="{BB962C8B-B14F-4D97-AF65-F5344CB8AC3E}">
        <p14:creationId xmlns:p14="http://schemas.microsoft.com/office/powerpoint/2010/main" val="11971234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AF6B3-A785-4100-A657-0982E4C2F8D3}"/>
              </a:ext>
            </a:extLst>
          </p:cNvPr>
          <p:cNvSpPr>
            <a:spLocks noGrp="1"/>
          </p:cNvSpPr>
          <p:nvPr>
            <p:ph type="ctrTitle"/>
          </p:nvPr>
        </p:nvSpPr>
        <p:spPr/>
        <p:txBody>
          <a:bodyPr/>
          <a:lstStyle/>
          <a:p>
            <a:r>
              <a:rPr lang="en-GB" dirty="0"/>
              <a:t>Backup slides</a:t>
            </a:r>
          </a:p>
        </p:txBody>
      </p:sp>
      <p:sp>
        <p:nvSpPr>
          <p:cNvPr id="3" name="Subtitle 2">
            <a:extLst>
              <a:ext uri="{FF2B5EF4-FFF2-40B4-BE49-F238E27FC236}">
                <a16:creationId xmlns:a16="http://schemas.microsoft.com/office/drawing/2014/main" id="{20778FBE-D58C-4848-9A24-8452283ABA7A}"/>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5109637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F803421-27B4-44C3-AECF-D4C8A2D9C9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8000" y="2556000"/>
            <a:ext cx="5508160" cy="4131120"/>
          </a:xfrm>
          <a:prstGeom prst="rect">
            <a:avLst/>
          </a:prstGeom>
        </p:spPr>
      </p:pic>
      <p:sp>
        <p:nvSpPr>
          <p:cNvPr id="2" name="Title 1">
            <a:extLst>
              <a:ext uri="{FF2B5EF4-FFF2-40B4-BE49-F238E27FC236}">
                <a16:creationId xmlns:a16="http://schemas.microsoft.com/office/drawing/2014/main" id="{1843FAEE-B424-45DB-B872-7262D3BACEA6}"/>
              </a:ext>
            </a:extLst>
          </p:cNvPr>
          <p:cNvSpPr>
            <a:spLocks noGrp="1"/>
          </p:cNvSpPr>
          <p:nvPr>
            <p:ph type="title"/>
          </p:nvPr>
        </p:nvSpPr>
        <p:spPr/>
        <p:txBody>
          <a:bodyPr/>
          <a:lstStyle/>
          <a:p>
            <a:r>
              <a:rPr lang="en-GB" dirty="0"/>
              <a:t>Gas target</a:t>
            </a:r>
          </a:p>
        </p:txBody>
      </p:sp>
      <p:sp>
        <p:nvSpPr>
          <p:cNvPr id="3" name="Content Placeholder 2">
            <a:extLst>
              <a:ext uri="{FF2B5EF4-FFF2-40B4-BE49-F238E27FC236}">
                <a16:creationId xmlns:a16="http://schemas.microsoft.com/office/drawing/2014/main" id="{44DF5E94-5BFB-4806-BCD8-35F9ED891776}"/>
              </a:ext>
            </a:extLst>
          </p:cNvPr>
          <p:cNvSpPr>
            <a:spLocks noGrp="1"/>
          </p:cNvSpPr>
          <p:nvPr>
            <p:ph idx="1"/>
          </p:nvPr>
        </p:nvSpPr>
        <p:spPr>
          <a:xfrm>
            <a:off x="156000" y="1080000"/>
            <a:ext cx="11880000" cy="2349000"/>
          </a:xfrm>
        </p:spPr>
        <p:txBody>
          <a:bodyPr>
            <a:normAutofit/>
          </a:bodyPr>
          <a:lstStyle/>
          <a:p>
            <a:r>
              <a:rPr lang="en-GB" sz="2400" dirty="0"/>
              <a:t>Target comprised of 1.5×5 mm asymmetric slit jet. The short side of the jet was used as well as positioning the laser well above the outlet of the nozzle.</a:t>
            </a:r>
          </a:p>
          <a:p>
            <a:r>
              <a:rPr lang="en-GB" sz="2400" dirty="0"/>
              <a:t>Longitudinal profile did not contain a region of constant density.</a:t>
            </a:r>
          </a:p>
          <a:p>
            <a:r>
              <a:rPr lang="en-GB" sz="2400" dirty="0"/>
              <a:t>Total plasma length ~8 mm.</a:t>
            </a:r>
          </a:p>
        </p:txBody>
      </p:sp>
      <p:sp>
        <p:nvSpPr>
          <p:cNvPr id="4" name="Date Placeholder 3">
            <a:extLst>
              <a:ext uri="{FF2B5EF4-FFF2-40B4-BE49-F238E27FC236}">
                <a16:creationId xmlns:a16="http://schemas.microsoft.com/office/drawing/2014/main" id="{A12589EB-F626-492F-A63D-BDAEA502B4C4}"/>
              </a:ext>
            </a:extLst>
          </p:cNvPr>
          <p:cNvSpPr>
            <a:spLocks noGrp="1"/>
          </p:cNvSpPr>
          <p:nvPr>
            <p:ph type="dt" sz="half" idx="10"/>
          </p:nvPr>
        </p:nvSpPr>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3CC9FF55-F7F2-49BB-BFB0-7C7461AC08F7}"/>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B250FAF7-CE87-4FA2-BB6C-826FCD096FBE}"/>
              </a:ext>
            </a:extLst>
          </p:cNvPr>
          <p:cNvSpPr>
            <a:spLocks noGrp="1"/>
          </p:cNvSpPr>
          <p:nvPr>
            <p:ph type="sldNum" sz="quarter" idx="12"/>
          </p:nvPr>
        </p:nvSpPr>
        <p:spPr/>
        <p:txBody>
          <a:bodyPr/>
          <a:lstStyle/>
          <a:p>
            <a:fld id="{31A558DF-7B64-4961-B1AA-15811CB006CC}" type="slidenum">
              <a:rPr lang="en-GB" smtClean="0"/>
              <a:t>17</a:t>
            </a:fld>
            <a:endParaRPr lang="en-GB"/>
          </a:p>
        </p:txBody>
      </p:sp>
      <p:pic>
        <p:nvPicPr>
          <p:cNvPr id="10" name="Picture 9">
            <a:extLst>
              <a:ext uri="{FF2B5EF4-FFF2-40B4-BE49-F238E27FC236}">
                <a16:creationId xmlns:a16="http://schemas.microsoft.com/office/drawing/2014/main" id="{B351EEB5-82E5-48C0-A2EF-4C06686767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58500" y="3573429"/>
            <a:ext cx="4320000" cy="2969262"/>
          </a:xfrm>
          <a:prstGeom prst="rect">
            <a:avLst/>
          </a:prstGeom>
        </p:spPr>
      </p:pic>
      <p:sp>
        <p:nvSpPr>
          <p:cNvPr id="7" name="Rectangle 6">
            <a:extLst>
              <a:ext uri="{FF2B5EF4-FFF2-40B4-BE49-F238E27FC236}">
                <a16:creationId xmlns:a16="http://schemas.microsoft.com/office/drawing/2014/main" id="{5F08BFF7-2AF9-4F87-BAC4-02F2C96BF2A6}"/>
              </a:ext>
            </a:extLst>
          </p:cNvPr>
          <p:cNvSpPr/>
          <p:nvPr/>
        </p:nvSpPr>
        <p:spPr>
          <a:xfrm>
            <a:off x="79199" y="3388131"/>
            <a:ext cx="2736001" cy="1200329"/>
          </a:xfrm>
          <a:prstGeom prst="rect">
            <a:avLst/>
          </a:prstGeom>
        </p:spPr>
        <p:txBody>
          <a:bodyPr wrap="square">
            <a:spAutoFit/>
          </a:bodyPr>
          <a:lstStyle/>
          <a:p>
            <a:r>
              <a:rPr lang="en-GB" sz="2400" dirty="0">
                <a:solidFill>
                  <a:schemeClr val="tx2"/>
                </a:solidFill>
                <a:latin typeface="Arial" panose="020B0604020202020204" pitchFamily="34" charset="0"/>
                <a:cs typeface="Arial" panose="020B0604020202020204" pitchFamily="34" charset="0"/>
              </a:rPr>
              <a:t>n</a:t>
            </a:r>
            <a:r>
              <a:rPr lang="en-GB" sz="2400" baseline="-25000" dirty="0">
                <a:solidFill>
                  <a:schemeClr val="tx2"/>
                </a:solidFill>
                <a:latin typeface="Arial" panose="020B0604020202020204" pitchFamily="34" charset="0"/>
                <a:cs typeface="Arial" panose="020B0604020202020204" pitchFamily="34" charset="0"/>
              </a:rPr>
              <a:t>e</a:t>
            </a:r>
            <a:r>
              <a:rPr lang="en-GB" sz="2400" dirty="0">
                <a:solidFill>
                  <a:schemeClr val="tx2"/>
                </a:solidFill>
                <a:latin typeface="Arial" panose="020B0604020202020204" pitchFamily="34" charset="0"/>
                <a:cs typeface="Arial" panose="020B0604020202020204" pitchFamily="34" charset="0"/>
              </a:rPr>
              <a:t> = 2.1×10</a:t>
            </a:r>
            <a:r>
              <a:rPr lang="en-GB" sz="2400" baseline="30000" dirty="0">
                <a:solidFill>
                  <a:schemeClr val="tx2"/>
                </a:solidFill>
                <a:latin typeface="Arial" panose="020B0604020202020204" pitchFamily="34" charset="0"/>
                <a:cs typeface="Arial" panose="020B0604020202020204" pitchFamily="34" charset="0"/>
              </a:rPr>
              <a:t>18</a:t>
            </a:r>
            <a:r>
              <a:rPr lang="en-GB" sz="2400" dirty="0">
                <a:solidFill>
                  <a:schemeClr val="tx2"/>
                </a:solidFill>
                <a:latin typeface="Arial" panose="020B0604020202020204" pitchFamily="34" charset="0"/>
                <a:cs typeface="Arial" panose="020B0604020202020204" pitchFamily="34" charset="0"/>
              </a:rPr>
              <a:t> cm</a:t>
            </a:r>
            <a:r>
              <a:rPr lang="en-GB" sz="2400" baseline="30000" dirty="0">
                <a:solidFill>
                  <a:schemeClr val="tx2"/>
                </a:solidFill>
                <a:latin typeface="Arial" panose="020B0604020202020204" pitchFamily="34" charset="0"/>
                <a:cs typeface="Arial" panose="020B0604020202020204" pitchFamily="34" charset="0"/>
              </a:rPr>
              <a:t>-3</a:t>
            </a:r>
          </a:p>
          <a:p>
            <a:r>
              <a:rPr lang="el-GR" sz="2400" dirty="0">
                <a:solidFill>
                  <a:schemeClr val="tx2"/>
                </a:solidFill>
                <a:latin typeface="Arial" panose="020B0604020202020204" pitchFamily="34" charset="0"/>
                <a:cs typeface="Arial" panose="020B0604020202020204" pitchFamily="34" charset="0"/>
              </a:rPr>
              <a:t>λ</a:t>
            </a:r>
            <a:r>
              <a:rPr lang="en-GB" sz="2400" baseline="-25000" dirty="0">
                <a:solidFill>
                  <a:schemeClr val="tx2"/>
                </a:solidFill>
                <a:latin typeface="Arial" panose="020B0604020202020204" pitchFamily="34" charset="0"/>
                <a:cs typeface="Arial" panose="020B0604020202020204" pitchFamily="34" charset="0"/>
              </a:rPr>
              <a:t>p</a:t>
            </a:r>
            <a:r>
              <a:rPr lang="en-GB" sz="2400" dirty="0">
                <a:solidFill>
                  <a:schemeClr val="tx2"/>
                </a:solidFill>
                <a:latin typeface="Arial" panose="020B0604020202020204" pitchFamily="34" charset="0"/>
                <a:cs typeface="Arial" panose="020B0604020202020204" pitchFamily="34" charset="0"/>
              </a:rPr>
              <a:t> = 23 </a:t>
            </a:r>
            <a:r>
              <a:rPr lang="el-GR" sz="2400" dirty="0">
                <a:solidFill>
                  <a:schemeClr val="tx2"/>
                </a:solidFill>
                <a:latin typeface="Arial" panose="020B0604020202020204" pitchFamily="34" charset="0"/>
                <a:cs typeface="Arial" panose="020B0604020202020204" pitchFamily="34" charset="0"/>
              </a:rPr>
              <a:t>μ</a:t>
            </a:r>
            <a:r>
              <a:rPr lang="en-GB" sz="2400" dirty="0">
                <a:solidFill>
                  <a:schemeClr val="tx2"/>
                </a:solidFill>
                <a:latin typeface="Arial" panose="020B0604020202020204" pitchFamily="34" charset="0"/>
                <a:cs typeface="Arial" panose="020B0604020202020204" pitchFamily="34" charset="0"/>
              </a:rPr>
              <a:t>m</a:t>
            </a:r>
          </a:p>
          <a:p>
            <a:r>
              <a:rPr lang="en-GB" sz="2400" dirty="0" err="1">
                <a:solidFill>
                  <a:schemeClr val="tx2"/>
                </a:solidFill>
                <a:latin typeface="Arial" panose="020B0604020202020204" pitchFamily="34" charset="0"/>
                <a:cs typeface="Arial" panose="020B0604020202020204" pitchFamily="34" charset="0"/>
              </a:rPr>
              <a:t>T</a:t>
            </a:r>
            <a:r>
              <a:rPr lang="en-GB" sz="2400" baseline="-25000" dirty="0" err="1">
                <a:solidFill>
                  <a:schemeClr val="tx2"/>
                </a:solidFill>
                <a:latin typeface="Arial" panose="020B0604020202020204" pitchFamily="34" charset="0"/>
                <a:cs typeface="Arial" panose="020B0604020202020204" pitchFamily="34" charset="0"/>
              </a:rPr>
              <a:t>p</a:t>
            </a:r>
            <a:r>
              <a:rPr lang="en-GB" sz="2400" dirty="0">
                <a:solidFill>
                  <a:schemeClr val="tx2"/>
                </a:solidFill>
                <a:latin typeface="Arial" panose="020B0604020202020204" pitchFamily="34" charset="0"/>
                <a:cs typeface="Arial" panose="020B0604020202020204" pitchFamily="34" charset="0"/>
              </a:rPr>
              <a:t> = 76 fs</a:t>
            </a:r>
          </a:p>
        </p:txBody>
      </p:sp>
      <p:sp>
        <p:nvSpPr>
          <p:cNvPr id="11" name="TextBox 10">
            <a:extLst>
              <a:ext uri="{FF2B5EF4-FFF2-40B4-BE49-F238E27FC236}">
                <a16:creationId xmlns:a16="http://schemas.microsoft.com/office/drawing/2014/main" id="{C9B3B74D-148F-4F5C-B4E6-A9656DB5C588}"/>
              </a:ext>
            </a:extLst>
          </p:cNvPr>
          <p:cNvSpPr txBox="1"/>
          <p:nvPr/>
        </p:nvSpPr>
        <p:spPr>
          <a:xfrm>
            <a:off x="9216000" y="3168000"/>
            <a:ext cx="2301551" cy="584775"/>
          </a:xfrm>
          <a:prstGeom prst="rect">
            <a:avLst/>
          </a:prstGeom>
          <a:noFill/>
        </p:spPr>
        <p:txBody>
          <a:bodyPr wrap="square" rtlCol="0">
            <a:spAutoFit/>
          </a:bodyPr>
          <a:lstStyle/>
          <a:p>
            <a:pPr algn="ctr"/>
            <a:r>
              <a:rPr lang="en-GB" sz="1600" b="1" dirty="0">
                <a:solidFill>
                  <a:srgbClr val="FF0000"/>
                </a:solidFill>
                <a:latin typeface="Arial" panose="020B0604020202020204" pitchFamily="34" charset="0"/>
                <a:cs typeface="Arial" panose="020B0604020202020204" pitchFamily="34" charset="0"/>
              </a:rPr>
              <a:t>Gas density from FLUENT simulation</a:t>
            </a:r>
          </a:p>
        </p:txBody>
      </p:sp>
    </p:spTree>
    <p:extLst>
      <p:ext uri="{BB962C8B-B14F-4D97-AF65-F5344CB8AC3E}">
        <p14:creationId xmlns:p14="http://schemas.microsoft.com/office/powerpoint/2010/main" val="246040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961C5B7-E2D7-44DD-9052-9D4BDAB414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8000" y="3600000"/>
            <a:ext cx="4320000" cy="3240000"/>
          </a:xfrm>
          <a:prstGeom prst="rect">
            <a:avLst/>
          </a:prstGeom>
        </p:spPr>
      </p:pic>
      <p:sp>
        <p:nvSpPr>
          <p:cNvPr id="2" name="Title 1">
            <a:extLst>
              <a:ext uri="{FF2B5EF4-FFF2-40B4-BE49-F238E27FC236}">
                <a16:creationId xmlns:a16="http://schemas.microsoft.com/office/drawing/2014/main" id="{1843FAEE-B424-45DB-B872-7262D3BACEA6}"/>
              </a:ext>
            </a:extLst>
          </p:cNvPr>
          <p:cNvSpPr>
            <a:spLocks noGrp="1"/>
          </p:cNvSpPr>
          <p:nvPr>
            <p:ph type="title"/>
          </p:nvPr>
        </p:nvSpPr>
        <p:spPr/>
        <p:txBody>
          <a:bodyPr/>
          <a:lstStyle/>
          <a:p>
            <a:r>
              <a:rPr lang="en-GB" dirty="0"/>
              <a:t>Electron beam</a:t>
            </a:r>
          </a:p>
        </p:txBody>
      </p:sp>
      <p:sp>
        <p:nvSpPr>
          <p:cNvPr id="3" name="Content Placeholder 2">
            <a:extLst>
              <a:ext uri="{FF2B5EF4-FFF2-40B4-BE49-F238E27FC236}">
                <a16:creationId xmlns:a16="http://schemas.microsoft.com/office/drawing/2014/main" id="{44DF5E94-5BFB-4806-BCD8-35F9ED891776}"/>
              </a:ext>
            </a:extLst>
          </p:cNvPr>
          <p:cNvSpPr>
            <a:spLocks noGrp="1"/>
          </p:cNvSpPr>
          <p:nvPr>
            <p:ph idx="1"/>
          </p:nvPr>
        </p:nvSpPr>
        <p:spPr>
          <a:xfrm>
            <a:off x="72000" y="1080000"/>
            <a:ext cx="7739999" cy="2007001"/>
          </a:xfrm>
        </p:spPr>
        <p:txBody>
          <a:bodyPr>
            <a:noAutofit/>
          </a:bodyPr>
          <a:lstStyle/>
          <a:p>
            <a:pPr marL="0" indent="0">
              <a:buNone/>
            </a:pPr>
            <a:r>
              <a:rPr lang="en-GB" sz="2400" dirty="0"/>
              <a:t>Electron beam was configured so that maximum radial focusing could be achieved. This gave a long electron beam with a narrow energy spread.</a:t>
            </a:r>
          </a:p>
        </p:txBody>
      </p:sp>
      <p:sp>
        <p:nvSpPr>
          <p:cNvPr id="4" name="Date Placeholder 3">
            <a:extLst>
              <a:ext uri="{FF2B5EF4-FFF2-40B4-BE49-F238E27FC236}">
                <a16:creationId xmlns:a16="http://schemas.microsoft.com/office/drawing/2014/main" id="{A12589EB-F626-492F-A63D-BDAEA502B4C4}"/>
              </a:ext>
            </a:extLst>
          </p:cNvPr>
          <p:cNvSpPr>
            <a:spLocks noGrp="1"/>
          </p:cNvSpPr>
          <p:nvPr>
            <p:ph type="dt" sz="half" idx="10"/>
          </p:nvPr>
        </p:nvSpPr>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3CC9FF55-F7F2-49BB-BFB0-7C7461AC08F7}"/>
              </a:ext>
            </a:extLst>
          </p:cNvPr>
          <p:cNvSpPr>
            <a:spLocks noGrp="1"/>
          </p:cNvSpPr>
          <p:nvPr>
            <p:ph type="ftr" sz="quarter" idx="11"/>
          </p:nvPr>
        </p:nvSpPr>
        <p:spPr/>
        <p:txBody>
          <a:bodyPr/>
          <a:lstStyle/>
          <a:p>
            <a:r>
              <a:rPr lang="en-GB" dirty="0"/>
              <a:t>Lewis.Reid@Liverpool.ac.uk</a:t>
            </a:r>
          </a:p>
        </p:txBody>
      </p:sp>
      <p:sp>
        <p:nvSpPr>
          <p:cNvPr id="6" name="Slide Number Placeholder 5">
            <a:extLst>
              <a:ext uri="{FF2B5EF4-FFF2-40B4-BE49-F238E27FC236}">
                <a16:creationId xmlns:a16="http://schemas.microsoft.com/office/drawing/2014/main" id="{B250FAF7-CE87-4FA2-BB6C-826FCD096FBE}"/>
              </a:ext>
            </a:extLst>
          </p:cNvPr>
          <p:cNvSpPr>
            <a:spLocks noGrp="1"/>
          </p:cNvSpPr>
          <p:nvPr>
            <p:ph type="sldNum" sz="quarter" idx="12"/>
          </p:nvPr>
        </p:nvSpPr>
        <p:spPr/>
        <p:txBody>
          <a:bodyPr/>
          <a:lstStyle/>
          <a:p>
            <a:fld id="{31A558DF-7B64-4961-B1AA-15811CB006CC}" type="slidenum">
              <a:rPr lang="en-GB" smtClean="0"/>
              <a:t>18</a:t>
            </a:fld>
            <a:endParaRPr lang="en-GB"/>
          </a:p>
        </p:txBody>
      </p:sp>
      <p:sp>
        <p:nvSpPr>
          <p:cNvPr id="8" name="Content Placeholder 2">
            <a:extLst>
              <a:ext uri="{FF2B5EF4-FFF2-40B4-BE49-F238E27FC236}">
                <a16:creationId xmlns:a16="http://schemas.microsoft.com/office/drawing/2014/main" id="{5DA8CCFB-C919-4BB9-AA02-73043BCC84BF}"/>
              </a:ext>
            </a:extLst>
          </p:cNvPr>
          <p:cNvSpPr txBox="1">
            <a:spLocks/>
          </p:cNvSpPr>
          <p:nvPr/>
        </p:nvSpPr>
        <p:spPr>
          <a:xfrm>
            <a:off x="4500000" y="2268000"/>
            <a:ext cx="3600000" cy="432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31F7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31F7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31F7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l-GR" sz="2400" dirty="0">
                <a:solidFill>
                  <a:schemeClr val="tx2"/>
                </a:solidFill>
              </a:rPr>
              <a:t>σ</a:t>
            </a:r>
            <a:r>
              <a:rPr lang="en-GB" sz="2400" baseline="-25000" dirty="0">
                <a:solidFill>
                  <a:schemeClr val="tx2"/>
                </a:solidFill>
              </a:rPr>
              <a:t>r</a:t>
            </a:r>
            <a:r>
              <a:rPr lang="en-GB" sz="2400" dirty="0">
                <a:solidFill>
                  <a:schemeClr val="tx2"/>
                </a:solidFill>
              </a:rPr>
              <a:t> ~ 35 </a:t>
            </a:r>
            <a:r>
              <a:rPr lang="el-GR" sz="2400" dirty="0">
                <a:solidFill>
                  <a:schemeClr val="tx2"/>
                </a:solidFill>
              </a:rPr>
              <a:t>μ</a:t>
            </a:r>
            <a:r>
              <a:rPr lang="en-GB" sz="2400" dirty="0">
                <a:solidFill>
                  <a:schemeClr val="tx2"/>
                </a:solidFill>
              </a:rPr>
              <a:t>m</a:t>
            </a:r>
          </a:p>
          <a:p>
            <a:r>
              <a:rPr lang="el-GR" sz="2400" dirty="0">
                <a:solidFill>
                  <a:schemeClr val="tx2"/>
                </a:solidFill>
              </a:rPr>
              <a:t>σ</a:t>
            </a:r>
            <a:r>
              <a:rPr lang="en-GB" sz="2400" baseline="-25000" dirty="0">
                <a:solidFill>
                  <a:schemeClr val="tx2"/>
                </a:solidFill>
              </a:rPr>
              <a:t>z</a:t>
            </a:r>
            <a:r>
              <a:rPr lang="en-GB" sz="2400" dirty="0">
                <a:solidFill>
                  <a:schemeClr val="tx2"/>
                </a:solidFill>
              </a:rPr>
              <a:t> ~ 450 </a:t>
            </a:r>
            <a:r>
              <a:rPr lang="el-GR" sz="2400" dirty="0">
                <a:solidFill>
                  <a:schemeClr val="tx2"/>
                </a:solidFill>
              </a:rPr>
              <a:t>μ</a:t>
            </a:r>
            <a:r>
              <a:rPr lang="en-GB" sz="2400" dirty="0">
                <a:solidFill>
                  <a:schemeClr val="tx2"/>
                </a:solidFill>
              </a:rPr>
              <a:t>m</a:t>
            </a:r>
            <a:br>
              <a:rPr lang="en-GB" sz="2400" dirty="0">
                <a:solidFill>
                  <a:schemeClr val="tx2"/>
                </a:solidFill>
              </a:rPr>
            </a:br>
            <a:r>
              <a:rPr lang="en-GB" sz="2400" dirty="0">
                <a:solidFill>
                  <a:schemeClr val="tx2"/>
                </a:solidFill>
              </a:rPr>
              <a:t>(</a:t>
            </a:r>
            <a:r>
              <a:rPr lang="el-GR" sz="2400" dirty="0">
                <a:solidFill>
                  <a:schemeClr val="tx2"/>
                </a:solidFill>
              </a:rPr>
              <a:t>σ</a:t>
            </a:r>
            <a:r>
              <a:rPr lang="en-GB" sz="2400" baseline="-25000" dirty="0">
                <a:solidFill>
                  <a:schemeClr val="tx2"/>
                </a:solidFill>
              </a:rPr>
              <a:t>z</a:t>
            </a:r>
            <a:r>
              <a:rPr lang="en-GB" sz="2400" dirty="0">
                <a:solidFill>
                  <a:schemeClr val="tx2"/>
                </a:solidFill>
              </a:rPr>
              <a:t>/c ~ 1.5 </a:t>
            </a:r>
            <a:r>
              <a:rPr lang="en-GB" sz="2400" dirty="0" err="1">
                <a:solidFill>
                  <a:schemeClr val="tx2"/>
                </a:solidFill>
              </a:rPr>
              <a:t>ps</a:t>
            </a:r>
            <a:r>
              <a:rPr lang="en-GB" sz="2400" dirty="0">
                <a:solidFill>
                  <a:schemeClr val="tx2"/>
                </a:solidFill>
              </a:rPr>
              <a:t>)</a:t>
            </a:r>
          </a:p>
          <a:p>
            <a:r>
              <a:rPr lang="el-GR" sz="2400" dirty="0">
                <a:solidFill>
                  <a:schemeClr val="tx2"/>
                </a:solidFill>
              </a:rPr>
              <a:t>σ</a:t>
            </a:r>
            <a:r>
              <a:rPr lang="en-GB" sz="2400" baseline="-25000" dirty="0">
                <a:solidFill>
                  <a:schemeClr val="tx2"/>
                </a:solidFill>
              </a:rPr>
              <a:t>E</a:t>
            </a:r>
            <a:r>
              <a:rPr lang="en-GB" sz="2400" dirty="0">
                <a:solidFill>
                  <a:schemeClr val="tx2"/>
                </a:solidFill>
              </a:rPr>
              <a:t> = 10 – 20 keV</a:t>
            </a:r>
          </a:p>
          <a:p>
            <a:r>
              <a:rPr lang="en-GB" sz="2400" dirty="0">
                <a:solidFill>
                  <a:schemeClr val="tx2"/>
                </a:solidFill>
              </a:rPr>
              <a:t>Q = 20 </a:t>
            </a:r>
            <a:r>
              <a:rPr lang="en-GB" sz="2400" dirty="0" err="1">
                <a:solidFill>
                  <a:schemeClr val="tx2"/>
                </a:solidFill>
              </a:rPr>
              <a:t>pC</a:t>
            </a:r>
            <a:endParaRPr lang="en-GB" sz="2400" dirty="0">
              <a:solidFill>
                <a:schemeClr val="tx2"/>
              </a:solidFill>
            </a:endParaRPr>
          </a:p>
          <a:p>
            <a:r>
              <a:rPr lang="en-GB" sz="2400" dirty="0">
                <a:solidFill>
                  <a:srgbClr val="FF0000"/>
                </a:solidFill>
              </a:rPr>
              <a:t>4</a:t>
            </a:r>
            <a:r>
              <a:rPr lang="el-GR" sz="2400" dirty="0">
                <a:solidFill>
                  <a:srgbClr val="FF0000"/>
                </a:solidFill>
              </a:rPr>
              <a:t>σ</a:t>
            </a:r>
            <a:r>
              <a:rPr lang="en-GB" sz="2400" baseline="-25000" dirty="0">
                <a:solidFill>
                  <a:srgbClr val="FF0000"/>
                </a:solidFill>
              </a:rPr>
              <a:t>z</a:t>
            </a:r>
            <a:r>
              <a:rPr lang="en-GB" sz="2400" dirty="0">
                <a:solidFill>
                  <a:srgbClr val="FF0000"/>
                </a:solidFill>
              </a:rPr>
              <a:t>/</a:t>
            </a:r>
            <a:r>
              <a:rPr lang="el-GR" sz="2400" dirty="0">
                <a:solidFill>
                  <a:srgbClr val="FF0000"/>
                </a:solidFill>
              </a:rPr>
              <a:t>λ</a:t>
            </a:r>
            <a:r>
              <a:rPr lang="en-GB" sz="2400" baseline="-25000" dirty="0">
                <a:solidFill>
                  <a:srgbClr val="FF0000"/>
                </a:solidFill>
              </a:rPr>
              <a:t>p</a:t>
            </a:r>
            <a:r>
              <a:rPr lang="en-GB" sz="2400" dirty="0">
                <a:solidFill>
                  <a:srgbClr val="FF0000"/>
                </a:solidFill>
              </a:rPr>
              <a:t> = 78 so the broadening of the energy spectrum indicates a successful interaction</a:t>
            </a:r>
          </a:p>
        </p:txBody>
      </p:sp>
      <p:pic>
        <p:nvPicPr>
          <p:cNvPr id="9" name="Picture 8">
            <a:extLst>
              <a:ext uri="{FF2B5EF4-FFF2-40B4-BE49-F238E27FC236}">
                <a16:creationId xmlns:a16="http://schemas.microsoft.com/office/drawing/2014/main" id="{9BB7F15F-0D1D-44CB-8491-721756E909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000" y="432000"/>
            <a:ext cx="4320000" cy="3240000"/>
          </a:xfrm>
          <a:prstGeom prst="rect">
            <a:avLst/>
          </a:prstGeom>
        </p:spPr>
      </p:pic>
      <p:pic>
        <p:nvPicPr>
          <p:cNvPr id="11" name="Picture 10">
            <a:extLst>
              <a:ext uri="{FF2B5EF4-FFF2-40B4-BE49-F238E27FC236}">
                <a16:creationId xmlns:a16="http://schemas.microsoft.com/office/drawing/2014/main" id="{8534AECE-2DF6-4CB9-83DA-F553889344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000" y="2135229"/>
            <a:ext cx="4320000" cy="4320000"/>
          </a:xfrm>
          <a:prstGeom prst="rect">
            <a:avLst/>
          </a:prstGeom>
        </p:spPr>
      </p:pic>
    </p:spTree>
    <p:extLst>
      <p:ext uri="{BB962C8B-B14F-4D97-AF65-F5344CB8AC3E}">
        <p14:creationId xmlns:p14="http://schemas.microsoft.com/office/powerpoint/2010/main" val="22382256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802F520-6909-4FC5-B723-E02A3B9158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0000" y="1440000"/>
            <a:ext cx="5400000" cy="5400000"/>
          </a:xfrm>
          <a:prstGeom prst="rect">
            <a:avLst/>
          </a:prstGeom>
        </p:spPr>
      </p:pic>
      <p:sp>
        <p:nvSpPr>
          <p:cNvPr id="2" name="Title 1">
            <a:extLst>
              <a:ext uri="{FF2B5EF4-FFF2-40B4-BE49-F238E27FC236}">
                <a16:creationId xmlns:a16="http://schemas.microsoft.com/office/drawing/2014/main" id="{1843FAEE-B424-45DB-B872-7262D3BACEA6}"/>
              </a:ext>
            </a:extLst>
          </p:cNvPr>
          <p:cNvSpPr>
            <a:spLocks noGrp="1"/>
          </p:cNvSpPr>
          <p:nvPr>
            <p:ph type="title"/>
          </p:nvPr>
        </p:nvSpPr>
        <p:spPr/>
        <p:txBody>
          <a:bodyPr/>
          <a:lstStyle/>
          <a:p>
            <a:r>
              <a:rPr lang="en-GB" dirty="0"/>
              <a:t>Laser</a:t>
            </a:r>
          </a:p>
        </p:txBody>
      </p:sp>
      <p:sp>
        <p:nvSpPr>
          <p:cNvPr id="3" name="Content Placeholder 2">
            <a:extLst>
              <a:ext uri="{FF2B5EF4-FFF2-40B4-BE49-F238E27FC236}">
                <a16:creationId xmlns:a16="http://schemas.microsoft.com/office/drawing/2014/main" id="{44DF5E94-5BFB-4806-BCD8-35F9ED891776}"/>
              </a:ext>
            </a:extLst>
          </p:cNvPr>
          <p:cNvSpPr>
            <a:spLocks noGrp="1"/>
          </p:cNvSpPr>
          <p:nvPr>
            <p:ph idx="1"/>
          </p:nvPr>
        </p:nvSpPr>
        <p:spPr>
          <a:xfrm>
            <a:off x="156000" y="1080000"/>
            <a:ext cx="11880000" cy="1038360"/>
          </a:xfrm>
        </p:spPr>
        <p:txBody>
          <a:bodyPr>
            <a:normAutofit/>
          </a:bodyPr>
          <a:lstStyle/>
          <a:p>
            <a:pPr marL="0" indent="0">
              <a:buNone/>
            </a:pPr>
            <a:r>
              <a:rPr lang="en-GB" sz="2400" dirty="0"/>
              <a:t>Laser pulses were delivered from the LATTE laser and focused with a f = 1780 mm off-axis parabola to a vacuum spot size of </a:t>
            </a:r>
            <a:r>
              <a:rPr lang="el-GR" sz="2400" b="1" dirty="0">
                <a:solidFill>
                  <a:srgbClr val="FF0000"/>
                </a:solidFill>
              </a:rPr>
              <a:t>ω</a:t>
            </a:r>
            <a:r>
              <a:rPr lang="el-GR" sz="2400" b="1" baseline="-25000" dirty="0">
                <a:solidFill>
                  <a:srgbClr val="FF0000"/>
                </a:solidFill>
              </a:rPr>
              <a:t>0</a:t>
            </a:r>
            <a:r>
              <a:rPr lang="en-GB" sz="2400" b="1" dirty="0">
                <a:solidFill>
                  <a:srgbClr val="FF0000"/>
                </a:solidFill>
              </a:rPr>
              <a:t> = 40 </a:t>
            </a:r>
            <a:r>
              <a:rPr lang="el-GR" sz="2400" b="1" dirty="0">
                <a:solidFill>
                  <a:srgbClr val="FF0000"/>
                </a:solidFill>
              </a:rPr>
              <a:t>μ</a:t>
            </a:r>
            <a:r>
              <a:rPr lang="en-GB" sz="2400" b="1" dirty="0">
                <a:solidFill>
                  <a:srgbClr val="FF0000"/>
                </a:solidFill>
              </a:rPr>
              <a:t>m</a:t>
            </a:r>
            <a:r>
              <a:rPr lang="en-GB" sz="2400" dirty="0"/>
              <a:t>.</a:t>
            </a:r>
          </a:p>
          <a:p>
            <a:pPr marL="0" indent="0">
              <a:buNone/>
            </a:pPr>
            <a:endParaRPr lang="en-GB" sz="2400" dirty="0"/>
          </a:p>
        </p:txBody>
      </p:sp>
      <p:sp>
        <p:nvSpPr>
          <p:cNvPr id="4" name="Date Placeholder 3">
            <a:extLst>
              <a:ext uri="{FF2B5EF4-FFF2-40B4-BE49-F238E27FC236}">
                <a16:creationId xmlns:a16="http://schemas.microsoft.com/office/drawing/2014/main" id="{A12589EB-F626-492F-A63D-BDAEA502B4C4}"/>
              </a:ext>
            </a:extLst>
          </p:cNvPr>
          <p:cNvSpPr>
            <a:spLocks noGrp="1"/>
          </p:cNvSpPr>
          <p:nvPr>
            <p:ph type="dt" sz="half" idx="10"/>
          </p:nvPr>
        </p:nvSpPr>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3CC9FF55-F7F2-49BB-BFB0-7C7461AC08F7}"/>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B250FAF7-CE87-4FA2-BB6C-826FCD096FBE}"/>
              </a:ext>
            </a:extLst>
          </p:cNvPr>
          <p:cNvSpPr>
            <a:spLocks noGrp="1"/>
          </p:cNvSpPr>
          <p:nvPr>
            <p:ph type="sldNum" sz="quarter" idx="12"/>
          </p:nvPr>
        </p:nvSpPr>
        <p:spPr/>
        <p:txBody>
          <a:bodyPr/>
          <a:lstStyle/>
          <a:p>
            <a:fld id="{31A558DF-7B64-4961-B1AA-15811CB006CC}" type="slidenum">
              <a:rPr lang="en-GB" smtClean="0"/>
              <a:t>19</a:t>
            </a:fld>
            <a:endParaRPr lang="en-GB"/>
          </a:p>
        </p:txBody>
      </p:sp>
      <p:sp>
        <p:nvSpPr>
          <p:cNvPr id="8" name="Content Placeholder 2">
            <a:extLst>
              <a:ext uri="{FF2B5EF4-FFF2-40B4-BE49-F238E27FC236}">
                <a16:creationId xmlns:a16="http://schemas.microsoft.com/office/drawing/2014/main" id="{5DA8CCFB-C919-4BB9-AA02-73043BCC84BF}"/>
              </a:ext>
            </a:extLst>
          </p:cNvPr>
          <p:cNvSpPr txBox="1">
            <a:spLocks/>
          </p:cNvSpPr>
          <p:nvPr/>
        </p:nvSpPr>
        <p:spPr>
          <a:xfrm>
            <a:off x="156000" y="2156596"/>
            <a:ext cx="4901775" cy="43234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31F7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31F7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31F7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Laser energy on target varied between 15 – 75 </a:t>
            </a:r>
            <a:r>
              <a:rPr lang="en-GB" sz="2400" dirty="0" err="1"/>
              <a:t>mJ</a:t>
            </a:r>
            <a:r>
              <a:rPr lang="en-GB" sz="2400" dirty="0"/>
              <a:t>.</a:t>
            </a:r>
          </a:p>
          <a:p>
            <a:r>
              <a:rPr lang="en-GB" sz="2400" dirty="0"/>
              <a:t>52.5% of the total laser energy is within 1/e</a:t>
            </a:r>
            <a:r>
              <a:rPr lang="en-GB" sz="2400" baseline="30000" dirty="0"/>
              <a:t>2</a:t>
            </a:r>
            <a:r>
              <a:rPr lang="en-GB" sz="2400" dirty="0"/>
              <a:t> diameter</a:t>
            </a:r>
          </a:p>
          <a:p>
            <a:r>
              <a:rPr lang="en-GB" sz="2400" dirty="0">
                <a:ea typeface="Cambria Math" panose="02040503050406030204" pitchFamily="18" charset="0"/>
              </a:rPr>
              <a:t>Laser pulse compressed to </a:t>
            </a:r>
            <a:r>
              <a:rPr lang="en-GB" sz="2400" dirty="0" err="1">
                <a:latin typeface="Cambria Math" panose="02040503050406030204" pitchFamily="18" charset="0"/>
                <a:ea typeface="Cambria Math" panose="02040503050406030204" pitchFamily="18" charset="0"/>
              </a:rPr>
              <a:t>τ</a:t>
            </a:r>
            <a:r>
              <a:rPr lang="en-GB" sz="2400" baseline="-25000" dirty="0" err="1"/>
              <a:t>FWHM</a:t>
            </a:r>
            <a:r>
              <a:rPr lang="en-GB" sz="2400" dirty="0"/>
              <a:t> = 90 fs.</a:t>
            </a:r>
          </a:p>
          <a:p>
            <a:r>
              <a:rPr lang="en-GB" sz="2400" dirty="0">
                <a:solidFill>
                  <a:schemeClr val="tx2"/>
                </a:solidFill>
              </a:rPr>
              <a:t>Normalised laser vector potential a</a:t>
            </a:r>
            <a:r>
              <a:rPr lang="en-GB" sz="2400" baseline="-25000" dirty="0">
                <a:solidFill>
                  <a:schemeClr val="tx2"/>
                </a:solidFill>
              </a:rPr>
              <a:t>0</a:t>
            </a:r>
            <a:r>
              <a:rPr lang="en-GB" sz="2400" dirty="0">
                <a:solidFill>
                  <a:schemeClr val="tx2"/>
                </a:solidFill>
              </a:rPr>
              <a:t> = 0.04 – 0.08.</a:t>
            </a:r>
          </a:p>
        </p:txBody>
      </p:sp>
    </p:spTree>
    <p:extLst>
      <p:ext uri="{BB962C8B-B14F-4D97-AF65-F5344CB8AC3E}">
        <p14:creationId xmlns:p14="http://schemas.microsoft.com/office/powerpoint/2010/main" val="999338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4BB73-E47B-4856-A0BD-CE5C74B8F10C}"/>
              </a:ext>
            </a:extLst>
          </p:cNvPr>
          <p:cNvSpPr>
            <a:spLocks noGrp="1"/>
          </p:cNvSpPr>
          <p:nvPr>
            <p:ph type="title"/>
          </p:nvPr>
        </p:nvSpPr>
        <p:spPr/>
        <p:txBody>
          <a:bodyPr/>
          <a:lstStyle/>
          <a:p>
            <a:r>
              <a:rPr lang="en-GB" dirty="0"/>
              <a:t>Laser wakefield acceleration</a:t>
            </a:r>
          </a:p>
        </p:txBody>
      </p:sp>
      <p:sp>
        <p:nvSpPr>
          <p:cNvPr id="3" name="Content Placeholder 2">
            <a:extLst>
              <a:ext uri="{FF2B5EF4-FFF2-40B4-BE49-F238E27FC236}">
                <a16:creationId xmlns:a16="http://schemas.microsoft.com/office/drawing/2014/main" id="{135B2E7E-AA81-4C54-821C-16F4D66EF06F}"/>
              </a:ext>
            </a:extLst>
          </p:cNvPr>
          <p:cNvSpPr>
            <a:spLocks noGrp="1"/>
          </p:cNvSpPr>
          <p:nvPr>
            <p:ph idx="1"/>
          </p:nvPr>
        </p:nvSpPr>
        <p:spPr>
          <a:xfrm>
            <a:off x="156000" y="684000"/>
            <a:ext cx="6439200" cy="6156000"/>
          </a:xfrm>
        </p:spPr>
        <p:txBody>
          <a:bodyPr anchor="ctr">
            <a:normAutofit/>
          </a:bodyPr>
          <a:lstStyle/>
          <a:p>
            <a:r>
              <a:rPr lang="en-GB" sz="2400" dirty="0"/>
              <a:t>Laser wakefield acceleration is a method of generating high energy (MeV – GeV) electrons.</a:t>
            </a:r>
          </a:p>
          <a:p>
            <a:r>
              <a:rPr lang="en-GB" sz="2400" dirty="0"/>
              <a:t>A high intensity laser pulse ionises gas into a plasma.</a:t>
            </a:r>
          </a:p>
          <a:p>
            <a:r>
              <a:rPr lang="en-GB" sz="2400" dirty="0"/>
              <a:t>Laser then drives a wake wave of electron density behind it.</a:t>
            </a:r>
          </a:p>
          <a:p>
            <a:pPr marL="0" indent="0">
              <a:buNone/>
            </a:pPr>
            <a:endParaRPr lang="en-GB" sz="2400" dirty="0"/>
          </a:p>
          <a:p>
            <a:r>
              <a:rPr lang="en-GB" sz="2400" dirty="0"/>
              <a:t>Accelerating field can reach </a:t>
            </a:r>
            <a:r>
              <a:rPr lang="en-GB" sz="2400" dirty="0">
                <a:solidFill>
                  <a:schemeClr val="tx2"/>
                </a:solidFill>
              </a:rPr>
              <a:t>100s GVm</a:t>
            </a:r>
            <a:r>
              <a:rPr lang="en-GB" sz="2400" baseline="30000" dirty="0">
                <a:solidFill>
                  <a:schemeClr val="tx2"/>
                </a:solidFill>
              </a:rPr>
              <a:t>-1</a:t>
            </a:r>
            <a:r>
              <a:rPr lang="en-GB" sz="2400" dirty="0"/>
              <a:t>.</a:t>
            </a:r>
          </a:p>
        </p:txBody>
      </p:sp>
      <p:sp>
        <p:nvSpPr>
          <p:cNvPr id="4" name="Date Placeholder 3">
            <a:extLst>
              <a:ext uri="{FF2B5EF4-FFF2-40B4-BE49-F238E27FC236}">
                <a16:creationId xmlns:a16="http://schemas.microsoft.com/office/drawing/2014/main" id="{04AB1521-B3FD-4B35-8A4C-B7F1F0C34226}"/>
              </a:ext>
            </a:extLst>
          </p:cNvPr>
          <p:cNvSpPr>
            <a:spLocks noGrp="1"/>
          </p:cNvSpPr>
          <p:nvPr>
            <p:ph type="dt" sz="half" idx="10"/>
          </p:nvPr>
        </p:nvSpPr>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3EC8DF53-0AD7-47C3-9D33-638407F76A7D}"/>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075513A5-94F3-4FFB-9420-ED00EB096BCB}"/>
              </a:ext>
            </a:extLst>
          </p:cNvPr>
          <p:cNvSpPr>
            <a:spLocks noGrp="1"/>
          </p:cNvSpPr>
          <p:nvPr>
            <p:ph type="sldNum" sz="quarter" idx="12"/>
          </p:nvPr>
        </p:nvSpPr>
        <p:spPr/>
        <p:txBody>
          <a:bodyPr/>
          <a:lstStyle/>
          <a:p>
            <a:fld id="{31A558DF-7B64-4961-B1AA-15811CB006CC}" type="slidenum">
              <a:rPr lang="en-GB" smtClean="0"/>
              <a:t>2</a:t>
            </a:fld>
            <a:endParaRPr lang="en-GB"/>
          </a:p>
        </p:txBody>
      </p:sp>
      <p:pic>
        <p:nvPicPr>
          <p:cNvPr id="14" name="Picture 13">
            <a:extLst>
              <a:ext uri="{FF2B5EF4-FFF2-40B4-BE49-F238E27FC236}">
                <a16:creationId xmlns:a16="http://schemas.microsoft.com/office/drawing/2014/main" id="{C94A6850-2799-4C99-9078-1678507F7E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00000" y="3780000"/>
            <a:ext cx="4080000" cy="3060000"/>
          </a:xfrm>
          <a:prstGeom prst="rect">
            <a:avLst/>
          </a:prstGeom>
        </p:spPr>
      </p:pic>
      <p:pic>
        <p:nvPicPr>
          <p:cNvPr id="12" name="Picture 11">
            <a:extLst>
              <a:ext uri="{FF2B5EF4-FFF2-40B4-BE49-F238E27FC236}">
                <a16:creationId xmlns:a16="http://schemas.microsoft.com/office/drawing/2014/main" id="{A69A74C1-1C12-49AC-A748-71D846F843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0000" y="684000"/>
            <a:ext cx="4080000" cy="3060000"/>
          </a:xfrm>
          <a:prstGeom prst="rect">
            <a:avLst/>
          </a:prstGeom>
        </p:spPr>
      </p:pic>
    </p:spTree>
    <p:extLst>
      <p:ext uri="{BB962C8B-B14F-4D97-AF65-F5344CB8AC3E}">
        <p14:creationId xmlns:p14="http://schemas.microsoft.com/office/powerpoint/2010/main" val="14805363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14A82-3274-4345-8010-FE8EF3A69774}"/>
              </a:ext>
            </a:extLst>
          </p:cNvPr>
          <p:cNvSpPr>
            <a:spLocks noGrp="1"/>
          </p:cNvSpPr>
          <p:nvPr>
            <p:ph type="title"/>
          </p:nvPr>
        </p:nvSpPr>
        <p:spPr/>
        <p:txBody>
          <a:bodyPr/>
          <a:lstStyle/>
          <a:p>
            <a:r>
              <a:rPr lang="en-GB" dirty="0"/>
              <a:t>Simulations</a:t>
            </a:r>
          </a:p>
        </p:txBody>
      </p:sp>
      <p:pic>
        <p:nvPicPr>
          <p:cNvPr id="8" name="Picture 7">
            <a:extLst>
              <a:ext uri="{FF2B5EF4-FFF2-40B4-BE49-F238E27FC236}">
                <a16:creationId xmlns:a16="http://schemas.microsoft.com/office/drawing/2014/main" id="{0130C8C5-44BA-438F-A387-4586A362B8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4000" y="3780000"/>
            <a:ext cx="6204000" cy="2880000"/>
          </a:xfrm>
          <a:prstGeom prst="rect">
            <a:avLst/>
          </a:prstGeom>
        </p:spPr>
      </p:pic>
      <p:sp>
        <p:nvSpPr>
          <p:cNvPr id="3" name="Content Placeholder 2">
            <a:extLst>
              <a:ext uri="{FF2B5EF4-FFF2-40B4-BE49-F238E27FC236}">
                <a16:creationId xmlns:a16="http://schemas.microsoft.com/office/drawing/2014/main" id="{6CCCB700-0CC7-4E8C-9F00-CB91B8FD0931}"/>
              </a:ext>
            </a:extLst>
          </p:cNvPr>
          <p:cNvSpPr>
            <a:spLocks noGrp="1"/>
          </p:cNvSpPr>
          <p:nvPr>
            <p:ph idx="1"/>
          </p:nvPr>
        </p:nvSpPr>
        <p:spPr/>
        <p:txBody>
          <a:bodyPr>
            <a:normAutofit/>
          </a:bodyPr>
          <a:lstStyle/>
          <a:p>
            <a:pPr marL="0" indent="0">
              <a:buNone/>
            </a:pPr>
            <a:r>
              <a:rPr lang="en-GB" sz="2400" dirty="0"/>
              <a:t>Experimental measurements were compared to </a:t>
            </a:r>
            <a:r>
              <a:rPr lang="en-GB" sz="2400" b="1" dirty="0">
                <a:solidFill>
                  <a:schemeClr val="tx2"/>
                </a:solidFill>
              </a:rPr>
              <a:t>fbpic simulations</a:t>
            </a:r>
            <a:r>
              <a:rPr lang="en-GB" sz="2400" dirty="0"/>
              <a:t>.</a:t>
            </a:r>
          </a:p>
          <a:p>
            <a:pPr marL="0" indent="0">
              <a:buNone/>
            </a:pPr>
            <a:r>
              <a:rPr lang="en-GB" sz="2400" dirty="0"/>
              <a:t>The electron beam length makes simulating in unfeasible so a reduced electron beam of </a:t>
            </a:r>
            <a:r>
              <a:rPr lang="el-GR" sz="2400" dirty="0">
                <a:solidFill>
                  <a:schemeClr val="tx2"/>
                </a:solidFill>
              </a:rPr>
              <a:t>σ</a:t>
            </a:r>
            <a:r>
              <a:rPr lang="en-GB" sz="2400" baseline="-25000" dirty="0">
                <a:solidFill>
                  <a:schemeClr val="tx2"/>
                </a:solidFill>
              </a:rPr>
              <a:t>z</a:t>
            </a:r>
            <a:r>
              <a:rPr lang="en-GB" sz="2400" dirty="0">
                <a:solidFill>
                  <a:schemeClr val="tx2"/>
                </a:solidFill>
              </a:rPr>
              <a:t> = 60 </a:t>
            </a:r>
            <a:r>
              <a:rPr lang="el-GR" sz="2400" dirty="0">
                <a:solidFill>
                  <a:schemeClr val="tx2"/>
                </a:solidFill>
              </a:rPr>
              <a:t>μ</a:t>
            </a:r>
            <a:r>
              <a:rPr lang="en-GB" sz="2400" dirty="0">
                <a:solidFill>
                  <a:schemeClr val="tx2"/>
                </a:solidFill>
              </a:rPr>
              <a:t>m</a:t>
            </a:r>
            <a:r>
              <a:rPr lang="en-GB" sz="2400" dirty="0">
                <a:solidFill>
                  <a:schemeClr val="tx1"/>
                </a:solidFill>
              </a:rPr>
              <a:t> was chosen as a proxy.</a:t>
            </a:r>
          </a:p>
          <a:p>
            <a:pPr marL="0" indent="0">
              <a:buNone/>
            </a:pPr>
            <a:r>
              <a:rPr lang="en-GB" sz="2400" dirty="0">
                <a:solidFill>
                  <a:schemeClr val="tx1"/>
                </a:solidFill>
              </a:rPr>
              <a:t>Electron beam still extends over multiple plasma periods so we expect this to be valid and this was checked with a single full beam simulation.</a:t>
            </a:r>
          </a:p>
          <a:p>
            <a:pPr marL="0" indent="0">
              <a:buNone/>
            </a:pPr>
            <a:r>
              <a:rPr lang="en-GB" sz="2400" dirty="0">
                <a:solidFill>
                  <a:schemeClr val="tx1"/>
                </a:solidFill>
              </a:rPr>
              <a:t>The beam charge was also reduced so that the charge density of the electron beam was the same as the full length electron beam.</a:t>
            </a:r>
          </a:p>
        </p:txBody>
      </p:sp>
      <p:sp>
        <p:nvSpPr>
          <p:cNvPr id="4" name="Date Placeholder 3">
            <a:extLst>
              <a:ext uri="{FF2B5EF4-FFF2-40B4-BE49-F238E27FC236}">
                <a16:creationId xmlns:a16="http://schemas.microsoft.com/office/drawing/2014/main" id="{17062381-0587-43DD-9C36-636950200503}"/>
              </a:ext>
            </a:extLst>
          </p:cNvPr>
          <p:cNvSpPr>
            <a:spLocks noGrp="1"/>
          </p:cNvSpPr>
          <p:nvPr>
            <p:ph type="dt" sz="half" idx="10"/>
          </p:nvPr>
        </p:nvSpPr>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250A310D-A8C9-45D8-A71A-DFF13088B634}"/>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D1733DFB-C891-4B5B-A6DB-3D9869DBC520}"/>
              </a:ext>
            </a:extLst>
          </p:cNvPr>
          <p:cNvSpPr>
            <a:spLocks noGrp="1"/>
          </p:cNvSpPr>
          <p:nvPr>
            <p:ph type="sldNum" sz="quarter" idx="12"/>
          </p:nvPr>
        </p:nvSpPr>
        <p:spPr/>
        <p:txBody>
          <a:bodyPr/>
          <a:lstStyle/>
          <a:p>
            <a:fld id="{31A558DF-7B64-4961-B1AA-15811CB006CC}" type="slidenum">
              <a:rPr lang="en-GB" smtClean="0"/>
              <a:t>20</a:t>
            </a:fld>
            <a:endParaRPr lang="en-GB"/>
          </a:p>
        </p:txBody>
      </p:sp>
    </p:spTree>
    <p:extLst>
      <p:ext uri="{BB962C8B-B14F-4D97-AF65-F5344CB8AC3E}">
        <p14:creationId xmlns:p14="http://schemas.microsoft.com/office/powerpoint/2010/main" val="6947088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892E65E0-1ECA-4D6E-82F1-4BF41C0F96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000" y="2340000"/>
            <a:ext cx="5400000" cy="4050000"/>
          </a:xfrm>
          <a:prstGeom prst="rect">
            <a:avLst/>
          </a:prstGeom>
        </p:spPr>
      </p:pic>
      <p:pic>
        <p:nvPicPr>
          <p:cNvPr id="8" name="Picture 7">
            <a:extLst>
              <a:ext uri="{FF2B5EF4-FFF2-40B4-BE49-F238E27FC236}">
                <a16:creationId xmlns:a16="http://schemas.microsoft.com/office/drawing/2014/main" id="{89E06F7E-F423-458D-AAEA-E28444C33B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6000" y="2340000"/>
            <a:ext cx="5400000" cy="4050000"/>
          </a:xfrm>
          <a:prstGeom prst="rect">
            <a:avLst/>
          </a:prstGeom>
        </p:spPr>
      </p:pic>
      <p:sp>
        <p:nvSpPr>
          <p:cNvPr id="2" name="Title 1">
            <a:extLst>
              <a:ext uri="{FF2B5EF4-FFF2-40B4-BE49-F238E27FC236}">
                <a16:creationId xmlns:a16="http://schemas.microsoft.com/office/drawing/2014/main" id="{34214A82-3274-4345-8010-FE8EF3A69774}"/>
              </a:ext>
            </a:extLst>
          </p:cNvPr>
          <p:cNvSpPr>
            <a:spLocks noGrp="1"/>
          </p:cNvSpPr>
          <p:nvPr>
            <p:ph type="title"/>
          </p:nvPr>
        </p:nvSpPr>
        <p:spPr/>
        <p:txBody>
          <a:bodyPr/>
          <a:lstStyle/>
          <a:p>
            <a:r>
              <a:rPr lang="en-GB" dirty="0"/>
              <a:t>ADK ionisation</a:t>
            </a:r>
          </a:p>
        </p:txBody>
      </p:sp>
      <p:sp>
        <p:nvSpPr>
          <p:cNvPr id="3" name="Content Placeholder 2">
            <a:extLst>
              <a:ext uri="{FF2B5EF4-FFF2-40B4-BE49-F238E27FC236}">
                <a16:creationId xmlns:a16="http://schemas.microsoft.com/office/drawing/2014/main" id="{6CCCB700-0CC7-4E8C-9F00-CB91B8FD0931}"/>
              </a:ext>
            </a:extLst>
          </p:cNvPr>
          <p:cNvSpPr>
            <a:spLocks noGrp="1"/>
          </p:cNvSpPr>
          <p:nvPr>
            <p:ph idx="1"/>
          </p:nvPr>
        </p:nvSpPr>
        <p:spPr/>
        <p:txBody>
          <a:bodyPr>
            <a:normAutofit/>
          </a:bodyPr>
          <a:lstStyle/>
          <a:p>
            <a:pPr marL="0" indent="0">
              <a:buNone/>
            </a:pPr>
            <a:r>
              <a:rPr lang="en-GB" sz="2400" dirty="0"/>
              <a:t>Due to the low laser intensity, the ionisation of the Nitrogen gas was included using the ADK model to correctly model the propagation of the laser through the target. The non-uniform radial ionisation of the gas made the plasma act as a negative lens which causes rapid laser pulse defocusing.</a:t>
            </a:r>
          </a:p>
        </p:txBody>
      </p:sp>
      <p:sp>
        <p:nvSpPr>
          <p:cNvPr id="4" name="Date Placeholder 3">
            <a:extLst>
              <a:ext uri="{FF2B5EF4-FFF2-40B4-BE49-F238E27FC236}">
                <a16:creationId xmlns:a16="http://schemas.microsoft.com/office/drawing/2014/main" id="{17062381-0587-43DD-9C36-636950200503}"/>
              </a:ext>
            </a:extLst>
          </p:cNvPr>
          <p:cNvSpPr>
            <a:spLocks noGrp="1"/>
          </p:cNvSpPr>
          <p:nvPr>
            <p:ph type="dt" sz="half" idx="10"/>
          </p:nvPr>
        </p:nvSpPr>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250A310D-A8C9-45D8-A71A-DFF13088B634}"/>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D1733DFB-C891-4B5B-A6DB-3D9869DBC520}"/>
              </a:ext>
            </a:extLst>
          </p:cNvPr>
          <p:cNvSpPr>
            <a:spLocks noGrp="1"/>
          </p:cNvSpPr>
          <p:nvPr>
            <p:ph type="sldNum" sz="quarter" idx="12"/>
          </p:nvPr>
        </p:nvSpPr>
        <p:spPr/>
        <p:txBody>
          <a:bodyPr/>
          <a:lstStyle/>
          <a:p>
            <a:fld id="{31A558DF-7B64-4961-B1AA-15811CB006CC}" type="slidenum">
              <a:rPr lang="en-GB" smtClean="0"/>
              <a:t>21</a:t>
            </a:fld>
            <a:endParaRPr lang="en-GB"/>
          </a:p>
        </p:txBody>
      </p:sp>
    </p:spTree>
    <p:extLst>
      <p:ext uri="{BB962C8B-B14F-4D97-AF65-F5344CB8AC3E}">
        <p14:creationId xmlns:p14="http://schemas.microsoft.com/office/powerpoint/2010/main" val="8411760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8937B20-17C6-4283-BBDB-325B6F44BE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0000" y="961910"/>
            <a:ext cx="3240000" cy="2430000"/>
          </a:xfrm>
          <a:prstGeom prst="rect">
            <a:avLst/>
          </a:prstGeom>
        </p:spPr>
      </p:pic>
      <p:sp>
        <p:nvSpPr>
          <p:cNvPr id="2" name="Title 1">
            <a:extLst>
              <a:ext uri="{FF2B5EF4-FFF2-40B4-BE49-F238E27FC236}">
                <a16:creationId xmlns:a16="http://schemas.microsoft.com/office/drawing/2014/main" id="{FF0246DE-D3DA-4560-B91B-C04A6D97849C}"/>
              </a:ext>
            </a:extLst>
          </p:cNvPr>
          <p:cNvSpPr>
            <a:spLocks noGrp="1"/>
          </p:cNvSpPr>
          <p:nvPr>
            <p:ph type="title"/>
          </p:nvPr>
        </p:nvSpPr>
        <p:spPr/>
        <p:txBody>
          <a:bodyPr/>
          <a:lstStyle/>
          <a:p>
            <a:r>
              <a:rPr lang="en-GB" dirty="0"/>
              <a:t>Simulation vs experiment</a:t>
            </a:r>
          </a:p>
        </p:txBody>
      </p:sp>
      <p:sp>
        <p:nvSpPr>
          <p:cNvPr id="3" name="Date Placeholder 2">
            <a:extLst>
              <a:ext uri="{FF2B5EF4-FFF2-40B4-BE49-F238E27FC236}">
                <a16:creationId xmlns:a16="http://schemas.microsoft.com/office/drawing/2014/main" id="{CA445176-0993-4B02-BFE2-B8A9555B4B97}"/>
              </a:ext>
            </a:extLst>
          </p:cNvPr>
          <p:cNvSpPr>
            <a:spLocks noGrp="1"/>
          </p:cNvSpPr>
          <p:nvPr>
            <p:ph type="dt" sz="half" idx="10"/>
          </p:nvPr>
        </p:nvSpPr>
        <p:spPr/>
        <p:txBody>
          <a:bodyPr/>
          <a:lstStyle/>
          <a:p>
            <a:fld id="{09D12BCD-8039-4D43-98C1-F123C94ECBB4}" type="datetime1">
              <a:rPr lang="en-GB" smtClean="0"/>
              <a:t>26/07/2022</a:t>
            </a:fld>
            <a:endParaRPr lang="en-GB"/>
          </a:p>
        </p:txBody>
      </p:sp>
      <p:sp>
        <p:nvSpPr>
          <p:cNvPr id="4" name="Footer Placeholder 3">
            <a:extLst>
              <a:ext uri="{FF2B5EF4-FFF2-40B4-BE49-F238E27FC236}">
                <a16:creationId xmlns:a16="http://schemas.microsoft.com/office/drawing/2014/main" id="{5F61F110-378B-439B-B613-2E6A4341E224}"/>
              </a:ext>
            </a:extLst>
          </p:cNvPr>
          <p:cNvSpPr>
            <a:spLocks noGrp="1"/>
          </p:cNvSpPr>
          <p:nvPr>
            <p:ph type="ftr" sz="quarter" idx="11"/>
          </p:nvPr>
        </p:nvSpPr>
        <p:spPr/>
        <p:txBody>
          <a:bodyPr/>
          <a:lstStyle/>
          <a:p>
            <a:r>
              <a:rPr lang="en-GB"/>
              <a:t>Lewis.Reid@Liverpool.ac.uk</a:t>
            </a:r>
          </a:p>
        </p:txBody>
      </p:sp>
      <p:sp>
        <p:nvSpPr>
          <p:cNvPr id="5" name="Slide Number Placeholder 4">
            <a:extLst>
              <a:ext uri="{FF2B5EF4-FFF2-40B4-BE49-F238E27FC236}">
                <a16:creationId xmlns:a16="http://schemas.microsoft.com/office/drawing/2014/main" id="{2C7FD97C-9346-4F7B-8C2C-F1461EBCE40F}"/>
              </a:ext>
            </a:extLst>
          </p:cNvPr>
          <p:cNvSpPr>
            <a:spLocks noGrp="1"/>
          </p:cNvSpPr>
          <p:nvPr>
            <p:ph type="sldNum" sz="quarter" idx="12"/>
          </p:nvPr>
        </p:nvSpPr>
        <p:spPr/>
        <p:txBody>
          <a:bodyPr/>
          <a:lstStyle/>
          <a:p>
            <a:fld id="{31A558DF-7B64-4961-B1AA-15811CB006CC}" type="slidenum">
              <a:rPr lang="en-GB" smtClean="0"/>
              <a:t>22</a:t>
            </a:fld>
            <a:endParaRPr lang="en-GB"/>
          </a:p>
        </p:txBody>
      </p:sp>
      <p:pic>
        <p:nvPicPr>
          <p:cNvPr id="14" name="Picture 13">
            <a:extLst>
              <a:ext uri="{FF2B5EF4-FFF2-40B4-BE49-F238E27FC236}">
                <a16:creationId xmlns:a16="http://schemas.microsoft.com/office/drawing/2014/main" id="{91586659-6C16-41C5-AA30-1A77C32489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0000" y="3720955"/>
            <a:ext cx="3240000" cy="2430000"/>
          </a:xfrm>
          <a:prstGeom prst="rect">
            <a:avLst/>
          </a:prstGeom>
        </p:spPr>
      </p:pic>
      <p:pic>
        <p:nvPicPr>
          <p:cNvPr id="13" name="Picture 12">
            <a:extLst>
              <a:ext uri="{FF2B5EF4-FFF2-40B4-BE49-F238E27FC236}">
                <a16:creationId xmlns:a16="http://schemas.microsoft.com/office/drawing/2014/main" id="{F026089B-94D0-4F9E-8B18-58E17BF41E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44000" y="961910"/>
            <a:ext cx="3240000" cy="2430000"/>
          </a:xfrm>
          <a:prstGeom prst="rect">
            <a:avLst/>
          </a:prstGeom>
        </p:spPr>
      </p:pic>
      <p:pic>
        <p:nvPicPr>
          <p:cNvPr id="15" name="Picture 14">
            <a:extLst>
              <a:ext uri="{FF2B5EF4-FFF2-40B4-BE49-F238E27FC236}">
                <a16:creationId xmlns:a16="http://schemas.microsoft.com/office/drawing/2014/main" id="{0F08BBD8-4963-46D3-9A01-E75C8714DC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44000" y="3652384"/>
            <a:ext cx="3240000" cy="2430000"/>
          </a:xfrm>
          <a:prstGeom prst="rect">
            <a:avLst/>
          </a:prstGeom>
        </p:spPr>
      </p:pic>
      <p:sp>
        <p:nvSpPr>
          <p:cNvPr id="17" name="TextBox 16">
            <a:extLst>
              <a:ext uri="{FF2B5EF4-FFF2-40B4-BE49-F238E27FC236}">
                <a16:creationId xmlns:a16="http://schemas.microsoft.com/office/drawing/2014/main" id="{4828E077-5844-47CB-A438-F0232E8D55B6}"/>
              </a:ext>
            </a:extLst>
          </p:cNvPr>
          <p:cNvSpPr txBox="1"/>
          <p:nvPr/>
        </p:nvSpPr>
        <p:spPr>
          <a:xfrm>
            <a:off x="0" y="3744000"/>
            <a:ext cx="2664000" cy="2246769"/>
          </a:xfrm>
          <a:prstGeom prst="rect">
            <a:avLst/>
          </a:prstGeom>
          <a:noFill/>
        </p:spPr>
        <p:txBody>
          <a:bodyPr wrap="square" rtlCol="0">
            <a:spAutoFit/>
          </a:bodyPr>
          <a:lstStyle/>
          <a:p>
            <a:pPr marL="342900" indent="-342900">
              <a:buFont typeface="Arial" panose="020B0604020202020204" pitchFamily="34" charset="0"/>
              <a:buChar char="•"/>
            </a:pPr>
            <a:r>
              <a:rPr lang="en-GB" sz="2000" dirty="0">
                <a:solidFill>
                  <a:srgbClr val="031F73"/>
                </a:solidFill>
                <a:latin typeface="Arial" panose="020B0604020202020204" pitchFamily="34" charset="0"/>
                <a:cs typeface="Arial" panose="020B0604020202020204" pitchFamily="34" charset="0"/>
              </a:rPr>
              <a:t>FBPIC simulation predicts a 200 keV energy gain/loss within the dynamic range of the camera</a:t>
            </a:r>
          </a:p>
        </p:txBody>
      </p:sp>
      <p:sp>
        <p:nvSpPr>
          <p:cNvPr id="20" name="TextBox 19">
            <a:extLst>
              <a:ext uri="{FF2B5EF4-FFF2-40B4-BE49-F238E27FC236}">
                <a16:creationId xmlns:a16="http://schemas.microsoft.com/office/drawing/2014/main" id="{5ACDC85E-6329-4073-A976-A95B8884543F}"/>
              </a:ext>
            </a:extLst>
          </p:cNvPr>
          <p:cNvSpPr txBox="1"/>
          <p:nvPr/>
        </p:nvSpPr>
        <p:spPr>
          <a:xfrm>
            <a:off x="9504000" y="3744000"/>
            <a:ext cx="2664000" cy="1015663"/>
          </a:xfrm>
          <a:prstGeom prst="rect">
            <a:avLst/>
          </a:prstGeom>
          <a:noFill/>
        </p:spPr>
        <p:txBody>
          <a:bodyPr wrap="square" rtlCol="0">
            <a:spAutoFit/>
          </a:bodyPr>
          <a:lstStyle/>
          <a:p>
            <a:pPr marL="342900" indent="-342900">
              <a:buFont typeface="Arial" panose="020B0604020202020204" pitchFamily="34" charset="0"/>
              <a:buChar char="•"/>
            </a:pPr>
            <a:r>
              <a:rPr lang="en-GB" sz="2000" dirty="0">
                <a:solidFill>
                  <a:srgbClr val="031F73"/>
                </a:solidFill>
                <a:latin typeface="Arial" panose="020B0604020202020204" pitchFamily="34" charset="0"/>
                <a:cs typeface="Arial" panose="020B0604020202020204" pitchFamily="34" charset="0"/>
              </a:rPr>
              <a:t>Measurement shows 100 keV energy gain/loss</a:t>
            </a:r>
          </a:p>
        </p:txBody>
      </p:sp>
      <p:cxnSp>
        <p:nvCxnSpPr>
          <p:cNvPr id="21" name="Straight Arrow Connector 20">
            <a:extLst>
              <a:ext uri="{FF2B5EF4-FFF2-40B4-BE49-F238E27FC236}">
                <a16:creationId xmlns:a16="http://schemas.microsoft.com/office/drawing/2014/main" id="{05400738-CC8A-467C-AFA3-4947A3B1C3CC}"/>
              </a:ext>
            </a:extLst>
          </p:cNvPr>
          <p:cNvCxnSpPr/>
          <p:nvPr/>
        </p:nvCxnSpPr>
        <p:spPr>
          <a:xfrm>
            <a:off x="3168000" y="6228000"/>
            <a:ext cx="1620000" cy="0"/>
          </a:xfrm>
          <a:prstGeom prst="straightConnector1">
            <a:avLst/>
          </a:prstGeom>
          <a:ln w="57150">
            <a:solidFill>
              <a:schemeClr val="accent6"/>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15727077-09C0-45EB-B908-8B274DBB6124}"/>
              </a:ext>
            </a:extLst>
          </p:cNvPr>
          <p:cNvCxnSpPr/>
          <p:nvPr/>
        </p:nvCxnSpPr>
        <p:spPr>
          <a:xfrm>
            <a:off x="7272000" y="6228000"/>
            <a:ext cx="1620000" cy="0"/>
          </a:xfrm>
          <a:prstGeom prst="straightConnector1">
            <a:avLst/>
          </a:prstGeom>
          <a:ln w="57150">
            <a:solidFill>
              <a:schemeClr val="accent6"/>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AB241775-7460-4660-A249-2EA72FDC166B}"/>
              </a:ext>
            </a:extLst>
          </p:cNvPr>
          <p:cNvSpPr txBox="1"/>
          <p:nvPr/>
        </p:nvSpPr>
        <p:spPr>
          <a:xfrm>
            <a:off x="7513431" y="6228000"/>
            <a:ext cx="1137137" cy="400110"/>
          </a:xfrm>
          <a:prstGeom prst="rect">
            <a:avLst/>
          </a:prstGeom>
          <a:noFill/>
        </p:spPr>
        <p:txBody>
          <a:bodyPr wrap="square" rtlCol="0">
            <a:spAutoFit/>
          </a:bodyPr>
          <a:lstStyle/>
          <a:p>
            <a:r>
              <a:rPr lang="en-GB" sz="2000" b="1" dirty="0">
                <a:solidFill>
                  <a:schemeClr val="accent6"/>
                </a:solidFill>
                <a:latin typeface="Arial" panose="020B0604020202020204" pitchFamily="34" charset="0"/>
                <a:cs typeface="Arial" panose="020B0604020202020204" pitchFamily="34" charset="0"/>
              </a:rPr>
              <a:t>200 keV</a:t>
            </a:r>
          </a:p>
        </p:txBody>
      </p:sp>
      <p:sp>
        <p:nvSpPr>
          <p:cNvPr id="24" name="TextBox 23">
            <a:extLst>
              <a:ext uri="{FF2B5EF4-FFF2-40B4-BE49-F238E27FC236}">
                <a16:creationId xmlns:a16="http://schemas.microsoft.com/office/drawing/2014/main" id="{5E813795-E2B0-4E95-A52F-BD9B48515299}"/>
              </a:ext>
            </a:extLst>
          </p:cNvPr>
          <p:cNvSpPr txBox="1"/>
          <p:nvPr/>
        </p:nvSpPr>
        <p:spPr>
          <a:xfrm>
            <a:off x="3470031" y="6228000"/>
            <a:ext cx="1137137" cy="400110"/>
          </a:xfrm>
          <a:prstGeom prst="rect">
            <a:avLst/>
          </a:prstGeom>
          <a:noFill/>
        </p:spPr>
        <p:txBody>
          <a:bodyPr wrap="square" rtlCol="0">
            <a:spAutoFit/>
          </a:bodyPr>
          <a:lstStyle/>
          <a:p>
            <a:r>
              <a:rPr lang="en-GB" sz="2000" b="1" dirty="0">
                <a:solidFill>
                  <a:schemeClr val="accent6"/>
                </a:solidFill>
                <a:latin typeface="Arial" panose="020B0604020202020204" pitchFamily="34" charset="0"/>
                <a:cs typeface="Arial" panose="020B0604020202020204" pitchFamily="34" charset="0"/>
              </a:rPr>
              <a:t>400 keV</a:t>
            </a:r>
          </a:p>
        </p:txBody>
      </p:sp>
    </p:spTree>
    <p:extLst>
      <p:ext uri="{BB962C8B-B14F-4D97-AF65-F5344CB8AC3E}">
        <p14:creationId xmlns:p14="http://schemas.microsoft.com/office/powerpoint/2010/main" val="38909677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8937B20-17C6-4283-BBDB-325B6F44BE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000" y="1269000"/>
            <a:ext cx="5760000" cy="4320000"/>
          </a:xfrm>
          <a:prstGeom prst="rect">
            <a:avLst/>
          </a:prstGeom>
        </p:spPr>
      </p:pic>
      <p:sp>
        <p:nvSpPr>
          <p:cNvPr id="2" name="Title 1">
            <a:extLst>
              <a:ext uri="{FF2B5EF4-FFF2-40B4-BE49-F238E27FC236}">
                <a16:creationId xmlns:a16="http://schemas.microsoft.com/office/drawing/2014/main" id="{FF0246DE-D3DA-4560-B91B-C04A6D97849C}"/>
              </a:ext>
            </a:extLst>
          </p:cNvPr>
          <p:cNvSpPr>
            <a:spLocks noGrp="1"/>
          </p:cNvSpPr>
          <p:nvPr>
            <p:ph type="title"/>
          </p:nvPr>
        </p:nvSpPr>
        <p:spPr/>
        <p:txBody>
          <a:bodyPr/>
          <a:lstStyle/>
          <a:p>
            <a:r>
              <a:rPr lang="en-GB" dirty="0"/>
              <a:t>Simulation – Energy scan</a:t>
            </a:r>
          </a:p>
        </p:txBody>
      </p:sp>
      <p:sp>
        <p:nvSpPr>
          <p:cNvPr id="3" name="Date Placeholder 2">
            <a:extLst>
              <a:ext uri="{FF2B5EF4-FFF2-40B4-BE49-F238E27FC236}">
                <a16:creationId xmlns:a16="http://schemas.microsoft.com/office/drawing/2014/main" id="{CA445176-0993-4B02-BFE2-B8A9555B4B97}"/>
              </a:ext>
            </a:extLst>
          </p:cNvPr>
          <p:cNvSpPr>
            <a:spLocks noGrp="1"/>
          </p:cNvSpPr>
          <p:nvPr>
            <p:ph type="dt" sz="half" idx="10"/>
          </p:nvPr>
        </p:nvSpPr>
        <p:spPr/>
        <p:txBody>
          <a:bodyPr/>
          <a:lstStyle/>
          <a:p>
            <a:fld id="{09D12BCD-8039-4D43-98C1-F123C94ECBB4}" type="datetime1">
              <a:rPr lang="en-GB" smtClean="0"/>
              <a:t>26/07/2022</a:t>
            </a:fld>
            <a:endParaRPr lang="en-GB"/>
          </a:p>
        </p:txBody>
      </p:sp>
      <p:sp>
        <p:nvSpPr>
          <p:cNvPr id="4" name="Footer Placeholder 3">
            <a:extLst>
              <a:ext uri="{FF2B5EF4-FFF2-40B4-BE49-F238E27FC236}">
                <a16:creationId xmlns:a16="http://schemas.microsoft.com/office/drawing/2014/main" id="{5F61F110-378B-439B-B613-2E6A4341E224}"/>
              </a:ext>
            </a:extLst>
          </p:cNvPr>
          <p:cNvSpPr>
            <a:spLocks noGrp="1"/>
          </p:cNvSpPr>
          <p:nvPr>
            <p:ph type="ftr" sz="quarter" idx="11"/>
          </p:nvPr>
        </p:nvSpPr>
        <p:spPr/>
        <p:txBody>
          <a:bodyPr/>
          <a:lstStyle/>
          <a:p>
            <a:r>
              <a:rPr lang="en-GB"/>
              <a:t>Lewis.Reid@Liverpool.ac.uk</a:t>
            </a:r>
          </a:p>
        </p:txBody>
      </p:sp>
      <p:sp>
        <p:nvSpPr>
          <p:cNvPr id="5" name="Slide Number Placeholder 4">
            <a:extLst>
              <a:ext uri="{FF2B5EF4-FFF2-40B4-BE49-F238E27FC236}">
                <a16:creationId xmlns:a16="http://schemas.microsoft.com/office/drawing/2014/main" id="{2C7FD97C-9346-4F7B-8C2C-F1461EBCE40F}"/>
              </a:ext>
            </a:extLst>
          </p:cNvPr>
          <p:cNvSpPr>
            <a:spLocks noGrp="1"/>
          </p:cNvSpPr>
          <p:nvPr>
            <p:ph type="sldNum" sz="quarter" idx="12"/>
          </p:nvPr>
        </p:nvSpPr>
        <p:spPr/>
        <p:txBody>
          <a:bodyPr/>
          <a:lstStyle/>
          <a:p>
            <a:fld id="{31A558DF-7B64-4961-B1AA-15811CB006CC}" type="slidenum">
              <a:rPr lang="en-GB" smtClean="0"/>
              <a:t>23</a:t>
            </a:fld>
            <a:endParaRPr lang="en-GB"/>
          </a:p>
        </p:txBody>
      </p:sp>
      <p:pic>
        <p:nvPicPr>
          <p:cNvPr id="13" name="Picture 12">
            <a:extLst>
              <a:ext uri="{FF2B5EF4-FFF2-40B4-BE49-F238E27FC236}">
                <a16:creationId xmlns:a16="http://schemas.microsoft.com/office/drawing/2014/main" id="{F026089B-94D0-4F9E-8B18-58E17BF41E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4000" y="1269000"/>
            <a:ext cx="5760000" cy="4320000"/>
          </a:xfrm>
          <a:prstGeom prst="rect">
            <a:avLst/>
          </a:prstGeom>
        </p:spPr>
      </p:pic>
      <p:sp>
        <p:nvSpPr>
          <p:cNvPr id="18" name="TextBox 17">
            <a:extLst>
              <a:ext uri="{FF2B5EF4-FFF2-40B4-BE49-F238E27FC236}">
                <a16:creationId xmlns:a16="http://schemas.microsoft.com/office/drawing/2014/main" id="{5CD8D89F-A182-40AD-BBC5-6CAE62434968}"/>
              </a:ext>
            </a:extLst>
          </p:cNvPr>
          <p:cNvSpPr txBox="1"/>
          <p:nvPr/>
        </p:nvSpPr>
        <p:spPr>
          <a:xfrm>
            <a:off x="1236291" y="5616000"/>
            <a:ext cx="3647417" cy="400110"/>
          </a:xfrm>
          <a:prstGeom prst="rect">
            <a:avLst/>
          </a:prstGeom>
          <a:noFill/>
        </p:spPr>
        <p:txBody>
          <a:bodyPr wrap="square" rtlCol="0">
            <a:spAutoFit/>
          </a:bodyPr>
          <a:lstStyle/>
          <a:p>
            <a:pPr algn="ctr"/>
            <a:r>
              <a:rPr lang="en-GB" sz="2000" dirty="0">
                <a:solidFill>
                  <a:srgbClr val="031F73"/>
                </a:solidFill>
                <a:latin typeface="Arial" panose="020B0604020202020204" pitchFamily="34" charset="0"/>
                <a:cs typeface="Arial" panose="020B0604020202020204" pitchFamily="34" charset="0"/>
              </a:rPr>
              <a:t>Full electron beam spectra</a:t>
            </a:r>
          </a:p>
        </p:txBody>
      </p:sp>
      <p:sp>
        <p:nvSpPr>
          <p:cNvPr id="19" name="TextBox 18">
            <a:extLst>
              <a:ext uri="{FF2B5EF4-FFF2-40B4-BE49-F238E27FC236}">
                <a16:creationId xmlns:a16="http://schemas.microsoft.com/office/drawing/2014/main" id="{F6F6253A-5F62-4252-8312-17867E651AF5}"/>
              </a:ext>
            </a:extLst>
          </p:cNvPr>
          <p:cNvSpPr txBox="1"/>
          <p:nvPr/>
        </p:nvSpPr>
        <p:spPr>
          <a:xfrm>
            <a:off x="6709791" y="5616000"/>
            <a:ext cx="4868417" cy="400110"/>
          </a:xfrm>
          <a:prstGeom prst="rect">
            <a:avLst/>
          </a:prstGeom>
          <a:noFill/>
        </p:spPr>
        <p:txBody>
          <a:bodyPr wrap="square" rtlCol="0">
            <a:spAutoFit/>
          </a:bodyPr>
          <a:lstStyle/>
          <a:p>
            <a:pPr algn="ctr"/>
            <a:r>
              <a:rPr lang="en-GB" sz="2000" dirty="0">
                <a:solidFill>
                  <a:srgbClr val="031F73"/>
                </a:solidFill>
                <a:latin typeface="Arial" panose="020B0604020202020204" pitchFamily="34" charset="0"/>
                <a:cs typeface="Arial" panose="020B0604020202020204" pitchFamily="34" charset="0"/>
              </a:rPr>
              <a:t>Electrons within camera dynamic range</a:t>
            </a:r>
          </a:p>
        </p:txBody>
      </p:sp>
    </p:spTree>
    <p:extLst>
      <p:ext uri="{BB962C8B-B14F-4D97-AF65-F5344CB8AC3E}">
        <p14:creationId xmlns:p14="http://schemas.microsoft.com/office/powerpoint/2010/main" val="35499557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9F601-5ACB-41D4-A1CA-FB75E0182785}"/>
              </a:ext>
            </a:extLst>
          </p:cNvPr>
          <p:cNvSpPr>
            <a:spLocks noGrp="1"/>
          </p:cNvSpPr>
          <p:nvPr>
            <p:ph type="title"/>
          </p:nvPr>
        </p:nvSpPr>
        <p:spPr/>
        <p:txBody>
          <a:bodyPr>
            <a:normAutofit fontScale="90000"/>
          </a:bodyPr>
          <a:lstStyle/>
          <a:p>
            <a:r>
              <a:rPr lang="en-GB" dirty="0"/>
              <a:t>200 fs, 1.5 </a:t>
            </a:r>
            <a:r>
              <a:rPr lang="en-GB" dirty="0" err="1"/>
              <a:t>ps</a:t>
            </a:r>
            <a:r>
              <a:rPr lang="en-GB" dirty="0"/>
              <a:t> electron beam comparison</a:t>
            </a:r>
          </a:p>
        </p:txBody>
      </p:sp>
      <p:sp>
        <p:nvSpPr>
          <p:cNvPr id="3" name="Date Placeholder 2">
            <a:extLst>
              <a:ext uri="{FF2B5EF4-FFF2-40B4-BE49-F238E27FC236}">
                <a16:creationId xmlns:a16="http://schemas.microsoft.com/office/drawing/2014/main" id="{D6066716-AED4-4DEC-A909-753A0FEF24C4}"/>
              </a:ext>
            </a:extLst>
          </p:cNvPr>
          <p:cNvSpPr>
            <a:spLocks noGrp="1"/>
          </p:cNvSpPr>
          <p:nvPr>
            <p:ph type="dt" sz="half" idx="10"/>
          </p:nvPr>
        </p:nvSpPr>
        <p:spPr/>
        <p:txBody>
          <a:bodyPr/>
          <a:lstStyle/>
          <a:p>
            <a:fld id="{09D12BCD-8039-4D43-98C1-F123C94ECBB4}" type="datetime1">
              <a:rPr lang="en-GB" smtClean="0"/>
              <a:t>26/07/2022</a:t>
            </a:fld>
            <a:endParaRPr lang="en-GB"/>
          </a:p>
        </p:txBody>
      </p:sp>
      <p:sp>
        <p:nvSpPr>
          <p:cNvPr id="4" name="Footer Placeholder 3">
            <a:extLst>
              <a:ext uri="{FF2B5EF4-FFF2-40B4-BE49-F238E27FC236}">
                <a16:creationId xmlns:a16="http://schemas.microsoft.com/office/drawing/2014/main" id="{0954E1F7-3282-4E04-9AF5-044113D12AB7}"/>
              </a:ext>
            </a:extLst>
          </p:cNvPr>
          <p:cNvSpPr>
            <a:spLocks noGrp="1"/>
          </p:cNvSpPr>
          <p:nvPr>
            <p:ph type="ftr" sz="quarter" idx="11"/>
          </p:nvPr>
        </p:nvSpPr>
        <p:spPr/>
        <p:txBody>
          <a:bodyPr/>
          <a:lstStyle/>
          <a:p>
            <a:r>
              <a:rPr lang="en-GB" dirty="0"/>
              <a:t>Lewis.Reid@Liverpool.ac.uk</a:t>
            </a:r>
          </a:p>
        </p:txBody>
      </p:sp>
      <p:sp>
        <p:nvSpPr>
          <p:cNvPr id="5" name="Slide Number Placeholder 4">
            <a:extLst>
              <a:ext uri="{FF2B5EF4-FFF2-40B4-BE49-F238E27FC236}">
                <a16:creationId xmlns:a16="http://schemas.microsoft.com/office/drawing/2014/main" id="{5C9CF53C-CEEF-4A80-9BF1-7B8283029AE7}"/>
              </a:ext>
            </a:extLst>
          </p:cNvPr>
          <p:cNvSpPr>
            <a:spLocks noGrp="1"/>
          </p:cNvSpPr>
          <p:nvPr>
            <p:ph type="sldNum" sz="quarter" idx="12"/>
          </p:nvPr>
        </p:nvSpPr>
        <p:spPr/>
        <p:txBody>
          <a:bodyPr/>
          <a:lstStyle/>
          <a:p>
            <a:fld id="{31A558DF-7B64-4961-B1AA-15811CB006CC}" type="slidenum">
              <a:rPr lang="en-GB" smtClean="0"/>
              <a:t>24</a:t>
            </a:fld>
            <a:endParaRPr lang="en-GB"/>
          </a:p>
        </p:txBody>
      </p:sp>
      <p:pic>
        <p:nvPicPr>
          <p:cNvPr id="7" name="Picture 6">
            <a:extLst>
              <a:ext uri="{FF2B5EF4-FFF2-40B4-BE49-F238E27FC236}">
                <a16:creationId xmlns:a16="http://schemas.microsoft.com/office/drawing/2014/main" id="{6BB8A186-4AE2-44B2-BD28-97A9B4B214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95621"/>
            <a:ext cx="5851676" cy="4388757"/>
          </a:xfrm>
          <a:prstGeom prst="rect">
            <a:avLst/>
          </a:prstGeom>
        </p:spPr>
      </p:pic>
      <p:sp>
        <p:nvSpPr>
          <p:cNvPr id="8" name="Content Placeholder 2">
            <a:extLst>
              <a:ext uri="{FF2B5EF4-FFF2-40B4-BE49-F238E27FC236}">
                <a16:creationId xmlns:a16="http://schemas.microsoft.com/office/drawing/2014/main" id="{90BF7885-F8C2-4CEE-8D45-DA44C792CB86}"/>
              </a:ext>
            </a:extLst>
          </p:cNvPr>
          <p:cNvSpPr txBox="1">
            <a:spLocks/>
          </p:cNvSpPr>
          <p:nvPr/>
        </p:nvSpPr>
        <p:spPr>
          <a:xfrm>
            <a:off x="5472000" y="900000"/>
            <a:ext cx="6573351" cy="5580000"/>
          </a:xfrm>
          <a:prstGeom prst="rect">
            <a:avLst/>
          </a:prstGeom>
        </p:spPr>
        <p:txBody>
          <a:bodyPr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31F7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31F7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31F7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dirty="0"/>
              <a:t>Ahead of the experiment, simulations were run with a longer plasma length and 300 </a:t>
            </a:r>
            <a:r>
              <a:rPr lang="en-GB" sz="2400" dirty="0" err="1"/>
              <a:t>mJ</a:t>
            </a:r>
            <a:r>
              <a:rPr lang="en-GB" sz="2400" dirty="0"/>
              <a:t> of laser energy on target.</a:t>
            </a:r>
          </a:p>
          <a:p>
            <a:pPr marL="0" indent="0">
              <a:buFont typeface="Arial" panose="020B0604020202020204" pitchFamily="34" charset="0"/>
              <a:buNone/>
            </a:pPr>
            <a:endParaRPr lang="en-GB" sz="2400" dirty="0">
              <a:solidFill>
                <a:schemeClr val="tx1"/>
              </a:solidFill>
            </a:endParaRPr>
          </a:p>
          <a:p>
            <a:pPr marL="0" indent="0">
              <a:buFont typeface="Arial" panose="020B0604020202020204" pitchFamily="34" charset="0"/>
              <a:buNone/>
            </a:pPr>
            <a:r>
              <a:rPr lang="en-GB" sz="2400" dirty="0">
                <a:solidFill>
                  <a:schemeClr val="tx1"/>
                </a:solidFill>
              </a:rPr>
              <a:t>Simulations were run for the full 1.5 </a:t>
            </a:r>
            <a:r>
              <a:rPr lang="en-GB" sz="2400" dirty="0" err="1">
                <a:solidFill>
                  <a:schemeClr val="tx1"/>
                </a:solidFill>
              </a:rPr>
              <a:t>ps</a:t>
            </a:r>
            <a:r>
              <a:rPr lang="en-GB" sz="2400" dirty="0">
                <a:solidFill>
                  <a:schemeClr val="tx1"/>
                </a:solidFill>
              </a:rPr>
              <a:t> electron beam and the reduced 200 fs beam. </a:t>
            </a:r>
          </a:p>
          <a:p>
            <a:pPr marL="0" indent="0">
              <a:buFont typeface="Arial" panose="020B0604020202020204" pitchFamily="34" charset="0"/>
              <a:buNone/>
            </a:pPr>
            <a:r>
              <a:rPr lang="en-GB" sz="2400" dirty="0">
                <a:solidFill>
                  <a:schemeClr val="tx1"/>
                </a:solidFill>
              </a:rPr>
              <a:t>The post-interaction energy spectrum is similar in each case.</a:t>
            </a:r>
          </a:p>
          <a:p>
            <a:pPr marL="0" indent="0">
              <a:buFont typeface="Arial" panose="020B0604020202020204" pitchFamily="34" charset="0"/>
              <a:buNone/>
            </a:pPr>
            <a:endParaRPr lang="en-GB" sz="2400" dirty="0">
              <a:solidFill>
                <a:schemeClr val="tx1"/>
              </a:solidFill>
            </a:endParaRPr>
          </a:p>
          <a:p>
            <a:pPr marL="0" indent="0">
              <a:buNone/>
            </a:pPr>
            <a:r>
              <a:rPr lang="en-GB" sz="2400" dirty="0"/>
              <a:t>This validates the assumption that the 200 fs simulations are is a good approximation because it is so much longer than the plasma wavelength.</a:t>
            </a:r>
          </a:p>
        </p:txBody>
      </p:sp>
    </p:spTree>
    <p:extLst>
      <p:ext uri="{BB962C8B-B14F-4D97-AF65-F5344CB8AC3E}">
        <p14:creationId xmlns:p14="http://schemas.microsoft.com/office/powerpoint/2010/main" val="23931412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AF9AC-4491-4E15-92C4-E207385C0A68}"/>
              </a:ext>
            </a:extLst>
          </p:cNvPr>
          <p:cNvSpPr>
            <a:spLocks noGrp="1"/>
          </p:cNvSpPr>
          <p:nvPr>
            <p:ph type="title"/>
          </p:nvPr>
        </p:nvSpPr>
        <p:spPr/>
        <p:txBody>
          <a:bodyPr/>
          <a:lstStyle/>
          <a:p>
            <a:r>
              <a:rPr lang="en-GB" dirty="0"/>
              <a:t>Future work</a:t>
            </a:r>
          </a:p>
        </p:txBody>
      </p:sp>
      <p:sp>
        <p:nvSpPr>
          <p:cNvPr id="4" name="Date Placeholder 3">
            <a:extLst>
              <a:ext uri="{FF2B5EF4-FFF2-40B4-BE49-F238E27FC236}">
                <a16:creationId xmlns:a16="http://schemas.microsoft.com/office/drawing/2014/main" id="{95F70406-6E4B-4556-8BBE-526ED9BD9C67}"/>
              </a:ext>
            </a:extLst>
          </p:cNvPr>
          <p:cNvSpPr>
            <a:spLocks noGrp="1"/>
          </p:cNvSpPr>
          <p:nvPr>
            <p:ph type="dt" sz="half" idx="10"/>
          </p:nvPr>
        </p:nvSpPr>
        <p:spPr/>
        <p:txBody>
          <a:bodyPr/>
          <a:lstStyle/>
          <a:p>
            <a:fld id="{433481C6-D893-4880-A3D5-4BF92AE2F813}" type="datetime1">
              <a:rPr lang="en-GB" smtClean="0"/>
              <a:t>26/07/2022</a:t>
            </a:fld>
            <a:endParaRPr lang="en-GB"/>
          </a:p>
        </p:txBody>
      </p:sp>
      <p:sp>
        <p:nvSpPr>
          <p:cNvPr id="5" name="Footer Placeholder 4">
            <a:extLst>
              <a:ext uri="{FF2B5EF4-FFF2-40B4-BE49-F238E27FC236}">
                <a16:creationId xmlns:a16="http://schemas.microsoft.com/office/drawing/2014/main" id="{130556F9-F902-433A-B1B9-58F368DD2829}"/>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CDE1AF6C-14F2-40A5-8E05-43D50648823B}"/>
              </a:ext>
            </a:extLst>
          </p:cNvPr>
          <p:cNvSpPr>
            <a:spLocks noGrp="1"/>
          </p:cNvSpPr>
          <p:nvPr>
            <p:ph type="sldNum" sz="quarter" idx="12"/>
          </p:nvPr>
        </p:nvSpPr>
        <p:spPr/>
        <p:txBody>
          <a:bodyPr/>
          <a:lstStyle/>
          <a:p>
            <a:fld id="{31A558DF-7B64-4961-B1AA-15811CB006CC}" type="slidenum">
              <a:rPr lang="en-GB" smtClean="0"/>
              <a:t>25</a:t>
            </a:fld>
            <a:endParaRPr lang="en-GB"/>
          </a:p>
        </p:txBody>
      </p:sp>
      <p:sp>
        <p:nvSpPr>
          <p:cNvPr id="10" name="TextBox 9">
            <a:extLst>
              <a:ext uri="{FF2B5EF4-FFF2-40B4-BE49-F238E27FC236}">
                <a16:creationId xmlns:a16="http://schemas.microsoft.com/office/drawing/2014/main" id="{BAAA4940-DE53-438D-B78A-A9B99A8A3213}"/>
              </a:ext>
            </a:extLst>
          </p:cNvPr>
          <p:cNvSpPr txBox="1"/>
          <p:nvPr/>
        </p:nvSpPr>
        <p:spPr>
          <a:xfrm>
            <a:off x="180000" y="1080000"/>
            <a:ext cx="7267625" cy="535531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Next campaign will take place once the accelerator and infrastructure at Daresbury has been upgraded.</a:t>
            </a:r>
          </a:p>
          <a:p>
            <a:r>
              <a:rPr lang="en-GB" dirty="0">
                <a:latin typeface="Arial" panose="020B0604020202020204" pitchFamily="34" charset="0"/>
                <a:cs typeface="Arial" panose="020B0604020202020204" pitchFamily="34" charset="0"/>
              </a:rPr>
              <a:t>The laboratory will be far better optimised for external injection.</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Whole beam capture and acceleration will be possible and by optimising the target, acceleration to several GeV is achievable without loss of electron beam quality.</a:t>
            </a: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For more information, see my poster during the poster session.</a:t>
            </a:r>
          </a:p>
        </p:txBody>
      </p:sp>
      <p:pic>
        <p:nvPicPr>
          <p:cNvPr id="12" name="Picture 11">
            <a:extLst>
              <a:ext uri="{FF2B5EF4-FFF2-40B4-BE49-F238E27FC236}">
                <a16:creationId xmlns:a16="http://schemas.microsoft.com/office/drawing/2014/main" id="{CC2D0034-6F3A-42A6-91C7-B176B5897A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0000" y="3132000"/>
            <a:ext cx="3840000" cy="2880000"/>
          </a:xfrm>
          <a:prstGeom prst="rect">
            <a:avLst/>
          </a:prstGeom>
        </p:spPr>
      </p:pic>
      <p:pic>
        <p:nvPicPr>
          <p:cNvPr id="8" name="Picture 7">
            <a:extLst>
              <a:ext uri="{FF2B5EF4-FFF2-40B4-BE49-F238E27FC236}">
                <a16:creationId xmlns:a16="http://schemas.microsoft.com/office/drawing/2014/main" id="{97189E89-FB29-4515-A76A-793D630A0371}"/>
              </a:ext>
            </a:extLst>
          </p:cNvPr>
          <p:cNvPicPr>
            <a:picLocks noChangeAspect="1"/>
          </p:cNvPicPr>
          <p:nvPr/>
        </p:nvPicPr>
        <p:blipFill>
          <a:blip r:embed="rId3"/>
          <a:stretch>
            <a:fillRect/>
          </a:stretch>
        </p:blipFill>
        <p:spPr>
          <a:xfrm>
            <a:off x="7452000" y="99000"/>
            <a:ext cx="4711625" cy="6660000"/>
          </a:xfrm>
          <a:prstGeom prst="rect">
            <a:avLst/>
          </a:prstGeom>
        </p:spPr>
      </p:pic>
    </p:spTree>
    <p:extLst>
      <p:ext uri="{BB962C8B-B14F-4D97-AF65-F5344CB8AC3E}">
        <p14:creationId xmlns:p14="http://schemas.microsoft.com/office/powerpoint/2010/main" val="4135633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BD7003-91FC-43CC-9F4C-FF24501F82E8}"/>
              </a:ext>
            </a:extLst>
          </p:cNvPr>
          <p:cNvPicPr>
            <a:picLocks noChangeAspect="1"/>
          </p:cNvPicPr>
          <p:nvPr/>
        </p:nvPicPr>
        <p:blipFill>
          <a:blip r:embed="rId2"/>
          <a:stretch>
            <a:fillRect/>
          </a:stretch>
        </p:blipFill>
        <p:spPr>
          <a:xfrm>
            <a:off x="1325154" y="5058000"/>
            <a:ext cx="2313283" cy="1800000"/>
          </a:xfrm>
          <a:prstGeom prst="rect">
            <a:avLst/>
          </a:prstGeom>
        </p:spPr>
      </p:pic>
      <p:sp>
        <p:nvSpPr>
          <p:cNvPr id="2" name="Title 1">
            <a:extLst>
              <a:ext uri="{FF2B5EF4-FFF2-40B4-BE49-F238E27FC236}">
                <a16:creationId xmlns:a16="http://schemas.microsoft.com/office/drawing/2014/main" id="{A2EBCA4F-E069-4CCB-8680-E94EBE4A7B04}"/>
              </a:ext>
            </a:extLst>
          </p:cNvPr>
          <p:cNvSpPr>
            <a:spLocks noGrp="1"/>
          </p:cNvSpPr>
          <p:nvPr>
            <p:ph type="title"/>
          </p:nvPr>
        </p:nvSpPr>
        <p:spPr/>
        <p:txBody>
          <a:bodyPr/>
          <a:lstStyle/>
          <a:p>
            <a:r>
              <a:rPr lang="en-GB" dirty="0"/>
              <a:t>Achievements of LWFA</a:t>
            </a:r>
          </a:p>
        </p:txBody>
      </p:sp>
      <p:sp>
        <p:nvSpPr>
          <p:cNvPr id="4" name="Date Placeholder 3">
            <a:extLst>
              <a:ext uri="{FF2B5EF4-FFF2-40B4-BE49-F238E27FC236}">
                <a16:creationId xmlns:a16="http://schemas.microsoft.com/office/drawing/2014/main" id="{E78756C9-8180-404A-8330-B5AD1E11735D}"/>
              </a:ext>
            </a:extLst>
          </p:cNvPr>
          <p:cNvSpPr>
            <a:spLocks noGrp="1"/>
          </p:cNvSpPr>
          <p:nvPr>
            <p:ph type="dt" sz="half" idx="10"/>
          </p:nvPr>
        </p:nvSpPr>
        <p:spPr/>
        <p:txBody>
          <a:bodyPr/>
          <a:lstStyle/>
          <a:p>
            <a:fld id="{5E2B5407-2831-4031-AF88-22D4046E0C56}" type="datetime1">
              <a:rPr lang="en-GB" smtClean="0"/>
              <a:t>26/07/2022</a:t>
            </a:fld>
            <a:endParaRPr lang="en-GB"/>
          </a:p>
        </p:txBody>
      </p:sp>
      <p:pic>
        <p:nvPicPr>
          <p:cNvPr id="8" name="Picture 7">
            <a:extLst>
              <a:ext uri="{FF2B5EF4-FFF2-40B4-BE49-F238E27FC236}">
                <a16:creationId xmlns:a16="http://schemas.microsoft.com/office/drawing/2014/main" id="{65F48864-8AAC-41EA-9E65-5E025753DC90}"/>
              </a:ext>
            </a:extLst>
          </p:cNvPr>
          <p:cNvPicPr>
            <a:picLocks noChangeAspect="1"/>
          </p:cNvPicPr>
          <p:nvPr/>
        </p:nvPicPr>
        <p:blipFill>
          <a:blip r:embed="rId3"/>
          <a:stretch>
            <a:fillRect/>
          </a:stretch>
        </p:blipFill>
        <p:spPr>
          <a:xfrm>
            <a:off x="6107977" y="936000"/>
            <a:ext cx="4275800" cy="1224416"/>
          </a:xfrm>
          <a:prstGeom prst="rect">
            <a:avLst/>
          </a:prstGeom>
        </p:spPr>
      </p:pic>
      <p:sp>
        <p:nvSpPr>
          <p:cNvPr id="9" name="Content Placeholder 2">
            <a:extLst>
              <a:ext uri="{FF2B5EF4-FFF2-40B4-BE49-F238E27FC236}">
                <a16:creationId xmlns:a16="http://schemas.microsoft.com/office/drawing/2014/main" id="{A8D3E2CB-F502-4BFB-9DEA-DFDB40D465BE}"/>
              </a:ext>
            </a:extLst>
          </p:cNvPr>
          <p:cNvSpPr txBox="1">
            <a:spLocks/>
          </p:cNvSpPr>
          <p:nvPr/>
        </p:nvSpPr>
        <p:spPr>
          <a:xfrm>
            <a:off x="10349460" y="972000"/>
            <a:ext cx="1818540" cy="736979"/>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GB" sz="1200" b="1" dirty="0">
                <a:solidFill>
                  <a:srgbClr val="FF0000"/>
                </a:solidFill>
              </a:rPr>
              <a:t>Electrons up to 8 GeV</a:t>
            </a:r>
          </a:p>
          <a:p>
            <a:pPr marL="0" indent="0" algn="ctr">
              <a:buNone/>
            </a:pPr>
            <a:r>
              <a:rPr lang="en-GB" sz="1200" dirty="0" err="1">
                <a:solidFill>
                  <a:schemeClr val="tx1"/>
                </a:solidFill>
              </a:rPr>
              <a:t>Gonsalves</a:t>
            </a:r>
            <a:r>
              <a:rPr lang="en-GB" sz="1200" dirty="0">
                <a:solidFill>
                  <a:schemeClr val="tx1"/>
                </a:solidFill>
              </a:rPr>
              <a:t> et al., PRL, 122, 084801 (2019)</a:t>
            </a:r>
          </a:p>
        </p:txBody>
      </p:sp>
      <p:sp>
        <p:nvSpPr>
          <p:cNvPr id="10" name="Content Placeholder 2">
            <a:extLst>
              <a:ext uri="{FF2B5EF4-FFF2-40B4-BE49-F238E27FC236}">
                <a16:creationId xmlns:a16="http://schemas.microsoft.com/office/drawing/2014/main" id="{4AFD8678-6930-4C00-99AA-84EDE191AE28}"/>
              </a:ext>
            </a:extLst>
          </p:cNvPr>
          <p:cNvSpPr txBox="1">
            <a:spLocks/>
          </p:cNvSpPr>
          <p:nvPr/>
        </p:nvSpPr>
        <p:spPr>
          <a:xfrm>
            <a:off x="3871595" y="1293714"/>
            <a:ext cx="1818540" cy="1149026"/>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GB" sz="1200" b="1" dirty="0">
                <a:solidFill>
                  <a:srgbClr val="FF0000"/>
                </a:solidFill>
              </a:rPr>
              <a:t>Sub-percent energy spread</a:t>
            </a:r>
          </a:p>
          <a:p>
            <a:pPr marL="0" indent="0" algn="ctr">
              <a:buNone/>
            </a:pPr>
            <a:r>
              <a:rPr lang="en-GB" sz="1200" dirty="0">
                <a:solidFill>
                  <a:schemeClr val="tx1"/>
                </a:solidFill>
              </a:rPr>
              <a:t>Wang et al., Phys. Rev. Lett. 117, 124801 (2016)</a:t>
            </a:r>
          </a:p>
        </p:txBody>
      </p:sp>
      <p:pic>
        <p:nvPicPr>
          <p:cNvPr id="11" name="Picture 10">
            <a:extLst>
              <a:ext uri="{FF2B5EF4-FFF2-40B4-BE49-F238E27FC236}">
                <a16:creationId xmlns:a16="http://schemas.microsoft.com/office/drawing/2014/main" id="{D02DFAF7-2C7A-4887-8EB5-9E8CE4D4A3F9}"/>
              </a:ext>
            </a:extLst>
          </p:cNvPr>
          <p:cNvPicPr>
            <a:picLocks noChangeAspect="1"/>
          </p:cNvPicPr>
          <p:nvPr/>
        </p:nvPicPr>
        <p:blipFill>
          <a:blip r:embed="rId4"/>
          <a:stretch>
            <a:fillRect/>
          </a:stretch>
        </p:blipFill>
        <p:spPr>
          <a:xfrm>
            <a:off x="6287318" y="2526159"/>
            <a:ext cx="2520000" cy="1923258"/>
          </a:xfrm>
          <a:prstGeom prst="rect">
            <a:avLst/>
          </a:prstGeom>
        </p:spPr>
      </p:pic>
      <p:sp>
        <p:nvSpPr>
          <p:cNvPr id="12" name="Content Placeholder 2">
            <a:extLst>
              <a:ext uri="{FF2B5EF4-FFF2-40B4-BE49-F238E27FC236}">
                <a16:creationId xmlns:a16="http://schemas.microsoft.com/office/drawing/2014/main" id="{06D95FD2-C459-475C-9550-CC81380EC355}"/>
              </a:ext>
            </a:extLst>
          </p:cNvPr>
          <p:cNvSpPr txBox="1">
            <a:spLocks/>
          </p:cNvSpPr>
          <p:nvPr/>
        </p:nvSpPr>
        <p:spPr>
          <a:xfrm>
            <a:off x="8716225" y="2893397"/>
            <a:ext cx="1956804" cy="847469"/>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GB" sz="1200" b="1" dirty="0">
                <a:solidFill>
                  <a:srgbClr val="FF0000"/>
                </a:solidFill>
              </a:rPr>
              <a:t>&lt; 1 mm </a:t>
            </a:r>
            <a:r>
              <a:rPr lang="en-GB" sz="1200" b="1" dirty="0" err="1">
                <a:solidFill>
                  <a:srgbClr val="FF0000"/>
                </a:solidFill>
              </a:rPr>
              <a:t>mrad</a:t>
            </a:r>
            <a:r>
              <a:rPr lang="en-GB" sz="1200" b="1" dirty="0">
                <a:solidFill>
                  <a:srgbClr val="FF0000"/>
                </a:solidFill>
              </a:rPr>
              <a:t> emittance</a:t>
            </a:r>
          </a:p>
          <a:p>
            <a:pPr marL="0" indent="0" algn="ctr">
              <a:buNone/>
            </a:pPr>
            <a:r>
              <a:rPr lang="en-GB" sz="1200" dirty="0">
                <a:solidFill>
                  <a:schemeClr val="tx1"/>
                </a:solidFill>
              </a:rPr>
              <a:t>Brunetti et al., Phys. Rev. Lett. 105, 215007 (2010)</a:t>
            </a:r>
          </a:p>
        </p:txBody>
      </p:sp>
      <p:pic>
        <p:nvPicPr>
          <p:cNvPr id="13" name="Picture 12">
            <a:extLst>
              <a:ext uri="{FF2B5EF4-FFF2-40B4-BE49-F238E27FC236}">
                <a16:creationId xmlns:a16="http://schemas.microsoft.com/office/drawing/2014/main" id="{905E918D-0779-46C6-8768-9548DDA3960E}"/>
              </a:ext>
            </a:extLst>
          </p:cNvPr>
          <p:cNvPicPr>
            <a:picLocks noChangeAspect="1"/>
          </p:cNvPicPr>
          <p:nvPr/>
        </p:nvPicPr>
        <p:blipFill>
          <a:blip r:embed="rId5"/>
          <a:stretch>
            <a:fillRect/>
          </a:stretch>
        </p:blipFill>
        <p:spPr>
          <a:xfrm>
            <a:off x="9216000" y="4788000"/>
            <a:ext cx="2880000" cy="2087574"/>
          </a:xfrm>
          <a:prstGeom prst="rect">
            <a:avLst/>
          </a:prstGeom>
        </p:spPr>
      </p:pic>
      <p:sp>
        <p:nvSpPr>
          <p:cNvPr id="14" name="Content Placeholder 2">
            <a:extLst>
              <a:ext uri="{FF2B5EF4-FFF2-40B4-BE49-F238E27FC236}">
                <a16:creationId xmlns:a16="http://schemas.microsoft.com/office/drawing/2014/main" id="{D3200C29-6F9F-4A3D-9793-DA3D850AA7D9}"/>
              </a:ext>
            </a:extLst>
          </p:cNvPr>
          <p:cNvSpPr txBox="1">
            <a:spLocks/>
          </p:cNvSpPr>
          <p:nvPr/>
        </p:nvSpPr>
        <p:spPr>
          <a:xfrm>
            <a:off x="9753197" y="4070649"/>
            <a:ext cx="1956805" cy="847468"/>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GB" sz="1200" b="1" dirty="0">
                <a:solidFill>
                  <a:srgbClr val="FF0000"/>
                </a:solidFill>
              </a:rPr>
              <a:t>Up to 500 </a:t>
            </a:r>
            <a:r>
              <a:rPr lang="en-GB" sz="1200" b="1" dirty="0" err="1">
                <a:solidFill>
                  <a:srgbClr val="FF0000"/>
                </a:solidFill>
              </a:rPr>
              <a:t>pC</a:t>
            </a:r>
            <a:r>
              <a:rPr lang="en-GB" sz="1200" b="1" dirty="0">
                <a:solidFill>
                  <a:srgbClr val="FF0000"/>
                </a:solidFill>
              </a:rPr>
              <a:t> charge</a:t>
            </a:r>
          </a:p>
          <a:p>
            <a:pPr marL="0" indent="0" algn="ctr">
              <a:buNone/>
            </a:pPr>
            <a:r>
              <a:rPr lang="en-GB" sz="1200" dirty="0">
                <a:solidFill>
                  <a:schemeClr val="tx1"/>
                </a:solidFill>
              </a:rPr>
              <a:t>Li et al., Phys. Plasmas 24, 023108 (2017)</a:t>
            </a:r>
          </a:p>
        </p:txBody>
      </p:sp>
      <p:sp>
        <p:nvSpPr>
          <p:cNvPr id="16" name="Content Placeholder 2">
            <a:extLst>
              <a:ext uri="{FF2B5EF4-FFF2-40B4-BE49-F238E27FC236}">
                <a16:creationId xmlns:a16="http://schemas.microsoft.com/office/drawing/2014/main" id="{82C096E1-2AB9-4184-B8F2-319A9D0CE851}"/>
              </a:ext>
            </a:extLst>
          </p:cNvPr>
          <p:cNvSpPr txBox="1">
            <a:spLocks/>
          </p:cNvSpPr>
          <p:nvPr/>
        </p:nvSpPr>
        <p:spPr>
          <a:xfrm>
            <a:off x="0" y="5021410"/>
            <a:ext cx="1527563" cy="1334602"/>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GB" sz="1200" b="1" dirty="0">
                <a:solidFill>
                  <a:srgbClr val="FF0000"/>
                </a:solidFill>
              </a:rPr>
              <a:t>Ultrashort electron beams</a:t>
            </a:r>
          </a:p>
          <a:p>
            <a:pPr marL="0" indent="0" algn="ctr">
              <a:buNone/>
            </a:pPr>
            <a:r>
              <a:rPr lang="en-GB" sz="1200" dirty="0" err="1">
                <a:solidFill>
                  <a:schemeClr val="tx1"/>
                </a:solidFill>
              </a:rPr>
              <a:t>Lundh</a:t>
            </a:r>
            <a:r>
              <a:rPr lang="en-GB" sz="1200" dirty="0">
                <a:solidFill>
                  <a:schemeClr val="tx1"/>
                </a:solidFill>
              </a:rPr>
              <a:t> et al., </a:t>
            </a:r>
            <a:r>
              <a:rPr lang="fr-FR" sz="1200" dirty="0">
                <a:solidFill>
                  <a:schemeClr val="tx1"/>
                </a:solidFill>
              </a:rPr>
              <a:t>Nature physics, 7, 219–222 (2011)</a:t>
            </a:r>
            <a:endParaRPr lang="en-GB" sz="1200" dirty="0">
              <a:solidFill>
                <a:schemeClr val="tx1"/>
              </a:solidFill>
            </a:endParaRPr>
          </a:p>
        </p:txBody>
      </p:sp>
      <p:pic>
        <p:nvPicPr>
          <p:cNvPr id="17" name="Picture 16">
            <a:extLst>
              <a:ext uri="{FF2B5EF4-FFF2-40B4-BE49-F238E27FC236}">
                <a16:creationId xmlns:a16="http://schemas.microsoft.com/office/drawing/2014/main" id="{CF622B1C-5ACF-4A39-9025-D6E5BE9FC5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4279" y="1137373"/>
            <a:ext cx="3600000" cy="1461709"/>
          </a:xfrm>
          <a:prstGeom prst="rect">
            <a:avLst/>
          </a:prstGeom>
        </p:spPr>
      </p:pic>
      <p:sp>
        <p:nvSpPr>
          <p:cNvPr id="5" name="Footer Placeholder 4">
            <a:extLst>
              <a:ext uri="{FF2B5EF4-FFF2-40B4-BE49-F238E27FC236}">
                <a16:creationId xmlns:a16="http://schemas.microsoft.com/office/drawing/2014/main" id="{D419D315-A477-4532-A0E4-E279E0DDFEC0}"/>
              </a:ext>
            </a:extLst>
          </p:cNvPr>
          <p:cNvSpPr>
            <a:spLocks noGrp="1"/>
          </p:cNvSpPr>
          <p:nvPr>
            <p:ph type="ftr" sz="quarter" idx="11"/>
          </p:nvPr>
        </p:nvSpPr>
        <p:spPr/>
        <p:txBody>
          <a:bodyPr/>
          <a:lstStyle/>
          <a:p>
            <a:r>
              <a:rPr lang="en-GB" dirty="0"/>
              <a:t>Lewis.Reid@Liverpool.ac.uk</a:t>
            </a:r>
          </a:p>
        </p:txBody>
      </p:sp>
      <p:sp>
        <p:nvSpPr>
          <p:cNvPr id="6" name="Slide Number Placeholder 5">
            <a:extLst>
              <a:ext uri="{FF2B5EF4-FFF2-40B4-BE49-F238E27FC236}">
                <a16:creationId xmlns:a16="http://schemas.microsoft.com/office/drawing/2014/main" id="{5E8A98B5-B10C-4E4D-A0A4-C475B5098B64}"/>
              </a:ext>
            </a:extLst>
          </p:cNvPr>
          <p:cNvSpPr>
            <a:spLocks noGrp="1"/>
          </p:cNvSpPr>
          <p:nvPr>
            <p:ph type="sldNum" sz="quarter" idx="12"/>
          </p:nvPr>
        </p:nvSpPr>
        <p:spPr/>
        <p:txBody>
          <a:bodyPr/>
          <a:lstStyle/>
          <a:p>
            <a:fld id="{31A558DF-7B64-4961-B1AA-15811CB006CC}" type="slidenum">
              <a:rPr lang="en-GB" smtClean="0"/>
              <a:t>3</a:t>
            </a:fld>
            <a:endParaRPr lang="en-GB"/>
          </a:p>
        </p:txBody>
      </p:sp>
      <p:pic>
        <p:nvPicPr>
          <p:cNvPr id="20" name="Picture 19">
            <a:extLst>
              <a:ext uri="{FF2B5EF4-FFF2-40B4-BE49-F238E27FC236}">
                <a16:creationId xmlns:a16="http://schemas.microsoft.com/office/drawing/2014/main" id="{42EFDA5B-8878-4EF2-803B-058E84E690F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92000" y="2988000"/>
            <a:ext cx="4320000" cy="1593000"/>
          </a:xfrm>
          <a:prstGeom prst="rect">
            <a:avLst/>
          </a:prstGeom>
        </p:spPr>
      </p:pic>
      <p:sp>
        <p:nvSpPr>
          <p:cNvPr id="21" name="Content Placeholder 2">
            <a:extLst>
              <a:ext uri="{FF2B5EF4-FFF2-40B4-BE49-F238E27FC236}">
                <a16:creationId xmlns:a16="http://schemas.microsoft.com/office/drawing/2014/main" id="{42E7D15B-B8C7-46C3-A7F3-08936E0252A7}"/>
              </a:ext>
            </a:extLst>
          </p:cNvPr>
          <p:cNvSpPr txBox="1">
            <a:spLocks/>
          </p:cNvSpPr>
          <p:nvPr/>
        </p:nvSpPr>
        <p:spPr>
          <a:xfrm>
            <a:off x="72000" y="3357593"/>
            <a:ext cx="1818540" cy="913534"/>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GB" sz="1200" b="1" dirty="0">
                <a:solidFill>
                  <a:srgbClr val="FF0000"/>
                </a:solidFill>
              </a:rPr>
              <a:t>Stability over &gt;24 hrs</a:t>
            </a:r>
          </a:p>
          <a:p>
            <a:pPr marL="0" indent="0" algn="ctr">
              <a:buNone/>
            </a:pPr>
            <a:r>
              <a:rPr lang="en-GB" sz="1200" dirty="0">
                <a:solidFill>
                  <a:schemeClr val="tx1"/>
                </a:solidFill>
              </a:rPr>
              <a:t>Maier et al., PHYS. REV. X 10, 031039 (2020)</a:t>
            </a:r>
          </a:p>
        </p:txBody>
      </p:sp>
      <p:sp>
        <p:nvSpPr>
          <p:cNvPr id="22" name="Content Placeholder 2">
            <a:extLst>
              <a:ext uri="{FF2B5EF4-FFF2-40B4-BE49-F238E27FC236}">
                <a16:creationId xmlns:a16="http://schemas.microsoft.com/office/drawing/2014/main" id="{26850920-D699-4732-84E3-BE68B3F1690B}"/>
              </a:ext>
            </a:extLst>
          </p:cNvPr>
          <p:cNvSpPr txBox="1">
            <a:spLocks/>
          </p:cNvSpPr>
          <p:nvPr/>
        </p:nvSpPr>
        <p:spPr>
          <a:xfrm>
            <a:off x="7560000" y="5040000"/>
            <a:ext cx="1147814" cy="1369527"/>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None/>
            </a:pPr>
            <a:r>
              <a:rPr lang="en-GB" sz="1200" b="1" dirty="0">
                <a:solidFill>
                  <a:srgbClr val="FF0000"/>
                </a:solidFill>
              </a:rPr>
              <a:t>Operation at 1 kHz</a:t>
            </a:r>
          </a:p>
          <a:p>
            <a:pPr marL="0" indent="0" algn="ctr">
              <a:buNone/>
            </a:pPr>
            <a:r>
              <a:rPr lang="en-GB" sz="1200" dirty="0" err="1">
                <a:solidFill>
                  <a:schemeClr val="tx1"/>
                </a:solidFill>
              </a:rPr>
              <a:t>Gustas</a:t>
            </a:r>
            <a:r>
              <a:rPr lang="en-GB" sz="1200" dirty="0">
                <a:solidFill>
                  <a:schemeClr val="tx1"/>
                </a:solidFill>
              </a:rPr>
              <a:t> et al., Phys. Rev. Accel. Beams 21, 013401 (2018)</a:t>
            </a:r>
          </a:p>
        </p:txBody>
      </p:sp>
      <p:pic>
        <p:nvPicPr>
          <p:cNvPr id="23" name="Picture 22">
            <a:extLst>
              <a:ext uri="{FF2B5EF4-FFF2-40B4-BE49-F238E27FC236}">
                <a16:creationId xmlns:a16="http://schemas.microsoft.com/office/drawing/2014/main" id="{EA897E5C-7844-4FCA-BFBD-737FB6A467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44684" y="5021410"/>
            <a:ext cx="3865774" cy="1440000"/>
          </a:xfrm>
          <a:prstGeom prst="rect">
            <a:avLst/>
          </a:prstGeom>
        </p:spPr>
      </p:pic>
    </p:spTree>
    <p:extLst>
      <p:ext uri="{BB962C8B-B14F-4D97-AF65-F5344CB8AC3E}">
        <p14:creationId xmlns:p14="http://schemas.microsoft.com/office/powerpoint/2010/main" val="1408836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3F0B1-8623-4570-ABB8-DDDA3D127CB0}"/>
              </a:ext>
            </a:extLst>
          </p:cNvPr>
          <p:cNvSpPr>
            <a:spLocks noGrp="1"/>
          </p:cNvSpPr>
          <p:nvPr>
            <p:ph type="title"/>
          </p:nvPr>
        </p:nvSpPr>
        <p:spPr/>
        <p:txBody>
          <a:bodyPr>
            <a:normAutofit/>
          </a:bodyPr>
          <a:lstStyle/>
          <a:p>
            <a:r>
              <a:rPr lang="en-GB" dirty="0"/>
              <a:t>External injection</a:t>
            </a:r>
          </a:p>
        </p:txBody>
      </p:sp>
      <p:sp>
        <p:nvSpPr>
          <p:cNvPr id="3" name="Content Placeholder 2">
            <a:extLst>
              <a:ext uri="{FF2B5EF4-FFF2-40B4-BE49-F238E27FC236}">
                <a16:creationId xmlns:a16="http://schemas.microsoft.com/office/drawing/2014/main" id="{CB9712B7-3EFC-43C3-B6CE-FF4B2CC0A1EC}"/>
              </a:ext>
            </a:extLst>
          </p:cNvPr>
          <p:cNvSpPr>
            <a:spLocks noGrp="1"/>
          </p:cNvSpPr>
          <p:nvPr>
            <p:ph idx="1"/>
          </p:nvPr>
        </p:nvSpPr>
        <p:spPr>
          <a:xfrm>
            <a:off x="156000" y="1079999"/>
            <a:ext cx="11880000" cy="4369079"/>
          </a:xfrm>
        </p:spPr>
        <p:txBody>
          <a:bodyPr>
            <a:normAutofit/>
          </a:bodyPr>
          <a:lstStyle/>
          <a:p>
            <a:r>
              <a:rPr lang="en-GB" sz="2000" dirty="0"/>
              <a:t>Combines advantages of conventional and plasma based accelerators.</a:t>
            </a:r>
          </a:p>
          <a:p>
            <a:r>
              <a:rPr lang="en-GB" sz="2000" dirty="0"/>
              <a:t>Beam quality </a:t>
            </a:r>
            <a:r>
              <a:rPr lang="en-GB" sz="2000" dirty="0">
                <a:solidFill>
                  <a:schemeClr val="tx1"/>
                </a:solidFill>
              </a:rPr>
              <a:t>preservation has </a:t>
            </a:r>
            <a:r>
              <a:rPr lang="en-GB" sz="2000" dirty="0"/>
              <a:t>been shown in simulation only.</a:t>
            </a:r>
          </a:p>
          <a:p>
            <a:r>
              <a:rPr lang="en-GB" sz="2000" dirty="0"/>
              <a:t>Ideal candidate for testing staged plasma acceleration.</a:t>
            </a:r>
          </a:p>
          <a:p>
            <a:r>
              <a:rPr lang="en-GB" sz="2000" dirty="0"/>
              <a:t>The CERN expert panel identified </a:t>
            </a:r>
            <a:r>
              <a:rPr lang="en-GB" sz="2000" b="1" dirty="0">
                <a:solidFill>
                  <a:schemeClr val="tx2"/>
                </a:solidFill>
              </a:rPr>
              <a:t>beam quality</a:t>
            </a:r>
            <a:r>
              <a:rPr lang="en-GB" sz="2000" dirty="0"/>
              <a:t> and </a:t>
            </a:r>
            <a:r>
              <a:rPr lang="en-GB" sz="2000" b="1" dirty="0">
                <a:solidFill>
                  <a:schemeClr val="tx2"/>
                </a:solidFill>
              </a:rPr>
              <a:t>staged acceleration</a:t>
            </a:r>
            <a:r>
              <a:rPr lang="en-GB" sz="2000" dirty="0"/>
              <a:t> of plasma accelerators as an important milestone for the field.</a:t>
            </a:r>
          </a:p>
          <a:p>
            <a:r>
              <a:rPr lang="en-GB" sz="2000" dirty="0"/>
              <a:t>In the </a:t>
            </a:r>
            <a:r>
              <a:rPr lang="en-GB" sz="2000" dirty="0" err="1"/>
              <a:t>EuPRAXIA</a:t>
            </a:r>
            <a:r>
              <a:rPr lang="en-GB" sz="2000" dirty="0"/>
              <a:t> conceptual design report, </a:t>
            </a:r>
            <a:r>
              <a:rPr lang="en-GB" sz="2000" dirty="0">
                <a:solidFill>
                  <a:schemeClr val="tx2"/>
                </a:solidFill>
              </a:rPr>
              <a:t>3 out of 4</a:t>
            </a:r>
            <a:r>
              <a:rPr lang="en-GB" sz="2000" dirty="0">
                <a:solidFill>
                  <a:schemeClr val="tx1"/>
                </a:solidFill>
              </a:rPr>
              <a:t> laser wakefield </a:t>
            </a:r>
            <a:r>
              <a:rPr lang="en-GB" sz="2000" dirty="0"/>
              <a:t>schemes require external or staged acceleration with beam quality preservation.</a:t>
            </a:r>
          </a:p>
          <a:p>
            <a:r>
              <a:rPr lang="en-GB" sz="2000" dirty="0"/>
              <a:t>Single demonstration to date with low charge beam.</a:t>
            </a:r>
          </a:p>
          <a:p>
            <a:r>
              <a:rPr lang="en-GB" sz="2000" dirty="0"/>
              <a:t>CLARA is one of the few facilities with electron beam and high power laser.</a:t>
            </a:r>
          </a:p>
        </p:txBody>
      </p:sp>
      <p:sp>
        <p:nvSpPr>
          <p:cNvPr id="4" name="Date Placeholder 3">
            <a:extLst>
              <a:ext uri="{FF2B5EF4-FFF2-40B4-BE49-F238E27FC236}">
                <a16:creationId xmlns:a16="http://schemas.microsoft.com/office/drawing/2014/main" id="{D7B99EC7-B8B7-4EB4-A229-4DF4B63276F9}"/>
              </a:ext>
            </a:extLst>
          </p:cNvPr>
          <p:cNvSpPr>
            <a:spLocks noGrp="1"/>
          </p:cNvSpPr>
          <p:nvPr>
            <p:ph type="dt" sz="half" idx="10"/>
          </p:nvPr>
        </p:nvSpPr>
        <p:spPr/>
        <p:txBody>
          <a:bodyPr/>
          <a:lstStyle/>
          <a:p>
            <a:fld id="{5E2B5407-2831-4031-AF88-22D4046E0C56}" type="datetime1">
              <a:rPr lang="en-GB" smtClean="0"/>
              <a:t>26/07/2022</a:t>
            </a:fld>
            <a:endParaRPr lang="en-GB" dirty="0"/>
          </a:p>
        </p:txBody>
      </p:sp>
      <p:sp>
        <p:nvSpPr>
          <p:cNvPr id="5" name="Footer Placeholder 4">
            <a:extLst>
              <a:ext uri="{FF2B5EF4-FFF2-40B4-BE49-F238E27FC236}">
                <a16:creationId xmlns:a16="http://schemas.microsoft.com/office/drawing/2014/main" id="{B8146309-5F91-4644-A14C-AD0116A62BD6}"/>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296F8F02-E431-40D7-A4AF-0A0EE4901D4D}"/>
              </a:ext>
            </a:extLst>
          </p:cNvPr>
          <p:cNvSpPr>
            <a:spLocks noGrp="1"/>
          </p:cNvSpPr>
          <p:nvPr>
            <p:ph type="sldNum" sz="quarter" idx="12"/>
          </p:nvPr>
        </p:nvSpPr>
        <p:spPr/>
        <p:txBody>
          <a:bodyPr/>
          <a:lstStyle/>
          <a:p>
            <a:fld id="{31A558DF-7B64-4961-B1AA-15811CB006CC}" type="slidenum">
              <a:rPr lang="en-GB" smtClean="0"/>
              <a:t>4</a:t>
            </a:fld>
            <a:endParaRPr lang="en-GB"/>
          </a:p>
        </p:txBody>
      </p:sp>
      <p:sp>
        <p:nvSpPr>
          <p:cNvPr id="9" name="Rectangle 8">
            <a:extLst>
              <a:ext uri="{FF2B5EF4-FFF2-40B4-BE49-F238E27FC236}">
                <a16:creationId xmlns:a16="http://schemas.microsoft.com/office/drawing/2014/main" id="{E8F7628B-3864-45A4-928F-48259FB3762C}"/>
              </a:ext>
            </a:extLst>
          </p:cNvPr>
          <p:cNvSpPr/>
          <p:nvPr/>
        </p:nvSpPr>
        <p:spPr>
          <a:xfrm>
            <a:off x="72000" y="5616000"/>
            <a:ext cx="10162269" cy="830997"/>
          </a:xfrm>
          <a:prstGeom prst="rect">
            <a:avLst/>
          </a:prstGeom>
        </p:spPr>
        <p:txBody>
          <a:bodyPr wrap="none">
            <a:spAutoFit/>
          </a:bodyPr>
          <a:lstStyle/>
          <a:p>
            <a:r>
              <a:rPr lang="en-GB" sz="1600" dirty="0">
                <a:solidFill>
                  <a:schemeClr val="tx2"/>
                </a:solidFill>
                <a:latin typeface="Arial" panose="020B0604020202020204" pitchFamily="34" charset="0"/>
                <a:cs typeface="Arial" panose="020B0604020202020204" pitchFamily="34" charset="0"/>
                <a:hlinkClick r:id="rId3"/>
              </a:rPr>
              <a:t>https://e-publishing.cern.ch/index.php/CYRM/issue/view/146</a:t>
            </a:r>
            <a:br>
              <a:rPr lang="en-GB" sz="1600" dirty="0">
                <a:solidFill>
                  <a:schemeClr val="tx2"/>
                </a:solidFill>
                <a:latin typeface="Arial" panose="020B0604020202020204" pitchFamily="34" charset="0"/>
                <a:cs typeface="Arial" panose="020B0604020202020204" pitchFamily="34" charset="0"/>
              </a:rPr>
            </a:br>
            <a:r>
              <a:rPr lang="en-GB" sz="1600" dirty="0" err="1">
                <a:latin typeface="Arial" panose="020B0604020202020204" pitchFamily="34" charset="0"/>
                <a:cs typeface="Arial" panose="020B0604020202020204" pitchFamily="34" charset="0"/>
              </a:rPr>
              <a:t>Assmann</a:t>
            </a:r>
            <a:r>
              <a:rPr lang="en-GB" sz="1600" dirty="0">
                <a:latin typeface="Arial" panose="020B0604020202020204" pitchFamily="34" charset="0"/>
                <a:cs typeface="Arial" panose="020B0604020202020204" pitchFamily="34" charset="0"/>
              </a:rPr>
              <a:t>, R.W. </a:t>
            </a:r>
            <a:r>
              <a:rPr lang="en-GB" sz="1600" i="1" dirty="0">
                <a:latin typeface="Arial" panose="020B0604020202020204" pitchFamily="34" charset="0"/>
                <a:cs typeface="Arial" panose="020B0604020202020204" pitchFamily="34" charset="0"/>
              </a:rPr>
              <a:t>et al.</a:t>
            </a:r>
            <a:r>
              <a:rPr lang="en-GB" sz="1600" dirty="0">
                <a:latin typeface="Arial" panose="020B0604020202020204" pitchFamily="34" charset="0"/>
                <a:cs typeface="Arial" panose="020B0604020202020204" pitchFamily="34" charset="0"/>
              </a:rPr>
              <a:t> </a:t>
            </a:r>
            <a:r>
              <a:rPr lang="en-GB" sz="1600" dirty="0" err="1">
                <a:latin typeface="Arial" panose="020B0604020202020204" pitchFamily="34" charset="0"/>
                <a:cs typeface="Arial" panose="020B0604020202020204" pitchFamily="34" charset="0"/>
              </a:rPr>
              <a:t>EuPRAXIA</a:t>
            </a:r>
            <a:r>
              <a:rPr lang="en-GB" sz="1600" dirty="0">
                <a:latin typeface="Arial" panose="020B0604020202020204" pitchFamily="34" charset="0"/>
                <a:cs typeface="Arial" panose="020B0604020202020204" pitchFamily="34" charset="0"/>
              </a:rPr>
              <a:t> Conceptual Design Report. </a:t>
            </a:r>
            <a:r>
              <a:rPr lang="en-GB" sz="1600" i="1" dirty="0">
                <a:latin typeface="Arial" panose="020B0604020202020204" pitchFamily="34" charset="0"/>
                <a:cs typeface="Arial" panose="020B0604020202020204" pitchFamily="34" charset="0"/>
              </a:rPr>
              <a:t>Eur. Phys. J. Spec. Top.</a:t>
            </a:r>
            <a:r>
              <a:rPr lang="en-GB" sz="1600" dirty="0">
                <a:latin typeface="Arial" panose="020B0604020202020204" pitchFamily="34" charset="0"/>
                <a:cs typeface="Arial" panose="020B0604020202020204" pitchFamily="34" charset="0"/>
              </a:rPr>
              <a:t> </a:t>
            </a:r>
            <a:r>
              <a:rPr lang="en-GB" sz="1600" b="1" dirty="0">
                <a:latin typeface="Arial" panose="020B0604020202020204" pitchFamily="34" charset="0"/>
                <a:cs typeface="Arial" panose="020B0604020202020204" pitchFamily="34" charset="0"/>
              </a:rPr>
              <a:t>229, </a:t>
            </a:r>
            <a:r>
              <a:rPr lang="en-GB" sz="1600" dirty="0">
                <a:latin typeface="Arial" panose="020B0604020202020204" pitchFamily="34" charset="0"/>
                <a:cs typeface="Arial" panose="020B0604020202020204" pitchFamily="34" charset="0"/>
              </a:rPr>
              <a:t>3675–4284 (2020).</a:t>
            </a:r>
          </a:p>
          <a:p>
            <a:r>
              <a:rPr lang="fr-FR" sz="1600" dirty="0">
                <a:latin typeface="Arial" panose="020B0604020202020204" pitchFamily="34" charset="0"/>
                <a:cs typeface="Arial" panose="020B0604020202020204" pitchFamily="34" charset="0"/>
              </a:rPr>
              <a:t>Wu, Y. </a:t>
            </a:r>
            <a:r>
              <a:rPr lang="fr-FR" sz="1600" i="1" dirty="0">
                <a:latin typeface="Arial" panose="020B0604020202020204" pitchFamily="34" charset="0"/>
                <a:cs typeface="Arial" panose="020B0604020202020204" pitchFamily="34" charset="0"/>
              </a:rPr>
              <a:t>et al.</a:t>
            </a:r>
            <a:r>
              <a:rPr lang="fr-FR" sz="1600" dirty="0">
                <a:latin typeface="Arial" panose="020B0604020202020204" pitchFamily="34" charset="0"/>
                <a:cs typeface="Arial" panose="020B0604020202020204" pitchFamily="34" charset="0"/>
              </a:rPr>
              <a:t> Nature </a:t>
            </a:r>
            <a:r>
              <a:rPr lang="fr-FR" sz="1600" dirty="0" err="1">
                <a:latin typeface="Arial" panose="020B0604020202020204" pitchFamily="34" charset="0"/>
                <a:cs typeface="Arial" panose="020B0604020202020204" pitchFamily="34" charset="0"/>
              </a:rPr>
              <a:t>Physics</a:t>
            </a:r>
            <a:r>
              <a:rPr lang="fr-FR" sz="1600" dirty="0">
                <a:latin typeface="Arial" panose="020B0604020202020204" pitchFamily="34" charset="0"/>
                <a:cs typeface="Arial" panose="020B0604020202020204" pitchFamily="34" charset="0"/>
              </a:rPr>
              <a:t> volume 17, pages 801–806 (2021)</a:t>
            </a: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5754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344FA-4710-47A7-9711-602AF5CC71A1}"/>
              </a:ext>
            </a:extLst>
          </p:cNvPr>
          <p:cNvSpPr>
            <a:spLocks noGrp="1"/>
          </p:cNvSpPr>
          <p:nvPr>
            <p:ph type="title"/>
          </p:nvPr>
        </p:nvSpPr>
        <p:spPr/>
        <p:txBody>
          <a:bodyPr/>
          <a:lstStyle/>
          <a:p>
            <a:r>
              <a:rPr lang="en-GB" dirty="0"/>
              <a:t>Experimental layout</a:t>
            </a:r>
          </a:p>
        </p:txBody>
      </p:sp>
      <p:sp>
        <p:nvSpPr>
          <p:cNvPr id="3" name="Date Placeholder 2">
            <a:extLst>
              <a:ext uri="{FF2B5EF4-FFF2-40B4-BE49-F238E27FC236}">
                <a16:creationId xmlns:a16="http://schemas.microsoft.com/office/drawing/2014/main" id="{EB296579-72FB-4CBD-A837-46737D75CEFF}"/>
              </a:ext>
            </a:extLst>
          </p:cNvPr>
          <p:cNvSpPr>
            <a:spLocks noGrp="1"/>
          </p:cNvSpPr>
          <p:nvPr>
            <p:ph type="dt" sz="half" idx="10"/>
          </p:nvPr>
        </p:nvSpPr>
        <p:spPr/>
        <p:txBody>
          <a:bodyPr/>
          <a:lstStyle/>
          <a:p>
            <a:fld id="{09D12BCD-8039-4D43-98C1-F123C94ECBB4}" type="datetime1">
              <a:rPr lang="en-GB" smtClean="0"/>
              <a:t>26/07/2022</a:t>
            </a:fld>
            <a:endParaRPr lang="en-GB"/>
          </a:p>
        </p:txBody>
      </p:sp>
      <p:sp>
        <p:nvSpPr>
          <p:cNvPr id="4" name="Footer Placeholder 3">
            <a:extLst>
              <a:ext uri="{FF2B5EF4-FFF2-40B4-BE49-F238E27FC236}">
                <a16:creationId xmlns:a16="http://schemas.microsoft.com/office/drawing/2014/main" id="{2F04719E-BCA3-40C7-95D0-50E1F182C117}"/>
              </a:ext>
            </a:extLst>
          </p:cNvPr>
          <p:cNvSpPr>
            <a:spLocks noGrp="1"/>
          </p:cNvSpPr>
          <p:nvPr>
            <p:ph type="ftr" sz="quarter" idx="11"/>
          </p:nvPr>
        </p:nvSpPr>
        <p:spPr/>
        <p:txBody>
          <a:bodyPr/>
          <a:lstStyle/>
          <a:p>
            <a:r>
              <a:rPr lang="en-GB"/>
              <a:t>Lewis.Reid@Liverpool.ac.uk</a:t>
            </a:r>
          </a:p>
        </p:txBody>
      </p:sp>
      <p:sp>
        <p:nvSpPr>
          <p:cNvPr id="5" name="Slide Number Placeholder 4">
            <a:extLst>
              <a:ext uri="{FF2B5EF4-FFF2-40B4-BE49-F238E27FC236}">
                <a16:creationId xmlns:a16="http://schemas.microsoft.com/office/drawing/2014/main" id="{48EC8B52-2AD2-4EBC-ABA5-04182A7E4513}"/>
              </a:ext>
            </a:extLst>
          </p:cNvPr>
          <p:cNvSpPr>
            <a:spLocks noGrp="1"/>
          </p:cNvSpPr>
          <p:nvPr>
            <p:ph type="sldNum" sz="quarter" idx="12"/>
          </p:nvPr>
        </p:nvSpPr>
        <p:spPr/>
        <p:txBody>
          <a:bodyPr/>
          <a:lstStyle/>
          <a:p>
            <a:fld id="{31A558DF-7B64-4961-B1AA-15811CB006CC}" type="slidenum">
              <a:rPr lang="en-GB" smtClean="0"/>
              <a:t>5</a:t>
            </a:fld>
            <a:endParaRPr lang="en-GB"/>
          </a:p>
        </p:txBody>
      </p:sp>
      <p:pic>
        <p:nvPicPr>
          <p:cNvPr id="7" name="Picture 6">
            <a:extLst>
              <a:ext uri="{FF2B5EF4-FFF2-40B4-BE49-F238E27FC236}">
                <a16:creationId xmlns:a16="http://schemas.microsoft.com/office/drawing/2014/main" id="{035187C7-A54F-40C3-A540-D8D77F010A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3814" y="1728000"/>
            <a:ext cx="10067571" cy="2916000"/>
          </a:xfrm>
          <a:prstGeom prst="rect">
            <a:avLst/>
          </a:prstGeom>
        </p:spPr>
      </p:pic>
      <p:sp>
        <p:nvSpPr>
          <p:cNvPr id="8" name="Content Placeholder 2">
            <a:extLst>
              <a:ext uri="{FF2B5EF4-FFF2-40B4-BE49-F238E27FC236}">
                <a16:creationId xmlns:a16="http://schemas.microsoft.com/office/drawing/2014/main" id="{5A4BEFF8-B2AB-4770-AA4E-35712DA8EE08}"/>
              </a:ext>
            </a:extLst>
          </p:cNvPr>
          <p:cNvSpPr txBox="1">
            <a:spLocks/>
          </p:cNvSpPr>
          <p:nvPr/>
        </p:nvSpPr>
        <p:spPr>
          <a:xfrm>
            <a:off x="72000" y="4896000"/>
            <a:ext cx="12031200" cy="17631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31F7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31F7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31F7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Gas jet backed with Nitrogen gas at 6 bar. Laser ~ 5 mm above it.</a:t>
            </a:r>
          </a:p>
          <a:p>
            <a:r>
              <a:rPr lang="en-GB" sz="2400" dirty="0"/>
              <a:t>Laser &amp; electron beam timed to arrive above the gas jet at the same time.</a:t>
            </a:r>
          </a:p>
          <a:p>
            <a:r>
              <a:rPr lang="en-GB" sz="2400" dirty="0"/>
              <a:t>Proof of principle experiment at CLARA – We aim to build on this. </a:t>
            </a:r>
          </a:p>
        </p:txBody>
      </p:sp>
      <p:sp>
        <p:nvSpPr>
          <p:cNvPr id="9" name="Content Placeholder 2">
            <a:extLst>
              <a:ext uri="{FF2B5EF4-FFF2-40B4-BE49-F238E27FC236}">
                <a16:creationId xmlns:a16="http://schemas.microsoft.com/office/drawing/2014/main" id="{A3423EFD-E8B6-46E9-A54A-9B76EB958BA3}"/>
              </a:ext>
            </a:extLst>
          </p:cNvPr>
          <p:cNvSpPr txBox="1">
            <a:spLocks/>
          </p:cNvSpPr>
          <p:nvPr/>
        </p:nvSpPr>
        <p:spPr>
          <a:xfrm>
            <a:off x="156000" y="1080000"/>
            <a:ext cx="11880000" cy="69253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31F7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31F7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31F7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t>Experiment performed on CLARA accelerator at Daresbury laboratory.</a:t>
            </a:r>
          </a:p>
        </p:txBody>
      </p:sp>
    </p:spTree>
    <p:extLst>
      <p:ext uri="{BB962C8B-B14F-4D97-AF65-F5344CB8AC3E}">
        <p14:creationId xmlns:p14="http://schemas.microsoft.com/office/powerpoint/2010/main" val="1043477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DF30FC1-1C7A-415B-B5E4-0EB69DC2C1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6000" y="3312000"/>
            <a:ext cx="2340000" cy="2340000"/>
          </a:xfrm>
          <a:prstGeom prst="rect">
            <a:avLst/>
          </a:prstGeom>
        </p:spPr>
      </p:pic>
      <p:sp>
        <p:nvSpPr>
          <p:cNvPr id="2" name="Title 1">
            <a:extLst>
              <a:ext uri="{FF2B5EF4-FFF2-40B4-BE49-F238E27FC236}">
                <a16:creationId xmlns:a16="http://schemas.microsoft.com/office/drawing/2014/main" id="{1843FAEE-B424-45DB-B872-7262D3BACEA6}"/>
              </a:ext>
            </a:extLst>
          </p:cNvPr>
          <p:cNvSpPr>
            <a:spLocks noGrp="1"/>
          </p:cNvSpPr>
          <p:nvPr>
            <p:ph type="title"/>
          </p:nvPr>
        </p:nvSpPr>
        <p:spPr/>
        <p:txBody>
          <a:bodyPr/>
          <a:lstStyle/>
          <a:p>
            <a:r>
              <a:rPr lang="en-GB" dirty="0"/>
              <a:t>External injection at CLARA</a:t>
            </a:r>
          </a:p>
        </p:txBody>
      </p:sp>
      <p:sp>
        <p:nvSpPr>
          <p:cNvPr id="4" name="Date Placeholder 3">
            <a:extLst>
              <a:ext uri="{FF2B5EF4-FFF2-40B4-BE49-F238E27FC236}">
                <a16:creationId xmlns:a16="http://schemas.microsoft.com/office/drawing/2014/main" id="{A12589EB-F626-492F-A63D-BDAEA502B4C4}"/>
              </a:ext>
            </a:extLst>
          </p:cNvPr>
          <p:cNvSpPr>
            <a:spLocks noGrp="1"/>
          </p:cNvSpPr>
          <p:nvPr>
            <p:ph type="dt" sz="half" idx="10"/>
          </p:nvPr>
        </p:nvSpPr>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3CC9FF55-F7F2-49BB-BFB0-7C7461AC08F7}"/>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B250FAF7-CE87-4FA2-BB6C-826FCD096FBE}"/>
              </a:ext>
            </a:extLst>
          </p:cNvPr>
          <p:cNvSpPr>
            <a:spLocks noGrp="1"/>
          </p:cNvSpPr>
          <p:nvPr>
            <p:ph type="sldNum" sz="quarter" idx="12"/>
          </p:nvPr>
        </p:nvSpPr>
        <p:spPr/>
        <p:txBody>
          <a:bodyPr/>
          <a:lstStyle/>
          <a:p>
            <a:fld id="{31A558DF-7B64-4961-B1AA-15811CB006CC}" type="slidenum">
              <a:rPr lang="en-GB" smtClean="0"/>
              <a:t>6</a:t>
            </a:fld>
            <a:endParaRPr lang="en-GB"/>
          </a:p>
        </p:txBody>
      </p:sp>
      <p:sp>
        <p:nvSpPr>
          <p:cNvPr id="7" name="Content Placeholder 2">
            <a:extLst>
              <a:ext uri="{FF2B5EF4-FFF2-40B4-BE49-F238E27FC236}">
                <a16:creationId xmlns:a16="http://schemas.microsoft.com/office/drawing/2014/main" id="{30E62654-B372-4031-B144-F620D9EEED90}"/>
              </a:ext>
            </a:extLst>
          </p:cNvPr>
          <p:cNvSpPr txBox="1">
            <a:spLocks/>
          </p:cNvSpPr>
          <p:nvPr/>
        </p:nvSpPr>
        <p:spPr>
          <a:xfrm>
            <a:off x="156000" y="900000"/>
            <a:ext cx="2700000" cy="345934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31F7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31F7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31F7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solidFill>
                  <a:schemeClr val="tx2"/>
                </a:solidFill>
              </a:rPr>
              <a:t>Electron beam:</a:t>
            </a:r>
          </a:p>
          <a:p>
            <a:pPr marL="0" indent="0">
              <a:buNone/>
            </a:pPr>
            <a:r>
              <a:rPr lang="en-GB" sz="2400" dirty="0">
                <a:solidFill>
                  <a:schemeClr val="tx1"/>
                </a:solidFill>
              </a:rPr>
              <a:t>E = 35 MeV</a:t>
            </a:r>
          </a:p>
          <a:p>
            <a:pPr marL="0" indent="0">
              <a:buNone/>
            </a:pPr>
            <a:r>
              <a:rPr lang="el-GR" sz="2400" dirty="0">
                <a:solidFill>
                  <a:schemeClr val="tx1"/>
                </a:solidFill>
              </a:rPr>
              <a:t>σ</a:t>
            </a:r>
            <a:r>
              <a:rPr lang="en-GB" sz="2400" baseline="-25000" dirty="0">
                <a:solidFill>
                  <a:schemeClr val="tx1"/>
                </a:solidFill>
              </a:rPr>
              <a:t>r</a:t>
            </a:r>
            <a:r>
              <a:rPr lang="en-GB" sz="2400" dirty="0">
                <a:solidFill>
                  <a:schemeClr val="tx1"/>
                </a:solidFill>
              </a:rPr>
              <a:t> ~ 35 </a:t>
            </a:r>
            <a:r>
              <a:rPr lang="el-GR" sz="2400" dirty="0">
                <a:solidFill>
                  <a:schemeClr val="tx1"/>
                </a:solidFill>
              </a:rPr>
              <a:t>μ</a:t>
            </a:r>
            <a:r>
              <a:rPr lang="en-GB" sz="2400" dirty="0">
                <a:solidFill>
                  <a:schemeClr val="tx1"/>
                </a:solidFill>
              </a:rPr>
              <a:t>m</a:t>
            </a:r>
          </a:p>
          <a:p>
            <a:pPr marL="0" indent="0">
              <a:buNone/>
            </a:pPr>
            <a:r>
              <a:rPr lang="el-GR" sz="2400" dirty="0">
                <a:solidFill>
                  <a:schemeClr val="tx1"/>
                </a:solidFill>
              </a:rPr>
              <a:t>σ</a:t>
            </a:r>
            <a:r>
              <a:rPr lang="en-GB" sz="2400" baseline="-25000" dirty="0">
                <a:solidFill>
                  <a:schemeClr val="tx1"/>
                </a:solidFill>
              </a:rPr>
              <a:t>z</a:t>
            </a:r>
            <a:r>
              <a:rPr lang="en-GB" sz="2400" dirty="0">
                <a:solidFill>
                  <a:schemeClr val="tx1"/>
                </a:solidFill>
              </a:rPr>
              <a:t> ~ 450 </a:t>
            </a:r>
            <a:r>
              <a:rPr lang="el-GR" sz="2400" dirty="0">
                <a:solidFill>
                  <a:schemeClr val="tx1"/>
                </a:solidFill>
              </a:rPr>
              <a:t>μ</a:t>
            </a:r>
            <a:r>
              <a:rPr lang="en-GB" sz="2400" dirty="0">
                <a:solidFill>
                  <a:schemeClr val="tx1"/>
                </a:solidFill>
              </a:rPr>
              <a:t>m</a:t>
            </a:r>
          </a:p>
          <a:p>
            <a:pPr marL="0" indent="0">
              <a:buNone/>
            </a:pPr>
            <a:r>
              <a:rPr lang="el-GR" sz="2400" dirty="0">
                <a:solidFill>
                  <a:schemeClr val="tx1"/>
                </a:solidFill>
              </a:rPr>
              <a:t>σ</a:t>
            </a:r>
            <a:r>
              <a:rPr lang="en-GB" sz="2400" baseline="-25000" dirty="0">
                <a:solidFill>
                  <a:schemeClr val="tx1"/>
                </a:solidFill>
              </a:rPr>
              <a:t>E</a:t>
            </a:r>
            <a:r>
              <a:rPr lang="en-GB" sz="2400" dirty="0">
                <a:solidFill>
                  <a:schemeClr val="tx1"/>
                </a:solidFill>
              </a:rPr>
              <a:t> = 10 – 20 keV</a:t>
            </a:r>
          </a:p>
          <a:p>
            <a:pPr marL="0" indent="0">
              <a:buNone/>
            </a:pPr>
            <a:r>
              <a:rPr lang="en-GB" sz="2400" dirty="0">
                <a:solidFill>
                  <a:schemeClr val="tx1"/>
                </a:solidFill>
              </a:rPr>
              <a:t>Q = 20 </a:t>
            </a:r>
            <a:r>
              <a:rPr lang="en-GB" sz="2400" dirty="0" err="1">
                <a:solidFill>
                  <a:schemeClr val="tx1"/>
                </a:solidFill>
              </a:rPr>
              <a:t>pC</a:t>
            </a:r>
            <a:endParaRPr lang="en-GB" sz="2400" dirty="0">
              <a:solidFill>
                <a:schemeClr val="tx1"/>
              </a:solidFill>
            </a:endParaRPr>
          </a:p>
        </p:txBody>
      </p:sp>
      <p:sp>
        <p:nvSpPr>
          <p:cNvPr id="8" name="Content Placeholder 2">
            <a:extLst>
              <a:ext uri="{FF2B5EF4-FFF2-40B4-BE49-F238E27FC236}">
                <a16:creationId xmlns:a16="http://schemas.microsoft.com/office/drawing/2014/main" id="{5DA8CCFB-C919-4BB9-AA02-73043BCC84BF}"/>
              </a:ext>
            </a:extLst>
          </p:cNvPr>
          <p:cNvSpPr txBox="1">
            <a:spLocks/>
          </p:cNvSpPr>
          <p:nvPr/>
        </p:nvSpPr>
        <p:spPr>
          <a:xfrm>
            <a:off x="4746000" y="900000"/>
            <a:ext cx="2700000" cy="252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31F7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31F7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31F7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solidFill>
                  <a:schemeClr val="tx2"/>
                </a:solidFill>
              </a:rPr>
              <a:t>Laser:</a:t>
            </a:r>
          </a:p>
          <a:p>
            <a:pPr marL="0" indent="0">
              <a:buNone/>
            </a:pPr>
            <a:r>
              <a:rPr lang="en-GB" sz="2400" dirty="0"/>
              <a:t>E = 8 – 40 </a:t>
            </a:r>
            <a:r>
              <a:rPr lang="en-GB" sz="2400" dirty="0" err="1"/>
              <a:t>mJ</a:t>
            </a:r>
            <a:endParaRPr lang="en-GB" sz="2400" dirty="0"/>
          </a:p>
          <a:p>
            <a:pPr marL="0" indent="0">
              <a:buNone/>
            </a:pPr>
            <a:r>
              <a:rPr lang="en-GB" sz="2400" dirty="0" err="1">
                <a:latin typeface="Cambria Math" panose="02040503050406030204" pitchFamily="18" charset="0"/>
                <a:ea typeface="Cambria Math" panose="02040503050406030204" pitchFamily="18" charset="0"/>
              </a:rPr>
              <a:t>τ</a:t>
            </a:r>
            <a:r>
              <a:rPr lang="en-GB" sz="2400" baseline="-25000" dirty="0" err="1"/>
              <a:t>FWHM</a:t>
            </a:r>
            <a:r>
              <a:rPr lang="en-GB" sz="2400" dirty="0"/>
              <a:t> = 90 fs</a:t>
            </a:r>
          </a:p>
          <a:p>
            <a:pPr marL="0" indent="0">
              <a:buNone/>
            </a:pPr>
            <a:r>
              <a:rPr lang="el-GR" sz="2400" dirty="0"/>
              <a:t>ω</a:t>
            </a:r>
            <a:r>
              <a:rPr lang="el-GR" sz="2400" baseline="-25000" dirty="0"/>
              <a:t>0</a:t>
            </a:r>
            <a:r>
              <a:rPr lang="en-GB" sz="2400" dirty="0"/>
              <a:t> = 40 </a:t>
            </a:r>
            <a:r>
              <a:rPr lang="el-GR" sz="2400" dirty="0"/>
              <a:t>μ</a:t>
            </a:r>
            <a:r>
              <a:rPr lang="en-GB" sz="2400" dirty="0"/>
              <a:t>m</a:t>
            </a:r>
          </a:p>
          <a:p>
            <a:pPr marL="0" indent="0">
              <a:buNone/>
            </a:pPr>
            <a:r>
              <a:rPr lang="en-GB" sz="2400" dirty="0">
                <a:solidFill>
                  <a:schemeClr val="tx1"/>
                </a:solidFill>
              </a:rPr>
              <a:t>a</a:t>
            </a:r>
            <a:r>
              <a:rPr lang="en-GB" sz="2400" baseline="-25000" dirty="0">
                <a:solidFill>
                  <a:schemeClr val="tx1"/>
                </a:solidFill>
              </a:rPr>
              <a:t>0</a:t>
            </a:r>
            <a:r>
              <a:rPr lang="en-GB" sz="2400" dirty="0">
                <a:solidFill>
                  <a:schemeClr val="tx1"/>
                </a:solidFill>
              </a:rPr>
              <a:t> = 0.04 – 0.08</a:t>
            </a:r>
          </a:p>
        </p:txBody>
      </p:sp>
      <p:sp>
        <p:nvSpPr>
          <p:cNvPr id="10" name="Content Placeholder 2">
            <a:extLst>
              <a:ext uri="{FF2B5EF4-FFF2-40B4-BE49-F238E27FC236}">
                <a16:creationId xmlns:a16="http://schemas.microsoft.com/office/drawing/2014/main" id="{1060E087-5B67-4516-80E7-80CF6445215E}"/>
              </a:ext>
            </a:extLst>
          </p:cNvPr>
          <p:cNvSpPr txBox="1">
            <a:spLocks/>
          </p:cNvSpPr>
          <p:nvPr/>
        </p:nvSpPr>
        <p:spPr>
          <a:xfrm>
            <a:off x="8880000" y="900000"/>
            <a:ext cx="2700000" cy="25200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31F7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31F7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31F7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dirty="0">
                <a:solidFill>
                  <a:schemeClr val="tx2"/>
                </a:solidFill>
              </a:rPr>
              <a:t>Plasma:</a:t>
            </a:r>
          </a:p>
          <a:p>
            <a:pPr marL="0" indent="0">
              <a:buNone/>
            </a:pPr>
            <a:r>
              <a:rPr lang="en-GB" sz="2400" dirty="0"/>
              <a:t>n</a:t>
            </a:r>
            <a:r>
              <a:rPr lang="en-GB" sz="2400" baseline="-25000" dirty="0"/>
              <a:t>e</a:t>
            </a:r>
            <a:r>
              <a:rPr lang="en-GB" sz="2400" dirty="0"/>
              <a:t> = 2.1×10</a:t>
            </a:r>
            <a:r>
              <a:rPr lang="en-GB" sz="2400" baseline="30000" dirty="0"/>
              <a:t>18</a:t>
            </a:r>
            <a:r>
              <a:rPr lang="en-GB" sz="2400" dirty="0"/>
              <a:t> cm</a:t>
            </a:r>
            <a:r>
              <a:rPr lang="en-GB" sz="2400" baseline="30000" dirty="0"/>
              <a:t>-3</a:t>
            </a:r>
          </a:p>
          <a:p>
            <a:pPr marL="0" indent="0">
              <a:buNone/>
            </a:pPr>
            <a:r>
              <a:rPr lang="el-GR" sz="2400" dirty="0"/>
              <a:t>λ</a:t>
            </a:r>
            <a:r>
              <a:rPr lang="en-GB" sz="2400" baseline="-25000" dirty="0"/>
              <a:t>p</a:t>
            </a:r>
            <a:r>
              <a:rPr lang="en-GB" sz="2400" dirty="0"/>
              <a:t> = 23 </a:t>
            </a:r>
            <a:r>
              <a:rPr lang="el-GR" sz="2400" dirty="0"/>
              <a:t>μ</a:t>
            </a:r>
            <a:r>
              <a:rPr lang="en-GB" sz="2400" dirty="0"/>
              <a:t>m</a:t>
            </a:r>
          </a:p>
          <a:p>
            <a:pPr marL="0" indent="0">
              <a:buNone/>
            </a:pPr>
            <a:r>
              <a:rPr lang="en-GB" sz="2400" dirty="0" err="1"/>
              <a:t>L</a:t>
            </a:r>
            <a:r>
              <a:rPr lang="en-GB" sz="2400" baseline="-25000" dirty="0" err="1"/>
              <a:t>p</a:t>
            </a:r>
            <a:r>
              <a:rPr lang="en-GB" sz="2400" dirty="0"/>
              <a:t> ~ 8 mm</a:t>
            </a:r>
          </a:p>
        </p:txBody>
      </p:sp>
      <p:sp>
        <p:nvSpPr>
          <p:cNvPr id="11" name="Content Placeholder 2">
            <a:extLst>
              <a:ext uri="{FF2B5EF4-FFF2-40B4-BE49-F238E27FC236}">
                <a16:creationId xmlns:a16="http://schemas.microsoft.com/office/drawing/2014/main" id="{CA1DF429-EEEB-4360-A1F0-78780FF0F7F5}"/>
              </a:ext>
            </a:extLst>
          </p:cNvPr>
          <p:cNvSpPr txBox="1">
            <a:spLocks/>
          </p:cNvSpPr>
          <p:nvPr/>
        </p:nvSpPr>
        <p:spPr>
          <a:xfrm>
            <a:off x="156000" y="5760000"/>
            <a:ext cx="11880000" cy="10420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31F7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31F7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31F7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l-GR" sz="2400" dirty="0">
                <a:solidFill>
                  <a:schemeClr val="tx1"/>
                </a:solidFill>
              </a:rPr>
              <a:t>σ</a:t>
            </a:r>
            <a:r>
              <a:rPr lang="en-GB" sz="2400" baseline="-25000" dirty="0">
                <a:solidFill>
                  <a:schemeClr val="tx1"/>
                </a:solidFill>
              </a:rPr>
              <a:t>z</a:t>
            </a:r>
            <a:r>
              <a:rPr lang="en-GB" sz="2400" dirty="0">
                <a:solidFill>
                  <a:schemeClr val="tx1"/>
                </a:solidFill>
              </a:rPr>
              <a:t> &gt;&gt; </a:t>
            </a:r>
            <a:r>
              <a:rPr lang="el-GR" sz="2400" dirty="0">
                <a:solidFill>
                  <a:schemeClr val="tx1"/>
                </a:solidFill>
              </a:rPr>
              <a:t>λ</a:t>
            </a:r>
            <a:r>
              <a:rPr lang="en-GB" sz="2400" baseline="-25000" dirty="0">
                <a:solidFill>
                  <a:schemeClr val="tx1"/>
                </a:solidFill>
              </a:rPr>
              <a:t>p</a:t>
            </a:r>
            <a:r>
              <a:rPr lang="en-GB" sz="2400" dirty="0">
                <a:solidFill>
                  <a:schemeClr val="tx1"/>
                </a:solidFill>
              </a:rPr>
              <a:t> </a:t>
            </a:r>
            <a:r>
              <a:rPr lang="en-GB" sz="2400" dirty="0"/>
              <a:t>– signature of a successful interaction is a </a:t>
            </a:r>
            <a:r>
              <a:rPr lang="en-GB" sz="2400" b="1" dirty="0">
                <a:solidFill>
                  <a:srgbClr val="FF0000"/>
                </a:solidFill>
              </a:rPr>
              <a:t>broadening</a:t>
            </a:r>
            <a:r>
              <a:rPr lang="en-GB" sz="2400" dirty="0"/>
              <a:t> of the electron beam energy spectrum.</a:t>
            </a:r>
          </a:p>
        </p:txBody>
      </p:sp>
      <p:pic>
        <p:nvPicPr>
          <p:cNvPr id="13" name="Picture 12">
            <a:extLst>
              <a:ext uri="{FF2B5EF4-FFF2-40B4-BE49-F238E27FC236}">
                <a16:creationId xmlns:a16="http://schemas.microsoft.com/office/drawing/2014/main" id="{C07A7804-BA81-4376-9F2C-839AF5E03A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6000" y="3312000"/>
            <a:ext cx="2340000" cy="2340000"/>
          </a:xfrm>
          <a:prstGeom prst="rect">
            <a:avLst/>
          </a:prstGeom>
        </p:spPr>
      </p:pic>
      <p:pic>
        <p:nvPicPr>
          <p:cNvPr id="15" name="Picture 14">
            <a:extLst>
              <a:ext uri="{FF2B5EF4-FFF2-40B4-BE49-F238E27FC236}">
                <a16:creationId xmlns:a16="http://schemas.microsoft.com/office/drawing/2014/main" id="{2B022078-C54F-4890-B1A9-3B71FD0AF02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20582" y="3639342"/>
            <a:ext cx="2618835" cy="1800000"/>
          </a:xfrm>
          <a:prstGeom prst="rect">
            <a:avLst/>
          </a:prstGeom>
        </p:spPr>
      </p:pic>
    </p:spTree>
    <p:extLst>
      <p:ext uri="{BB962C8B-B14F-4D97-AF65-F5344CB8AC3E}">
        <p14:creationId xmlns:p14="http://schemas.microsoft.com/office/powerpoint/2010/main" val="1854706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5018139-1402-4960-BFAD-149ADD63BED7}"/>
              </a:ext>
            </a:extLst>
          </p:cNvPr>
          <p:cNvPicPr>
            <a:picLocks noChangeAspect="1"/>
          </p:cNvPicPr>
          <p:nvPr/>
        </p:nvPicPr>
        <p:blipFill>
          <a:blip r:embed="rId3"/>
          <a:stretch>
            <a:fillRect/>
          </a:stretch>
        </p:blipFill>
        <p:spPr>
          <a:xfrm>
            <a:off x="4284000" y="540000"/>
            <a:ext cx="4320000" cy="3240000"/>
          </a:xfrm>
          <a:prstGeom prst="rect">
            <a:avLst/>
          </a:prstGeom>
        </p:spPr>
      </p:pic>
      <p:sp>
        <p:nvSpPr>
          <p:cNvPr id="2" name="Title 1">
            <a:extLst>
              <a:ext uri="{FF2B5EF4-FFF2-40B4-BE49-F238E27FC236}">
                <a16:creationId xmlns:a16="http://schemas.microsoft.com/office/drawing/2014/main" id="{34214A82-3274-4345-8010-FE8EF3A69774}"/>
              </a:ext>
            </a:extLst>
          </p:cNvPr>
          <p:cNvSpPr>
            <a:spLocks noGrp="1"/>
          </p:cNvSpPr>
          <p:nvPr>
            <p:ph type="title"/>
          </p:nvPr>
        </p:nvSpPr>
        <p:spPr/>
        <p:txBody>
          <a:bodyPr/>
          <a:lstStyle/>
          <a:p>
            <a:r>
              <a:rPr lang="en-GB" dirty="0"/>
              <a:t>Results – Preliminary</a:t>
            </a:r>
          </a:p>
        </p:txBody>
      </p:sp>
      <p:sp>
        <p:nvSpPr>
          <p:cNvPr id="4" name="Date Placeholder 3">
            <a:extLst>
              <a:ext uri="{FF2B5EF4-FFF2-40B4-BE49-F238E27FC236}">
                <a16:creationId xmlns:a16="http://schemas.microsoft.com/office/drawing/2014/main" id="{17062381-0587-43DD-9C36-636950200503}"/>
              </a:ext>
            </a:extLst>
          </p:cNvPr>
          <p:cNvSpPr>
            <a:spLocks noGrp="1"/>
          </p:cNvSpPr>
          <p:nvPr>
            <p:ph type="dt" sz="half" idx="10"/>
          </p:nvPr>
        </p:nvSpPr>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250A310D-A8C9-45D8-A71A-DFF13088B634}"/>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D1733DFB-C891-4B5B-A6DB-3D9869DBC520}"/>
              </a:ext>
            </a:extLst>
          </p:cNvPr>
          <p:cNvSpPr>
            <a:spLocks noGrp="1"/>
          </p:cNvSpPr>
          <p:nvPr>
            <p:ph type="sldNum" sz="quarter" idx="12"/>
          </p:nvPr>
        </p:nvSpPr>
        <p:spPr/>
        <p:txBody>
          <a:bodyPr/>
          <a:lstStyle/>
          <a:p>
            <a:fld id="{31A558DF-7B64-4961-B1AA-15811CB006CC}" type="slidenum">
              <a:rPr lang="en-GB" smtClean="0"/>
              <a:t>7</a:t>
            </a:fld>
            <a:endParaRPr lang="en-GB"/>
          </a:p>
        </p:txBody>
      </p:sp>
      <p:pic>
        <p:nvPicPr>
          <p:cNvPr id="8" name="Picture 7">
            <a:extLst>
              <a:ext uri="{FF2B5EF4-FFF2-40B4-BE49-F238E27FC236}">
                <a16:creationId xmlns:a16="http://schemas.microsoft.com/office/drawing/2014/main" id="{A655C278-89AB-4DCE-8F9A-4F0738F1AA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481" y="3780000"/>
            <a:ext cx="3529517" cy="2647138"/>
          </a:xfrm>
          <a:prstGeom prst="rect">
            <a:avLst/>
          </a:prstGeom>
        </p:spPr>
      </p:pic>
      <p:sp>
        <p:nvSpPr>
          <p:cNvPr id="9" name="TextBox 8">
            <a:extLst>
              <a:ext uri="{FF2B5EF4-FFF2-40B4-BE49-F238E27FC236}">
                <a16:creationId xmlns:a16="http://schemas.microsoft.com/office/drawing/2014/main" id="{53468D41-447F-42D3-8822-BB5BE1C7C9DA}"/>
              </a:ext>
            </a:extLst>
          </p:cNvPr>
          <p:cNvSpPr txBox="1"/>
          <p:nvPr/>
        </p:nvSpPr>
        <p:spPr>
          <a:xfrm>
            <a:off x="72000" y="1080000"/>
            <a:ext cx="4320480" cy="2554545"/>
          </a:xfrm>
          <a:prstGeom prst="rect">
            <a:avLst/>
          </a:prstGeom>
          <a:noFill/>
        </p:spPr>
        <p:txBody>
          <a:bodyPr wrap="square" rtlCol="0">
            <a:spAutoFit/>
          </a:bodyPr>
          <a:lstStyle/>
          <a:p>
            <a:pPr marL="342900" indent="-342900">
              <a:buFont typeface="Arial" panose="020B0604020202020204" pitchFamily="34" charset="0"/>
              <a:buChar char="•"/>
            </a:pPr>
            <a:r>
              <a:rPr lang="en-GB" sz="2000" dirty="0">
                <a:solidFill>
                  <a:srgbClr val="031F73"/>
                </a:solidFill>
                <a:latin typeface="Arial" panose="020B0604020202020204" pitchFamily="34" charset="0"/>
                <a:cs typeface="Arial" panose="020B0604020202020204" pitchFamily="34" charset="0"/>
              </a:rPr>
              <a:t>Laser &amp; electron beam – </a:t>
            </a:r>
            <a:r>
              <a:rPr lang="en-GB" sz="2000" dirty="0">
                <a:solidFill>
                  <a:srgbClr val="FF0000"/>
                </a:solidFill>
                <a:latin typeface="Arial" panose="020B0604020202020204" pitchFamily="34" charset="0"/>
                <a:cs typeface="Arial" panose="020B0604020202020204" pitchFamily="34" charset="0"/>
              </a:rPr>
              <a:t>10 Hz</a:t>
            </a:r>
            <a:r>
              <a:rPr lang="en-GB" sz="2000" dirty="0">
                <a:solidFill>
                  <a:srgbClr val="031F73"/>
                </a:solidFill>
                <a:latin typeface="Arial" panose="020B0604020202020204" pitchFamily="34" charset="0"/>
                <a:cs typeface="Arial" panose="020B0604020202020204" pitchFamily="34" charset="0"/>
              </a:rPr>
              <a:t>, gas jet opening – </a:t>
            </a:r>
            <a:r>
              <a:rPr lang="en-GB" sz="2000" dirty="0">
                <a:solidFill>
                  <a:srgbClr val="FF0000"/>
                </a:solidFill>
                <a:latin typeface="Arial" panose="020B0604020202020204" pitchFamily="34" charset="0"/>
                <a:cs typeface="Arial" panose="020B0604020202020204" pitchFamily="34" charset="0"/>
              </a:rPr>
              <a:t>5 Hz</a:t>
            </a:r>
            <a:r>
              <a:rPr lang="en-GB" sz="2000" dirty="0">
                <a:solidFill>
                  <a:srgbClr val="031F73"/>
                </a:solidFill>
                <a:latin typeface="Arial" panose="020B0604020202020204" pitchFamily="34" charset="0"/>
                <a:cs typeface="Arial" panose="020B0604020202020204" pitchFamily="34" charset="0"/>
              </a:rPr>
              <a:t>.</a:t>
            </a:r>
          </a:p>
          <a:p>
            <a:pPr marL="342900" indent="-342900">
              <a:buFont typeface="Arial" panose="020B0604020202020204" pitchFamily="34" charset="0"/>
              <a:buChar char="•"/>
            </a:pPr>
            <a:r>
              <a:rPr lang="en-GB" sz="2000" dirty="0">
                <a:solidFill>
                  <a:srgbClr val="031F73"/>
                </a:solidFill>
                <a:latin typeface="Arial" panose="020B0604020202020204" pitchFamily="34" charset="0"/>
                <a:cs typeface="Arial" panose="020B0604020202020204" pitchFamily="34" charset="0"/>
              </a:rPr>
              <a:t>Complicated by low density plasma in chamber when gas jet off.</a:t>
            </a:r>
          </a:p>
          <a:p>
            <a:pPr marL="342900" indent="-342900">
              <a:buFont typeface="Arial" panose="020B0604020202020204" pitchFamily="34" charset="0"/>
              <a:buChar char="•"/>
            </a:pPr>
            <a:r>
              <a:rPr lang="en-GB" sz="2000" dirty="0">
                <a:solidFill>
                  <a:srgbClr val="031F73"/>
                </a:solidFill>
                <a:latin typeface="Arial" panose="020B0604020202020204" pitchFamily="34" charset="0"/>
                <a:cs typeface="Arial" panose="020B0604020202020204" pitchFamily="34" charset="0"/>
              </a:rPr>
              <a:t>Looking at width (energy spread) of electron beam on e-spec with arrival time of laser &amp; e</a:t>
            </a:r>
            <a:r>
              <a:rPr lang="en-GB" sz="2000" baseline="30000" dirty="0">
                <a:solidFill>
                  <a:srgbClr val="031F73"/>
                </a:solidFill>
                <a:latin typeface="Arial" panose="020B0604020202020204" pitchFamily="34" charset="0"/>
                <a:cs typeface="Arial" panose="020B0604020202020204" pitchFamily="34" charset="0"/>
              </a:rPr>
              <a:t>-</a:t>
            </a:r>
            <a:r>
              <a:rPr lang="en-GB" sz="2000" dirty="0">
                <a:solidFill>
                  <a:srgbClr val="031F73"/>
                </a:solidFill>
                <a:latin typeface="Arial" panose="020B0604020202020204" pitchFamily="34" charset="0"/>
                <a:cs typeface="Arial" panose="020B0604020202020204" pitchFamily="34" charset="0"/>
              </a:rPr>
              <a:t> bunch.  </a:t>
            </a:r>
          </a:p>
        </p:txBody>
      </p:sp>
      <p:pic>
        <p:nvPicPr>
          <p:cNvPr id="10" name="Picture 9">
            <a:extLst>
              <a:ext uri="{FF2B5EF4-FFF2-40B4-BE49-F238E27FC236}">
                <a16:creationId xmlns:a16="http://schemas.microsoft.com/office/drawing/2014/main" id="{2A292DF9-3C4D-41DB-8D1E-177242B4940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70771" y="3822264"/>
            <a:ext cx="3257601" cy="2443201"/>
          </a:xfrm>
          <a:prstGeom prst="rect">
            <a:avLst/>
          </a:prstGeom>
        </p:spPr>
      </p:pic>
      <p:pic>
        <p:nvPicPr>
          <p:cNvPr id="11" name="Picture 10">
            <a:extLst>
              <a:ext uri="{FF2B5EF4-FFF2-40B4-BE49-F238E27FC236}">
                <a16:creationId xmlns:a16="http://schemas.microsoft.com/office/drawing/2014/main" id="{39E263E0-BA1E-47E7-BBD1-854E7BB0E7E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56371" y="1231017"/>
            <a:ext cx="3356268" cy="2517201"/>
          </a:xfrm>
          <a:prstGeom prst="rect">
            <a:avLst/>
          </a:prstGeom>
        </p:spPr>
      </p:pic>
      <p:sp>
        <p:nvSpPr>
          <p:cNvPr id="12" name="TextBox 11">
            <a:extLst>
              <a:ext uri="{FF2B5EF4-FFF2-40B4-BE49-F238E27FC236}">
                <a16:creationId xmlns:a16="http://schemas.microsoft.com/office/drawing/2014/main" id="{5AD31E62-5BDE-413D-9C0C-00FE058AB45F}"/>
              </a:ext>
            </a:extLst>
          </p:cNvPr>
          <p:cNvSpPr txBox="1"/>
          <p:nvPr/>
        </p:nvSpPr>
        <p:spPr>
          <a:xfrm>
            <a:off x="8928000" y="540000"/>
            <a:ext cx="2336025" cy="646331"/>
          </a:xfrm>
          <a:prstGeom prst="rect">
            <a:avLst/>
          </a:prstGeom>
          <a:noFill/>
        </p:spPr>
        <p:txBody>
          <a:bodyPr wrap="square" rtlCol="0">
            <a:spAutoFit/>
          </a:bodyPr>
          <a:lstStyle/>
          <a:p>
            <a:pPr algn="ctr"/>
            <a:r>
              <a:rPr lang="en-GB" b="1" dirty="0">
                <a:solidFill>
                  <a:schemeClr val="accent5"/>
                </a:solidFill>
              </a:rPr>
              <a:t>250 </a:t>
            </a:r>
            <a:r>
              <a:rPr lang="en-GB" b="1" dirty="0" err="1">
                <a:solidFill>
                  <a:schemeClr val="accent5"/>
                </a:solidFill>
              </a:rPr>
              <a:t>mJ</a:t>
            </a:r>
            <a:r>
              <a:rPr lang="en-GB" b="1" dirty="0">
                <a:solidFill>
                  <a:schemeClr val="accent5"/>
                </a:solidFill>
              </a:rPr>
              <a:t> in laser lab – 40 </a:t>
            </a:r>
            <a:r>
              <a:rPr lang="en-GB" b="1" dirty="0" err="1">
                <a:solidFill>
                  <a:schemeClr val="accent5"/>
                </a:solidFill>
              </a:rPr>
              <a:t>mJ</a:t>
            </a:r>
            <a:r>
              <a:rPr lang="en-GB" b="1" dirty="0">
                <a:solidFill>
                  <a:schemeClr val="accent5"/>
                </a:solidFill>
              </a:rPr>
              <a:t> on target</a:t>
            </a:r>
          </a:p>
        </p:txBody>
      </p:sp>
      <p:pic>
        <p:nvPicPr>
          <p:cNvPr id="13" name="Picture 12">
            <a:extLst>
              <a:ext uri="{FF2B5EF4-FFF2-40B4-BE49-F238E27FC236}">
                <a16:creationId xmlns:a16="http://schemas.microsoft.com/office/drawing/2014/main" id="{1EE00D62-1797-4772-8096-52F54D3BF502}"/>
              </a:ext>
            </a:extLst>
          </p:cNvPr>
          <p:cNvPicPr>
            <a:picLocks noChangeAspect="1"/>
          </p:cNvPicPr>
          <p:nvPr/>
        </p:nvPicPr>
        <p:blipFill rotWithShape="1">
          <a:blip r:embed="rId7"/>
          <a:srcRect t="2872"/>
          <a:stretch/>
        </p:blipFill>
        <p:spPr>
          <a:xfrm>
            <a:off x="4284000" y="3744000"/>
            <a:ext cx="4320000" cy="3146958"/>
          </a:xfrm>
          <a:prstGeom prst="rect">
            <a:avLst/>
          </a:prstGeom>
        </p:spPr>
      </p:pic>
      <p:sp>
        <p:nvSpPr>
          <p:cNvPr id="14" name="TextBox 13">
            <a:extLst>
              <a:ext uri="{FF2B5EF4-FFF2-40B4-BE49-F238E27FC236}">
                <a16:creationId xmlns:a16="http://schemas.microsoft.com/office/drawing/2014/main" id="{4FF8FE17-E638-4DD1-B33B-837E95B41587}"/>
              </a:ext>
            </a:extLst>
          </p:cNvPr>
          <p:cNvSpPr txBox="1"/>
          <p:nvPr/>
        </p:nvSpPr>
        <p:spPr>
          <a:xfrm>
            <a:off x="4824000" y="1476000"/>
            <a:ext cx="1505727" cy="461665"/>
          </a:xfrm>
          <a:prstGeom prst="rect">
            <a:avLst/>
          </a:prstGeom>
          <a:noFill/>
        </p:spPr>
        <p:txBody>
          <a:bodyPr wrap="square" rtlCol="0">
            <a:spAutoFit/>
          </a:bodyPr>
          <a:lstStyle/>
          <a:p>
            <a:pPr algn="ctr"/>
            <a:r>
              <a:rPr lang="en-GB" sz="2400" b="1" dirty="0">
                <a:solidFill>
                  <a:srgbClr val="FF0000"/>
                </a:solidFill>
              </a:rPr>
              <a:t>40 </a:t>
            </a:r>
            <a:r>
              <a:rPr lang="en-GB" sz="2400" b="1" dirty="0" err="1">
                <a:solidFill>
                  <a:srgbClr val="FF0000"/>
                </a:solidFill>
              </a:rPr>
              <a:t>mJ</a:t>
            </a:r>
            <a:endParaRPr lang="en-GB" sz="2400" b="1" dirty="0">
              <a:solidFill>
                <a:srgbClr val="FF0000"/>
              </a:solidFill>
            </a:endParaRPr>
          </a:p>
        </p:txBody>
      </p:sp>
      <p:sp>
        <p:nvSpPr>
          <p:cNvPr id="15" name="TextBox 14">
            <a:extLst>
              <a:ext uri="{FF2B5EF4-FFF2-40B4-BE49-F238E27FC236}">
                <a16:creationId xmlns:a16="http://schemas.microsoft.com/office/drawing/2014/main" id="{B7564FE2-E790-4F7B-A136-E04E2C58EA30}"/>
              </a:ext>
            </a:extLst>
          </p:cNvPr>
          <p:cNvSpPr txBox="1"/>
          <p:nvPr/>
        </p:nvSpPr>
        <p:spPr>
          <a:xfrm>
            <a:off x="4824000" y="4608000"/>
            <a:ext cx="1505727" cy="461665"/>
          </a:xfrm>
          <a:prstGeom prst="rect">
            <a:avLst/>
          </a:prstGeom>
          <a:noFill/>
        </p:spPr>
        <p:txBody>
          <a:bodyPr wrap="square" rtlCol="0">
            <a:spAutoFit/>
          </a:bodyPr>
          <a:lstStyle/>
          <a:p>
            <a:pPr algn="ctr"/>
            <a:r>
              <a:rPr lang="en-GB" sz="2400" b="1" dirty="0">
                <a:solidFill>
                  <a:srgbClr val="FF0000"/>
                </a:solidFill>
              </a:rPr>
              <a:t>32 </a:t>
            </a:r>
            <a:r>
              <a:rPr lang="en-GB" sz="2400" b="1" dirty="0" err="1">
                <a:solidFill>
                  <a:srgbClr val="FF0000"/>
                </a:solidFill>
              </a:rPr>
              <a:t>mJ</a:t>
            </a:r>
            <a:endParaRPr lang="en-GB" sz="2400" b="1" dirty="0">
              <a:solidFill>
                <a:srgbClr val="FF0000"/>
              </a:solidFill>
            </a:endParaRPr>
          </a:p>
        </p:txBody>
      </p:sp>
    </p:spTree>
    <p:extLst>
      <p:ext uri="{BB962C8B-B14F-4D97-AF65-F5344CB8AC3E}">
        <p14:creationId xmlns:p14="http://schemas.microsoft.com/office/powerpoint/2010/main" val="1483359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14A82-3274-4345-8010-FE8EF3A69774}"/>
              </a:ext>
            </a:extLst>
          </p:cNvPr>
          <p:cNvSpPr>
            <a:spLocks noGrp="1"/>
          </p:cNvSpPr>
          <p:nvPr>
            <p:ph type="title"/>
          </p:nvPr>
        </p:nvSpPr>
        <p:spPr/>
        <p:txBody>
          <a:bodyPr/>
          <a:lstStyle/>
          <a:p>
            <a:r>
              <a:rPr lang="en-GB" dirty="0"/>
              <a:t>Simulations</a:t>
            </a:r>
          </a:p>
        </p:txBody>
      </p:sp>
      <p:sp>
        <p:nvSpPr>
          <p:cNvPr id="3" name="Content Placeholder 2">
            <a:extLst>
              <a:ext uri="{FF2B5EF4-FFF2-40B4-BE49-F238E27FC236}">
                <a16:creationId xmlns:a16="http://schemas.microsoft.com/office/drawing/2014/main" id="{6CCCB700-0CC7-4E8C-9F00-CB91B8FD0931}"/>
              </a:ext>
            </a:extLst>
          </p:cNvPr>
          <p:cNvSpPr>
            <a:spLocks noGrp="1"/>
          </p:cNvSpPr>
          <p:nvPr>
            <p:ph idx="1"/>
          </p:nvPr>
        </p:nvSpPr>
        <p:spPr>
          <a:xfrm>
            <a:off x="156000" y="1080000"/>
            <a:ext cx="11880000" cy="641922"/>
          </a:xfrm>
        </p:spPr>
        <p:txBody>
          <a:bodyPr>
            <a:normAutofit/>
          </a:bodyPr>
          <a:lstStyle/>
          <a:p>
            <a:pPr marL="0" indent="0">
              <a:buNone/>
            </a:pPr>
            <a:r>
              <a:rPr lang="en-GB" sz="2400" dirty="0"/>
              <a:t>Experimental measurements were compared to </a:t>
            </a:r>
            <a:r>
              <a:rPr lang="en-GB" sz="2400" b="1" dirty="0">
                <a:solidFill>
                  <a:schemeClr val="tx2"/>
                </a:solidFill>
              </a:rPr>
              <a:t>FBPIC simulations</a:t>
            </a:r>
            <a:r>
              <a:rPr lang="en-GB" sz="2400" dirty="0"/>
              <a:t>.</a:t>
            </a:r>
          </a:p>
        </p:txBody>
      </p:sp>
      <p:sp>
        <p:nvSpPr>
          <p:cNvPr id="4" name="Date Placeholder 3">
            <a:extLst>
              <a:ext uri="{FF2B5EF4-FFF2-40B4-BE49-F238E27FC236}">
                <a16:creationId xmlns:a16="http://schemas.microsoft.com/office/drawing/2014/main" id="{17062381-0587-43DD-9C36-636950200503}"/>
              </a:ext>
            </a:extLst>
          </p:cNvPr>
          <p:cNvSpPr>
            <a:spLocks noGrp="1"/>
          </p:cNvSpPr>
          <p:nvPr>
            <p:ph type="dt" sz="half" idx="10"/>
          </p:nvPr>
        </p:nvSpPr>
        <p:spPr/>
        <p:txBody>
          <a:bodyPr/>
          <a:lstStyle/>
          <a:p>
            <a:fld id="{5E2B5407-2831-4031-AF88-22D4046E0C56}" type="datetime1">
              <a:rPr lang="en-GB" smtClean="0"/>
              <a:t>26/07/2022</a:t>
            </a:fld>
            <a:endParaRPr lang="en-GB"/>
          </a:p>
        </p:txBody>
      </p:sp>
      <p:sp>
        <p:nvSpPr>
          <p:cNvPr id="5" name="Footer Placeholder 4">
            <a:extLst>
              <a:ext uri="{FF2B5EF4-FFF2-40B4-BE49-F238E27FC236}">
                <a16:creationId xmlns:a16="http://schemas.microsoft.com/office/drawing/2014/main" id="{250A310D-A8C9-45D8-A71A-DFF13088B634}"/>
              </a:ext>
            </a:extLst>
          </p:cNvPr>
          <p:cNvSpPr>
            <a:spLocks noGrp="1"/>
          </p:cNvSpPr>
          <p:nvPr>
            <p:ph type="ftr" sz="quarter" idx="11"/>
          </p:nvPr>
        </p:nvSpPr>
        <p:spPr/>
        <p:txBody>
          <a:bodyPr/>
          <a:lstStyle/>
          <a:p>
            <a:r>
              <a:rPr lang="en-GB"/>
              <a:t>Lewis.Reid@Liverpool.ac.uk</a:t>
            </a:r>
          </a:p>
        </p:txBody>
      </p:sp>
      <p:sp>
        <p:nvSpPr>
          <p:cNvPr id="6" name="Slide Number Placeholder 5">
            <a:extLst>
              <a:ext uri="{FF2B5EF4-FFF2-40B4-BE49-F238E27FC236}">
                <a16:creationId xmlns:a16="http://schemas.microsoft.com/office/drawing/2014/main" id="{D1733DFB-C891-4B5B-A6DB-3D9869DBC520}"/>
              </a:ext>
            </a:extLst>
          </p:cNvPr>
          <p:cNvSpPr>
            <a:spLocks noGrp="1"/>
          </p:cNvSpPr>
          <p:nvPr>
            <p:ph type="sldNum" sz="quarter" idx="12"/>
          </p:nvPr>
        </p:nvSpPr>
        <p:spPr/>
        <p:txBody>
          <a:bodyPr/>
          <a:lstStyle/>
          <a:p>
            <a:fld id="{31A558DF-7B64-4961-B1AA-15811CB006CC}" type="slidenum">
              <a:rPr lang="en-GB" smtClean="0"/>
              <a:t>8</a:t>
            </a:fld>
            <a:endParaRPr lang="en-GB"/>
          </a:p>
        </p:txBody>
      </p:sp>
      <p:pic>
        <p:nvPicPr>
          <p:cNvPr id="9" name="Picture 8">
            <a:extLst>
              <a:ext uri="{FF2B5EF4-FFF2-40B4-BE49-F238E27FC236}">
                <a16:creationId xmlns:a16="http://schemas.microsoft.com/office/drawing/2014/main" id="{8F005BBC-7264-43E8-80AE-E8A664B5DA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6000" y="1721922"/>
            <a:ext cx="5760000" cy="4320000"/>
          </a:xfrm>
          <a:prstGeom prst="rect">
            <a:avLst/>
          </a:prstGeom>
        </p:spPr>
      </p:pic>
      <p:sp>
        <p:nvSpPr>
          <p:cNvPr id="10" name="Content Placeholder 2">
            <a:extLst>
              <a:ext uri="{FF2B5EF4-FFF2-40B4-BE49-F238E27FC236}">
                <a16:creationId xmlns:a16="http://schemas.microsoft.com/office/drawing/2014/main" id="{A9759337-B093-471C-80FE-48AB1EACF269}"/>
              </a:ext>
            </a:extLst>
          </p:cNvPr>
          <p:cNvSpPr txBox="1">
            <a:spLocks/>
          </p:cNvSpPr>
          <p:nvPr/>
        </p:nvSpPr>
        <p:spPr>
          <a:xfrm>
            <a:off x="5916000" y="2160000"/>
            <a:ext cx="6120000" cy="390829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31F7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31F7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31F7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31F7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dirty="0"/>
              <a:t>Laser &amp; electron parameters taken from experiment.</a:t>
            </a:r>
          </a:p>
          <a:p>
            <a:r>
              <a:rPr lang="en-GB" sz="2400" dirty="0"/>
              <a:t>Gas profile taken from FLUENT simulation of target.</a:t>
            </a:r>
          </a:p>
          <a:p>
            <a:r>
              <a:rPr lang="en-GB" sz="2400" dirty="0"/>
              <a:t>ADK ionisation of N gas included to correctly model laser propagation.</a:t>
            </a:r>
          </a:p>
        </p:txBody>
      </p:sp>
    </p:spTree>
    <p:extLst>
      <p:ext uri="{BB962C8B-B14F-4D97-AF65-F5344CB8AC3E}">
        <p14:creationId xmlns:p14="http://schemas.microsoft.com/office/powerpoint/2010/main" val="29153250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58937B20-17C6-4283-BBDB-325B6F44BE1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4000" y="3060000"/>
            <a:ext cx="4320000" cy="3240000"/>
          </a:xfrm>
          <a:prstGeom prst="rect">
            <a:avLst/>
          </a:prstGeom>
        </p:spPr>
      </p:pic>
      <p:sp>
        <p:nvSpPr>
          <p:cNvPr id="2" name="Title 1">
            <a:extLst>
              <a:ext uri="{FF2B5EF4-FFF2-40B4-BE49-F238E27FC236}">
                <a16:creationId xmlns:a16="http://schemas.microsoft.com/office/drawing/2014/main" id="{FF0246DE-D3DA-4560-B91B-C04A6D97849C}"/>
              </a:ext>
            </a:extLst>
          </p:cNvPr>
          <p:cNvSpPr>
            <a:spLocks noGrp="1"/>
          </p:cNvSpPr>
          <p:nvPr>
            <p:ph type="title"/>
          </p:nvPr>
        </p:nvSpPr>
        <p:spPr/>
        <p:txBody>
          <a:bodyPr/>
          <a:lstStyle/>
          <a:p>
            <a:r>
              <a:rPr lang="en-GB" dirty="0"/>
              <a:t>Accelerating gradient</a:t>
            </a:r>
          </a:p>
        </p:txBody>
      </p:sp>
      <p:sp>
        <p:nvSpPr>
          <p:cNvPr id="3" name="Date Placeholder 2">
            <a:extLst>
              <a:ext uri="{FF2B5EF4-FFF2-40B4-BE49-F238E27FC236}">
                <a16:creationId xmlns:a16="http://schemas.microsoft.com/office/drawing/2014/main" id="{CA445176-0993-4B02-BFE2-B8A9555B4B97}"/>
              </a:ext>
            </a:extLst>
          </p:cNvPr>
          <p:cNvSpPr>
            <a:spLocks noGrp="1"/>
          </p:cNvSpPr>
          <p:nvPr>
            <p:ph type="dt" sz="half" idx="10"/>
          </p:nvPr>
        </p:nvSpPr>
        <p:spPr/>
        <p:txBody>
          <a:bodyPr/>
          <a:lstStyle/>
          <a:p>
            <a:fld id="{09D12BCD-8039-4D43-98C1-F123C94ECBB4}" type="datetime1">
              <a:rPr lang="en-GB" smtClean="0"/>
              <a:t>26/07/2022</a:t>
            </a:fld>
            <a:endParaRPr lang="en-GB"/>
          </a:p>
        </p:txBody>
      </p:sp>
      <p:sp>
        <p:nvSpPr>
          <p:cNvPr id="4" name="Footer Placeholder 3">
            <a:extLst>
              <a:ext uri="{FF2B5EF4-FFF2-40B4-BE49-F238E27FC236}">
                <a16:creationId xmlns:a16="http://schemas.microsoft.com/office/drawing/2014/main" id="{5F61F110-378B-439B-B613-2E6A4341E224}"/>
              </a:ext>
            </a:extLst>
          </p:cNvPr>
          <p:cNvSpPr>
            <a:spLocks noGrp="1"/>
          </p:cNvSpPr>
          <p:nvPr>
            <p:ph type="ftr" sz="quarter" idx="11"/>
          </p:nvPr>
        </p:nvSpPr>
        <p:spPr/>
        <p:txBody>
          <a:bodyPr/>
          <a:lstStyle/>
          <a:p>
            <a:r>
              <a:rPr lang="en-GB"/>
              <a:t>Lewis.Reid@Liverpool.ac.uk</a:t>
            </a:r>
          </a:p>
        </p:txBody>
      </p:sp>
      <p:sp>
        <p:nvSpPr>
          <p:cNvPr id="5" name="Slide Number Placeholder 4">
            <a:extLst>
              <a:ext uri="{FF2B5EF4-FFF2-40B4-BE49-F238E27FC236}">
                <a16:creationId xmlns:a16="http://schemas.microsoft.com/office/drawing/2014/main" id="{2C7FD97C-9346-4F7B-8C2C-F1461EBCE40F}"/>
              </a:ext>
            </a:extLst>
          </p:cNvPr>
          <p:cNvSpPr>
            <a:spLocks noGrp="1"/>
          </p:cNvSpPr>
          <p:nvPr>
            <p:ph type="sldNum" sz="quarter" idx="12"/>
          </p:nvPr>
        </p:nvSpPr>
        <p:spPr/>
        <p:txBody>
          <a:bodyPr/>
          <a:lstStyle/>
          <a:p>
            <a:fld id="{31A558DF-7B64-4961-B1AA-15811CB006CC}" type="slidenum">
              <a:rPr lang="en-GB" smtClean="0"/>
              <a:t>9</a:t>
            </a:fld>
            <a:endParaRPr lang="en-GB"/>
          </a:p>
        </p:txBody>
      </p:sp>
      <p:pic>
        <p:nvPicPr>
          <p:cNvPr id="13" name="Picture 12">
            <a:extLst>
              <a:ext uri="{FF2B5EF4-FFF2-40B4-BE49-F238E27FC236}">
                <a16:creationId xmlns:a16="http://schemas.microsoft.com/office/drawing/2014/main" id="{355F096C-485E-4C95-8570-E3331B9DAC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800" y="3060000"/>
            <a:ext cx="4320000" cy="3240000"/>
          </a:xfrm>
          <a:prstGeom prst="rect">
            <a:avLst/>
          </a:prstGeom>
        </p:spPr>
      </p:pic>
      <p:sp>
        <p:nvSpPr>
          <p:cNvPr id="20" name="TextBox 19">
            <a:extLst>
              <a:ext uri="{FF2B5EF4-FFF2-40B4-BE49-F238E27FC236}">
                <a16:creationId xmlns:a16="http://schemas.microsoft.com/office/drawing/2014/main" id="{70BFB7DA-63C2-437A-8F7D-C38BF931EF31}"/>
              </a:ext>
            </a:extLst>
          </p:cNvPr>
          <p:cNvSpPr txBox="1"/>
          <p:nvPr/>
        </p:nvSpPr>
        <p:spPr>
          <a:xfrm>
            <a:off x="6096000" y="1080000"/>
            <a:ext cx="5916000" cy="1631216"/>
          </a:xfrm>
          <a:prstGeom prst="rect">
            <a:avLst/>
          </a:prstGeom>
          <a:noFill/>
        </p:spPr>
        <p:txBody>
          <a:bodyPr wrap="square" rtlCol="0">
            <a:spAutoFit/>
          </a:bodyPr>
          <a:lstStyle/>
          <a:p>
            <a:r>
              <a:rPr lang="en-GB" sz="2000" b="1" dirty="0">
                <a:solidFill>
                  <a:schemeClr val="tx2"/>
                </a:solidFill>
                <a:latin typeface="Arial" panose="020B0604020202020204" pitchFamily="34" charset="0"/>
                <a:cs typeface="Arial" panose="020B0604020202020204" pitchFamily="34" charset="0"/>
              </a:rPr>
              <a:t>Simulation:</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Max. energy gain ~ </a:t>
            </a:r>
            <a:r>
              <a:rPr lang="en-GB" sz="2000" b="1" dirty="0">
                <a:latin typeface="Arial" panose="020B0604020202020204" pitchFamily="34" charset="0"/>
                <a:cs typeface="Arial" panose="020B0604020202020204" pitchFamily="34" charset="0"/>
              </a:rPr>
              <a:t>900 keV.</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8 mm plasma: gradient </a:t>
            </a:r>
            <a:r>
              <a:rPr lang="en-GB" sz="2000" dirty="0">
                <a:solidFill>
                  <a:schemeClr val="tx2"/>
                </a:solidFill>
                <a:latin typeface="Arial" panose="020B0604020202020204" pitchFamily="34" charset="0"/>
                <a:cs typeface="Arial" panose="020B0604020202020204" pitchFamily="34" charset="0"/>
              </a:rPr>
              <a:t>~ </a:t>
            </a:r>
            <a:r>
              <a:rPr lang="en-GB" sz="2000" b="1" dirty="0">
                <a:solidFill>
                  <a:schemeClr val="tx2"/>
                </a:solidFill>
                <a:latin typeface="Arial" panose="020B0604020202020204" pitchFamily="34" charset="0"/>
                <a:cs typeface="Arial" panose="020B0604020202020204" pitchFamily="34" charset="0"/>
              </a:rPr>
              <a:t>112 MV/m</a:t>
            </a:r>
            <a:r>
              <a:rPr lang="en-GB" sz="2000" b="1"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Camera response must be taken into account.</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12 bit camera, 200 keV energy gain: </a:t>
            </a:r>
            <a:r>
              <a:rPr lang="en-GB" sz="2000" b="1" dirty="0">
                <a:solidFill>
                  <a:schemeClr val="tx2"/>
                </a:solidFill>
                <a:latin typeface="Arial" panose="020B0604020202020204" pitchFamily="34" charset="0"/>
                <a:cs typeface="Arial" panose="020B0604020202020204" pitchFamily="34" charset="0"/>
              </a:rPr>
              <a:t>25 MV/m</a:t>
            </a:r>
          </a:p>
        </p:txBody>
      </p:sp>
      <p:sp>
        <p:nvSpPr>
          <p:cNvPr id="21" name="TextBox 20">
            <a:extLst>
              <a:ext uri="{FF2B5EF4-FFF2-40B4-BE49-F238E27FC236}">
                <a16:creationId xmlns:a16="http://schemas.microsoft.com/office/drawing/2014/main" id="{4F0CFEA4-636F-4C63-AB12-D8D49B080BEB}"/>
              </a:ext>
            </a:extLst>
          </p:cNvPr>
          <p:cNvSpPr txBox="1"/>
          <p:nvPr/>
        </p:nvSpPr>
        <p:spPr>
          <a:xfrm>
            <a:off x="88800" y="1080000"/>
            <a:ext cx="5916000" cy="1015663"/>
          </a:xfrm>
          <a:prstGeom prst="rect">
            <a:avLst/>
          </a:prstGeom>
          <a:noFill/>
        </p:spPr>
        <p:txBody>
          <a:bodyPr wrap="square" rtlCol="0">
            <a:spAutoFit/>
          </a:bodyPr>
          <a:lstStyle/>
          <a:p>
            <a:r>
              <a:rPr lang="en-GB" sz="2000" b="1" dirty="0">
                <a:solidFill>
                  <a:schemeClr val="tx2"/>
                </a:solidFill>
                <a:latin typeface="Arial" panose="020B0604020202020204" pitchFamily="34" charset="0"/>
                <a:cs typeface="Arial" panose="020B0604020202020204" pitchFamily="34" charset="0"/>
              </a:rPr>
              <a:t>Experiment:</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Max. energy gain ~ </a:t>
            </a:r>
            <a:r>
              <a:rPr lang="en-GB" sz="2000" b="1" dirty="0">
                <a:latin typeface="Arial" panose="020B0604020202020204" pitchFamily="34" charset="0"/>
                <a:cs typeface="Arial" panose="020B0604020202020204" pitchFamily="34" charset="0"/>
              </a:rPr>
              <a:t>100 keV.</a:t>
            </a: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8 mm plasma: gradient </a:t>
            </a:r>
            <a:r>
              <a:rPr lang="en-GB" sz="2000" dirty="0">
                <a:solidFill>
                  <a:schemeClr val="tx2"/>
                </a:solidFill>
                <a:latin typeface="Arial" panose="020B0604020202020204" pitchFamily="34" charset="0"/>
                <a:cs typeface="Arial" panose="020B0604020202020204" pitchFamily="34" charset="0"/>
              </a:rPr>
              <a:t>~ </a:t>
            </a:r>
            <a:r>
              <a:rPr lang="en-GB" sz="2000" b="1" dirty="0">
                <a:solidFill>
                  <a:schemeClr val="tx2"/>
                </a:solidFill>
                <a:latin typeface="Arial" panose="020B0604020202020204" pitchFamily="34" charset="0"/>
                <a:cs typeface="Arial" panose="020B0604020202020204" pitchFamily="34" charset="0"/>
              </a:rPr>
              <a:t>12.5 MV/m</a:t>
            </a:r>
            <a:r>
              <a:rPr lang="en-GB" sz="2000" b="1"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922884665"/>
      </p:ext>
    </p:extLst>
  </p:cSld>
  <p:clrMapOvr>
    <a:masterClrMapping/>
  </p:clrMapOvr>
</p:sld>
</file>

<file path=ppt/theme/theme1.xml><?xml version="1.0" encoding="utf-8"?>
<a:theme xmlns:a="http://schemas.openxmlformats.org/drawingml/2006/main" name="Office Theme">
  <a:themeElements>
    <a:clrScheme name="Liv_colours">
      <a:dk1>
        <a:srgbClr val="031F73"/>
      </a:dk1>
      <a:lt1>
        <a:sysClr val="window" lastClr="FFFFFF"/>
      </a:lt1>
      <a:dk2>
        <a:srgbClr val="A17700"/>
      </a:dk2>
      <a:lt2>
        <a:srgbClr val="FFFFFF"/>
      </a:lt2>
      <a:accent1>
        <a:srgbClr val="DB487E"/>
      </a:accent1>
      <a:accent2>
        <a:srgbClr val="A85959"/>
      </a:accent2>
      <a:accent3>
        <a:srgbClr val="FF6F4C"/>
      </a:accent3>
      <a:accent4>
        <a:srgbClr val="8CC947"/>
      </a:accent4>
      <a:accent5>
        <a:srgbClr val="00A95C"/>
      </a:accent5>
      <a:accent6>
        <a:srgbClr val="00A95C"/>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3176</TotalTime>
  <Words>2247</Words>
  <Application>Microsoft Office PowerPoint</Application>
  <PresentationFormat>Widescreen</PresentationFormat>
  <Paragraphs>280</Paragraphs>
  <Slides>25</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Cambria Math</vt:lpstr>
      <vt:lpstr>Office Theme</vt:lpstr>
      <vt:lpstr>Experimental demonstration of the acceleration of electrons from a linear accelerator by a laser driven plasma wakefield at CLARA </vt:lpstr>
      <vt:lpstr>Laser wakefield acceleration</vt:lpstr>
      <vt:lpstr>Achievements of LWFA</vt:lpstr>
      <vt:lpstr>External injection</vt:lpstr>
      <vt:lpstr>Experimental layout</vt:lpstr>
      <vt:lpstr>External injection at CLARA</vt:lpstr>
      <vt:lpstr>Results – Preliminary</vt:lpstr>
      <vt:lpstr>Simulations</vt:lpstr>
      <vt:lpstr>Accelerating gradient</vt:lpstr>
      <vt:lpstr>Accelerating gradient</vt:lpstr>
      <vt:lpstr>Scaling with laser energy</vt:lpstr>
      <vt:lpstr>Scaling with laser energy</vt:lpstr>
      <vt:lpstr>Projection of beam onto spectrometer</vt:lpstr>
      <vt:lpstr>Conclusions</vt:lpstr>
      <vt:lpstr>Acknowledgements</vt:lpstr>
      <vt:lpstr>Backup slides</vt:lpstr>
      <vt:lpstr>Gas target</vt:lpstr>
      <vt:lpstr>Electron beam</vt:lpstr>
      <vt:lpstr>Laser</vt:lpstr>
      <vt:lpstr>Simulations</vt:lpstr>
      <vt:lpstr>ADK ionisation</vt:lpstr>
      <vt:lpstr>Simulation vs experiment</vt:lpstr>
      <vt:lpstr>Simulation – Energy scan</vt:lpstr>
      <vt:lpstr>200 fs, 1.5 ps electron beam comparison</vt:lpstr>
      <vt:lpstr>Future 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Reid, Lewis [lrreid]</dc:creator>
  <cp:lastModifiedBy>Reid, Lewis [lrreid]</cp:lastModifiedBy>
  <cp:revision>150</cp:revision>
  <dcterms:created xsi:type="dcterms:W3CDTF">2022-07-08T13:26:49Z</dcterms:created>
  <dcterms:modified xsi:type="dcterms:W3CDTF">2022-07-26T09:08:33Z</dcterms:modified>
</cp:coreProperties>
</file>