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0" r:id="rId3"/>
    <p:sldId id="257" r:id="rId4"/>
    <p:sldId id="258" r:id="rId5"/>
    <p:sldId id="270" r:id="rId6"/>
    <p:sldId id="262" r:id="rId7"/>
    <p:sldId id="261" r:id="rId8"/>
    <p:sldId id="267" r:id="rId9"/>
    <p:sldId id="264" r:id="rId10"/>
    <p:sldId id="271"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578" autoAdjust="0"/>
  </p:normalViewPr>
  <p:slideViewPr>
    <p:cSldViewPr snapToGrid="0">
      <p:cViewPr varScale="1">
        <p:scale>
          <a:sx n="60" d="100"/>
          <a:sy n="60" d="100"/>
        </p:scale>
        <p:origin x="11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B295FA-402A-4AFF-9B83-8F2C78EB15DE}" type="datetimeFigureOut">
              <a:rPr lang="en-GB" smtClean="0"/>
              <a:t>22/07/2022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C36B85-1C0C-4801-93B7-33788ACA968F}" type="slidenum">
              <a:rPr lang="en-GB" smtClean="0"/>
              <a:t>‹#›</a:t>
            </a:fld>
            <a:endParaRPr lang="en-GB"/>
          </a:p>
        </p:txBody>
      </p:sp>
    </p:spTree>
    <p:extLst>
      <p:ext uri="{BB962C8B-B14F-4D97-AF65-F5344CB8AC3E}">
        <p14:creationId xmlns:p14="http://schemas.microsoft.com/office/powerpoint/2010/main" val="4287877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Firstly, what is an ERL? </a:t>
            </a:r>
          </a:p>
          <a:p>
            <a:r>
              <a:rPr lang="en-US" dirty="0"/>
              <a:t>ERL is a linac that recovers the KE of the used beam by decelerating the beam in the same RF cavity.</a:t>
            </a:r>
          </a:p>
          <a:p>
            <a:r>
              <a:rPr lang="en-US" dirty="0"/>
              <a:t>In acceleration, beam take energy from the cavity. In the deceleration, beam deposits the energy to the cavity.</a:t>
            </a:r>
          </a:p>
          <a:p>
            <a:r>
              <a:rPr lang="en-US" dirty="0"/>
              <a:t>Deceleration is achieved by delaying the bunch by extra half RF cycle.</a:t>
            </a:r>
          </a:p>
        </p:txBody>
      </p:sp>
      <p:sp>
        <p:nvSpPr>
          <p:cNvPr id="4" name="Slide Number Placeholder 3"/>
          <p:cNvSpPr>
            <a:spLocks noGrp="1"/>
          </p:cNvSpPr>
          <p:nvPr>
            <p:ph type="sldNum" sz="quarter" idx="5"/>
          </p:nvPr>
        </p:nvSpPr>
        <p:spPr/>
        <p:txBody>
          <a:bodyPr/>
          <a:lstStyle/>
          <a:p>
            <a:fld id="{8BC36B85-1C0C-4801-93B7-33788ACA968F}" type="slidenum">
              <a:rPr lang="en-GB" smtClean="0"/>
              <a:t>2</a:t>
            </a:fld>
            <a:endParaRPr lang="en-GB"/>
          </a:p>
        </p:txBody>
      </p:sp>
    </p:spTree>
    <p:extLst>
      <p:ext uri="{BB962C8B-B14F-4D97-AF65-F5344CB8AC3E}">
        <p14:creationId xmlns:p14="http://schemas.microsoft.com/office/powerpoint/2010/main" val="1362469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loading pattern describes the order bunches passes through the cavity.</a:t>
            </a:r>
          </a:p>
          <a:p>
            <a:r>
              <a:rPr lang="en-US" dirty="0"/>
              <a:t>Very simple example is bunch 1,2,3,4,5,6, where the 1</a:t>
            </a:r>
            <a:r>
              <a:rPr lang="en-US" baseline="30000" dirty="0"/>
              <a:t>st</a:t>
            </a:r>
            <a:r>
              <a:rPr lang="en-US" dirty="0"/>
              <a:t> bunch passes through the cavity is the bunch at its first turn, and the 2</a:t>
            </a:r>
            <a:r>
              <a:rPr lang="en-US" baseline="30000" dirty="0"/>
              <a:t>nd</a:t>
            </a:r>
            <a:r>
              <a:rPr lang="en-US" dirty="0"/>
              <a:t> bunch is at 2</a:t>
            </a:r>
            <a:r>
              <a:rPr lang="en-US" baseline="30000" dirty="0"/>
              <a:t>nd</a:t>
            </a:r>
            <a:r>
              <a:rPr lang="en-US" dirty="0"/>
              <a:t> turn. So on so forth.</a:t>
            </a:r>
          </a:p>
          <a:p>
            <a:r>
              <a:rPr lang="en-US" dirty="0"/>
              <a:t>Here is another example, where we have alternating accelerating and decelerating bunches.</a:t>
            </a:r>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3</a:t>
            </a:fld>
            <a:endParaRPr lang="en-GB"/>
          </a:p>
        </p:txBody>
      </p:sp>
    </p:spTree>
    <p:extLst>
      <p:ext uri="{BB962C8B-B14F-4D97-AF65-F5344CB8AC3E}">
        <p14:creationId xmlns:p14="http://schemas.microsoft.com/office/powerpoint/2010/main" val="299726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does a beam loading pattern impact cavity voltage? </a:t>
            </a:r>
          </a:p>
          <a:p>
            <a:r>
              <a:rPr lang="en-US" dirty="0"/>
              <a:t>Beam takes or adds energy to the cavity, depending on the beam loading phase.</a:t>
            </a:r>
          </a:p>
          <a:p>
            <a:r>
              <a:rPr lang="en-US" dirty="0"/>
              <a:t>Cavity voltage drops when beam takes energy, and visa versa.</a:t>
            </a:r>
          </a:p>
          <a:p>
            <a:r>
              <a:rPr lang="en-US" dirty="0"/>
              <a:t>Here we have diagram to show the cavity voltage fluctuation of two different patterns.</a:t>
            </a:r>
          </a:p>
          <a:p>
            <a:r>
              <a:rPr lang="en-US" dirty="0"/>
              <a:t>The 1</a:t>
            </a:r>
            <a:r>
              <a:rPr lang="en-US" baseline="30000" dirty="0"/>
              <a:t>st</a:t>
            </a:r>
            <a:r>
              <a:rPr lang="en-US" dirty="0"/>
              <a:t> pattern {1,2,3,4,5,6} has 3 consecutive accelerating and decelerating bunches, so it creates 3 up and 3 down voltage fluctuation. </a:t>
            </a:r>
          </a:p>
          <a:p>
            <a:r>
              <a:rPr lang="en-US" dirty="0"/>
              <a:t>The 2</a:t>
            </a:r>
            <a:r>
              <a:rPr lang="en-US" baseline="30000" dirty="0"/>
              <a:t>nd</a:t>
            </a:r>
            <a:r>
              <a:rPr lang="en-US" dirty="0"/>
              <a:t> pattern has alternating bunches, therefore, creates much smaller cavity voltage fluctuation. </a:t>
            </a:r>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4</a:t>
            </a:fld>
            <a:endParaRPr lang="en-GB"/>
          </a:p>
        </p:txBody>
      </p:sp>
    </p:spTree>
    <p:extLst>
      <p:ext uri="{BB962C8B-B14F-4D97-AF65-F5344CB8AC3E}">
        <p14:creationId xmlns:p14="http://schemas.microsoft.com/office/powerpoint/2010/main" val="1884859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most accelerators, when cavity voltage drops during beam loading, the LLRF system will turn on the amplifier to replenish the cavity with RF energy.</a:t>
            </a:r>
          </a:p>
          <a:p>
            <a:r>
              <a:rPr lang="en-US" dirty="0"/>
              <a:t>In ERLs,  we can see the net beam loading effect is zero over time. So, we don’t need to correct for the bunch-to-bunch beam loading during the stable operation.</a:t>
            </a:r>
          </a:p>
          <a:p>
            <a:r>
              <a:rPr lang="en-US" dirty="0"/>
              <a:t>We can prevent such bunch-to-bunch correction by sending a feed forward signal to LLRF system. </a:t>
            </a:r>
          </a:p>
          <a:p>
            <a:r>
              <a:rPr lang="en-US" dirty="0"/>
              <a:t>The feed forward signal will inform the LLRF system of the anticipated the cavity voltage with beam loading. </a:t>
            </a:r>
          </a:p>
          <a:p>
            <a:r>
              <a:rPr lang="en-US" dirty="0"/>
              <a:t>We can see without feedforward, the amplifier has much larger fluctuation.</a:t>
            </a:r>
            <a:endParaRPr lang="en-GB" dirty="0"/>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5</a:t>
            </a:fld>
            <a:endParaRPr lang="en-GB"/>
          </a:p>
        </p:txBody>
      </p:sp>
    </p:spTree>
    <p:extLst>
      <p:ext uri="{BB962C8B-B14F-4D97-AF65-F5344CB8AC3E}">
        <p14:creationId xmlns:p14="http://schemas.microsoft.com/office/powerpoint/2010/main" val="3979026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observe the cavity voltage and amplifier powers are pattern dependent.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Some patterns are stabler than others</a:t>
            </a:r>
            <a:endParaRPr lang="en-GB" dirty="0"/>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6</a:t>
            </a:fld>
            <a:endParaRPr lang="en-GB"/>
          </a:p>
        </p:txBody>
      </p:sp>
    </p:spTree>
    <p:extLst>
      <p:ext uri="{BB962C8B-B14F-4D97-AF65-F5344CB8AC3E}">
        <p14:creationId xmlns:p14="http://schemas.microsoft.com/office/powerpoint/2010/main" val="3319860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injected into the ERL will excite Higher Order Mode (HOM). </a:t>
            </a:r>
          </a:p>
          <a:p>
            <a:r>
              <a:rPr lang="en-US" dirty="0"/>
              <a:t>The HOM voltage in-turn will kick the next bunch. </a:t>
            </a:r>
          </a:p>
          <a:p>
            <a:r>
              <a:rPr lang="en-US" dirty="0"/>
              <a:t>Then the kick is translated to the position offset in the next turn, which will increase the HOM voltage further. </a:t>
            </a:r>
          </a:p>
          <a:p>
            <a:r>
              <a:rPr lang="en-US" dirty="0"/>
              <a:t>So, position offset and HOM voltage forms a positive feedback loop.</a:t>
            </a:r>
          </a:p>
          <a:p>
            <a:r>
              <a:rPr lang="en-US" dirty="0"/>
              <a:t>If the beam current is larger than certain threshold current, the HOM voltage can not be damped fast enough and both HOM voltage and position offset will grow and finally cause beam loss. </a:t>
            </a:r>
          </a:p>
          <a:p>
            <a:r>
              <a:rPr lang="en-US" dirty="0"/>
              <a:t>This is called regenerative BBU instability.</a:t>
            </a:r>
          </a:p>
          <a:p>
            <a:r>
              <a:rPr lang="en-US" dirty="0"/>
              <a:t>That threshold current is the maximum current for an ERL.</a:t>
            </a:r>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7</a:t>
            </a:fld>
            <a:endParaRPr lang="en-GB"/>
          </a:p>
        </p:txBody>
      </p:sp>
    </p:spTree>
    <p:extLst>
      <p:ext uri="{BB962C8B-B14F-4D97-AF65-F5344CB8AC3E}">
        <p14:creationId xmlns:p14="http://schemas.microsoft.com/office/powerpoint/2010/main" val="3288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developed an ERL algorithm to simulate BBU with different beam loading patterns and estimate the threshold currents.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benchmarked our code against the experimental results.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code starts with a test current and check if the HOM voltage is stable. The  figure show the HOM voltage is table at the threshold current, shown by the blue line.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the beam current is below the threshold current, HOM voltage declines, and vice versa. </a:t>
            </a:r>
            <a:endParaRPr lang="en-GB" dirty="0"/>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8</a:t>
            </a:fld>
            <a:endParaRPr lang="en-GB"/>
          </a:p>
        </p:txBody>
      </p:sp>
    </p:spTree>
    <p:extLst>
      <p:ext uri="{BB962C8B-B14F-4D97-AF65-F5344CB8AC3E}">
        <p14:creationId xmlns:p14="http://schemas.microsoft.com/office/powerpoint/2010/main" val="2499722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We scanned 120 filling patterns and estimated their threshold currents. </a:t>
            </a:r>
          </a:p>
          <a:p>
            <a:r>
              <a:rPr lang="en-US" sz="1200" dirty="0"/>
              <a:t>We found that the BBU instability and threshold currents are  beam loading pattern dependent in ERLs.</a:t>
            </a:r>
          </a:p>
          <a:p>
            <a:r>
              <a:rPr lang="en-US" sz="1200" dirty="0"/>
              <a:t>We observed significant difference in their threshold current.</a:t>
            </a:r>
          </a:p>
          <a:p>
            <a:r>
              <a:rPr lang="en-US" sz="1200" dirty="0"/>
              <a:t>The threshold current is periodic over HOM frequency. </a:t>
            </a:r>
          </a:p>
          <a:p>
            <a:r>
              <a:rPr lang="en-US" sz="1200" dirty="0"/>
              <a:t>We scanned 120 patterns over 1 period and estimated the average threshold current. </a:t>
            </a:r>
          </a:p>
          <a:p>
            <a:r>
              <a:rPr lang="en-US" sz="1200" dirty="0">
                <a:latin typeface="CMR12"/>
              </a:rPr>
              <a:t>We see the threshold current is higher when phase advance is an integer of </a:t>
            </a:r>
            <a:r>
              <a:rPr lang="el-GR" sz="1200" dirty="0">
                <a:latin typeface="CMR12"/>
              </a:rPr>
              <a:t>π</a:t>
            </a:r>
            <a:r>
              <a:rPr lang="en-US" sz="1200" dirty="0">
                <a:latin typeface="CMR12"/>
              </a:rPr>
              <a:t>.</a:t>
            </a:r>
          </a:p>
          <a:p>
            <a:r>
              <a:rPr lang="en-US" sz="1200" dirty="0">
                <a:latin typeface="CMR12"/>
              </a:rPr>
              <a:t>We also overed factor of 5 difference between best and worst pattern in the average threshold current.</a:t>
            </a:r>
            <a:endParaRPr lang="en-GB" sz="1200" dirty="0">
              <a:latin typeface="CMR12"/>
            </a:endParaRPr>
          </a:p>
          <a:p>
            <a:pPr marL="0" marR="0" lvl="0" indent="0" algn="l" defTabSz="2507943"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2507943" rtl="0" eaLnBrk="1" fontAlgn="auto" latinLnBrk="0" hangingPunct="1">
              <a:lnSpc>
                <a:spcPct val="100000"/>
              </a:lnSpc>
              <a:spcBef>
                <a:spcPts val="0"/>
              </a:spcBef>
              <a:spcAft>
                <a:spcPts val="0"/>
              </a:spcAft>
              <a:buClrTx/>
              <a:buSzTx/>
              <a:buFontTx/>
              <a:buNone/>
              <a:tabLst/>
              <a:defRPr/>
            </a:pPr>
            <a:endParaRPr lang="en-GB" sz="1200" dirty="0">
              <a:latin typeface="CMR12"/>
            </a:endParaRPr>
          </a:p>
          <a:p>
            <a:endParaRPr lang="en-US" sz="1200" dirty="0"/>
          </a:p>
          <a:p>
            <a:endParaRPr lang="en-GB" dirty="0"/>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9</a:t>
            </a:fld>
            <a:endParaRPr lang="en-GB"/>
          </a:p>
        </p:txBody>
      </p:sp>
    </p:spTree>
    <p:extLst>
      <p:ext uri="{BB962C8B-B14F-4D97-AF65-F5344CB8AC3E}">
        <p14:creationId xmlns:p14="http://schemas.microsoft.com/office/powerpoint/2010/main" val="1208385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t>
            </a:r>
            <a:r>
              <a:rPr lang="en-US" sz="1200" dirty="0"/>
              <a:t>developed mathematical construct to analyze bunches over many turns.</a:t>
            </a:r>
          </a:p>
          <a:p>
            <a:r>
              <a:rPr lang="en-US" sz="1200" dirty="0"/>
              <a:t>This can be applied to different scenarios like RF stability and BBU. </a:t>
            </a:r>
          </a:p>
          <a:p>
            <a:r>
              <a:rPr lang="en-US" sz="1200" dirty="0"/>
              <a:t>Our studies show that ERL LLRF requires feed forward for stable operation.</a:t>
            </a:r>
          </a:p>
          <a:p>
            <a:r>
              <a:rPr lang="en-GB" dirty="0"/>
              <a:t>ERL cavity voltage, amplifier power, and BBU are beam loading pattern dependent. </a:t>
            </a:r>
          </a:p>
          <a:p>
            <a:r>
              <a:rPr lang="en-GB"/>
              <a:t>ERL stability in these 3 areas can be improved significantly by optimizing the beam loading pattern.</a:t>
            </a:r>
          </a:p>
          <a:p>
            <a:endParaRPr lang="en-US" sz="1200" dirty="0"/>
          </a:p>
          <a:p>
            <a:endParaRPr lang="en-GB" dirty="0"/>
          </a:p>
        </p:txBody>
      </p:sp>
      <p:sp>
        <p:nvSpPr>
          <p:cNvPr id="4" name="Slide Number Placeholder 3"/>
          <p:cNvSpPr>
            <a:spLocks noGrp="1"/>
          </p:cNvSpPr>
          <p:nvPr>
            <p:ph type="sldNum" sz="quarter" idx="5"/>
          </p:nvPr>
        </p:nvSpPr>
        <p:spPr/>
        <p:txBody>
          <a:bodyPr/>
          <a:lstStyle/>
          <a:p>
            <a:fld id="{8BC36B85-1C0C-4801-93B7-33788ACA968F}" type="slidenum">
              <a:rPr lang="en-GB" smtClean="0"/>
              <a:t>10</a:t>
            </a:fld>
            <a:endParaRPr lang="en-GB"/>
          </a:p>
        </p:txBody>
      </p:sp>
    </p:spTree>
    <p:extLst>
      <p:ext uri="{BB962C8B-B14F-4D97-AF65-F5344CB8AC3E}">
        <p14:creationId xmlns:p14="http://schemas.microsoft.com/office/powerpoint/2010/main" val="1094204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95874-A84B-A50F-5406-42A4D508ED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E9115D-D978-5C84-2B8F-F89CA519CC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59A93A-D081-E7A7-78D9-BFC8BE514843}"/>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DC0AEB4C-88BC-C6D4-5234-0AC33DCB6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71F19D-6AF6-D8F7-86C7-A90AA78A6E0B}"/>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439430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6B6AD-1CCB-CB2C-C863-E589E09358F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71AD80-9449-62ED-5EED-E9A5CA7211A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8C3B6A-1C2B-EF26-A594-4E3DB2590016}"/>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664E46FE-BBED-C1FF-B770-7FE218EE77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52468F-ED38-E650-4C63-8D18FF374A2A}"/>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2617092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6616D5-5976-26E5-9043-CC6A4DF6CF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E5A1BB-8D60-D768-00EA-D892C619C9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49A109-2E96-659E-A227-54EF7B24EBE8}"/>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107D9ECA-8187-B133-C3B3-D48F53A2F4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84433D-70AA-ABCF-0022-747A9BE09015}"/>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2888618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BA944-9D31-3816-2A52-B23E770042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D09F2E-2FAA-B5AC-2968-7C51F8C6A8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06D970-FEAD-FF52-B638-153047B03E75}"/>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25F54180-A452-022D-3E29-20268583A6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048222-D777-C53A-85AA-1457875E89A1}"/>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885436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4B226-3003-359C-CA7C-27A94BC374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44779F-6479-1AB8-D8F7-3043105CE7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B95100-6580-2E1E-D2A5-5A47BD75986D}"/>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2EA34976-7904-535F-3EA1-759A6038F3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1FD412-6D59-309D-3A00-25C83CED7171}"/>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6307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2A67D-3D9F-1610-655A-4094C601F8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4BBDC30-2A52-8672-5D41-36FF23E00C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773BA3-7502-5F73-60A7-ECA0A6A867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D6D3AD-B91D-0529-D2BE-5CC18C3ABAB1}"/>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6" name="Footer Placeholder 5">
            <a:extLst>
              <a:ext uri="{FF2B5EF4-FFF2-40B4-BE49-F238E27FC236}">
                <a16:creationId xmlns:a16="http://schemas.microsoft.com/office/drawing/2014/main" id="{F7BA6107-A8BB-6706-6FB4-BA65A7DE5C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69F402-5780-BBEA-4713-644E2948CCF5}"/>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87616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355D5-94C1-0E20-89A0-4BCEAC4DF08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FED7DA3-0FA6-0B37-EB8F-D57057CF68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8B8880-AB49-D590-9D4D-F1C87F6322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EB823A8-66F0-FE4C-8B83-A42F3DC877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5BE8E8-BF14-6DD9-723A-5DCA36C584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02A8BF-7066-1361-A40E-0DFCEFE7413F}"/>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8" name="Footer Placeholder 7">
            <a:extLst>
              <a:ext uri="{FF2B5EF4-FFF2-40B4-BE49-F238E27FC236}">
                <a16:creationId xmlns:a16="http://schemas.microsoft.com/office/drawing/2014/main" id="{72256185-319F-14C7-2269-D7C1F9F7353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736B691-F5DD-551A-DD7F-C70E86C73B08}"/>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1800288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0498D-E721-2DFA-4E4D-AC70176DAEE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C3160BD-0BBB-F0AF-40D5-1E00C2300750}"/>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4" name="Footer Placeholder 3">
            <a:extLst>
              <a:ext uri="{FF2B5EF4-FFF2-40B4-BE49-F238E27FC236}">
                <a16:creationId xmlns:a16="http://schemas.microsoft.com/office/drawing/2014/main" id="{1D798392-2CBF-29EF-E599-9F0764D6E4A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958B9E3-4547-0F5D-D5A9-EE7F997AC228}"/>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2648016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7A69B0-687D-00E9-5235-4656A9A25C74}"/>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3" name="Footer Placeholder 2">
            <a:extLst>
              <a:ext uri="{FF2B5EF4-FFF2-40B4-BE49-F238E27FC236}">
                <a16:creationId xmlns:a16="http://schemas.microsoft.com/office/drawing/2014/main" id="{4AB97CA4-DC97-1A9D-DB6C-58772BE019E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B0C94F2-C4BB-A037-84F6-8AC0DBCBE8B3}"/>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3730522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482D2-0C81-3BDD-3A41-666804C5E5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9663CC-17E4-B2A8-5358-D41C39BA05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4A999C-26F0-7A3F-04D6-947480F5A0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C9B530-3243-EEC8-3CD4-90A61C89CDB8}"/>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6" name="Footer Placeholder 5">
            <a:extLst>
              <a:ext uri="{FF2B5EF4-FFF2-40B4-BE49-F238E27FC236}">
                <a16:creationId xmlns:a16="http://schemas.microsoft.com/office/drawing/2014/main" id="{6BDEEE0C-233D-DEAC-4B2F-13E3CF43A9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C722955-8F08-6166-2BEB-4A6D75680ACF}"/>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2988851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E5990-6584-4321-5888-FC3205D21D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CEABFAC-77FA-DD5B-2A9E-334E79039B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770A935-1573-AD2D-D0EE-4BD9707DAC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47FADD-4FF4-0FF9-CF4B-616D806236AE}"/>
              </a:ext>
            </a:extLst>
          </p:cNvPr>
          <p:cNvSpPr>
            <a:spLocks noGrp="1"/>
          </p:cNvSpPr>
          <p:nvPr>
            <p:ph type="dt" sz="half" idx="10"/>
          </p:nvPr>
        </p:nvSpPr>
        <p:spPr/>
        <p:txBody>
          <a:bodyPr/>
          <a:lstStyle/>
          <a:p>
            <a:fld id="{6D45372C-1280-4515-9F79-3111CE548DA6}" type="datetimeFigureOut">
              <a:rPr lang="en-GB" smtClean="0"/>
              <a:t>22/07/2022</a:t>
            </a:fld>
            <a:endParaRPr lang="en-GB"/>
          </a:p>
        </p:txBody>
      </p:sp>
      <p:sp>
        <p:nvSpPr>
          <p:cNvPr id="6" name="Footer Placeholder 5">
            <a:extLst>
              <a:ext uri="{FF2B5EF4-FFF2-40B4-BE49-F238E27FC236}">
                <a16:creationId xmlns:a16="http://schemas.microsoft.com/office/drawing/2014/main" id="{0120AC3C-83B1-DFE6-A8B0-83365E4F9A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8CB728B-09A4-FC38-C3C5-73DFCC6CF35A}"/>
              </a:ext>
            </a:extLst>
          </p:cNvPr>
          <p:cNvSpPr>
            <a:spLocks noGrp="1"/>
          </p:cNvSpPr>
          <p:nvPr>
            <p:ph type="sldNum" sz="quarter" idx="12"/>
          </p:nvPr>
        </p:nvSpPr>
        <p:spPr/>
        <p:txBody>
          <a:bodyPr/>
          <a:lstStyle/>
          <a:p>
            <a:fld id="{5769DFED-25AD-4F89-A02E-4C2A08E77D28}" type="slidenum">
              <a:rPr lang="en-GB" smtClean="0"/>
              <a:t>‹#›</a:t>
            </a:fld>
            <a:endParaRPr lang="en-GB"/>
          </a:p>
        </p:txBody>
      </p:sp>
    </p:spTree>
    <p:extLst>
      <p:ext uri="{BB962C8B-B14F-4D97-AF65-F5344CB8AC3E}">
        <p14:creationId xmlns:p14="http://schemas.microsoft.com/office/powerpoint/2010/main" val="1822904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7AC6BC-874D-1E83-770D-05A2AC9128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B1BCA1-D103-D509-EE22-443F52A60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2BFEE3-DAC8-A12D-188C-C2815FD9CD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45372C-1280-4515-9F79-3111CE548DA6}" type="datetimeFigureOut">
              <a:rPr lang="en-GB" smtClean="0"/>
              <a:t>22/07/2022</a:t>
            </a:fld>
            <a:endParaRPr lang="en-GB"/>
          </a:p>
        </p:txBody>
      </p:sp>
      <p:sp>
        <p:nvSpPr>
          <p:cNvPr id="5" name="Footer Placeholder 4">
            <a:extLst>
              <a:ext uri="{FF2B5EF4-FFF2-40B4-BE49-F238E27FC236}">
                <a16:creationId xmlns:a16="http://schemas.microsoft.com/office/drawing/2014/main" id="{06238D61-621F-5091-E24E-CC86FD1623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EC5713B-63AD-7045-8B67-7876FDCEB0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69DFED-25AD-4F89-A02E-4C2A08E77D28}" type="slidenum">
              <a:rPr lang="en-GB" smtClean="0"/>
              <a:t>‹#›</a:t>
            </a:fld>
            <a:endParaRPr lang="en-GB"/>
          </a:p>
        </p:txBody>
      </p:sp>
    </p:spTree>
    <p:extLst>
      <p:ext uri="{BB962C8B-B14F-4D97-AF65-F5344CB8AC3E}">
        <p14:creationId xmlns:p14="http://schemas.microsoft.com/office/powerpoint/2010/main" val="2301802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94D2D-36A6-204B-C4A4-D4BCF7C4C38D}"/>
              </a:ext>
            </a:extLst>
          </p:cNvPr>
          <p:cNvSpPr>
            <a:spLocks noGrp="1"/>
          </p:cNvSpPr>
          <p:nvPr>
            <p:ph type="ctrTitle"/>
          </p:nvPr>
        </p:nvSpPr>
        <p:spPr>
          <a:xfrm>
            <a:off x="557213" y="1536710"/>
            <a:ext cx="11029950" cy="2387600"/>
          </a:xfrm>
        </p:spPr>
        <p:txBody>
          <a:bodyPr>
            <a:normAutofit fontScale="90000"/>
          </a:bodyPr>
          <a:lstStyle/>
          <a:p>
            <a:r>
              <a:rPr lang="en-US" dirty="0"/>
              <a:t>Impact of the Beam Loading Patterns on the ERL Stabilities</a:t>
            </a:r>
            <a:br>
              <a:rPr lang="en-GB" sz="1800" dirty="0">
                <a:effectLst/>
                <a:latin typeface="Calibri" panose="020F0502020204030204" pitchFamily="34" charset="0"/>
                <a:ea typeface="Calibri" panose="020F0502020204030204" pitchFamily="34" charset="0"/>
                <a:cs typeface="Microsoft Uighur" panose="02000000000000000000" pitchFamily="2" charset="-78"/>
              </a:rPr>
            </a:br>
            <a:endParaRPr lang="en-GB" dirty="0"/>
          </a:p>
        </p:txBody>
      </p:sp>
      <p:sp>
        <p:nvSpPr>
          <p:cNvPr id="3" name="Subtitle 2">
            <a:extLst>
              <a:ext uri="{FF2B5EF4-FFF2-40B4-BE49-F238E27FC236}">
                <a16:creationId xmlns:a16="http://schemas.microsoft.com/office/drawing/2014/main" id="{ABF3CC28-E370-2121-78E3-734D46D1EF2C}"/>
              </a:ext>
            </a:extLst>
          </p:cNvPr>
          <p:cNvSpPr>
            <a:spLocks noGrp="1"/>
          </p:cNvSpPr>
          <p:nvPr>
            <p:ph type="subTitle" idx="1"/>
          </p:nvPr>
        </p:nvSpPr>
        <p:spPr>
          <a:xfrm>
            <a:off x="1524000" y="3757613"/>
            <a:ext cx="9144000" cy="1985962"/>
          </a:xfrm>
        </p:spPr>
        <p:txBody>
          <a:bodyPr>
            <a:normAutofit/>
          </a:bodyPr>
          <a:lstStyle/>
          <a:p>
            <a:r>
              <a:rPr lang="en-US" sz="2800" dirty="0">
                <a:effectLst/>
                <a:latin typeface="Calibri" panose="020F0502020204030204" pitchFamily="34" charset="0"/>
                <a:ea typeface="Calibri" panose="020F0502020204030204" pitchFamily="34" charset="0"/>
                <a:cs typeface="Microsoft Uighur" panose="02000000000000000000" pitchFamily="2" charset="-78"/>
              </a:rPr>
              <a:t>Sadiq Setiniyaz</a:t>
            </a:r>
            <a:r>
              <a:rPr lang="en-US" sz="2800" baseline="30000" dirty="0">
                <a:effectLst/>
                <a:latin typeface="Calibri" panose="020F0502020204030204" pitchFamily="34" charset="0"/>
                <a:ea typeface="Calibri" panose="020F0502020204030204" pitchFamily="34" charset="0"/>
                <a:cs typeface="Calibri" panose="020F0502020204030204" pitchFamily="34" charset="0"/>
              </a:rPr>
              <a:t>1, 2</a:t>
            </a:r>
            <a:r>
              <a:rPr lang="en-US" sz="2800" dirty="0">
                <a:effectLst/>
                <a:latin typeface="Calibri" panose="020F0502020204030204" pitchFamily="34" charset="0"/>
                <a:ea typeface="Calibri" panose="020F0502020204030204" pitchFamily="34" charset="0"/>
                <a:cs typeface="Microsoft Uighur" panose="02000000000000000000" pitchFamily="2" charset="-78"/>
              </a:rPr>
              <a:t> and Rob Apsimon</a:t>
            </a:r>
            <a:r>
              <a:rPr lang="en-US" sz="2800" baseline="30000" dirty="0">
                <a:effectLst/>
                <a:latin typeface="Calibri" panose="020F0502020204030204" pitchFamily="34" charset="0"/>
                <a:ea typeface="Calibri" panose="020F0502020204030204" pitchFamily="34" charset="0"/>
                <a:cs typeface="Microsoft Uighur" panose="02000000000000000000" pitchFamily="2" charset="-78"/>
              </a:rPr>
              <a:t>1, 2</a:t>
            </a:r>
            <a:endParaRPr lang="en-GB" sz="2800" baseline="30000" dirty="0"/>
          </a:p>
          <a:p>
            <a:r>
              <a:rPr lang="en-US" sz="2800" dirty="0">
                <a:effectLst/>
                <a:latin typeface="Calibri" panose="020F0502020204030204" pitchFamily="34" charset="0"/>
                <a:ea typeface="Calibri" panose="020F0502020204030204" pitchFamily="34" charset="0"/>
                <a:cs typeface="Calibri" panose="020F0502020204030204" pitchFamily="34" charset="0"/>
              </a:rPr>
              <a:t>Peter. H. Williams</a:t>
            </a:r>
            <a:r>
              <a:rPr lang="en-US" sz="2800" baseline="30000" dirty="0">
                <a:effectLst/>
                <a:latin typeface="Calibri" panose="020F0502020204030204" pitchFamily="34" charset="0"/>
                <a:ea typeface="Calibri" panose="020F0502020204030204" pitchFamily="34" charset="0"/>
                <a:cs typeface="Calibri" panose="020F0502020204030204" pitchFamily="34" charset="0"/>
              </a:rPr>
              <a:t>2</a:t>
            </a:r>
            <a:endParaRPr lang="en-GB" sz="2800" baseline="30000" dirty="0">
              <a:effectLst/>
              <a:latin typeface="Calibri" panose="020F0502020204030204" pitchFamily="34" charset="0"/>
              <a:ea typeface="Calibri" panose="020F0502020204030204" pitchFamily="34" charset="0"/>
              <a:cs typeface="Microsoft Uighur" panose="02000000000000000000" pitchFamily="2" charset="-78"/>
            </a:endParaRPr>
          </a:p>
          <a:p>
            <a:r>
              <a:rPr lang="en-US" sz="2000" baseline="30000" dirty="0">
                <a:effectLst/>
                <a:latin typeface="Calibri" panose="020F0502020204030204" pitchFamily="34" charset="0"/>
                <a:ea typeface="Calibri" panose="020F0502020204030204" pitchFamily="34" charset="0"/>
                <a:cs typeface="Calibri" panose="020F0502020204030204" pitchFamily="34" charset="0"/>
              </a:rPr>
              <a:t>1</a:t>
            </a:r>
            <a:r>
              <a:rPr lang="en-US" sz="2000" dirty="0">
                <a:effectLst/>
                <a:latin typeface="Calibri" panose="020F0502020204030204" pitchFamily="34" charset="0"/>
                <a:ea typeface="Calibri" panose="020F0502020204030204" pitchFamily="34" charset="0"/>
                <a:cs typeface="Calibri" panose="020F0502020204030204" pitchFamily="34" charset="0"/>
              </a:rPr>
              <a:t>Engineering Department, Lancaster University, Lancaster, LA1 4YW, UK </a:t>
            </a:r>
          </a:p>
          <a:p>
            <a:r>
              <a:rPr lang="en-US" sz="2000" baseline="30000" dirty="0">
                <a:effectLst/>
                <a:latin typeface="Calibri" panose="020F0502020204030204" pitchFamily="34" charset="0"/>
                <a:ea typeface="Calibri" panose="020F0502020204030204" pitchFamily="34" charset="0"/>
                <a:cs typeface="Calibri" panose="020F0502020204030204" pitchFamily="34" charset="0"/>
              </a:rPr>
              <a:t>2</a:t>
            </a:r>
            <a:r>
              <a:rPr lang="en-US" sz="2000" dirty="0">
                <a:effectLst/>
                <a:latin typeface="Calibri" panose="020F0502020204030204" pitchFamily="34" charset="0"/>
                <a:ea typeface="Calibri" panose="020F0502020204030204" pitchFamily="34" charset="0"/>
                <a:cs typeface="Calibri" panose="020F0502020204030204" pitchFamily="34" charset="0"/>
              </a:rPr>
              <a:t>Cockcroft Institute, Daresbury Laboratory, Warrington, WA4 4AD, UK</a:t>
            </a:r>
            <a:endParaRPr lang="en-GB" sz="2000" dirty="0">
              <a:effectLst/>
              <a:latin typeface="Calibri" panose="020F0502020204030204" pitchFamily="34" charset="0"/>
              <a:ea typeface="Calibri" panose="020F0502020204030204" pitchFamily="34" charset="0"/>
              <a:cs typeface="Microsoft Uighur" panose="02000000000000000000" pitchFamily="2" charset="-78"/>
            </a:endParaRPr>
          </a:p>
          <a:p>
            <a:endParaRPr lang="en-GB" dirty="0"/>
          </a:p>
        </p:txBody>
      </p:sp>
      <p:pic>
        <p:nvPicPr>
          <p:cNvPr id="4" name="Picture 3">
            <a:extLst>
              <a:ext uri="{FF2B5EF4-FFF2-40B4-BE49-F238E27FC236}">
                <a16:creationId xmlns:a16="http://schemas.microsoft.com/office/drawing/2014/main" id="{66CB9B08-8D96-4F32-B288-C1774C01BAC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014599" y="17865"/>
            <a:ext cx="1771964" cy="1012423"/>
          </a:xfrm>
          <a:prstGeom prst="rect">
            <a:avLst/>
          </a:prstGeom>
          <a:noFill/>
          <a:ln>
            <a:noFill/>
          </a:ln>
        </p:spPr>
      </p:pic>
      <p:pic>
        <p:nvPicPr>
          <p:cNvPr id="5" name="Picture 4">
            <a:extLst>
              <a:ext uri="{FF2B5EF4-FFF2-40B4-BE49-F238E27FC236}">
                <a16:creationId xmlns:a16="http://schemas.microsoft.com/office/drawing/2014/main" id="{2AF4742B-8806-4131-9803-1E1AE9F3536B}"/>
              </a:ext>
            </a:extLst>
          </p:cNvPr>
          <p:cNvPicPr/>
          <p:nvPr/>
        </p:nvPicPr>
        <p:blipFill rotWithShape="1">
          <a:blip r:embed="rId3">
            <a:extLst>
              <a:ext uri="{28A0092B-C50C-407E-A947-70E740481C1C}">
                <a14:useLocalDpi xmlns:a14="http://schemas.microsoft.com/office/drawing/2010/main" val="0"/>
              </a:ext>
            </a:extLst>
          </a:blip>
          <a:srcRect l="18202" t="16912" r="17668" b="23835"/>
          <a:stretch/>
        </p:blipFill>
        <p:spPr bwMode="auto">
          <a:xfrm>
            <a:off x="1" y="17865"/>
            <a:ext cx="2938710" cy="1012424"/>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161EB83A-E366-4452-B748-2C1C584A26DE}"/>
              </a:ext>
            </a:extLst>
          </p:cNvPr>
          <p:cNvPicPr/>
          <p:nvPr/>
        </p:nvPicPr>
        <p:blipFill rotWithShape="1">
          <a:blip r:embed="rId4">
            <a:extLst>
              <a:ext uri="{28A0092B-C50C-407E-A947-70E740481C1C}">
                <a14:useLocalDpi xmlns:a14="http://schemas.microsoft.com/office/drawing/2010/main" val="0"/>
              </a:ext>
            </a:extLst>
          </a:blip>
          <a:srcRect t="21328" b="17932"/>
          <a:stretch/>
        </p:blipFill>
        <p:spPr bwMode="auto">
          <a:xfrm>
            <a:off x="22807751" y="1706100"/>
            <a:ext cx="2938710" cy="1064819"/>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161EB83A-E366-4452-B748-2C1C584A26DE}"/>
              </a:ext>
            </a:extLst>
          </p:cNvPr>
          <p:cNvPicPr/>
          <p:nvPr/>
        </p:nvPicPr>
        <p:blipFill rotWithShape="1">
          <a:blip r:embed="rId4">
            <a:extLst>
              <a:ext uri="{28A0092B-C50C-407E-A947-70E740481C1C}">
                <a14:useLocalDpi xmlns:a14="http://schemas.microsoft.com/office/drawing/2010/main" val="0"/>
              </a:ext>
            </a:extLst>
          </a:blip>
          <a:srcRect t="21328" b="17932"/>
          <a:stretch/>
        </p:blipFill>
        <p:spPr bwMode="auto">
          <a:xfrm>
            <a:off x="9390480" y="37704"/>
            <a:ext cx="2730083" cy="972744"/>
          </a:xfrm>
          <a:prstGeom prst="rect">
            <a:avLst/>
          </a:prstGeom>
          <a:noFill/>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8FDB7124-567E-CB38-FED2-DE345C5283B0}"/>
              </a:ext>
            </a:extLst>
          </p:cNvPr>
          <p:cNvSpPr txBox="1"/>
          <p:nvPr/>
        </p:nvSpPr>
        <p:spPr>
          <a:xfrm>
            <a:off x="0" y="6470803"/>
            <a:ext cx="7086600" cy="369332"/>
          </a:xfrm>
          <a:prstGeom prst="rect">
            <a:avLst/>
          </a:prstGeom>
          <a:noFill/>
        </p:spPr>
        <p:txBody>
          <a:bodyPr wrap="square">
            <a:spAutoFit/>
          </a:bodyPr>
          <a:lstStyle/>
          <a:p>
            <a:r>
              <a:rPr lang="en-US" b="1" i="0" dirty="0">
                <a:solidFill>
                  <a:srgbClr val="000000"/>
                </a:solidFill>
                <a:effectLst/>
                <a:latin typeface="Franklin Gothic"/>
              </a:rPr>
              <a:t> IOP Particle Accelerators and Beams Group (PABG) </a:t>
            </a:r>
            <a:r>
              <a:rPr lang="en-GB" b="1" i="0" dirty="0">
                <a:solidFill>
                  <a:srgbClr val="000000"/>
                </a:solidFill>
                <a:effectLst/>
                <a:latin typeface="Franklin Gothic"/>
              </a:rPr>
              <a:t>Annual Conference</a:t>
            </a:r>
            <a:r>
              <a:rPr lang="en-US" b="1" i="0" dirty="0">
                <a:solidFill>
                  <a:srgbClr val="000000"/>
                </a:solidFill>
                <a:effectLst/>
                <a:latin typeface="Franklin Gothic"/>
              </a:rPr>
              <a:t> </a:t>
            </a:r>
            <a:endParaRPr lang="en-GB" b="1" dirty="0"/>
          </a:p>
        </p:txBody>
      </p:sp>
      <p:sp>
        <p:nvSpPr>
          <p:cNvPr id="13" name="TextBox 12">
            <a:extLst>
              <a:ext uri="{FF2B5EF4-FFF2-40B4-BE49-F238E27FC236}">
                <a16:creationId xmlns:a16="http://schemas.microsoft.com/office/drawing/2014/main" id="{157D64F3-42BD-FF34-6642-D2542E087D11}"/>
              </a:ext>
            </a:extLst>
          </p:cNvPr>
          <p:cNvSpPr txBox="1"/>
          <p:nvPr/>
        </p:nvSpPr>
        <p:spPr>
          <a:xfrm>
            <a:off x="9586913" y="6483261"/>
            <a:ext cx="2485150" cy="369332"/>
          </a:xfrm>
          <a:prstGeom prst="rect">
            <a:avLst/>
          </a:prstGeom>
          <a:noFill/>
        </p:spPr>
        <p:txBody>
          <a:bodyPr wrap="square">
            <a:spAutoFit/>
          </a:bodyPr>
          <a:lstStyle/>
          <a:p>
            <a:r>
              <a:rPr lang="en-US" i="0" dirty="0">
                <a:solidFill>
                  <a:srgbClr val="000000"/>
                </a:solidFill>
                <a:effectLst/>
                <a:latin typeface="Franklin Gothic"/>
              </a:rPr>
              <a:t>25</a:t>
            </a:r>
            <a:r>
              <a:rPr lang="en-US" i="0" baseline="30000" dirty="0">
                <a:solidFill>
                  <a:srgbClr val="000000"/>
                </a:solidFill>
                <a:effectLst/>
                <a:latin typeface="Franklin Gothic"/>
              </a:rPr>
              <a:t>th</a:t>
            </a:r>
            <a:r>
              <a:rPr lang="en-US" i="0" dirty="0">
                <a:solidFill>
                  <a:srgbClr val="000000"/>
                </a:solidFill>
                <a:effectLst/>
                <a:latin typeface="Franklin Gothic"/>
              </a:rPr>
              <a:t>-26</a:t>
            </a:r>
            <a:r>
              <a:rPr lang="en-US" i="0" baseline="30000" dirty="0">
                <a:solidFill>
                  <a:srgbClr val="000000"/>
                </a:solidFill>
                <a:effectLst/>
                <a:latin typeface="Franklin Gothic"/>
              </a:rPr>
              <a:t>th</a:t>
            </a:r>
            <a:r>
              <a:rPr lang="en-US" i="0" dirty="0">
                <a:solidFill>
                  <a:srgbClr val="000000"/>
                </a:solidFill>
                <a:effectLst/>
                <a:latin typeface="Franklin Gothic"/>
              </a:rPr>
              <a:t> July, Liverpool</a:t>
            </a:r>
            <a:endParaRPr lang="en-GB" dirty="0"/>
          </a:p>
        </p:txBody>
      </p:sp>
    </p:spTree>
    <p:extLst>
      <p:ext uri="{BB962C8B-B14F-4D97-AF65-F5344CB8AC3E}">
        <p14:creationId xmlns:p14="http://schemas.microsoft.com/office/powerpoint/2010/main" val="2840054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A2DDC-D7A3-DB5C-4791-78E738C46149}"/>
              </a:ext>
            </a:extLst>
          </p:cNvPr>
          <p:cNvSpPr>
            <a:spLocks noGrp="1"/>
          </p:cNvSpPr>
          <p:nvPr>
            <p:ph type="title"/>
          </p:nvPr>
        </p:nvSpPr>
        <p:spPr/>
        <p:txBody>
          <a:bodyPr/>
          <a:lstStyle/>
          <a:p>
            <a:r>
              <a:rPr lang="en-US" dirty="0"/>
              <a:t>Conclusion</a:t>
            </a:r>
            <a:endParaRPr lang="en-GB" dirty="0"/>
          </a:p>
        </p:txBody>
      </p:sp>
      <p:sp>
        <p:nvSpPr>
          <p:cNvPr id="3" name="Content Placeholder 2">
            <a:extLst>
              <a:ext uri="{FF2B5EF4-FFF2-40B4-BE49-F238E27FC236}">
                <a16:creationId xmlns:a16="http://schemas.microsoft.com/office/drawing/2014/main" id="{17C7F1B3-1482-8912-941A-A1EEF09E9B00}"/>
              </a:ext>
            </a:extLst>
          </p:cNvPr>
          <p:cNvSpPr>
            <a:spLocks noGrp="1"/>
          </p:cNvSpPr>
          <p:nvPr>
            <p:ph idx="1"/>
          </p:nvPr>
        </p:nvSpPr>
        <p:spPr/>
        <p:txBody>
          <a:bodyPr/>
          <a:lstStyle/>
          <a:p>
            <a:r>
              <a:rPr lang="en-US" sz="2800" dirty="0"/>
              <a:t>Developed mathematical construct to analyze ERL bunches over many turns.</a:t>
            </a:r>
          </a:p>
          <a:p>
            <a:r>
              <a:rPr lang="en-US" sz="2800" dirty="0"/>
              <a:t>This can be applied to different scenarios like RF stability and BBU. </a:t>
            </a:r>
          </a:p>
          <a:p>
            <a:r>
              <a:rPr lang="en-US" sz="2800" dirty="0"/>
              <a:t>ERL LLRF requires feed forward for stability.</a:t>
            </a:r>
          </a:p>
          <a:p>
            <a:r>
              <a:rPr lang="en-GB" dirty="0"/>
              <a:t>ERL cavity voltage, amplifier power, and BBU are beam loading pattern dependent. </a:t>
            </a:r>
          </a:p>
          <a:p>
            <a:r>
              <a:rPr lang="en-GB" dirty="0"/>
              <a:t>ERL stability in these 3 areas can be improved significantly by optimizing the beam loading pattern.</a:t>
            </a:r>
          </a:p>
        </p:txBody>
      </p:sp>
    </p:spTree>
    <p:extLst>
      <p:ext uri="{BB962C8B-B14F-4D97-AF65-F5344CB8AC3E}">
        <p14:creationId xmlns:p14="http://schemas.microsoft.com/office/powerpoint/2010/main" val="455005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5D434CDD-AA0E-6A7E-4584-6C0D9C7C060B}"/>
              </a:ext>
            </a:extLst>
          </p:cNvPr>
          <p:cNvSpPr txBox="1">
            <a:spLocks/>
          </p:cNvSpPr>
          <p:nvPr/>
        </p:nvSpPr>
        <p:spPr>
          <a:xfrm>
            <a:off x="1472045" y="1620982"/>
            <a:ext cx="9247909" cy="3616035"/>
          </a:xfrm>
          <a:prstGeom prst="rect">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6000" dirty="0"/>
              <a:t>The End</a:t>
            </a:r>
          </a:p>
          <a:p>
            <a:pPr marL="0" indent="0" algn="ctr">
              <a:buNone/>
            </a:pPr>
            <a:endParaRPr lang="en-US" sz="6000" dirty="0"/>
          </a:p>
          <a:p>
            <a:pPr marL="0" indent="0" algn="ctr">
              <a:buNone/>
            </a:pPr>
            <a:r>
              <a:rPr lang="en-US" sz="6000" dirty="0"/>
              <a:t>Thank you for your attention</a:t>
            </a:r>
          </a:p>
        </p:txBody>
      </p:sp>
      <p:sp>
        <p:nvSpPr>
          <p:cNvPr id="7" name="TextBox 6">
            <a:extLst>
              <a:ext uri="{FF2B5EF4-FFF2-40B4-BE49-F238E27FC236}">
                <a16:creationId xmlns:a16="http://schemas.microsoft.com/office/drawing/2014/main" id="{617DB38A-D0DB-33BB-AA89-3E54F5EF2833}"/>
              </a:ext>
            </a:extLst>
          </p:cNvPr>
          <p:cNvSpPr txBox="1"/>
          <p:nvPr/>
        </p:nvSpPr>
        <p:spPr>
          <a:xfrm>
            <a:off x="412012" y="6242716"/>
            <a:ext cx="6097772" cy="369332"/>
          </a:xfrm>
          <a:prstGeom prst="rect">
            <a:avLst/>
          </a:prstGeom>
          <a:noFill/>
        </p:spPr>
        <p:txBody>
          <a:bodyPr wrap="square">
            <a:spAutoFit/>
          </a:bodyPr>
          <a:lstStyle/>
          <a:p>
            <a:r>
              <a:rPr lang="en-US" sz="1800" dirty="0"/>
              <a:t>Email: s.saitiniyazi@lancaster.ac.uk</a:t>
            </a:r>
            <a:endParaRPr lang="en-GB" dirty="0"/>
          </a:p>
        </p:txBody>
      </p:sp>
    </p:spTree>
    <p:extLst>
      <p:ext uri="{BB962C8B-B14F-4D97-AF65-F5344CB8AC3E}">
        <p14:creationId xmlns:p14="http://schemas.microsoft.com/office/powerpoint/2010/main" val="2910146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F4EE-5080-07E2-E2FB-2388D4FC2A44}"/>
              </a:ext>
            </a:extLst>
          </p:cNvPr>
          <p:cNvSpPr>
            <a:spLocks noGrp="1"/>
          </p:cNvSpPr>
          <p:nvPr>
            <p:ph type="title"/>
          </p:nvPr>
        </p:nvSpPr>
        <p:spPr/>
        <p:txBody>
          <a:bodyPr/>
          <a:lstStyle/>
          <a:p>
            <a:r>
              <a:rPr lang="en-US" dirty="0"/>
              <a:t>Energy Recovery Linac (ERL)</a:t>
            </a:r>
            <a:endParaRPr lang="en-GB" dirty="0"/>
          </a:p>
        </p:txBody>
      </p:sp>
      <p:sp>
        <p:nvSpPr>
          <p:cNvPr id="3" name="Content Placeholder 2">
            <a:extLst>
              <a:ext uri="{FF2B5EF4-FFF2-40B4-BE49-F238E27FC236}">
                <a16:creationId xmlns:a16="http://schemas.microsoft.com/office/drawing/2014/main" id="{736DB9FD-CEEA-7F8F-0566-53E3E6A13060}"/>
              </a:ext>
            </a:extLst>
          </p:cNvPr>
          <p:cNvSpPr>
            <a:spLocks noGrp="1"/>
          </p:cNvSpPr>
          <p:nvPr>
            <p:ph idx="1"/>
          </p:nvPr>
        </p:nvSpPr>
        <p:spPr>
          <a:xfrm>
            <a:off x="838200" y="1825625"/>
            <a:ext cx="4827584" cy="1094260"/>
          </a:xfrm>
        </p:spPr>
        <p:txBody>
          <a:bodyPr/>
          <a:lstStyle/>
          <a:p>
            <a:r>
              <a:rPr lang="en-US" dirty="0"/>
              <a:t>Recovers the KE of the beam </a:t>
            </a:r>
          </a:p>
          <a:p>
            <a:r>
              <a:rPr lang="en-US" dirty="0"/>
              <a:t>By decelerating the beam</a:t>
            </a:r>
          </a:p>
          <a:p>
            <a:endParaRPr lang="en-GB" dirty="0"/>
          </a:p>
        </p:txBody>
      </p:sp>
      <p:grpSp>
        <p:nvGrpSpPr>
          <p:cNvPr id="4" name="Group 3">
            <a:extLst>
              <a:ext uri="{FF2B5EF4-FFF2-40B4-BE49-F238E27FC236}">
                <a16:creationId xmlns:a16="http://schemas.microsoft.com/office/drawing/2014/main" id="{C25CA032-4A18-1380-E121-18A6CA5C87BC}"/>
              </a:ext>
            </a:extLst>
          </p:cNvPr>
          <p:cNvGrpSpPr/>
          <p:nvPr/>
        </p:nvGrpSpPr>
        <p:grpSpPr>
          <a:xfrm>
            <a:off x="4525127" y="2908951"/>
            <a:ext cx="7236502" cy="4035254"/>
            <a:chOff x="3654102" y="2620194"/>
            <a:chExt cx="7236502" cy="4035254"/>
          </a:xfrm>
        </p:grpSpPr>
        <p:grpSp>
          <p:nvGrpSpPr>
            <p:cNvPr id="5" name="Group 4">
              <a:extLst>
                <a:ext uri="{FF2B5EF4-FFF2-40B4-BE49-F238E27FC236}">
                  <a16:creationId xmlns:a16="http://schemas.microsoft.com/office/drawing/2014/main" id="{943ACD9F-E739-D4C3-25ED-DD8172A1221C}"/>
                </a:ext>
              </a:extLst>
            </p:cNvPr>
            <p:cNvGrpSpPr/>
            <p:nvPr/>
          </p:nvGrpSpPr>
          <p:grpSpPr>
            <a:xfrm flipH="1">
              <a:off x="4761260" y="5589112"/>
              <a:ext cx="531116" cy="379182"/>
              <a:chOff x="2229989" y="2080822"/>
              <a:chExt cx="591421" cy="291922"/>
            </a:xfrm>
          </p:grpSpPr>
          <p:cxnSp>
            <p:nvCxnSpPr>
              <p:cNvPr id="70" name="Straight Arrow Connector 69">
                <a:extLst>
                  <a:ext uri="{FF2B5EF4-FFF2-40B4-BE49-F238E27FC236}">
                    <a16:creationId xmlns:a16="http://schemas.microsoft.com/office/drawing/2014/main" id="{0A664AB1-5CAC-FD2B-C8EB-BCB8327CAD90}"/>
                  </a:ext>
                </a:extLst>
              </p:cNvPr>
              <p:cNvCxnSpPr>
                <a:cxnSpLocks/>
              </p:cNvCxnSpPr>
              <p:nvPr/>
            </p:nvCxnSpPr>
            <p:spPr>
              <a:xfrm>
                <a:off x="2229989" y="2080822"/>
                <a:ext cx="591420" cy="276105"/>
              </a:xfrm>
              <a:prstGeom prst="straightConnector1">
                <a:avLst/>
              </a:prstGeom>
              <a:ln w="31750">
                <a:no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78F76C59-C150-51B0-C031-9568AC2E5AFB}"/>
                  </a:ext>
                </a:extLst>
              </p:cNvPr>
              <p:cNvCxnSpPr>
                <a:cxnSpLocks/>
              </p:cNvCxnSpPr>
              <p:nvPr/>
            </p:nvCxnSpPr>
            <p:spPr>
              <a:xfrm>
                <a:off x="2229989" y="2096640"/>
                <a:ext cx="591421" cy="276104"/>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6" name="Flowchart: Terminator 5">
              <a:extLst>
                <a:ext uri="{FF2B5EF4-FFF2-40B4-BE49-F238E27FC236}">
                  <a16:creationId xmlns:a16="http://schemas.microsoft.com/office/drawing/2014/main" id="{D6AB3CEA-3D13-35AA-567C-E4786B78296D}"/>
                </a:ext>
              </a:extLst>
            </p:cNvPr>
            <p:cNvSpPr/>
            <p:nvPr/>
          </p:nvSpPr>
          <p:spPr>
            <a:xfrm>
              <a:off x="4567197" y="3581480"/>
              <a:ext cx="6175421" cy="2069263"/>
            </a:xfrm>
            <a:prstGeom prst="flowChartTerminator">
              <a:avLst/>
            </a:prstGeom>
            <a:noFill/>
            <a:ln w="412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 name="Straight Arrow Connector 6">
              <a:extLst>
                <a:ext uri="{FF2B5EF4-FFF2-40B4-BE49-F238E27FC236}">
                  <a16:creationId xmlns:a16="http://schemas.microsoft.com/office/drawing/2014/main" id="{89B7408C-A256-747B-2259-238ED65D1057}"/>
                </a:ext>
              </a:extLst>
            </p:cNvPr>
            <p:cNvCxnSpPr>
              <a:cxnSpLocks/>
            </p:cNvCxnSpPr>
            <p:nvPr/>
          </p:nvCxnSpPr>
          <p:spPr>
            <a:xfrm flipH="1">
              <a:off x="4761168" y="5682247"/>
              <a:ext cx="796969" cy="379182"/>
            </a:xfrm>
            <a:prstGeom prst="straightConnector1">
              <a:avLst/>
            </a:prstGeom>
            <a:ln w="31750">
              <a:no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EB3468F-8B2C-CCF2-1B3C-7378A97C30E9}"/>
                </a:ext>
              </a:extLst>
            </p:cNvPr>
            <p:cNvSpPr/>
            <p:nvPr/>
          </p:nvSpPr>
          <p:spPr>
            <a:xfrm>
              <a:off x="3654102" y="2620194"/>
              <a:ext cx="1626153" cy="577145"/>
            </a:xfrm>
            <a:prstGeom prst="rect">
              <a:avLst/>
            </a:prstGeom>
            <a:ln>
              <a:noFill/>
            </a:ln>
          </p:spPr>
          <p:txBody>
            <a:bodyPr wrap="none">
              <a:spAutoFit/>
            </a:bodyPr>
            <a:lstStyle/>
            <a:p>
              <a:r>
                <a:rPr lang="en-US" sz="2400" dirty="0"/>
                <a:t>injection</a:t>
              </a:r>
              <a:endParaRPr lang="en-GB" sz="2400" dirty="0"/>
            </a:p>
          </p:txBody>
        </p:sp>
        <p:sp>
          <p:nvSpPr>
            <p:cNvPr id="9" name="Rectangle 8">
              <a:extLst>
                <a:ext uri="{FF2B5EF4-FFF2-40B4-BE49-F238E27FC236}">
                  <a16:creationId xmlns:a16="http://schemas.microsoft.com/office/drawing/2014/main" id="{449E6BC6-9238-70B7-35ED-68B6ACB05EB9}"/>
                </a:ext>
              </a:extLst>
            </p:cNvPr>
            <p:cNvSpPr/>
            <p:nvPr/>
          </p:nvSpPr>
          <p:spPr>
            <a:xfrm>
              <a:off x="3664013" y="6078303"/>
              <a:ext cx="1849043" cy="577145"/>
            </a:xfrm>
            <a:prstGeom prst="rect">
              <a:avLst/>
            </a:prstGeom>
            <a:ln>
              <a:noFill/>
            </a:ln>
          </p:spPr>
          <p:txBody>
            <a:bodyPr wrap="none">
              <a:spAutoFit/>
            </a:bodyPr>
            <a:lstStyle/>
            <a:p>
              <a:r>
                <a:rPr lang="en-US" sz="2400" dirty="0"/>
                <a:t>extraction</a:t>
              </a:r>
              <a:endParaRPr lang="en-GB" sz="2400" dirty="0"/>
            </a:p>
          </p:txBody>
        </p:sp>
        <p:sp>
          <p:nvSpPr>
            <p:cNvPr id="10" name="Oval 9">
              <a:extLst>
                <a:ext uri="{FF2B5EF4-FFF2-40B4-BE49-F238E27FC236}">
                  <a16:creationId xmlns:a16="http://schemas.microsoft.com/office/drawing/2014/main" id="{F7EE9B65-0F6E-57D5-B1C9-2D849C2A9629}"/>
                </a:ext>
              </a:extLst>
            </p:cNvPr>
            <p:cNvSpPr/>
            <p:nvPr/>
          </p:nvSpPr>
          <p:spPr>
            <a:xfrm>
              <a:off x="4542686" y="5931931"/>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11" name="Rectangle 10">
              <a:extLst>
                <a:ext uri="{FF2B5EF4-FFF2-40B4-BE49-F238E27FC236}">
                  <a16:creationId xmlns:a16="http://schemas.microsoft.com/office/drawing/2014/main" id="{1BCA33E5-64AF-5F9A-1BC0-4DD45FBC9CE1}"/>
                </a:ext>
              </a:extLst>
            </p:cNvPr>
            <p:cNvSpPr/>
            <p:nvPr/>
          </p:nvSpPr>
          <p:spPr>
            <a:xfrm>
              <a:off x="4688266" y="4211111"/>
              <a:ext cx="1414426" cy="830997"/>
            </a:xfrm>
            <a:prstGeom prst="rect">
              <a:avLst/>
            </a:prstGeom>
            <a:ln>
              <a:noFill/>
            </a:ln>
          </p:spPr>
          <p:txBody>
            <a:bodyPr wrap="none">
              <a:spAutoFit/>
            </a:bodyPr>
            <a:lstStyle/>
            <a:p>
              <a:r>
                <a:rPr lang="en-US" sz="2400" dirty="0"/>
                <a:t>Transition</a:t>
              </a:r>
            </a:p>
            <a:p>
              <a:endParaRPr lang="en-GB" sz="2400" dirty="0"/>
            </a:p>
          </p:txBody>
        </p:sp>
        <p:grpSp>
          <p:nvGrpSpPr>
            <p:cNvPr id="12" name="Group 11">
              <a:extLst>
                <a:ext uri="{FF2B5EF4-FFF2-40B4-BE49-F238E27FC236}">
                  <a16:creationId xmlns:a16="http://schemas.microsoft.com/office/drawing/2014/main" id="{1520F150-C1CD-5EA8-91D1-5C3666A0617C}"/>
                </a:ext>
              </a:extLst>
            </p:cNvPr>
            <p:cNvGrpSpPr/>
            <p:nvPr/>
          </p:nvGrpSpPr>
          <p:grpSpPr>
            <a:xfrm>
              <a:off x="6077766" y="3043062"/>
              <a:ext cx="3184268" cy="1647934"/>
              <a:chOff x="6012098" y="1796861"/>
              <a:chExt cx="3184268" cy="1058330"/>
            </a:xfrm>
          </p:grpSpPr>
          <p:sp>
            <p:nvSpPr>
              <p:cNvPr id="37" name="Rectangle 36">
                <a:extLst>
                  <a:ext uri="{FF2B5EF4-FFF2-40B4-BE49-F238E27FC236}">
                    <a16:creationId xmlns:a16="http://schemas.microsoft.com/office/drawing/2014/main" id="{199755F6-2853-21A9-BC32-2C030D4878E2}"/>
                  </a:ext>
                </a:extLst>
              </p:cNvPr>
              <p:cNvSpPr/>
              <p:nvPr/>
            </p:nvSpPr>
            <p:spPr>
              <a:xfrm>
                <a:off x="6012098" y="1796861"/>
                <a:ext cx="3184268" cy="714718"/>
              </a:xfrm>
              <a:prstGeom prst="rect">
                <a:avLst/>
              </a:prstGeom>
              <a:solidFill>
                <a:schemeClr val="accent6">
                  <a:lumMod val="40000"/>
                  <a:lumOff val="60000"/>
                </a:scheme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E34925C0-7D43-2446-5736-C7ECA1F1A888}"/>
                  </a:ext>
                </a:extLst>
              </p:cNvPr>
              <p:cNvGrpSpPr/>
              <p:nvPr/>
            </p:nvGrpSpPr>
            <p:grpSpPr>
              <a:xfrm>
                <a:off x="6012098" y="1927284"/>
                <a:ext cx="3184268" cy="445773"/>
                <a:chOff x="7430142" y="1927284"/>
                <a:chExt cx="1766224" cy="445773"/>
              </a:xfrm>
            </p:grpSpPr>
            <p:grpSp>
              <p:nvGrpSpPr>
                <p:cNvPr id="40" name="Group 39">
                  <a:extLst>
                    <a:ext uri="{FF2B5EF4-FFF2-40B4-BE49-F238E27FC236}">
                      <a16:creationId xmlns:a16="http://schemas.microsoft.com/office/drawing/2014/main" id="{3DA06E24-034B-C762-E306-C6A74D788E13}"/>
                    </a:ext>
                  </a:extLst>
                </p:cNvPr>
                <p:cNvGrpSpPr/>
                <p:nvPr/>
              </p:nvGrpSpPr>
              <p:grpSpPr>
                <a:xfrm flipV="1">
                  <a:off x="7430142" y="1927287"/>
                  <a:ext cx="176119" cy="439917"/>
                  <a:chOff x="838200" y="4318843"/>
                  <a:chExt cx="2653962" cy="1250302"/>
                </a:xfrm>
              </p:grpSpPr>
              <p:cxnSp>
                <p:nvCxnSpPr>
                  <p:cNvPr id="68" name="Connector: Curved 67">
                    <a:extLst>
                      <a:ext uri="{FF2B5EF4-FFF2-40B4-BE49-F238E27FC236}">
                        <a16:creationId xmlns:a16="http://schemas.microsoft.com/office/drawing/2014/main" id="{9D4871BB-E516-BD2C-1B3D-882921771852}"/>
                      </a:ext>
                    </a:extLst>
                  </p:cNvPr>
                  <p:cNvCxnSpPr>
                    <a:cxnSpLocks/>
                  </p:cNvCxnSpPr>
                  <p:nvPr/>
                </p:nvCxnSpPr>
                <p:spPr>
                  <a:xfrm>
                    <a:off x="838200" y="4318843"/>
                    <a:ext cx="1317170"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69" name="Connector: Curved 68">
                    <a:extLst>
                      <a:ext uri="{FF2B5EF4-FFF2-40B4-BE49-F238E27FC236}">
                        <a16:creationId xmlns:a16="http://schemas.microsoft.com/office/drawing/2014/main" id="{E29D88D9-C409-7E9B-F976-69F748D75BB2}"/>
                      </a:ext>
                    </a:extLst>
                  </p:cNvPr>
                  <p:cNvCxnSpPr>
                    <a:cxnSpLocks/>
                  </p:cNvCxnSpPr>
                  <p:nvPr/>
                </p:nvCxnSpPr>
                <p:spPr>
                  <a:xfrm rot="10800000" flipV="1">
                    <a:off x="2147810" y="4318843"/>
                    <a:ext cx="134435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5E59EB4B-2E0A-47BF-859A-169F83E2B46C}"/>
                    </a:ext>
                  </a:extLst>
                </p:cNvPr>
                <p:cNvGrpSpPr/>
                <p:nvPr/>
              </p:nvGrpSpPr>
              <p:grpSpPr>
                <a:xfrm flipV="1">
                  <a:off x="7606320" y="1927284"/>
                  <a:ext cx="176620" cy="439920"/>
                  <a:chOff x="838200" y="4274144"/>
                  <a:chExt cx="2661525" cy="1250312"/>
                </a:xfrm>
              </p:grpSpPr>
              <p:cxnSp>
                <p:nvCxnSpPr>
                  <p:cNvPr id="66" name="Connector: Curved 65">
                    <a:extLst>
                      <a:ext uri="{FF2B5EF4-FFF2-40B4-BE49-F238E27FC236}">
                        <a16:creationId xmlns:a16="http://schemas.microsoft.com/office/drawing/2014/main" id="{947B7A5C-DA84-EA84-E2C0-5AEE131FDBB0}"/>
                      </a:ext>
                    </a:extLst>
                  </p:cNvPr>
                  <p:cNvCxnSpPr>
                    <a:cxnSpLocks/>
                  </p:cNvCxnSpPr>
                  <p:nvPr/>
                </p:nvCxnSpPr>
                <p:spPr>
                  <a:xfrm>
                    <a:off x="838200" y="42741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67" name="Connector: Curved 66">
                    <a:extLst>
                      <a:ext uri="{FF2B5EF4-FFF2-40B4-BE49-F238E27FC236}">
                        <a16:creationId xmlns:a16="http://schemas.microsoft.com/office/drawing/2014/main" id="{7A302695-9CB4-AD6B-47DE-31B100E28A10}"/>
                      </a:ext>
                    </a:extLst>
                  </p:cNvPr>
                  <p:cNvCxnSpPr>
                    <a:cxnSpLocks/>
                  </p:cNvCxnSpPr>
                  <p:nvPr/>
                </p:nvCxnSpPr>
                <p:spPr>
                  <a:xfrm rot="10800000" flipV="1">
                    <a:off x="2155372" y="4274154"/>
                    <a:ext cx="1344353"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9B04C9BD-DCC2-8AE4-9E67-297D4970A3C9}"/>
                    </a:ext>
                  </a:extLst>
                </p:cNvPr>
                <p:cNvGrpSpPr/>
                <p:nvPr/>
              </p:nvGrpSpPr>
              <p:grpSpPr>
                <a:xfrm flipV="1">
                  <a:off x="7959549" y="1927284"/>
                  <a:ext cx="176620" cy="441020"/>
                  <a:chOff x="838200" y="4272609"/>
                  <a:chExt cx="2661525" cy="1253437"/>
                </a:xfrm>
              </p:grpSpPr>
              <p:cxnSp>
                <p:nvCxnSpPr>
                  <p:cNvPr id="64" name="Connector: Curved 63">
                    <a:extLst>
                      <a:ext uri="{FF2B5EF4-FFF2-40B4-BE49-F238E27FC236}">
                        <a16:creationId xmlns:a16="http://schemas.microsoft.com/office/drawing/2014/main" id="{5AC02FAD-5149-EC64-4731-8E5E6DADC9E1}"/>
                      </a:ext>
                    </a:extLst>
                  </p:cNvPr>
                  <p:cNvCxnSpPr>
                    <a:cxnSpLocks/>
                  </p:cNvCxnSpPr>
                  <p:nvPr/>
                </p:nvCxnSpPr>
                <p:spPr>
                  <a:xfrm>
                    <a:off x="838200" y="42757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65" name="Connector: Curved 64">
                    <a:extLst>
                      <a:ext uri="{FF2B5EF4-FFF2-40B4-BE49-F238E27FC236}">
                        <a16:creationId xmlns:a16="http://schemas.microsoft.com/office/drawing/2014/main" id="{F408A903-7ABC-FC8E-9C69-D7011100B404}"/>
                      </a:ext>
                    </a:extLst>
                  </p:cNvPr>
                  <p:cNvCxnSpPr>
                    <a:cxnSpLocks/>
                  </p:cNvCxnSpPr>
                  <p:nvPr/>
                </p:nvCxnSpPr>
                <p:spPr>
                  <a:xfrm rot="10800000" flipV="1">
                    <a:off x="2155372" y="4272609"/>
                    <a:ext cx="1344353" cy="1250304"/>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B2A86F06-6A7B-50D7-8BC5-1FA531F47DA0}"/>
                    </a:ext>
                  </a:extLst>
                </p:cNvPr>
                <p:cNvGrpSpPr/>
                <p:nvPr/>
              </p:nvGrpSpPr>
              <p:grpSpPr>
                <a:xfrm flipV="1">
                  <a:off x="7782815" y="1927284"/>
                  <a:ext cx="176620" cy="439920"/>
                  <a:chOff x="838200" y="4274144"/>
                  <a:chExt cx="2661525" cy="1250312"/>
                </a:xfrm>
              </p:grpSpPr>
              <p:cxnSp>
                <p:nvCxnSpPr>
                  <p:cNvPr id="62" name="Connector: Curved 61">
                    <a:extLst>
                      <a:ext uri="{FF2B5EF4-FFF2-40B4-BE49-F238E27FC236}">
                        <a16:creationId xmlns:a16="http://schemas.microsoft.com/office/drawing/2014/main" id="{3F7E62F1-1C5C-2839-F64F-33BBCA20C6DD}"/>
                      </a:ext>
                    </a:extLst>
                  </p:cNvPr>
                  <p:cNvCxnSpPr>
                    <a:cxnSpLocks/>
                  </p:cNvCxnSpPr>
                  <p:nvPr/>
                </p:nvCxnSpPr>
                <p:spPr>
                  <a:xfrm>
                    <a:off x="838200" y="42741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63" name="Connector: Curved 62">
                    <a:extLst>
                      <a:ext uri="{FF2B5EF4-FFF2-40B4-BE49-F238E27FC236}">
                        <a16:creationId xmlns:a16="http://schemas.microsoft.com/office/drawing/2014/main" id="{06AEE551-2EC4-0C05-1E4E-C5A0687A5552}"/>
                      </a:ext>
                    </a:extLst>
                  </p:cNvPr>
                  <p:cNvCxnSpPr>
                    <a:cxnSpLocks/>
                  </p:cNvCxnSpPr>
                  <p:nvPr/>
                </p:nvCxnSpPr>
                <p:spPr>
                  <a:xfrm rot="10800000" flipV="1">
                    <a:off x="2155372" y="4274154"/>
                    <a:ext cx="1344353"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181542C7-7CC0-DE8B-6626-348B72810199}"/>
                    </a:ext>
                  </a:extLst>
                </p:cNvPr>
                <p:cNvGrpSpPr/>
                <p:nvPr/>
              </p:nvGrpSpPr>
              <p:grpSpPr>
                <a:xfrm flipV="1">
                  <a:off x="8137667" y="1932040"/>
                  <a:ext cx="176621" cy="439917"/>
                  <a:chOff x="838200" y="4318843"/>
                  <a:chExt cx="2661525" cy="1250302"/>
                </a:xfrm>
              </p:grpSpPr>
              <p:cxnSp>
                <p:nvCxnSpPr>
                  <p:cNvPr id="60" name="Connector: Curved 59">
                    <a:extLst>
                      <a:ext uri="{FF2B5EF4-FFF2-40B4-BE49-F238E27FC236}">
                        <a16:creationId xmlns:a16="http://schemas.microsoft.com/office/drawing/2014/main" id="{45C0C40D-3C07-9262-FC09-1B5ADCF1D9BE}"/>
                      </a:ext>
                    </a:extLst>
                  </p:cNvPr>
                  <p:cNvCxnSpPr>
                    <a:cxnSpLocks/>
                  </p:cNvCxnSpPr>
                  <p:nvPr/>
                </p:nvCxnSpPr>
                <p:spPr>
                  <a:xfrm>
                    <a:off x="838200" y="4318843"/>
                    <a:ext cx="1317171"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61" name="Connector: Curved 60">
                    <a:extLst>
                      <a:ext uri="{FF2B5EF4-FFF2-40B4-BE49-F238E27FC236}">
                        <a16:creationId xmlns:a16="http://schemas.microsoft.com/office/drawing/2014/main" id="{4941BDC3-1211-0A2D-8BFD-DA264AE82BEA}"/>
                      </a:ext>
                    </a:extLst>
                  </p:cNvPr>
                  <p:cNvCxnSpPr>
                    <a:cxnSpLocks/>
                  </p:cNvCxnSpPr>
                  <p:nvPr/>
                </p:nvCxnSpPr>
                <p:spPr>
                  <a:xfrm rot="10800000" flipV="1">
                    <a:off x="2155372" y="4318843"/>
                    <a:ext cx="1344353"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376AC861-D171-4C78-3EBD-EEB9EA669C79}"/>
                    </a:ext>
                  </a:extLst>
                </p:cNvPr>
                <p:cNvGrpSpPr/>
                <p:nvPr/>
              </p:nvGrpSpPr>
              <p:grpSpPr>
                <a:xfrm flipV="1">
                  <a:off x="8490339" y="1932040"/>
                  <a:ext cx="176119" cy="439917"/>
                  <a:chOff x="838200" y="4318843"/>
                  <a:chExt cx="2653962" cy="1250302"/>
                </a:xfrm>
              </p:grpSpPr>
              <p:cxnSp>
                <p:nvCxnSpPr>
                  <p:cNvPr id="58" name="Connector: Curved 57">
                    <a:extLst>
                      <a:ext uri="{FF2B5EF4-FFF2-40B4-BE49-F238E27FC236}">
                        <a16:creationId xmlns:a16="http://schemas.microsoft.com/office/drawing/2014/main" id="{0F2947D9-3E43-824A-07BF-8F1A7C1B9021}"/>
                      </a:ext>
                    </a:extLst>
                  </p:cNvPr>
                  <p:cNvCxnSpPr>
                    <a:cxnSpLocks/>
                  </p:cNvCxnSpPr>
                  <p:nvPr/>
                </p:nvCxnSpPr>
                <p:spPr>
                  <a:xfrm>
                    <a:off x="838200" y="4318843"/>
                    <a:ext cx="1317170"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59" name="Connector: Curved 58">
                    <a:extLst>
                      <a:ext uri="{FF2B5EF4-FFF2-40B4-BE49-F238E27FC236}">
                        <a16:creationId xmlns:a16="http://schemas.microsoft.com/office/drawing/2014/main" id="{2E846882-1861-98A4-28E0-7BFEF79D3190}"/>
                      </a:ext>
                    </a:extLst>
                  </p:cNvPr>
                  <p:cNvCxnSpPr>
                    <a:cxnSpLocks/>
                  </p:cNvCxnSpPr>
                  <p:nvPr/>
                </p:nvCxnSpPr>
                <p:spPr>
                  <a:xfrm rot="10800000" flipV="1">
                    <a:off x="2147810" y="4318843"/>
                    <a:ext cx="134435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F075C91D-1081-3B0D-1C67-339842E7D0AB}"/>
                    </a:ext>
                  </a:extLst>
                </p:cNvPr>
                <p:cNvGrpSpPr/>
                <p:nvPr/>
              </p:nvGrpSpPr>
              <p:grpSpPr>
                <a:xfrm flipV="1">
                  <a:off x="8666516" y="1932037"/>
                  <a:ext cx="176620" cy="439920"/>
                  <a:chOff x="838200" y="4274144"/>
                  <a:chExt cx="2661525" cy="1250312"/>
                </a:xfrm>
              </p:grpSpPr>
              <p:cxnSp>
                <p:nvCxnSpPr>
                  <p:cNvPr id="56" name="Connector: Curved 55">
                    <a:extLst>
                      <a:ext uri="{FF2B5EF4-FFF2-40B4-BE49-F238E27FC236}">
                        <a16:creationId xmlns:a16="http://schemas.microsoft.com/office/drawing/2014/main" id="{7BEAE55B-4D9C-FE76-6288-DCEC139A2ECD}"/>
                      </a:ext>
                    </a:extLst>
                  </p:cNvPr>
                  <p:cNvCxnSpPr>
                    <a:cxnSpLocks/>
                  </p:cNvCxnSpPr>
                  <p:nvPr/>
                </p:nvCxnSpPr>
                <p:spPr>
                  <a:xfrm>
                    <a:off x="838200" y="42741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57" name="Connector: Curved 56">
                    <a:extLst>
                      <a:ext uri="{FF2B5EF4-FFF2-40B4-BE49-F238E27FC236}">
                        <a16:creationId xmlns:a16="http://schemas.microsoft.com/office/drawing/2014/main" id="{A6C3BBA8-1B36-F820-302A-6E77EA18E8F1}"/>
                      </a:ext>
                    </a:extLst>
                  </p:cNvPr>
                  <p:cNvCxnSpPr>
                    <a:cxnSpLocks/>
                  </p:cNvCxnSpPr>
                  <p:nvPr/>
                </p:nvCxnSpPr>
                <p:spPr>
                  <a:xfrm rot="10800000" flipV="1">
                    <a:off x="2155372" y="4274154"/>
                    <a:ext cx="1344353"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B221009B-88EB-3C9F-06BA-ED1C54053FAF}"/>
                    </a:ext>
                  </a:extLst>
                </p:cNvPr>
                <p:cNvGrpSpPr/>
                <p:nvPr/>
              </p:nvGrpSpPr>
              <p:grpSpPr>
                <a:xfrm flipV="1">
                  <a:off x="9019746" y="1932037"/>
                  <a:ext cx="176620" cy="441020"/>
                  <a:chOff x="838200" y="4272609"/>
                  <a:chExt cx="2661525" cy="1253437"/>
                </a:xfrm>
              </p:grpSpPr>
              <p:cxnSp>
                <p:nvCxnSpPr>
                  <p:cNvPr id="54" name="Connector: Curved 53">
                    <a:extLst>
                      <a:ext uri="{FF2B5EF4-FFF2-40B4-BE49-F238E27FC236}">
                        <a16:creationId xmlns:a16="http://schemas.microsoft.com/office/drawing/2014/main" id="{591794B8-701B-DAAE-36AD-3D472D729A88}"/>
                      </a:ext>
                    </a:extLst>
                  </p:cNvPr>
                  <p:cNvCxnSpPr>
                    <a:cxnSpLocks/>
                  </p:cNvCxnSpPr>
                  <p:nvPr/>
                </p:nvCxnSpPr>
                <p:spPr>
                  <a:xfrm>
                    <a:off x="838200" y="42757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55" name="Connector: Curved 54">
                    <a:extLst>
                      <a:ext uri="{FF2B5EF4-FFF2-40B4-BE49-F238E27FC236}">
                        <a16:creationId xmlns:a16="http://schemas.microsoft.com/office/drawing/2014/main" id="{44875F49-7FBE-10B3-F9F0-F743D60F61F1}"/>
                      </a:ext>
                    </a:extLst>
                  </p:cNvPr>
                  <p:cNvCxnSpPr>
                    <a:cxnSpLocks/>
                  </p:cNvCxnSpPr>
                  <p:nvPr/>
                </p:nvCxnSpPr>
                <p:spPr>
                  <a:xfrm rot="10800000" flipV="1">
                    <a:off x="2155372" y="4272609"/>
                    <a:ext cx="1344353" cy="1250304"/>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FED30543-254D-3F4A-4583-8F29894BE32E}"/>
                    </a:ext>
                  </a:extLst>
                </p:cNvPr>
                <p:cNvGrpSpPr/>
                <p:nvPr/>
              </p:nvGrpSpPr>
              <p:grpSpPr>
                <a:xfrm flipV="1">
                  <a:off x="8314130" y="1932097"/>
                  <a:ext cx="176119" cy="439917"/>
                  <a:chOff x="838200" y="4318843"/>
                  <a:chExt cx="2653962" cy="1250302"/>
                </a:xfrm>
              </p:grpSpPr>
              <p:cxnSp>
                <p:nvCxnSpPr>
                  <p:cNvPr id="52" name="Connector: Curved 51">
                    <a:extLst>
                      <a:ext uri="{FF2B5EF4-FFF2-40B4-BE49-F238E27FC236}">
                        <a16:creationId xmlns:a16="http://schemas.microsoft.com/office/drawing/2014/main" id="{DAC072F4-5444-C2E2-61B7-72644AEB7F11}"/>
                      </a:ext>
                    </a:extLst>
                  </p:cNvPr>
                  <p:cNvCxnSpPr>
                    <a:cxnSpLocks/>
                  </p:cNvCxnSpPr>
                  <p:nvPr/>
                </p:nvCxnSpPr>
                <p:spPr>
                  <a:xfrm>
                    <a:off x="838200" y="4318843"/>
                    <a:ext cx="1317170"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53" name="Connector: Curved 52">
                    <a:extLst>
                      <a:ext uri="{FF2B5EF4-FFF2-40B4-BE49-F238E27FC236}">
                        <a16:creationId xmlns:a16="http://schemas.microsoft.com/office/drawing/2014/main" id="{F1D023F0-B8CF-98CC-927E-A10A7C66AAE4}"/>
                      </a:ext>
                    </a:extLst>
                  </p:cNvPr>
                  <p:cNvCxnSpPr>
                    <a:cxnSpLocks/>
                  </p:cNvCxnSpPr>
                  <p:nvPr/>
                </p:nvCxnSpPr>
                <p:spPr>
                  <a:xfrm rot="10800000" flipV="1">
                    <a:off x="2147810" y="4318843"/>
                    <a:ext cx="134435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399E165A-7C17-CB52-069D-2D3D9AC33AAF}"/>
                    </a:ext>
                  </a:extLst>
                </p:cNvPr>
                <p:cNvGrpSpPr/>
                <p:nvPr/>
              </p:nvGrpSpPr>
              <p:grpSpPr>
                <a:xfrm flipV="1">
                  <a:off x="8843011" y="1932037"/>
                  <a:ext cx="176620" cy="439920"/>
                  <a:chOff x="838200" y="4274144"/>
                  <a:chExt cx="2661525" cy="1250312"/>
                </a:xfrm>
              </p:grpSpPr>
              <p:cxnSp>
                <p:nvCxnSpPr>
                  <p:cNvPr id="50" name="Connector: Curved 49">
                    <a:extLst>
                      <a:ext uri="{FF2B5EF4-FFF2-40B4-BE49-F238E27FC236}">
                        <a16:creationId xmlns:a16="http://schemas.microsoft.com/office/drawing/2014/main" id="{91071CE0-CD9D-9B69-257A-4EF852BF95AC}"/>
                      </a:ext>
                    </a:extLst>
                  </p:cNvPr>
                  <p:cNvCxnSpPr>
                    <a:cxnSpLocks/>
                  </p:cNvCxnSpPr>
                  <p:nvPr/>
                </p:nvCxnSpPr>
                <p:spPr>
                  <a:xfrm>
                    <a:off x="838200" y="4274144"/>
                    <a:ext cx="1317172"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cxnSp>
                <p:nvCxnSpPr>
                  <p:cNvPr id="51" name="Connector: Curved 50">
                    <a:extLst>
                      <a:ext uri="{FF2B5EF4-FFF2-40B4-BE49-F238E27FC236}">
                        <a16:creationId xmlns:a16="http://schemas.microsoft.com/office/drawing/2014/main" id="{CF5BD493-D88A-CA3C-7D98-1B93FAC12CF7}"/>
                      </a:ext>
                    </a:extLst>
                  </p:cNvPr>
                  <p:cNvCxnSpPr>
                    <a:cxnSpLocks/>
                  </p:cNvCxnSpPr>
                  <p:nvPr/>
                </p:nvCxnSpPr>
                <p:spPr>
                  <a:xfrm rot="10800000" flipV="1">
                    <a:off x="2155372" y="4274154"/>
                    <a:ext cx="1344353" cy="1250302"/>
                  </a:xfrm>
                  <a:prstGeom prst="curvedConnector3">
                    <a:avLst/>
                  </a:prstGeom>
                  <a:ln w="25400">
                    <a:solidFill>
                      <a:srgbClr val="F545F9"/>
                    </a:solidFill>
                  </a:ln>
                </p:spPr>
                <p:style>
                  <a:lnRef idx="1">
                    <a:schemeClr val="accent1"/>
                  </a:lnRef>
                  <a:fillRef idx="0">
                    <a:schemeClr val="accent1"/>
                  </a:fillRef>
                  <a:effectRef idx="0">
                    <a:schemeClr val="accent1"/>
                  </a:effectRef>
                  <a:fontRef idx="minor">
                    <a:schemeClr val="tx1"/>
                  </a:fontRef>
                </p:style>
              </p:cxnSp>
            </p:grpSp>
          </p:grpSp>
          <p:sp>
            <p:nvSpPr>
              <p:cNvPr id="39" name="Rectangle 38">
                <a:extLst>
                  <a:ext uri="{FF2B5EF4-FFF2-40B4-BE49-F238E27FC236}">
                    <a16:creationId xmlns:a16="http://schemas.microsoft.com/office/drawing/2014/main" id="{D9C8F80D-8934-93CA-D583-1E6CF5F2F092}"/>
                  </a:ext>
                </a:extLst>
              </p:cNvPr>
              <p:cNvSpPr/>
              <p:nvPr/>
            </p:nvSpPr>
            <p:spPr>
              <a:xfrm>
                <a:off x="7385447" y="2505662"/>
                <a:ext cx="423709" cy="349529"/>
              </a:xfrm>
              <a:prstGeom prst="rect">
                <a:avLst/>
              </a:prstGeom>
              <a:ln>
                <a:noFill/>
              </a:ln>
            </p:spPr>
            <p:txBody>
              <a:bodyPr wrap="none">
                <a:spAutoFit/>
              </a:bodyPr>
              <a:lstStyle/>
              <a:p>
                <a:r>
                  <a:rPr lang="en-US" sz="2400" dirty="0"/>
                  <a:t>linac</a:t>
                </a:r>
                <a:endParaRPr lang="en-GB" sz="2400" dirty="0"/>
              </a:p>
            </p:txBody>
          </p:sp>
        </p:grpSp>
        <p:grpSp>
          <p:nvGrpSpPr>
            <p:cNvPr id="13" name="Group 12">
              <a:extLst>
                <a:ext uri="{FF2B5EF4-FFF2-40B4-BE49-F238E27FC236}">
                  <a16:creationId xmlns:a16="http://schemas.microsoft.com/office/drawing/2014/main" id="{57FB74F9-900D-352C-D14B-ED06C95B48C0}"/>
                </a:ext>
              </a:extLst>
            </p:cNvPr>
            <p:cNvGrpSpPr/>
            <p:nvPr/>
          </p:nvGrpSpPr>
          <p:grpSpPr>
            <a:xfrm>
              <a:off x="8189832" y="3162499"/>
              <a:ext cx="713084" cy="869438"/>
              <a:chOff x="5579324" y="1623182"/>
              <a:chExt cx="713084" cy="869438"/>
            </a:xfrm>
          </p:grpSpPr>
          <p:sp>
            <p:nvSpPr>
              <p:cNvPr id="35" name="Oval 34">
                <a:extLst>
                  <a:ext uri="{FF2B5EF4-FFF2-40B4-BE49-F238E27FC236}">
                    <a16:creationId xmlns:a16="http://schemas.microsoft.com/office/drawing/2014/main" id="{6B397B88-D3C4-17ED-22A1-2FCD7D2EBFC3}"/>
                  </a:ext>
                </a:extLst>
              </p:cNvPr>
              <p:cNvSpPr/>
              <p:nvPr/>
            </p:nvSpPr>
            <p:spPr>
              <a:xfrm>
                <a:off x="5579324" y="2233621"/>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36" name="Oval 35">
                <a:extLst>
                  <a:ext uri="{FF2B5EF4-FFF2-40B4-BE49-F238E27FC236}">
                    <a16:creationId xmlns:a16="http://schemas.microsoft.com/office/drawing/2014/main" id="{D53D04CC-7D0D-E1AC-48CC-8EED2E9378BC}"/>
                  </a:ext>
                </a:extLst>
              </p:cNvPr>
              <p:cNvSpPr/>
              <p:nvPr/>
            </p:nvSpPr>
            <p:spPr>
              <a:xfrm>
                <a:off x="6073181" y="1623182"/>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grpSp>
        <p:grpSp>
          <p:nvGrpSpPr>
            <p:cNvPr id="14" name="Group 13">
              <a:extLst>
                <a:ext uri="{FF2B5EF4-FFF2-40B4-BE49-F238E27FC236}">
                  <a16:creationId xmlns:a16="http://schemas.microsoft.com/office/drawing/2014/main" id="{FD9A3ED4-FE81-3B75-383C-1F0DE30F94D6}"/>
                </a:ext>
              </a:extLst>
            </p:cNvPr>
            <p:cNvGrpSpPr/>
            <p:nvPr/>
          </p:nvGrpSpPr>
          <p:grpSpPr>
            <a:xfrm>
              <a:off x="7253434" y="3147783"/>
              <a:ext cx="713084" cy="869438"/>
              <a:chOff x="5579324" y="1623182"/>
              <a:chExt cx="713084" cy="869438"/>
            </a:xfrm>
          </p:grpSpPr>
          <p:sp>
            <p:nvSpPr>
              <p:cNvPr id="33" name="Oval 32">
                <a:extLst>
                  <a:ext uri="{FF2B5EF4-FFF2-40B4-BE49-F238E27FC236}">
                    <a16:creationId xmlns:a16="http://schemas.microsoft.com/office/drawing/2014/main" id="{A698165A-2DEC-99D6-AB4C-931C445B1BC6}"/>
                  </a:ext>
                </a:extLst>
              </p:cNvPr>
              <p:cNvSpPr/>
              <p:nvPr/>
            </p:nvSpPr>
            <p:spPr>
              <a:xfrm>
                <a:off x="5579324" y="2233621"/>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34" name="Oval 33">
                <a:extLst>
                  <a:ext uri="{FF2B5EF4-FFF2-40B4-BE49-F238E27FC236}">
                    <a16:creationId xmlns:a16="http://schemas.microsoft.com/office/drawing/2014/main" id="{4A74BFF6-C55A-CA94-138C-BB95BFFCC522}"/>
                  </a:ext>
                </a:extLst>
              </p:cNvPr>
              <p:cNvSpPr/>
              <p:nvPr/>
            </p:nvSpPr>
            <p:spPr>
              <a:xfrm>
                <a:off x="6073181" y="1623182"/>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grpSp>
        <p:grpSp>
          <p:nvGrpSpPr>
            <p:cNvPr id="15" name="Group 14">
              <a:extLst>
                <a:ext uri="{FF2B5EF4-FFF2-40B4-BE49-F238E27FC236}">
                  <a16:creationId xmlns:a16="http://schemas.microsoft.com/office/drawing/2014/main" id="{0F089C73-B39F-A271-B7E7-584082EA8047}"/>
                </a:ext>
              </a:extLst>
            </p:cNvPr>
            <p:cNvGrpSpPr/>
            <p:nvPr/>
          </p:nvGrpSpPr>
          <p:grpSpPr>
            <a:xfrm>
              <a:off x="6265854" y="3161683"/>
              <a:ext cx="713084" cy="869438"/>
              <a:chOff x="5579324" y="1623182"/>
              <a:chExt cx="713084" cy="869438"/>
            </a:xfrm>
          </p:grpSpPr>
          <p:sp>
            <p:nvSpPr>
              <p:cNvPr id="31" name="Oval 30">
                <a:extLst>
                  <a:ext uri="{FF2B5EF4-FFF2-40B4-BE49-F238E27FC236}">
                    <a16:creationId xmlns:a16="http://schemas.microsoft.com/office/drawing/2014/main" id="{9CE50ADF-10B8-79CD-A668-6CE8DE807E5D}"/>
                  </a:ext>
                </a:extLst>
              </p:cNvPr>
              <p:cNvSpPr/>
              <p:nvPr/>
            </p:nvSpPr>
            <p:spPr>
              <a:xfrm>
                <a:off x="5579324" y="2233621"/>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32" name="Oval 31">
                <a:extLst>
                  <a:ext uri="{FF2B5EF4-FFF2-40B4-BE49-F238E27FC236}">
                    <a16:creationId xmlns:a16="http://schemas.microsoft.com/office/drawing/2014/main" id="{426A5655-C2B8-A60F-EFD7-829A77B5051D}"/>
                  </a:ext>
                </a:extLst>
              </p:cNvPr>
              <p:cNvSpPr/>
              <p:nvPr/>
            </p:nvSpPr>
            <p:spPr>
              <a:xfrm>
                <a:off x="6073181" y="1623182"/>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grpSp>
        <p:grpSp>
          <p:nvGrpSpPr>
            <p:cNvPr id="16" name="Group 15">
              <a:extLst>
                <a:ext uri="{FF2B5EF4-FFF2-40B4-BE49-F238E27FC236}">
                  <a16:creationId xmlns:a16="http://schemas.microsoft.com/office/drawing/2014/main" id="{08B7453C-3A4F-D63F-5950-6FF9722763E9}"/>
                </a:ext>
              </a:extLst>
            </p:cNvPr>
            <p:cNvGrpSpPr/>
            <p:nvPr/>
          </p:nvGrpSpPr>
          <p:grpSpPr>
            <a:xfrm>
              <a:off x="4794463" y="3300291"/>
              <a:ext cx="485793" cy="274304"/>
              <a:chOff x="2229989" y="2080822"/>
              <a:chExt cx="591421" cy="291922"/>
            </a:xfrm>
          </p:grpSpPr>
          <p:cxnSp>
            <p:nvCxnSpPr>
              <p:cNvPr id="29" name="Straight Arrow Connector 28">
                <a:extLst>
                  <a:ext uri="{FF2B5EF4-FFF2-40B4-BE49-F238E27FC236}">
                    <a16:creationId xmlns:a16="http://schemas.microsoft.com/office/drawing/2014/main" id="{57CF5B7E-DC90-A38D-DE2A-519E7757E925}"/>
                  </a:ext>
                </a:extLst>
              </p:cNvPr>
              <p:cNvCxnSpPr>
                <a:cxnSpLocks/>
              </p:cNvCxnSpPr>
              <p:nvPr/>
            </p:nvCxnSpPr>
            <p:spPr>
              <a:xfrm>
                <a:off x="2229989" y="2080822"/>
                <a:ext cx="591420" cy="276105"/>
              </a:xfrm>
              <a:prstGeom prst="straightConnector1">
                <a:avLst/>
              </a:prstGeom>
              <a:ln w="31750">
                <a:no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BC9479F-7DB3-86B1-B22D-763AD373186C}"/>
                  </a:ext>
                </a:extLst>
              </p:cNvPr>
              <p:cNvCxnSpPr>
                <a:cxnSpLocks/>
              </p:cNvCxnSpPr>
              <p:nvPr/>
            </p:nvCxnSpPr>
            <p:spPr>
              <a:xfrm>
                <a:off x="2229989" y="2096640"/>
                <a:ext cx="591421" cy="276104"/>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Oval 16">
              <a:extLst>
                <a:ext uri="{FF2B5EF4-FFF2-40B4-BE49-F238E27FC236}">
                  <a16:creationId xmlns:a16="http://schemas.microsoft.com/office/drawing/2014/main" id="{BBF6F50D-6CC7-73A4-9ADA-D8F5BBE82E53}"/>
                </a:ext>
              </a:extLst>
            </p:cNvPr>
            <p:cNvSpPr/>
            <p:nvPr/>
          </p:nvSpPr>
          <p:spPr>
            <a:xfrm>
              <a:off x="4579269" y="3106703"/>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18" name="Oval 17">
              <a:extLst>
                <a:ext uri="{FF2B5EF4-FFF2-40B4-BE49-F238E27FC236}">
                  <a16:creationId xmlns:a16="http://schemas.microsoft.com/office/drawing/2014/main" id="{FD060025-C988-CAF3-48A1-821FCEBD2D85}"/>
                </a:ext>
              </a:extLst>
            </p:cNvPr>
            <p:cNvSpPr/>
            <p:nvPr/>
          </p:nvSpPr>
          <p:spPr>
            <a:xfrm>
              <a:off x="10671377" y="4508321"/>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19" name="Oval 18">
              <a:extLst>
                <a:ext uri="{FF2B5EF4-FFF2-40B4-BE49-F238E27FC236}">
                  <a16:creationId xmlns:a16="http://schemas.microsoft.com/office/drawing/2014/main" id="{9760B1B0-98B4-CA82-8B26-C368E6381864}"/>
                </a:ext>
              </a:extLst>
            </p:cNvPr>
            <p:cNvSpPr/>
            <p:nvPr/>
          </p:nvSpPr>
          <p:spPr>
            <a:xfrm>
              <a:off x="10172226" y="5330113"/>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20" name="Oval 19">
              <a:extLst>
                <a:ext uri="{FF2B5EF4-FFF2-40B4-BE49-F238E27FC236}">
                  <a16:creationId xmlns:a16="http://schemas.microsoft.com/office/drawing/2014/main" id="{6974002B-8296-D0A2-45E3-BD2C15A19822}"/>
                </a:ext>
              </a:extLst>
            </p:cNvPr>
            <p:cNvSpPr/>
            <p:nvPr/>
          </p:nvSpPr>
          <p:spPr>
            <a:xfrm>
              <a:off x="9525928" y="3465528"/>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21" name="Oval 20">
              <a:extLst>
                <a:ext uri="{FF2B5EF4-FFF2-40B4-BE49-F238E27FC236}">
                  <a16:creationId xmlns:a16="http://schemas.microsoft.com/office/drawing/2014/main" id="{C489A84C-487E-6BD2-6CDE-BF7345967DD7}"/>
                </a:ext>
              </a:extLst>
            </p:cNvPr>
            <p:cNvSpPr/>
            <p:nvPr/>
          </p:nvSpPr>
          <p:spPr>
            <a:xfrm>
              <a:off x="10369795" y="3724527"/>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22" name="Oval 21">
              <a:extLst>
                <a:ext uri="{FF2B5EF4-FFF2-40B4-BE49-F238E27FC236}">
                  <a16:creationId xmlns:a16="http://schemas.microsoft.com/office/drawing/2014/main" id="{E2A6F67C-A2BC-2A64-7B1E-A8FBA5FF5296}"/>
                </a:ext>
              </a:extLst>
            </p:cNvPr>
            <p:cNvSpPr/>
            <p:nvPr/>
          </p:nvSpPr>
          <p:spPr>
            <a:xfrm>
              <a:off x="9349722" y="5536995"/>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23" name="Oval 22">
              <a:extLst>
                <a:ext uri="{FF2B5EF4-FFF2-40B4-BE49-F238E27FC236}">
                  <a16:creationId xmlns:a16="http://schemas.microsoft.com/office/drawing/2014/main" id="{06A50384-DFDE-DC96-DCC1-32FC1CBC5AA0}"/>
                </a:ext>
              </a:extLst>
            </p:cNvPr>
            <p:cNvSpPr/>
            <p:nvPr/>
          </p:nvSpPr>
          <p:spPr>
            <a:xfrm>
              <a:off x="8435174" y="5507696"/>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24" name="Oval 23">
              <a:extLst>
                <a:ext uri="{FF2B5EF4-FFF2-40B4-BE49-F238E27FC236}">
                  <a16:creationId xmlns:a16="http://schemas.microsoft.com/office/drawing/2014/main" id="{8E32AE55-504B-0310-0A06-D968CAA668C0}"/>
                </a:ext>
              </a:extLst>
            </p:cNvPr>
            <p:cNvSpPr/>
            <p:nvPr/>
          </p:nvSpPr>
          <p:spPr>
            <a:xfrm>
              <a:off x="7630239" y="5536993"/>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25" name="Oval 24">
              <a:extLst>
                <a:ext uri="{FF2B5EF4-FFF2-40B4-BE49-F238E27FC236}">
                  <a16:creationId xmlns:a16="http://schemas.microsoft.com/office/drawing/2014/main" id="{608CB26D-7C13-2DF0-CC4C-7FD253EFA6D1}"/>
                </a:ext>
              </a:extLst>
            </p:cNvPr>
            <p:cNvSpPr/>
            <p:nvPr/>
          </p:nvSpPr>
          <p:spPr>
            <a:xfrm>
              <a:off x="6792381" y="5536993"/>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26" name="Oval 25">
              <a:extLst>
                <a:ext uri="{FF2B5EF4-FFF2-40B4-BE49-F238E27FC236}">
                  <a16:creationId xmlns:a16="http://schemas.microsoft.com/office/drawing/2014/main" id="{53739650-E477-CC17-037D-C0B619A3195D}"/>
                </a:ext>
              </a:extLst>
            </p:cNvPr>
            <p:cNvSpPr/>
            <p:nvPr/>
          </p:nvSpPr>
          <p:spPr>
            <a:xfrm>
              <a:off x="5969442" y="5528128"/>
              <a:ext cx="219227" cy="258999"/>
            </a:xfrm>
            <a:prstGeom prst="ellipse">
              <a:avLst/>
            </a:prstGeom>
            <a:solidFill>
              <a:srgbClr val="0E1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27" name="Oval 26">
              <a:extLst>
                <a:ext uri="{FF2B5EF4-FFF2-40B4-BE49-F238E27FC236}">
                  <a16:creationId xmlns:a16="http://schemas.microsoft.com/office/drawing/2014/main" id="{741D740A-41A1-3017-BF01-69582BA21CD6}"/>
                </a:ext>
              </a:extLst>
            </p:cNvPr>
            <p:cNvSpPr/>
            <p:nvPr/>
          </p:nvSpPr>
          <p:spPr>
            <a:xfrm>
              <a:off x="5206029" y="5521243"/>
              <a:ext cx="219227" cy="25899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28" name="Oval 27">
              <a:extLst>
                <a:ext uri="{FF2B5EF4-FFF2-40B4-BE49-F238E27FC236}">
                  <a16:creationId xmlns:a16="http://schemas.microsoft.com/office/drawing/2014/main" id="{C96B8DB4-91DE-F6F8-988E-DECC71A653C5}"/>
                </a:ext>
              </a:extLst>
            </p:cNvPr>
            <p:cNvSpPr/>
            <p:nvPr/>
          </p:nvSpPr>
          <p:spPr>
            <a:xfrm>
              <a:off x="4471833" y="4508321"/>
              <a:ext cx="219227" cy="258999"/>
            </a:xfrm>
            <a:prstGeom prst="ellipse">
              <a:avLst/>
            </a:prstGeom>
            <a:gradFill flip="none" rotWithShape="1">
              <a:gsLst>
                <a:gs pos="39000">
                  <a:srgbClr val="FF0000"/>
                </a:gs>
                <a:gs pos="61000">
                  <a:srgbClr val="0000FF"/>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grpSp>
      <p:grpSp>
        <p:nvGrpSpPr>
          <p:cNvPr id="72" name="Group 71">
            <a:extLst>
              <a:ext uri="{FF2B5EF4-FFF2-40B4-BE49-F238E27FC236}">
                <a16:creationId xmlns:a16="http://schemas.microsoft.com/office/drawing/2014/main" id="{095F6441-AE69-F56E-335F-897E9EAFB66E}"/>
              </a:ext>
            </a:extLst>
          </p:cNvPr>
          <p:cNvGrpSpPr/>
          <p:nvPr/>
        </p:nvGrpSpPr>
        <p:grpSpPr>
          <a:xfrm>
            <a:off x="1073439" y="4132245"/>
            <a:ext cx="2993728" cy="847508"/>
            <a:chOff x="575248" y="4623897"/>
            <a:chExt cx="5375365" cy="1642365"/>
          </a:xfrm>
        </p:grpSpPr>
        <p:sp>
          <p:nvSpPr>
            <p:cNvPr id="73" name="Oval 72">
              <a:extLst>
                <a:ext uri="{FF2B5EF4-FFF2-40B4-BE49-F238E27FC236}">
                  <a16:creationId xmlns:a16="http://schemas.microsoft.com/office/drawing/2014/main" id="{0D2C4380-F57C-D191-747C-090D253C705A}"/>
                </a:ext>
              </a:extLst>
            </p:cNvPr>
            <p:cNvSpPr/>
            <p:nvPr/>
          </p:nvSpPr>
          <p:spPr>
            <a:xfrm>
              <a:off x="5407575" y="4777989"/>
              <a:ext cx="535802" cy="6290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endParaRPr lang="en-GB" sz="2800" dirty="0"/>
            </a:p>
          </p:txBody>
        </p:sp>
        <p:sp>
          <p:nvSpPr>
            <p:cNvPr id="74" name="TextBox 519">
              <a:extLst>
                <a:ext uri="{FF2B5EF4-FFF2-40B4-BE49-F238E27FC236}">
                  <a16:creationId xmlns:a16="http://schemas.microsoft.com/office/drawing/2014/main" id="{A73AFE15-EE47-D9AD-869A-C4007070797D}"/>
                </a:ext>
              </a:extLst>
            </p:cNvPr>
            <p:cNvSpPr txBox="1"/>
            <p:nvPr/>
          </p:nvSpPr>
          <p:spPr>
            <a:xfrm>
              <a:off x="575248" y="4623897"/>
              <a:ext cx="4901544" cy="1642365"/>
            </a:xfrm>
            <a:prstGeom prst="rect">
              <a:avLst/>
            </a:prstGeom>
            <a:noFill/>
          </p:spPr>
          <p:txBody>
            <a:bodyPr wrap="square">
              <a:spAutoFit/>
            </a:bodyPr>
            <a:lstStyle>
              <a:defPPr>
                <a:defRPr lang="en-US"/>
              </a:defPPr>
              <a:lvl1pPr marL="0" algn="l" defTabSz="2507943" rtl="0" eaLnBrk="1" latinLnBrk="0" hangingPunct="1">
                <a:defRPr sz="4900" kern="1200">
                  <a:solidFill>
                    <a:schemeClr val="tx1"/>
                  </a:solidFill>
                  <a:latin typeface="+mn-lt"/>
                  <a:ea typeface="+mn-ea"/>
                  <a:cs typeface="+mn-cs"/>
                </a:defRPr>
              </a:lvl1pPr>
              <a:lvl2pPr marL="1253972" algn="l" defTabSz="2507943" rtl="0" eaLnBrk="1" latinLnBrk="0" hangingPunct="1">
                <a:defRPr sz="4900" kern="1200">
                  <a:solidFill>
                    <a:schemeClr val="tx1"/>
                  </a:solidFill>
                  <a:latin typeface="+mn-lt"/>
                  <a:ea typeface="+mn-ea"/>
                  <a:cs typeface="+mn-cs"/>
                </a:defRPr>
              </a:lvl2pPr>
              <a:lvl3pPr marL="2507943" algn="l" defTabSz="2507943" rtl="0" eaLnBrk="1" latinLnBrk="0" hangingPunct="1">
                <a:defRPr sz="4900" kern="1200">
                  <a:solidFill>
                    <a:schemeClr val="tx1"/>
                  </a:solidFill>
                  <a:latin typeface="+mn-lt"/>
                  <a:ea typeface="+mn-ea"/>
                  <a:cs typeface="+mn-cs"/>
                </a:defRPr>
              </a:lvl3pPr>
              <a:lvl4pPr marL="3761915" algn="l" defTabSz="2507943" rtl="0" eaLnBrk="1" latinLnBrk="0" hangingPunct="1">
                <a:defRPr sz="4900" kern="1200">
                  <a:solidFill>
                    <a:schemeClr val="tx1"/>
                  </a:solidFill>
                  <a:latin typeface="+mn-lt"/>
                  <a:ea typeface="+mn-ea"/>
                  <a:cs typeface="+mn-cs"/>
                </a:defRPr>
              </a:lvl4pPr>
              <a:lvl5pPr marL="5015886" algn="l" defTabSz="2507943" rtl="0" eaLnBrk="1" latinLnBrk="0" hangingPunct="1">
                <a:defRPr sz="4900" kern="1200">
                  <a:solidFill>
                    <a:schemeClr val="tx1"/>
                  </a:solidFill>
                  <a:latin typeface="+mn-lt"/>
                  <a:ea typeface="+mn-ea"/>
                  <a:cs typeface="+mn-cs"/>
                </a:defRPr>
              </a:lvl5pPr>
              <a:lvl6pPr marL="6269858" algn="l" defTabSz="2507943" rtl="0" eaLnBrk="1" latinLnBrk="0" hangingPunct="1">
                <a:defRPr sz="4900" kern="1200">
                  <a:solidFill>
                    <a:schemeClr val="tx1"/>
                  </a:solidFill>
                  <a:latin typeface="+mn-lt"/>
                  <a:ea typeface="+mn-ea"/>
                  <a:cs typeface="+mn-cs"/>
                </a:defRPr>
              </a:lvl6pPr>
              <a:lvl7pPr marL="7523830" algn="l" defTabSz="2507943" rtl="0" eaLnBrk="1" latinLnBrk="0" hangingPunct="1">
                <a:defRPr sz="4900" kern="1200">
                  <a:solidFill>
                    <a:schemeClr val="tx1"/>
                  </a:solidFill>
                  <a:latin typeface="+mn-lt"/>
                  <a:ea typeface="+mn-ea"/>
                  <a:cs typeface="+mn-cs"/>
                </a:defRPr>
              </a:lvl7pPr>
              <a:lvl8pPr marL="8777801" algn="l" defTabSz="2507943" rtl="0" eaLnBrk="1" latinLnBrk="0" hangingPunct="1">
                <a:defRPr sz="4900" kern="1200">
                  <a:solidFill>
                    <a:schemeClr val="tx1"/>
                  </a:solidFill>
                  <a:latin typeface="+mn-lt"/>
                  <a:ea typeface="+mn-ea"/>
                  <a:cs typeface="+mn-cs"/>
                </a:defRPr>
              </a:lvl8pPr>
              <a:lvl9pPr marL="10031773" algn="l" defTabSz="2507943" rtl="0" eaLnBrk="1" latinLnBrk="0" hangingPunct="1">
                <a:defRPr sz="4900" kern="1200">
                  <a:solidFill>
                    <a:schemeClr val="tx1"/>
                  </a:solidFill>
                  <a:latin typeface="+mn-lt"/>
                  <a:ea typeface="+mn-ea"/>
                  <a:cs typeface="+mn-cs"/>
                </a:defRPr>
              </a:lvl9pPr>
            </a:lstStyle>
            <a:p>
              <a:r>
                <a:rPr lang="en-US" sz="2400" dirty="0">
                  <a:solidFill>
                    <a:srgbClr val="FF0000"/>
                  </a:solidFill>
                </a:rPr>
                <a:t>Accelerating bunch:</a:t>
              </a:r>
            </a:p>
            <a:p>
              <a:r>
                <a:rPr lang="en-US" sz="2400" dirty="0">
                  <a:solidFill>
                    <a:srgbClr val="2313F5"/>
                  </a:solidFill>
                </a:rPr>
                <a:t>Decelerating bunch:</a:t>
              </a:r>
              <a:endParaRPr lang="en-GB" sz="2400" dirty="0">
                <a:solidFill>
                  <a:srgbClr val="2313F5"/>
                </a:solidFill>
              </a:endParaRPr>
            </a:p>
          </p:txBody>
        </p:sp>
        <p:sp>
          <p:nvSpPr>
            <p:cNvPr id="75" name="Oval 74">
              <a:extLst>
                <a:ext uri="{FF2B5EF4-FFF2-40B4-BE49-F238E27FC236}">
                  <a16:creationId xmlns:a16="http://schemas.microsoft.com/office/drawing/2014/main" id="{E9615DFF-34B1-2469-7137-90E9B6B17173}"/>
                </a:ext>
              </a:extLst>
            </p:cNvPr>
            <p:cNvSpPr/>
            <p:nvPr/>
          </p:nvSpPr>
          <p:spPr>
            <a:xfrm>
              <a:off x="5414811" y="5529302"/>
              <a:ext cx="535802" cy="629001"/>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endParaRPr lang="en-GB" sz="2800" dirty="0"/>
            </a:p>
          </p:txBody>
        </p:sp>
      </p:gr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75BDF7E9-5DE1-3954-4BF6-0F6D11A0ED08}"/>
                  </a:ext>
                </a:extLst>
              </p:cNvPr>
              <p:cNvSpPr txBox="1"/>
              <p:nvPr/>
            </p:nvSpPr>
            <p:spPr>
              <a:xfrm>
                <a:off x="5733563" y="4897336"/>
                <a:ext cx="112543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𝜙</m:t>
                      </m:r>
                      <m:r>
                        <a:rPr lang="pt-BR" i="1" smtClean="0">
                          <a:latin typeface="Cambria Math" panose="02040503050406030204" pitchFamily="18" charset="0"/>
                        </a:rPr>
                        <m:t>=</m:t>
                      </m:r>
                      <m:r>
                        <a:rPr lang="en-US" b="0" i="1" smtClean="0">
                          <a:latin typeface="Cambria Math" panose="02040503050406030204" pitchFamily="18" charset="0"/>
                        </a:rPr>
                        <m:t>180</m:t>
                      </m:r>
                      <m:r>
                        <a:rPr lang="en-US" b="0" i="1" dirty="0"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76" name="TextBox 75">
                <a:extLst>
                  <a:ext uri="{FF2B5EF4-FFF2-40B4-BE49-F238E27FC236}">
                    <a16:creationId xmlns:a16="http://schemas.microsoft.com/office/drawing/2014/main" id="{75BDF7E9-5DE1-3954-4BF6-0F6D11A0ED08}"/>
                  </a:ext>
                </a:extLst>
              </p:cNvPr>
              <p:cNvSpPr txBox="1">
                <a:spLocks noRot="1" noChangeAspect="1" noMove="1" noResize="1" noEditPoints="1" noAdjustHandles="1" noChangeArrowheads="1" noChangeShapeType="1" noTextEdit="1"/>
              </p:cNvSpPr>
              <p:nvPr/>
            </p:nvSpPr>
            <p:spPr>
              <a:xfrm>
                <a:off x="5733563" y="4897336"/>
                <a:ext cx="1125436" cy="276999"/>
              </a:xfrm>
              <a:prstGeom prst="rect">
                <a:avLst/>
              </a:prstGeom>
              <a:blipFill>
                <a:blip r:embed="rId3"/>
                <a:stretch>
                  <a:fillRect l="-4891" r="-4891" b="-32609"/>
                </a:stretch>
              </a:blipFill>
            </p:spPr>
            <p:txBody>
              <a:bodyPr/>
              <a:lstStyle/>
              <a:p>
                <a:r>
                  <a:rPr lang="en-GB">
                    <a:noFill/>
                  </a:rPr>
                  <a:t> </a:t>
                </a:r>
              </a:p>
            </p:txBody>
          </p:sp>
        </mc:Fallback>
      </mc:AlternateContent>
      <p:sp>
        <p:nvSpPr>
          <p:cNvPr id="79" name="TextBox 519">
            <a:extLst>
              <a:ext uri="{FF2B5EF4-FFF2-40B4-BE49-F238E27FC236}">
                <a16:creationId xmlns:a16="http://schemas.microsoft.com/office/drawing/2014/main" id="{BF690AF4-2377-C8FE-0667-F076B76CF32C}"/>
              </a:ext>
            </a:extLst>
          </p:cNvPr>
          <p:cNvSpPr txBox="1"/>
          <p:nvPr/>
        </p:nvSpPr>
        <p:spPr>
          <a:xfrm>
            <a:off x="6526217" y="1824951"/>
            <a:ext cx="3998332" cy="830997"/>
          </a:xfrm>
          <a:prstGeom prst="rect">
            <a:avLst/>
          </a:prstGeom>
          <a:noFill/>
        </p:spPr>
        <p:txBody>
          <a:bodyPr wrap="square">
            <a:spAutoFit/>
          </a:bodyPr>
          <a:lstStyle>
            <a:defPPr>
              <a:defRPr lang="en-US"/>
            </a:defPPr>
            <a:lvl1pPr marL="0" algn="l" defTabSz="2507943" rtl="0" eaLnBrk="1" latinLnBrk="0" hangingPunct="1">
              <a:defRPr sz="4900" kern="1200">
                <a:solidFill>
                  <a:schemeClr val="tx1"/>
                </a:solidFill>
                <a:latin typeface="+mn-lt"/>
                <a:ea typeface="+mn-ea"/>
                <a:cs typeface="+mn-cs"/>
              </a:defRPr>
            </a:lvl1pPr>
            <a:lvl2pPr marL="1253972" algn="l" defTabSz="2507943" rtl="0" eaLnBrk="1" latinLnBrk="0" hangingPunct="1">
              <a:defRPr sz="4900" kern="1200">
                <a:solidFill>
                  <a:schemeClr val="tx1"/>
                </a:solidFill>
                <a:latin typeface="+mn-lt"/>
                <a:ea typeface="+mn-ea"/>
                <a:cs typeface="+mn-cs"/>
              </a:defRPr>
            </a:lvl2pPr>
            <a:lvl3pPr marL="2507943" algn="l" defTabSz="2507943" rtl="0" eaLnBrk="1" latinLnBrk="0" hangingPunct="1">
              <a:defRPr sz="4900" kern="1200">
                <a:solidFill>
                  <a:schemeClr val="tx1"/>
                </a:solidFill>
                <a:latin typeface="+mn-lt"/>
                <a:ea typeface="+mn-ea"/>
                <a:cs typeface="+mn-cs"/>
              </a:defRPr>
            </a:lvl3pPr>
            <a:lvl4pPr marL="3761915" algn="l" defTabSz="2507943" rtl="0" eaLnBrk="1" latinLnBrk="0" hangingPunct="1">
              <a:defRPr sz="4900" kern="1200">
                <a:solidFill>
                  <a:schemeClr val="tx1"/>
                </a:solidFill>
                <a:latin typeface="+mn-lt"/>
                <a:ea typeface="+mn-ea"/>
                <a:cs typeface="+mn-cs"/>
              </a:defRPr>
            </a:lvl4pPr>
            <a:lvl5pPr marL="5015886" algn="l" defTabSz="2507943" rtl="0" eaLnBrk="1" latinLnBrk="0" hangingPunct="1">
              <a:defRPr sz="4900" kern="1200">
                <a:solidFill>
                  <a:schemeClr val="tx1"/>
                </a:solidFill>
                <a:latin typeface="+mn-lt"/>
                <a:ea typeface="+mn-ea"/>
                <a:cs typeface="+mn-cs"/>
              </a:defRPr>
            </a:lvl5pPr>
            <a:lvl6pPr marL="6269858" algn="l" defTabSz="2507943" rtl="0" eaLnBrk="1" latinLnBrk="0" hangingPunct="1">
              <a:defRPr sz="4900" kern="1200">
                <a:solidFill>
                  <a:schemeClr val="tx1"/>
                </a:solidFill>
                <a:latin typeface="+mn-lt"/>
                <a:ea typeface="+mn-ea"/>
                <a:cs typeface="+mn-cs"/>
              </a:defRPr>
            </a:lvl6pPr>
            <a:lvl7pPr marL="7523830" algn="l" defTabSz="2507943" rtl="0" eaLnBrk="1" latinLnBrk="0" hangingPunct="1">
              <a:defRPr sz="4900" kern="1200">
                <a:solidFill>
                  <a:schemeClr val="tx1"/>
                </a:solidFill>
                <a:latin typeface="+mn-lt"/>
                <a:ea typeface="+mn-ea"/>
                <a:cs typeface="+mn-cs"/>
              </a:defRPr>
            </a:lvl7pPr>
            <a:lvl8pPr marL="8777801" algn="l" defTabSz="2507943" rtl="0" eaLnBrk="1" latinLnBrk="0" hangingPunct="1">
              <a:defRPr sz="4900" kern="1200">
                <a:solidFill>
                  <a:schemeClr val="tx1"/>
                </a:solidFill>
                <a:latin typeface="+mn-lt"/>
                <a:ea typeface="+mn-ea"/>
                <a:cs typeface="+mn-cs"/>
              </a:defRPr>
            </a:lvl8pPr>
            <a:lvl9pPr marL="10031773" algn="l" defTabSz="2507943" rtl="0" eaLnBrk="1" latinLnBrk="0" hangingPunct="1">
              <a:defRPr sz="4900" kern="1200">
                <a:solidFill>
                  <a:schemeClr val="tx1"/>
                </a:solidFill>
                <a:latin typeface="+mn-lt"/>
                <a:ea typeface="+mn-ea"/>
                <a:cs typeface="+mn-cs"/>
              </a:defRPr>
            </a:lvl9pPr>
          </a:lstStyle>
          <a:p>
            <a:r>
              <a:rPr lang="en-US" sz="2400" dirty="0">
                <a:solidFill>
                  <a:srgbClr val="FF0000"/>
                </a:solidFill>
              </a:rPr>
              <a:t>Acceleration:  </a:t>
            </a:r>
            <a:r>
              <a:rPr lang="en-US" sz="2400" dirty="0" err="1"/>
              <a:t>E</a:t>
            </a:r>
            <a:r>
              <a:rPr lang="en-US" sz="2400" baseline="-25000" dirty="0" err="1"/>
              <a:t>cavity</a:t>
            </a:r>
            <a:r>
              <a:rPr lang="en-US" sz="2400" dirty="0"/>
              <a:t> </a:t>
            </a:r>
            <a:r>
              <a:rPr lang="en-US" sz="2400" dirty="0">
                <a:sym typeface="Wingdings" panose="05000000000000000000" pitchFamily="2" charset="2"/>
              </a:rPr>
              <a:t> </a:t>
            </a:r>
            <a:r>
              <a:rPr lang="en-US" sz="2400" dirty="0" err="1">
                <a:sym typeface="Wingdings" panose="05000000000000000000" pitchFamily="2" charset="2"/>
              </a:rPr>
              <a:t>KE</a:t>
            </a:r>
            <a:r>
              <a:rPr lang="en-US" sz="2400" baseline="-25000" dirty="0" err="1">
                <a:sym typeface="Wingdings" panose="05000000000000000000" pitchFamily="2" charset="2"/>
              </a:rPr>
              <a:t>beam</a:t>
            </a:r>
            <a:r>
              <a:rPr lang="en-US" sz="2400" dirty="0"/>
              <a:t> </a:t>
            </a:r>
            <a:r>
              <a:rPr lang="en-US" sz="2400" dirty="0">
                <a:solidFill>
                  <a:srgbClr val="2313F5"/>
                </a:solidFill>
              </a:rPr>
              <a:t>Deceleration:  </a:t>
            </a:r>
            <a:r>
              <a:rPr lang="en-US" sz="2400" dirty="0" err="1"/>
              <a:t>K</a:t>
            </a:r>
            <a:r>
              <a:rPr lang="en-US" sz="2400" dirty="0" err="1">
                <a:sym typeface="Wingdings" panose="05000000000000000000" pitchFamily="2" charset="2"/>
              </a:rPr>
              <a:t>E</a:t>
            </a:r>
            <a:r>
              <a:rPr lang="en-US" sz="2400" baseline="-25000" dirty="0" err="1">
                <a:sym typeface="Wingdings" panose="05000000000000000000" pitchFamily="2" charset="2"/>
              </a:rPr>
              <a:t>beam</a:t>
            </a:r>
            <a:r>
              <a:rPr lang="en-US" sz="2400" baseline="-25000" dirty="0">
                <a:sym typeface="Wingdings" panose="05000000000000000000" pitchFamily="2" charset="2"/>
              </a:rPr>
              <a:t> </a:t>
            </a:r>
            <a:r>
              <a:rPr lang="en-US" sz="2400" dirty="0">
                <a:sym typeface="Wingdings" panose="05000000000000000000" pitchFamily="2" charset="2"/>
              </a:rPr>
              <a:t></a:t>
            </a:r>
            <a:r>
              <a:rPr lang="en-US" sz="2400" dirty="0"/>
              <a:t> </a:t>
            </a:r>
            <a:r>
              <a:rPr lang="en-US" sz="2400" dirty="0" err="1"/>
              <a:t>E</a:t>
            </a:r>
            <a:r>
              <a:rPr lang="en-US" sz="2400" baseline="-25000" dirty="0" err="1"/>
              <a:t>cavity</a:t>
            </a:r>
            <a:endParaRPr lang="en-GB" sz="2400" dirty="0"/>
          </a:p>
        </p:txBody>
      </p:sp>
    </p:spTree>
    <p:extLst>
      <p:ext uri="{BB962C8B-B14F-4D97-AF65-F5344CB8AC3E}">
        <p14:creationId xmlns:p14="http://schemas.microsoft.com/office/powerpoint/2010/main" val="257458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2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wipe(up)">
                                      <p:cBhvr>
                                        <p:cTn id="1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85B2B-27F6-F44D-5E0D-2722D9BE7E1B}"/>
              </a:ext>
            </a:extLst>
          </p:cNvPr>
          <p:cNvSpPr>
            <a:spLocks noGrp="1"/>
          </p:cNvSpPr>
          <p:nvPr>
            <p:ph type="title"/>
          </p:nvPr>
        </p:nvSpPr>
        <p:spPr/>
        <p:txBody>
          <a:bodyPr/>
          <a:lstStyle/>
          <a:p>
            <a:r>
              <a:rPr lang="en-US" dirty="0"/>
              <a:t>Beam loading pattern</a:t>
            </a:r>
            <a:endParaRPr lang="en-GB" dirty="0"/>
          </a:p>
        </p:txBody>
      </p:sp>
      <p:sp>
        <p:nvSpPr>
          <p:cNvPr id="3" name="Content Placeholder 2">
            <a:extLst>
              <a:ext uri="{FF2B5EF4-FFF2-40B4-BE49-F238E27FC236}">
                <a16:creationId xmlns:a16="http://schemas.microsoft.com/office/drawing/2014/main" id="{F042DF21-C893-1221-6A0C-9B2422BA0DA0}"/>
              </a:ext>
            </a:extLst>
          </p:cNvPr>
          <p:cNvSpPr>
            <a:spLocks noGrp="1"/>
          </p:cNvSpPr>
          <p:nvPr>
            <p:ph idx="1"/>
          </p:nvPr>
        </p:nvSpPr>
        <p:spPr>
          <a:xfrm>
            <a:off x="848367" y="1512292"/>
            <a:ext cx="6747722" cy="937270"/>
          </a:xfrm>
        </p:spPr>
        <p:txBody>
          <a:bodyPr>
            <a:normAutofit/>
          </a:bodyPr>
          <a:lstStyle/>
          <a:p>
            <a:r>
              <a:rPr lang="en-US" dirty="0"/>
              <a:t>The order bunches pass through the cavity.</a:t>
            </a:r>
          </a:p>
          <a:p>
            <a:endParaRPr lang="en-GB" dirty="0"/>
          </a:p>
        </p:txBody>
      </p:sp>
      <p:grpSp>
        <p:nvGrpSpPr>
          <p:cNvPr id="114" name="Group 113">
            <a:extLst>
              <a:ext uri="{FF2B5EF4-FFF2-40B4-BE49-F238E27FC236}">
                <a16:creationId xmlns:a16="http://schemas.microsoft.com/office/drawing/2014/main" id="{52CB19EB-79CD-DA40-2F99-22732CC24BF6}"/>
              </a:ext>
            </a:extLst>
          </p:cNvPr>
          <p:cNvGrpSpPr/>
          <p:nvPr/>
        </p:nvGrpSpPr>
        <p:grpSpPr>
          <a:xfrm>
            <a:off x="1090096" y="2526044"/>
            <a:ext cx="3849147" cy="785899"/>
            <a:chOff x="7260083" y="1014655"/>
            <a:chExt cx="3849147" cy="785899"/>
          </a:xfrm>
        </p:grpSpPr>
        <p:sp>
          <p:nvSpPr>
            <p:cNvPr id="14" name="TextBox 495">
              <a:extLst>
                <a:ext uri="{FF2B5EF4-FFF2-40B4-BE49-F238E27FC236}">
                  <a16:creationId xmlns:a16="http://schemas.microsoft.com/office/drawing/2014/main" id="{EB99FB76-3AFE-4013-94EC-5D8AF04E07B8}"/>
                </a:ext>
              </a:extLst>
            </p:cNvPr>
            <p:cNvSpPr txBox="1"/>
            <p:nvPr/>
          </p:nvSpPr>
          <p:spPr>
            <a:xfrm>
              <a:off x="7260083" y="1014655"/>
              <a:ext cx="3849147" cy="523220"/>
            </a:xfrm>
            <a:prstGeom prst="rect">
              <a:avLst/>
            </a:prstGeom>
            <a:noFill/>
          </p:spPr>
          <p:txBody>
            <a:bodyPr wrap="square">
              <a:spAutoFit/>
            </a:bodyPr>
            <a:lstStyle>
              <a:defPPr>
                <a:defRPr lang="en-US"/>
              </a:defPPr>
              <a:lvl1pPr marL="0" algn="l" defTabSz="2507943" rtl="0" eaLnBrk="1" latinLnBrk="0" hangingPunct="1">
                <a:defRPr sz="4900" kern="1200">
                  <a:solidFill>
                    <a:schemeClr val="tx1"/>
                  </a:solidFill>
                  <a:latin typeface="+mn-lt"/>
                  <a:ea typeface="+mn-ea"/>
                  <a:cs typeface="+mn-cs"/>
                </a:defRPr>
              </a:lvl1pPr>
              <a:lvl2pPr marL="1253972" algn="l" defTabSz="2507943" rtl="0" eaLnBrk="1" latinLnBrk="0" hangingPunct="1">
                <a:defRPr sz="4900" kern="1200">
                  <a:solidFill>
                    <a:schemeClr val="tx1"/>
                  </a:solidFill>
                  <a:latin typeface="+mn-lt"/>
                  <a:ea typeface="+mn-ea"/>
                  <a:cs typeface="+mn-cs"/>
                </a:defRPr>
              </a:lvl2pPr>
              <a:lvl3pPr marL="2507943" algn="l" defTabSz="2507943" rtl="0" eaLnBrk="1" latinLnBrk="0" hangingPunct="1">
                <a:defRPr sz="4900" kern="1200">
                  <a:solidFill>
                    <a:schemeClr val="tx1"/>
                  </a:solidFill>
                  <a:latin typeface="+mn-lt"/>
                  <a:ea typeface="+mn-ea"/>
                  <a:cs typeface="+mn-cs"/>
                </a:defRPr>
              </a:lvl3pPr>
              <a:lvl4pPr marL="3761915" algn="l" defTabSz="2507943" rtl="0" eaLnBrk="1" latinLnBrk="0" hangingPunct="1">
                <a:defRPr sz="4900" kern="1200">
                  <a:solidFill>
                    <a:schemeClr val="tx1"/>
                  </a:solidFill>
                  <a:latin typeface="+mn-lt"/>
                  <a:ea typeface="+mn-ea"/>
                  <a:cs typeface="+mn-cs"/>
                </a:defRPr>
              </a:lvl4pPr>
              <a:lvl5pPr marL="5015886" algn="l" defTabSz="2507943" rtl="0" eaLnBrk="1" latinLnBrk="0" hangingPunct="1">
                <a:defRPr sz="4900" kern="1200">
                  <a:solidFill>
                    <a:schemeClr val="tx1"/>
                  </a:solidFill>
                  <a:latin typeface="+mn-lt"/>
                  <a:ea typeface="+mn-ea"/>
                  <a:cs typeface="+mn-cs"/>
                </a:defRPr>
              </a:lvl5pPr>
              <a:lvl6pPr marL="6269858" algn="l" defTabSz="2507943" rtl="0" eaLnBrk="1" latinLnBrk="0" hangingPunct="1">
                <a:defRPr sz="4900" kern="1200">
                  <a:solidFill>
                    <a:schemeClr val="tx1"/>
                  </a:solidFill>
                  <a:latin typeface="+mn-lt"/>
                  <a:ea typeface="+mn-ea"/>
                  <a:cs typeface="+mn-cs"/>
                </a:defRPr>
              </a:lvl6pPr>
              <a:lvl7pPr marL="7523830" algn="l" defTabSz="2507943" rtl="0" eaLnBrk="1" latinLnBrk="0" hangingPunct="1">
                <a:defRPr sz="4900" kern="1200">
                  <a:solidFill>
                    <a:schemeClr val="tx1"/>
                  </a:solidFill>
                  <a:latin typeface="+mn-lt"/>
                  <a:ea typeface="+mn-ea"/>
                  <a:cs typeface="+mn-cs"/>
                </a:defRPr>
              </a:lvl7pPr>
              <a:lvl8pPr marL="8777801" algn="l" defTabSz="2507943" rtl="0" eaLnBrk="1" latinLnBrk="0" hangingPunct="1">
                <a:defRPr sz="4900" kern="1200">
                  <a:solidFill>
                    <a:schemeClr val="tx1"/>
                  </a:solidFill>
                  <a:latin typeface="+mn-lt"/>
                  <a:ea typeface="+mn-ea"/>
                  <a:cs typeface="+mn-cs"/>
                </a:defRPr>
              </a:lvl8pPr>
              <a:lvl9pPr marL="10031773" algn="l" defTabSz="2507943" rtl="0" eaLnBrk="1" latinLnBrk="0" hangingPunct="1">
                <a:defRPr sz="4900" kern="1200">
                  <a:solidFill>
                    <a:schemeClr val="tx1"/>
                  </a:solidFill>
                  <a:latin typeface="+mn-lt"/>
                  <a:ea typeface="+mn-ea"/>
                  <a:cs typeface="+mn-cs"/>
                </a:defRPr>
              </a:lvl9pPr>
            </a:lstStyle>
            <a:p>
              <a:r>
                <a:rPr lang="en-US" sz="2800" dirty="0"/>
                <a:t>Pattern {1,2,3,4,5,6}</a:t>
              </a:r>
            </a:p>
          </p:txBody>
        </p:sp>
        <p:grpSp>
          <p:nvGrpSpPr>
            <p:cNvPr id="15" name="Group 14">
              <a:extLst>
                <a:ext uri="{FF2B5EF4-FFF2-40B4-BE49-F238E27FC236}">
                  <a16:creationId xmlns:a16="http://schemas.microsoft.com/office/drawing/2014/main" id="{C98CD4C7-44B8-4F97-A65E-DABDA068D467}"/>
                </a:ext>
              </a:extLst>
            </p:cNvPr>
            <p:cNvGrpSpPr/>
            <p:nvPr/>
          </p:nvGrpSpPr>
          <p:grpSpPr>
            <a:xfrm>
              <a:off x="8525383" y="1497137"/>
              <a:ext cx="1697405" cy="303417"/>
              <a:chOff x="3699314" y="4157800"/>
              <a:chExt cx="3222052" cy="923333"/>
            </a:xfrm>
          </p:grpSpPr>
          <p:sp>
            <p:nvSpPr>
              <p:cNvPr id="30" name="Oval 29">
                <a:extLst>
                  <a:ext uri="{FF2B5EF4-FFF2-40B4-BE49-F238E27FC236}">
                    <a16:creationId xmlns:a16="http://schemas.microsoft.com/office/drawing/2014/main" id="{5A8F052A-BBC3-4A14-885F-48694848832C}"/>
                  </a:ext>
                </a:extLst>
              </p:cNvPr>
              <p:cNvSpPr/>
              <p:nvPr/>
            </p:nvSpPr>
            <p:spPr>
              <a:xfrm>
                <a:off x="3699314"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1</a:t>
                </a:r>
                <a:endParaRPr lang="en-GB" sz="2800" dirty="0"/>
              </a:p>
            </p:txBody>
          </p:sp>
          <p:sp>
            <p:nvSpPr>
              <p:cNvPr id="31" name="Oval 30">
                <a:extLst>
                  <a:ext uri="{FF2B5EF4-FFF2-40B4-BE49-F238E27FC236}">
                    <a16:creationId xmlns:a16="http://schemas.microsoft.com/office/drawing/2014/main" id="{0AEF7823-2A40-4BEF-B6C3-2F2B028C4C9D}"/>
                  </a:ext>
                </a:extLst>
              </p:cNvPr>
              <p:cNvSpPr/>
              <p:nvPr/>
            </p:nvSpPr>
            <p:spPr>
              <a:xfrm>
                <a:off x="4235116" y="4157801"/>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2</a:t>
                </a:r>
                <a:endParaRPr lang="en-GB" sz="2800" dirty="0"/>
              </a:p>
            </p:txBody>
          </p:sp>
          <p:sp>
            <p:nvSpPr>
              <p:cNvPr id="32" name="Oval 31">
                <a:extLst>
                  <a:ext uri="{FF2B5EF4-FFF2-40B4-BE49-F238E27FC236}">
                    <a16:creationId xmlns:a16="http://schemas.microsoft.com/office/drawing/2014/main" id="{5DCFB4F0-B321-485C-BF0C-BFE717E1FB2C}"/>
                  </a:ext>
                </a:extLst>
              </p:cNvPr>
              <p:cNvSpPr/>
              <p:nvPr/>
            </p:nvSpPr>
            <p:spPr>
              <a:xfrm>
                <a:off x="4770918" y="4157800"/>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3</a:t>
                </a:r>
                <a:endParaRPr lang="en-GB" sz="2800" dirty="0"/>
              </a:p>
            </p:txBody>
          </p:sp>
          <p:sp>
            <p:nvSpPr>
              <p:cNvPr id="33" name="Oval 32">
                <a:extLst>
                  <a:ext uri="{FF2B5EF4-FFF2-40B4-BE49-F238E27FC236}">
                    <a16:creationId xmlns:a16="http://schemas.microsoft.com/office/drawing/2014/main" id="{79E56C81-9DD6-41C7-99DA-9CE3C08F496A}"/>
                  </a:ext>
                </a:extLst>
              </p:cNvPr>
              <p:cNvSpPr/>
              <p:nvPr/>
            </p:nvSpPr>
            <p:spPr>
              <a:xfrm>
                <a:off x="5313960" y="4157803"/>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4</a:t>
                </a:r>
                <a:endParaRPr lang="en-GB" sz="2800" dirty="0"/>
              </a:p>
            </p:txBody>
          </p:sp>
          <p:sp>
            <p:nvSpPr>
              <p:cNvPr id="34" name="Oval 33">
                <a:extLst>
                  <a:ext uri="{FF2B5EF4-FFF2-40B4-BE49-F238E27FC236}">
                    <a16:creationId xmlns:a16="http://schemas.microsoft.com/office/drawing/2014/main" id="{ED40B647-050E-4D4E-851C-BD12B3117963}"/>
                  </a:ext>
                </a:extLst>
              </p:cNvPr>
              <p:cNvSpPr/>
              <p:nvPr/>
            </p:nvSpPr>
            <p:spPr>
              <a:xfrm>
                <a:off x="5849762" y="4157802"/>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5</a:t>
                </a:r>
                <a:endParaRPr lang="en-GB" sz="2800" dirty="0"/>
              </a:p>
            </p:txBody>
          </p:sp>
          <p:sp>
            <p:nvSpPr>
              <p:cNvPr id="35" name="Oval 34">
                <a:extLst>
                  <a:ext uri="{FF2B5EF4-FFF2-40B4-BE49-F238E27FC236}">
                    <a16:creationId xmlns:a16="http://schemas.microsoft.com/office/drawing/2014/main" id="{C44FCBCA-D0DD-459C-9CCF-5B7D62F1681C}"/>
                  </a:ext>
                </a:extLst>
              </p:cNvPr>
              <p:cNvSpPr/>
              <p:nvPr/>
            </p:nvSpPr>
            <p:spPr>
              <a:xfrm>
                <a:off x="6385564" y="4157801"/>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6</a:t>
                </a:r>
                <a:endParaRPr lang="en-GB" sz="2800" dirty="0"/>
              </a:p>
            </p:txBody>
          </p:sp>
        </p:grpSp>
      </p:grpSp>
      <p:grpSp>
        <p:nvGrpSpPr>
          <p:cNvPr id="109" name="Group 108">
            <a:extLst>
              <a:ext uri="{FF2B5EF4-FFF2-40B4-BE49-F238E27FC236}">
                <a16:creationId xmlns:a16="http://schemas.microsoft.com/office/drawing/2014/main" id="{5578077F-75CE-978A-F0EC-20216DB4F585}"/>
              </a:ext>
            </a:extLst>
          </p:cNvPr>
          <p:cNvGrpSpPr/>
          <p:nvPr/>
        </p:nvGrpSpPr>
        <p:grpSpPr>
          <a:xfrm>
            <a:off x="6707917" y="3526281"/>
            <a:ext cx="4722094" cy="3172557"/>
            <a:chOff x="6707917" y="3526281"/>
            <a:chExt cx="4722094" cy="3172557"/>
          </a:xfrm>
        </p:grpSpPr>
        <p:cxnSp>
          <p:nvCxnSpPr>
            <p:cNvPr id="52" name="Straight Arrow Connector 51">
              <a:extLst>
                <a:ext uri="{FF2B5EF4-FFF2-40B4-BE49-F238E27FC236}">
                  <a16:creationId xmlns:a16="http://schemas.microsoft.com/office/drawing/2014/main" id="{03E6DC8D-2908-DC32-83BB-27A9B4D30878}"/>
                </a:ext>
              </a:extLst>
            </p:cNvPr>
            <p:cNvCxnSpPr>
              <a:cxnSpLocks/>
            </p:cNvCxnSpPr>
            <p:nvPr/>
          </p:nvCxnSpPr>
          <p:spPr>
            <a:xfrm>
              <a:off x="7613419" y="4107705"/>
              <a:ext cx="468677" cy="206086"/>
            </a:xfrm>
            <a:prstGeom prst="straightConnector1">
              <a:avLst/>
            </a:prstGeom>
            <a:ln w="317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09E10EE-97EE-C8DE-9B8A-0D0C656965A4}"/>
                </a:ext>
              </a:extLst>
            </p:cNvPr>
            <p:cNvCxnSpPr>
              <a:cxnSpLocks/>
            </p:cNvCxnSpPr>
            <p:nvPr/>
          </p:nvCxnSpPr>
          <p:spPr>
            <a:xfrm flipH="1">
              <a:off x="7421734" y="6072379"/>
              <a:ext cx="572081" cy="206476"/>
            </a:xfrm>
            <a:prstGeom prst="straightConnector1">
              <a:avLst/>
            </a:prstGeom>
            <a:ln w="317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71834ACD-5CB2-8140-CF00-201C0F1B3FD0}"/>
                </a:ext>
              </a:extLst>
            </p:cNvPr>
            <p:cNvSpPr/>
            <p:nvPr/>
          </p:nvSpPr>
          <p:spPr>
            <a:xfrm>
              <a:off x="7011300" y="3526281"/>
              <a:ext cx="1692002" cy="584651"/>
            </a:xfrm>
            <a:prstGeom prst="rect">
              <a:avLst/>
            </a:prstGeom>
          </p:spPr>
          <p:txBody>
            <a:bodyPr wrap="none">
              <a:spAutoFit/>
            </a:bodyPr>
            <a:lstStyle/>
            <a:p>
              <a:r>
                <a:rPr lang="en-US" sz="2800" dirty="0"/>
                <a:t>injection</a:t>
              </a:r>
              <a:endParaRPr lang="en-GB" sz="2800" dirty="0"/>
            </a:p>
          </p:txBody>
        </p:sp>
        <p:sp>
          <p:nvSpPr>
            <p:cNvPr id="55" name="Rectangle 54">
              <a:extLst>
                <a:ext uri="{FF2B5EF4-FFF2-40B4-BE49-F238E27FC236}">
                  <a16:creationId xmlns:a16="http://schemas.microsoft.com/office/drawing/2014/main" id="{1F9B86F8-75FC-5EAA-1B6C-AFF41B30F25C}"/>
                </a:ext>
              </a:extLst>
            </p:cNvPr>
            <p:cNvSpPr/>
            <p:nvPr/>
          </p:nvSpPr>
          <p:spPr>
            <a:xfrm>
              <a:off x="6888911" y="6175617"/>
              <a:ext cx="1655646" cy="523221"/>
            </a:xfrm>
            <a:prstGeom prst="rect">
              <a:avLst/>
            </a:prstGeom>
          </p:spPr>
          <p:txBody>
            <a:bodyPr wrap="none">
              <a:spAutoFit/>
            </a:bodyPr>
            <a:lstStyle/>
            <a:p>
              <a:r>
                <a:rPr lang="en-US" sz="2800" dirty="0"/>
                <a:t>extraction</a:t>
              </a:r>
              <a:endParaRPr lang="en-GB" sz="2800" dirty="0"/>
            </a:p>
          </p:txBody>
        </p:sp>
        <p:sp>
          <p:nvSpPr>
            <p:cNvPr id="56" name="Rectangle 55">
              <a:extLst>
                <a:ext uri="{FF2B5EF4-FFF2-40B4-BE49-F238E27FC236}">
                  <a16:creationId xmlns:a16="http://schemas.microsoft.com/office/drawing/2014/main" id="{0B010B07-0AB5-EA1B-9BB8-5AE1C0799516}"/>
                </a:ext>
              </a:extLst>
            </p:cNvPr>
            <p:cNvSpPr/>
            <p:nvPr/>
          </p:nvSpPr>
          <p:spPr>
            <a:xfrm>
              <a:off x="8732653" y="3615364"/>
              <a:ext cx="861134" cy="523221"/>
            </a:xfrm>
            <a:prstGeom prst="rect">
              <a:avLst/>
            </a:prstGeom>
          </p:spPr>
          <p:txBody>
            <a:bodyPr wrap="none">
              <a:spAutoFit/>
            </a:bodyPr>
            <a:lstStyle/>
            <a:p>
              <a:r>
                <a:rPr lang="en-US" sz="2800" dirty="0"/>
                <a:t>linac</a:t>
              </a:r>
              <a:endParaRPr lang="en-GB" sz="2800" dirty="0"/>
            </a:p>
          </p:txBody>
        </p:sp>
        <p:sp>
          <p:nvSpPr>
            <p:cNvPr id="74" name="Flowchart: Terminator 73">
              <a:extLst>
                <a:ext uri="{FF2B5EF4-FFF2-40B4-BE49-F238E27FC236}">
                  <a16:creationId xmlns:a16="http://schemas.microsoft.com/office/drawing/2014/main" id="{259B465E-F722-3106-8D6F-AF2227B8EAC6}"/>
                </a:ext>
              </a:extLst>
            </p:cNvPr>
            <p:cNvSpPr/>
            <p:nvPr/>
          </p:nvSpPr>
          <p:spPr>
            <a:xfrm>
              <a:off x="7144390" y="4347109"/>
              <a:ext cx="3849148"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5" name="Rectangle 74">
              <a:extLst>
                <a:ext uri="{FF2B5EF4-FFF2-40B4-BE49-F238E27FC236}">
                  <a16:creationId xmlns:a16="http://schemas.microsoft.com/office/drawing/2014/main" id="{C9A1CA49-CA90-E7E0-9ADF-780CD07FE95E}"/>
                </a:ext>
              </a:extLst>
            </p:cNvPr>
            <p:cNvSpPr/>
            <p:nvPr/>
          </p:nvSpPr>
          <p:spPr>
            <a:xfrm>
              <a:off x="8167005" y="4093961"/>
              <a:ext cx="1823355" cy="485704"/>
            </a:xfrm>
            <a:prstGeom prst="rect">
              <a:avLst/>
            </a:prstGeom>
            <a:solidFill>
              <a:schemeClr val="accent6">
                <a:lumMod val="60000"/>
                <a:lumOff val="4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Terminator 75">
              <a:extLst>
                <a:ext uri="{FF2B5EF4-FFF2-40B4-BE49-F238E27FC236}">
                  <a16:creationId xmlns:a16="http://schemas.microsoft.com/office/drawing/2014/main" id="{0F199898-7E45-5584-994C-F7CC2704D36E}"/>
                </a:ext>
              </a:extLst>
            </p:cNvPr>
            <p:cNvSpPr/>
            <p:nvPr/>
          </p:nvSpPr>
          <p:spPr>
            <a:xfrm>
              <a:off x="6707917" y="4347109"/>
              <a:ext cx="4722094"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7" name="Flowchart: Terminator 76">
              <a:extLst>
                <a:ext uri="{FF2B5EF4-FFF2-40B4-BE49-F238E27FC236}">
                  <a16:creationId xmlns:a16="http://schemas.microsoft.com/office/drawing/2014/main" id="{4F70B01C-FB30-5D3B-E282-DA282A81748E}"/>
                </a:ext>
              </a:extLst>
            </p:cNvPr>
            <p:cNvSpPr/>
            <p:nvPr/>
          </p:nvSpPr>
          <p:spPr>
            <a:xfrm>
              <a:off x="7558405" y="4345467"/>
              <a:ext cx="2992324"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Oval 57">
              <a:extLst>
                <a:ext uri="{FF2B5EF4-FFF2-40B4-BE49-F238E27FC236}">
                  <a16:creationId xmlns:a16="http://schemas.microsoft.com/office/drawing/2014/main" id="{A91F794D-EE36-44B7-337F-111FF4645D39}"/>
                </a:ext>
              </a:extLst>
            </p:cNvPr>
            <p:cNvSpPr/>
            <p:nvPr/>
          </p:nvSpPr>
          <p:spPr>
            <a:xfrm>
              <a:off x="7512811" y="3984314"/>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59" name="Oval 58">
              <a:extLst>
                <a:ext uri="{FF2B5EF4-FFF2-40B4-BE49-F238E27FC236}">
                  <a16:creationId xmlns:a16="http://schemas.microsoft.com/office/drawing/2014/main" id="{650904A2-06C9-1A39-06EF-F2F1FA1FF048}"/>
                </a:ext>
              </a:extLst>
            </p:cNvPr>
            <p:cNvSpPr/>
            <p:nvPr/>
          </p:nvSpPr>
          <p:spPr>
            <a:xfrm>
              <a:off x="7870145" y="5941613"/>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grpSp>
          <p:nvGrpSpPr>
            <p:cNvPr id="60" name="Group 59">
              <a:extLst>
                <a:ext uri="{FF2B5EF4-FFF2-40B4-BE49-F238E27FC236}">
                  <a16:creationId xmlns:a16="http://schemas.microsoft.com/office/drawing/2014/main" id="{3194293D-B8C3-A168-5F56-38E9576F26E4}"/>
                </a:ext>
              </a:extLst>
            </p:cNvPr>
            <p:cNvGrpSpPr/>
            <p:nvPr/>
          </p:nvGrpSpPr>
          <p:grpSpPr>
            <a:xfrm>
              <a:off x="8323513" y="5857869"/>
              <a:ext cx="1505540" cy="285647"/>
              <a:chOff x="3584424" y="3973055"/>
              <a:chExt cx="1505540" cy="285647"/>
            </a:xfrm>
          </p:grpSpPr>
          <p:sp>
            <p:nvSpPr>
              <p:cNvPr id="68" name="Oval 67">
                <a:extLst>
                  <a:ext uri="{FF2B5EF4-FFF2-40B4-BE49-F238E27FC236}">
                    <a16:creationId xmlns:a16="http://schemas.microsoft.com/office/drawing/2014/main" id="{14E2F72B-406F-27F3-D444-26288F997103}"/>
                  </a:ext>
                </a:extLst>
              </p:cNvPr>
              <p:cNvSpPr/>
              <p:nvPr/>
            </p:nvSpPr>
            <p:spPr>
              <a:xfrm>
                <a:off x="4347113"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5</a:t>
                </a:r>
                <a:endParaRPr lang="en-GB" sz="2000" dirty="0"/>
              </a:p>
            </p:txBody>
          </p:sp>
          <p:sp>
            <p:nvSpPr>
              <p:cNvPr id="69" name="Oval 68">
                <a:extLst>
                  <a:ext uri="{FF2B5EF4-FFF2-40B4-BE49-F238E27FC236}">
                    <a16:creationId xmlns:a16="http://schemas.microsoft.com/office/drawing/2014/main" id="{9E938FDD-E6FD-D281-5F36-A27C89156B1A}"/>
                  </a:ext>
                </a:extLst>
              </p:cNvPr>
              <p:cNvSpPr/>
              <p:nvPr/>
            </p:nvSpPr>
            <p:spPr>
              <a:xfrm>
                <a:off x="3843190"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4</a:t>
                </a:r>
                <a:endParaRPr lang="en-GB" sz="2000" dirty="0"/>
              </a:p>
            </p:txBody>
          </p:sp>
          <p:sp>
            <p:nvSpPr>
              <p:cNvPr id="70" name="Oval 69">
                <a:extLst>
                  <a:ext uri="{FF2B5EF4-FFF2-40B4-BE49-F238E27FC236}">
                    <a16:creationId xmlns:a16="http://schemas.microsoft.com/office/drawing/2014/main" id="{E84CC143-4D4C-812E-AB96-53A038B0BF16}"/>
                  </a:ext>
                </a:extLst>
              </p:cNvPr>
              <p:cNvSpPr/>
              <p:nvPr/>
            </p:nvSpPr>
            <p:spPr>
              <a:xfrm>
                <a:off x="4587943" y="3973055"/>
                <a:ext cx="242672"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3</a:t>
                </a:r>
                <a:endParaRPr lang="en-GB" sz="2000" dirty="0"/>
              </a:p>
            </p:txBody>
          </p:sp>
          <p:sp>
            <p:nvSpPr>
              <p:cNvPr id="71" name="Oval 70">
                <a:extLst>
                  <a:ext uri="{FF2B5EF4-FFF2-40B4-BE49-F238E27FC236}">
                    <a16:creationId xmlns:a16="http://schemas.microsoft.com/office/drawing/2014/main" id="{B9F175EE-FB6C-E374-A56A-C6C2FFAB7B8C}"/>
                  </a:ext>
                </a:extLst>
              </p:cNvPr>
              <p:cNvSpPr/>
              <p:nvPr/>
            </p:nvSpPr>
            <p:spPr>
              <a:xfrm>
                <a:off x="4847291" y="3973055"/>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sp>
            <p:nvSpPr>
              <p:cNvPr id="72" name="Oval 71">
                <a:extLst>
                  <a:ext uri="{FF2B5EF4-FFF2-40B4-BE49-F238E27FC236}">
                    <a16:creationId xmlns:a16="http://schemas.microsoft.com/office/drawing/2014/main" id="{DE7120A2-2FAB-2E42-520C-13447163CFDD}"/>
                  </a:ext>
                </a:extLst>
              </p:cNvPr>
              <p:cNvSpPr/>
              <p:nvPr/>
            </p:nvSpPr>
            <p:spPr>
              <a:xfrm>
                <a:off x="3584424"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73" name="Oval 72">
                <a:extLst>
                  <a:ext uri="{FF2B5EF4-FFF2-40B4-BE49-F238E27FC236}">
                    <a16:creationId xmlns:a16="http://schemas.microsoft.com/office/drawing/2014/main" id="{8B22B2AE-0753-3356-6721-81BDF722C676}"/>
                  </a:ext>
                </a:extLst>
              </p:cNvPr>
              <p:cNvSpPr/>
              <p:nvPr/>
            </p:nvSpPr>
            <p:spPr>
              <a:xfrm>
                <a:off x="4098358"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grpSp>
        <p:grpSp>
          <p:nvGrpSpPr>
            <p:cNvPr id="61" name="Group 60">
              <a:extLst>
                <a:ext uri="{FF2B5EF4-FFF2-40B4-BE49-F238E27FC236}">
                  <a16:creationId xmlns:a16="http://schemas.microsoft.com/office/drawing/2014/main" id="{EC743583-8CD2-EBE5-80F8-23C9F5087FF5}"/>
                </a:ext>
              </a:extLst>
            </p:cNvPr>
            <p:cNvGrpSpPr/>
            <p:nvPr/>
          </p:nvGrpSpPr>
          <p:grpSpPr>
            <a:xfrm rot="10800000" flipV="1">
              <a:off x="8270348" y="4201823"/>
              <a:ext cx="1582256" cy="285647"/>
              <a:chOff x="3584424" y="3973055"/>
              <a:chExt cx="1505540" cy="285647"/>
            </a:xfrm>
          </p:grpSpPr>
          <p:sp>
            <p:nvSpPr>
              <p:cNvPr id="62" name="Oval 61">
                <a:extLst>
                  <a:ext uri="{FF2B5EF4-FFF2-40B4-BE49-F238E27FC236}">
                    <a16:creationId xmlns:a16="http://schemas.microsoft.com/office/drawing/2014/main" id="{0C0ACB99-4472-C928-8C37-B019BCDFF0A0}"/>
                  </a:ext>
                </a:extLst>
              </p:cNvPr>
              <p:cNvSpPr/>
              <p:nvPr/>
            </p:nvSpPr>
            <p:spPr>
              <a:xfrm>
                <a:off x="4347113"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5</a:t>
                </a:r>
                <a:endParaRPr lang="en-GB" sz="2000" dirty="0"/>
              </a:p>
            </p:txBody>
          </p:sp>
          <p:sp>
            <p:nvSpPr>
              <p:cNvPr id="63" name="Oval 62">
                <a:extLst>
                  <a:ext uri="{FF2B5EF4-FFF2-40B4-BE49-F238E27FC236}">
                    <a16:creationId xmlns:a16="http://schemas.microsoft.com/office/drawing/2014/main" id="{2443CAB4-F4DB-9E37-791E-5B8CD0D52943}"/>
                  </a:ext>
                </a:extLst>
              </p:cNvPr>
              <p:cNvSpPr/>
              <p:nvPr/>
            </p:nvSpPr>
            <p:spPr>
              <a:xfrm>
                <a:off x="3843190"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4</a:t>
                </a:r>
                <a:endParaRPr lang="en-GB" sz="2000" dirty="0"/>
              </a:p>
            </p:txBody>
          </p:sp>
          <p:sp>
            <p:nvSpPr>
              <p:cNvPr id="64" name="Oval 63">
                <a:extLst>
                  <a:ext uri="{FF2B5EF4-FFF2-40B4-BE49-F238E27FC236}">
                    <a16:creationId xmlns:a16="http://schemas.microsoft.com/office/drawing/2014/main" id="{6B539C48-BE14-B391-F940-90BFDCC88EF5}"/>
                  </a:ext>
                </a:extLst>
              </p:cNvPr>
              <p:cNvSpPr/>
              <p:nvPr/>
            </p:nvSpPr>
            <p:spPr>
              <a:xfrm>
                <a:off x="4587943" y="3973055"/>
                <a:ext cx="242672"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3</a:t>
                </a:r>
                <a:endParaRPr lang="en-GB" sz="2000" dirty="0"/>
              </a:p>
            </p:txBody>
          </p:sp>
          <p:sp>
            <p:nvSpPr>
              <p:cNvPr id="65" name="Oval 64">
                <a:extLst>
                  <a:ext uri="{FF2B5EF4-FFF2-40B4-BE49-F238E27FC236}">
                    <a16:creationId xmlns:a16="http://schemas.microsoft.com/office/drawing/2014/main" id="{C10BE491-CF4E-DF12-4E52-62E0C32D8659}"/>
                  </a:ext>
                </a:extLst>
              </p:cNvPr>
              <p:cNvSpPr/>
              <p:nvPr/>
            </p:nvSpPr>
            <p:spPr>
              <a:xfrm>
                <a:off x="4847291" y="3973055"/>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sp>
            <p:nvSpPr>
              <p:cNvPr id="66" name="Oval 65">
                <a:extLst>
                  <a:ext uri="{FF2B5EF4-FFF2-40B4-BE49-F238E27FC236}">
                    <a16:creationId xmlns:a16="http://schemas.microsoft.com/office/drawing/2014/main" id="{973C8F10-6DDA-14AD-549F-975AFD79105A}"/>
                  </a:ext>
                </a:extLst>
              </p:cNvPr>
              <p:cNvSpPr/>
              <p:nvPr/>
            </p:nvSpPr>
            <p:spPr>
              <a:xfrm>
                <a:off x="3584424"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67" name="Oval 66">
                <a:extLst>
                  <a:ext uri="{FF2B5EF4-FFF2-40B4-BE49-F238E27FC236}">
                    <a16:creationId xmlns:a16="http://schemas.microsoft.com/office/drawing/2014/main" id="{44261DDA-6EC6-82B2-2873-8FB34C9953BD}"/>
                  </a:ext>
                </a:extLst>
              </p:cNvPr>
              <p:cNvSpPr/>
              <p:nvPr/>
            </p:nvSpPr>
            <p:spPr>
              <a:xfrm>
                <a:off x="4098358"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grpSp>
      </p:grpSp>
      <p:grpSp>
        <p:nvGrpSpPr>
          <p:cNvPr id="108" name="Group 107">
            <a:extLst>
              <a:ext uri="{FF2B5EF4-FFF2-40B4-BE49-F238E27FC236}">
                <a16:creationId xmlns:a16="http://schemas.microsoft.com/office/drawing/2014/main" id="{4350E3DE-048F-85AA-94B9-C9A61217D2D7}"/>
              </a:ext>
            </a:extLst>
          </p:cNvPr>
          <p:cNvGrpSpPr/>
          <p:nvPr/>
        </p:nvGrpSpPr>
        <p:grpSpPr>
          <a:xfrm>
            <a:off x="786713" y="3491172"/>
            <a:ext cx="4722094" cy="3172557"/>
            <a:chOff x="786713" y="3491172"/>
            <a:chExt cx="4722094" cy="3172557"/>
          </a:xfrm>
        </p:grpSpPr>
        <p:cxnSp>
          <p:nvCxnSpPr>
            <p:cNvPr id="80" name="Straight Arrow Connector 79">
              <a:extLst>
                <a:ext uri="{FF2B5EF4-FFF2-40B4-BE49-F238E27FC236}">
                  <a16:creationId xmlns:a16="http://schemas.microsoft.com/office/drawing/2014/main" id="{EF5B175B-2E95-3FB1-4AC4-39E5885606D2}"/>
                </a:ext>
              </a:extLst>
            </p:cNvPr>
            <p:cNvCxnSpPr>
              <a:cxnSpLocks/>
            </p:cNvCxnSpPr>
            <p:nvPr/>
          </p:nvCxnSpPr>
          <p:spPr>
            <a:xfrm>
              <a:off x="1692215" y="4072596"/>
              <a:ext cx="468677" cy="206086"/>
            </a:xfrm>
            <a:prstGeom prst="straightConnector1">
              <a:avLst/>
            </a:prstGeom>
            <a:ln w="317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19D4B7EF-0556-2915-CE28-249146D2B76F}"/>
                </a:ext>
              </a:extLst>
            </p:cNvPr>
            <p:cNvCxnSpPr>
              <a:cxnSpLocks/>
            </p:cNvCxnSpPr>
            <p:nvPr/>
          </p:nvCxnSpPr>
          <p:spPr>
            <a:xfrm flipH="1">
              <a:off x="1500530" y="6037270"/>
              <a:ext cx="572081" cy="206476"/>
            </a:xfrm>
            <a:prstGeom prst="straightConnector1">
              <a:avLst/>
            </a:prstGeom>
            <a:ln w="317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83862C0B-8925-82B6-43F1-1AA93F54590F}"/>
                </a:ext>
              </a:extLst>
            </p:cNvPr>
            <p:cNvSpPr/>
            <p:nvPr/>
          </p:nvSpPr>
          <p:spPr>
            <a:xfrm>
              <a:off x="1090096" y="3491172"/>
              <a:ext cx="1692002" cy="584651"/>
            </a:xfrm>
            <a:prstGeom prst="rect">
              <a:avLst/>
            </a:prstGeom>
          </p:spPr>
          <p:txBody>
            <a:bodyPr wrap="none">
              <a:spAutoFit/>
            </a:bodyPr>
            <a:lstStyle/>
            <a:p>
              <a:r>
                <a:rPr lang="en-US" sz="2800" dirty="0"/>
                <a:t>injection</a:t>
              </a:r>
              <a:endParaRPr lang="en-GB" sz="2800" dirty="0"/>
            </a:p>
          </p:txBody>
        </p:sp>
        <p:sp>
          <p:nvSpPr>
            <p:cNvPr id="83" name="Rectangle 82">
              <a:extLst>
                <a:ext uri="{FF2B5EF4-FFF2-40B4-BE49-F238E27FC236}">
                  <a16:creationId xmlns:a16="http://schemas.microsoft.com/office/drawing/2014/main" id="{1984FED5-AF8B-C7B6-8F12-B5B7DFD6B4C9}"/>
                </a:ext>
              </a:extLst>
            </p:cNvPr>
            <p:cNvSpPr/>
            <p:nvPr/>
          </p:nvSpPr>
          <p:spPr>
            <a:xfrm>
              <a:off x="967707" y="6140508"/>
              <a:ext cx="1655646" cy="523221"/>
            </a:xfrm>
            <a:prstGeom prst="rect">
              <a:avLst/>
            </a:prstGeom>
          </p:spPr>
          <p:txBody>
            <a:bodyPr wrap="none">
              <a:spAutoFit/>
            </a:bodyPr>
            <a:lstStyle/>
            <a:p>
              <a:r>
                <a:rPr lang="en-US" sz="2800" dirty="0"/>
                <a:t>extraction</a:t>
              </a:r>
              <a:endParaRPr lang="en-GB" sz="2800" dirty="0"/>
            </a:p>
          </p:txBody>
        </p:sp>
        <p:sp>
          <p:nvSpPr>
            <p:cNvPr id="84" name="Rectangle 83">
              <a:extLst>
                <a:ext uri="{FF2B5EF4-FFF2-40B4-BE49-F238E27FC236}">
                  <a16:creationId xmlns:a16="http://schemas.microsoft.com/office/drawing/2014/main" id="{33452466-8DF0-A5DF-5617-2C74997E8D2E}"/>
                </a:ext>
              </a:extLst>
            </p:cNvPr>
            <p:cNvSpPr/>
            <p:nvPr/>
          </p:nvSpPr>
          <p:spPr>
            <a:xfrm>
              <a:off x="2811449" y="3580255"/>
              <a:ext cx="861134" cy="523221"/>
            </a:xfrm>
            <a:prstGeom prst="rect">
              <a:avLst/>
            </a:prstGeom>
          </p:spPr>
          <p:txBody>
            <a:bodyPr wrap="none">
              <a:spAutoFit/>
            </a:bodyPr>
            <a:lstStyle/>
            <a:p>
              <a:r>
                <a:rPr lang="en-US" sz="2800" dirty="0"/>
                <a:t>linac</a:t>
              </a:r>
              <a:endParaRPr lang="en-GB" sz="2800" dirty="0"/>
            </a:p>
          </p:txBody>
        </p:sp>
        <p:sp>
          <p:nvSpPr>
            <p:cNvPr id="102" name="Flowchart: Terminator 101">
              <a:extLst>
                <a:ext uri="{FF2B5EF4-FFF2-40B4-BE49-F238E27FC236}">
                  <a16:creationId xmlns:a16="http://schemas.microsoft.com/office/drawing/2014/main" id="{5148C6FA-2E74-87B5-4775-835177D3A9E7}"/>
                </a:ext>
              </a:extLst>
            </p:cNvPr>
            <p:cNvSpPr/>
            <p:nvPr/>
          </p:nvSpPr>
          <p:spPr>
            <a:xfrm>
              <a:off x="1223186" y="4312000"/>
              <a:ext cx="3849148"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3" name="Rectangle 102">
              <a:extLst>
                <a:ext uri="{FF2B5EF4-FFF2-40B4-BE49-F238E27FC236}">
                  <a16:creationId xmlns:a16="http://schemas.microsoft.com/office/drawing/2014/main" id="{02EB270A-626A-BA01-3E57-1D00456A694B}"/>
                </a:ext>
              </a:extLst>
            </p:cNvPr>
            <p:cNvSpPr/>
            <p:nvPr/>
          </p:nvSpPr>
          <p:spPr>
            <a:xfrm>
              <a:off x="2245801" y="4058852"/>
              <a:ext cx="1823355" cy="485704"/>
            </a:xfrm>
            <a:prstGeom prst="rect">
              <a:avLst/>
            </a:prstGeom>
            <a:solidFill>
              <a:schemeClr val="accent6">
                <a:lumMod val="60000"/>
                <a:lumOff val="4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Flowchart: Terminator 103">
              <a:extLst>
                <a:ext uri="{FF2B5EF4-FFF2-40B4-BE49-F238E27FC236}">
                  <a16:creationId xmlns:a16="http://schemas.microsoft.com/office/drawing/2014/main" id="{0A51D489-EF6A-9A98-5EA6-3295C0038C75}"/>
                </a:ext>
              </a:extLst>
            </p:cNvPr>
            <p:cNvSpPr/>
            <p:nvPr/>
          </p:nvSpPr>
          <p:spPr>
            <a:xfrm>
              <a:off x="786713" y="4312000"/>
              <a:ext cx="4722094"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Flowchart: Terminator 104">
              <a:extLst>
                <a:ext uri="{FF2B5EF4-FFF2-40B4-BE49-F238E27FC236}">
                  <a16:creationId xmlns:a16="http://schemas.microsoft.com/office/drawing/2014/main" id="{E9B09325-7C60-FC74-4FD1-82482093DB2A}"/>
                </a:ext>
              </a:extLst>
            </p:cNvPr>
            <p:cNvSpPr/>
            <p:nvPr/>
          </p:nvSpPr>
          <p:spPr>
            <a:xfrm>
              <a:off x="1637201" y="4310358"/>
              <a:ext cx="2992324" cy="1655226"/>
            </a:xfrm>
            <a:prstGeom prst="flowChartTerminator">
              <a:avLst/>
            </a:prstGeom>
            <a:noFill/>
            <a:ln w="41275">
              <a:solidFill>
                <a:srgbClr val="0E1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Oval 85">
              <a:extLst>
                <a:ext uri="{FF2B5EF4-FFF2-40B4-BE49-F238E27FC236}">
                  <a16:creationId xmlns:a16="http://schemas.microsoft.com/office/drawing/2014/main" id="{7EF5EE94-F254-A19D-3122-311764FD4FA2}"/>
                </a:ext>
              </a:extLst>
            </p:cNvPr>
            <p:cNvSpPr/>
            <p:nvPr/>
          </p:nvSpPr>
          <p:spPr>
            <a:xfrm>
              <a:off x="1591607" y="394920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87" name="Oval 86">
              <a:extLst>
                <a:ext uri="{FF2B5EF4-FFF2-40B4-BE49-F238E27FC236}">
                  <a16:creationId xmlns:a16="http://schemas.microsoft.com/office/drawing/2014/main" id="{C4360660-3022-CFA9-DC59-4F5AEF7FCB24}"/>
                </a:ext>
              </a:extLst>
            </p:cNvPr>
            <p:cNvSpPr/>
            <p:nvPr/>
          </p:nvSpPr>
          <p:spPr>
            <a:xfrm>
              <a:off x="1948941" y="5906504"/>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grpSp>
          <p:nvGrpSpPr>
            <p:cNvPr id="88" name="Group 87">
              <a:extLst>
                <a:ext uri="{FF2B5EF4-FFF2-40B4-BE49-F238E27FC236}">
                  <a16:creationId xmlns:a16="http://schemas.microsoft.com/office/drawing/2014/main" id="{EEDF89EA-8FFC-CDCB-A670-D364D5F0BDED}"/>
                </a:ext>
              </a:extLst>
            </p:cNvPr>
            <p:cNvGrpSpPr/>
            <p:nvPr/>
          </p:nvGrpSpPr>
          <p:grpSpPr>
            <a:xfrm>
              <a:off x="2402309" y="5822760"/>
              <a:ext cx="1505540" cy="285647"/>
              <a:chOff x="3584424" y="3973055"/>
              <a:chExt cx="1505540" cy="285647"/>
            </a:xfrm>
          </p:grpSpPr>
          <p:sp>
            <p:nvSpPr>
              <p:cNvPr id="96" name="Oval 95">
                <a:extLst>
                  <a:ext uri="{FF2B5EF4-FFF2-40B4-BE49-F238E27FC236}">
                    <a16:creationId xmlns:a16="http://schemas.microsoft.com/office/drawing/2014/main" id="{581E2F6D-EFD2-EB0B-3974-6F4C41326D13}"/>
                  </a:ext>
                </a:extLst>
              </p:cNvPr>
              <p:cNvSpPr/>
              <p:nvPr/>
            </p:nvSpPr>
            <p:spPr>
              <a:xfrm>
                <a:off x="4347113"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4</a:t>
                </a:r>
                <a:endParaRPr lang="en-GB" sz="2000" dirty="0"/>
              </a:p>
            </p:txBody>
          </p:sp>
          <p:sp>
            <p:nvSpPr>
              <p:cNvPr id="97" name="Oval 96">
                <a:extLst>
                  <a:ext uri="{FF2B5EF4-FFF2-40B4-BE49-F238E27FC236}">
                    <a16:creationId xmlns:a16="http://schemas.microsoft.com/office/drawing/2014/main" id="{EB68CCA5-367F-0BB6-61C4-B00704764669}"/>
                  </a:ext>
                </a:extLst>
              </p:cNvPr>
              <p:cNvSpPr/>
              <p:nvPr/>
            </p:nvSpPr>
            <p:spPr>
              <a:xfrm>
                <a:off x="3843190"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98" name="Oval 97">
                <a:extLst>
                  <a:ext uri="{FF2B5EF4-FFF2-40B4-BE49-F238E27FC236}">
                    <a16:creationId xmlns:a16="http://schemas.microsoft.com/office/drawing/2014/main" id="{825B6B7F-5CD9-2DB5-097B-17ED88E4D02D}"/>
                  </a:ext>
                </a:extLst>
              </p:cNvPr>
              <p:cNvSpPr/>
              <p:nvPr/>
            </p:nvSpPr>
            <p:spPr>
              <a:xfrm>
                <a:off x="4587943" y="3973055"/>
                <a:ext cx="242672"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5</a:t>
                </a:r>
                <a:endParaRPr lang="en-GB" sz="2000" dirty="0"/>
              </a:p>
            </p:txBody>
          </p:sp>
          <p:sp>
            <p:nvSpPr>
              <p:cNvPr id="99" name="Oval 98">
                <a:extLst>
                  <a:ext uri="{FF2B5EF4-FFF2-40B4-BE49-F238E27FC236}">
                    <a16:creationId xmlns:a16="http://schemas.microsoft.com/office/drawing/2014/main" id="{A9AAC20F-3492-0A08-2A0E-25D4B2856F58}"/>
                  </a:ext>
                </a:extLst>
              </p:cNvPr>
              <p:cNvSpPr/>
              <p:nvPr/>
            </p:nvSpPr>
            <p:spPr>
              <a:xfrm>
                <a:off x="4847291" y="3973055"/>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sp>
            <p:nvSpPr>
              <p:cNvPr id="100" name="Oval 99">
                <a:extLst>
                  <a:ext uri="{FF2B5EF4-FFF2-40B4-BE49-F238E27FC236}">
                    <a16:creationId xmlns:a16="http://schemas.microsoft.com/office/drawing/2014/main" id="{541E191B-CCA5-C6A3-FF0B-BD10D607E78E}"/>
                  </a:ext>
                </a:extLst>
              </p:cNvPr>
              <p:cNvSpPr/>
              <p:nvPr/>
            </p:nvSpPr>
            <p:spPr>
              <a:xfrm>
                <a:off x="3584424"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101" name="Oval 100">
                <a:extLst>
                  <a:ext uri="{FF2B5EF4-FFF2-40B4-BE49-F238E27FC236}">
                    <a16:creationId xmlns:a16="http://schemas.microsoft.com/office/drawing/2014/main" id="{4D126DC9-8DAB-28FD-CB5D-5B12965969A9}"/>
                  </a:ext>
                </a:extLst>
              </p:cNvPr>
              <p:cNvSpPr/>
              <p:nvPr/>
            </p:nvSpPr>
            <p:spPr>
              <a:xfrm>
                <a:off x="4098358"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3</a:t>
                </a:r>
                <a:endParaRPr lang="en-GB" sz="2000" dirty="0"/>
              </a:p>
            </p:txBody>
          </p:sp>
        </p:grpSp>
        <p:grpSp>
          <p:nvGrpSpPr>
            <p:cNvPr id="89" name="Group 88">
              <a:extLst>
                <a:ext uri="{FF2B5EF4-FFF2-40B4-BE49-F238E27FC236}">
                  <a16:creationId xmlns:a16="http://schemas.microsoft.com/office/drawing/2014/main" id="{CB2F8DA5-B50E-E4FA-AC75-2CDB259A768C}"/>
                </a:ext>
              </a:extLst>
            </p:cNvPr>
            <p:cNvGrpSpPr/>
            <p:nvPr/>
          </p:nvGrpSpPr>
          <p:grpSpPr>
            <a:xfrm rot="10800000" flipV="1">
              <a:off x="2338510" y="4166714"/>
              <a:ext cx="1603521" cy="285647"/>
              <a:chOff x="3584424" y="3973055"/>
              <a:chExt cx="1525773" cy="285647"/>
            </a:xfrm>
          </p:grpSpPr>
          <p:sp>
            <p:nvSpPr>
              <p:cNvPr id="90" name="Oval 89">
                <a:extLst>
                  <a:ext uri="{FF2B5EF4-FFF2-40B4-BE49-F238E27FC236}">
                    <a16:creationId xmlns:a16="http://schemas.microsoft.com/office/drawing/2014/main" id="{BB63D106-A5D3-9375-BAC2-F4A746107DC1}"/>
                  </a:ext>
                </a:extLst>
              </p:cNvPr>
              <p:cNvSpPr/>
              <p:nvPr/>
            </p:nvSpPr>
            <p:spPr>
              <a:xfrm>
                <a:off x="4347113" y="3973055"/>
                <a:ext cx="242673"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4</a:t>
                </a:r>
                <a:endParaRPr lang="en-GB" sz="2000" dirty="0"/>
              </a:p>
            </p:txBody>
          </p:sp>
          <p:sp>
            <p:nvSpPr>
              <p:cNvPr id="91" name="Oval 90">
                <a:extLst>
                  <a:ext uri="{FF2B5EF4-FFF2-40B4-BE49-F238E27FC236}">
                    <a16:creationId xmlns:a16="http://schemas.microsoft.com/office/drawing/2014/main" id="{6131F5F0-9628-1758-4102-851C669427F4}"/>
                  </a:ext>
                </a:extLst>
              </p:cNvPr>
              <p:cNvSpPr/>
              <p:nvPr/>
            </p:nvSpPr>
            <p:spPr>
              <a:xfrm>
                <a:off x="3843190"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2</a:t>
                </a:r>
                <a:endParaRPr lang="en-GB" sz="2000" dirty="0"/>
              </a:p>
            </p:txBody>
          </p:sp>
          <p:sp>
            <p:nvSpPr>
              <p:cNvPr id="92" name="Oval 91">
                <a:extLst>
                  <a:ext uri="{FF2B5EF4-FFF2-40B4-BE49-F238E27FC236}">
                    <a16:creationId xmlns:a16="http://schemas.microsoft.com/office/drawing/2014/main" id="{43A08173-0E62-8E63-3CE9-0BBBE35B02F5}"/>
                  </a:ext>
                </a:extLst>
              </p:cNvPr>
              <p:cNvSpPr/>
              <p:nvPr/>
            </p:nvSpPr>
            <p:spPr>
              <a:xfrm>
                <a:off x="4618295" y="3973055"/>
                <a:ext cx="242672" cy="285647"/>
              </a:xfrm>
              <a:prstGeom prst="ellipse">
                <a:avLst/>
              </a:prstGeom>
              <a:solidFill>
                <a:srgbClr val="0000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5</a:t>
                </a:r>
                <a:endParaRPr lang="en-GB" sz="2000" dirty="0"/>
              </a:p>
            </p:txBody>
          </p:sp>
          <p:sp>
            <p:nvSpPr>
              <p:cNvPr id="93" name="Oval 92">
                <a:extLst>
                  <a:ext uri="{FF2B5EF4-FFF2-40B4-BE49-F238E27FC236}">
                    <a16:creationId xmlns:a16="http://schemas.microsoft.com/office/drawing/2014/main" id="{72F1C86F-7CEA-8916-9D92-F59D47D863FE}"/>
                  </a:ext>
                </a:extLst>
              </p:cNvPr>
              <p:cNvSpPr/>
              <p:nvPr/>
            </p:nvSpPr>
            <p:spPr>
              <a:xfrm>
                <a:off x="4867524" y="3973055"/>
                <a:ext cx="242673" cy="285647"/>
              </a:xfrm>
              <a:prstGeom prst="ellipse">
                <a:avLst/>
              </a:prstGeom>
              <a:solidFill>
                <a:srgbClr val="0E14F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6</a:t>
                </a:r>
                <a:endParaRPr lang="en-GB" sz="2000" dirty="0"/>
              </a:p>
            </p:txBody>
          </p:sp>
          <p:sp>
            <p:nvSpPr>
              <p:cNvPr id="94" name="Oval 93">
                <a:extLst>
                  <a:ext uri="{FF2B5EF4-FFF2-40B4-BE49-F238E27FC236}">
                    <a16:creationId xmlns:a16="http://schemas.microsoft.com/office/drawing/2014/main" id="{23268218-1903-2FAD-3BC0-527D3E6BCABC}"/>
                  </a:ext>
                </a:extLst>
              </p:cNvPr>
              <p:cNvSpPr/>
              <p:nvPr/>
            </p:nvSpPr>
            <p:spPr>
              <a:xfrm>
                <a:off x="3584424"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1</a:t>
                </a:r>
                <a:endParaRPr lang="en-GB" sz="2000" dirty="0"/>
              </a:p>
            </p:txBody>
          </p:sp>
          <p:sp>
            <p:nvSpPr>
              <p:cNvPr id="95" name="Oval 94">
                <a:extLst>
                  <a:ext uri="{FF2B5EF4-FFF2-40B4-BE49-F238E27FC236}">
                    <a16:creationId xmlns:a16="http://schemas.microsoft.com/office/drawing/2014/main" id="{6AF1F266-C801-C387-05C2-87D671D03C95}"/>
                  </a:ext>
                </a:extLst>
              </p:cNvPr>
              <p:cNvSpPr/>
              <p:nvPr/>
            </p:nvSpPr>
            <p:spPr>
              <a:xfrm>
                <a:off x="4098358" y="3973055"/>
                <a:ext cx="242673" cy="285647"/>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3</a:t>
                </a:r>
                <a:endParaRPr lang="en-GB" sz="2000" dirty="0"/>
              </a:p>
            </p:txBody>
          </p:sp>
        </p:grpSp>
      </p:grpSp>
      <p:grpSp>
        <p:nvGrpSpPr>
          <p:cNvPr id="116" name="Group 115">
            <a:extLst>
              <a:ext uri="{FF2B5EF4-FFF2-40B4-BE49-F238E27FC236}">
                <a16:creationId xmlns:a16="http://schemas.microsoft.com/office/drawing/2014/main" id="{0093AB10-4033-F7C1-0514-32ED1231726F}"/>
              </a:ext>
            </a:extLst>
          </p:cNvPr>
          <p:cNvGrpSpPr/>
          <p:nvPr/>
        </p:nvGrpSpPr>
        <p:grpSpPr>
          <a:xfrm>
            <a:off x="7183959" y="2474893"/>
            <a:ext cx="3746967" cy="954107"/>
            <a:chOff x="7348624" y="2213862"/>
            <a:chExt cx="3746967" cy="954107"/>
          </a:xfrm>
        </p:grpSpPr>
        <p:grpSp>
          <p:nvGrpSpPr>
            <p:cNvPr id="43" name="Group 42">
              <a:extLst>
                <a:ext uri="{FF2B5EF4-FFF2-40B4-BE49-F238E27FC236}">
                  <a16:creationId xmlns:a16="http://schemas.microsoft.com/office/drawing/2014/main" id="{855B5A79-0805-DB66-C490-6026EA438798}"/>
                </a:ext>
              </a:extLst>
            </p:cNvPr>
            <p:cNvGrpSpPr/>
            <p:nvPr/>
          </p:nvGrpSpPr>
          <p:grpSpPr>
            <a:xfrm>
              <a:off x="8551035" y="2704814"/>
              <a:ext cx="1697409" cy="303417"/>
              <a:chOff x="3699314" y="4157800"/>
              <a:chExt cx="3222052" cy="923333"/>
            </a:xfrm>
          </p:grpSpPr>
          <p:sp>
            <p:nvSpPr>
              <p:cNvPr id="44" name="Oval 43">
                <a:extLst>
                  <a:ext uri="{FF2B5EF4-FFF2-40B4-BE49-F238E27FC236}">
                    <a16:creationId xmlns:a16="http://schemas.microsoft.com/office/drawing/2014/main" id="{A0B31556-743F-C10A-2F0C-5FE7549A97C0}"/>
                  </a:ext>
                </a:extLst>
              </p:cNvPr>
              <p:cNvSpPr/>
              <p:nvPr/>
            </p:nvSpPr>
            <p:spPr>
              <a:xfrm>
                <a:off x="3699314"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1</a:t>
                </a:r>
                <a:endParaRPr lang="en-GB" sz="2800" dirty="0"/>
              </a:p>
            </p:txBody>
          </p:sp>
          <p:sp>
            <p:nvSpPr>
              <p:cNvPr id="45" name="Oval 44">
                <a:extLst>
                  <a:ext uri="{FF2B5EF4-FFF2-40B4-BE49-F238E27FC236}">
                    <a16:creationId xmlns:a16="http://schemas.microsoft.com/office/drawing/2014/main" id="{F1CAEB12-D5C1-A590-A3C7-CC08ECF07223}"/>
                  </a:ext>
                </a:extLst>
              </p:cNvPr>
              <p:cNvSpPr/>
              <p:nvPr/>
            </p:nvSpPr>
            <p:spPr>
              <a:xfrm>
                <a:off x="4235116" y="4157801"/>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4</a:t>
                </a:r>
                <a:endParaRPr lang="en-GB" sz="2800" dirty="0"/>
              </a:p>
            </p:txBody>
          </p:sp>
          <p:sp>
            <p:nvSpPr>
              <p:cNvPr id="46" name="Oval 45">
                <a:extLst>
                  <a:ext uri="{FF2B5EF4-FFF2-40B4-BE49-F238E27FC236}">
                    <a16:creationId xmlns:a16="http://schemas.microsoft.com/office/drawing/2014/main" id="{B60EA380-C895-3ACF-2E1C-4DB7D38D0CF5}"/>
                  </a:ext>
                </a:extLst>
              </p:cNvPr>
              <p:cNvSpPr/>
              <p:nvPr/>
            </p:nvSpPr>
            <p:spPr>
              <a:xfrm>
                <a:off x="4770918" y="4157800"/>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2</a:t>
                </a:r>
                <a:endParaRPr lang="en-GB" sz="2800" dirty="0"/>
              </a:p>
            </p:txBody>
          </p:sp>
          <p:sp>
            <p:nvSpPr>
              <p:cNvPr id="47" name="Oval 46">
                <a:extLst>
                  <a:ext uri="{FF2B5EF4-FFF2-40B4-BE49-F238E27FC236}">
                    <a16:creationId xmlns:a16="http://schemas.microsoft.com/office/drawing/2014/main" id="{A7A056CF-ADEE-B0F0-B4FB-7E5D9069D4BB}"/>
                  </a:ext>
                </a:extLst>
              </p:cNvPr>
              <p:cNvSpPr/>
              <p:nvPr/>
            </p:nvSpPr>
            <p:spPr>
              <a:xfrm>
                <a:off x="5313960" y="4157803"/>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5</a:t>
                </a:r>
                <a:endParaRPr lang="en-GB" sz="2800" dirty="0"/>
              </a:p>
            </p:txBody>
          </p:sp>
          <p:sp>
            <p:nvSpPr>
              <p:cNvPr id="48" name="Oval 47">
                <a:extLst>
                  <a:ext uri="{FF2B5EF4-FFF2-40B4-BE49-F238E27FC236}">
                    <a16:creationId xmlns:a16="http://schemas.microsoft.com/office/drawing/2014/main" id="{B4AB0130-D832-A80F-2210-4BE4911FEC6C}"/>
                  </a:ext>
                </a:extLst>
              </p:cNvPr>
              <p:cNvSpPr/>
              <p:nvPr/>
            </p:nvSpPr>
            <p:spPr>
              <a:xfrm>
                <a:off x="5849762"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3</a:t>
                </a:r>
                <a:endParaRPr lang="en-GB" sz="2800" dirty="0"/>
              </a:p>
            </p:txBody>
          </p:sp>
          <p:sp>
            <p:nvSpPr>
              <p:cNvPr id="49" name="Oval 48">
                <a:extLst>
                  <a:ext uri="{FF2B5EF4-FFF2-40B4-BE49-F238E27FC236}">
                    <a16:creationId xmlns:a16="http://schemas.microsoft.com/office/drawing/2014/main" id="{104F127D-8E71-2DAA-AFD7-72790147E123}"/>
                  </a:ext>
                </a:extLst>
              </p:cNvPr>
              <p:cNvSpPr/>
              <p:nvPr/>
            </p:nvSpPr>
            <p:spPr>
              <a:xfrm>
                <a:off x="6385564" y="4157801"/>
                <a:ext cx="535802" cy="923330"/>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6</a:t>
                </a:r>
                <a:endParaRPr lang="en-GB" sz="2800" dirty="0"/>
              </a:p>
            </p:txBody>
          </p:sp>
        </p:grpSp>
        <p:sp>
          <p:nvSpPr>
            <p:cNvPr id="111" name="TextBox 495">
              <a:extLst>
                <a:ext uri="{FF2B5EF4-FFF2-40B4-BE49-F238E27FC236}">
                  <a16:creationId xmlns:a16="http://schemas.microsoft.com/office/drawing/2014/main" id="{55CB0FBF-E07B-5DE0-DB46-A92D93B83FE6}"/>
                </a:ext>
              </a:extLst>
            </p:cNvPr>
            <p:cNvSpPr txBox="1"/>
            <p:nvPr/>
          </p:nvSpPr>
          <p:spPr>
            <a:xfrm>
              <a:off x="7348624" y="2213862"/>
              <a:ext cx="3746967" cy="954107"/>
            </a:xfrm>
            <a:prstGeom prst="rect">
              <a:avLst/>
            </a:prstGeom>
            <a:noFill/>
          </p:spPr>
          <p:txBody>
            <a:bodyPr wrap="square">
              <a:spAutoFit/>
            </a:bodyPr>
            <a:lstStyle>
              <a:defPPr>
                <a:defRPr lang="en-US"/>
              </a:defPPr>
              <a:lvl1pPr marL="0" algn="l" defTabSz="2507943" rtl="0" eaLnBrk="1" latinLnBrk="0" hangingPunct="1">
                <a:defRPr sz="4900" kern="1200">
                  <a:solidFill>
                    <a:schemeClr val="tx1"/>
                  </a:solidFill>
                  <a:latin typeface="+mn-lt"/>
                  <a:ea typeface="+mn-ea"/>
                  <a:cs typeface="+mn-cs"/>
                </a:defRPr>
              </a:lvl1pPr>
              <a:lvl2pPr marL="1253972" algn="l" defTabSz="2507943" rtl="0" eaLnBrk="1" latinLnBrk="0" hangingPunct="1">
                <a:defRPr sz="4900" kern="1200">
                  <a:solidFill>
                    <a:schemeClr val="tx1"/>
                  </a:solidFill>
                  <a:latin typeface="+mn-lt"/>
                  <a:ea typeface="+mn-ea"/>
                  <a:cs typeface="+mn-cs"/>
                </a:defRPr>
              </a:lvl2pPr>
              <a:lvl3pPr marL="2507943" algn="l" defTabSz="2507943" rtl="0" eaLnBrk="1" latinLnBrk="0" hangingPunct="1">
                <a:defRPr sz="4900" kern="1200">
                  <a:solidFill>
                    <a:schemeClr val="tx1"/>
                  </a:solidFill>
                  <a:latin typeface="+mn-lt"/>
                  <a:ea typeface="+mn-ea"/>
                  <a:cs typeface="+mn-cs"/>
                </a:defRPr>
              </a:lvl3pPr>
              <a:lvl4pPr marL="3761915" algn="l" defTabSz="2507943" rtl="0" eaLnBrk="1" latinLnBrk="0" hangingPunct="1">
                <a:defRPr sz="4900" kern="1200">
                  <a:solidFill>
                    <a:schemeClr val="tx1"/>
                  </a:solidFill>
                  <a:latin typeface="+mn-lt"/>
                  <a:ea typeface="+mn-ea"/>
                  <a:cs typeface="+mn-cs"/>
                </a:defRPr>
              </a:lvl4pPr>
              <a:lvl5pPr marL="5015886" algn="l" defTabSz="2507943" rtl="0" eaLnBrk="1" latinLnBrk="0" hangingPunct="1">
                <a:defRPr sz="4900" kern="1200">
                  <a:solidFill>
                    <a:schemeClr val="tx1"/>
                  </a:solidFill>
                  <a:latin typeface="+mn-lt"/>
                  <a:ea typeface="+mn-ea"/>
                  <a:cs typeface="+mn-cs"/>
                </a:defRPr>
              </a:lvl5pPr>
              <a:lvl6pPr marL="6269858" algn="l" defTabSz="2507943" rtl="0" eaLnBrk="1" latinLnBrk="0" hangingPunct="1">
                <a:defRPr sz="4900" kern="1200">
                  <a:solidFill>
                    <a:schemeClr val="tx1"/>
                  </a:solidFill>
                  <a:latin typeface="+mn-lt"/>
                  <a:ea typeface="+mn-ea"/>
                  <a:cs typeface="+mn-cs"/>
                </a:defRPr>
              </a:lvl6pPr>
              <a:lvl7pPr marL="7523830" algn="l" defTabSz="2507943" rtl="0" eaLnBrk="1" latinLnBrk="0" hangingPunct="1">
                <a:defRPr sz="4900" kern="1200">
                  <a:solidFill>
                    <a:schemeClr val="tx1"/>
                  </a:solidFill>
                  <a:latin typeface="+mn-lt"/>
                  <a:ea typeface="+mn-ea"/>
                  <a:cs typeface="+mn-cs"/>
                </a:defRPr>
              </a:lvl7pPr>
              <a:lvl8pPr marL="8777801" algn="l" defTabSz="2507943" rtl="0" eaLnBrk="1" latinLnBrk="0" hangingPunct="1">
                <a:defRPr sz="4900" kern="1200">
                  <a:solidFill>
                    <a:schemeClr val="tx1"/>
                  </a:solidFill>
                  <a:latin typeface="+mn-lt"/>
                  <a:ea typeface="+mn-ea"/>
                  <a:cs typeface="+mn-cs"/>
                </a:defRPr>
              </a:lvl8pPr>
              <a:lvl9pPr marL="10031773" algn="l" defTabSz="2507943" rtl="0" eaLnBrk="1" latinLnBrk="0" hangingPunct="1">
                <a:defRPr sz="4900" kern="1200">
                  <a:solidFill>
                    <a:schemeClr val="tx1"/>
                  </a:solidFill>
                  <a:latin typeface="+mn-lt"/>
                  <a:ea typeface="+mn-ea"/>
                  <a:cs typeface="+mn-cs"/>
                </a:defRPr>
              </a:lvl9pPr>
            </a:lstStyle>
            <a:p>
              <a:r>
                <a:rPr lang="en-US" sz="2800" dirty="0"/>
                <a:t>Pattern{1,4,2,5,3,6}</a:t>
              </a:r>
            </a:p>
            <a:p>
              <a:endParaRPr lang="en-US" sz="2800" dirty="0"/>
            </a:p>
          </p:txBody>
        </p:sp>
      </p:grpSp>
    </p:spTree>
    <p:extLst>
      <p:ext uri="{BB962C8B-B14F-4D97-AF65-F5344CB8AC3E}">
        <p14:creationId xmlns:p14="http://schemas.microsoft.com/office/powerpoint/2010/main" val="85136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animEffect transition="in" filter="fade">
                                      <p:cBhvr>
                                        <p:cTn id="12" dur="500"/>
                                        <p:tgtEl>
                                          <p:spTgt spid="114"/>
                                        </p:tgtEl>
                                      </p:cBhvr>
                                    </p:animEffect>
                                  </p:childTnLst>
                                </p:cTn>
                              </p:par>
                            </p:childTnLst>
                          </p:cTn>
                        </p:par>
                        <p:par>
                          <p:cTn id="13" fill="hold">
                            <p:stCondLst>
                              <p:cond delay="500"/>
                            </p:stCondLst>
                            <p:childTnLst>
                              <p:par>
                                <p:cTn id="14" presetID="10" presetClass="entr" presetSubtype="0" fill="hold" nodeType="afterEffect">
                                  <p:stCondLst>
                                    <p:cond delay="3000"/>
                                  </p:stCondLst>
                                  <p:childTnLst>
                                    <p:set>
                                      <p:cBhvr>
                                        <p:cTn id="15" dur="1" fill="hold">
                                          <p:stCondLst>
                                            <p:cond delay="0"/>
                                          </p:stCondLst>
                                        </p:cTn>
                                        <p:tgtEl>
                                          <p:spTgt spid="108"/>
                                        </p:tgtEl>
                                        <p:attrNameLst>
                                          <p:attrName>style.visibility</p:attrName>
                                        </p:attrNameLst>
                                      </p:cBhvr>
                                      <p:to>
                                        <p:strVal val="visible"/>
                                      </p:to>
                                    </p:set>
                                    <p:animEffect transition="in" filter="fade">
                                      <p:cBhvr>
                                        <p:cTn id="16" dur="2000"/>
                                        <p:tgtEl>
                                          <p:spTgt spid="10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6"/>
                                        </p:tgtEl>
                                        <p:attrNameLst>
                                          <p:attrName>style.visibility</p:attrName>
                                        </p:attrNameLst>
                                      </p:cBhvr>
                                      <p:to>
                                        <p:strVal val="visible"/>
                                      </p:to>
                                    </p:set>
                                    <p:animEffect transition="in" filter="fade">
                                      <p:cBhvr>
                                        <p:cTn id="21" dur="500"/>
                                        <p:tgtEl>
                                          <p:spTgt spid="116"/>
                                        </p:tgtEl>
                                      </p:cBhvr>
                                    </p:animEffect>
                                  </p:childTnLst>
                                </p:cTn>
                              </p:par>
                            </p:childTnLst>
                          </p:cTn>
                        </p:par>
                        <p:par>
                          <p:cTn id="22" fill="hold">
                            <p:stCondLst>
                              <p:cond delay="500"/>
                            </p:stCondLst>
                            <p:childTnLst>
                              <p:par>
                                <p:cTn id="23" presetID="10" presetClass="entr" presetSubtype="0" fill="hold" nodeType="afterEffect">
                                  <p:stCondLst>
                                    <p:cond delay="20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2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A41D8-06BD-A414-65B2-B615DB4FA98A}"/>
              </a:ext>
            </a:extLst>
          </p:cNvPr>
          <p:cNvSpPr>
            <a:spLocks noGrp="1"/>
          </p:cNvSpPr>
          <p:nvPr>
            <p:ph type="title"/>
          </p:nvPr>
        </p:nvSpPr>
        <p:spPr>
          <a:xfrm>
            <a:off x="838200" y="364038"/>
            <a:ext cx="10515600" cy="1325563"/>
          </a:xfrm>
        </p:spPr>
        <p:txBody>
          <a:bodyPr/>
          <a:lstStyle/>
          <a:p>
            <a:r>
              <a:rPr lang="en-US" dirty="0"/>
              <a:t>Cavity voltage</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EBA37FE-CB04-C69B-95B1-AE90DE9D82F8}"/>
                  </a:ext>
                </a:extLst>
              </p:cNvPr>
              <p:cNvSpPr>
                <a:spLocks noGrp="1"/>
              </p:cNvSpPr>
              <p:nvPr>
                <p:ph idx="1"/>
              </p:nvPr>
            </p:nvSpPr>
            <p:spPr>
              <a:xfrm>
                <a:off x="727676" y="3516422"/>
                <a:ext cx="4600074" cy="559769"/>
              </a:xfrm>
            </p:spPr>
            <p:txBody>
              <a:bodyPr>
                <a:normAutofit/>
              </a:bodyPr>
              <a:lstStyle/>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𝜙</m:t>
                      </m:r>
                      <m:r>
                        <a:rPr lang="en-US" b="0" i="0" smtClean="0">
                          <a:latin typeface="Cambria Math" panose="02040503050406030204" pitchFamily="18" charset="0"/>
                        </a:rPr>
                        <m:t>:</m:t>
                      </m:r>
                      <m:r>
                        <m:rPr>
                          <m:sty m:val="p"/>
                        </m:rPr>
                        <a:rPr lang="en-US" b="0" i="0" smtClean="0">
                          <a:latin typeface="Cambria Math" panose="02040503050406030204" pitchFamily="18" charset="0"/>
                        </a:rPr>
                        <m:t>bunch</m:t>
                      </m:r>
                      <m:r>
                        <a:rPr lang="en-US" b="0" i="0" smtClean="0">
                          <a:latin typeface="Cambria Math" panose="02040503050406030204" pitchFamily="18" charset="0"/>
                        </a:rPr>
                        <m:t> </m:t>
                      </m:r>
                      <m:r>
                        <m:rPr>
                          <m:sty m:val="p"/>
                        </m:rPr>
                        <a:rPr lang="en-US" b="0" i="0" smtClean="0">
                          <a:latin typeface="Cambria Math" panose="02040503050406030204" pitchFamily="18" charset="0"/>
                        </a:rPr>
                        <m:t>phase</m:t>
                      </m:r>
                    </m:oMath>
                  </m:oMathPara>
                </a14:m>
                <a:endParaRPr lang="en-GB" dirty="0"/>
              </a:p>
            </p:txBody>
          </p:sp>
        </mc:Choice>
        <mc:Fallback xmlns="">
          <p:sp>
            <p:nvSpPr>
              <p:cNvPr id="3" name="Content Placeholder 2">
                <a:extLst>
                  <a:ext uri="{FF2B5EF4-FFF2-40B4-BE49-F238E27FC236}">
                    <a16:creationId xmlns:a16="http://schemas.microsoft.com/office/drawing/2014/main" id="{DEBA37FE-CB04-C69B-95B1-AE90DE9D82F8}"/>
                  </a:ext>
                </a:extLst>
              </p:cNvPr>
              <p:cNvSpPr>
                <a:spLocks noGrp="1" noRot="1" noChangeAspect="1" noMove="1" noResize="1" noEditPoints="1" noAdjustHandles="1" noChangeArrowheads="1" noChangeShapeType="1" noTextEdit="1"/>
              </p:cNvSpPr>
              <p:nvPr>
                <p:ph idx="1"/>
              </p:nvPr>
            </p:nvSpPr>
            <p:spPr>
              <a:xfrm>
                <a:off x="727676" y="3516422"/>
                <a:ext cx="4600074" cy="559769"/>
              </a:xfrm>
              <a:blipFill>
                <a:blip r:embed="rId3"/>
                <a:stretch>
                  <a:fillRect l="-1457" b="-21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3D8990A-BA42-78B0-BBB0-E6BCE7007DF2}"/>
                  </a:ext>
                </a:extLst>
              </p:cNvPr>
              <p:cNvSpPr txBox="1"/>
              <p:nvPr/>
            </p:nvSpPr>
            <p:spPr>
              <a:xfrm>
                <a:off x="627523" y="2005444"/>
                <a:ext cx="4800380" cy="87081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𝛿</m:t>
                          </m:r>
                          <m:r>
                            <a:rPr lang="en-US" sz="2800" b="0" i="1" smtClean="0">
                              <a:latin typeface="Cambria Math" panose="02040503050406030204" pitchFamily="18" charset="0"/>
                            </a:rPr>
                            <m:t>𝑉</m:t>
                          </m:r>
                        </m:e>
                        <m:sub>
                          <m:r>
                            <a:rPr lang="en-US" sz="2800" b="0" i="1" smtClean="0">
                              <a:latin typeface="Cambria Math" panose="02040503050406030204" pitchFamily="18" charset="0"/>
                            </a:rPr>
                            <m:t>𝑐𝑎𝑣</m:t>
                          </m:r>
                        </m:sub>
                      </m:sSub>
                      <m:r>
                        <a:rPr lang="en-US" sz="2800" b="0" i="0" smtClean="0">
                          <a:latin typeface="Cambria Math" panose="02040503050406030204" pitchFamily="18" charset="0"/>
                        </a:rPr>
                        <m:t>=−</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q</m:t>
                              </m:r>
                            </m:e>
                            <m:sub>
                              <m:r>
                                <m:rPr>
                                  <m:sty m:val="p"/>
                                </m:rPr>
                                <a:rPr lang="en-US" sz="2800" b="0" i="0" smtClean="0">
                                  <a:latin typeface="Cambria Math" panose="02040503050406030204" pitchFamily="18" charset="0"/>
                                </a:rPr>
                                <m:t>bunch</m:t>
                              </m:r>
                            </m:sub>
                          </m:sSub>
                        </m:num>
                        <m:den>
                          <m:r>
                            <a:rPr lang="en-US" sz="2800" b="0" i="1" smtClean="0">
                              <a:latin typeface="Cambria Math" panose="02040503050406030204" pitchFamily="18" charset="0"/>
                            </a:rPr>
                            <m:t>2</m:t>
                          </m:r>
                        </m:den>
                      </m:f>
                      <m:r>
                        <a:rPr lang="en-US" sz="2800" b="0" i="1" smtClean="0">
                          <a:latin typeface="Cambria Math" panose="02040503050406030204" pitchFamily="18" charset="0"/>
                        </a:rPr>
                        <m:t>𝜔</m:t>
                      </m:r>
                      <m:d>
                        <m:dPr>
                          <m:ctrlPr>
                            <a:rPr lang="en-US" sz="2800" b="0" i="1" smtClean="0">
                              <a:latin typeface="Cambria Math" panose="02040503050406030204" pitchFamily="18" charset="0"/>
                            </a:rPr>
                          </m:ctrlPr>
                        </m:dPr>
                        <m:e>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𝑅</m:t>
                              </m:r>
                            </m:num>
                            <m:den>
                              <m:r>
                                <a:rPr lang="en-US" sz="2800" b="0" i="1" smtClean="0">
                                  <a:latin typeface="Cambria Math" panose="02040503050406030204" pitchFamily="18" charset="0"/>
                                </a:rPr>
                                <m:t>𝑄</m:t>
                              </m:r>
                            </m:den>
                          </m:f>
                        </m:e>
                      </m:d>
                      <m:r>
                        <m:rPr>
                          <m:sty m:val="p"/>
                        </m:rPr>
                        <a:rPr lang="en-US" sz="2800" b="0" i="0" smtClean="0">
                          <a:latin typeface="Cambria Math" panose="02040503050406030204" pitchFamily="18" charset="0"/>
                        </a:rPr>
                        <m:t>cos</m:t>
                      </m:r>
                      <m:r>
                        <a:rPr lang="en-US" sz="2800" b="0" i="1" smtClean="0">
                          <a:latin typeface="Cambria Math" panose="02040503050406030204" pitchFamily="18" charset="0"/>
                        </a:rPr>
                        <m:t>⁡(</m:t>
                      </m:r>
                      <m:r>
                        <a:rPr lang="en-US" sz="2800" b="0" i="1" smtClean="0">
                          <a:latin typeface="Cambria Math" panose="02040503050406030204" pitchFamily="18" charset="0"/>
                        </a:rPr>
                        <m:t>𝜙</m:t>
                      </m:r>
                      <m:r>
                        <a:rPr lang="en-US" sz="2800" b="0" i="1" smtClean="0">
                          <a:latin typeface="Cambria Math" panose="02040503050406030204" pitchFamily="18" charset="0"/>
                        </a:rPr>
                        <m:t>)</m:t>
                      </m:r>
                    </m:oMath>
                  </m:oMathPara>
                </a14:m>
                <a:endParaRPr lang="en-GB" sz="2800" dirty="0"/>
              </a:p>
            </p:txBody>
          </p:sp>
        </mc:Choice>
        <mc:Fallback xmlns="">
          <p:sp>
            <p:nvSpPr>
              <p:cNvPr id="14" name="TextBox 13">
                <a:extLst>
                  <a:ext uri="{FF2B5EF4-FFF2-40B4-BE49-F238E27FC236}">
                    <a16:creationId xmlns:a16="http://schemas.microsoft.com/office/drawing/2014/main" id="{13D8990A-BA42-78B0-BBB0-E6BCE7007DF2}"/>
                  </a:ext>
                </a:extLst>
              </p:cNvPr>
              <p:cNvSpPr txBox="1">
                <a:spLocks noRot="1" noChangeAspect="1" noMove="1" noResize="1" noEditPoints="1" noAdjustHandles="1" noChangeArrowheads="1" noChangeShapeType="1" noTextEdit="1"/>
              </p:cNvSpPr>
              <p:nvPr/>
            </p:nvSpPr>
            <p:spPr>
              <a:xfrm>
                <a:off x="627523" y="2005444"/>
                <a:ext cx="4800380" cy="870816"/>
              </a:xfrm>
              <a:prstGeom prst="rect">
                <a:avLst/>
              </a:prstGeom>
              <a:blipFill>
                <a:blip r:embed="rId4"/>
                <a:stretch>
                  <a:fillRect/>
                </a:stretch>
              </a:blipFill>
            </p:spPr>
            <p:txBody>
              <a:bodyPr/>
              <a:lstStyle/>
              <a:p>
                <a:r>
                  <a:rPr lang="en-GB">
                    <a:noFill/>
                  </a:rPr>
                  <a:t> </a:t>
                </a:r>
              </a:p>
            </p:txBody>
          </p:sp>
        </mc:Fallback>
      </mc:AlternateContent>
      <p:grpSp>
        <p:nvGrpSpPr>
          <p:cNvPr id="19" name="Group 18">
            <a:extLst>
              <a:ext uri="{FF2B5EF4-FFF2-40B4-BE49-F238E27FC236}">
                <a16:creationId xmlns:a16="http://schemas.microsoft.com/office/drawing/2014/main" id="{13C03B0C-9822-C7D6-4B27-006BBDE9BE03}"/>
              </a:ext>
            </a:extLst>
          </p:cNvPr>
          <p:cNvGrpSpPr/>
          <p:nvPr/>
        </p:nvGrpSpPr>
        <p:grpSpPr>
          <a:xfrm>
            <a:off x="727676" y="4397420"/>
            <a:ext cx="4040713" cy="830997"/>
            <a:chOff x="727676" y="4854620"/>
            <a:chExt cx="4040713" cy="830997"/>
          </a:xfrm>
        </p:grpSpPr>
        <p:sp>
          <p:nvSpPr>
            <p:cNvPr id="12" name="TextBox 519">
              <a:extLst>
                <a:ext uri="{FF2B5EF4-FFF2-40B4-BE49-F238E27FC236}">
                  <a16:creationId xmlns:a16="http://schemas.microsoft.com/office/drawing/2014/main" id="{AD709DB8-EB76-5847-0137-6C3E79D22D44}"/>
                </a:ext>
              </a:extLst>
            </p:cNvPr>
            <p:cNvSpPr txBox="1"/>
            <p:nvPr/>
          </p:nvSpPr>
          <p:spPr>
            <a:xfrm>
              <a:off x="727676" y="4854620"/>
              <a:ext cx="2729841" cy="830997"/>
            </a:xfrm>
            <a:prstGeom prst="rect">
              <a:avLst/>
            </a:prstGeom>
            <a:noFill/>
          </p:spPr>
          <p:txBody>
            <a:bodyPr wrap="square">
              <a:spAutoFit/>
            </a:bodyPr>
            <a:lstStyle>
              <a:defPPr>
                <a:defRPr lang="en-US"/>
              </a:defPPr>
              <a:lvl1pPr marL="0" algn="l" defTabSz="2507943" rtl="0" eaLnBrk="1" latinLnBrk="0" hangingPunct="1">
                <a:defRPr sz="4900" kern="1200">
                  <a:solidFill>
                    <a:schemeClr val="tx1"/>
                  </a:solidFill>
                  <a:latin typeface="+mn-lt"/>
                  <a:ea typeface="+mn-ea"/>
                  <a:cs typeface="+mn-cs"/>
                </a:defRPr>
              </a:lvl1pPr>
              <a:lvl2pPr marL="1253972" algn="l" defTabSz="2507943" rtl="0" eaLnBrk="1" latinLnBrk="0" hangingPunct="1">
                <a:defRPr sz="4900" kern="1200">
                  <a:solidFill>
                    <a:schemeClr val="tx1"/>
                  </a:solidFill>
                  <a:latin typeface="+mn-lt"/>
                  <a:ea typeface="+mn-ea"/>
                  <a:cs typeface="+mn-cs"/>
                </a:defRPr>
              </a:lvl2pPr>
              <a:lvl3pPr marL="2507943" algn="l" defTabSz="2507943" rtl="0" eaLnBrk="1" latinLnBrk="0" hangingPunct="1">
                <a:defRPr sz="4900" kern="1200">
                  <a:solidFill>
                    <a:schemeClr val="tx1"/>
                  </a:solidFill>
                  <a:latin typeface="+mn-lt"/>
                  <a:ea typeface="+mn-ea"/>
                  <a:cs typeface="+mn-cs"/>
                </a:defRPr>
              </a:lvl3pPr>
              <a:lvl4pPr marL="3761915" algn="l" defTabSz="2507943" rtl="0" eaLnBrk="1" latinLnBrk="0" hangingPunct="1">
                <a:defRPr sz="4900" kern="1200">
                  <a:solidFill>
                    <a:schemeClr val="tx1"/>
                  </a:solidFill>
                  <a:latin typeface="+mn-lt"/>
                  <a:ea typeface="+mn-ea"/>
                  <a:cs typeface="+mn-cs"/>
                </a:defRPr>
              </a:lvl4pPr>
              <a:lvl5pPr marL="5015886" algn="l" defTabSz="2507943" rtl="0" eaLnBrk="1" latinLnBrk="0" hangingPunct="1">
                <a:defRPr sz="4900" kern="1200">
                  <a:solidFill>
                    <a:schemeClr val="tx1"/>
                  </a:solidFill>
                  <a:latin typeface="+mn-lt"/>
                  <a:ea typeface="+mn-ea"/>
                  <a:cs typeface="+mn-cs"/>
                </a:defRPr>
              </a:lvl5pPr>
              <a:lvl6pPr marL="6269858" algn="l" defTabSz="2507943" rtl="0" eaLnBrk="1" latinLnBrk="0" hangingPunct="1">
                <a:defRPr sz="4900" kern="1200">
                  <a:solidFill>
                    <a:schemeClr val="tx1"/>
                  </a:solidFill>
                  <a:latin typeface="+mn-lt"/>
                  <a:ea typeface="+mn-ea"/>
                  <a:cs typeface="+mn-cs"/>
                </a:defRPr>
              </a:lvl6pPr>
              <a:lvl7pPr marL="7523830" algn="l" defTabSz="2507943" rtl="0" eaLnBrk="1" latinLnBrk="0" hangingPunct="1">
                <a:defRPr sz="4900" kern="1200">
                  <a:solidFill>
                    <a:schemeClr val="tx1"/>
                  </a:solidFill>
                  <a:latin typeface="+mn-lt"/>
                  <a:ea typeface="+mn-ea"/>
                  <a:cs typeface="+mn-cs"/>
                </a:defRPr>
              </a:lvl7pPr>
              <a:lvl8pPr marL="8777801" algn="l" defTabSz="2507943" rtl="0" eaLnBrk="1" latinLnBrk="0" hangingPunct="1">
                <a:defRPr sz="4900" kern="1200">
                  <a:solidFill>
                    <a:schemeClr val="tx1"/>
                  </a:solidFill>
                  <a:latin typeface="+mn-lt"/>
                  <a:ea typeface="+mn-ea"/>
                  <a:cs typeface="+mn-cs"/>
                </a:defRPr>
              </a:lvl8pPr>
              <a:lvl9pPr marL="10031773" algn="l" defTabSz="2507943" rtl="0" eaLnBrk="1" latinLnBrk="0" hangingPunct="1">
                <a:defRPr sz="4900" kern="1200">
                  <a:solidFill>
                    <a:schemeClr val="tx1"/>
                  </a:solidFill>
                  <a:latin typeface="+mn-lt"/>
                  <a:ea typeface="+mn-ea"/>
                  <a:cs typeface="+mn-cs"/>
                </a:defRPr>
              </a:lvl9pPr>
            </a:lstStyle>
            <a:p>
              <a:r>
                <a:rPr lang="en-US" sz="2400" dirty="0">
                  <a:solidFill>
                    <a:srgbClr val="FF0000"/>
                  </a:solidFill>
                </a:rPr>
                <a:t>Accelerating bunch:</a:t>
              </a:r>
            </a:p>
            <a:p>
              <a:r>
                <a:rPr lang="en-US" sz="2400" dirty="0">
                  <a:solidFill>
                    <a:srgbClr val="2313F5"/>
                  </a:solidFill>
                </a:rPr>
                <a:t>Decelerating bunch:</a:t>
              </a:r>
              <a:endParaRPr lang="en-GB" sz="2400" dirty="0">
                <a:solidFill>
                  <a:srgbClr val="2313F5"/>
                </a:solidFill>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76699B4-A6DB-E3E9-25DA-7DC8A6C78382}"/>
                    </a:ext>
                  </a:extLst>
                </p:cNvPr>
                <p:cNvSpPr txBox="1"/>
                <p:nvPr/>
              </p:nvSpPr>
              <p:spPr>
                <a:xfrm>
                  <a:off x="3480182" y="4900786"/>
                  <a:ext cx="97103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𝜙</m:t>
                        </m:r>
                        <m:r>
                          <a:rPr lang="pt-BR" sz="2400" i="1" smtClean="0">
                            <a:latin typeface="Cambria Math" panose="02040503050406030204" pitchFamily="18" charset="0"/>
                          </a:rPr>
                          <m:t>=</m:t>
                        </m:r>
                        <m:r>
                          <a:rPr lang="en-US" sz="2400" b="0" i="1" smtClean="0">
                            <a:latin typeface="Cambria Math" panose="02040503050406030204" pitchFamily="18" charset="0"/>
                          </a:rPr>
                          <m:t>0</m:t>
                        </m:r>
                        <m:r>
                          <a:rPr lang="en-US" sz="2400" b="0" i="1" dirty="0" smtClean="0">
                            <a:latin typeface="Cambria Math" panose="02040503050406030204" pitchFamily="18" charset="0"/>
                            <a:ea typeface="Cambria Math" panose="02040503050406030204" pitchFamily="18" charset="0"/>
                          </a:rPr>
                          <m:t>°</m:t>
                        </m:r>
                      </m:oMath>
                    </m:oMathPara>
                  </a14:m>
                  <a:endParaRPr lang="en-GB" sz="2400" dirty="0"/>
                </a:p>
              </p:txBody>
            </p:sp>
          </mc:Choice>
          <mc:Fallback xmlns="">
            <p:sp>
              <p:nvSpPr>
                <p:cNvPr id="17" name="TextBox 16">
                  <a:extLst>
                    <a:ext uri="{FF2B5EF4-FFF2-40B4-BE49-F238E27FC236}">
                      <a16:creationId xmlns:a16="http://schemas.microsoft.com/office/drawing/2014/main" id="{176699B4-A6DB-E3E9-25DA-7DC8A6C78382}"/>
                    </a:ext>
                  </a:extLst>
                </p:cNvPr>
                <p:cNvSpPr txBox="1">
                  <a:spLocks noRot="1" noChangeAspect="1" noMove="1" noResize="1" noEditPoints="1" noAdjustHandles="1" noChangeArrowheads="1" noChangeShapeType="1" noTextEdit="1"/>
                </p:cNvSpPr>
                <p:nvPr/>
              </p:nvSpPr>
              <p:spPr>
                <a:xfrm>
                  <a:off x="3480182" y="4900786"/>
                  <a:ext cx="971035" cy="369332"/>
                </a:xfrm>
                <a:prstGeom prst="rect">
                  <a:avLst/>
                </a:prstGeom>
                <a:blipFill>
                  <a:blip r:embed="rId5"/>
                  <a:stretch>
                    <a:fillRect l="-10692" r="-6918" b="-327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A4EF453-066A-A5BA-95A9-99240F775C84}"/>
                    </a:ext>
                  </a:extLst>
                </p:cNvPr>
                <p:cNvSpPr txBox="1"/>
                <p:nvPr/>
              </p:nvSpPr>
              <p:spPr>
                <a:xfrm>
                  <a:off x="3457517" y="5270118"/>
                  <a:ext cx="131087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𝜙</m:t>
                        </m:r>
                        <m:r>
                          <a:rPr lang="pt-BR" sz="2400" i="1" smtClean="0">
                            <a:latin typeface="Cambria Math" panose="02040503050406030204" pitchFamily="18" charset="0"/>
                          </a:rPr>
                          <m:t>=</m:t>
                        </m:r>
                        <m:r>
                          <a:rPr lang="en-US" sz="2400" b="0" i="1" smtClean="0">
                            <a:latin typeface="Cambria Math" panose="02040503050406030204" pitchFamily="18" charset="0"/>
                          </a:rPr>
                          <m:t>180</m:t>
                        </m:r>
                        <m:r>
                          <a:rPr lang="en-US" sz="2400" b="0" i="1" dirty="0" smtClean="0">
                            <a:latin typeface="Cambria Math" panose="02040503050406030204" pitchFamily="18" charset="0"/>
                            <a:ea typeface="Cambria Math" panose="02040503050406030204" pitchFamily="18" charset="0"/>
                          </a:rPr>
                          <m:t>°</m:t>
                        </m:r>
                      </m:oMath>
                    </m:oMathPara>
                  </a14:m>
                  <a:endParaRPr lang="en-GB" sz="2400" dirty="0"/>
                </a:p>
              </p:txBody>
            </p:sp>
          </mc:Choice>
          <mc:Fallback xmlns="">
            <p:sp>
              <p:nvSpPr>
                <p:cNvPr id="18" name="TextBox 17">
                  <a:extLst>
                    <a:ext uri="{FF2B5EF4-FFF2-40B4-BE49-F238E27FC236}">
                      <a16:creationId xmlns:a16="http://schemas.microsoft.com/office/drawing/2014/main" id="{CA4EF453-066A-A5BA-95A9-99240F775C84}"/>
                    </a:ext>
                  </a:extLst>
                </p:cNvPr>
                <p:cNvSpPr txBox="1">
                  <a:spLocks noRot="1" noChangeAspect="1" noMove="1" noResize="1" noEditPoints="1" noAdjustHandles="1" noChangeArrowheads="1" noChangeShapeType="1" noTextEdit="1"/>
                </p:cNvSpPr>
                <p:nvPr/>
              </p:nvSpPr>
              <p:spPr>
                <a:xfrm>
                  <a:off x="3457517" y="5270118"/>
                  <a:ext cx="1310872" cy="369332"/>
                </a:xfrm>
                <a:prstGeom prst="rect">
                  <a:avLst/>
                </a:prstGeom>
                <a:blipFill>
                  <a:blip r:embed="rId6"/>
                  <a:stretch>
                    <a:fillRect l="-7442" r="-5581" b="-35000"/>
                  </a:stretch>
                </a:blipFill>
              </p:spPr>
              <p:txBody>
                <a:bodyPr/>
                <a:lstStyle/>
                <a:p>
                  <a:r>
                    <a:rPr lang="en-GB">
                      <a:noFill/>
                    </a:rPr>
                    <a:t> </a:t>
                  </a:r>
                </a:p>
              </p:txBody>
            </p:sp>
          </mc:Fallback>
        </mc:AlternateContent>
      </p:grpSp>
      <p:grpSp>
        <p:nvGrpSpPr>
          <p:cNvPr id="38" name="Group 37">
            <a:extLst>
              <a:ext uri="{FF2B5EF4-FFF2-40B4-BE49-F238E27FC236}">
                <a16:creationId xmlns:a16="http://schemas.microsoft.com/office/drawing/2014/main" id="{667BB708-3333-589E-DE3E-C40D3139BD20}"/>
              </a:ext>
            </a:extLst>
          </p:cNvPr>
          <p:cNvGrpSpPr/>
          <p:nvPr/>
        </p:nvGrpSpPr>
        <p:grpSpPr>
          <a:xfrm>
            <a:off x="6069257" y="1663334"/>
            <a:ext cx="5987494" cy="4896890"/>
            <a:chOff x="6069257" y="1663334"/>
            <a:chExt cx="5987494" cy="4896890"/>
          </a:xfrm>
        </p:grpSpPr>
        <p:pic>
          <p:nvPicPr>
            <p:cNvPr id="9" name="Picture 8" descr="Chart&#10;&#10;Description automatically generated">
              <a:extLst>
                <a:ext uri="{FF2B5EF4-FFF2-40B4-BE49-F238E27FC236}">
                  <a16:creationId xmlns:a16="http://schemas.microsoft.com/office/drawing/2014/main" id="{C36F2714-DBFC-B652-F76E-8DE64BF94C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69257" y="2071315"/>
              <a:ext cx="5987494" cy="4488909"/>
            </a:xfrm>
            <a:prstGeom prst="rect">
              <a:avLst/>
            </a:prstGeom>
          </p:spPr>
        </p:pic>
        <p:grpSp>
          <p:nvGrpSpPr>
            <p:cNvPr id="22" name="Group 21">
              <a:extLst>
                <a:ext uri="{FF2B5EF4-FFF2-40B4-BE49-F238E27FC236}">
                  <a16:creationId xmlns:a16="http://schemas.microsoft.com/office/drawing/2014/main" id="{046CA2FA-AF07-40BA-1B72-56DBB060E2D6}"/>
                </a:ext>
              </a:extLst>
            </p:cNvPr>
            <p:cNvGrpSpPr/>
            <p:nvPr/>
          </p:nvGrpSpPr>
          <p:grpSpPr>
            <a:xfrm>
              <a:off x="6955131" y="1702028"/>
              <a:ext cx="1697405" cy="303417"/>
              <a:chOff x="3699314" y="4157800"/>
              <a:chExt cx="3222052" cy="923333"/>
            </a:xfrm>
          </p:grpSpPr>
          <p:sp>
            <p:nvSpPr>
              <p:cNvPr id="23" name="Oval 22">
                <a:extLst>
                  <a:ext uri="{FF2B5EF4-FFF2-40B4-BE49-F238E27FC236}">
                    <a16:creationId xmlns:a16="http://schemas.microsoft.com/office/drawing/2014/main" id="{DBD11A1E-CFA4-F143-2211-3FE51B4C114D}"/>
                  </a:ext>
                </a:extLst>
              </p:cNvPr>
              <p:cNvSpPr/>
              <p:nvPr/>
            </p:nvSpPr>
            <p:spPr>
              <a:xfrm>
                <a:off x="3699314"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1</a:t>
                </a:r>
                <a:endParaRPr lang="en-GB" sz="2800" dirty="0"/>
              </a:p>
            </p:txBody>
          </p:sp>
          <p:sp>
            <p:nvSpPr>
              <p:cNvPr id="24" name="Oval 23">
                <a:extLst>
                  <a:ext uri="{FF2B5EF4-FFF2-40B4-BE49-F238E27FC236}">
                    <a16:creationId xmlns:a16="http://schemas.microsoft.com/office/drawing/2014/main" id="{1BD264E0-22A7-AA06-5575-B6FDDEB1737A}"/>
                  </a:ext>
                </a:extLst>
              </p:cNvPr>
              <p:cNvSpPr/>
              <p:nvPr/>
            </p:nvSpPr>
            <p:spPr>
              <a:xfrm>
                <a:off x="4235116" y="4157801"/>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2</a:t>
                </a:r>
                <a:endParaRPr lang="en-GB" sz="2800" dirty="0"/>
              </a:p>
            </p:txBody>
          </p:sp>
          <p:sp>
            <p:nvSpPr>
              <p:cNvPr id="25" name="Oval 24">
                <a:extLst>
                  <a:ext uri="{FF2B5EF4-FFF2-40B4-BE49-F238E27FC236}">
                    <a16:creationId xmlns:a16="http://schemas.microsoft.com/office/drawing/2014/main" id="{92A59331-5873-DE15-BABB-9C2DBE662EC0}"/>
                  </a:ext>
                </a:extLst>
              </p:cNvPr>
              <p:cNvSpPr/>
              <p:nvPr/>
            </p:nvSpPr>
            <p:spPr>
              <a:xfrm>
                <a:off x="4770918" y="4157800"/>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3</a:t>
                </a:r>
                <a:endParaRPr lang="en-GB" sz="2800" dirty="0"/>
              </a:p>
            </p:txBody>
          </p:sp>
          <p:sp>
            <p:nvSpPr>
              <p:cNvPr id="26" name="Oval 25">
                <a:extLst>
                  <a:ext uri="{FF2B5EF4-FFF2-40B4-BE49-F238E27FC236}">
                    <a16:creationId xmlns:a16="http://schemas.microsoft.com/office/drawing/2014/main" id="{E437E576-4FAF-D47F-49F5-063793764548}"/>
                  </a:ext>
                </a:extLst>
              </p:cNvPr>
              <p:cNvSpPr/>
              <p:nvPr/>
            </p:nvSpPr>
            <p:spPr>
              <a:xfrm>
                <a:off x="5313960" y="4157803"/>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4</a:t>
                </a:r>
                <a:endParaRPr lang="en-GB" sz="2800" dirty="0"/>
              </a:p>
            </p:txBody>
          </p:sp>
          <p:sp>
            <p:nvSpPr>
              <p:cNvPr id="27" name="Oval 26">
                <a:extLst>
                  <a:ext uri="{FF2B5EF4-FFF2-40B4-BE49-F238E27FC236}">
                    <a16:creationId xmlns:a16="http://schemas.microsoft.com/office/drawing/2014/main" id="{8A705352-E6C7-CA80-8A4A-2DBF811BC847}"/>
                  </a:ext>
                </a:extLst>
              </p:cNvPr>
              <p:cNvSpPr/>
              <p:nvPr/>
            </p:nvSpPr>
            <p:spPr>
              <a:xfrm>
                <a:off x="5849762" y="4157802"/>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5</a:t>
                </a:r>
                <a:endParaRPr lang="en-GB" sz="2800" dirty="0"/>
              </a:p>
            </p:txBody>
          </p:sp>
          <p:sp>
            <p:nvSpPr>
              <p:cNvPr id="28" name="Oval 27">
                <a:extLst>
                  <a:ext uri="{FF2B5EF4-FFF2-40B4-BE49-F238E27FC236}">
                    <a16:creationId xmlns:a16="http://schemas.microsoft.com/office/drawing/2014/main" id="{009003F9-57B3-8231-7422-44EAEF041386}"/>
                  </a:ext>
                </a:extLst>
              </p:cNvPr>
              <p:cNvSpPr/>
              <p:nvPr/>
            </p:nvSpPr>
            <p:spPr>
              <a:xfrm>
                <a:off x="6385564" y="4157801"/>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6</a:t>
                </a:r>
                <a:endParaRPr lang="en-GB" sz="2800" dirty="0"/>
              </a:p>
            </p:txBody>
          </p:sp>
        </p:grpSp>
        <p:grpSp>
          <p:nvGrpSpPr>
            <p:cNvPr id="30" name="Group 29">
              <a:extLst>
                <a:ext uri="{FF2B5EF4-FFF2-40B4-BE49-F238E27FC236}">
                  <a16:creationId xmlns:a16="http://schemas.microsoft.com/office/drawing/2014/main" id="{FFC9EB4A-4115-EB83-CBC6-784F4EF91C32}"/>
                </a:ext>
              </a:extLst>
            </p:cNvPr>
            <p:cNvGrpSpPr/>
            <p:nvPr/>
          </p:nvGrpSpPr>
          <p:grpSpPr>
            <a:xfrm>
              <a:off x="9382039" y="1663334"/>
              <a:ext cx="1697409" cy="303417"/>
              <a:chOff x="3699314" y="4157800"/>
              <a:chExt cx="3222052" cy="923333"/>
            </a:xfrm>
          </p:grpSpPr>
          <p:sp>
            <p:nvSpPr>
              <p:cNvPr id="32" name="Oval 31">
                <a:extLst>
                  <a:ext uri="{FF2B5EF4-FFF2-40B4-BE49-F238E27FC236}">
                    <a16:creationId xmlns:a16="http://schemas.microsoft.com/office/drawing/2014/main" id="{B9720CBD-0BCE-1EFA-8736-1026337B77BA}"/>
                  </a:ext>
                </a:extLst>
              </p:cNvPr>
              <p:cNvSpPr/>
              <p:nvPr/>
            </p:nvSpPr>
            <p:spPr>
              <a:xfrm>
                <a:off x="3699314"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1</a:t>
                </a:r>
                <a:endParaRPr lang="en-GB" sz="2800" dirty="0"/>
              </a:p>
            </p:txBody>
          </p:sp>
          <p:sp>
            <p:nvSpPr>
              <p:cNvPr id="33" name="Oval 32">
                <a:extLst>
                  <a:ext uri="{FF2B5EF4-FFF2-40B4-BE49-F238E27FC236}">
                    <a16:creationId xmlns:a16="http://schemas.microsoft.com/office/drawing/2014/main" id="{72EAC7E8-9F7C-C246-3204-862B015EAC58}"/>
                  </a:ext>
                </a:extLst>
              </p:cNvPr>
              <p:cNvSpPr/>
              <p:nvPr/>
            </p:nvSpPr>
            <p:spPr>
              <a:xfrm>
                <a:off x="4235116" y="4157801"/>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4</a:t>
                </a:r>
                <a:endParaRPr lang="en-GB" sz="2800" dirty="0"/>
              </a:p>
            </p:txBody>
          </p:sp>
          <p:sp>
            <p:nvSpPr>
              <p:cNvPr id="34" name="Oval 33">
                <a:extLst>
                  <a:ext uri="{FF2B5EF4-FFF2-40B4-BE49-F238E27FC236}">
                    <a16:creationId xmlns:a16="http://schemas.microsoft.com/office/drawing/2014/main" id="{B46FE3E5-9840-2A9D-C615-E4368250DB29}"/>
                  </a:ext>
                </a:extLst>
              </p:cNvPr>
              <p:cNvSpPr/>
              <p:nvPr/>
            </p:nvSpPr>
            <p:spPr>
              <a:xfrm>
                <a:off x="4770918" y="4157800"/>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2</a:t>
                </a:r>
                <a:endParaRPr lang="en-GB" sz="2800" dirty="0"/>
              </a:p>
            </p:txBody>
          </p:sp>
          <p:sp>
            <p:nvSpPr>
              <p:cNvPr id="35" name="Oval 34">
                <a:extLst>
                  <a:ext uri="{FF2B5EF4-FFF2-40B4-BE49-F238E27FC236}">
                    <a16:creationId xmlns:a16="http://schemas.microsoft.com/office/drawing/2014/main" id="{69C8D0DD-CFC5-78C5-46F0-69D869EB7ED6}"/>
                  </a:ext>
                </a:extLst>
              </p:cNvPr>
              <p:cNvSpPr/>
              <p:nvPr/>
            </p:nvSpPr>
            <p:spPr>
              <a:xfrm>
                <a:off x="5313960" y="4157803"/>
                <a:ext cx="535802" cy="923330"/>
              </a:xfrm>
              <a:prstGeom prst="ellipse">
                <a:avLst/>
              </a:prstGeom>
              <a:solidFill>
                <a:srgbClr val="2313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5</a:t>
                </a:r>
                <a:endParaRPr lang="en-GB" sz="2800" dirty="0"/>
              </a:p>
            </p:txBody>
          </p:sp>
          <p:sp>
            <p:nvSpPr>
              <p:cNvPr id="36" name="Oval 35">
                <a:extLst>
                  <a:ext uri="{FF2B5EF4-FFF2-40B4-BE49-F238E27FC236}">
                    <a16:creationId xmlns:a16="http://schemas.microsoft.com/office/drawing/2014/main" id="{0994ECDA-9F44-A3DA-9A2A-DF4567E3FD42}"/>
                  </a:ext>
                </a:extLst>
              </p:cNvPr>
              <p:cNvSpPr/>
              <p:nvPr/>
            </p:nvSpPr>
            <p:spPr>
              <a:xfrm>
                <a:off x="5849762" y="4157802"/>
                <a:ext cx="535802" cy="92333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3</a:t>
                </a:r>
                <a:endParaRPr lang="en-GB" sz="2800" dirty="0"/>
              </a:p>
            </p:txBody>
          </p:sp>
          <p:sp>
            <p:nvSpPr>
              <p:cNvPr id="37" name="Oval 36">
                <a:extLst>
                  <a:ext uri="{FF2B5EF4-FFF2-40B4-BE49-F238E27FC236}">
                    <a16:creationId xmlns:a16="http://schemas.microsoft.com/office/drawing/2014/main" id="{C6149BDD-FEDB-03BC-447A-E5B4A2A286E8}"/>
                  </a:ext>
                </a:extLst>
              </p:cNvPr>
              <p:cNvSpPr/>
              <p:nvPr/>
            </p:nvSpPr>
            <p:spPr>
              <a:xfrm>
                <a:off x="6385564" y="4157801"/>
                <a:ext cx="535802" cy="923330"/>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507943" rtl="0" eaLnBrk="1" latinLnBrk="0" hangingPunct="1">
                  <a:defRPr sz="4900" kern="1200">
                    <a:solidFill>
                      <a:schemeClr val="lt1"/>
                    </a:solidFill>
                    <a:latin typeface="+mn-lt"/>
                    <a:ea typeface="+mn-ea"/>
                    <a:cs typeface="+mn-cs"/>
                  </a:defRPr>
                </a:lvl1pPr>
                <a:lvl2pPr marL="1253972" algn="l" defTabSz="2507943" rtl="0" eaLnBrk="1" latinLnBrk="0" hangingPunct="1">
                  <a:defRPr sz="4900" kern="1200">
                    <a:solidFill>
                      <a:schemeClr val="lt1"/>
                    </a:solidFill>
                    <a:latin typeface="+mn-lt"/>
                    <a:ea typeface="+mn-ea"/>
                    <a:cs typeface="+mn-cs"/>
                  </a:defRPr>
                </a:lvl2pPr>
                <a:lvl3pPr marL="2507943" algn="l" defTabSz="2507943" rtl="0" eaLnBrk="1" latinLnBrk="0" hangingPunct="1">
                  <a:defRPr sz="4900" kern="1200">
                    <a:solidFill>
                      <a:schemeClr val="lt1"/>
                    </a:solidFill>
                    <a:latin typeface="+mn-lt"/>
                    <a:ea typeface="+mn-ea"/>
                    <a:cs typeface="+mn-cs"/>
                  </a:defRPr>
                </a:lvl3pPr>
                <a:lvl4pPr marL="3761915" algn="l" defTabSz="2507943" rtl="0" eaLnBrk="1" latinLnBrk="0" hangingPunct="1">
                  <a:defRPr sz="4900" kern="1200">
                    <a:solidFill>
                      <a:schemeClr val="lt1"/>
                    </a:solidFill>
                    <a:latin typeface="+mn-lt"/>
                    <a:ea typeface="+mn-ea"/>
                    <a:cs typeface="+mn-cs"/>
                  </a:defRPr>
                </a:lvl4pPr>
                <a:lvl5pPr marL="5015886" algn="l" defTabSz="2507943" rtl="0" eaLnBrk="1" latinLnBrk="0" hangingPunct="1">
                  <a:defRPr sz="4900" kern="1200">
                    <a:solidFill>
                      <a:schemeClr val="lt1"/>
                    </a:solidFill>
                    <a:latin typeface="+mn-lt"/>
                    <a:ea typeface="+mn-ea"/>
                    <a:cs typeface="+mn-cs"/>
                  </a:defRPr>
                </a:lvl5pPr>
                <a:lvl6pPr marL="6269858" algn="l" defTabSz="2507943" rtl="0" eaLnBrk="1" latinLnBrk="0" hangingPunct="1">
                  <a:defRPr sz="4900" kern="1200">
                    <a:solidFill>
                      <a:schemeClr val="lt1"/>
                    </a:solidFill>
                    <a:latin typeface="+mn-lt"/>
                    <a:ea typeface="+mn-ea"/>
                    <a:cs typeface="+mn-cs"/>
                  </a:defRPr>
                </a:lvl6pPr>
                <a:lvl7pPr marL="7523830" algn="l" defTabSz="2507943" rtl="0" eaLnBrk="1" latinLnBrk="0" hangingPunct="1">
                  <a:defRPr sz="4900" kern="1200">
                    <a:solidFill>
                      <a:schemeClr val="lt1"/>
                    </a:solidFill>
                    <a:latin typeface="+mn-lt"/>
                    <a:ea typeface="+mn-ea"/>
                    <a:cs typeface="+mn-cs"/>
                  </a:defRPr>
                </a:lvl7pPr>
                <a:lvl8pPr marL="8777801" algn="l" defTabSz="2507943" rtl="0" eaLnBrk="1" latinLnBrk="0" hangingPunct="1">
                  <a:defRPr sz="4900" kern="1200">
                    <a:solidFill>
                      <a:schemeClr val="lt1"/>
                    </a:solidFill>
                    <a:latin typeface="+mn-lt"/>
                    <a:ea typeface="+mn-ea"/>
                    <a:cs typeface="+mn-cs"/>
                  </a:defRPr>
                </a:lvl8pPr>
                <a:lvl9pPr marL="10031773" algn="l" defTabSz="2507943" rtl="0" eaLnBrk="1" latinLnBrk="0" hangingPunct="1">
                  <a:defRPr sz="4900" kern="1200">
                    <a:solidFill>
                      <a:schemeClr val="lt1"/>
                    </a:solidFill>
                    <a:latin typeface="+mn-lt"/>
                    <a:ea typeface="+mn-ea"/>
                    <a:cs typeface="+mn-cs"/>
                  </a:defRPr>
                </a:lvl9pPr>
              </a:lstStyle>
              <a:p>
                <a:pPr algn="ctr"/>
                <a:r>
                  <a:rPr lang="en-US" sz="2800" dirty="0"/>
                  <a:t>6</a:t>
                </a:r>
                <a:endParaRPr lang="en-GB" sz="2800" dirty="0"/>
              </a:p>
            </p:txBody>
          </p:sp>
        </p:grpSp>
      </p:grpSp>
    </p:spTree>
    <p:extLst>
      <p:ext uri="{BB962C8B-B14F-4D97-AF65-F5344CB8AC3E}">
        <p14:creationId xmlns:p14="http://schemas.microsoft.com/office/powerpoint/2010/main" val="3870321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2000"/>
                                        <p:tgtEl>
                                          <p:spTgt spid="14"/>
                                        </p:tgtEl>
                                      </p:cBhvr>
                                    </p:animEffect>
                                  </p:childTnLst>
                                </p:cTn>
                              </p:par>
                              <p:par>
                                <p:cTn id="8" presetID="10" presetClass="entr" presetSubtype="0" fill="hold" grpId="0" nodeType="withEffect">
                                  <p:stCondLst>
                                    <p:cond delay="30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40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up)">
                                      <p:cBhvr>
                                        <p:cTn id="18"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DCB3-5CB1-D1DA-1EA8-3A458B51AA64}"/>
              </a:ext>
            </a:extLst>
          </p:cNvPr>
          <p:cNvSpPr>
            <a:spLocks noGrp="1"/>
          </p:cNvSpPr>
          <p:nvPr>
            <p:ph type="title"/>
          </p:nvPr>
        </p:nvSpPr>
        <p:spPr/>
        <p:txBody>
          <a:bodyPr/>
          <a:lstStyle/>
          <a:p>
            <a:r>
              <a:rPr lang="en-US" dirty="0"/>
              <a:t>LLRF Feed forward</a:t>
            </a:r>
            <a:endParaRPr lang="en-GB" dirty="0"/>
          </a:p>
        </p:txBody>
      </p:sp>
      <p:sp>
        <p:nvSpPr>
          <p:cNvPr id="8" name="Content Placeholder 2">
            <a:extLst>
              <a:ext uri="{FF2B5EF4-FFF2-40B4-BE49-F238E27FC236}">
                <a16:creationId xmlns:a16="http://schemas.microsoft.com/office/drawing/2014/main" id="{235DCABB-BE7D-E25E-2FE1-881226422B59}"/>
              </a:ext>
            </a:extLst>
          </p:cNvPr>
          <p:cNvSpPr txBox="1">
            <a:spLocks/>
          </p:cNvSpPr>
          <p:nvPr/>
        </p:nvSpPr>
        <p:spPr>
          <a:xfrm>
            <a:off x="287078" y="1499191"/>
            <a:ext cx="4833591" cy="49936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400" dirty="0"/>
              <a:t>ERL net beam loading = zero</a:t>
            </a:r>
          </a:p>
          <a:p>
            <a:pPr>
              <a:lnSpc>
                <a:spcPct val="150000"/>
              </a:lnSpc>
            </a:pPr>
            <a:r>
              <a:rPr lang="en-US" sz="2400" dirty="0"/>
              <a:t>A feed forward to LLRF can prevent bunch-to-bunch correction.</a:t>
            </a:r>
            <a:endParaRPr lang="en-GB" sz="2400" dirty="0"/>
          </a:p>
          <a:p>
            <a:pPr>
              <a:lnSpc>
                <a:spcPct val="150000"/>
              </a:lnSpc>
            </a:pPr>
            <a:r>
              <a:rPr lang="en-US" sz="2400" dirty="0"/>
              <a:t>Without feed forward, the LLRF can trigger amplifier and cause unnecessary fluctuation. </a:t>
            </a:r>
          </a:p>
          <a:p>
            <a:pPr>
              <a:lnSpc>
                <a:spcPct val="150000"/>
              </a:lnSpc>
            </a:pPr>
            <a:r>
              <a:rPr lang="en-US" sz="2400" dirty="0"/>
              <a:t>Feed forward stabilizes </a:t>
            </a:r>
            <a:r>
              <a:rPr lang="en-US" sz="2400" dirty="0" err="1"/>
              <a:t>V</a:t>
            </a:r>
            <a:r>
              <a:rPr lang="en-US" sz="2400" baseline="-25000" dirty="0" err="1"/>
              <a:t>cav</a:t>
            </a:r>
            <a:r>
              <a:rPr lang="en-US" sz="2400" dirty="0"/>
              <a:t> and </a:t>
            </a:r>
            <a:r>
              <a:rPr lang="en-US" sz="2400" dirty="0" err="1"/>
              <a:t>P</a:t>
            </a:r>
            <a:r>
              <a:rPr lang="en-US" sz="2400" baseline="-25000" dirty="0" err="1"/>
              <a:t>amp</a:t>
            </a:r>
            <a:r>
              <a:rPr lang="en-US" sz="2400" dirty="0"/>
              <a:t>.</a:t>
            </a:r>
          </a:p>
          <a:p>
            <a:pPr>
              <a:lnSpc>
                <a:spcPct val="150000"/>
              </a:lnSpc>
            </a:pPr>
            <a:endParaRPr lang="en-GB" sz="2400" dirty="0"/>
          </a:p>
        </p:txBody>
      </p:sp>
      <p:pic>
        <p:nvPicPr>
          <p:cNvPr id="12" name="Picture 11" descr="Chart, histogram&#10;&#10;Description automatically generated">
            <a:extLst>
              <a:ext uri="{FF2B5EF4-FFF2-40B4-BE49-F238E27FC236}">
                <a16:creationId xmlns:a16="http://schemas.microsoft.com/office/drawing/2014/main" id="{AE452F44-8F28-05EB-67D0-0448BB24EC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6597" y="1231490"/>
            <a:ext cx="3216714" cy="2411616"/>
          </a:xfrm>
          <a:prstGeom prst="rect">
            <a:avLst/>
          </a:prstGeom>
        </p:spPr>
      </p:pic>
      <p:pic>
        <p:nvPicPr>
          <p:cNvPr id="9" name="Picture 8" descr="Chart, line chart&#10;&#10;Description automatically generated">
            <a:extLst>
              <a:ext uri="{FF2B5EF4-FFF2-40B4-BE49-F238E27FC236}">
                <a16:creationId xmlns:a16="http://schemas.microsoft.com/office/drawing/2014/main" id="{F167605B-4AA1-2542-0E08-FD64CBD743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3387" y="3987917"/>
            <a:ext cx="3216714" cy="2411616"/>
          </a:xfrm>
          <a:prstGeom prst="rect">
            <a:avLst/>
          </a:prstGeom>
        </p:spPr>
      </p:pic>
      <p:pic>
        <p:nvPicPr>
          <p:cNvPr id="6" name="Picture 5" descr="Chart, surface chart&#10;&#10;Description automatically generated">
            <a:extLst>
              <a:ext uri="{FF2B5EF4-FFF2-40B4-BE49-F238E27FC236}">
                <a16:creationId xmlns:a16="http://schemas.microsoft.com/office/drawing/2014/main" id="{46E92FDF-A8A2-2526-83B6-49588A737E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61441" y="1231491"/>
            <a:ext cx="3216713" cy="2411615"/>
          </a:xfrm>
          <a:prstGeom prst="rect">
            <a:avLst/>
          </a:prstGeom>
        </p:spPr>
      </p:pic>
      <p:pic>
        <p:nvPicPr>
          <p:cNvPr id="7" name="Picture 6" descr="Chart&#10;&#10;Description automatically generated">
            <a:extLst>
              <a:ext uri="{FF2B5EF4-FFF2-40B4-BE49-F238E27FC236}">
                <a16:creationId xmlns:a16="http://schemas.microsoft.com/office/drawing/2014/main" id="{072E61B6-A82A-CDF8-48D4-4CFBD94B39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5151" y="4133276"/>
            <a:ext cx="3216713" cy="2411615"/>
          </a:xfrm>
          <a:prstGeom prst="rect">
            <a:avLst/>
          </a:prstGeom>
        </p:spPr>
      </p:pic>
      <p:sp>
        <p:nvSpPr>
          <p:cNvPr id="3" name="Speech Bubble: Rectangle 2">
            <a:extLst>
              <a:ext uri="{FF2B5EF4-FFF2-40B4-BE49-F238E27FC236}">
                <a16:creationId xmlns:a16="http://schemas.microsoft.com/office/drawing/2014/main" id="{7DE1C2D0-7CEF-E0A4-58E9-9FF6883F3B35}"/>
              </a:ext>
            </a:extLst>
          </p:cNvPr>
          <p:cNvSpPr/>
          <p:nvPr/>
        </p:nvSpPr>
        <p:spPr>
          <a:xfrm flipV="1">
            <a:off x="5291835" y="3987917"/>
            <a:ext cx="3292180" cy="2657430"/>
          </a:xfrm>
          <a:prstGeom prst="wedgeRectCallout">
            <a:avLst>
              <a:gd name="adj1" fmla="val 38169"/>
              <a:gd name="adj2" fmla="val 89218"/>
            </a:avLst>
          </a:prstGeom>
          <a:solidFill>
            <a:schemeClr val="accent1">
              <a:alpha val="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peech Bubble: Rectangle 10">
            <a:extLst>
              <a:ext uri="{FF2B5EF4-FFF2-40B4-BE49-F238E27FC236}">
                <a16:creationId xmlns:a16="http://schemas.microsoft.com/office/drawing/2014/main" id="{01B52E20-120E-2CF5-DF14-D2030815F05F}"/>
              </a:ext>
            </a:extLst>
          </p:cNvPr>
          <p:cNvSpPr/>
          <p:nvPr/>
        </p:nvSpPr>
        <p:spPr>
          <a:xfrm flipV="1">
            <a:off x="8755180" y="3987917"/>
            <a:ext cx="3292180" cy="2657430"/>
          </a:xfrm>
          <a:prstGeom prst="wedgeRectCallout">
            <a:avLst>
              <a:gd name="adj1" fmla="val 37846"/>
              <a:gd name="adj2" fmla="val 82416"/>
            </a:avLst>
          </a:prstGeom>
          <a:solidFill>
            <a:schemeClr val="accent1">
              <a:alpha val="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474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fade">
                                      <p:cBhvr>
                                        <p:cTn id="23" dur="500"/>
                                        <p:tgtEl>
                                          <p:spTgt spid="8">
                                            <p:txEl>
                                              <p:pRg st="2" end="2"/>
                                            </p:txEl>
                                          </p:spTgt>
                                        </p:tgtEl>
                                      </p:cBhvr>
                                    </p:animEffect>
                                  </p:childTnLst>
                                </p:cTn>
                              </p:par>
                            </p:childTnLst>
                          </p:cTn>
                        </p:par>
                        <p:par>
                          <p:cTn id="24" fill="hold">
                            <p:stCondLst>
                              <p:cond delay="500"/>
                            </p:stCondLst>
                            <p:childTnLst>
                              <p:par>
                                <p:cTn id="25" presetID="10" presetClass="entr" presetSubtype="0" fill="hold" nodeType="afterEffect">
                                  <p:stCondLst>
                                    <p:cond delay="200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childTnLst>
                          </p:cTn>
                        </p:par>
                        <p:par>
                          <p:cTn id="28" fill="hold">
                            <p:stCondLst>
                              <p:cond delay="3000"/>
                            </p:stCondLst>
                            <p:childTnLst>
                              <p:par>
                                <p:cTn id="29" presetID="10" presetClass="entr" presetSubtype="0" fill="hold" nodeType="afterEffect">
                                  <p:stCondLst>
                                    <p:cond delay="5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4000"/>
                            </p:stCondLst>
                            <p:childTnLst>
                              <p:par>
                                <p:cTn id="33" presetID="10" presetClass="entr" presetSubtype="0" fill="hold" nodeType="afterEffect">
                                  <p:stCondLst>
                                    <p:cond delay="50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EDCB3-5CB1-D1DA-1EA8-3A458B51AA64}"/>
              </a:ext>
            </a:extLst>
          </p:cNvPr>
          <p:cNvSpPr>
            <a:spLocks noGrp="1"/>
          </p:cNvSpPr>
          <p:nvPr>
            <p:ph type="title"/>
          </p:nvPr>
        </p:nvSpPr>
        <p:spPr/>
        <p:txBody>
          <a:bodyPr/>
          <a:lstStyle/>
          <a:p>
            <a:r>
              <a:rPr lang="en-US" dirty="0"/>
              <a:t>Pattern dependance</a:t>
            </a:r>
            <a:endParaRPr lang="en-GB" dirty="0"/>
          </a:p>
        </p:txBody>
      </p:sp>
      <p:pic>
        <p:nvPicPr>
          <p:cNvPr id="5" name="Content Placeholder 4" descr="Chart, line chart, histogram&#10;&#10;Description automatically generated">
            <a:extLst>
              <a:ext uri="{FF2B5EF4-FFF2-40B4-BE49-F238E27FC236}">
                <a16:creationId xmlns:a16="http://schemas.microsoft.com/office/drawing/2014/main" id="{60FDBF0E-6DC6-2F4C-22BE-139ED6CF24B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72904" y="2738783"/>
            <a:ext cx="5333559" cy="3998645"/>
          </a:xfrm>
        </p:spPr>
      </p:pic>
      <p:pic>
        <p:nvPicPr>
          <p:cNvPr id="7" name="Picture 6" descr="Chart, bar chart&#10;&#10;Description automatically generated">
            <a:extLst>
              <a:ext uri="{FF2B5EF4-FFF2-40B4-BE49-F238E27FC236}">
                <a16:creationId xmlns:a16="http://schemas.microsoft.com/office/drawing/2014/main" id="{F2644C3D-16BE-CC79-4733-76D8CD2609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915" y="2738783"/>
            <a:ext cx="5333559" cy="3998645"/>
          </a:xfrm>
          <a:prstGeom prst="rect">
            <a:avLst/>
          </a:prstGeom>
        </p:spPr>
      </p:pic>
      <p:sp>
        <p:nvSpPr>
          <p:cNvPr id="6" name="Content Placeholder 2">
            <a:extLst>
              <a:ext uri="{FF2B5EF4-FFF2-40B4-BE49-F238E27FC236}">
                <a16:creationId xmlns:a16="http://schemas.microsoft.com/office/drawing/2014/main" id="{52565E49-945D-9B30-098B-5DEA5535A760}"/>
              </a:ext>
            </a:extLst>
          </p:cNvPr>
          <p:cNvSpPr txBox="1">
            <a:spLocks/>
          </p:cNvSpPr>
          <p:nvPr/>
        </p:nvSpPr>
        <p:spPr>
          <a:xfrm>
            <a:off x="642461" y="1690688"/>
            <a:ext cx="6888492" cy="1256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err="1"/>
              <a:t>V</a:t>
            </a:r>
            <a:r>
              <a:rPr lang="en-US" sz="2800" baseline="-25000" dirty="0" err="1"/>
              <a:t>cav</a:t>
            </a:r>
            <a:r>
              <a:rPr lang="en-US" sz="2800" dirty="0"/>
              <a:t> and </a:t>
            </a:r>
            <a:r>
              <a:rPr lang="en-US" sz="2800" dirty="0" err="1"/>
              <a:t>P</a:t>
            </a:r>
            <a:r>
              <a:rPr lang="en-US" sz="2800" baseline="-25000" dirty="0" err="1"/>
              <a:t>amp</a:t>
            </a:r>
            <a:r>
              <a:rPr lang="en-US" sz="2800" baseline="-25000" dirty="0"/>
              <a:t> </a:t>
            </a:r>
            <a:r>
              <a:rPr lang="en-US" sz="2800" dirty="0"/>
              <a:t>are pattern dependent</a:t>
            </a:r>
          </a:p>
          <a:p>
            <a:r>
              <a:rPr lang="en-US" sz="2800" dirty="0"/>
              <a:t>Some patterns are stabler than others</a:t>
            </a:r>
            <a:endParaRPr lang="en-GB" dirty="0"/>
          </a:p>
        </p:txBody>
      </p:sp>
      <p:sp>
        <p:nvSpPr>
          <p:cNvPr id="9" name="Content Placeholder 2">
            <a:extLst>
              <a:ext uri="{FF2B5EF4-FFF2-40B4-BE49-F238E27FC236}">
                <a16:creationId xmlns:a16="http://schemas.microsoft.com/office/drawing/2014/main" id="{73D45B3F-D4E4-464E-8F8B-86681FEEF2F4}"/>
              </a:ext>
            </a:extLst>
          </p:cNvPr>
          <p:cNvSpPr txBox="1">
            <a:spLocks/>
          </p:cNvSpPr>
          <p:nvPr/>
        </p:nvSpPr>
        <p:spPr>
          <a:xfrm>
            <a:off x="7824499" y="1481859"/>
            <a:ext cx="2989001" cy="146575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Pattern #1:    {1,2,3,4,5,6}</a:t>
            </a:r>
          </a:p>
          <a:p>
            <a:pPr marL="0" indent="0">
              <a:buNone/>
            </a:pPr>
            <a:r>
              <a:rPr lang="en-US" sz="2000" dirty="0"/>
              <a:t>Pattern #2:    {1,2,3,4,6,5}</a:t>
            </a:r>
          </a:p>
          <a:p>
            <a:pPr marL="0" indent="0">
              <a:buNone/>
            </a:pPr>
            <a:r>
              <a:rPr lang="en-US" sz="2000" dirty="0"/>
              <a:t>…</a:t>
            </a:r>
          </a:p>
          <a:p>
            <a:pPr marL="0" indent="0">
              <a:buNone/>
            </a:pPr>
            <a:r>
              <a:rPr lang="en-US" sz="2000" dirty="0"/>
              <a:t>Pattern #120: {1,6,5,4,2,1}</a:t>
            </a:r>
          </a:p>
          <a:p>
            <a:pPr marL="0" indent="0">
              <a:buNone/>
            </a:pPr>
            <a:endParaRPr lang="en-US" sz="2000" dirty="0"/>
          </a:p>
          <a:p>
            <a:pPr marL="0" indent="0">
              <a:buNone/>
            </a:pPr>
            <a:endParaRPr lang="en-GB" sz="2000" dirty="0"/>
          </a:p>
        </p:txBody>
      </p:sp>
    </p:spTree>
    <p:extLst>
      <p:ext uri="{BB962C8B-B14F-4D97-AF65-F5344CB8AC3E}">
        <p14:creationId xmlns:p14="http://schemas.microsoft.com/office/powerpoint/2010/main" val="2573300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CEE3-48E6-04F8-7703-A17F2E60E329}"/>
              </a:ext>
            </a:extLst>
          </p:cNvPr>
          <p:cNvSpPr>
            <a:spLocks noGrp="1"/>
          </p:cNvSpPr>
          <p:nvPr>
            <p:ph type="title"/>
          </p:nvPr>
        </p:nvSpPr>
        <p:spPr/>
        <p:txBody>
          <a:bodyPr/>
          <a:lstStyle/>
          <a:p>
            <a:r>
              <a:rPr lang="en-US" dirty="0"/>
              <a:t>Beam Breakup (BBU) instabilities</a:t>
            </a:r>
            <a:endParaRPr lang="en-GB"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01465AD-9D1E-1688-ECCB-584BD802C206}"/>
                  </a:ext>
                </a:extLst>
              </p:cNvPr>
              <p:cNvSpPr txBox="1"/>
              <p:nvPr/>
            </p:nvSpPr>
            <p:spPr>
              <a:xfrm>
                <a:off x="1449597" y="1865149"/>
                <a:ext cx="4366913" cy="1315168"/>
              </a:xfrm>
              <a:prstGeom prst="rect">
                <a:avLst/>
              </a:prstGeom>
              <a:solidFill>
                <a:schemeClr val="accent3">
                  <a:lumMod val="60000"/>
                  <a:lumOff val="40000"/>
                </a:schemeClr>
              </a:solidFill>
            </p:spPr>
            <p:txBody>
              <a:bodyPr wrap="square">
                <a:spAutoFit/>
              </a:bodyPr>
              <a:lstStyle/>
              <a:p>
                <a:pPr marL="742950" indent="-742950">
                  <a:buAutoNum type="arabicPeriod"/>
                </a:pPr>
                <a14:m>
                  <m:oMath xmlns:m="http://schemas.openxmlformats.org/officeDocument/2006/math">
                    <m:r>
                      <m:rPr>
                        <m:sty m:val="p"/>
                      </m:rPr>
                      <a:rPr lang="en-US" sz="2400" smtClean="0">
                        <a:latin typeface="Cambria Math" panose="02040503050406030204" pitchFamily="18" charset="0"/>
                      </a:rPr>
                      <m:t>O</m:t>
                    </m:r>
                    <m:r>
                      <m:rPr>
                        <m:sty m:val="p"/>
                      </m:rPr>
                      <a:rPr lang="en-US" sz="2400" b="0" i="0" smtClean="0">
                        <a:latin typeface="Cambria Math" panose="02040503050406030204" pitchFamily="18" charset="0"/>
                      </a:rPr>
                      <m:t>ffset</m:t>
                    </m:r>
                    <m:r>
                      <a:rPr lang="en-US" sz="2400" b="0" i="0" smtClean="0">
                        <a:latin typeface="Cambria Math" panose="02040503050406030204" pitchFamily="18" charset="0"/>
                      </a:rPr>
                      <m:t> </m:t>
                    </m:r>
                    <m:r>
                      <a:rPr lang="en-US" sz="2400" b="0" i="1" smtClean="0">
                        <a:latin typeface="Cambria Math" panose="02040503050406030204" pitchFamily="18" charset="0"/>
                      </a:rPr>
                      <m:t>𝑥</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causes</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HOM</m:t>
                    </m:r>
                    <m:r>
                      <a:rPr lang="en-US" sz="2400" b="0" i="0" smtClean="0">
                        <a:latin typeface="Cambria Math" panose="02040503050406030204" pitchFamily="18" charset="0"/>
                      </a:rPr>
                      <m:t>:  </m:t>
                    </m:r>
                  </m:oMath>
                </a14:m>
                <a:endParaRPr lang="en-US" sz="2400" b="0" i="0" dirty="0">
                  <a:latin typeface="Cambria Math" panose="02040503050406030204" pitchFamily="18" charset="0"/>
                </a:endParaRPr>
              </a:p>
              <a:p>
                <a:pPr/>
                <a14:m>
                  <m:oMathPara xmlns:m="http://schemas.openxmlformats.org/officeDocument/2006/math">
                    <m:oMathParaPr>
                      <m:jc m:val="center"/>
                    </m:oMathParaPr>
                    <m:oMath xmlns:m="http://schemas.openxmlformats.org/officeDocument/2006/math">
                      <m:r>
                        <a:rPr lang="en-US" sz="2400" b="0" i="1" smtClean="0">
                          <a:latin typeface="Cambria Math" panose="02040503050406030204" pitchFamily="18" charset="0"/>
                        </a:rPr>
                        <m:t>𝑉</m:t>
                      </m:r>
                      <m:r>
                        <a:rPr lang="en-US" sz="2400" b="0" i="1" baseline="-25000" smtClean="0">
                          <a:latin typeface="Cambria Math" panose="02040503050406030204" pitchFamily="18" charset="0"/>
                        </a:rPr>
                        <m:t>𝐻𝑂𝑀</m:t>
                      </m:r>
                      <m:r>
                        <a:rPr lang="en-US" sz="2400" b="0" i="1" baseline="-25000" smtClean="0">
                          <a:latin typeface="Cambria Math" panose="02040503050406030204" pitchFamily="18" charset="0"/>
                        </a:rPr>
                        <m:t>,</m:t>
                      </m:r>
                      <m:r>
                        <a:rPr lang="en-US" sz="2400" b="0" i="1" baseline="-25000" smtClean="0">
                          <a:latin typeface="Cambria Math" panose="02040503050406030204" pitchFamily="18" charset="0"/>
                        </a:rPr>
                        <m:t>𝑅</m:t>
                      </m:r>
                      <m:r>
                        <a:rPr lang="en-US" sz="2400" b="0" i="1" baseline="-25000" smtClean="0">
                          <a:latin typeface="Cambria Math" panose="02040503050406030204" pitchFamily="18" charset="0"/>
                        </a:rPr>
                        <m:t> =</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𝜔</m:t>
                              </m:r>
                            </m:e>
                            <m:sub>
                              <m:r>
                                <a:rPr lang="en-US" sz="2400" b="0" i="1" smtClean="0">
                                  <a:latin typeface="Cambria Math" panose="02040503050406030204" pitchFamily="18" charset="0"/>
                                </a:rPr>
                                <m:t>𝐻𝑂𝑀</m:t>
                              </m:r>
                            </m:sub>
                            <m:sup>
                              <m:r>
                                <a:rPr lang="en-US" sz="2400" b="0" i="1" smtClean="0">
                                  <a:latin typeface="Cambria Math" panose="02040503050406030204" pitchFamily="18" charset="0"/>
                                </a:rPr>
                                <m:t>2</m:t>
                              </m:r>
                            </m:sup>
                          </m:sSubSup>
                        </m:num>
                        <m:den>
                          <m:r>
                            <a:rPr lang="en-US" sz="2400" b="0" i="1" smtClean="0">
                              <a:latin typeface="Cambria Math" panose="02040503050406030204" pitchFamily="18" charset="0"/>
                            </a:rPr>
                            <m:t>2</m:t>
                          </m:r>
                          <m:r>
                            <a:rPr lang="en-US" sz="2400" b="0" i="1" smtClean="0">
                              <a:latin typeface="Cambria Math" panose="02040503050406030204" pitchFamily="18" charset="0"/>
                            </a:rPr>
                            <m:t>𝑐</m:t>
                          </m:r>
                        </m:den>
                      </m:f>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𝑞</m:t>
                          </m:r>
                        </m:e>
                        <m:sub>
                          <m:r>
                            <a:rPr lang="en-GB" sz="2400" b="0" i="1" smtClean="0">
                              <a:latin typeface="Cambria Math" panose="02040503050406030204" pitchFamily="18" charset="0"/>
                            </a:rPr>
                            <m:t>𝑏</m:t>
                          </m:r>
                        </m:sub>
                      </m:sSub>
                      <m:sSub>
                        <m:sSubPr>
                          <m:ctrlPr>
                            <a:rPr lang="en-US" sz="2400" b="0" i="1" smtClean="0">
                              <a:latin typeface="Cambria Math" panose="02040503050406030204" pitchFamily="18" charset="0"/>
                            </a:rPr>
                          </m:ctrlPr>
                        </m:sSubPr>
                        <m:e>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𝑅</m:t>
                                  </m:r>
                                </m:num>
                                <m:den>
                                  <m:r>
                                    <a:rPr lang="en-US" sz="2400" b="0" i="1" smtClean="0">
                                      <a:latin typeface="Cambria Math" panose="02040503050406030204" pitchFamily="18" charset="0"/>
                                    </a:rPr>
                                    <m:t>𝑄</m:t>
                                  </m:r>
                                </m:den>
                              </m:f>
                            </m:e>
                          </m:d>
                        </m:e>
                        <m:sub>
                          <m:r>
                            <a:rPr lang="en-US" sz="2400" b="0" i="1" smtClean="0">
                              <a:latin typeface="Cambria Math" panose="02040503050406030204" pitchFamily="18" charset="0"/>
                            </a:rPr>
                            <m:t>𝐻𝑂𝑀</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m:rPr>
                              <m:sty m:val="p"/>
                            </m:rPr>
                            <a:rPr lang="en-US" sz="2400" b="0" i="0" smtClean="0">
                              <a:latin typeface="Cambria Math" panose="02040503050406030204" pitchFamily="18" charset="0"/>
                            </a:rPr>
                            <m:t>n</m:t>
                          </m:r>
                        </m:sub>
                      </m:sSub>
                    </m:oMath>
                  </m:oMathPara>
                </a14:m>
                <a:endParaRPr lang="en-GB" sz="2400" dirty="0"/>
              </a:p>
            </p:txBody>
          </p:sp>
        </mc:Choice>
        <mc:Fallback xmlns="">
          <p:sp>
            <p:nvSpPr>
              <p:cNvPr id="7" name="TextBox 6">
                <a:extLst>
                  <a:ext uri="{FF2B5EF4-FFF2-40B4-BE49-F238E27FC236}">
                    <a16:creationId xmlns:a16="http://schemas.microsoft.com/office/drawing/2014/main" id="{C01465AD-9D1E-1688-ECCB-584BD802C206}"/>
                  </a:ext>
                </a:extLst>
              </p:cNvPr>
              <p:cNvSpPr txBox="1">
                <a:spLocks noRot="1" noChangeAspect="1" noMove="1" noResize="1" noEditPoints="1" noAdjustHandles="1" noChangeArrowheads="1" noChangeShapeType="1" noTextEdit="1"/>
              </p:cNvSpPr>
              <p:nvPr/>
            </p:nvSpPr>
            <p:spPr>
              <a:xfrm>
                <a:off x="1449597" y="1865149"/>
                <a:ext cx="4366913" cy="1315168"/>
              </a:xfrm>
              <a:prstGeom prst="rect">
                <a:avLst/>
              </a:prstGeom>
              <a:blipFill>
                <a:blip r:embed="rId3"/>
                <a:stretch>
                  <a:fillRect l="-2095" t="-32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29FBE37-C103-D38E-A547-C7D0C3EEFACB}"/>
                  </a:ext>
                </a:extLst>
              </p:cNvPr>
              <p:cNvSpPr txBox="1"/>
              <p:nvPr/>
            </p:nvSpPr>
            <p:spPr>
              <a:xfrm>
                <a:off x="8284025" y="1865149"/>
                <a:ext cx="3670528" cy="1215526"/>
              </a:xfrm>
              <a:prstGeom prst="rect">
                <a:avLst/>
              </a:prstGeom>
              <a:solidFill>
                <a:schemeClr val="accent2">
                  <a:lumMod val="40000"/>
                  <a:lumOff val="6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2400" b="0" i="0" dirty="0" smtClean="0">
                          <a:solidFill>
                            <a:schemeClr val="tx1"/>
                          </a:solidFill>
                          <a:sym typeface="Wingdings" panose="05000000000000000000" pitchFamily="2" charset="2"/>
                        </a:rPr>
                        <m:t>2. </m:t>
                      </m:r>
                      <m:r>
                        <m:rPr>
                          <m:nor/>
                        </m:rPr>
                        <a:rPr lang="en-US" sz="2400" b="0" i="0" dirty="0" smtClean="0">
                          <a:solidFill>
                            <a:schemeClr val="tx1"/>
                          </a:solidFill>
                          <a:sym typeface="Wingdings" panose="05000000000000000000" pitchFamily="2" charset="2"/>
                        </a:rPr>
                        <m:t>VHOM</m:t>
                      </m:r>
                      <m:r>
                        <m:rPr>
                          <m:nor/>
                        </m:rPr>
                        <a:rPr lang="en-US" sz="2400" dirty="0" smtClean="0">
                          <a:solidFill>
                            <a:schemeClr val="tx1"/>
                          </a:solidFill>
                          <a:sym typeface="Wingdings" panose="05000000000000000000" pitchFamily="2" charset="2"/>
                        </a:rPr>
                        <m:t> </m:t>
                      </m:r>
                      <m:r>
                        <m:rPr>
                          <m:nor/>
                        </m:rPr>
                        <a:rPr lang="en-US" sz="2400" b="0" i="0" dirty="0" smtClean="0">
                          <a:solidFill>
                            <a:schemeClr val="tx1"/>
                          </a:solidFill>
                          <a:sym typeface="Wingdings" panose="05000000000000000000" pitchFamily="2" charset="2"/>
                        </a:rPr>
                        <m:t>k</m:t>
                      </m:r>
                      <m:r>
                        <m:rPr>
                          <m:nor/>
                        </m:rPr>
                        <a:rPr lang="en-US" sz="2400" dirty="0" smtClean="0">
                          <a:solidFill>
                            <a:schemeClr val="tx1"/>
                          </a:solidFill>
                          <a:sym typeface="Wingdings" panose="05000000000000000000" pitchFamily="2" charset="2"/>
                        </a:rPr>
                        <m:t>ick</m:t>
                      </m:r>
                      <m:r>
                        <m:rPr>
                          <m:nor/>
                        </m:rPr>
                        <a:rPr lang="en-US" sz="2400" b="0" i="0" dirty="0" smtClean="0">
                          <a:solidFill>
                            <a:schemeClr val="tx1"/>
                          </a:solidFill>
                          <a:sym typeface="Wingdings" panose="05000000000000000000" pitchFamily="2" charset="2"/>
                        </a:rPr>
                        <m:t>s</m:t>
                      </m:r>
                      <m:r>
                        <m:rPr>
                          <m:nor/>
                        </m:rPr>
                        <a:rPr lang="en-US" sz="2400" b="0" i="0" dirty="0" smtClean="0">
                          <a:solidFill>
                            <a:schemeClr val="tx1"/>
                          </a:solidFill>
                          <a:sym typeface="Wingdings" panose="05000000000000000000" pitchFamily="2" charset="2"/>
                        </a:rPr>
                        <m:t> </m:t>
                      </m:r>
                      <m:r>
                        <m:rPr>
                          <m:nor/>
                        </m:rPr>
                        <a:rPr lang="en-US" sz="2400" b="0" i="0" dirty="0" smtClean="0">
                          <a:solidFill>
                            <a:schemeClr val="tx1"/>
                          </a:solidFill>
                          <a:sym typeface="Wingdings" panose="05000000000000000000" pitchFamily="2" charset="2"/>
                        </a:rPr>
                        <m:t>the</m:t>
                      </m:r>
                      <m:r>
                        <m:rPr>
                          <m:nor/>
                        </m:rPr>
                        <a:rPr lang="en-US" sz="2400" b="0" i="0" dirty="0" smtClean="0">
                          <a:solidFill>
                            <a:schemeClr val="tx1"/>
                          </a:solidFill>
                          <a:sym typeface="Wingdings" panose="05000000000000000000" pitchFamily="2" charset="2"/>
                        </a:rPr>
                        <m:t> </m:t>
                      </m:r>
                      <m:r>
                        <m:rPr>
                          <m:nor/>
                        </m:rPr>
                        <a:rPr lang="en-US" sz="2400" b="0" i="0" dirty="0" smtClean="0">
                          <a:solidFill>
                            <a:schemeClr val="tx1"/>
                          </a:solidFill>
                          <a:sym typeface="Wingdings" panose="05000000000000000000" pitchFamily="2" charset="2"/>
                        </a:rPr>
                        <m:t>beam</m:t>
                      </m:r>
                      <m:r>
                        <m:rPr>
                          <m:nor/>
                        </m:rPr>
                        <a:rPr lang="en-US" sz="2400" b="0" i="0" dirty="0" smtClean="0">
                          <a:solidFill>
                            <a:schemeClr val="tx1"/>
                          </a:solidFill>
                          <a:sym typeface="Wingdings" panose="05000000000000000000" pitchFamily="2" charset="2"/>
                        </a:rPr>
                        <m:t>:</m:t>
                      </m:r>
                      <m:r>
                        <a:rPr lang="en-US" sz="2400" b="0" i="0" dirty="0" smtClean="0">
                          <a:solidFill>
                            <a:schemeClr val="tx1"/>
                          </a:solidFill>
                          <a:latin typeface="Cambria Math" panose="02040503050406030204" pitchFamily="18" charset="0"/>
                          <a:sym typeface="Wingdings" panose="05000000000000000000" pitchFamily="2" charset="2"/>
                        </a:rPr>
                        <m:t> </m:t>
                      </m:r>
                    </m:oMath>
                  </m:oMathPara>
                </a14:m>
                <a:endParaRPr lang="en-US" sz="2400" b="0" i="0" dirty="0">
                  <a:solidFill>
                    <a:schemeClr val="tx1"/>
                  </a:solidFill>
                  <a:latin typeface="Cambria Math" panose="02040503050406030204" pitchFamily="18" charset="0"/>
                  <a:sym typeface="Wingdings" panose="05000000000000000000" pitchFamily="2" charset="2"/>
                </a:endParaRPr>
              </a:p>
              <a:p>
                <a:pPr/>
                <a14:m>
                  <m:oMathPara xmlns:m="http://schemas.openxmlformats.org/officeDocument/2006/math">
                    <m:oMathParaPr>
                      <m:jc m:val="centerGroup"/>
                    </m:oMathParaPr>
                    <m:oMath xmlns:m="http://schemas.openxmlformats.org/officeDocument/2006/math">
                      <m:sSubSup>
                        <m:sSubSupPr>
                          <m:ctrlPr>
                            <a:rPr lang="en-US" sz="2400" b="0" i="1" smtClean="0">
                              <a:latin typeface="Cambria Math" panose="02040503050406030204" pitchFamily="18" charset="0"/>
                            </a:rPr>
                          </m:ctrlPr>
                        </m:sSubSupPr>
                        <m:e>
                          <m:r>
                            <a:rPr lang="en-US" sz="2400" i="1">
                              <a:latin typeface="Cambria Math" panose="02040503050406030204" pitchFamily="18" charset="0"/>
                            </a:rPr>
                            <m:t>𝑥</m:t>
                          </m:r>
                        </m:e>
                        <m:sub>
                          <m:r>
                            <a:rPr lang="en-US" sz="2400" b="0" i="1" smtClean="0">
                              <a:latin typeface="Cambria Math" panose="02040503050406030204" pitchFamily="18" charset="0"/>
                            </a:rPr>
                            <m:t>𝑛</m:t>
                          </m:r>
                        </m:sub>
                        <m:sup>
                          <m:r>
                            <a:rPr lang="en-US" sz="2400" b="0" i="0" smtClean="0">
                              <a:latin typeface="Cambria Math" panose="02040503050406030204" pitchFamily="18" charset="0"/>
                            </a:rPr>
                            <m:t>′</m:t>
                          </m:r>
                        </m:sup>
                      </m:sSubSup>
                      <m:r>
                        <a:rPr lang="en-GB" sz="2400" i="1" smtClean="0">
                          <a:latin typeface="Cambria Math" panose="02040503050406030204" pitchFamily="18" charset="0"/>
                        </a:rPr>
                        <m:t>=</m:t>
                      </m:r>
                      <m:f>
                        <m:fPr>
                          <m:ctrlPr>
                            <a:rPr lang="en-GB" sz="2400" i="1" smtClean="0">
                              <a:latin typeface="Cambria Math" panose="02040503050406030204" pitchFamily="18" charset="0"/>
                            </a:rPr>
                          </m:ctrlPr>
                        </m:fPr>
                        <m:num>
                          <m:r>
                            <a:rPr lang="en-US" sz="2400" b="0" i="1" smtClean="0">
                              <a:latin typeface="Cambria Math" panose="02040503050406030204" pitchFamily="18" charset="0"/>
                            </a:rPr>
                            <m:t>𝑉</m:t>
                          </m:r>
                          <m:r>
                            <a:rPr lang="en-US" sz="2400" b="0" i="1" baseline="-25000" smtClean="0">
                              <a:latin typeface="Cambria Math" panose="02040503050406030204" pitchFamily="18" charset="0"/>
                            </a:rPr>
                            <m:t>𝐼</m:t>
                          </m:r>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𝑏𝑒𝑎𝑚</m:t>
                              </m:r>
                            </m:sub>
                          </m:sSub>
                        </m:den>
                      </m:f>
                    </m:oMath>
                  </m:oMathPara>
                </a14:m>
                <a:endParaRPr lang="en-GB" sz="2400" dirty="0"/>
              </a:p>
            </p:txBody>
          </p:sp>
        </mc:Choice>
        <mc:Fallback xmlns="">
          <p:sp>
            <p:nvSpPr>
              <p:cNvPr id="8" name="TextBox 7">
                <a:extLst>
                  <a:ext uri="{FF2B5EF4-FFF2-40B4-BE49-F238E27FC236}">
                    <a16:creationId xmlns:a16="http://schemas.microsoft.com/office/drawing/2014/main" id="{C29FBE37-C103-D38E-A547-C7D0C3EEFACB}"/>
                  </a:ext>
                </a:extLst>
              </p:cNvPr>
              <p:cNvSpPr txBox="1">
                <a:spLocks noRot="1" noChangeAspect="1" noMove="1" noResize="1" noEditPoints="1" noAdjustHandles="1" noChangeArrowheads="1" noChangeShapeType="1" noTextEdit="1"/>
              </p:cNvSpPr>
              <p:nvPr/>
            </p:nvSpPr>
            <p:spPr>
              <a:xfrm>
                <a:off x="8284025" y="1865149"/>
                <a:ext cx="3670528" cy="1215526"/>
              </a:xfrm>
              <a:prstGeom prst="rect">
                <a:avLst/>
              </a:prstGeom>
              <a:blipFill>
                <a:blip r:embed="rId4"/>
                <a:stretch>
                  <a:fillRect/>
                </a:stretch>
              </a:blipFill>
            </p:spPr>
            <p:txBody>
              <a:bodyPr/>
              <a:lstStyle/>
              <a:p>
                <a:r>
                  <a:rPr lang="en-GB">
                    <a:noFill/>
                  </a:rPr>
                  <a:t> </a:t>
                </a:r>
              </a:p>
            </p:txBody>
          </p:sp>
        </mc:Fallback>
      </mc:AlternateContent>
      <p:sp>
        <p:nvSpPr>
          <p:cNvPr id="11" name="Content Placeholder 2">
            <a:extLst>
              <a:ext uri="{FF2B5EF4-FFF2-40B4-BE49-F238E27FC236}">
                <a16:creationId xmlns:a16="http://schemas.microsoft.com/office/drawing/2014/main" id="{C5262ED6-020E-5E10-49B2-3A2ED4DCD59E}"/>
              </a:ext>
            </a:extLst>
          </p:cNvPr>
          <p:cNvSpPr txBox="1">
            <a:spLocks/>
          </p:cNvSpPr>
          <p:nvPr/>
        </p:nvSpPr>
        <p:spPr>
          <a:xfrm>
            <a:off x="1449597" y="4488394"/>
            <a:ext cx="3442757" cy="1425366"/>
          </a:xfrm>
          <a:prstGeom prst="rect">
            <a:avLst/>
          </a:prstGeom>
          <a:solidFill>
            <a:srgbClr val="FFC000"/>
          </a:solidFill>
          <a:ln w="85725">
            <a:solidFill>
              <a:schemeClr val="accent1">
                <a:shade val="50000"/>
              </a:schemeClr>
            </a:solid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400" dirty="0"/>
              <a:t>					</a:t>
            </a:r>
          </a:p>
          <a:p>
            <a:pPr marL="0" indent="0" algn="ctr">
              <a:buFont typeface="Arial" panose="020B0604020202020204" pitchFamily="34" charset="0"/>
              <a:buNone/>
            </a:pPr>
            <a:endParaRPr lang="en-GB" dirty="0"/>
          </a:p>
        </p:txBody>
      </p:sp>
      <p:grpSp>
        <p:nvGrpSpPr>
          <p:cNvPr id="14" name="Group 13">
            <a:extLst>
              <a:ext uri="{FF2B5EF4-FFF2-40B4-BE49-F238E27FC236}">
                <a16:creationId xmlns:a16="http://schemas.microsoft.com/office/drawing/2014/main" id="{2123C6D0-FACA-54B9-1BFD-841F9AE1AB20}"/>
              </a:ext>
            </a:extLst>
          </p:cNvPr>
          <p:cNvGrpSpPr/>
          <p:nvPr/>
        </p:nvGrpSpPr>
        <p:grpSpPr>
          <a:xfrm flipV="1">
            <a:off x="1449597" y="4653494"/>
            <a:ext cx="3442758" cy="1032543"/>
            <a:chOff x="838200" y="4318843"/>
            <a:chExt cx="5994920" cy="1250302"/>
          </a:xfrm>
        </p:grpSpPr>
        <p:grpSp>
          <p:nvGrpSpPr>
            <p:cNvPr id="15" name="Group 14">
              <a:extLst>
                <a:ext uri="{FF2B5EF4-FFF2-40B4-BE49-F238E27FC236}">
                  <a16:creationId xmlns:a16="http://schemas.microsoft.com/office/drawing/2014/main" id="{68B2B941-F56F-444E-0991-26C4EB9F8B6C}"/>
                </a:ext>
              </a:extLst>
            </p:cNvPr>
            <p:cNvGrpSpPr/>
            <p:nvPr/>
          </p:nvGrpSpPr>
          <p:grpSpPr>
            <a:xfrm>
              <a:off x="838200" y="4318843"/>
              <a:ext cx="3999726" cy="1250302"/>
              <a:chOff x="838200" y="4318843"/>
              <a:chExt cx="3999726" cy="1250302"/>
            </a:xfrm>
          </p:grpSpPr>
          <p:grpSp>
            <p:nvGrpSpPr>
              <p:cNvPr id="23" name="Group 22">
                <a:extLst>
                  <a:ext uri="{FF2B5EF4-FFF2-40B4-BE49-F238E27FC236}">
                    <a16:creationId xmlns:a16="http://schemas.microsoft.com/office/drawing/2014/main" id="{EFA5B4BD-2DCD-674F-FC09-972CC91CF5A0}"/>
                  </a:ext>
                </a:extLst>
              </p:cNvPr>
              <p:cNvGrpSpPr/>
              <p:nvPr/>
            </p:nvGrpSpPr>
            <p:grpSpPr>
              <a:xfrm>
                <a:off x="838200" y="4318843"/>
                <a:ext cx="1999863" cy="1250302"/>
                <a:chOff x="838200" y="4318843"/>
                <a:chExt cx="1999863" cy="1250302"/>
              </a:xfrm>
            </p:grpSpPr>
            <p:grpSp>
              <p:nvGrpSpPr>
                <p:cNvPr id="31" name="Group 30">
                  <a:extLst>
                    <a:ext uri="{FF2B5EF4-FFF2-40B4-BE49-F238E27FC236}">
                      <a16:creationId xmlns:a16="http://schemas.microsoft.com/office/drawing/2014/main" id="{9217D3DC-F40B-108B-5915-FFBAF59A7B2F}"/>
                    </a:ext>
                  </a:extLst>
                </p:cNvPr>
                <p:cNvGrpSpPr/>
                <p:nvPr/>
              </p:nvGrpSpPr>
              <p:grpSpPr>
                <a:xfrm>
                  <a:off x="838200" y="4318843"/>
                  <a:ext cx="999931" cy="1250302"/>
                  <a:chOff x="838200" y="4318843"/>
                  <a:chExt cx="2661525" cy="1250302"/>
                </a:xfrm>
              </p:grpSpPr>
              <p:cxnSp>
                <p:nvCxnSpPr>
                  <p:cNvPr id="35" name="Connector: Curved 34">
                    <a:extLst>
                      <a:ext uri="{FF2B5EF4-FFF2-40B4-BE49-F238E27FC236}">
                        <a16:creationId xmlns:a16="http://schemas.microsoft.com/office/drawing/2014/main" id="{694BA0B2-BD92-A475-5D12-7398EB6D6DAC}"/>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36" name="Connector: Curved 35">
                    <a:extLst>
                      <a:ext uri="{FF2B5EF4-FFF2-40B4-BE49-F238E27FC236}">
                        <a16:creationId xmlns:a16="http://schemas.microsoft.com/office/drawing/2014/main" id="{DA6290D1-3052-CA73-8B0D-C20EC580386F}"/>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127C4D9-FDD0-B3C3-6872-73EFCD091535}"/>
                    </a:ext>
                  </a:extLst>
                </p:cNvPr>
                <p:cNvGrpSpPr/>
                <p:nvPr/>
              </p:nvGrpSpPr>
              <p:grpSpPr>
                <a:xfrm>
                  <a:off x="1838132" y="4318843"/>
                  <a:ext cx="999931" cy="1250302"/>
                  <a:chOff x="838200" y="4318843"/>
                  <a:chExt cx="2661525" cy="1250302"/>
                </a:xfrm>
              </p:grpSpPr>
              <p:cxnSp>
                <p:nvCxnSpPr>
                  <p:cNvPr id="33" name="Connector: Curved 32">
                    <a:extLst>
                      <a:ext uri="{FF2B5EF4-FFF2-40B4-BE49-F238E27FC236}">
                        <a16:creationId xmlns:a16="http://schemas.microsoft.com/office/drawing/2014/main" id="{BBD9E1DB-03AD-1879-3B02-E3790366EE94}"/>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F2C9EE78-7CD1-19D7-893A-1EBCF4BF6139}"/>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grpSp>
            <p:nvGrpSpPr>
              <p:cNvPr id="24" name="Group 23">
                <a:extLst>
                  <a:ext uri="{FF2B5EF4-FFF2-40B4-BE49-F238E27FC236}">
                    <a16:creationId xmlns:a16="http://schemas.microsoft.com/office/drawing/2014/main" id="{AAF6DF72-1F82-3807-747A-5EA02047592C}"/>
                  </a:ext>
                </a:extLst>
              </p:cNvPr>
              <p:cNvGrpSpPr/>
              <p:nvPr/>
            </p:nvGrpSpPr>
            <p:grpSpPr>
              <a:xfrm>
                <a:off x="2838063" y="4318843"/>
                <a:ext cx="1999863" cy="1250302"/>
                <a:chOff x="838200" y="4318843"/>
                <a:chExt cx="1999863" cy="1250302"/>
              </a:xfrm>
            </p:grpSpPr>
            <p:grpSp>
              <p:nvGrpSpPr>
                <p:cNvPr id="25" name="Group 24">
                  <a:extLst>
                    <a:ext uri="{FF2B5EF4-FFF2-40B4-BE49-F238E27FC236}">
                      <a16:creationId xmlns:a16="http://schemas.microsoft.com/office/drawing/2014/main" id="{42C0B20C-F31D-F260-07A1-B264EEBDBE2B}"/>
                    </a:ext>
                  </a:extLst>
                </p:cNvPr>
                <p:cNvGrpSpPr/>
                <p:nvPr/>
              </p:nvGrpSpPr>
              <p:grpSpPr>
                <a:xfrm>
                  <a:off x="838200" y="4318843"/>
                  <a:ext cx="999931" cy="1250302"/>
                  <a:chOff x="838200" y="4318843"/>
                  <a:chExt cx="2661525" cy="1250302"/>
                </a:xfrm>
              </p:grpSpPr>
              <p:cxnSp>
                <p:nvCxnSpPr>
                  <p:cNvPr id="29" name="Connector: Curved 28">
                    <a:extLst>
                      <a:ext uri="{FF2B5EF4-FFF2-40B4-BE49-F238E27FC236}">
                        <a16:creationId xmlns:a16="http://schemas.microsoft.com/office/drawing/2014/main" id="{81D7674D-0F3C-60F5-02D9-333480A0BAF6}"/>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6CBA33DE-1EC9-CB7D-8EE9-E5E074E1AB1E}"/>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92B3134F-0B81-5ABE-9011-20F592000F04}"/>
                    </a:ext>
                  </a:extLst>
                </p:cNvPr>
                <p:cNvGrpSpPr/>
                <p:nvPr/>
              </p:nvGrpSpPr>
              <p:grpSpPr>
                <a:xfrm>
                  <a:off x="1838132" y="4318843"/>
                  <a:ext cx="999931" cy="1250302"/>
                  <a:chOff x="838200" y="4318843"/>
                  <a:chExt cx="2661525" cy="1250302"/>
                </a:xfrm>
              </p:grpSpPr>
              <p:cxnSp>
                <p:nvCxnSpPr>
                  <p:cNvPr id="27" name="Connector: Curved 26">
                    <a:extLst>
                      <a:ext uri="{FF2B5EF4-FFF2-40B4-BE49-F238E27FC236}">
                        <a16:creationId xmlns:a16="http://schemas.microsoft.com/office/drawing/2014/main" id="{A3B4E761-A393-6D8A-7F71-CC338816A0B4}"/>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28" name="Connector: Curved 27">
                    <a:extLst>
                      <a:ext uri="{FF2B5EF4-FFF2-40B4-BE49-F238E27FC236}">
                        <a16:creationId xmlns:a16="http://schemas.microsoft.com/office/drawing/2014/main" id="{BD982848-7B89-0549-10C8-40A9BCFBFFE0}"/>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grpSp>
        <p:grpSp>
          <p:nvGrpSpPr>
            <p:cNvPr id="16" name="Group 15">
              <a:extLst>
                <a:ext uri="{FF2B5EF4-FFF2-40B4-BE49-F238E27FC236}">
                  <a16:creationId xmlns:a16="http://schemas.microsoft.com/office/drawing/2014/main" id="{80137340-2DC8-A3F8-9375-C76D5F750EB7}"/>
                </a:ext>
              </a:extLst>
            </p:cNvPr>
            <p:cNvGrpSpPr/>
            <p:nvPr/>
          </p:nvGrpSpPr>
          <p:grpSpPr>
            <a:xfrm>
              <a:off x="4833257" y="4318843"/>
              <a:ext cx="1999863" cy="1250302"/>
              <a:chOff x="838200" y="4318843"/>
              <a:chExt cx="1999863" cy="1250302"/>
            </a:xfrm>
          </p:grpSpPr>
          <p:grpSp>
            <p:nvGrpSpPr>
              <p:cNvPr id="17" name="Group 16">
                <a:extLst>
                  <a:ext uri="{FF2B5EF4-FFF2-40B4-BE49-F238E27FC236}">
                    <a16:creationId xmlns:a16="http://schemas.microsoft.com/office/drawing/2014/main" id="{4CBE2DFF-A37E-6400-44B3-CF70FBB004AE}"/>
                  </a:ext>
                </a:extLst>
              </p:cNvPr>
              <p:cNvGrpSpPr/>
              <p:nvPr/>
            </p:nvGrpSpPr>
            <p:grpSpPr>
              <a:xfrm>
                <a:off x="838200" y="4318843"/>
                <a:ext cx="999931" cy="1250302"/>
                <a:chOff x="838200" y="4318843"/>
                <a:chExt cx="2661525" cy="1250302"/>
              </a:xfrm>
            </p:grpSpPr>
            <p:cxnSp>
              <p:nvCxnSpPr>
                <p:cNvPr id="21" name="Connector: Curved 20">
                  <a:extLst>
                    <a:ext uri="{FF2B5EF4-FFF2-40B4-BE49-F238E27FC236}">
                      <a16:creationId xmlns:a16="http://schemas.microsoft.com/office/drawing/2014/main" id="{3C8E8C4D-276D-C954-6799-0EDF9BC7A6DA}"/>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A50474B5-DBE5-3C21-3BA0-5949B568A6E4}"/>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9E47A480-D148-80FC-9B90-E9CDF84D88E2}"/>
                  </a:ext>
                </a:extLst>
              </p:cNvPr>
              <p:cNvGrpSpPr/>
              <p:nvPr/>
            </p:nvGrpSpPr>
            <p:grpSpPr>
              <a:xfrm>
                <a:off x="1838132" y="4318843"/>
                <a:ext cx="999931" cy="1250302"/>
                <a:chOff x="838200" y="4318843"/>
                <a:chExt cx="2661525" cy="1250302"/>
              </a:xfrm>
            </p:grpSpPr>
            <p:cxnSp>
              <p:nvCxnSpPr>
                <p:cNvPr id="19" name="Connector: Curved 18">
                  <a:extLst>
                    <a:ext uri="{FF2B5EF4-FFF2-40B4-BE49-F238E27FC236}">
                      <a16:creationId xmlns:a16="http://schemas.microsoft.com/office/drawing/2014/main" id="{0D3B8F5F-BA11-B731-DF96-818415EB4122}"/>
                    </a:ext>
                  </a:extLst>
                </p:cNvPr>
                <p:cNvCxnSpPr>
                  <a:cxnSpLocks/>
                </p:cNvCxnSpPr>
                <p:nvPr/>
              </p:nvCxnSpPr>
              <p:spPr>
                <a:xfrm>
                  <a:off x="838200" y="4318843"/>
                  <a:ext cx="1317171"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50975012-0569-1359-32ED-7C3A5665931C}"/>
                    </a:ext>
                  </a:extLst>
                </p:cNvPr>
                <p:cNvCxnSpPr>
                  <a:cxnSpLocks/>
                </p:cNvCxnSpPr>
                <p:nvPr/>
              </p:nvCxnSpPr>
              <p:spPr>
                <a:xfrm rot="10800000" flipV="1">
                  <a:off x="2155372" y="4318843"/>
                  <a:ext cx="1344353" cy="1250302"/>
                </a:xfrm>
                <a:prstGeom prst="curvedConnector3">
                  <a:avLst/>
                </a:prstGeom>
                <a:ln w="31750">
                  <a:solidFill>
                    <a:srgbClr val="2313F5"/>
                  </a:solidFill>
                </a:ln>
              </p:spPr>
              <p:style>
                <a:lnRef idx="1">
                  <a:schemeClr val="accent1"/>
                </a:lnRef>
                <a:fillRef idx="0">
                  <a:schemeClr val="accent1"/>
                </a:fillRef>
                <a:effectRef idx="0">
                  <a:schemeClr val="accent1"/>
                </a:effectRef>
                <a:fontRef idx="minor">
                  <a:schemeClr val="tx1"/>
                </a:fontRef>
              </p:style>
            </p:cxnSp>
          </p:grpSp>
        </p:grpSp>
      </p:grpSp>
      <p:sp>
        <p:nvSpPr>
          <p:cNvPr id="9" name="Flowchart: Terminator 8">
            <a:extLst>
              <a:ext uri="{FF2B5EF4-FFF2-40B4-BE49-F238E27FC236}">
                <a16:creationId xmlns:a16="http://schemas.microsoft.com/office/drawing/2014/main" id="{03BF00CF-8A98-7F51-928A-5B748EAB0D78}"/>
              </a:ext>
            </a:extLst>
          </p:cNvPr>
          <p:cNvSpPr/>
          <p:nvPr/>
        </p:nvSpPr>
        <p:spPr>
          <a:xfrm>
            <a:off x="328952" y="5270943"/>
            <a:ext cx="5571633" cy="1260163"/>
          </a:xfrm>
          <a:prstGeom prst="flowChartTerminator">
            <a:avLst/>
          </a:prstGeom>
          <a:noFill/>
          <a:ln w="825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CE2DDBB9-810D-CA63-C4B5-ADFE7C657E58}"/>
              </a:ext>
            </a:extLst>
          </p:cNvPr>
          <p:cNvSpPr/>
          <p:nvPr/>
        </p:nvSpPr>
        <p:spPr>
          <a:xfrm>
            <a:off x="2914633" y="4945748"/>
            <a:ext cx="496888" cy="32519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Arrow Connector 60">
            <a:extLst>
              <a:ext uri="{FF2B5EF4-FFF2-40B4-BE49-F238E27FC236}">
                <a16:creationId xmlns:a16="http://schemas.microsoft.com/office/drawing/2014/main" id="{4A27C553-85DF-836F-7F46-7862C76932CB}"/>
              </a:ext>
            </a:extLst>
          </p:cNvPr>
          <p:cNvCxnSpPr>
            <a:cxnSpLocks/>
            <a:stCxn id="60" idx="6"/>
          </p:cNvCxnSpPr>
          <p:nvPr/>
        </p:nvCxnSpPr>
        <p:spPr>
          <a:xfrm flipV="1">
            <a:off x="3411521" y="4793962"/>
            <a:ext cx="1287330" cy="314383"/>
          </a:xfrm>
          <a:prstGeom prst="straightConnector1">
            <a:avLst/>
          </a:prstGeom>
          <a:ln w="9842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D589025C-963C-4EB0-67DA-8D6944BB9871}"/>
                  </a:ext>
                </a:extLst>
              </p:cNvPr>
              <p:cNvSpPr txBox="1"/>
              <p:nvPr/>
            </p:nvSpPr>
            <p:spPr>
              <a:xfrm>
                <a:off x="5523067" y="4280054"/>
                <a:ext cx="3551602" cy="830997"/>
              </a:xfrm>
              <a:prstGeom prst="rect">
                <a:avLst/>
              </a:prstGeom>
              <a:solidFill>
                <a:schemeClr val="accent4">
                  <a:lumMod val="40000"/>
                  <a:lumOff val="60000"/>
                </a:schemeClr>
              </a:solidFill>
            </p:spPr>
            <p:txBody>
              <a:bodyPr wrap="square">
                <a:spAutoFit/>
              </a:bodyPr>
              <a:lstStyle/>
              <a:p>
                <a:pPr marL="0" indent="0">
                  <a:buNone/>
                </a:pPr>
                <a:r>
                  <a:rPr lang="en-US" sz="2400" b="0" dirty="0">
                    <a:latin typeface="Cambria Math" panose="02040503050406030204" pitchFamily="18" charset="0"/>
                  </a:rPr>
                  <a:t>3. Kick translates to offset</a:t>
                </a:r>
              </a:p>
              <a:p>
                <a:pPr marL="0" indent="0">
                  <a:buNone/>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𝑛</m:t>
                          </m:r>
                          <m:r>
                            <a:rPr lang="en-US" sz="2400" b="0" i="1" smtClean="0">
                              <a:latin typeface="Cambria Math" panose="02040503050406030204" pitchFamily="18" charset="0"/>
                            </a:rPr>
                            <m:t>+1</m:t>
                          </m:r>
                        </m:sub>
                      </m:sSub>
                      <m:r>
                        <a:rPr lang="en-GB" sz="240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𝑛</m:t>
                          </m:r>
                        </m:sub>
                      </m:sSub>
                      <m:r>
                        <a:rPr lang="en-US" sz="2400" b="0" i="1" smtClean="0">
                          <a:latin typeface="Cambria Math" panose="02040503050406030204" pitchFamily="18" charset="0"/>
                        </a:rPr>
                        <m:t>+ </m:t>
                      </m:r>
                      <m:r>
                        <a:rPr lang="en-US" sz="2400" b="0" i="1" smtClean="0">
                          <a:latin typeface="Cambria Math" panose="02040503050406030204" pitchFamily="18" charset="0"/>
                        </a:rPr>
                        <m:t>𝑅</m:t>
                      </m:r>
                      <m:r>
                        <a:rPr lang="en-US" sz="2400" b="0" i="1" baseline="-25000" smtClean="0">
                          <a:latin typeface="Cambria Math" panose="02040503050406030204" pitchFamily="18" charset="0"/>
                        </a:rPr>
                        <m:t>12</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𝑥</m:t>
                          </m:r>
                        </m:e>
                        <m:sub>
                          <m:r>
                            <a:rPr lang="en-US" sz="2400" b="0" i="1" smtClean="0">
                              <a:latin typeface="Cambria Math" panose="02040503050406030204" pitchFamily="18" charset="0"/>
                            </a:rPr>
                            <m:t>𝑛</m:t>
                          </m:r>
                        </m:sub>
                        <m:sup>
                          <m:r>
                            <a:rPr lang="en-US" sz="2400" b="0" i="1" smtClean="0">
                              <a:latin typeface="Cambria Math" panose="02040503050406030204" pitchFamily="18" charset="0"/>
                            </a:rPr>
                            <m:t>′</m:t>
                          </m:r>
                        </m:sup>
                      </m:sSubSup>
                    </m:oMath>
                  </m:oMathPara>
                </a14:m>
                <a:endParaRPr lang="en-US" sz="2400" b="0" dirty="0"/>
              </a:p>
            </p:txBody>
          </p:sp>
        </mc:Choice>
        <mc:Fallback xmlns="">
          <p:sp>
            <p:nvSpPr>
              <p:cNvPr id="64" name="TextBox 63">
                <a:extLst>
                  <a:ext uri="{FF2B5EF4-FFF2-40B4-BE49-F238E27FC236}">
                    <a16:creationId xmlns:a16="http://schemas.microsoft.com/office/drawing/2014/main" id="{D589025C-963C-4EB0-67DA-8D6944BB9871}"/>
                  </a:ext>
                </a:extLst>
              </p:cNvPr>
              <p:cNvSpPr txBox="1">
                <a:spLocks noRot="1" noChangeAspect="1" noMove="1" noResize="1" noEditPoints="1" noAdjustHandles="1" noChangeArrowheads="1" noChangeShapeType="1" noTextEdit="1"/>
              </p:cNvSpPr>
              <p:nvPr/>
            </p:nvSpPr>
            <p:spPr>
              <a:xfrm>
                <a:off x="5523067" y="4280054"/>
                <a:ext cx="3551602" cy="830997"/>
              </a:xfrm>
              <a:prstGeom prst="rect">
                <a:avLst/>
              </a:prstGeom>
              <a:blipFill>
                <a:blip r:embed="rId5"/>
                <a:stretch>
                  <a:fillRect l="-2573" t="-5882" r="-2058" b="-1471"/>
                </a:stretch>
              </a:blipFill>
            </p:spPr>
            <p:txBody>
              <a:bodyPr/>
              <a:lstStyle/>
              <a:p>
                <a:r>
                  <a:rPr lang="en-GB">
                    <a:noFill/>
                  </a:rPr>
                  <a:t> </a:t>
                </a:r>
              </a:p>
            </p:txBody>
          </p:sp>
        </mc:Fallback>
      </mc:AlternateContent>
      <p:sp>
        <p:nvSpPr>
          <p:cNvPr id="65" name="Arrow: Right 64">
            <a:extLst>
              <a:ext uri="{FF2B5EF4-FFF2-40B4-BE49-F238E27FC236}">
                <a16:creationId xmlns:a16="http://schemas.microsoft.com/office/drawing/2014/main" id="{E9D4EF1E-2473-C6B1-D4B8-68608ECAD56D}"/>
              </a:ext>
            </a:extLst>
          </p:cNvPr>
          <p:cNvSpPr/>
          <p:nvPr/>
        </p:nvSpPr>
        <p:spPr>
          <a:xfrm>
            <a:off x="6185759" y="2205090"/>
            <a:ext cx="1729016" cy="4705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Arrow: Right 65">
            <a:extLst>
              <a:ext uri="{FF2B5EF4-FFF2-40B4-BE49-F238E27FC236}">
                <a16:creationId xmlns:a16="http://schemas.microsoft.com/office/drawing/2014/main" id="{684F2F12-6861-905F-8C48-7AFFDF6142E9}"/>
              </a:ext>
            </a:extLst>
          </p:cNvPr>
          <p:cNvSpPr/>
          <p:nvPr/>
        </p:nvSpPr>
        <p:spPr>
          <a:xfrm rot="8324073">
            <a:off x="8971039" y="3506064"/>
            <a:ext cx="1729016" cy="4705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Arrow: Right 71">
            <a:extLst>
              <a:ext uri="{FF2B5EF4-FFF2-40B4-BE49-F238E27FC236}">
                <a16:creationId xmlns:a16="http://schemas.microsoft.com/office/drawing/2014/main" id="{EC3ACDB1-FE4B-86FB-F46D-A499876F95E3}"/>
              </a:ext>
            </a:extLst>
          </p:cNvPr>
          <p:cNvSpPr/>
          <p:nvPr/>
        </p:nvSpPr>
        <p:spPr>
          <a:xfrm rot="12631533">
            <a:off x="3737795" y="3540225"/>
            <a:ext cx="1729016" cy="4705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82095BCB-5326-B215-6D6D-1A8D01734C0B}"/>
              </a:ext>
            </a:extLst>
          </p:cNvPr>
          <p:cNvSpPr/>
          <p:nvPr/>
        </p:nvSpPr>
        <p:spPr>
          <a:xfrm>
            <a:off x="1246137" y="4863199"/>
            <a:ext cx="496888" cy="32519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7584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95833E-6 1.11111E-6 L 0.27877 0.00278 " pathEditMode="relative" rAng="0" ptsTypes="AA">
                                      <p:cBhvr>
                                        <p:cTn id="6" dur="1500" fill="hold"/>
                                        <p:tgtEl>
                                          <p:spTgt spid="76"/>
                                        </p:tgtEl>
                                        <p:attrNameLst>
                                          <p:attrName>ppt_x</p:attrName>
                                          <p:attrName>ppt_y</p:attrName>
                                        </p:attrNameLst>
                                      </p:cBhvr>
                                      <p:rCtr x="13932" y="139"/>
                                    </p:animMotion>
                                  </p:childTnLst>
                                </p:cTn>
                              </p:par>
                              <p:par>
                                <p:cTn id="7" presetID="10"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22" presetClass="entr" presetSubtype="4"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1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par>
                                <p:cTn id="18" presetID="10" presetClass="entr" presetSubtype="0"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500"/>
                                        <p:tgtEl>
                                          <p:spTgt spid="6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par>
                          <p:cTn id="35" fill="hold">
                            <p:stCondLst>
                              <p:cond delay="500"/>
                            </p:stCondLst>
                            <p:childTnLst>
                              <p:par>
                                <p:cTn id="36" presetID="10" presetClass="entr" presetSubtype="0" fill="hold" grpId="0" nodeType="afterEffect">
                                  <p:stCondLst>
                                    <p:cond delay="100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0" grpId="0" animBg="1"/>
      <p:bldP spid="64" grpId="0" animBg="1"/>
      <p:bldP spid="65" grpId="0" animBg="1"/>
      <p:bldP spid="66" grpId="0" animBg="1"/>
      <p:bldP spid="72" grpId="0" animBg="1"/>
      <p:bldP spid="7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CEE3-48E6-04F8-7703-A17F2E60E329}"/>
              </a:ext>
            </a:extLst>
          </p:cNvPr>
          <p:cNvSpPr>
            <a:spLocks noGrp="1"/>
          </p:cNvSpPr>
          <p:nvPr>
            <p:ph type="title"/>
          </p:nvPr>
        </p:nvSpPr>
        <p:spPr/>
        <p:txBody>
          <a:bodyPr/>
          <a:lstStyle/>
          <a:p>
            <a:r>
              <a:rPr lang="en-US" dirty="0"/>
              <a:t>BBU simulation</a:t>
            </a:r>
            <a:endParaRPr lang="en-GB" dirty="0"/>
          </a:p>
        </p:txBody>
      </p:sp>
      <p:sp>
        <p:nvSpPr>
          <p:cNvPr id="3" name="Content Placeholder 2">
            <a:extLst>
              <a:ext uri="{FF2B5EF4-FFF2-40B4-BE49-F238E27FC236}">
                <a16:creationId xmlns:a16="http://schemas.microsoft.com/office/drawing/2014/main" id="{B7EC492A-194D-8082-2A54-4190A98258DB}"/>
              </a:ext>
            </a:extLst>
          </p:cNvPr>
          <p:cNvSpPr>
            <a:spLocks noGrp="1"/>
          </p:cNvSpPr>
          <p:nvPr>
            <p:ph idx="1"/>
          </p:nvPr>
        </p:nvSpPr>
        <p:spPr>
          <a:xfrm>
            <a:off x="838200" y="1825625"/>
            <a:ext cx="5257800" cy="4351338"/>
          </a:xfrm>
        </p:spPr>
        <p:txBody>
          <a:bodyPr/>
          <a:lstStyle/>
          <a:p>
            <a:pPr marL="0" indent="0">
              <a:buFont typeface="Arial" panose="020B0604020202020204" pitchFamily="34" charset="0"/>
              <a:buNone/>
            </a:pPr>
            <a:r>
              <a:rPr lang="en-US" sz="2800" dirty="0"/>
              <a:t>Our code can calculate the threshold current under different beam loading patterns</a:t>
            </a:r>
          </a:p>
          <a:p>
            <a:pPr marL="0" indent="0">
              <a:buFont typeface="Arial" panose="020B0604020202020204" pitchFamily="34" charset="0"/>
              <a:buNone/>
            </a:pPr>
            <a:r>
              <a:rPr lang="en-US" sz="2800" dirty="0"/>
              <a:t>Benchmarked against the experimental results of the Ref. </a:t>
            </a:r>
            <a:r>
              <a:rPr lang="en-GB" sz="2800" dirty="0">
                <a:latin typeface="CMR12"/>
              </a:rPr>
              <a:t>[1].</a:t>
            </a:r>
          </a:p>
          <a:p>
            <a:endParaRPr lang="en-GB" dirty="0"/>
          </a:p>
        </p:txBody>
      </p:sp>
      <p:pic>
        <p:nvPicPr>
          <p:cNvPr id="4" name="Picture 3" descr="Chart, line chart&#10;&#10;Description automatically generated">
            <a:extLst>
              <a:ext uri="{FF2B5EF4-FFF2-40B4-BE49-F238E27FC236}">
                <a16:creationId xmlns:a16="http://schemas.microsoft.com/office/drawing/2014/main" id="{968C6D8B-2720-6B75-F494-99FD0EC387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2196" y="2440192"/>
            <a:ext cx="5185640" cy="3887748"/>
          </a:xfrm>
          <a:prstGeom prst="rect">
            <a:avLst/>
          </a:prstGeom>
        </p:spPr>
      </p:pic>
      <p:sp>
        <p:nvSpPr>
          <p:cNvPr id="5" name="TextBox 4">
            <a:extLst>
              <a:ext uri="{FF2B5EF4-FFF2-40B4-BE49-F238E27FC236}">
                <a16:creationId xmlns:a16="http://schemas.microsoft.com/office/drawing/2014/main" id="{94B1A458-35B3-417E-85AD-1CBDB855FAF2}"/>
              </a:ext>
            </a:extLst>
          </p:cNvPr>
          <p:cNvSpPr txBox="1"/>
          <p:nvPr/>
        </p:nvSpPr>
        <p:spPr>
          <a:xfrm>
            <a:off x="292004" y="6176963"/>
            <a:ext cx="5949726" cy="584775"/>
          </a:xfrm>
          <a:prstGeom prst="rect">
            <a:avLst/>
          </a:prstGeom>
          <a:noFill/>
        </p:spPr>
        <p:txBody>
          <a:bodyPr wrap="square">
            <a:spAutoFit/>
          </a:bodyPr>
          <a:lstStyle/>
          <a:p>
            <a:pPr algn="l"/>
            <a:r>
              <a:rPr lang="en-US" sz="1600" dirty="0"/>
              <a:t>[1] </a:t>
            </a:r>
            <a:r>
              <a:rPr lang="en-GB" sz="1600" b="0" i="0" u="none" strike="noStrike" baseline="0" dirty="0">
                <a:latin typeface="CMR12"/>
              </a:rPr>
              <a:t>Christopher D. Tennant, </a:t>
            </a:r>
            <a:r>
              <a:rPr lang="en-US" sz="1600" dirty="0"/>
              <a:t>“</a:t>
            </a:r>
            <a:r>
              <a:rPr lang="en-US" sz="1600" b="0" i="0" u="none" strike="noStrike" baseline="0" dirty="0">
                <a:latin typeface="CMR12"/>
              </a:rPr>
              <a:t>STUDIES OF ENERGY RECOVERY LINACS AT JEFFERSON </a:t>
            </a:r>
            <a:r>
              <a:rPr lang="en-GB" sz="1600" b="0" i="0" u="none" strike="noStrike" baseline="0" dirty="0">
                <a:latin typeface="CMR12"/>
              </a:rPr>
              <a:t>LABORATORY</a:t>
            </a:r>
            <a:r>
              <a:rPr lang="en-US" sz="1600" b="0" i="0" u="none" strike="noStrike" baseline="0" dirty="0">
                <a:latin typeface="CMR12"/>
              </a:rPr>
              <a:t>”, </a:t>
            </a:r>
            <a:r>
              <a:rPr lang="en-GB" sz="1600" b="0" i="0" u="none" strike="noStrike" baseline="0" dirty="0">
                <a:latin typeface="CMR12"/>
              </a:rPr>
              <a:t>Dissertation, (2006).</a:t>
            </a:r>
            <a:endParaRPr lang="en-GB" sz="1600" dirty="0"/>
          </a:p>
        </p:txBody>
      </p:sp>
      <p:sp>
        <p:nvSpPr>
          <p:cNvPr id="7" name="TextBox 6">
            <a:extLst>
              <a:ext uri="{FF2B5EF4-FFF2-40B4-BE49-F238E27FC236}">
                <a16:creationId xmlns:a16="http://schemas.microsoft.com/office/drawing/2014/main" id="{D95CE0D9-E8CE-1BCD-F529-123F28A0A60E}"/>
              </a:ext>
            </a:extLst>
          </p:cNvPr>
          <p:cNvSpPr txBox="1"/>
          <p:nvPr/>
        </p:nvSpPr>
        <p:spPr>
          <a:xfrm>
            <a:off x="7959355" y="1916972"/>
            <a:ext cx="3394445" cy="523220"/>
          </a:xfrm>
          <a:prstGeom prst="rect">
            <a:avLst/>
          </a:prstGeom>
          <a:solidFill>
            <a:schemeClr val="accent6">
              <a:lumMod val="20000"/>
              <a:lumOff val="80000"/>
              <a:alpha val="70000"/>
            </a:schemeClr>
          </a:solidFill>
        </p:spPr>
        <p:txBody>
          <a:bodyPr wrap="square">
            <a:spAutoFit/>
          </a:bodyPr>
          <a:lstStyle/>
          <a:p>
            <a:pPr algn="ctr"/>
            <a:r>
              <a:rPr lang="en-US" sz="2800" dirty="0" err="1"/>
              <a:t>I</a:t>
            </a:r>
            <a:r>
              <a:rPr lang="en-US" sz="2800" baseline="-25000" dirty="0" err="1"/>
              <a:t>threshold</a:t>
            </a:r>
            <a:r>
              <a:rPr lang="en-US" sz="2800" dirty="0"/>
              <a:t> = 2.39 mA</a:t>
            </a:r>
            <a:endParaRPr lang="en-GB" sz="2800" dirty="0"/>
          </a:p>
        </p:txBody>
      </p:sp>
    </p:spTree>
    <p:extLst>
      <p:ext uri="{BB962C8B-B14F-4D97-AF65-F5344CB8AC3E}">
        <p14:creationId xmlns:p14="http://schemas.microsoft.com/office/powerpoint/2010/main" val="297468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CEE3-48E6-04F8-7703-A17F2E60E329}"/>
              </a:ext>
            </a:extLst>
          </p:cNvPr>
          <p:cNvSpPr>
            <a:spLocks noGrp="1"/>
          </p:cNvSpPr>
          <p:nvPr>
            <p:ph type="title"/>
          </p:nvPr>
        </p:nvSpPr>
        <p:spPr/>
        <p:txBody>
          <a:bodyPr/>
          <a:lstStyle/>
          <a:p>
            <a:r>
              <a:rPr lang="en-US" dirty="0"/>
              <a:t>BBU pattern dependance</a:t>
            </a:r>
            <a:endParaRPr lang="en-GB" dirty="0"/>
          </a:p>
        </p:txBody>
      </p:sp>
      <p:pic>
        <p:nvPicPr>
          <p:cNvPr id="11" name="Picture 10" descr="Diagram&#10;&#10;Description automatically generated">
            <a:extLst>
              <a:ext uri="{FF2B5EF4-FFF2-40B4-BE49-F238E27FC236}">
                <a16:creationId xmlns:a16="http://schemas.microsoft.com/office/drawing/2014/main" id="{53BC38B5-7E38-6CC1-66A9-F5EF89A428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54" y="3222030"/>
            <a:ext cx="3852527" cy="2888295"/>
          </a:xfrm>
          <a:prstGeom prst="rect">
            <a:avLst/>
          </a:prstGeom>
        </p:spPr>
      </p:pic>
      <p:sp>
        <p:nvSpPr>
          <p:cNvPr id="13" name="Content Placeholder 12">
            <a:extLst>
              <a:ext uri="{FF2B5EF4-FFF2-40B4-BE49-F238E27FC236}">
                <a16:creationId xmlns:a16="http://schemas.microsoft.com/office/drawing/2014/main" id="{AF51A9A4-8A19-F7BE-ED49-4254082B0208}"/>
              </a:ext>
            </a:extLst>
          </p:cNvPr>
          <p:cNvSpPr>
            <a:spLocks noGrp="1"/>
          </p:cNvSpPr>
          <p:nvPr>
            <p:ph idx="1"/>
          </p:nvPr>
        </p:nvSpPr>
        <p:spPr>
          <a:xfrm>
            <a:off x="686775" y="2485208"/>
            <a:ext cx="3005467" cy="736822"/>
          </a:xfrm>
        </p:spPr>
        <p:txBody>
          <a:bodyPr>
            <a:normAutofit fontScale="92500" lnSpcReduction="10000"/>
          </a:bodyPr>
          <a:lstStyle/>
          <a:p>
            <a:pPr marL="0" indent="0">
              <a:buNone/>
            </a:pPr>
            <a:r>
              <a:rPr lang="en-US" dirty="0"/>
              <a:t>Significant difference between patterns</a:t>
            </a:r>
            <a:endParaRPr lang="en-GB" dirty="0"/>
          </a:p>
        </p:txBody>
      </p:sp>
      <p:pic>
        <p:nvPicPr>
          <p:cNvPr id="14" name="Picture 13" descr="Chart&#10;&#10;Description automatically generated">
            <a:extLst>
              <a:ext uri="{FF2B5EF4-FFF2-40B4-BE49-F238E27FC236}">
                <a16:creationId xmlns:a16="http://schemas.microsoft.com/office/drawing/2014/main" id="{D1C5C45C-9441-3331-F8C6-611CAF9A5E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2781" y="3222030"/>
            <a:ext cx="3852527" cy="2888295"/>
          </a:xfrm>
          <a:prstGeom prst="rect">
            <a:avLst/>
          </a:prstGeom>
        </p:spPr>
      </p:pic>
      <p:sp>
        <p:nvSpPr>
          <p:cNvPr id="16" name="Content Placeholder 12">
            <a:extLst>
              <a:ext uri="{FF2B5EF4-FFF2-40B4-BE49-F238E27FC236}">
                <a16:creationId xmlns:a16="http://schemas.microsoft.com/office/drawing/2014/main" id="{CA6FD3E9-04EB-0DD4-6858-12FDA93DB179}"/>
              </a:ext>
            </a:extLst>
          </p:cNvPr>
          <p:cNvSpPr txBox="1">
            <a:spLocks/>
          </p:cNvSpPr>
          <p:nvPr/>
        </p:nvSpPr>
        <p:spPr>
          <a:xfrm>
            <a:off x="4990031" y="2585182"/>
            <a:ext cx="2675931" cy="7368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Periodic </a:t>
            </a:r>
            <a:endParaRPr lang="en-GB" dirty="0"/>
          </a:p>
        </p:txBody>
      </p:sp>
      <p:pic>
        <p:nvPicPr>
          <p:cNvPr id="24" name="Picture 23" descr="Graphical user interface, chart, line chart, histogram&#10;&#10;Description automatically generated">
            <a:extLst>
              <a:ext uri="{FF2B5EF4-FFF2-40B4-BE49-F238E27FC236}">
                <a16:creationId xmlns:a16="http://schemas.microsoft.com/office/drawing/2014/main" id="{81A15B38-5892-8393-7AC2-C02744F197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9747" y="3151129"/>
            <a:ext cx="4722253" cy="2959195"/>
          </a:xfrm>
          <a:prstGeom prst="rect">
            <a:avLst/>
          </a:prstGeom>
        </p:spPr>
      </p:pic>
      <p:sp>
        <p:nvSpPr>
          <p:cNvPr id="26" name="TextBox 25">
            <a:extLst>
              <a:ext uri="{FF2B5EF4-FFF2-40B4-BE49-F238E27FC236}">
                <a16:creationId xmlns:a16="http://schemas.microsoft.com/office/drawing/2014/main" id="{94D701D5-95E4-B58D-3ABD-90AA32903910}"/>
              </a:ext>
            </a:extLst>
          </p:cNvPr>
          <p:cNvSpPr txBox="1"/>
          <p:nvPr/>
        </p:nvSpPr>
        <p:spPr>
          <a:xfrm>
            <a:off x="8107040" y="2267923"/>
            <a:ext cx="3852527" cy="954107"/>
          </a:xfrm>
          <a:prstGeom prst="rect">
            <a:avLst/>
          </a:prstGeom>
          <a:noFill/>
        </p:spPr>
        <p:txBody>
          <a:bodyPr wrap="square">
            <a:spAutoFit/>
          </a:bodyPr>
          <a:lstStyle/>
          <a:p>
            <a:pPr marL="0" indent="0">
              <a:buNone/>
            </a:pPr>
            <a:r>
              <a:rPr lang="en-US" sz="2800" dirty="0" err="1">
                <a:latin typeface="CMR12"/>
              </a:rPr>
              <a:t>I</a:t>
            </a:r>
            <a:r>
              <a:rPr lang="en-US" sz="2800" baseline="-25000" dirty="0" err="1">
                <a:latin typeface="CMR12"/>
              </a:rPr>
              <a:t>th</a:t>
            </a:r>
            <a:r>
              <a:rPr lang="en-US" sz="2800" dirty="0">
                <a:latin typeface="CMR12"/>
              </a:rPr>
              <a:t> is higher when </a:t>
            </a:r>
            <a:r>
              <a:rPr lang="el-GR" sz="2800" dirty="0">
                <a:latin typeface="Calibri" panose="020F0502020204030204" pitchFamily="34" charset="0"/>
                <a:cs typeface="Calibri" panose="020F0502020204030204" pitchFamily="34" charset="0"/>
              </a:rPr>
              <a:t>μ</a:t>
            </a:r>
            <a:r>
              <a:rPr lang="en-US" sz="2800" dirty="0">
                <a:latin typeface="Calibri" panose="020F0502020204030204" pitchFamily="34" charset="0"/>
                <a:cs typeface="Calibri" panose="020F0502020204030204" pitchFamily="34" charset="0"/>
              </a:rPr>
              <a:t> </a:t>
            </a:r>
            <a:r>
              <a:rPr lang="en-US" sz="2800" dirty="0">
                <a:latin typeface="CMR12"/>
              </a:rPr>
              <a:t>is integer of </a:t>
            </a:r>
            <a:r>
              <a:rPr lang="el-GR" sz="2800" dirty="0">
                <a:latin typeface="CMR12"/>
              </a:rPr>
              <a:t>π</a:t>
            </a:r>
            <a:r>
              <a:rPr lang="en-US" sz="2800" dirty="0">
                <a:latin typeface="CMR12"/>
              </a:rPr>
              <a:t>.</a:t>
            </a:r>
            <a:endParaRPr lang="en-GB" sz="2800" dirty="0">
              <a:latin typeface="CMR12"/>
            </a:endParaRPr>
          </a:p>
        </p:txBody>
      </p:sp>
    </p:spTree>
    <p:extLst>
      <p:ext uri="{BB962C8B-B14F-4D97-AF65-F5344CB8AC3E}">
        <p14:creationId xmlns:p14="http://schemas.microsoft.com/office/powerpoint/2010/main" val="2303773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6" grpId="0"/>
      <p:bldP spid="2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4260</TotalTime>
  <Words>1223</Words>
  <Application>Microsoft Office PowerPoint</Application>
  <PresentationFormat>Widescreen</PresentationFormat>
  <Paragraphs>200</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CMR12</vt:lpstr>
      <vt:lpstr>Franklin Gothic</vt:lpstr>
      <vt:lpstr>Arial</vt:lpstr>
      <vt:lpstr>Calibri</vt:lpstr>
      <vt:lpstr>Calibri Light</vt:lpstr>
      <vt:lpstr>Cambria Math</vt:lpstr>
      <vt:lpstr>Office Theme</vt:lpstr>
      <vt:lpstr>Impact of the Beam Loading Patterns on the ERL Stabilities </vt:lpstr>
      <vt:lpstr>Energy Recovery Linac (ERL)</vt:lpstr>
      <vt:lpstr>Beam loading pattern</vt:lpstr>
      <vt:lpstr>Cavity voltage</vt:lpstr>
      <vt:lpstr>LLRF Feed forward</vt:lpstr>
      <vt:lpstr>Pattern dependance</vt:lpstr>
      <vt:lpstr>Beam Breakup (BBU) instabilities</vt:lpstr>
      <vt:lpstr>BBU simulation</vt:lpstr>
      <vt:lpstr>BBU pattern dependance</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the Beam Loading Patterns on the ERL Stabilities </dc:title>
  <dc:creator>Setiniyaz Sadiq</dc:creator>
  <cp:lastModifiedBy>Setiniyaz Sadiq</cp:lastModifiedBy>
  <cp:revision>9</cp:revision>
  <dcterms:created xsi:type="dcterms:W3CDTF">2022-07-19T10:54:32Z</dcterms:created>
  <dcterms:modified xsi:type="dcterms:W3CDTF">2022-07-22T14:21:41Z</dcterms:modified>
</cp:coreProperties>
</file>