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8" r:id="rId4"/>
    <p:sldId id="275" r:id="rId5"/>
    <p:sldId id="276" r:id="rId6"/>
    <p:sldId id="277" r:id="rId7"/>
    <p:sldId id="259" r:id="rId8"/>
    <p:sldId id="261" r:id="rId9"/>
    <p:sldId id="264" r:id="rId10"/>
    <p:sldId id="262" r:id="rId11"/>
    <p:sldId id="272" r:id="rId12"/>
    <p:sldId id="265" r:id="rId13"/>
    <p:sldId id="267" r:id="rId14"/>
    <p:sldId id="268" r:id="rId15"/>
    <p:sldId id="269" r:id="rId16"/>
    <p:sldId id="270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3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591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2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96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75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9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7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880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85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61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05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96343-9727-49DC-8DAE-9DAA6A245529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69F37-066C-4A12-BDC9-7EFEEDC5E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63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microsoft.com/office/2007/relationships/media" Target="../media/media4.mp4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8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video" Target="../media/media5.mp4"/><Relationship Id="rId11" Type="http://schemas.openxmlformats.org/officeDocument/2006/relationships/image" Target="../media/image37.jpg"/><Relationship Id="rId5" Type="http://schemas.microsoft.com/office/2007/relationships/media" Target="../media/media5.mp4"/><Relationship Id="rId10" Type="http://schemas.openxmlformats.org/officeDocument/2006/relationships/image" Target="../media/image36.png"/><Relationship Id="rId4" Type="http://schemas.openxmlformats.org/officeDocument/2006/relationships/video" Target="../media/media4.mp4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3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1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2.pn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microsoft.com/office/2007/relationships/media" Target="../media/media2.mp4"/><Relationship Id="rId7" Type="http://schemas.openxmlformats.org/officeDocument/2006/relationships/image" Target="../media/image21.emf"/><Relationship Id="rId12" Type="http://schemas.openxmlformats.org/officeDocument/2006/relationships/image" Target="../media/image2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0.emf"/><Relationship Id="rId11" Type="http://schemas.openxmlformats.org/officeDocument/2006/relationships/image" Target="../media/image25.jpeg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29.png"/><Relationship Id="rId10" Type="http://schemas.openxmlformats.org/officeDocument/2006/relationships/image" Target="../media/image24.jpeg"/><Relationship Id="rId4" Type="http://schemas.openxmlformats.org/officeDocument/2006/relationships/video" Target="../media/media2.mp4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316246"/>
            <a:ext cx="12192000" cy="19572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1633163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Terahertz-driven </a:t>
            </a:r>
            <a:r>
              <a:rPr lang="en-GB" sz="4400" dirty="0" smtClean="0">
                <a:solidFill>
                  <a:schemeClr val="bg1"/>
                </a:solidFill>
              </a:rPr>
              <a:t>acceleration and manipulation </a:t>
            </a:r>
            <a:r>
              <a:rPr lang="en-GB" sz="4400" dirty="0">
                <a:solidFill>
                  <a:schemeClr val="bg1"/>
                </a:solidFill>
              </a:rPr>
              <a:t>of relativistic electron </a:t>
            </a:r>
            <a:r>
              <a:rPr lang="en-GB" sz="4400" dirty="0" smtClean="0">
                <a:solidFill>
                  <a:schemeClr val="bg1"/>
                </a:solidFill>
              </a:rPr>
              <a:t>beams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689822"/>
            <a:ext cx="12192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Morgan T. Hibberd</a:t>
            </a:r>
          </a:p>
          <a:p>
            <a:pPr algn="ctr"/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Cockcroft Institute &amp; The University of Manchester</a:t>
            </a:r>
          </a:p>
          <a:p>
            <a:pPr algn="ctr"/>
            <a:endParaRPr lang="en-GB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Representing the Terahertz Acceleration Group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748" y="8998"/>
            <a:ext cx="12174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Institute of Physics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Particle Accelerators and Beams Annual Conference</a:t>
            </a:r>
          </a:p>
          <a:p>
            <a:pPr algn="ctr"/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Liverpool, 25</a:t>
            </a:r>
            <a:r>
              <a:rPr lang="en-GB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-26</a:t>
            </a:r>
            <a:r>
              <a:rPr lang="en-GB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 July 2022</a:t>
            </a:r>
            <a:endParaRPr lang="en-GB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3543737" y="5197927"/>
            <a:ext cx="2431632" cy="1440554"/>
            <a:chOff x="686988" y="5301208"/>
            <a:chExt cx="2084812" cy="1235090"/>
          </a:xfrm>
        </p:grpSpPr>
        <p:sp>
          <p:nvSpPr>
            <p:cNvPr id="17" name="Rectangle 16"/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2" descr="Image result for cockcroft institute logo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689" y="5478382"/>
            <a:ext cx="2666482" cy="111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36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999" y="3326559"/>
            <a:ext cx="3669694" cy="30777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Phase-plate near-field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7936" y="585352"/>
            <a:ext cx="3683445" cy="26019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Generating the </a:t>
            </a: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erahertz accelerating mode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FDTDPhaseShifter">
            <a:hlinkClick r:id="" action="ppaction://media"/>
            <a:extLst>
              <a:ext uri="{FF2B5EF4-FFF2-40B4-BE49-F238E27FC236}">
                <a16:creationId xmlns:a16="http://schemas.microsoft.com/office/drawing/2014/main" id="{15AC6A69-C30C-4851-A13B-1FCAA21CD43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4323" r="6565"/>
          <a:stretch/>
        </p:blipFill>
        <p:spPr>
          <a:xfrm>
            <a:off x="140999" y="3625460"/>
            <a:ext cx="3683445" cy="3100158"/>
          </a:xfrm>
          <a:prstGeom prst="rect">
            <a:avLst/>
          </a:prstGeom>
          <a:ln w="28575">
            <a:noFill/>
          </a:ln>
        </p:spPr>
      </p:pic>
      <p:pic>
        <p:nvPicPr>
          <p:cNvPr id="5" name="narrowbandTD">
            <a:hlinkClick r:id="" action="ppaction://media"/>
            <a:extLst>
              <a:ext uri="{FF2B5EF4-FFF2-40B4-BE49-F238E27FC236}">
                <a16:creationId xmlns:a16="http://schemas.microsoft.com/office/drawing/2014/main" id="{F10F2B28-0838-4233-952E-AD5ED2A0016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1570" r="3960"/>
          <a:stretch/>
        </p:blipFill>
        <p:spPr>
          <a:xfrm>
            <a:off x="4347883" y="872888"/>
            <a:ext cx="3819102" cy="2425614"/>
          </a:xfrm>
          <a:prstGeom prst="rect">
            <a:avLst/>
          </a:prstGeom>
        </p:spPr>
      </p:pic>
      <p:pic>
        <p:nvPicPr>
          <p:cNvPr id="6" name="narrowbandCam">
            <a:hlinkClick r:id="" action="ppaction://media"/>
            <a:extLst>
              <a:ext uri="{FF2B5EF4-FFF2-40B4-BE49-F238E27FC236}">
                <a16:creationId xmlns:a16="http://schemas.microsoft.com/office/drawing/2014/main" id="{0E05BC92-6DA4-4C74-A5B0-67118CFEF8A1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0"/>
          <a:srcRect l="11763" r="15877"/>
          <a:stretch/>
        </p:blipFill>
        <p:spPr>
          <a:xfrm>
            <a:off x="4660092" y="4052553"/>
            <a:ext cx="3271007" cy="27122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47883" y="549723"/>
            <a:ext cx="3819101" cy="30777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Far-field propagation and focusing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60092" y="3467778"/>
            <a:ext cx="3095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Time-integrated transverse fields 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(simulated THz camera image)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5" t="6636" r="16430"/>
          <a:stretch/>
        </p:blipFill>
        <p:spPr>
          <a:xfrm>
            <a:off x="8730947" y="4208929"/>
            <a:ext cx="2638472" cy="25790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826982" y="3467778"/>
            <a:ext cx="2581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Measured THz profile at focus (real THz camera image)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8" t="5321" r="22917" b="2389"/>
          <a:stretch/>
        </p:blipFill>
        <p:spPr>
          <a:xfrm>
            <a:off x="167125" y="864414"/>
            <a:ext cx="3516599" cy="220718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0999" y="2183305"/>
            <a:ext cx="969342" cy="98922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8924486" y="2267621"/>
            <a:ext cx="2484122" cy="738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Waveguide coupler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lost by clipping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Close match to mode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0685417" y="2638697"/>
            <a:ext cx="1042246" cy="2664823"/>
          </a:xfrm>
          <a:custGeom>
            <a:avLst/>
            <a:gdLst>
              <a:gd name="connsiteX0" fmla="*/ 718457 w 1241299"/>
              <a:gd name="connsiteY0" fmla="*/ 0 h 2664823"/>
              <a:gd name="connsiteX1" fmla="*/ 1214846 w 1241299"/>
              <a:gd name="connsiteY1" fmla="*/ 1045029 h 2664823"/>
              <a:gd name="connsiteX2" fmla="*/ 0 w 1241299"/>
              <a:gd name="connsiteY2" fmla="*/ 2664823 h 2664823"/>
              <a:gd name="connsiteX0" fmla="*/ 718457 w 1042246"/>
              <a:gd name="connsiteY0" fmla="*/ 0 h 2664823"/>
              <a:gd name="connsiteX1" fmla="*/ 989763 w 1042246"/>
              <a:gd name="connsiteY1" fmla="*/ 1354518 h 2664823"/>
              <a:gd name="connsiteX2" fmla="*/ 0 w 1042246"/>
              <a:gd name="connsiteY2" fmla="*/ 2664823 h 2664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2246" h="2664823">
                <a:moveTo>
                  <a:pt x="718457" y="0"/>
                </a:moveTo>
                <a:cubicBezTo>
                  <a:pt x="1026523" y="300446"/>
                  <a:pt x="1109506" y="910381"/>
                  <a:pt x="989763" y="1354518"/>
                </a:cubicBezTo>
                <a:cubicBezTo>
                  <a:pt x="870020" y="1798655"/>
                  <a:pt x="547551" y="2076994"/>
                  <a:pt x="0" y="2664823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347883" y="857499"/>
            <a:ext cx="3819102" cy="244100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2689724" y="1248512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US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4718" y="652154"/>
            <a:ext cx="1184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uasi-TEM</a:t>
            </a:r>
            <a:r>
              <a:rPr lang="en-US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55907" y="845232"/>
            <a:ext cx="1673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PTFE phase-plate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0999" y="3625460"/>
            <a:ext cx="3669693" cy="31001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86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6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360626" y="3208914"/>
            <a:ext cx="1219949" cy="30777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Beam Area 1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test facility @ Daresbury Laboratory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8370706" y="1628800"/>
            <a:ext cx="0" cy="63450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39354" y="620687"/>
            <a:ext cx="6041823" cy="4235011"/>
            <a:chOff x="3753134" y="2627507"/>
            <a:chExt cx="5112743" cy="3583773"/>
          </a:xfrm>
        </p:grpSpPr>
        <p:pic>
          <p:nvPicPr>
            <p:cNvPr id="5" name="Picture 4" descr="https://www.sci-techdaresbury.com/wp-content/uploads/2016/09/campus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1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35"/>
            <a:stretch/>
          </p:blipFill>
          <p:spPr bwMode="auto">
            <a:xfrm>
              <a:off x="3753134" y="2627507"/>
              <a:ext cx="5112743" cy="3583773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https://stfc.ukri.org/stfc/cache/file/EC0CBEEC-93CB-4390-84160C138CA8FE66_source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3" t="32323" r="52651" b="31765"/>
            <a:stretch/>
          </p:blipFill>
          <p:spPr bwMode="auto">
            <a:xfrm>
              <a:off x="7089232" y="2627507"/>
              <a:ext cx="1776645" cy="431243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Image result for cockcroft institute logo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3753134" y="5229200"/>
              <a:ext cx="1668634" cy="982080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Rectangle 3"/>
          <p:cNvSpPr/>
          <p:nvPr/>
        </p:nvSpPr>
        <p:spPr>
          <a:xfrm>
            <a:off x="2954534" y="1969622"/>
            <a:ext cx="1429922" cy="584143"/>
          </a:xfrm>
          <a:custGeom>
            <a:avLst/>
            <a:gdLst>
              <a:gd name="connsiteX0" fmla="*/ 0 w 801663"/>
              <a:gd name="connsiteY0" fmla="*/ 0 h 690171"/>
              <a:gd name="connsiteX1" fmla="*/ 801663 w 801663"/>
              <a:gd name="connsiteY1" fmla="*/ 0 h 690171"/>
              <a:gd name="connsiteX2" fmla="*/ 801663 w 801663"/>
              <a:gd name="connsiteY2" fmla="*/ 690171 h 690171"/>
              <a:gd name="connsiteX3" fmla="*/ 0 w 801663"/>
              <a:gd name="connsiteY3" fmla="*/ 690171 h 690171"/>
              <a:gd name="connsiteX4" fmla="*/ 0 w 801663"/>
              <a:gd name="connsiteY4" fmla="*/ 0 h 690171"/>
              <a:gd name="connsiteX0" fmla="*/ 186856 w 988519"/>
              <a:gd name="connsiteY0" fmla="*/ 0 h 690171"/>
              <a:gd name="connsiteX1" fmla="*/ 988519 w 988519"/>
              <a:gd name="connsiteY1" fmla="*/ 0 h 690171"/>
              <a:gd name="connsiteX2" fmla="*/ 988519 w 988519"/>
              <a:gd name="connsiteY2" fmla="*/ 690171 h 690171"/>
              <a:gd name="connsiteX3" fmla="*/ 0 w 988519"/>
              <a:gd name="connsiteY3" fmla="*/ 427778 h 690171"/>
              <a:gd name="connsiteX4" fmla="*/ 186856 w 988519"/>
              <a:gd name="connsiteY4" fmla="*/ 0 h 690171"/>
              <a:gd name="connsiteX0" fmla="*/ 186856 w 988519"/>
              <a:gd name="connsiteY0" fmla="*/ 0 h 543072"/>
              <a:gd name="connsiteX1" fmla="*/ 988519 w 988519"/>
              <a:gd name="connsiteY1" fmla="*/ 0 h 543072"/>
              <a:gd name="connsiteX2" fmla="*/ 344464 w 988519"/>
              <a:gd name="connsiteY2" fmla="*/ 543072 h 543072"/>
              <a:gd name="connsiteX3" fmla="*/ 0 w 988519"/>
              <a:gd name="connsiteY3" fmla="*/ 427778 h 543072"/>
              <a:gd name="connsiteX4" fmla="*/ 186856 w 988519"/>
              <a:gd name="connsiteY4" fmla="*/ 0 h 543072"/>
              <a:gd name="connsiteX0" fmla="*/ 186856 w 1262839"/>
              <a:gd name="connsiteY0" fmla="*/ 0 h 543072"/>
              <a:gd name="connsiteX1" fmla="*/ 1262839 w 1262839"/>
              <a:gd name="connsiteY1" fmla="*/ 131196 h 543072"/>
              <a:gd name="connsiteX2" fmla="*/ 344464 w 1262839"/>
              <a:gd name="connsiteY2" fmla="*/ 543072 h 543072"/>
              <a:gd name="connsiteX3" fmla="*/ 0 w 1262839"/>
              <a:gd name="connsiteY3" fmla="*/ 427778 h 543072"/>
              <a:gd name="connsiteX4" fmla="*/ 186856 w 1262839"/>
              <a:gd name="connsiteY4" fmla="*/ 0 h 543072"/>
              <a:gd name="connsiteX0" fmla="*/ 902473 w 1262839"/>
              <a:gd name="connsiteY0" fmla="*/ 15903 h 411876"/>
              <a:gd name="connsiteX1" fmla="*/ 1262839 w 1262839"/>
              <a:gd name="connsiteY1" fmla="*/ 0 h 411876"/>
              <a:gd name="connsiteX2" fmla="*/ 344464 w 1262839"/>
              <a:gd name="connsiteY2" fmla="*/ 411876 h 411876"/>
              <a:gd name="connsiteX3" fmla="*/ 0 w 1262839"/>
              <a:gd name="connsiteY3" fmla="*/ 296582 h 411876"/>
              <a:gd name="connsiteX4" fmla="*/ 902473 w 1262839"/>
              <a:gd name="connsiteY4" fmla="*/ 15903 h 411876"/>
              <a:gd name="connsiteX0" fmla="*/ 930303 w 1262839"/>
              <a:gd name="connsiteY0" fmla="*/ 0 h 523194"/>
              <a:gd name="connsiteX1" fmla="*/ 1262839 w 1262839"/>
              <a:gd name="connsiteY1" fmla="*/ 111318 h 523194"/>
              <a:gd name="connsiteX2" fmla="*/ 344464 w 1262839"/>
              <a:gd name="connsiteY2" fmla="*/ 523194 h 523194"/>
              <a:gd name="connsiteX3" fmla="*/ 0 w 1262839"/>
              <a:gd name="connsiteY3" fmla="*/ 407900 h 523194"/>
              <a:gd name="connsiteX4" fmla="*/ 930303 w 1262839"/>
              <a:gd name="connsiteY4" fmla="*/ 0 h 52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2839" h="523194">
                <a:moveTo>
                  <a:pt x="930303" y="0"/>
                </a:moveTo>
                <a:lnTo>
                  <a:pt x="1262839" y="111318"/>
                </a:lnTo>
                <a:lnTo>
                  <a:pt x="344464" y="523194"/>
                </a:lnTo>
                <a:lnTo>
                  <a:pt x="0" y="407900"/>
                </a:lnTo>
                <a:lnTo>
                  <a:pt x="930303" y="0"/>
                </a:lnTo>
                <a:close/>
              </a:path>
            </a:pathLst>
          </a:custGeom>
          <a:solidFill>
            <a:srgbClr val="C00000">
              <a:alpha val="3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3"/>
          <p:cNvSpPr/>
          <p:nvPr/>
        </p:nvSpPr>
        <p:spPr>
          <a:xfrm>
            <a:off x="2954534" y="2425147"/>
            <a:ext cx="412048" cy="307012"/>
          </a:xfrm>
          <a:custGeom>
            <a:avLst/>
            <a:gdLst>
              <a:gd name="connsiteX0" fmla="*/ 0 w 801663"/>
              <a:gd name="connsiteY0" fmla="*/ 0 h 690171"/>
              <a:gd name="connsiteX1" fmla="*/ 801663 w 801663"/>
              <a:gd name="connsiteY1" fmla="*/ 0 h 690171"/>
              <a:gd name="connsiteX2" fmla="*/ 801663 w 801663"/>
              <a:gd name="connsiteY2" fmla="*/ 690171 h 690171"/>
              <a:gd name="connsiteX3" fmla="*/ 0 w 801663"/>
              <a:gd name="connsiteY3" fmla="*/ 690171 h 690171"/>
              <a:gd name="connsiteX4" fmla="*/ 0 w 801663"/>
              <a:gd name="connsiteY4" fmla="*/ 0 h 690171"/>
              <a:gd name="connsiteX0" fmla="*/ 186856 w 988519"/>
              <a:gd name="connsiteY0" fmla="*/ 0 h 690171"/>
              <a:gd name="connsiteX1" fmla="*/ 988519 w 988519"/>
              <a:gd name="connsiteY1" fmla="*/ 0 h 690171"/>
              <a:gd name="connsiteX2" fmla="*/ 988519 w 988519"/>
              <a:gd name="connsiteY2" fmla="*/ 690171 h 690171"/>
              <a:gd name="connsiteX3" fmla="*/ 0 w 988519"/>
              <a:gd name="connsiteY3" fmla="*/ 427778 h 690171"/>
              <a:gd name="connsiteX4" fmla="*/ 186856 w 988519"/>
              <a:gd name="connsiteY4" fmla="*/ 0 h 690171"/>
              <a:gd name="connsiteX0" fmla="*/ 186856 w 988519"/>
              <a:gd name="connsiteY0" fmla="*/ 0 h 543072"/>
              <a:gd name="connsiteX1" fmla="*/ 988519 w 988519"/>
              <a:gd name="connsiteY1" fmla="*/ 0 h 543072"/>
              <a:gd name="connsiteX2" fmla="*/ 344464 w 988519"/>
              <a:gd name="connsiteY2" fmla="*/ 543072 h 543072"/>
              <a:gd name="connsiteX3" fmla="*/ 0 w 988519"/>
              <a:gd name="connsiteY3" fmla="*/ 427778 h 543072"/>
              <a:gd name="connsiteX4" fmla="*/ 186856 w 988519"/>
              <a:gd name="connsiteY4" fmla="*/ 0 h 543072"/>
              <a:gd name="connsiteX0" fmla="*/ 186856 w 1262839"/>
              <a:gd name="connsiteY0" fmla="*/ 0 h 543072"/>
              <a:gd name="connsiteX1" fmla="*/ 1262839 w 1262839"/>
              <a:gd name="connsiteY1" fmla="*/ 131196 h 543072"/>
              <a:gd name="connsiteX2" fmla="*/ 344464 w 1262839"/>
              <a:gd name="connsiteY2" fmla="*/ 543072 h 543072"/>
              <a:gd name="connsiteX3" fmla="*/ 0 w 1262839"/>
              <a:gd name="connsiteY3" fmla="*/ 427778 h 543072"/>
              <a:gd name="connsiteX4" fmla="*/ 186856 w 1262839"/>
              <a:gd name="connsiteY4" fmla="*/ 0 h 543072"/>
              <a:gd name="connsiteX0" fmla="*/ 902473 w 1262839"/>
              <a:gd name="connsiteY0" fmla="*/ 15903 h 411876"/>
              <a:gd name="connsiteX1" fmla="*/ 1262839 w 1262839"/>
              <a:gd name="connsiteY1" fmla="*/ 0 h 411876"/>
              <a:gd name="connsiteX2" fmla="*/ 344464 w 1262839"/>
              <a:gd name="connsiteY2" fmla="*/ 411876 h 411876"/>
              <a:gd name="connsiteX3" fmla="*/ 0 w 1262839"/>
              <a:gd name="connsiteY3" fmla="*/ 296582 h 411876"/>
              <a:gd name="connsiteX4" fmla="*/ 902473 w 1262839"/>
              <a:gd name="connsiteY4" fmla="*/ 15903 h 411876"/>
              <a:gd name="connsiteX0" fmla="*/ 930303 w 1262839"/>
              <a:gd name="connsiteY0" fmla="*/ 0 h 523194"/>
              <a:gd name="connsiteX1" fmla="*/ 1262839 w 1262839"/>
              <a:gd name="connsiteY1" fmla="*/ 111318 h 523194"/>
              <a:gd name="connsiteX2" fmla="*/ 344464 w 1262839"/>
              <a:gd name="connsiteY2" fmla="*/ 523194 h 523194"/>
              <a:gd name="connsiteX3" fmla="*/ 0 w 1262839"/>
              <a:gd name="connsiteY3" fmla="*/ 407900 h 523194"/>
              <a:gd name="connsiteX4" fmla="*/ 930303 w 1262839"/>
              <a:gd name="connsiteY4" fmla="*/ 0 h 523194"/>
              <a:gd name="connsiteX0" fmla="*/ 1188721 w 1521257"/>
              <a:gd name="connsiteY0" fmla="*/ 0 h 523194"/>
              <a:gd name="connsiteX1" fmla="*/ 1521257 w 1521257"/>
              <a:gd name="connsiteY1" fmla="*/ 111318 h 523194"/>
              <a:gd name="connsiteX2" fmla="*/ 602882 w 1521257"/>
              <a:gd name="connsiteY2" fmla="*/ 523194 h 523194"/>
              <a:gd name="connsiteX3" fmla="*/ 0 w 1521257"/>
              <a:gd name="connsiteY3" fmla="*/ 109727 h 523194"/>
              <a:gd name="connsiteX4" fmla="*/ 1188721 w 1521257"/>
              <a:gd name="connsiteY4" fmla="*/ 0 h 523194"/>
              <a:gd name="connsiteX0" fmla="*/ 3976 w 1521257"/>
              <a:gd name="connsiteY0" fmla="*/ 0 h 531145"/>
              <a:gd name="connsiteX1" fmla="*/ 1521257 w 1521257"/>
              <a:gd name="connsiteY1" fmla="*/ 119269 h 531145"/>
              <a:gd name="connsiteX2" fmla="*/ 602882 w 1521257"/>
              <a:gd name="connsiteY2" fmla="*/ 531145 h 531145"/>
              <a:gd name="connsiteX3" fmla="*/ 0 w 1521257"/>
              <a:gd name="connsiteY3" fmla="*/ 117678 h 531145"/>
              <a:gd name="connsiteX4" fmla="*/ 3976 w 1521257"/>
              <a:gd name="connsiteY4" fmla="*/ 0 h 531145"/>
              <a:gd name="connsiteX0" fmla="*/ 3976 w 602882"/>
              <a:gd name="connsiteY0" fmla="*/ 0 h 531145"/>
              <a:gd name="connsiteX1" fmla="*/ 332537 w 602882"/>
              <a:gd name="connsiteY1" fmla="*/ 115293 h 531145"/>
              <a:gd name="connsiteX2" fmla="*/ 602882 w 602882"/>
              <a:gd name="connsiteY2" fmla="*/ 531145 h 531145"/>
              <a:gd name="connsiteX3" fmla="*/ 0 w 602882"/>
              <a:gd name="connsiteY3" fmla="*/ 117678 h 531145"/>
              <a:gd name="connsiteX4" fmla="*/ 3976 w 602882"/>
              <a:gd name="connsiteY4" fmla="*/ 0 h 531145"/>
              <a:gd name="connsiteX0" fmla="*/ 3976 w 344465"/>
              <a:gd name="connsiteY0" fmla="*/ 0 h 260800"/>
              <a:gd name="connsiteX1" fmla="*/ 332537 w 344465"/>
              <a:gd name="connsiteY1" fmla="*/ 115293 h 260800"/>
              <a:gd name="connsiteX2" fmla="*/ 344465 w 344465"/>
              <a:gd name="connsiteY2" fmla="*/ 260800 h 260800"/>
              <a:gd name="connsiteX3" fmla="*/ 0 w 344465"/>
              <a:gd name="connsiteY3" fmla="*/ 117678 h 260800"/>
              <a:gd name="connsiteX4" fmla="*/ 3976 w 344465"/>
              <a:gd name="connsiteY4" fmla="*/ 0 h 260800"/>
              <a:gd name="connsiteX0" fmla="*/ 3976 w 344465"/>
              <a:gd name="connsiteY0" fmla="*/ 0 h 260800"/>
              <a:gd name="connsiteX1" fmla="*/ 344464 w 344465"/>
              <a:gd name="connsiteY1" fmla="*/ 115293 h 260800"/>
              <a:gd name="connsiteX2" fmla="*/ 344465 w 344465"/>
              <a:gd name="connsiteY2" fmla="*/ 260800 h 260800"/>
              <a:gd name="connsiteX3" fmla="*/ 0 w 344465"/>
              <a:gd name="connsiteY3" fmla="*/ 117678 h 260800"/>
              <a:gd name="connsiteX4" fmla="*/ 3976 w 344465"/>
              <a:gd name="connsiteY4" fmla="*/ 0 h 260800"/>
              <a:gd name="connsiteX0" fmla="*/ 0 w 348440"/>
              <a:gd name="connsiteY0" fmla="*/ 0 h 260800"/>
              <a:gd name="connsiteX1" fmla="*/ 348439 w 348440"/>
              <a:gd name="connsiteY1" fmla="*/ 115293 h 260800"/>
              <a:gd name="connsiteX2" fmla="*/ 348440 w 348440"/>
              <a:gd name="connsiteY2" fmla="*/ 260800 h 260800"/>
              <a:gd name="connsiteX3" fmla="*/ 3975 w 348440"/>
              <a:gd name="connsiteY3" fmla="*/ 117678 h 260800"/>
              <a:gd name="connsiteX4" fmla="*/ 0 w 348440"/>
              <a:gd name="connsiteY4" fmla="*/ 0 h 26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40" h="260800">
                <a:moveTo>
                  <a:pt x="0" y="0"/>
                </a:moveTo>
                <a:lnTo>
                  <a:pt x="348439" y="115293"/>
                </a:lnTo>
                <a:cubicBezTo>
                  <a:pt x="348439" y="163795"/>
                  <a:pt x="348440" y="212298"/>
                  <a:pt x="348440" y="260800"/>
                </a:cubicBezTo>
                <a:lnTo>
                  <a:pt x="3975" y="117678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3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3"/>
          <p:cNvSpPr/>
          <p:nvPr/>
        </p:nvSpPr>
        <p:spPr>
          <a:xfrm rot="21448830">
            <a:off x="3355651" y="2116321"/>
            <a:ext cx="1035518" cy="568267"/>
          </a:xfrm>
          <a:custGeom>
            <a:avLst/>
            <a:gdLst>
              <a:gd name="connsiteX0" fmla="*/ 0 w 801663"/>
              <a:gd name="connsiteY0" fmla="*/ 0 h 690171"/>
              <a:gd name="connsiteX1" fmla="*/ 801663 w 801663"/>
              <a:gd name="connsiteY1" fmla="*/ 0 h 690171"/>
              <a:gd name="connsiteX2" fmla="*/ 801663 w 801663"/>
              <a:gd name="connsiteY2" fmla="*/ 690171 h 690171"/>
              <a:gd name="connsiteX3" fmla="*/ 0 w 801663"/>
              <a:gd name="connsiteY3" fmla="*/ 690171 h 690171"/>
              <a:gd name="connsiteX4" fmla="*/ 0 w 801663"/>
              <a:gd name="connsiteY4" fmla="*/ 0 h 690171"/>
              <a:gd name="connsiteX0" fmla="*/ 186856 w 988519"/>
              <a:gd name="connsiteY0" fmla="*/ 0 h 690171"/>
              <a:gd name="connsiteX1" fmla="*/ 988519 w 988519"/>
              <a:gd name="connsiteY1" fmla="*/ 0 h 690171"/>
              <a:gd name="connsiteX2" fmla="*/ 988519 w 988519"/>
              <a:gd name="connsiteY2" fmla="*/ 690171 h 690171"/>
              <a:gd name="connsiteX3" fmla="*/ 0 w 988519"/>
              <a:gd name="connsiteY3" fmla="*/ 427778 h 690171"/>
              <a:gd name="connsiteX4" fmla="*/ 186856 w 988519"/>
              <a:gd name="connsiteY4" fmla="*/ 0 h 690171"/>
              <a:gd name="connsiteX0" fmla="*/ 186856 w 988519"/>
              <a:gd name="connsiteY0" fmla="*/ 0 h 543072"/>
              <a:gd name="connsiteX1" fmla="*/ 988519 w 988519"/>
              <a:gd name="connsiteY1" fmla="*/ 0 h 543072"/>
              <a:gd name="connsiteX2" fmla="*/ 344464 w 988519"/>
              <a:gd name="connsiteY2" fmla="*/ 543072 h 543072"/>
              <a:gd name="connsiteX3" fmla="*/ 0 w 988519"/>
              <a:gd name="connsiteY3" fmla="*/ 427778 h 543072"/>
              <a:gd name="connsiteX4" fmla="*/ 186856 w 988519"/>
              <a:gd name="connsiteY4" fmla="*/ 0 h 543072"/>
              <a:gd name="connsiteX0" fmla="*/ 186856 w 1262839"/>
              <a:gd name="connsiteY0" fmla="*/ 0 h 543072"/>
              <a:gd name="connsiteX1" fmla="*/ 1262839 w 1262839"/>
              <a:gd name="connsiteY1" fmla="*/ 131196 h 543072"/>
              <a:gd name="connsiteX2" fmla="*/ 344464 w 1262839"/>
              <a:gd name="connsiteY2" fmla="*/ 543072 h 543072"/>
              <a:gd name="connsiteX3" fmla="*/ 0 w 1262839"/>
              <a:gd name="connsiteY3" fmla="*/ 427778 h 543072"/>
              <a:gd name="connsiteX4" fmla="*/ 186856 w 1262839"/>
              <a:gd name="connsiteY4" fmla="*/ 0 h 543072"/>
              <a:gd name="connsiteX0" fmla="*/ 902473 w 1262839"/>
              <a:gd name="connsiteY0" fmla="*/ 15903 h 411876"/>
              <a:gd name="connsiteX1" fmla="*/ 1262839 w 1262839"/>
              <a:gd name="connsiteY1" fmla="*/ 0 h 411876"/>
              <a:gd name="connsiteX2" fmla="*/ 344464 w 1262839"/>
              <a:gd name="connsiteY2" fmla="*/ 411876 h 411876"/>
              <a:gd name="connsiteX3" fmla="*/ 0 w 1262839"/>
              <a:gd name="connsiteY3" fmla="*/ 296582 h 411876"/>
              <a:gd name="connsiteX4" fmla="*/ 902473 w 1262839"/>
              <a:gd name="connsiteY4" fmla="*/ 15903 h 411876"/>
              <a:gd name="connsiteX0" fmla="*/ 930303 w 1262839"/>
              <a:gd name="connsiteY0" fmla="*/ 0 h 523194"/>
              <a:gd name="connsiteX1" fmla="*/ 1262839 w 1262839"/>
              <a:gd name="connsiteY1" fmla="*/ 111318 h 523194"/>
              <a:gd name="connsiteX2" fmla="*/ 344464 w 1262839"/>
              <a:gd name="connsiteY2" fmla="*/ 523194 h 523194"/>
              <a:gd name="connsiteX3" fmla="*/ 0 w 1262839"/>
              <a:gd name="connsiteY3" fmla="*/ 407900 h 523194"/>
              <a:gd name="connsiteX4" fmla="*/ 930303 w 1262839"/>
              <a:gd name="connsiteY4" fmla="*/ 0 h 523194"/>
              <a:gd name="connsiteX0" fmla="*/ 1204623 w 1537159"/>
              <a:gd name="connsiteY0" fmla="*/ 0 h 523194"/>
              <a:gd name="connsiteX1" fmla="*/ 1537159 w 1537159"/>
              <a:gd name="connsiteY1" fmla="*/ 111318 h 523194"/>
              <a:gd name="connsiteX2" fmla="*/ 618784 w 1537159"/>
              <a:gd name="connsiteY2" fmla="*/ 523194 h 523194"/>
              <a:gd name="connsiteX3" fmla="*/ 0 w 1537159"/>
              <a:gd name="connsiteY3" fmla="*/ 177312 h 523194"/>
              <a:gd name="connsiteX4" fmla="*/ 1204623 w 1537159"/>
              <a:gd name="connsiteY4" fmla="*/ 0 h 523194"/>
              <a:gd name="connsiteX0" fmla="*/ 1206041 w 1538577"/>
              <a:gd name="connsiteY0" fmla="*/ 0 h 320436"/>
              <a:gd name="connsiteX1" fmla="*/ 1538577 w 1538577"/>
              <a:gd name="connsiteY1" fmla="*/ 111318 h 320436"/>
              <a:gd name="connsiteX2" fmla="*/ 0 w 1538577"/>
              <a:gd name="connsiteY2" fmla="*/ 320436 h 320436"/>
              <a:gd name="connsiteX3" fmla="*/ 1418 w 1538577"/>
              <a:gd name="connsiteY3" fmla="*/ 177312 h 320436"/>
              <a:gd name="connsiteX4" fmla="*/ 1206041 w 1538577"/>
              <a:gd name="connsiteY4" fmla="*/ 0 h 320436"/>
              <a:gd name="connsiteX0" fmla="*/ 907867 w 1538577"/>
              <a:gd name="connsiteY0" fmla="*/ 0 h 547049"/>
              <a:gd name="connsiteX1" fmla="*/ 1538577 w 1538577"/>
              <a:gd name="connsiteY1" fmla="*/ 337931 h 547049"/>
              <a:gd name="connsiteX2" fmla="*/ 0 w 1538577"/>
              <a:gd name="connsiteY2" fmla="*/ 547049 h 547049"/>
              <a:gd name="connsiteX3" fmla="*/ 1418 w 1538577"/>
              <a:gd name="connsiteY3" fmla="*/ 403925 h 547049"/>
              <a:gd name="connsiteX4" fmla="*/ 907867 w 1538577"/>
              <a:gd name="connsiteY4" fmla="*/ 0 h 547049"/>
              <a:gd name="connsiteX0" fmla="*/ 907867 w 914399"/>
              <a:gd name="connsiteY0" fmla="*/ 0 h 547049"/>
              <a:gd name="connsiteX1" fmla="*/ 914399 w 914399"/>
              <a:gd name="connsiteY1" fmla="*/ 127221 h 547049"/>
              <a:gd name="connsiteX2" fmla="*/ 0 w 914399"/>
              <a:gd name="connsiteY2" fmla="*/ 547049 h 547049"/>
              <a:gd name="connsiteX3" fmla="*/ 1418 w 914399"/>
              <a:gd name="connsiteY3" fmla="*/ 403925 h 547049"/>
              <a:gd name="connsiteX4" fmla="*/ 907867 w 914399"/>
              <a:gd name="connsiteY4" fmla="*/ 0 h 547049"/>
              <a:gd name="connsiteX0" fmla="*/ 919794 w 919794"/>
              <a:gd name="connsiteY0" fmla="*/ 0 h 547049"/>
              <a:gd name="connsiteX1" fmla="*/ 914399 w 919794"/>
              <a:gd name="connsiteY1" fmla="*/ 127221 h 547049"/>
              <a:gd name="connsiteX2" fmla="*/ 0 w 919794"/>
              <a:gd name="connsiteY2" fmla="*/ 547049 h 547049"/>
              <a:gd name="connsiteX3" fmla="*/ 1418 w 919794"/>
              <a:gd name="connsiteY3" fmla="*/ 403925 h 547049"/>
              <a:gd name="connsiteX4" fmla="*/ 919794 w 919794"/>
              <a:gd name="connsiteY4" fmla="*/ 0 h 547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794" h="547049">
                <a:moveTo>
                  <a:pt x="919794" y="0"/>
                </a:moveTo>
                <a:lnTo>
                  <a:pt x="914399" y="127221"/>
                </a:lnTo>
                <a:lnTo>
                  <a:pt x="0" y="547049"/>
                </a:lnTo>
                <a:cubicBezTo>
                  <a:pt x="473" y="499341"/>
                  <a:pt x="945" y="451633"/>
                  <a:pt x="1418" y="403925"/>
                </a:cubicBezTo>
                <a:lnTo>
                  <a:pt x="919794" y="0"/>
                </a:lnTo>
                <a:close/>
              </a:path>
            </a:pathLst>
          </a:custGeom>
          <a:solidFill>
            <a:srgbClr val="C00000">
              <a:alpha val="3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342887">
            <a:off x="3205210" y="2081702"/>
            <a:ext cx="976261" cy="338554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</a:t>
            </a:r>
          </a:p>
        </p:txBody>
      </p:sp>
      <p:sp>
        <p:nvSpPr>
          <p:cNvPr id="13" name="Rectangle 12"/>
          <p:cNvSpPr/>
          <p:nvPr/>
        </p:nvSpPr>
        <p:spPr>
          <a:xfrm rot="18650234">
            <a:off x="7988434" y="4921749"/>
            <a:ext cx="430899" cy="247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31"/>
          <p:cNvSpPr/>
          <p:nvPr/>
        </p:nvSpPr>
        <p:spPr>
          <a:xfrm rot="18590664">
            <a:off x="9090438" y="3895179"/>
            <a:ext cx="429901" cy="121307"/>
          </a:xfrm>
          <a:custGeom>
            <a:avLst/>
            <a:gdLst>
              <a:gd name="connsiteX0" fmla="*/ 0 w 387723"/>
              <a:gd name="connsiteY0" fmla="*/ 0 h 96247"/>
              <a:gd name="connsiteX1" fmla="*/ 387723 w 387723"/>
              <a:gd name="connsiteY1" fmla="*/ 0 h 96247"/>
              <a:gd name="connsiteX2" fmla="*/ 387723 w 387723"/>
              <a:gd name="connsiteY2" fmla="*/ 96247 h 96247"/>
              <a:gd name="connsiteX3" fmla="*/ 0 w 387723"/>
              <a:gd name="connsiteY3" fmla="*/ 96247 h 96247"/>
              <a:gd name="connsiteX4" fmla="*/ 0 w 387723"/>
              <a:gd name="connsiteY4" fmla="*/ 0 h 96247"/>
              <a:gd name="connsiteX0" fmla="*/ 0 w 394006"/>
              <a:gd name="connsiteY0" fmla="*/ 0 h 112271"/>
              <a:gd name="connsiteX1" fmla="*/ 394006 w 394006"/>
              <a:gd name="connsiteY1" fmla="*/ 16024 h 112271"/>
              <a:gd name="connsiteX2" fmla="*/ 394006 w 394006"/>
              <a:gd name="connsiteY2" fmla="*/ 112271 h 112271"/>
              <a:gd name="connsiteX3" fmla="*/ 6283 w 394006"/>
              <a:gd name="connsiteY3" fmla="*/ 112271 h 112271"/>
              <a:gd name="connsiteX4" fmla="*/ 0 w 394006"/>
              <a:gd name="connsiteY4" fmla="*/ 0 h 112271"/>
              <a:gd name="connsiteX0" fmla="*/ 0 w 394006"/>
              <a:gd name="connsiteY0" fmla="*/ 0 h 112271"/>
              <a:gd name="connsiteX1" fmla="*/ 385634 w 394006"/>
              <a:gd name="connsiteY1" fmla="*/ 1744 h 112271"/>
              <a:gd name="connsiteX2" fmla="*/ 394006 w 394006"/>
              <a:gd name="connsiteY2" fmla="*/ 112271 h 112271"/>
              <a:gd name="connsiteX3" fmla="*/ 6283 w 394006"/>
              <a:gd name="connsiteY3" fmla="*/ 112271 h 112271"/>
              <a:gd name="connsiteX4" fmla="*/ 0 w 394006"/>
              <a:gd name="connsiteY4" fmla="*/ 0 h 112271"/>
              <a:gd name="connsiteX0" fmla="*/ 0 w 429901"/>
              <a:gd name="connsiteY0" fmla="*/ 0 h 121307"/>
              <a:gd name="connsiteX1" fmla="*/ 385634 w 429901"/>
              <a:gd name="connsiteY1" fmla="*/ 1744 h 121307"/>
              <a:gd name="connsiteX2" fmla="*/ 429901 w 429901"/>
              <a:gd name="connsiteY2" fmla="*/ 121307 h 121307"/>
              <a:gd name="connsiteX3" fmla="*/ 6283 w 429901"/>
              <a:gd name="connsiteY3" fmla="*/ 112271 h 121307"/>
              <a:gd name="connsiteX4" fmla="*/ 0 w 429901"/>
              <a:gd name="connsiteY4" fmla="*/ 0 h 121307"/>
              <a:gd name="connsiteX0" fmla="*/ 0 w 429901"/>
              <a:gd name="connsiteY0" fmla="*/ 0 h 121307"/>
              <a:gd name="connsiteX1" fmla="*/ 385634 w 429901"/>
              <a:gd name="connsiteY1" fmla="*/ 1744 h 121307"/>
              <a:gd name="connsiteX2" fmla="*/ 429901 w 429901"/>
              <a:gd name="connsiteY2" fmla="*/ 121307 h 121307"/>
              <a:gd name="connsiteX3" fmla="*/ 17091 w 429901"/>
              <a:gd name="connsiteY3" fmla="*/ 120974 h 121307"/>
              <a:gd name="connsiteX4" fmla="*/ 0 w 429901"/>
              <a:gd name="connsiteY4" fmla="*/ 0 h 12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901" h="121307">
                <a:moveTo>
                  <a:pt x="0" y="0"/>
                </a:moveTo>
                <a:lnTo>
                  <a:pt x="385634" y="1744"/>
                </a:lnTo>
                <a:lnTo>
                  <a:pt x="429901" y="121307"/>
                </a:lnTo>
                <a:lnTo>
                  <a:pt x="17091" y="12097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7"/>
          <a:stretch/>
        </p:blipFill>
        <p:spPr bwMode="auto">
          <a:xfrm>
            <a:off x="6586418" y="3174263"/>
            <a:ext cx="5437940" cy="367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957755" y="5048132"/>
            <a:ext cx="19370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ompact 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inear 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ccelerator for 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esearch and </a:t>
            </a: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pplications</a:t>
            </a:r>
          </a:p>
        </p:txBody>
      </p:sp>
      <p:sp>
        <p:nvSpPr>
          <p:cNvPr id="17" name="TextBox 16"/>
          <p:cNvSpPr txBox="1"/>
          <p:nvPr/>
        </p:nvSpPr>
        <p:spPr>
          <a:xfrm rot="19584268">
            <a:off x="8443312" y="3535188"/>
            <a:ext cx="958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35 MeV</a:t>
            </a:r>
          </a:p>
        </p:txBody>
      </p:sp>
      <p:sp>
        <p:nvSpPr>
          <p:cNvPr id="18" name="TextBox 17"/>
          <p:cNvSpPr txBox="1"/>
          <p:nvPr/>
        </p:nvSpPr>
        <p:spPr>
          <a:xfrm rot="19584268">
            <a:off x="6812841" y="4550013"/>
            <a:ext cx="958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5 MeV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01902" y="5001966"/>
            <a:ext cx="2779275" cy="16773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Bunch parameters</a:t>
            </a:r>
          </a:p>
          <a:p>
            <a:endParaRPr lang="en-GB" sz="7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Energy:		35 MeV</a:t>
            </a: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Charge:	2 – 100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Duration: 	0.2 – 6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Spot size:	100 µm</a:t>
            </a: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Rep. rate: 	10 Hz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803" y="603570"/>
            <a:ext cx="5640790" cy="2605344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85908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8" grpId="0" animBg="1"/>
      <p:bldP spid="9" grpId="0" animBg="1"/>
      <p:bldP spid="10" grpId="0" animBg="1"/>
      <p:bldP spid="11" grpId="0"/>
      <p:bldP spid="16" grpId="0"/>
      <p:bldP spid="17" grpId="0"/>
      <p:bldP spid="18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628008" y="3856588"/>
            <a:ext cx="1382021" cy="73866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Laser and THz optics outside chamber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27756" y="5513476"/>
            <a:ext cx="1228298" cy="116955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THz-electron interaction point inside vacuum chamber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setup in Beam Area 1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4020" t="29700" r="38502" b="2247"/>
          <a:stretch/>
        </p:blipFill>
        <p:spPr>
          <a:xfrm>
            <a:off x="107324" y="613934"/>
            <a:ext cx="4273607" cy="62440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785" y="613935"/>
            <a:ext cx="1487606" cy="464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467" y="3320781"/>
            <a:ext cx="5851289" cy="3444134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320" y="572990"/>
            <a:ext cx="4924949" cy="3283598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517411" y="572990"/>
            <a:ext cx="2442948" cy="192360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Terawatt laser</a:t>
            </a:r>
          </a:p>
          <a:p>
            <a:endParaRPr lang="en-GB" sz="7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Pulse energy:	800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mJ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(max 300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mJ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to BA1)</a:t>
            </a:r>
          </a:p>
          <a:p>
            <a:pPr defTabSz="360000"/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Pulse length:	50 fs</a:t>
            </a: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Wavelength:	800 nm</a:t>
            </a:r>
          </a:p>
          <a:p>
            <a:pPr defTabSz="360000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Repetition rate:	10 Hz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9185" y="654878"/>
            <a:ext cx="1855149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Chirped laser to ≈750 fs to avoid damage</a:t>
            </a:r>
          </a:p>
        </p:txBody>
      </p:sp>
    </p:spTree>
    <p:extLst>
      <p:ext uri="{BB962C8B-B14F-4D97-AF65-F5344CB8AC3E}">
        <p14:creationId xmlns:p14="http://schemas.microsoft.com/office/powerpoint/2010/main" val="274466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val 60"/>
          <p:cNvSpPr/>
          <p:nvPr/>
        </p:nvSpPr>
        <p:spPr>
          <a:xfrm rot="5400000">
            <a:off x="1707866" y="4015832"/>
            <a:ext cx="161917" cy="385297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Run 2 results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28685" y="3052817"/>
            <a:ext cx="1955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energy [MeV]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096000" y="853776"/>
            <a:ext cx="5603383" cy="2031129"/>
            <a:chOff x="1613042" y="1715782"/>
            <a:chExt cx="6174769" cy="2414431"/>
          </a:xfrm>
        </p:grpSpPr>
        <p:pic>
          <p:nvPicPr>
            <p:cNvPr id="11" name="Picture 10" descr="Chart&#10;&#10;Description automatically generated">
              <a:extLst>
                <a:ext uri="{FF2B5EF4-FFF2-40B4-BE49-F238E27FC236}">
                  <a16:creationId xmlns:a16="http://schemas.microsoft.com/office/drawing/2014/main" id="{94FE3AD5-99F1-4849-94C9-5B6E2E62FB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4" t="19460" r="9901" b="60677"/>
            <a:stretch/>
          </p:blipFill>
          <p:spPr>
            <a:xfrm>
              <a:off x="1613042" y="1715782"/>
              <a:ext cx="6174769" cy="1191802"/>
            </a:xfrm>
            <a:prstGeom prst="rect">
              <a:avLst/>
            </a:prstGeom>
          </p:spPr>
        </p:pic>
        <p:pic>
          <p:nvPicPr>
            <p:cNvPr id="12" name="Picture 11" descr="Chart&#10;&#10;Description automatically generated">
              <a:extLst>
                <a:ext uri="{FF2B5EF4-FFF2-40B4-BE49-F238E27FC236}">
                  <a16:creationId xmlns:a16="http://schemas.microsoft.com/office/drawing/2014/main" id="{8A7E7012-162E-450D-90B3-128CFB65B3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71" t="20624" r="9773" b="59855"/>
            <a:stretch/>
          </p:blipFill>
          <p:spPr>
            <a:xfrm>
              <a:off x="1613042" y="2958959"/>
              <a:ext cx="6164495" cy="1171254"/>
            </a:xfrm>
            <a:prstGeom prst="rect">
              <a:avLst/>
            </a:prstGeom>
          </p:spPr>
        </p:pic>
      </p:grpSp>
      <p:sp>
        <p:nvSpPr>
          <p:cNvPr id="14" name="Rectangle 13"/>
          <p:cNvSpPr/>
          <p:nvPr/>
        </p:nvSpPr>
        <p:spPr>
          <a:xfrm>
            <a:off x="6430367" y="521459"/>
            <a:ext cx="47532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spectrometer images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383" y="966529"/>
            <a:ext cx="5462397" cy="2031325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CLARA machine operated with different bunch configurations</a:t>
            </a: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Bunch lengths from 200 fs up to 6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ps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(FWHM)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With varying chirp and energy spread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Bunch charge from 2 – 100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THz source controlled for desired bunch manipulation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ulse energy from 100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nJ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to &gt;100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μ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J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njection timing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Number of cycles (i.e. bandwidth)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 rot="5400000">
            <a:off x="3273181" y="3377698"/>
            <a:ext cx="181037" cy="1676649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 rot="2700000" flipH="1" flipV="1">
            <a:off x="1559253" y="5107821"/>
            <a:ext cx="216024" cy="122413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014378" y="5115528"/>
            <a:ext cx="1305774" cy="1208719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311302" y="5581390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18077" y="6277137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894698" y="5115528"/>
            <a:ext cx="1305774" cy="1208719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3191622" y="5581390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98397" y="6277137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Wave 74"/>
          <p:cNvSpPr/>
          <p:nvPr/>
        </p:nvSpPr>
        <p:spPr>
          <a:xfrm rot="18900000" flipV="1">
            <a:off x="4000562" y="5551576"/>
            <a:ext cx="1093967" cy="317658"/>
          </a:xfrm>
          <a:custGeom>
            <a:avLst/>
            <a:gdLst/>
            <a:ahLst/>
            <a:cxnLst/>
            <a:rect l="l" t="t" r="r" b="b"/>
            <a:pathLst>
              <a:path w="1093967" h="230399">
                <a:moveTo>
                  <a:pt x="774942" y="8028"/>
                </a:moveTo>
                <a:cubicBezTo>
                  <a:pt x="866863" y="-2504"/>
                  <a:pt x="958784" y="173661"/>
                  <a:pt x="1050704" y="51111"/>
                </a:cubicBezTo>
                <a:cubicBezTo>
                  <a:pt x="1126904" y="91597"/>
                  <a:pt x="1086423" y="153516"/>
                  <a:pt x="1050704" y="186859"/>
                </a:cubicBezTo>
                <a:cubicBezTo>
                  <a:pt x="937571" y="337689"/>
                  <a:pt x="824438" y="36028"/>
                  <a:pt x="711305" y="186859"/>
                </a:cubicBezTo>
                <a:lnTo>
                  <a:pt x="711305" y="51111"/>
                </a:lnTo>
                <a:cubicBezTo>
                  <a:pt x="732518" y="22831"/>
                  <a:pt x="753730" y="10458"/>
                  <a:pt x="774942" y="8028"/>
                </a:cubicBezTo>
                <a:close/>
                <a:moveTo>
                  <a:pt x="100885" y="458"/>
                </a:moveTo>
                <a:cubicBezTo>
                  <a:pt x="192806" y="-10074"/>
                  <a:pt x="284727" y="166091"/>
                  <a:pt x="376647" y="43541"/>
                </a:cubicBezTo>
                <a:lnTo>
                  <a:pt x="376647" y="45925"/>
                </a:lnTo>
                <a:cubicBezTo>
                  <a:pt x="487914" y="-92124"/>
                  <a:pt x="599609" y="200025"/>
                  <a:pt x="711304" y="51111"/>
                </a:cubicBezTo>
                <a:lnTo>
                  <a:pt x="711304" y="186859"/>
                </a:lnTo>
                <a:cubicBezTo>
                  <a:pt x="598171" y="337689"/>
                  <a:pt x="485038" y="36028"/>
                  <a:pt x="371905" y="186859"/>
                </a:cubicBezTo>
                <a:lnTo>
                  <a:pt x="371905" y="184475"/>
                </a:lnTo>
                <a:cubicBezTo>
                  <a:pt x="260638" y="322524"/>
                  <a:pt x="148943" y="30375"/>
                  <a:pt x="37248" y="179289"/>
                </a:cubicBezTo>
                <a:cubicBezTo>
                  <a:pt x="1529" y="224527"/>
                  <a:pt x="-24665" y="95934"/>
                  <a:pt x="37248" y="43541"/>
                </a:cubicBezTo>
                <a:cubicBezTo>
                  <a:pt x="58461" y="15261"/>
                  <a:pt x="79673" y="2888"/>
                  <a:pt x="100885" y="458"/>
                </a:cubicBezTo>
                <a:close/>
              </a:path>
            </a:pathLst>
          </a:cu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1000705" y="5125009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09887" y="5115528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THz on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320152" y="5864080"/>
            <a:ext cx="1156903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64280" y="3259094"/>
            <a:ext cx="5096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THz pulse (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= 0.39 THz,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= 2.6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10 cycles)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01896" y="5876919"/>
            <a:ext cx="1098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phase space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204970" y="3621305"/>
            <a:ext cx="5462396" cy="1210012"/>
          </a:xfrm>
          <a:custGeom>
            <a:avLst/>
            <a:gdLst>
              <a:gd name="connsiteX0" fmla="*/ 0 w 3911600"/>
              <a:gd name="connsiteY0" fmla="*/ 174859 h 359011"/>
              <a:gd name="connsiteX1" fmla="*/ 209550 w 3911600"/>
              <a:gd name="connsiteY1" fmla="*/ 174859 h 359011"/>
              <a:gd name="connsiteX2" fmla="*/ 279400 w 3911600"/>
              <a:gd name="connsiteY2" fmla="*/ 3409 h 359011"/>
              <a:gd name="connsiteX3" fmla="*/ 450850 w 3911600"/>
              <a:gd name="connsiteY3" fmla="*/ 352659 h 359011"/>
              <a:gd name="connsiteX4" fmla="*/ 615950 w 3911600"/>
              <a:gd name="connsiteY4" fmla="*/ 3409 h 359011"/>
              <a:gd name="connsiteX5" fmla="*/ 774700 w 3911600"/>
              <a:gd name="connsiteY5" fmla="*/ 352659 h 359011"/>
              <a:gd name="connsiteX6" fmla="*/ 933450 w 3911600"/>
              <a:gd name="connsiteY6" fmla="*/ 9759 h 359011"/>
              <a:gd name="connsiteX7" fmla="*/ 1098550 w 3911600"/>
              <a:gd name="connsiteY7" fmla="*/ 359009 h 359011"/>
              <a:gd name="connsiteX8" fmla="*/ 1250950 w 3911600"/>
              <a:gd name="connsiteY8" fmla="*/ 3409 h 359011"/>
              <a:gd name="connsiteX9" fmla="*/ 1428750 w 3911600"/>
              <a:gd name="connsiteY9" fmla="*/ 359009 h 359011"/>
              <a:gd name="connsiteX10" fmla="*/ 1581150 w 3911600"/>
              <a:gd name="connsiteY10" fmla="*/ 3409 h 359011"/>
              <a:gd name="connsiteX11" fmla="*/ 1746250 w 3911600"/>
              <a:gd name="connsiteY11" fmla="*/ 352659 h 359011"/>
              <a:gd name="connsiteX12" fmla="*/ 1892300 w 3911600"/>
              <a:gd name="connsiteY12" fmla="*/ 3409 h 359011"/>
              <a:gd name="connsiteX13" fmla="*/ 2063750 w 3911600"/>
              <a:gd name="connsiteY13" fmla="*/ 359009 h 359011"/>
              <a:gd name="connsiteX14" fmla="*/ 2216150 w 3911600"/>
              <a:gd name="connsiteY14" fmla="*/ 3409 h 359011"/>
              <a:gd name="connsiteX15" fmla="*/ 2400300 w 3911600"/>
              <a:gd name="connsiteY15" fmla="*/ 359009 h 359011"/>
              <a:gd name="connsiteX16" fmla="*/ 2546350 w 3911600"/>
              <a:gd name="connsiteY16" fmla="*/ 3409 h 359011"/>
              <a:gd name="connsiteX17" fmla="*/ 2717800 w 3911600"/>
              <a:gd name="connsiteY17" fmla="*/ 359009 h 359011"/>
              <a:gd name="connsiteX18" fmla="*/ 2882900 w 3911600"/>
              <a:gd name="connsiteY18" fmla="*/ 9759 h 359011"/>
              <a:gd name="connsiteX19" fmla="*/ 3054350 w 3911600"/>
              <a:gd name="connsiteY19" fmla="*/ 359009 h 359011"/>
              <a:gd name="connsiteX20" fmla="*/ 3206750 w 3911600"/>
              <a:gd name="connsiteY20" fmla="*/ 3409 h 359011"/>
              <a:gd name="connsiteX21" fmla="*/ 3371850 w 3911600"/>
              <a:gd name="connsiteY21" fmla="*/ 352659 h 359011"/>
              <a:gd name="connsiteX22" fmla="*/ 3536950 w 3911600"/>
              <a:gd name="connsiteY22" fmla="*/ 9759 h 359011"/>
              <a:gd name="connsiteX23" fmla="*/ 3625850 w 3911600"/>
              <a:gd name="connsiteY23" fmla="*/ 206609 h 359011"/>
              <a:gd name="connsiteX24" fmla="*/ 3765550 w 3911600"/>
              <a:gd name="connsiteY24" fmla="*/ 206609 h 359011"/>
              <a:gd name="connsiteX25" fmla="*/ 3911600 w 3911600"/>
              <a:gd name="connsiteY25" fmla="*/ 206609 h 359011"/>
              <a:gd name="connsiteX0" fmla="*/ 0 w 3987800"/>
              <a:gd name="connsiteY0" fmla="*/ 174859 h 359011"/>
              <a:gd name="connsiteX1" fmla="*/ 285750 w 3987800"/>
              <a:gd name="connsiteY1" fmla="*/ 174859 h 359011"/>
              <a:gd name="connsiteX2" fmla="*/ 355600 w 3987800"/>
              <a:gd name="connsiteY2" fmla="*/ 3409 h 359011"/>
              <a:gd name="connsiteX3" fmla="*/ 527050 w 3987800"/>
              <a:gd name="connsiteY3" fmla="*/ 352659 h 359011"/>
              <a:gd name="connsiteX4" fmla="*/ 692150 w 3987800"/>
              <a:gd name="connsiteY4" fmla="*/ 3409 h 359011"/>
              <a:gd name="connsiteX5" fmla="*/ 850900 w 3987800"/>
              <a:gd name="connsiteY5" fmla="*/ 352659 h 359011"/>
              <a:gd name="connsiteX6" fmla="*/ 1009650 w 3987800"/>
              <a:gd name="connsiteY6" fmla="*/ 9759 h 359011"/>
              <a:gd name="connsiteX7" fmla="*/ 1174750 w 3987800"/>
              <a:gd name="connsiteY7" fmla="*/ 359009 h 359011"/>
              <a:gd name="connsiteX8" fmla="*/ 1327150 w 3987800"/>
              <a:gd name="connsiteY8" fmla="*/ 3409 h 359011"/>
              <a:gd name="connsiteX9" fmla="*/ 1504950 w 3987800"/>
              <a:gd name="connsiteY9" fmla="*/ 359009 h 359011"/>
              <a:gd name="connsiteX10" fmla="*/ 1657350 w 3987800"/>
              <a:gd name="connsiteY10" fmla="*/ 3409 h 359011"/>
              <a:gd name="connsiteX11" fmla="*/ 1822450 w 3987800"/>
              <a:gd name="connsiteY11" fmla="*/ 352659 h 359011"/>
              <a:gd name="connsiteX12" fmla="*/ 1968500 w 3987800"/>
              <a:gd name="connsiteY12" fmla="*/ 3409 h 359011"/>
              <a:gd name="connsiteX13" fmla="*/ 2139950 w 3987800"/>
              <a:gd name="connsiteY13" fmla="*/ 359009 h 359011"/>
              <a:gd name="connsiteX14" fmla="*/ 2292350 w 3987800"/>
              <a:gd name="connsiteY14" fmla="*/ 3409 h 359011"/>
              <a:gd name="connsiteX15" fmla="*/ 2476500 w 3987800"/>
              <a:gd name="connsiteY15" fmla="*/ 359009 h 359011"/>
              <a:gd name="connsiteX16" fmla="*/ 2622550 w 3987800"/>
              <a:gd name="connsiteY16" fmla="*/ 3409 h 359011"/>
              <a:gd name="connsiteX17" fmla="*/ 2794000 w 3987800"/>
              <a:gd name="connsiteY17" fmla="*/ 359009 h 359011"/>
              <a:gd name="connsiteX18" fmla="*/ 2959100 w 3987800"/>
              <a:gd name="connsiteY18" fmla="*/ 9759 h 359011"/>
              <a:gd name="connsiteX19" fmla="*/ 3130550 w 3987800"/>
              <a:gd name="connsiteY19" fmla="*/ 359009 h 359011"/>
              <a:gd name="connsiteX20" fmla="*/ 3282950 w 3987800"/>
              <a:gd name="connsiteY20" fmla="*/ 3409 h 359011"/>
              <a:gd name="connsiteX21" fmla="*/ 3448050 w 3987800"/>
              <a:gd name="connsiteY21" fmla="*/ 352659 h 359011"/>
              <a:gd name="connsiteX22" fmla="*/ 3613150 w 3987800"/>
              <a:gd name="connsiteY22" fmla="*/ 9759 h 359011"/>
              <a:gd name="connsiteX23" fmla="*/ 3702050 w 3987800"/>
              <a:gd name="connsiteY23" fmla="*/ 206609 h 359011"/>
              <a:gd name="connsiteX24" fmla="*/ 3841750 w 3987800"/>
              <a:gd name="connsiteY24" fmla="*/ 206609 h 359011"/>
              <a:gd name="connsiteX25" fmla="*/ 3987800 w 3987800"/>
              <a:gd name="connsiteY25" fmla="*/ 206609 h 359011"/>
              <a:gd name="connsiteX0" fmla="*/ 0 w 3987800"/>
              <a:gd name="connsiteY0" fmla="*/ 174859 h 359011"/>
              <a:gd name="connsiteX1" fmla="*/ 247650 w 3987800"/>
              <a:gd name="connsiteY1" fmla="*/ 174859 h 359011"/>
              <a:gd name="connsiteX2" fmla="*/ 355600 w 3987800"/>
              <a:gd name="connsiteY2" fmla="*/ 3409 h 359011"/>
              <a:gd name="connsiteX3" fmla="*/ 527050 w 3987800"/>
              <a:gd name="connsiteY3" fmla="*/ 352659 h 359011"/>
              <a:gd name="connsiteX4" fmla="*/ 692150 w 3987800"/>
              <a:gd name="connsiteY4" fmla="*/ 3409 h 359011"/>
              <a:gd name="connsiteX5" fmla="*/ 850900 w 3987800"/>
              <a:gd name="connsiteY5" fmla="*/ 352659 h 359011"/>
              <a:gd name="connsiteX6" fmla="*/ 1009650 w 3987800"/>
              <a:gd name="connsiteY6" fmla="*/ 9759 h 359011"/>
              <a:gd name="connsiteX7" fmla="*/ 1174750 w 3987800"/>
              <a:gd name="connsiteY7" fmla="*/ 359009 h 359011"/>
              <a:gd name="connsiteX8" fmla="*/ 1327150 w 3987800"/>
              <a:gd name="connsiteY8" fmla="*/ 3409 h 359011"/>
              <a:gd name="connsiteX9" fmla="*/ 1504950 w 3987800"/>
              <a:gd name="connsiteY9" fmla="*/ 359009 h 359011"/>
              <a:gd name="connsiteX10" fmla="*/ 1657350 w 3987800"/>
              <a:gd name="connsiteY10" fmla="*/ 3409 h 359011"/>
              <a:gd name="connsiteX11" fmla="*/ 1822450 w 3987800"/>
              <a:gd name="connsiteY11" fmla="*/ 352659 h 359011"/>
              <a:gd name="connsiteX12" fmla="*/ 1968500 w 3987800"/>
              <a:gd name="connsiteY12" fmla="*/ 3409 h 359011"/>
              <a:gd name="connsiteX13" fmla="*/ 2139950 w 3987800"/>
              <a:gd name="connsiteY13" fmla="*/ 359009 h 359011"/>
              <a:gd name="connsiteX14" fmla="*/ 2292350 w 3987800"/>
              <a:gd name="connsiteY14" fmla="*/ 3409 h 359011"/>
              <a:gd name="connsiteX15" fmla="*/ 2476500 w 3987800"/>
              <a:gd name="connsiteY15" fmla="*/ 359009 h 359011"/>
              <a:gd name="connsiteX16" fmla="*/ 2622550 w 3987800"/>
              <a:gd name="connsiteY16" fmla="*/ 3409 h 359011"/>
              <a:gd name="connsiteX17" fmla="*/ 2794000 w 3987800"/>
              <a:gd name="connsiteY17" fmla="*/ 359009 h 359011"/>
              <a:gd name="connsiteX18" fmla="*/ 2959100 w 3987800"/>
              <a:gd name="connsiteY18" fmla="*/ 9759 h 359011"/>
              <a:gd name="connsiteX19" fmla="*/ 3130550 w 3987800"/>
              <a:gd name="connsiteY19" fmla="*/ 359009 h 359011"/>
              <a:gd name="connsiteX20" fmla="*/ 3282950 w 3987800"/>
              <a:gd name="connsiteY20" fmla="*/ 3409 h 359011"/>
              <a:gd name="connsiteX21" fmla="*/ 3448050 w 3987800"/>
              <a:gd name="connsiteY21" fmla="*/ 352659 h 359011"/>
              <a:gd name="connsiteX22" fmla="*/ 3613150 w 3987800"/>
              <a:gd name="connsiteY22" fmla="*/ 9759 h 359011"/>
              <a:gd name="connsiteX23" fmla="*/ 3702050 w 3987800"/>
              <a:gd name="connsiteY23" fmla="*/ 206609 h 359011"/>
              <a:gd name="connsiteX24" fmla="*/ 3841750 w 3987800"/>
              <a:gd name="connsiteY24" fmla="*/ 206609 h 359011"/>
              <a:gd name="connsiteX25" fmla="*/ 3987800 w 3987800"/>
              <a:gd name="connsiteY25" fmla="*/ 206609 h 359011"/>
              <a:gd name="connsiteX0" fmla="*/ 0 w 3987800"/>
              <a:gd name="connsiteY0" fmla="*/ 174859 h 359011"/>
              <a:gd name="connsiteX1" fmla="*/ 247650 w 3987800"/>
              <a:gd name="connsiteY1" fmla="*/ 174859 h 359011"/>
              <a:gd name="connsiteX2" fmla="*/ 355600 w 3987800"/>
              <a:gd name="connsiteY2" fmla="*/ 3409 h 359011"/>
              <a:gd name="connsiteX3" fmla="*/ 527050 w 3987800"/>
              <a:gd name="connsiteY3" fmla="*/ 352659 h 359011"/>
              <a:gd name="connsiteX4" fmla="*/ 692150 w 3987800"/>
              <a:gd name="connsiteY4" fmla="*/ 3409 h 359011"/>
              <a:gd name="connsiteX5" fmla="*/ 850900 w 3987800"/>
              <a:gd name="connsiteY5" fmla="*/ 352659 h 359011"/>
              <a:gd name="connsiteX6" fmla="*/ 1009650 w 3987800"/>
              <a:gd name="connsiteY6" fmla="*/ 9759 h 359011"/>
              <a:gd name="connsiteX7" fmla="*/ 1174750 w 3987800"/>
              <a:gd name="connsiteY7" fmla="*/ 359009 h 359011"/>
              <a:gd name="connsiteX8" fmla="*/ 1327150 w 3987800"/>
              <a:gd name="connsiteY8" fmla="*/ 3409 h 359011"/>
              <a:gd name="connsiteX9" fmla="*/ 1504950 w 3987800"/>
              <a:gd name="connsiteY9" fmla="*/ 359009 h 359011"/>
              <a:gd name="connsiteX10" fmla="*/ 1657350 w 3987800"/>
              <a:gd name="connsiteY10" fmla="*/ 3409 h 359011"/>
              <a:gd name="connsiteX11" fmla="*/ 1822450 w 3987800"/>
              <a:gd name="connsiteY11" fmla="*/ 352659 h 359011"/>
              <a:gd name="connsiteX12" fmla="*/ 1968500 w 3987800"/>
              <a:gd name="connsiteY12" fmla="*/ 3409 h 359011"/>
              <a:gd name="connsiteX13" fmla="*/ 2139950 w 3987800"/>
              <a:gd name="connsiteY13" fmla="*/ 359009 h 359011"/>
              <a:gd name="connsiteX14" fmla="*/ 2292350 w 3987800"/>
              <a:gd name="connsiteY14" fmla="*/ 3409 h 359011"/>
              <a:gd name="connsiteX15" fmla="*/ 2476500 w 3987800"/>
              <a:gd name="connsiteY15" fmla="*/ 359009 h 359011"/>
              <a:gd name="connsiteX16" fmla="*/ 2622550 w 3987800"/>
              <a:gd name="connsiteY16" fmla="*/ 3409 h 359011"/>
              <a:gd name="connsiteX17" fmla="*/ 2794000 w 3987800"/>
              <a:gd name="connsiteY17" fmla="*/ 359009 h 359011"/>
              <a:gd name="connsiteX18" fmla="*/ 2959100 w 3987800"/>
              <a:gd name="connsiteY18" fmla="*/ 9759 h 359011"/>
              <a:gd name="connsiteX19" fmla="*/ 3130550 w 3987800"/>
              <a:gd name="connsiteY19" fmla="*/ 359009 h 359011"/>
              <a:gd name="connsiteX20" fmla="*/ 3282950 w 3987800"/>
              <a:gd name="connsiteY20" fmla="*/ 3409 h 359011"/>
              <a:gd name="connsiteX21" fmla="*/ 3448050 w 3987800"/>
              <a:gd name="connsiteY21" fmla="*/ 352659 h 359011"/>
              <a:gd name="connsiteX22" fmla="*/ 3613150 w 3987800"/>
              <a:gd name="connsiteY22" fmla="*/ 9759 h 359011"/>
              <a:gd name="connsiteX23" fmla="*/ 3752850 w 3987800"/>
              <a:gd name="connsiteY23" fmla="*/ 212959 h 359011"/>
              <a:gd name="connsiteX24" fmla="*/ 3841750 w 3987800"/>
              <a:gd name="connsiteY24" fmla="*/ 206609 h 359011"/>
              <a:gd name="connsiteX25" fmla="*/ 3987800 w 3987800"/>
              <a:gd name="connsiteY25" fmla="*/ 206609 h 359011"/>
              <a:gd name="connsiteX0" fmla="*/ 0 w 3987800"/>
              <a:gd name="connsiteY0" fmla="*/ 171453 h 355605"/>
              <a:gd name="connsiteX1" fmla="*/ 247650 w 3987800"/>
              <a:gd name="connsiteY1" fmla="*/ 171453 h 355605"/>
              <a:gd name="connsiteX2" fmla="*/ 374650 w 3987800"/>
              <a:gd name="connsiteY2" fmla="*/ 82553 h 355605"/>
              <a:gd name="connsiteX3" fmla="*/ 527050 w 3987800"/>
              <a:gd name="connsiteY3" fmla="*/ 349253 h 355605"/>
              <a:gd name="connsiteX4" fmla="*/ 692150 w 3987800"/>
              <a:gd name="connsiteY4" fmla="*/ 3 h 355605"/>
              <a:gd name="connsiteX5" fmla="*/ 850900 w 3987800"/>
              <a:gd name="connsiteY5" fmla="*/ 349253 h 355605"/>
              <a:gd name="connsiteX6" fmla="*/ 1009650 w 3987800"/>
              <a:gd name="connsiteY6" fmla="*/ 6353 h 355605"/>
              <a:gd name="connsiteX7" fmla="*/ 1174750 w 3987800"/>
              <a:gd name="connsiteY7" fmla="*/ 355603 h 355605"/>
              <a:gd name="connsiteX8" fmla="*/ 1327150 w 3987800"/>
              <a:gd name="connsiteY8" fmla="*/ 3 h 355605"/>
              <a:gd name="connsiteX9" fmla="*/ 1504950 w 3987800"/>
              <a:gd name="connsiteY9" fmla="*/ 355603 h 355605"/>
              <a:gd name="connsiteX10" fmla="*/ 1657350 w 3987800"/>
              <a:gd name="connsiteY10" fmla="*/ 3 h 355605"/>
              <a:gd name="connsiteX11" fmla="*/ 1822450 w 3987800"/>
              <a:gd name="connsiteY11" fmla="*/ 349253 h 355605"/>
              <a:gd name="connsiteX12" fmla="*/ 1968500 w 3987800"/>
              <a:gd name="connsiteY12" fmla="*/ 3 h 355605"/>
              <a:gd name="connsiteX13" fmla="*/ 2139950 w 3987800"/>
              <a:gd name="connsiteY13" fmla="*/ 355603 h 355605"/>
              <a:gd name="connsiteX14" fmla="*/ 2292350 w 3987800"/>
              <a:gd name="connsiteY14" fmla="*/ 3 h 355605"/>
              <a:gd name="connsiteX15" fmla="*/ 2476500 w 3987800"/>
              <a:gd name="connsiteY15" fmla="*/ 355603 h 355605"/>
              <a:gd name="connsiteX16" fmla="*/ 2622550 w 3987800"/>
              <a:gd name="connsiteY16" fmla="*/ 3 h 355605"/>
              <a:gd name="connsiteX17" fmla="*/ 2794000 w 3987800"/>
              <a:gd name="connsiteY17" fmla="*/ 355603 h 355605"/>
              <a:gd name="connsiteX18" fmla="*/ 2959100 w 3987800"/>
              <a:gd name="connsiteY18" fmla="*/ 6353 h 355605"/>
              <a:gd name="connsiteX19" fmla="*/ 3130550 w 3987800"/>
              <a:gd name="connsiteY19" fmla="*/ 355603 h 355605"/>
              <a:gd name="connsiteX20" fmla="*/ 3282950 w 3987800"/>
              <a:gd name="connsiteY20" fmla="*/ 3 h 355605"/>
              <a:gd name="connsiteX21" fmla="*/ 3448050 w 3987800"/>
              <a:gd name="connsiteY21" fmla="*/ 349253 h 355605"/>
              <a:gd name="connsiteX22" fmla="*/ 3613150 w 3987800"/>
              <a:gd name="connsiteY22" fmla="*/ 6353 h 355605"/>
              <a:gd name="connsiteX23" fmla="*/ 3752850 w 3987800"/>
              <a:gd name="connsiteY23" fmla="*/ 209553 h 355605"/>
              <a:gd name="connsiteX24" fmla="*/ 3841750 w 3987800"/>
              <a:gd name="connsiteY24" fmla="*/ 203203 h 355605"/>
              <a:gd name="connsiteX25" fmla="*/ 3987800 w 3987800"/>
              <a:gd name="connsiteY25" fmla="*/ 203203 h 355605"/>
              <a:gd name="connsiteX0" fmla="*/ 0 w 3987800"/>
              <a:gd name="connsiteY0" fmla="*/ 171453 h 355605"/>
              <a:gd name="connsiteX1" fmla="*/ 247650 w 3987800"/>
              <a:gd name="connsiteY1" fmla="*/ 171453 h 355605"/>
              <a:gd name="connsiteX2" fmla="*/ 374650 w 3987800"/>
              <a:gd name="connsiteY2" fmla="*/ 82553 h 355605"/>
              <a:gd name="connsiteX3" fmla="*/ 527050 w 3987800"/>
              <a:gd name="connsiteY3" fmla="*/ 349253 h 355605"/>
              <a:gd name="connsiteX4" fmla="*/ 692150 w 3987800"/>
              <a:gd name="connsiteY4" fmla="*/ 3 h 355605"/>
              <a:gd name="connsiteX5" fmla="*/ 850900 w 3987800"/>
              <a:gd name="connsiteY5" fmla="*/ 349253 h 355605"/>
              <a:gd name="connsiteX6" fmla="*/ 1009650 w 3987800"/>
              <a:gd name="connsiteY6" fmla="*/ 6353 h 355605"/>
              <a:gd name="connsiteX7" fmla="*/ 1174750 w 3987800"/>
              <a:gd name="connsiteY7" fmla="*/ 355603 h 355605"/>
              <a:gd name="connsiteX8" fmla="*/ 1327150 w 3987800"/>
              <a:gd name="connsiteY8" fmla="*/ 3 h 355605"/>
              <a:gd name="connsiteX9" fmla="*/ 1504950 w 3987800"/>
              <a:gd name="connsiteY9" fmla="*/ 355603 h 355605"/>
              <a:gd name="connsiteX10" fmla="*/ 1657350 w 3987800"/>
              <a:gd name="connsiteY10" fmla="*/ 3 h 355605"/>
              <a:gd name="connsiteX11" fmla="*/ 1822450 w 3987800"/>
              <a:gd name="connsiteY11" fmla="*/ 349253 h 355605"/>
              <a:gd name="connsiteX12" fmla="*/ 1968500 w 3987800"/>
              <a:gd name="connsiteY12" fmla="*/ 3 h 355605"/>
              <a:gd name="connsiteX13" fmla="*/ 2139950 w 3987800"/>
              <a:gd name="connsiteY13" fmla="*/ 355603 h 355605"/>
              <a:gd name="connsiteX14" fmla="*/ 2292350 w 3987800"/>
              <a:gd name="connsiteY14" fmla="*/ 3 h 355605"/>
              <a:gd name="connsiteX15" fmla="*/ 2476500 w 3987800"/>
              <a:gd name="connsiteY15" fmla="*/ 355603 h 355605"/>
              <a:gd name="connsiteX16" fmla="*/ 2622550 w 3987800"/>
              <a:gd name="connsiteY16" fmla="*/ 3 h 355605"/>
              <a:gd name="connsiteX17" fmla="*/ 2794000 w 3987800"/>
              <a:gd name="connsiteY17" fmla="*/ 355603 h 355605"/>
              <a:gd name="connsiteX18" fmla="*/ 2959100 w 3987800"/>
              <a:gd name="connsiteY18" fmla="*/ 6353 h 355605"/>
              <a:gd name="connsiteX19" fmla="*/ 3130550 w 3987800"/>
              <a:gd name="connsiteY19" fmla="*/ 355603 h 355605"/>
              <a:gd name="connsiteX20" fmla="*/ 3282950 w 3987800"/>
              <a:gd name="connsiteY20" fmla="*/ 3 h 355605"/>
              <a:gd name="connsiteX21" fmla="*/ 3448050 w 3987800"/>
              <a:gd name="connsiteY21" fmla="*/ 349253 h 355605"/>
              <a:gd name="connsiteX22" fmla="*/ 3613150 w 3987800"/>
              <a:gd name="connsiteY22" fmla="*/ 114303 h 355605"/>
              <a:gd name="connsiteX23" fmla="*/ 3752850 w 3987800"/>
              <a:gd name="connsiteY23" fmla="*/ 209553 h 355605"/>
              <a:gd name="connsiteX24" fmla="*/ 3841750 w 3987800"/>
              <a:gd name="connsiteY24" fmla="*/ 203203 h 355605"/>
              <a:gd name="connsiteX25" fmla="*/ 3987800 w 3987800"/>
              <a:gd name="connsiteY25" fmla="*/ 203203 h 35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87800" h="355605">
                <a:moveTo>
                  <a:pt x="0" y="171453"/>
                </a:moveTo>
                <a:cubicBezTo>
                  <a:pt x="81491" y="185740"/>
                  <a:pt x="185208" y="186270"/>
                  <a:pt x="247650" y="171453"/>
                </a:cubicBezTo>
                <a:cubicBezTo>
                  <a:pt x="310092" y="156636"/>
                  <a:pt x="328083" y="52920"/>
                  <a:pt x="374650" y="82553"/>
                </a:cubicBezTo>
                <a:cubicBezTo>
                  <a:pt x="421217" y="112186"/>
                  <a:pt x="474133" y="363011"/>
                  <a:pt x="527050" y="349253"/>
                </a:cubicBezTo>
                <a:cubicBezTo>
                  <a:pt x="579967" y="335495"/>
                  <a:pt x="638175" y="3"/>
                  <a:pt x="692150" y="3"/>
                </a:cubicBezTo>
                <a:cubicBezTo>
                  <a:pt x="746125" y="3"/>
                  <a:pt x="797983" y="348195"/>
                  <a:pt x="850900" y="349253"/>
                </a:cubicBezTo>
                <a:cubicBezTo>
                  <a:pt x="903817" y="350311"/>
                  <a:pt x="955675" y="5295"/>
                  <a:pt x="1009650" y="6353"/>
                </a:cubicBezTo>
                <a:cubicBezTo>
                  <a:pt x="1063625" y="7411"/>
                  <a:pt x="1121833" y="356661"/>
                  <a:pt x="1174750" y="355603"/>
                </a:cubicBezTo>
                <a:cubicBezTo>
                  <a:pt x="1227667" y="354545"/>
                  <a:pt x="1272117" y="3"/>
                  <a:pt x="1327150" y="3"/>
                </a:cubicBezTo>
                <a:cubicBezTo>
                  <a:pt x="1382183" y="3"/>
                  <a:pt x="1449917" y="355603"/>
                  <a:pt x="1504950" y="355603"/>
                </a:cubicBezTo>
                <a:cubicBezTo>
                  <a:pt x="1559983" y="355603"/>
                  <a:pt x="1604433" y="1061"/>
                  <a:pt x="1657350" y="3"/>
                </a:cubicBezTo>
                <a:cubicBezTo>
                  <a:pt x="1710267" y="-1055"/>
                  <a:pt x="1770592" y="349253"/>
                  <a:pt x="1822450" y="349253"/>
                </a:cubicBezTo>
                <a:cubicBezTo>
                  <a:pt x="1874308" y="349253"/>
                  <a:pt x="1915583" y="-1055"/>
                  <a:pt x="1968500" y="3"/>
                </a:cubicBezTo>
                <a:cubicBezTo>
                  <a:pt x="2021417" y="1061"/>
                  <a:pt x="2085975" y="355603"/>
                  <a:pt x="2139950" y="355603"/>
                </a:cubicBezTo>
                <a:cubicBezTo>
                  <a:pt x="2193925" y="355603"/>
                  <a:pt x="2236258" y="3"/>
                  <a:pt x="2292350" y="3"/>
                </a:cubicBezTo>
                <a:cubicBezTo>
                  <a:pt x="2348442" y="3"/>
                  <a:pt x="2421467" y="355603"/>
                  <a:pt x="2476500" y="355603"/>
                </a:cubicBezTo>
                <a:cubicBezTo>
                  <a:pt x="2531533" y="355603"/>
                  <a:pt x="2569633" y="3"/>
                  <a:pt x="2622550" y="3"/>
                </a:cubicBezTo>
                <a:cubicBezTo>
                  <a:pt x="2675467" y="3"/>
                  <a:pt x="2737908" y="354545"/>
                  <a:pt x="2794000" y="355603"/>
                </a:cubicBezTo>
                <a:cubicBezTo>
                  <a:pt x="2850092" y="356661"/>
                  <a:pt x="2903008" y="6353"/>
                  <a:pt x="2959100" y="6353"/>
                </a:cubicBezTo>
                <a:cubicBezTo>
                  <a:pt x="3015192" y="6353"/>
                  <a:pt x="3076575" y="356661"/>
                  <a:pt x="3130550" y="355603"/>
                </a:cubicBezTo>
                <a:cubicBezTo>
                  <a:pt x="3184525" y="354545"/>
                  <a:pt x="3230033" y="1061"/>
                  <a:pt x="3282950" y="3"/>
                </a:cubicBezTo>
                <a:cubicBezTo>
                  <a:pt x="3335867" y="-1055"/>
                  <a:pt x="3393017" y="330203"/>
                  <a:pt x="3448050" y="349253"/>
                </a:cubicBezTo>
                <a:cubicBezTo>
                  <a:pt x="3503083" y="368303"/>
                  <a:pt x="3562350" y="137586"/>
                  <a:pt x="3613150" y="114303"/>
                </a:cubicBezTo>
                <a:cubicBezTo>
                  <a:pt x="3663950" y="91020"/>
                  <a:pt x="3714750" y="194736"/>
                  <a:pt x="3752850" y="209553"/>
                </a:cubicBezTo>
                <a:cubicBezTo>
                  <a:pt x="3790950" y="224370"/>
                  <a:pt x="3802592" y="204261"/>
                  <a:pt x="3841750" y="203203"/>
                </a:cubicBezTo>
                <a:cubicBezTo>
                  <a:pt x="3880908" y="202145"/>
                  <a:pt x="3939117" y="203203"/>
                  <a:pt x="3987800" y="20320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588393" y="888736"/>
            <a:ext cx="12787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08086" y="1913821"/>
            <a:ext cx="12590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on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131148" y="4091923"/>
            <a:ext cx="5558912" cy="2462213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On-crest acceleration of sub-</a:t>
            </a:r>
            <a:r>
              <a:rPr lang="en-GB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bunches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Bunch with single (half) cycle and near-uniformly accelerated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Off-crest de-chirping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Control and minimise bunch energy spread</a:t>
            </a:r>
          </a:p>
          <a:p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Multi-cycle spectral bunching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Pre-cursor to bunch train generation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Staging using a double-pulse structure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Two-stage acceleration   or   Two-stage acceleration and de-chirp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078049" y="2831209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35.4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967534" y="2831209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35.2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006099" y="283120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1409594" y="283120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0299079" y="2831209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35.8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9188564" y="2831209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35.6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127221" y="3757082"/>
            <a:ext cx="5562839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Demonstrations of THz-driven bunch manipulation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81383" y="632641"/>
            <a:ext cx="5462397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Experimental parameters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1541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2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4 -3.7037E-6 L 0.04166 -0.0034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6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32" grpId="0" animBg="1"/>
      <p:bldP spid="33" grpId="0" animBg="1"/>
      <p:bldP spid="34" grpId="0"/>
      <p:bldP spid="35" grpId="0"/>
      <p:bldP spid="36" grpId="0" animBg="1"/>
      <p:bldP spid="37" grpId="0"/>
      <p:bldP spid="38" grpId="0"/>
      <p:bldP spid="39" grpId="0" animBg="1"/>
      <p:bldP spid="40" grpId="0"/>
      <p:bldP spid="41" grpId="0"/>
      <p:bldP spid="44" grpId="0"/>
      <p:bldP spid="60" grpId="0" animBg="1"/>
      <p:bldP spid="4" grpId="0"/>
      <p:bldP spid="3" grpId="0"/>
      <p:bldP spid="99" grpId="0" animBg="1"/>
      <p:bldP spid="101" grpId="0"/>
      <p:bldP spid="102" grpId="0"/>
      <p:bldP spid="105" grpId="0"/>
      <p:bldP spid="106" grpId="0"/>
      <p:bldP spid="107" grpId="0"/>
      <p:bldP spid="108" grpId="0"/>
      <p:bldP spid="1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Run 2 results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10863" y="610718"/>
            <a:ext cx="3520193" cy="3385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 gradients on short(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ish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bunches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726" y="5461563"/>
            <a:ext cx="5085870" cy="116955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Observed energy spectra with varying THz injection time: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etermine the (unknown) bunch energy-time phase-space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Residual ‘uncorrelated’ energy spread of ≈ 20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Bunch length ≈ 200 fs FWHM (≈ 60 um)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35328" y="1393553"/>
            <a:ext cx="84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THz off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7A76C9-3895-8B4D-8D33-6CF4EEDA68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9" t="5639" r="6465" b="2418"/>
          <a:stretch/>
        </p:blipFill>
        <p:spPr>
          <a:xfrm>
            <a:off x="580675" y="1393553"/>
            <a:ext cx="5189878" cy="37531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207876" y="1471079"/>
            <a:ext cx="758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12340" y="1111227"/>
            <a:ext cx="1890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Phase-space ‘model’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0984" y="1114889"/>
            <a:ext cx="17972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 &amp;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DE3B6B55-7873-7530-2CCD-8A0E581C47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3" t="2909" r="7596"/>
          <a:stretch/>
        </p:blipFill>
        <p:spPr>
          <a:xfrm>
            <a:off x="6315816" y="1981922"/>
            <a:ext cx="5500047" cy="376923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472088" y="617169"/>
            <a:ext cx="3009394" cy="3385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(Predicted) bunch compression 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34116" y="5859150"/>
            <a:ext cx="4957234" cy="73866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Compression with optimised injection phase and chicane R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Compressed pulse duration ≈ 23 fs FWHM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nergy-spread limited so &lt;10 fs feasible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15816" y="1084108"/>
            <a:ext cx="5393836" cy="73866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accelerator technique of magnetic chicane compression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Apply chirp (time-energy correlation)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Differing path length compresses the bunch length</a:t>
            </a:r>
          </a:p>
        </p:txBody>
      </p:sp>
      <p:sp>
        <p:nvSpPr>
          <p:cNvPr id="30" name="Left Bracket 29"/>
          <p:cNvSpPr/>
          <p:nvPr/>
        </p:nvSpPr>
        <p:spPr>
          <a:xfrm>
            <a:off x="313119" y="1275862"/>
            <a:ext cx="417082" cy="3719217"/>
          </a:xfrm>
          <a:prstGeom prst="leftBracket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835541" y="2910233"/>
            <a:ext cx="224875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Varying THz injection time</a:t>
            </a:r>
            <a:endParaRPr lang="en-GB" sz="1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ight Arrow 30"/>
          <p:cNvSpPr/>
          <p:nvPr/>
        </p:nvSpPr>
        <p:spPr>
          <a:xfrm rot="2554989">
            <a:off x="5231771" y="3190667"/>
            <a:ext cx="1728456" cy="184355"/>
          </a:xfrm>
          <a:prstGeom prst="rightArrow">
            <a:avLst>
              <a:gd name="adj1" fmla="val 40284"/>
              <a:gd name="adj2" fmla="val 98757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00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Run 2 results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F2A714A1-280F-6152-1786-D64897E917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6" r="6621"/>
          <a:stretch/>
        </p:blipFill>
        <p:spPr>
          <a:xfrm>
            <a:off x="620897" y="1096031"/>
            <a:ext cx="5309056" cy="451616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79287" y="5511104"/>
            <a:ext cx="5487227" cy="116955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Observed &gt;150keV gain in ≈8 mm interaction length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 MV/m accelerating gradient, comparable to RF accelerators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Limited by THz propagation/coupling losses (estimated &lt;20%)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Issues with THz source frequency-matching to waveguide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6" t="4017" r="50101" b="1676"/>
          <a:stretch/>
        </p:blipFill>
        <p:spPr>
          <a:xfrm>
            <a:off x="6062379" y="1726642"/>
            <a:ext cx="3259042" cy="3695711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416221" y="5511103"/>
            <a:ext cx="5457331" cy="116955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Observed THz-driven de-chirping (and spectral broadening) controlled by THz injection timing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initial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spread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from 148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to 21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– factor of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energy spread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&lt;0.06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% of the 35.5 MeV bunch energy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38" t="5825" r="8784" b="3003"/>
          <a:stretch/>
        </p:blipFill>
        <p:spPr>
          <a:xfrm>
            <a:off x="9399255" y="1840759"/>
            <a:ext cx="2597220" cy="3536461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7718854" y="610718"/>
            <a:ext cx="2852063" cy="3385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THz-driven energy de-chirper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16221" y="1096031"/>
            <a:ext cx="5457331" cy="52322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THz frequency is 100x higher than RF-driven injectors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llows for RF compression followed by THz de-chirping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10863" y="610718"/>
            <a:ext cx="3520193" cy="3385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 gradients on short(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ish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bunches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64424" y="1437446"/>
            <a:ext cx="758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14728" y="1096322"/>
            <a:ext cx="1890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Phase-space ‘model’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107165" y="1096323"/>
            <a:ext cx="17972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 &amp;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Left Bracket 47"/>
          <p:cNvSpPr/>
          <p:nvPr/>
        </p:nvSpPr>
        <p:spPr>
          <a:xfrm>
            <a:off x="313119" y="1275862"/>
            <a:ext cx="417082" cy="4005822"/>
          </a:xfrm>
          <a:prstGeom prst="leftBracket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-835541" y="3087657"/>
            <a:ext cx="224875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Varying THz injection time</a:t>
            </a:r>
            <a:endParaRPr lang="en-GB" sz="1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2" t="6859" r="51497" b="6615"/>
          <a:stretch/>
        </p:blipFill>
        <p:spPr>
          <a:xfrm>
            <a:off x="4358450" y="957519"/>
            <a:ext cx="4133856" cy="42948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0" t="6859" r="11043" b="6615"/>
          <a:stretch/>
        </p:blipFill>
        <p:spPr>
          <a:xfrm>
            <a:off x="147993" y="957519"/>
            <a:ext cx="4210457" cy="429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Run 2 results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A27E309-7CB2-4B90-BEC1-E05B0F7A2D7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8907" y="1146292"/>
            <a:ext cx="3469836" cy="2719829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152090" y="5349086"/>
            <a:ext cx="4206360" cy="138499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Multi-cycle THz-induced “spectral-bunching”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Start with long “linearly”-chirped electron bunch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Optimise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THz driving field strength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Minimum 20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peak width observed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Non-linear peak-splitting observed beyond that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344961" y="1118998"/>
            <a:ext cx="2374207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Varying THz injection timing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66117" y="1118999"/>
            <a:ext cx="2209611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Varying THz pulse energy</a:t>
            </a:r>
          </a:p>
        </p:txBody>
      </p:sp>
      <p:sp>
        <p:nvSpPr>
          <p:cNvPr id="53" name="Right Arrow 52"/>
          <p:cNvSpPr/>
          <p:nvPr/>
        </p:nvSpPr>
        <p:spPr>
          <a:xfrm rot="6685848">
            <a:off x="4480733" y="2269492"/>
            <a:ext cx="1728456" cy="184355"/>
          </a:xfrm>
          <a:prstGeom prst="rightArrow">
            <a:avLst>
              <a:gd name="adj1" fmla="val 40284"/>
              <a:gd name="adj2" fmla="val 9875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3"/>
          <p:cNvSpPr/>
          <p:nvPr/>
        </p:nvSpPr>
        <p:spPr>
          <a:xfrm rot="6685848">
            <a:off x="201889" y="2269493"/>
            <a:ext cx="1728456" cy="184355"/>
          </a:xfrm>
          <a:prstGeom prst="rightArrow">
            <a:avLst>
              <a:gd name="adj1" fmla="val 40284"/>
              <a:gd name="adj2" fmla="val 98757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1767942" y="587808"/>
            <a:ext cx="4957687" cy="3385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Towards micro-bunching with multi-cycle THz pulses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ight Arrow 57"/>
          <p:cNvSpPr/>
          <p:nvPr/>
        </p:nvSpPr>
        <p:spPr>
          <a:xfrm rot="19892202">
            <a:off x="7602155" y="3158604"/>
            <a:ext cx="1728456" cy="184355"/>
          </a:xfrm>
          <a:prstGeom prst="rightArrow">
            <a:avLst>
              <a:gd name="adj1" fmla="val 40284"/>
              <a:gd name="adj2" fmla="val 987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4731091" y="5347399"/>
            <a:ext cx="6446425" cy="138499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chicane will convert into a train of ultrashort micro-bunches with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-scale separation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Potential for &lt;10 fs bunches with THz-induced fs timing stability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Demonstrated with 100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charge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Capability for 10-100 micro-bunches using narrower bandwidth THz sources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724279" y="3956534"/>
            <a:ext cx="3159092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Can use THz frequency and variable injection to “scan” the bunch chirp</a:t>
            </a:r>
          </a:p>
        </p:txBody>
      </p:sp>
      <p:sp>
        <p:nvSpPr>
          <p:cNvPr id="4" name="Rectangle 3"/>
          <p:cNvSpPr/>
          <p:nvPr/>
        </p:nvSpPr>
        <p:spPr>
          <a:xfrm>
            <a:off x="9635319" y="1144751"/>
            <a:ext cx="1091821" cy="30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8979049" y="903448"/>
            <a:ext cx="2567663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bunch diagnostic</a:t>
            </a:r>
          </a:p>
        </p:txBody>
      </p:sp>
    </p:spTree>
    <p:extLst>
      <p:ext uri="{BB962C8B-B14F-4D97-AF65-F5344CB8AC3E}">
        <p14:creationId xmlns:p14="http://schemas.microsoft.com/office/powerpoint/2010/main" val="91016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3" grpId="0" animBg="1"/>
      <p:bldP spid="58" grpId="0" animBg="1"/>
      <p:bldP spid="59" grpId="0" animBg="1"/>
      <p:bldP spid="60" grpId="0" animBg="1"/>
      <p:bldP spid="5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40080" y="5531501"/>
            <a:ext cx="2019845" cy="1196602"/>
            <a:chOff x="686988" y="5301208"/>
            <a:chExt cx="2084812" cy="1235090"/>
          </a:xfrm>
        </p:grpSpPr>
        <p:sp>
          <p:nvSpPr>
            <p:cNvPr id="11" name="Rectangle 10"/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Image result for cockcroft institute logo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19"/>
          <a:stretch/>
        </p:blipFill>
        <p:spPr>
          <a:xfrm>
            <a:off x="640080" y="461666"/>
            <a:ext cx="10911840" cy="492029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STFC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775" y="5571157"/>
            <a:ext cx="3471196" cy="915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562" y="5614228"/>
            <a:ext cx="2438753" cy="101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250" y="5531501"/>
            <a:ext cx="1895401" cy="116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46909" y="1347971"/>
            <a:ext cx="535617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Dan Lake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496083" y="1563414"/>
            <a:ext cx="973395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Christopher Shaw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55077" y="1031066"/>
            <a:ext cx="847837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Laurence Nix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376783" y="869157"/>
            <a:ext cx="692982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Connor Mosley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133800" y="2031354"/>
            <a:ext cx="117894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Beatriz Higuera Gonzalez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81350" y="1047889"/>
            <a:ext cx="723458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Darren Graham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54253" y="1031066"/>
            <a:ext cx="658723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Sergey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Siaber</a:t>
            </a:r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93702" y="1047889"/>
            <a:ext cx="886472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Joseph Bradbury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06630" y="1031066"/>
            <a:ext cx="785022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Morgan Hibberd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93702" y="4633924"/>
            <a:ext cx="767954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Graeme Burt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64901" y="4633924"/>
            <a:ext cx="782827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Steven Jamison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4808" y="4633924"/>
            <a:ext cx="740193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Rob Appleby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315135" y="4633924"/>
            <a:ext cx="2334459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29478" y="577089"/>
            <a:ext cx="1350696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+ STFC staff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76867" y="560479"/>
            <a:ext cx="689227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Dave Walsh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937081" y="1237679"/>
            <a:ext cx="584794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Tom Pacey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77760" y="1246509"/>
            <a:ext cx="494051" cy="430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Matt King</a:t>
            </a:r>
          </a:p>
        </p:txBody>
      </p:sp>
    </p:spTree>
    <p:extLst>
      <p:ext uri="{BB962C8B-B14F-4D97-AF65-F5344CB8AC3E}">
        <p14:creationId xmlns:p14="http://schemas.microsoft.com/office/powerpoint/2010/main" val="255855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1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2259878" y="5531501"/>
            <a:ext cx="2019845" cy="1196602"/>
            <a:chOff x="686988" y="5301208"/>
            <a:chExt cx="2084812" cy="1235090"/>
          </a:xfrm>
        </p:grpSpPr>
        <p:sp>
          <p:nvSpPr>
            <p:cNvPr id="11" name="Rectangle 10"/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Image result for cockcroft institute logo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19"/>
          <a:stretch/>
        </p:blipFill>
        <p:spPr>
          <a:xfrm>
            <a:off x="640080" y="461666"/>
            <a:ext cx="10911840" cy="492029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</a:t>
            </a: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acceleration </a:t>
            </a: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@ The Cockcroft Institute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60" y="5614228"/>
            <a:ext cx="2438753" cy="101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048" y="5531501"/>
            <a:ext cx="1895401" cy="116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46909" y="1347971"/>
            <a:ext cx="535617" cy="430887"/>
          </a:xfrm>
          <a:prstGeom prst="rect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Dan Lake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496083" y="1563414"/>
            <a:ext cx="973395" cy="430887"/>
          </a:xfrm>
          <a:prstGeom prst="rect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Christopher Shaw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55077" y="1031066"/>
            <a:ext cx="847837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Laurence Nix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376783" y="869157"/>
            <a:ext cx="692982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Connor Mosley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133800" y="2031354"/>
            <a:ext cx="117894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Beatriz Higuera Gonzalez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81350" y="1047889"/>
            <a:ext cx="723458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Darren Graham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54253" y="1031066"/>
            <a:ext cx="658723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Sergey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Siaber</a:t>
            </a:r>
            <a:endParaRPr lang="en-GB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93702" y="1047889"/>
            <a:ext cx="886472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Joseph Bradbury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06630" y="1031066"/>
            <a:ext cx="785022" cy="430887"/>
          </a:xfrm>
          <a:prstGeom prst="rect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Morgan Hibberd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93702" y="4633924"/>
            <a:ext cx="767954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Graeme Burt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64901" y="4633924"/>
            <a:ext cx="782827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Steven Jamison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4808" y="4633924"/>
            <a:ext cx="740193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Rob Appleby</a:t>
            </a:r>
          </a:p>
        </p:txBody>
      </p:sp>
    </p:spTree>
    <p:extLst>
      <p:ext uri="{BB962C8B-B14F-4D97-AF65-F5344CB8AC3E}">
        <p14:creationId xmlns:p14="http://schemas.microsoft.com/office/powerpoint/2010/main" val="32120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use terahertz radiation for particle acceleration and manipulation?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800" y="575892"/>
            <a:ext cx="8188570" cy="614142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218800" y="3289111"/>
            <a:ext cx="36000" cy="191068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7755" y="953560"/>
            <a:ext cx="3578565" cy="138499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High field strengths possible            (100 MV/m to &gt;GV/m)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Wavelength allows easy fabrication of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Oscillation period well-matched to typical bunch duration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7754" y="645782"/>
            <a:ext cx="3578566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 of THz accelerators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5" b="1766"/>
          <a:stretch/>
        </p:blipFill>
        <p:spPr>
          <a:xfrm>
            <a:off x="368016" y="2353113"/>
            <a:ext cx="3138041" cy="186164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79412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use terahertz radiation for particle acceleration and manipulation?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800" y="575892"/>
            <a:ext cx="8188570" cy="614142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8218800" y="3289111"/>
            <a:ext cx="36000" cy="191068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47755" y="953560"/>
            <a:ext cx="3578565" cy="138499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High field strengths possible            (100 MV/m to &gt;GV/m)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Wavelength allows easy fabrication of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Oscillation period well-matched to typical bunch duration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7754" y="645782"/>
            <a:ext cx="3578566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 of THz accelerators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5" b="1766"/>
          <a:stretch/>
        </p:blipFill>
        <p:spPr>
          <a:xfrm>
            <a:off x="368016" y="2353113"/>
            <a:ext cx="3138041" cy="186164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79264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use terahertz radiation for particle acceleration and manipulation?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800" y="575892"/>
            <a:ext cx="8188570" cy="614142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175600" y="3289111"/>
            <a:ext cx="183600" cy="191068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47755" y="953560"/>
            <a:ext cx="3578565" cy="138499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High field strengths possible            (100 MV/m to &gt;GV/m)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Wavelength allows easy fabrication of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Oscillation period well-matched to typical bunch duration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7754" y="645782"/>
            <a:ext cx="3578566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 of THz accelerators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5" b="1766"/>
          <a:stretch/>
        </p:blipFill>
        <p:spPr>
          <a:xfrm>
            <a:off x="368016" y="2353113"/>
            <a:ext cx="3138041" cy="186164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66147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use terahertz radiation for particle acceleration and manipulation?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573" y="575892"/>
            <a:ext cx="8188570" cy="614142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428091" y="3302759"/>
            <a:ext cx="3671250" cy="191068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Up Arrow 2"/>
          <p:cNvSpPr/>
          <p:nvPr/>
        </p:nvSpPr>
        <p:spPr>
          <a:xfrm>
            <a:off x="9427245" y="2108533"/>
            <a:ext cx="218364" cy="108000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Up Arrow 8"/>
          <p:cNvSpPr/>
          <p:nvPr/>
        </p:nvSpPr>
        <p:spPr>
          <a:xfrm>
            <a:off x="9065551" y="2468533"/>
            <a:ext cx="218364" cy="72000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Up Arrow 11"/>
          <p:cNvSpPr/>
          <p:nvPr/>
        </p:nvSpPr>
        <p:spPr>
          <a:xfrm>
            <a:off x="8703857" y="2828533"/>
            <a:ext cx="218364" cy="36000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Up Arrow 14"/>
          <p:cNvSpPr/>
          <p:nvPr/>
        </p:nvSpPr>
        <p:spPr>
          <a:xfrm>
            <a:off x="9788940" y="1748533"/>
            <a:ext cx="218364" cy="144000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Up Arrow 24"/>
          <p:cNvSpPr/>
          <p:nvPr/>
        </p:nvSpPr>
        <p:spPr>
          <a:xfrm flipV="1">
            <a:off x="6844377" y="3593707"/>
            <a:ext cx="218364" cy="108000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Up Arrow 25"/>
          <p:cNvSpPr/>
          <p:nvPr/>
        </p:nvSpPr>
        <p:spPr>
          <a:xfrm flipV="1">
            <a:off x="7206071" y="3593707"/>
            <a:ext cx="218364" cy="72000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Up Arrow 26"/>
          <p:cNvSpPr/>
          <p:nvPr/>
        </p:nvSpPr>
        <p:spPr>
          <a:xfrm flipV="1">
            <a:off x="7567765" y="3593707"/>
            <a:ext cx="218364" cy="36000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Up Arrow 27"/>
          <p:cNvSpPr/>
          <p:nvPr/>
        </p:nvSpPr>
        <p:spPr>
          <a:xfrm flipV="1">
            <a:off x="6482683" y="3593707"/>
            <a:ext cx="218364" cy="144000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89895" y="4347438"/>
            <a:ext cx="3002988" cy="116955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Short enough for fs-scale control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Ultrafast bunch manipulation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Long enough for significant charge capture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10-100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pC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bunch charge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9979" y="5978655"/>
            <a:ext cx="3933405" cy="738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Phase-velocity matching and group walk-off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Broadband pulse dispersion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High-field narrowband sources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9978" y="5670878"/>
            <a:ext cx="3933405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 for THz accelerators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47755" y="953560"/>
            <a:ext cx="3578565" cy="138499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High field strengths possible            (100 MV/m to &gt;GV/m)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Wavelength allows easy fabrication of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Oscillation period well-matched to typical bunch duration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7754" y="645782"/>
            <a:ext cx="3578566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 of THz accelerators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5" b="1766"/>
          <a:stretch/>
        </p:blipFill>
        <p:spPr>
          <a:xfrm>
            <a:off x="368016" y="2353113"/>
            <a:ext cx="3138041" cy="186164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9667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0953135" y="1563634"/>
            <a:ext cx="1049156" cy="10156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Our group’s front-cover publication in Nature Photonics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040" y="617553"/>
            <a:ext cx="2195095" cy="29085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-1" y="0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-1" y="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interactions: Relativistic electron beams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7159" y="524933"/>
            <a:ext cx="8647612" cy="30938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036929" y="3681267"/>
            <a:ext cx="3250708" cy="309389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8367521" y="3681267"/>
            <a:ext cx="3701642" cy="309389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691" y="5149887"/>
            <a:ext cx="3179162" cy="155730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/>
          <a:srcRect l="47255" t="2931" b="52661"/>
          <a:stretch/>
        </p:blipFill>
        <p:spPr>
          <a:xfrm>
            <a:off x="6949463" y="4367979"/>
            <a:ext cx="1201435" cy="8083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135112" y="3746841"/>
            <a:ext cx="1320871" cy="64633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 Xu </a:t>
            </a:r>
            <a:r>
              <a:rPr lang="en-GB" sz="1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Nat. Photon. 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15,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426-430 (2021) 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85695" y="3710727"/>
            <a:ext cx="17722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Cascaded acceleration using CTR-generated THz pulses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87691" y="4448964"/>
            <a:ext cx="2462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Whole-bunch acceleration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85 MV/m gradient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204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energy gain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5"/>
          <a:srcRect l="26334" t="4558" r="1192" b="49269"/>
          <a:stretch/>
        </p:blipFill>
        <p:spPr>
          <a:xfrm>
            <a:off x="8458886" y="4493323"/>
            <a:ext cx="3530392" cy="107797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8458886" y="3768016"/>
            <a:ext cx="1512068" cy="64633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 Tang </a:t>
            </a:r>
            <a:r>
              <a:rPr lang="en-GB" sz="1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Phys. Rev. Lett. 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127,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074801 (2021)  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6"/>
          <a:srcRect b="43949"/>
          <a:stretch/>
        </p:blipFill>
        <p:spPr>
          <a:xfrm>
            <a:off x="8698601" y="5562836"/>
            <a:ext cx="3039481" cy="1130532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10009594" y="3710727"/>
            <a:ext cx="199269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Cascaded acceleration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Unchanged energy spread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total energy gain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12072" y="620540"/>
            <a:ext cx="2052850" cy="46166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M.T. Hibberd </a:t>
            </a:r>
            <a:r>
              <a:rPr lang="en-GB" sz="1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Nat. Photon. 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14,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755-759 (2020)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071" y="1171837"/>
            <a:ext cx="4146401" cy="23566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8221" y="1171837"/>
            <a:ext cx="4174105" cy="235421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2360666" y="622866"/>
            <a:ext cx="264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First THz-driven linear acceleration of a relativistic electron beam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010085" y="617553"/>
            <a:ext cx="3744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Narrowband THz pulse in dielectric-lined waveguide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peak energy gain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3307" y="4125959"/>
            <a:ext cx="3858733" cy="111110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30693" y="3745572"/>
            <a:ext cx="392269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C. </a:t>
            </a:r>
            <a:r>
              <a:rPr lang="en-GB" sz="1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Snively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Phys. Rev. Lett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124,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054801 (2020)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2226" y="3681267"/>
            <a:ext cx="4858726" cy="309389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0"/>
          <a:srcRect r="72880"/>
          <a:stretch/>
        </p:blipFill>
        <p:spPr>
          <a:xfrm>
            <a:off x="4053384" y="4009407"/>
            <a:ext cx="811489" cy="1162666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2980058" y="5340456"/>
            <a:ext cx="19370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THz-driven compression (3-5x) and jitter-reduction (2-3x) of 3 MeV electron beams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46193" y="6221782"/>
            <a:ext cx="1927668" cy="46166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 Zhao </a:t>
            </a:r>
            <a:r>
              <a:rPr lang="en-GB" sz="1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 Phys. Rev. Lett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124,</a:t>
            </a:r>
            <a:r>
              <a:rPr lang="en-GB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054802 (2020)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1"/>
          <a:srcRect t="3159"/>
          <a:stretch/>
        </p:blipFill>
        <p:spPr>
          <a:xfrm>
            <a:off x="212070" y="5374666"/>
            <a:ext cx="2648145" cy="131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31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30" grpId="0" animBg="1"/>
      <p:bldP spid="33" grpId="0" animBg="1"/>
      <p:bldP spid="38" grpId="0"/>
      <p:bldP spid="40" grpId="0" animBg="1"/>
      <p:bldP spid="50" grpId="0" animBg="1"/>
      <p:bldP spid="29" grpId="0" animBg="1"/>
      <p:bldP spid="31" grpId="0" animBg="1"/>
      <p:bldP spid="36" grpId="0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7951" y="1966166"/>
            <a:ext cx="3693896" cy="298483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7951" y="1966166"/>
            <a:ext cx="3693896" cy="298483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8"/>
          <a:srcRect l="10302" t="6368" r="8766" b="6174"/>
          <a:stretch/>
        </p:blipFill>
        <p:spPr>
          <a:xfrm>
            <a:off x="2057806" y="533543"/>
            <a:ext cx="4264616" cy="3169474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dielectric-lined waveguide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9203" y="5824555"/>
            <a:ext cx="3563220" cy="954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Dielectric lining 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ongitudinal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ection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agnetic modes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LSM</a:t>
            </a:r>
            <a:r>
              <a:rPr lang="en-GB" sz="1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11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for acceleration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elocity-matching to 35 MeV electrons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35726"/>
            <a:ext cx="1821409" cy="2428545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2" t="21356" r="23448" b="18563"/>
          <a:stretch/>
        </p:blipFill>
        <p:spPr>
          <a:xfrm>
            <a:off x="98065" y="4866751"/>
            <a:ext cx="2562568" cy="191560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cxnSp>
        <p:nvCxnSpPr>
          <p:cNvPr id="22" name="Straight Arrow Connector 21"/>
          <p:cNvCxnSpPr/>
          <p:nvPr/>
        </p:nvCxnSpPr>
        <p:spPr>
          <a:xfrm>
            <a:off x="546731" y="6375403"/>
            <a:ext cx="1756394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33836" y="5355728"/>
            <a:ext cx="4793" cy="882577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78709" y="6418071"/>
            <a:ext cx="899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1200 </a:t>
            </a:r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862754" y="5439872"/>
            <a:ext cx="0" cy="750191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878559" y="5462333"/>
            <a:ext cx="792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67220" y="4878790"/>
            <a:ext cx="988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DLW exit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5732" y="5661078"/>
            <a:ext cx="875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695 </a:t>
            </a:r>
            <a:r>
              <a:rPr lang="el-G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4" t="17080" r="10887" b="19206"/>
          <a:stretch/>
        </p:blipFill>
        <p:spPr>
          <a:xfrm>
            <a:off x="290386" y="3058118"/>
            <a:ext cx="2253785" cy="167232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36" name="Straight Arrow Connector 35"/>
          <p:cNvCxnSpPr/>
          <p:nvPr/>
        </p:nvCxnSpPr>
        <p:spPr>
          <a:xfrm flipH="1">
            <a:off x="791409" y="3354686"/>
            <a:ext cx="6389" cy="96499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979788" y="4440119"/>
            <a:ext cx="876340" cy="621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69733" y="4422669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3.18 mm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59109" y="3675078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3.25 mm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29171" y="3020783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Coupler entrance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15652" y="3787957"/>
            <a:ext cx="3420984" cy="199521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434199" y="5022450"/>
            <a:ext cx="1203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uartz lining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flipH="1" flipV="1">
            <a:off x="8334431" y="3281295"/>
            <a:ext cx="2" cy="1231200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 flipH="1" flipV="1">
            <a:off x="7733607" y="3166095"/>
            <a:ext cx="2" cy="1227600"/>
          </a:xfrm>
          <a:prstGeom prst="line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 flipH="1" flipV="1">
            <a:off x="7733607" y="2666359"/>
            <a:ext cx="2" cy="122760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 flipH="1" flipV="1">
            <a:off x="7729331" y="2665221"/>
            <a:ext cx="2" cy="12276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 59"/>
          <p:cNvSpPr/>
          <p:nvPr/>
        </p:nvSpPr>
        <p:spPr>
          <a:xfrm>
            <a:off x="7908057" y="2055270"/>
            <a:ext cx="2247900" cy="1709737"/>
          </a:xfrm>
          <a:custGeom>
            <a:avLst/>
            <a:gdLst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66675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57250 w 2257425"/>
              <a:gd name="connsiteY7" fmla="*/ 1428750 h 1704975"/>
              <a:gd name="connsiteX8" fmla="*/ 1171575 w 2257425"/>
              <a:gd name="connsiteY8" fmla="*/ 1533525 h 1704975"/>
              <a:gd name="connsiteX9" fmla="*/ 1476375 w 2257425"/>
              <a:gd name="connsiteY9" fmla="*/ 1600200 h 1704975"/>
              <a:gd name="connsiteX10" fmla="*/ 1704975 w 2257425"/>
              <a:gd name="connsiteY10" fmla="*/ 1647825 h 1704975"/>
              <a:gd name="connsiteX11" fmla="*/ 1924050 w 2257425"/>
              <a:gd name="connsiteY11" fmla="*/ 1676400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66675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76375 w 2257425"/>
              <a:gd name="connsiteY9" fmla="*/ 1600200 h 1704975"/>
              <a:gd name="connsiteX10" fmla="*/ 1704975 w 2257425"/>
              <a:gd name="connsiteY10" fmla="*/ 1647825 h 1704975"/>
              <a:gd name="connsiteX11" fmla="*/ 1924050 w 2257425"/>
              <a:gd name="connsiteY11" fmla="*/ 1676400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66675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76375 w 2257425"/>
              <a:gd name="connsiteY9" fmla="*/ 1600200 h 1704975"/>
              <a:gd name="connsiteX10" fmla="*/ 1704975 w 2257425"/>
              <a:gd name="connsiteY10" fmla="*/ 1647825 h 1704975"/>
              <a:gd name="connsiteX11" fmla="*/ 1977212 w 2257425"/>
              <a:gd name="connsiteY11" fmla="*/ 1687032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66675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28529 w 2257425"/>
              <a:gd name="connsiteY9" fmla="*/ 1594883 h 1704975"/>
              <a:gd name="connsiteX10" fmla="*/ 1704975 w 2257425"/>
              <a:gd name="connsiteY10" fmla="*/ 1647825 h 1704975"/>
              <a:gd name="connsiteX11" fmla="*/ 1977212 w 2257425"/>
              <a:gd name="connsiteY11" fmla="*/ 1687032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71991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28529 w 2257425"/>
              <a:gd name="connsiteY9" fmla="*/ 1594883 h 1704975"/>
              <a:gd name="connsiteX10" fmla="*/ 1704975 w 2257425"/>
              <a:gd name="connsiteY10" fmla="*/ 1647825 h 1704975"/>
              <a:gd name="connsiteX11" fmla="*/ 1977212 w 2257425"/>
              <a:gd name="connsiteY11" fmla="*/ 1687032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71991 w 2257425"/>
              <a:gd name="connsiteY2" fmla="*/ 571500 h 1704975"/>
              <a:gd name="connsiteX3" fmla="*/ 142875 w 2257425"/>
              <a:gd name="connsiteY3" fmla="*/ 847725 h 1704975"/>
              <a:gd name="connsiteX4" fmla="*/ 267223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28529 w 2257425"/>
              <a:gd name="connsiteY9" fmla="*/ 1594883 h 1704975"/>
              <a:gd name="connsiteX10" fmla="*/ 1704975 w 2257425"/>
              <a:gd name="connsiteY10" fmla="*/ 1647825 h 1704975"/>
              <a:gd name="connsiteX11" fmla="*/ 1977212 w 2257425"/>
              <a:gd name="connsiteY11" fmla="*/ 1687032 h 1704975"/>
              <a:gd name="connsiteX12" fmla="*/ 2257425 w 2257425"/>
              <a:gd name="connsiteY12" fmla="*/ 1704975 h 1704975"/>
              <a:gd name="connsiteX0" fmla="*/ 0 w 2247900"/>
              <a:gd name="connsiteY0" fmla="*/ 0 h 1704975"/>
              <a:gd name="connsiteX1" fmla="*/ 19050 w 2247900"/>
              <a:gd name="connsiteY1" fmla="*/ 266700 h 1704975"/>
              <a:gd name="connsiteX2" fmla="*/ 62466 w 2247900"/>
              <a:gd name="connsiteY2" fmla="*/ 571500 h 1704975"/>
              <a:gd name="connsiteX3" fmla="*/ 133350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19050 w 2247900"/>
              <a:gd name="connsiteY1" fmla="*/ 266700 h 1704975"/>
              <a:gd name="connsiteX2" fmla="*/ 76754 w 2247900"/>
              <a:gd name="connsiteY2" fmla="*/ 571500 h 1704975"/>
              <a:gd name="connsiteX3" fmla="*/ 133350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19050 w 2247900"/>
              <a:gd name="connsiteY1" fmla="*/ 266700 h 1704975"/>
              <a:gd name="connsiteX2" fmla="*/ 67229 w 2247900"/>
              <a:gd name="connsiteY2" fmla="*/ 576263 h 1704975"/>
              <a:gd name="connsiteX3" fmla="*/ 133350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23812 w 2247900"/>
              <a:gd name="connsiteY1" fmla="*/ 266700 h 1704975"/>
              <a:gd name="connsiteX2" fmla="*/ 67229 w 2247900"/>
              <a:gd name="connsiteY2" fmla="*/ 576263 h 1704975"/>
              <a:gd name="connsiteX3" fmla="*/ 133350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23812 w 2247900"/>
              <a:gd name="connsiteY1" fmla="*/ 266700 h 1704975"/>
              <a:gd name="connsiteX2" fmla="*/ 67229 w 2247900"/>
              <a:gd name="connsiteY2" fmla="*/ 576263 h 1704975"/>
              <a:gd name="connsiteX3" fmla="*/ 138113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23812 w 2247900"/>
              <a:gd name="connsiteY1" fmla="*/ 266700 h 1704975"/>
              <a:gd name="connsiteX2" fmla="*/ 67229 w 2247900"/>
              <a:gd name="connsiteY2" fmla="*/ 576263 h 1704975"/>
              <a:gd name="connsiteX3" fmla="*/ 138113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81037 w 2247900"/>
              <a:gd name="connsiteY6" fmla="*/ 1366838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23812 w 2247900"/>
              <a:gd name="connsiteY1" fmla="*/ 266700 h 1704975"/>
              <a:gd name="connsiteX2" fmla="*/ 67229 w 2247900"/>
              <a:gd name="connsiteY2" fmla="*/ 576263 h 1704975"/>
              <a:gd name="connsiteX3" fmla="*/ 138113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81037 w 2247900"/>
              <a:gd name="connsiteY6" fmla="*/ 1366838 h 1704975"/>
              <a:gd name="connsiteX7" fmla="*/ 911852 w 2247900"/>
              <a:gd name="connsiteY7" fmla="*/ 1453671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9737"/>
              <a:gd name="connsiteX1" fmla="*/ 23812 w 2247900"/>
              <a:gd name="connsiteY1" fmla="*/ 266700 h 1709737"/>
              <a:gd name="connsiteX2" fmla="*/ 67229 w 2247900"/>
              <a:gd name="connsiteY2" fmla="*/ 576263 h 1709737"/>
              <a:gd name="connsiteX3" fmla="*/ 138113 w 2247900"/>
              <a:gd name="connsiteY3" fmla="*/ 847725 h 1709737"/>
              <a:gd name="connsiteX4" fmla="*/ 257698 w 2247900"/>
              <a:gd name="connsiteY4" fmla="*/ 1066800 h 1709737"/>
              <a:gd name="connsiteX5" fmla="*/ 428625 w 2247900"/>
              <a:gd name="connsiteY5" fmla="*/ 1228725 h 1709737"/>
              <a:gd name="connsiteX6" fmla="*/ 681037 w 2247900"/>
              <a:gd name="connsiteY6" fmla="*/ 1366838 h 1709737"/>
              <a:gd name="connsiteX7" fmla="*/ 911852 w 2247900"/>
              <a:gd name="connsiteY7" fmla="*/ 1453671 h 1709737"/>
              <a:gd name="connsiteX8" fmla="*/ 1162050 w 2247900"/>
              <a:gd name="connsiteY8" fmla="*/ 1533525 h 1709737"/>
              <a:gd name="connsiteX9" fmla="*/ 1419004 w 2247900"/>
              <a:gd name="connsiteY9" fmla="*/ 1594883 h 1709737"/>
              <a:gd name="connsiteX10" fmla="*/ 1695450 w 2247900"/>
              <a:gd name="connsiteY10" fmla="*/ 1647825 h 1709737"/>
              <a:gd name="connsiteX11" fmla="*/ 1967687 w 2247900"/>
              <a:gd name="connsiteY11" fmla="*/ 1687032 h 1709737"/>
              <a:gd name="connsiteX12" fmla="*/ 2247900 w 2247900"/>
              <a:gd name="connsiteY12" fmla="*/ 1709737 h 1709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7900" h="1709737">
                <a:moveTo>
                  <a:pt x="0" y="0"/>
                </a:moveTo>
                <a:cubicBezTo>
                  <a:pt x="8731" y="85725"/>
                  <a:pt x="12607" y="170656"/>
                  <a:pt x="23812" y="266700"/>
                </a:cubicBezTo>
                <a:cubicBezTo>
                  <a:pt x="35017" y="362744"/>
                  <a:pt x="48179" y="479426"/>
                  <a:pt x="67229" y="576263"/>
                </a:cubicBezTo>
                <a:cubicBezTo>
                  <a:pt x="86279" y="673100"/>
                  <a:pt x="106368" y="765969"/>
                  <a:pt x="138113" y="847725"/>
                </a:cubicBezTo>
                <a:cubicBezTo>
                  <a:pt x="169858" y="929481"/>
                  <a:pt x="209279" y="1003300"/>
                  <a:pt x="257698" y="1066800"/>
                </a:cubicBezTo>
                <a:cubicBezTo>
                  <a:pt x="306117" y="1130300"/>
                  <a:pt x="358069" y="1178719"/>
                  <a:pt x="428625" y="1228725"/>
                </a:cubicBezTo>
                <a:cubicBezTo>
                  <a:pt x="499181" y="1278731"/>
                  <a:pt x="600499" y="1329347"/>
                  <a:pt x="681037" y="1366838"/>
                </a:cubicBezTo>
                <a:cubicBezTo>
                  <a:pt x="761575" y="1404329"/>
                  <a:pt x="831683" y="1425890"/>
                  <a:pt x="911852" y="1453671"/>
                </a:cubicBezTo>
                <a:cubicBezTo>
                  <a:pt x="992021" y="1481452"/>
                  <a:pt x="1077525" y="1509990"/>
                  <a:pt x="1162050" y="1533525"/>
                </a:cubicBezTo>
                <a:cubicBezTo>
                  <a:pt x="1246575" y="1557060"/>
                  <a:pt x="1419004" y="1594883"/>
                  <a:pt x="1419004" y="1594883"/>
                </a:cubicBezTo>
                <a:cubicBezTo>
                  <a:pt x="1507904" y="1613933"/>
                  <a:pt x="1604003" y="1632467"/>
                  <a:pt x="1695450" y="1647825"/>
                </a:cubicBezTo>
                <a:cubicBezTo>
                  <a:pt x="1786897" y="1663183"/>
                  <a:pt x="1875612" y="1676713"/>
                  <a:pt x="1967687" y="1687032"/>
                </a:cubicBezTo>
                <a:cubicBezTo>
                  <a:pt x="2059762" y="1697351"/>
                  <a:pt x="2127250" y="1700212"/>
                  <a:pt x="2247900" y="1709737"/>
                </a:cubicBezTo>
              </a:path>
            </a:pathLst>
          </a:cu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2769336" y="3774894"/>
            <a:ext cx="3553086" cy="204966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8" name="Picture 2" descr="Color) Left: Sketch of the unipolar THz pulse corresponding to the ...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49" t="6399" r="5428" b="26656"/>
          <a:stretch/>
        </p:blipFill>
        <p:spPr bwMode="auto">
          <a:xfrm>
            <a:off x="7807124" y="604582"/>
            <a:ext cx="2476556" cy="137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6426472" y="546849"/>
            <a:ext cx="1693664" cy="523220"/>
          </a:xfrm>
          <a:prstGeom prst="rect">
            <a:avLst/>
          </a:prstGeom>
          <a:noFill/>
          <a:ln w="28575">
            <a:solidFill>
              <a:srgbClr val="E60000">
                <a:alpha val="89804"/>
              </a:srgb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Envelope travels at the group velocity</a:t>
            </a:r>
          </a:p>
        </p:txBody>
      </p:sp>
      <p:cxnSp>
        <p:nvCxnSpPr>
          <p:cNvPr id="70" name="Straight Connector 69"/>
          <p:cNvCxnSpPr>
            <a:stCxn id="69" idx="3"/>
          </p:cNvCxnSpPr>
          <p:nvPr/>
        </p:nvCxnSpPr>
        <p:spPr>
          <a:xfrm>
            <a:off x="8120136" y="808459"/>
            <a:ext cx="472535" cy="202263"/>
          </a:xfrm>
          <a:prstGeom prst="line">
            <a:avLst/>
          </a:prstGeom>
          <a:ln w="28575">
            <a:solidFill>
              <a:srgbClr val="E60000">
                <a:alpha val="8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10137500" y="546849"/>
            <a:ext cx="1980680" cy="523220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  <a:alpha val="89804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Carrier wave travels at</a:t>
            </a:r>
          </a:p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phase velocity</a:t>
            </a:r>
          </a:p>
        </p:txBody>
      </p:sp>
      <p:cxnSp>
        <p:nvCxnSpPr>
          <p:cNvPr id="72" name="Straight Connector 71"/>
          <p:cNvCxnSpPr>
            <a:endCxn id="71" idx="1"/>
          </p:cNvCxnSpPr>
          <p:nvPr/>
        </p:nvCxnSpPr>
        <p:spPr>
          <a:xfrm flipV="1">
            <a:off x="9267416" y="808459"/>
            <a:ext cx="870084" cy="40452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  <a:alpha val="89804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hasevelocity_multicycle_halfspee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4"/>
          <a:srcRect l="16139" t="10800" r="12988"/>
          <a:stretch/>
        </p:blipFill>
        <p:spPr>
          <a:xfrm>
            <a:off x="9485194" y="5040480"/>
            <a:ext cx="2489769" cy="1762613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9485194" y="5040480"/>
            <a:ext cx="1060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Multi-cycle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206317" y="3650708"/>
            <a:ext cx="1727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0.585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195196" y="3070854"/>
            <a:ext cx="1727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= 0.9999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212530" y="2579414"/>
            <a:ext cx="1727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 0.4 THz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1" name="phasevelocity_single_cycle_halfspeed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5"/>
          <a:srcRect l="16139" t="10800" r="12988"/>
          <a:stretch/>
        </p:blipFill>
        <p:spPr>
          <a:xfrm>
            <a:off x="6666533" y="5040480"/>
            <a:ext cx="2506898" cy="1774739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6611475" y="5032678"/>
            <a:ext cx="1195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Single-cycle</a:t>
            </a:r>
          </a:p>
        </p:txBody>
      </p:sp>
    </p:spTree>
    <p:extLst>
      <p:ext uri="{BB962C8B-B14F-4D97-AF65-F5344CB8AC3E}">
        <p14:creationId xmlns:p14="http://schemas.microsoft.com/office/powerpoint/2010/main" val="180027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8448" fill="hold"/>
                                        <p:tgtEl>
                                          <p:spTgt spid="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8448" fill="hold"/>
                                        <p:tgtEl>
                                          <p:spTgt spid="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5" repeatCount="indefinite" fill="hold" display="0">
                  <p:stCondLst>
                    <p:cond delay="indefinite"/>
                  </p:stCondLst>
                </p:cTn>
                <p:tgtEl>
                  <p:spTgt spid="85"/>
                </p:tgtEl>
              </p:cMediaNode>
            </p:video>
            <p:video>
              <p:cMediaNode vol="80000">
                <p:cTn id="56" repeatCount="indefinite" fill="hold" display="0">
                  <p:stCondLst>
                    <p:cond delay="indefinite"/>
                  </p:stCondLst>
                </p:cTn>
                <p:tgtEl>
                  <p:spTgt spid="91"/>
                </p:tgtEl>
              </p:cMediaNode>
            </p:video>
          </p:childTnLst>
        </p:cTn>
      </p:par>
    </p:tnLst>
    <p:bldLst>
      <p:bldP spid="60" grpId="0" animBg="1"/>
      <p:bldP spid="69" grpId="0" animBg="1"/>
      <p:bldP spid="71" grpId="0" animBg="1"/>
      <p:bldP spid="86" grpId="1"/>
      <p:bldP spid="87" grpId="0"/>
      <p:bldP spid="88" grpId="0"/>
      <p:bldP spid="89" grpId="0"/>
      <p:bldP spid="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-1" y="0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Narrowband terahertz source development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1" y="4029577"/>
            <a:ext cx="4540909" cy="27894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791" y="921966"/>
            <a:ext cx="4690280" cy="4114139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289" y="804360"/>
            <a:ext cx="573074" cy="2566638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4953711" y="1203833"/>
            <a:ext cx="573074" cy="2566638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826" y="804360"/>
            <a:ext cx="573074" cy="2566638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5240248" y="1203833"/>
            <a:ext cx="573074" cy="2566638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8793" y="804360"/>
            <a:ext cx="573074" cy="256663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5515215" y="1203833"/>
            <a:ext cx="573074" cy="2566638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1637" y="804360"/>
            <a:ext cx="573074" cy="2566638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5813322" y="1203833"/>
            <a:ext cx="573074" cy="2566638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867" y="804360"/>
            <a:ext cx="573074" cy="2566638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6076575" y="1203833"/>
            <a:ext cx="573074" cy="2566638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6614477" y="1978497"/>
            <a:ext cx="818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+ more wafers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7871761" y="5320765"/>
            <a:ext cx="3455882" cy="132343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Source developed for CLARA Run 2</a:t>
            </a:r>
          </a:p>
          <a:p>
            <a:pPr>
              <a:spcAft>
                <a:spcPts val="0"/>
              </a:spcAft>
            </a:pPr>
            <a:r>
              <a:rPr lang="en-GB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High-power TW laser system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GB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 to 1000x more THz pulse energy compared to previous run</a:t>
            </a:r>
            <a:endParaRPr lang="en-GB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696482" y="4113166"/>
            <a:ext cx="2673310" cy="2462213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Large-area wafers are commonly manufactured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Inexpensive compared to bulk PPLN crystals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Customisable frequency, bandwidth, pulse-shaping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High-energy narrowband source up to </a:t>
            </a:r>
            <a:r>
              <a:rPr lang="en-GB" sz="14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mJ</a:t>
            </a: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-level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-1" y="528577"/>
            <a:ext cx="4967405" cy="769441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Periodically-poled lithium </a:t>
            </a:r>
            <a:r>
              <a:rPr lang="en-GB" sz="1600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niobate</a:t>
            </a:r>
            <a:r>
              <a:rPr lang="en-GB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wafer-stacks</a:t>
            </a:r>
          </a:p>
          <a:p>
            <a:pPr>
              <a:spcAft>
                <a:spcPts val="0"/>
              </a:spcAft>
            </a:pP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Custom-built large-area narrowband THz sources</a:t>
            </a:r>
          </a:p>
          <a:p>
            <a:pPr>
              <a:spcAft>
                <a:spcPts val="0"/>
              </a:spcAft>
            </a:pP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Developed on the concept by: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35" y="1577557"/>
            <a:ext cx="4072202" cy="2397417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665750" y="637306"/>
            <a:ext cx="3920346" cy="307777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Source optimisation in lab with 5 </a:t>
            </a:r>
            <a:r>
              <a:rPr lang="en-GB" sz="14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mJ</a:t>
            </a:r>
            <a:r>
              <a:rPr lang="en-GB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laser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9522" y="1190185"/>
            <a:ext cx="40443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F. </a:t>
            </a:r>
            <a:r>
              <a:rPr lang="en-GB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Lemery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 al. </a:t>
            </a:r>
            <a:r>
              <a:rPr lang="en-GB" sz="1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</a:t>
            </a:r>
            <a:r>
              <a:rPr lang="en-GB" sz="1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Phys. 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3, 150 (2020)</a:t>
            </a:r>
          </a:p>
        </p:txBody>
      </p:sp>
    </p:spTree>
    <p:extLst>
      <p:ext uri="{BB962C8B-B14F-4D97-AF65-F5344CB8AC3E}">
        <p14:creationId xmlns:p14="http://schemas.microsoft.com/office/powerpoint/2010/main" val="378085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animBg="1"/>
      <p:bldP spid="73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4926</TotalTime>
  <Words>1269</Words>
  <Application>Microsoft Office PowerPoint</Application>
  <PresentationFormat>Widescreen</PresentationFormat>
  <Paragraphs>256</Paragraphs>
  <Slides>17</Slides>
  <Notes>0</Notes>
  <HiddenSlides>1</HiddenSlides>
  <MMClips>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 Hibberd</dc:creator>
  <cp:lastModifiedBy>Morgan Hibberd</cp:lastModifiedBy>
  <cp:revision>95</cp:revision>
  <dcterms:created xsi:type="dcterms:W3CDTF">2022-07-21T08:19:14Z</dcterms:created>
  <dcterms:modified xsi:type="dcterms:W3CDTF">2022-07-25T08:02:37Z</dcterms:modified>
</cp:coreProperties>
</file>