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721" r:id="rId2"/>
    <p:sldMasterId id="2147483734" r:id="rId3"/>
    <p:sldMasterId id="2147483708" r:id="rId4"/>
  </p:sldMasterIdLst>
  <p:notesMasterIdLst>
    <p:notesMasterId r:id="rId22"/>
  </p:notesMasterIdLst>
  <p:handoutMasterIdLst>
    <p:handoutMasterId r:id="rId23"/>
  </p:handoutMasterIdLst>
  <p:sldIdLst>
    <p:sldId id="307" r:id="rId5"/>
    <p:sldId id="331" r:id="rId6"/>
    <p:sldId id="449" r:id="rId7"/>
    <p:sldId id="452" r:id="rId8"/>
    <p:sldId id="465" r:id="rId9"/>
    <p:sldId id="455" r:id="rId10"/>
    <p:sldId id="459" r:id="rId11"/>
    <p:sldId id="464" r:id="rId12"/>
    <p:sldId id="462" r:id="rId13"/>
    <p:sldId id="463" r:id="rId14"/>
    <p:sldId id="466" r:id="rId15"/>
    <p:sldId id="470" r:id="rId16"/>
    <p:sldId id="469" r:id="rId17"/>
    <p:sldId id="471" r:id="rId18"/>
    <p:sldId id="468" r:id="rId19"/>
    <p:sldId id="472" r:id="rId20"/>
    <p:sldId id="47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61B090B-A960-4CF2-84BF-D9F625CF41F6}">
          <p14:sldIdLst>
            <p14:sldId id="307"/>
            <p14:sldId id="331"/>
            <p14:sldId id="449"/>
            <p14:sldId id="452"/>
            <p14:sldId id="465"/>
            <p14:sldId id="455"/>
            <p14:sldId id="459"/>
            <p14:sldId id="464"/>
            <p14:sldId id="462"/>
            <p14:sldId id="463"/>
            <p14:sldId id="466"/>
            <p14:sldId id="470"/>
            <p14:sldId id="469"/>
            <p14:sldId id="471"/>
            <p14:sldId id="468"/>
            <p14:sldId id="472"/>
            <p14:sldId id="473"/>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2B7C"/>
    <a:srgbClr val="FF66FF"/>
    <a:srgbClr val="5B9BD5"/>
    <a:srgbClr val="FF0000"/>
    <a:srgbClr val="C8A767"/>
    <a:srgbClr val="1E90FF"/>
    <a:srgbClr val="E02828"/>
    <a:srgbClr val="FF00FF"/>
    <a:srgbClr val="9BE5FF"/>
    <a:srgbClr val="64AEC9"/>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08" autoAdjust="0"/>
    <p:restoredTop sz="71540" autoAdjust="0"/>
  </p:normalViewPr>
  <p:slideViewPr>
    <p:cSldViewPr snapToGrid="0" snapToObjects="1">
      <p:cViewPr varScale="1">
        <p:scale>
          <a:sx n="49" d="100"/>
          <a:sy n="49" d="100"/>
        </p:scale>
        <p:origin x="1272" y="4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D2D9AB3-939C-4C41-A336-B6A0D8B2AAB2}" type="datetimeFigureOut">
              <a:rPr lang="en-GB" smtClean="0"/>
              <a:t>21/07/2022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41054A3-0E15-432B-B987-DA7607A03027}" type="slidenum">
              <a:rPr lang="en-GB" smtClean="0"/>
              <a:t>‹#›</a:t>
            </a:fld>
            <a:endParaRPr lang="en-GB"/>
          </a:p>
        </p:txBody>
      </p:sp>
    </p:spTree>
    <p:extLst>
      <p:ext uri="{BB962C8B-B14F-4D97-AF65-F5344CB8AC3E}">
        <p14:creationId xmlns:p14="http://schemas.microsoft.com/office/powerpoint/2010/main" val="2389950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5391-04ED-6A4C-95B4-15F843E349C0}" type="datetimeFigureOut">
              <a:rPr lang="en-US" smtClean="0"/>
              <a:t>7/21/2022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63851C-C6B8-6243-8DBE-E6CA957DDF9F}" type="slidenum">
              <a:rPr lang="en-US" smtClean="0"/>
              <a:t>‹#›</a:t>
            </a:fld>
            <a:endParaRPr lang="en-US"/>
          </a:p>
        </p:txBody>
      </p:sp>
    </p:spTree>
    <p:extLst>
      <p:ext uri="{BB962C8B-B14F-4D97-AF65-F5344CB8AC3E}">
        <p14:creationId xmlns:p14="http://schemas.microsoft.com/office/powerpoint/2010/main" val="608101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Hello, my name is Jonathan Christie and I’m here to give a talk on developing a two-colour all-fibre balanced optical cross-correlator for sub-femtosecond synchronisation. In this talk I will discuss the importance of femtosecond synchronisation for accelerator facilities and the methods used to achieve this. Then I will talk about my proposed design for femtosecond synchronisation at CLARA and my plan for constructing and testing my design.</a:t>
            </a:r>
          </a:p>
        </p:txBody>
      </p:sp>
      <p:sp>
        <p:nvSpPr>
          <p:cNvPr id="4" name="Slide Number Placeholder 3"/>
          <p:cNvSpPr>
            <a:spLocks noGrp="1"/>
          </p:cNvSpPr>
          <p:nvPr>
            <p:ph type="sldNum" sz="quarter" idx="10"/>
          </p:nvPr>
        </p:nvSpPr>
        <p:spPr/>
        <p:txBody>
          <a:bodyPr/>
          <a:lstStyle/>
          <a:p>
            <a:fld id="{D363851C-C6B8-6243-8DBE-E6CA957DDF9F}" type="slidenum">
              <a:rPr lang="en-US" smtClean="0"/>
              <a:t>1</a:t>
            </a:fld>
            <a:endParaRPr lang="en-US"/>
          </a:p>
        </p:txBody>
      </p:sp>
    </p:spTree>
    <p:extLst>
      <p:ext uri="{BB962C8B-B14F-4D97-AF65-F5344CB8AC3E}">
        <p14:creationId xmlns:p14="http://schemas.microsoft.com/office/powerpoint/2010/main" val="4205497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As for the performance of my proposed BOXC design, we can determine the theoretical maximum sensitivity that can be achieved from the wave equation of the sum-frequency pulse. I won’t go into detail about the derivation, but essentially from numerically integrating the wave equation over the length of the nonlinear crystal we can get the photodetector voltage and the sensitivity of the BOXC.</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Thus, using nonlinear crystal parameters provided by the crystal supplier and our laser parameters, we can achieve a theoretical maximum sensitivity of around 75 mV/fs, more than 5 times greater than comparable free-space two-colour systems. Additionally, good sensitivity is achieved even with fluctuations in the laser pulse amplitude and duration of 10%, which is more than typical fluctuations from most laser sources.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10</a:t>
            </a:fld>
            <a:endParaRPr lang="en-US"/>
          </a:p>
        </p:txBody>
      </p:sp>
    </p:spTree>
    <p:extLst>
      <p:ext uri="{BB962C8B-B14F-4D97-AF65-F5344CB8AC3E}">
        <p14:creationId xmlns:p14="http://schemas.microsoft.com/office/powerpoint/2010/main" val="46812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In conclusion, I have modelled and designed a two-colour fibre-coupled balanced optical cross-correlator, which to my knowledge has never been demonstrated before. This design can potentially achieve 5 times greater sensitivity than free-space two-colour cross-correlators whilst being less susceptible to environmental fluctuations and significantly easier to keep aligned.</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As for my future work, the next step is to assemble and test this cross-correlator design, which will involve characterising the performance of the optical components and determining any sources of loss and noise. This information can be fed back into my cross-correlator code to obtain a more accurate theoretical sensitivity value. My main aim is to use my balanced optical cross-correlator design to lock a 1560 nm timing laser and an 800 nm photocathode laser at Daresbury Laboratory over a long period of time, with the goal of achieving sub-femtosecond long-term synchronisation.</a:t>
            </a:r>
          </a:p>
          <a:p>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11</a:t>
            </a:fld>
            <a:endParaRPr lang="en-US"/>
          </a:p>
        </p:txBody>
      </p:sp>
    </p:spTree>
    <p:extLst>
      <p:ext uri="{BB962C8B-B14F-4D97-AF65-F5344CB8AC3E}">
        <p14:creationId xmlns:p14="http://schemas.microsoft.com/office/powerpoint/2010/main" val="3814819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That is it for my talk, thank you very much for listening.</a:t>
            </a:r>
          </a:p>
          <a:p>
            <a:endParaRPr lang="en-GB" dirty="0"/>
          </a:p>
        </p:txBody>
      </p:sp>
      <p:sp>
        <p:nvSpPr>
          <p:cNvPr id="4" name="Slide Number Placeholder 3"/>
          <p:cNvSpPr>
            <a:spLocks noGrp="1"/>
          </p:cNvSpPr>
          <p:nvPr>
            <p:ph type="sldNum" sz="quarter" idx="10"/>
          </p:nvPr>
        </p:nvSpPr>
        <p:spPr/>
        <p:txBody>
          <a:bodyPr/>
          <a:lstStyle/>
          <a:p>
            <a:fld id="{D363851C-C6B8-6243-8DBE-E6CA957DDF9F}" type="slidenum">
              <a:rPr lang="en-US" smtClean="0"/>
              <a:t>12</a:t>
            </a:fld>
            <a:endParaRPr lang="en-US"/>
          </a:p>
        </p:txBody>
      </p:sp>
    </p:spTree>
    <p:extLst>
      <p:ext uri="{BB962C8B-B14F-4D97-AF65-F5344CB8AC3E}">
        <p14:creationId xmlns:p14="http://schemas.microsoft.com/office/powerpoint/2010/main" val="1419821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14</a:t>
            </a:fld>
            <a:endParaRPr lang="en-US"/>
          </a:p>
        </p:txBody>
      </p:sp>
    </p:spTree>
    <p:extLst>
      <p:ext uri="{BB962C8B-B14F-4D97-AF65-F5344CB8AC3E}">
        <p14:creationId xmlns:p14="http://schemas.microsoft.com/office/powerpoint/2010/main" val="16053756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15</a:t>
            </a:fld>
            <a:endParaRPr lang="en-US"/>
          </a:p>
        </p:txBody>
      </p:sp>
    </p:spTree>
    <p:extLst>
      <p:ext uri="{BB962C8B-B14F-4D97-AF65-F5344CB8AC3E}">
        <p14:creationId xmlns:p14="http://schemas.microsoft.com/office/powerpoint/2010/main" val="14573098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16</a:t>
            </a:fld>
            <a:endParaRPr lang="en-US"/>
          </a:p>
        </p:txBody>
      </p:sp>
    </p:spTree>
    <p:extLst>
      <p:ext uri="{BB962C8B-B14F-4D97-AF65-F5344CB8AC3E}">
        <p14:creationId xmlns:p14="http://schemas.microsoft.com/office/powerpoint/2010/main" val="46812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Sensitivities:</a:t>
            </a:r>
          </a:p>
          <a:p>
            <a:r>
              <a:rPr lang="en-GB" dirty="0"/>
              <a:t>Amplitude decrease = 49.5 mV/fs</a:t>
            </a:r>
          </a:p>
          <a:p>
            <a:r>
              <a:rPr lang="en-GB" dirty="0"/>
              <a:t>Duration increase = 78.4 mV/fs</a:t>
            </a:r>
          </a:p>
          <a:p>
            <a:endParaRPr lang="en-GB" dirty="0"/>
          </a:p>
          <a:p>
            <a:r>
              <a:rPr lang="en-GB" dirty="0"/>
              <a:t>Nominal = 75.1 mV/fs</a:t>
            </a:r>
          </a:p>
          <a:p>
            <a:r>
              <a:rPr lang="en-GB" dirty="0"/>
              <a:t>1.5 x = 82.2 mV/fs</a:t>
            </a:r>
          </a:p>
          <a:p>
            <a:r>
              <a:rPr lang="en-GB" dirty="0"/>
              <a:t>2 x = 75.2 mV/fs</a:t>
            </a:r>
          </a:p>
          <a:p>
            <a:r>
              <a:rPr lang="en-GB" dirty="0"/>
              <a:t>3 x = 52.9 mV/fs</a:t>
            </a:r>
          </a:p>
          <a:p>
            <a:r>
              <a:rPr lang="en-GB" dirty="0"/>
              <a:t>4 x = 36.2 mV/fs</a:t>
            </a:r>
          </a:p>
          <a:p>
            <a:r>
              <a:rPr lang="en-GB" dirty="0"/>
              <a:t>5 x = 25.5 mV/fs</a:t>
            </a:r>
          </a:p>
        </p:txBody>
      </p:sp>
      <p:sp>
        <p:nvSpPr>
          <p:cNvPr id="4" name="Slide Number Placeholder 3"/>
          <p:cNvSpPr>
            <a:spLocks noGrp="1"/>
          </p:cNvSpPr>
          <p:nvPr>
            <p:ph type="sldNum" sz="quarter" idx="5"/>
          </p:nvPr>
        </p:nvSpPr>
        <p:spPr/>
        <p:txBody>
          <a:bodyPr/>
          <a:lstStyle/>
          <a:p>
            <a:fld id="{D363851C-C6B8-6243-8DBE-E6CA957DDF9F}" type="slidenum">
              <a:rPr lang="en-US" smtClean="0"/>
              <a:t>17</a:t>
            </a:fld>
            <a:endParaRPr lang="en-US"/>
          </a:p>
        </p:txBody>
      </p:sp>
    </p:spTree>
    <p:extLst>
      <p:ext uri="{BB962C8B-B14F-4D97-AF65-F5344CB8AC3E}">
        <p14:creationId xmlns:p14="http://schemas.microsoft.com/office/powerpoint/2010/main" val="177506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So, modern accelerator and x-ray free electron laser facilities require very precise timing in order to accelerate electron bunches.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Additionally, a lot of these facilities such as EUXFEL (Hamburg) and CLARA (Daresbury) are user facilities, where users are able to use the accelerator for their own experiments. Some of these experiments such as pump-probe spectroscopy and laser wakefield acceleration require femtosecond level synchronisation between a high-power laser used for the experiment and the accelerator, and similar synchronisation is needed over the entire accelerator facility that can be many kilometres long.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easy solution would be to use a low-noise electrical signal to synchronise the entire facility. However, the coaxial cables used to transmit these signals are very susceptible to fluctuations in temperature and humidity especially over long distances. This limits the achievable timing precision to around 50-100 fs which is not acceptable.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EUXFEL, DESY Hamburg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CLARA, Daresbury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2</a:t>
            </a:fld>
            <a:endParaRPr lang="en-US"/>
          </a:p>
        </p:txBody>
      </p:sp>
    </p:spTree>
    <p:extLst>
      <p:ext uri="{BB962C8B-B14F-4D97-AF65-F5344CB8AC3E}">
        <p14:creationId xmlns:p14="http://schemas.microsoft.com/office/powerpoint/2010/main" val="2165630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lvl="0"/>
            <a:r>
              <a:rPr lang="en-GB" sz="1600" dirty="0"/>
              <a:t>One solution is to use fibre timing links, where optical fibres are used to distribute pulses from a low-noise timing laser. Such lasers can achieve sub-femtosecond fluctuations in pulse arrival time over short distances, which is more than suitable for accelerators. </a:t>
            </a:r>
          </a:p>
          <a:p>
            <a:pPr lvl="0"/>
            <a:endParaRPr lang="en-GB" sz="1600" dirty="0"/>
          </a:p>
          <a:p>
            <a:pPr lvl="0"/>
            <a:r>
              <a:rPr lang="en-GB" sz="1600" dirty="0"/>
              <a:t>However, although they are better than coaxial cables, optical fibres are still susceptible to environmental fluctuations. For example, a change of 1 K over a 1 km long fibre can lead to changes in pulse arrival time of around 2 </a:t>
            </a:r>
            <a:r>
              <a:rPr lang="en-GB" sz="1600" dirty="0" err="1"/>
              <a:t>ps</a:t>
            </a:r>
            <a:r>
              <a:rPr lang="en-GB" sz="1600" dirty="0"/>
              <a:t>, which is not acceptable.</a:t>
            </a:r>
          </a:p>
          <a:p>
            <a:pPr lvl="0"/>
            <a:endParaRPr lang="en-GB" sz="1600" dirty="0"/>
          </a:p>
          <a:p>
            <a:pPr lvl="0"/>
            <a:r>
              <a:rPr lang="en-GB" sz="1600" dirty="0"/>
              <a:t>As such, we need methods for firstly ensuring that the timing pulse arrival time can be kept constant to within a few fs and secondly synchronising the timing laser pulse to an external laser used for experiments or a photocathode laser used to generate electron bunches for the accelerator, for example. </a:t>
            </a:r>
          </a:p>
          <a:p>
            <a:pPr lvl="1"/>
            <a:endParaRPr lang="en-GB" sz="1600" dirty="0"/>
          </a:p>
          <a:p>
            <a:pPr lvl="1"/>
            <a:endParaRPr lang="en-GB" sz="1600" dirty="0"/>
          </a:p>
          <a:p>
            <a:pPr lvl="1"/>
            <a:r>
              <a:rPr lang="en-GB" sz="1600" dirty="0"/>
              <a:t>Methods involving converting laser pulses to RF via photodiodes and measuring phase difference between them limited by amplitude modulation to phase modulation (AM-PM) effects and thermal noise.</a:t>
            </a:r>
          </a:p>
          <a:p>
            <a:pPr lvl="1"/>
            <a:r>
              <a:rPr lang="en-GB" sz="1600" dirty="0"/>
              <a:t>Sensitivity of 1 </a:t>
            </a:r>
            <a:r>
              <a:rPr lang="el-GR" sz="1600" dirty="0"/>
              <a:t>μ</a:t>
            </a:r>
            <a:r>
              <a:rPr lang="en-GB" sz="1600" dirty="0"/>
              <a:t>V/fs, synchronisation limited to &gt; 100 fs [2], not acceptable for modern accelerator facilities.</a:t>
            </a:r>
          </a:p>
          <a:p>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3</a:t>
            </a:fld>
            <a:endParaRPr lang="en-US"/>
          </a:p>
        </p:txBody>
      </p:sp>
    </p:spTree>
    <p:extLst>
      <p:ext uri="{BB962C8B-B14F-4D97-AF65-F5344CB8AC3E}">
        <p14:creationId xmlns:p14="http://schemas.microsoft.com/office/powerpoint/2010/main" val="4034264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Both of these issues can be solved by the balanced optical cross-correlator, or BOXC. First, you take two pulses from your laser source with some time delay delta T between them. These pulses pass through a nonlinear crystal, which generates a sum frequency pulse that can be detected by a photodetector. Note that the amplitude of the sum frequency pulse is highly dependent on the timing between the initial pulses. The greater the temporal overlap, the larger the amplitude of the sum frequency pulse.</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 initial pulses are then reflected back through the nonlinear crystal with some additional known delay due to, for example, the birefringence of the nonlinear crystal causing one of the pulses to travel slower through the crystal than the other pulse. This generates a second sum frequency pulse that is detected.</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We can plot the voltage difference, V1 – V2, against the time delay between the pulses, delta T prime, and by scanning over a range of values of delta T prime we obtain a curve that looks like this. We can see that the voltage difference is linearly proportional to the timing difference, with a gradient of around 1 mV/fs. This is 1000 times greater than the sensitivity achieved by direct photodetection methods, where the initial pulses are converted into electrical pulse trains and the phase difference between the signals is measured.</a:t>
            </a:r>
          </a:p>
          <a:p>
            <a:pPr marL="457200" lvl="1" indent="0">
              <a:buNone/>
            </a:pPr>
            <a:endParaRPr lang="en-GB" sz="1800" dirty="0"/>
          </a:p>
          <a:p>
            <a:pPr marL="457200" lvl="1" indent="0">
              <a:buNone/>
            </a:pPr>
            <a:endParaRPr lang="en-GB" sz="1800" dirty="0"/>
          </a:p>
          <a:p>
            <a:pPr marL="457200" lvl="1" indent="0">
              <a:buNone/>
            </a:pPr>
            <a:endParaRPr lang="en-GB" sz="1800" dirty="0"/>
          </a:p>
          <a:p>
            <a:pPr marL="0" indent="0">
              <a:buNone/>
            </a:pPr>
            <a:r>
              <a:rPr lang="en-GB" sz="1800" dirty="0"/>
              <a:t>For timing link, compare pulse reflected back from accelerator system with reference pulse. Fluctuations in delay used to adjust timing link path length. </a:t>
            </a:r>
          </a:p>
          <a:p>
            <a:pPr lvl="1"/>
            <a:r>
              <a:rPr lang="en-GB" sz="1600" dirty="0"/>
              <a:t>Allows for pulse arrival time to be constant to &lt; 5 fs.</a:t>
            </a:r>
            <a:endParaRPr lang="en-GB" sz="1800" dirty="0"/>
          </a:p>
          <a:p>
            <a:pPr lvl="1"/>
            <a:r>
              <a:rPr lang="en-GB" sz="1600" dirty="0"/>
              <a:t>Phase comparison occurs in optical domain, no AM-PM effects.</a:t>
            </a:r>
          </a:p>
          <a:p>
            <a:pPr lvl="1"/>
            <a:r>
              <a:rPr lang="en-GB" sz="1600" dirty="0"/>
              <a:t>Balanced nature of method removes amplitude fluctuations.</a:t>
            </a:r>
            <a:endParaRPr lang="en-GB" sz="1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Due to timing detection occurring in optical domain rather than RF, process is immune to thermal variations. Method is also immune to difference in amplitudes of input pulses (to first order) due to balanced method.</a:t>
            </a:r>
          </a:p>
        </p:txBody>
      </p:sp>
      <p:sp>
        <p:nvSpPr>
          <p:cNvPr id="4" name="Slide Number Placeholder 3"/>
          <p:cNvSpPr>
            <a:spLocks noGrp="1"/>
          </p:cNvSpPr>
          <p:nvPr>
            <p:ph type="sldNum" sz="quarter" idx="5"/>
          </p:nvPr>
        </p:nvSpPr>
        <p:spPr/>
        <p:txBody>
          <a:bodyPr/>
          <a:lstStyle/>
          <a:p>
            <a:fld id="{D363851C-C6B8-6243-8DBE-E6CA957DDF9F}" type="slidenum">
              <a:rPr lang="en-US" smtClean="0"/>
              <a:t>4</a:t>
            </a:fld>
            <a:endParaRPr lang="en-US"/>
          </a:p>
        </p:txBody>
      </p:sp>
    </p:spTree>
    <p:extLst>
      <p:ext uri="{BB962C8B-B14F-4D97-AF65-F5344CB8AC3E}">
        <p14:creationId xmlns:p14="http://schemas.microsoft.com/office/powerpoint/2010/main" val="4128479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So, the vast majority of balanced optical cross-correlators are free-space coupled, meaning that the laser pulses travel through air rather than optical fibre. This method has been demonstrated for laser pulses of the same wavelength and of different wavelengths, with sensitivities of between 1 and 10 mV/fs being achieved.</a:t>
            </a:r>
            <a:endParaRPr lang="en-GB" sz="1200" b="0" i="0" u="none" strike="noStrike" kern="1200" baseline="0" dirty="0">
              <a:solidFill>
                <a:schemeClr val="tx1"/>
              </a:solidFill>
              <a:latin typeface="+mn-lt"/>
              <a:ea typeface="+mn-ea"/>
              <a:cs typeface="+mn-cs"/>
            </a:endParaRP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However, because the pulses travel in air, the maximum achievable synchronisation is limited to around 10 fs due to temperature and humidity fluctuations affecting the optical path length and the optical components becoming misaligned over time. Whilst this is fine for current accelerators, future XFELs will require sub-femtosecond synchronisation which is just not possible with free-space BOXCs. </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Additionally, current XFELs require around 25 BOXCs to synchronise the entire facility, and as you can imagine maintaining alignment on such a number of BOXCs is extremely challenging and will only become more difficult as facilities become larger and more BOXCs are needed.</a:t>
            </a:r>
          </a:p>
        </p:txBody>
      </p:sp>
      <p:sp>
        <p:nvSpPr>
          <p:cNvPr id="4" name="Slide Number Placeholder 3"/>
          <p:cNvSpPr>
            <a:spLocks noGrp="1"/>
          </p:cNvSpPr>
          <p:nvPr>
            <p:ph type="sldNum" sz="quarter" idx="5"/>
          </p:nvPr>
        </p:nvSpPr>
        <p:spPr/>
        <p:txBody>
          <a:bodyPr/>
          <a:lstStyle/>
          <a:p>
            <a:fld id="{D363851C-C6B8-6243-8DBE-E6CA957DDF9F}" type="slidenum">
              <a:rPr lang="en-US" smtClean="0"/>
              <a:t>5</a:t>
            </a:fld>
            <a:endParaRPr lang="en-US"/>
          </a:p>
        </p:txBody>
      </p:sp>
    </p:spTree>
    <p:extLst>
      <p:ext uri="{BB962C8B-B14F-4D97-AF65-F5344CB8AC3E}">
        <p14:creationId xmlns:p14="http://schemas.microsoft.com/office/powerpoint/2010/main" val="2936248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These problems can be somewhat solved by fibre-coupled BOXCs, where the laser pulses travel through optical fibre instead of air. This has been demonstrated for laser pulses of the same wavelength. The use of fibre-coupled components makes the system much more robust against environmental fluctuations, and it is easier to align and keep stable over long periods of time. Additionally, a waveguide was implemented in the nonlinear crystal to reduce diffraction of the laser pulses as they travel through the crystal, but this has the additional benefit of increasing the amount of sum-frequency light generated by 10 – 100 times compared to the equivalent bulk crystal. This massively increases the performance of the BOXC.</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However, although this has been demonstrated for laser pulses of the same wavelength, a two-colour fibre-coupled balanced optical cross-correlator has never been demonstrated. Such a device would be incredibly important for achieving sub-femtosecond synchronisation between a timing laser and an experiment laser which typically have very different wavelengths. As such, the main aim of my work is to design, build and test a two-colour fibre-coupled BOXC. The first step was to make some initial designs and source some suitable components.</a:t>
            </a:r>
          </a:p>
        </p:txBody>
      </p:sp>
      <p:sp>
        <p:nvSpPr>
          <p:cNvPr id="4" name="Slide Number Placeholder 3"/>
          <p:cNvSpPr>
            <a:spLocks noGrp="1"/>
          </p:cNvSpPr>
          <p:nvPr>
            <p:ph type="sldNum" sz="quarter" idx="5"/>
          </p:nvPr>
        </p:nvSpPr>
        <p:spPr/>
        <p:txBody>
          <a:bodyPr/>
          <a:lstStyle/>
          <a:p>
            <a:fld id="{D363851C-C6B8-6243-8DBE-E6CA957DDF9F}" type="slidenum">
              <a:rPr lang="en-US" smtClean="0"/>
              <a:t>6</a:t>
            </a:fld>
            <a:endParaRPr lang="en-US"/>
          </a:p>
        </p:txBody>
      </p:sp>
    </p:spTree>
    <p:extLst>
      <p:ext uri="{BB962C8B-B14F-4D97-AF65-F5344CB8AC3E}">
        <p14:creationId xmlns:p14="http://schemas.microsoft.com/office/powerpoint/2010/main" val="2820777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So the interaction that I’m interested in is sum-frequency generation between 1560 and 800 nm light. Additionally, the nonlinear crystal needs to have a waveguide implemented so that the laser light can be coupled back into optical fibre. My first idea was to use a type 2 phase-matched nonlinear crystal and to reflect the two initial pulses back through the crystal to generate the two sum-frequency pulses, similar to the one-colour design. I also had the idea of using two nonlinear crystals in series to generate the sum-frequency pulses, removing the need for passing the initial pulses through the same crystal twice.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 main reason for using a type 2 phase-matched crystal was that type 2 phase matching requires the initial pulses to be orthogonally polarised to generate sum-frequency light. Thus, the birefringence of the nonlinear crystal can be used to impart the necessary delay to one of the pulses in order for the cross-correlator to work.</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However, there are a number of issues with these designs. Firstly, I could not find a suitable crystal that allows light to travel through it in both directions, making the first design impossible. Secondly, as shown by the blue lines, there are sections in both designs where all 3 wavelengths of light need to be coupled into the same optical fibre, which leads to large coupling losses as the fibre can’t be matched for all 3 wavelengths at once. Additionally, I could not find a nonlinear crystal with 3 separate outputs matched to each wavelength of light, making this issue unavoidable. Thus, I had to come up with another design.</a:t>
            </a:r>
          </a:p>
          <a:p>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7</a:t>
            </a:fld>
            <a:endParaRPr lang="en-US"/>
          </a:p>
        </p:txBody>
      </p:sp>
    </p:spTree>
    <p:extLst>
      <p:ext uri="{BB962C8B-B14F-4D97-AF65-F5344CB8AC3E}">
        <p14:creationId xmlns:p14="http://schemas.microsoft.com/office/powerpoint/2010/main" val="980578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My next idea was to use two nonlinear crystals in parallel, as shown by the light blue boxes. The plan is to take your two initial laser pulses of different wavelengths and propagate them to separate 50:50 splitters. This will split the 1560 nm and 800 nm pulses into two components which will be sent to separate crystals. However, one of the 1560 nm components will pass through a fibre delay stage and receive an additional delay D. Thus, at the nonlinear crystals, the sets of pulses will have different delays delta T and delta T prime. The value of D can be adjusted to maximise the sensitivity of the BOXC, which is a benefit over using other methods for delaying the laser pulse.</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Then, the two nonlinear crystals generate two sum-frequency pulses which are detected by photodiodes. By moving the external delay stage, we can vary the arrival time of the 800 nm pulse and hence vary delta T prime, which allows us to obtain a voltage difference curve similar to that of the one-colour cross-correlator. This can then be used to measure the time delay between the two laser pulses and synchronise the two lasers together.</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We can have a closer look at the optical housing, which is where most of the components will be contained.</a:t>
            </a:r>
          </a:p>
          <a:p>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8</a:t>
            </a:fld>
            <a:endParaRPr lang="en-US"/>
          </a:p>
        </p:txBody>
      </p:sp>
    </p:spTree>
    <p:extLst>
      <p:ext uri="{BB962C8B-B14F-4D97-AF65-F5344CB8AC3E}">
        <p14:creationId xmlns:p14="http://schemas.microsoft.com/office/powerpoint/2010/main" val="2839917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From the CAD drawing, the components will be mounted in a standard Thorlabs rack box, which can be kept in a shelving unit that can house around 10 rack boxes. These shelves can easily be stored in a temperature-controlled environment, and as you can fit multiple rack boxes in a single shelving unit, it has a much smaller footprint than the same number of free-space BOXCs, saving space and money.</a:t>
            </a:r>
          </a:p>
          <a:p>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9</a:t>
            </a:fld>
            <a:endParaRPr lang="en-US"/>
          </a:p>
        </p:txBody>
      </p:sp>
    </p:spTree>
    <p:extLst>
      <p:ext uri="{BB962C8B-B14F-4D97-AF65-F5344CB8AC3E}">
        <p14:creationId xmlns:p14="http://schemas.microsoft.com/office/powerpoint/2010/main" val="3986238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7"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8"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9" name="Slide Number Placeholder 5"/>
          <p:cNvSpPr>
            <a:spLocks noGrp="1"/>
          </p:cNvSpPr>
          <p:nvPr>
            <p:ph type="sldNum" sz="quarter" idx="12"/>
          </p:nvPr>
        </p:nvSpPr>
        <p:spPr>
          <a:xfrm>
            <a:off x="9432000" y="6480002"/>
            <a:ext cx="2743200" cy="365125"/>
          </a:xfrm>
          <a:prstGeom prst="rect">
            <a:avLst/>
          </a:prstGeom>
        </p:spPr>
        <p:txBody>
          <a:bodyPr/>
          <a:lstStyle>
            <a:lvl1pPr>
              <a:defRPr sz="1400">
                <a:solidFill>
                  <a:schemeClr val="bg1"/>
                </a:solidFill>
                <a:latin typeface="Arial" panose="020B0604020202020204" pitchFamily="34" charset="0"/>
                <a:cs typeface="Arial" panose="020B0604020202020204" pitchFamily="34" charset="0"/>
              </a:defRPr>
            </a:lvl1pPr>
          </a:lstStyle>
          <a:p>
            <a:pPr algn="r"/>
            <a:fld id="{4CDE2015-5B0A-B64E-A4F8-D9CE8B659446}" type="slidenum">
              <a:rPr lang="en-US" smtClean="0"/>
              <a:pPr algn="r"/>
              <a:t>‹#›</a:t>
            </a:fld>
            <a:endParaRPr lang="en-US" dirty="0"/>
          </a:p>
        </p:txBody>
      </p:sp>
    </p:spTree>
    <p:extLst>
      <p:ext uri="{BB962C8B-B14F-4D97-AF65-F5344CB8AC3E}">
        <p14:creationId xmlns:p14="http://schemas.microsoft.com/office/powerpoint/2010/main" val="2138964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762454"/>
            <a:ext cx="3932237" cy="1600200"/>
          </a:xfrm>
        </p:spPr>
        <p:txBody>
          <a:bodyPr anchor="b"/>
          <a:lstStyle>
            <a:lvl1pPr>
              <a:defRPr sz="3200"/>
            </a:lvl1pPr>
          </a:lstStyle>
          <a:p>
            <a:r>
              <a:rPr lang="en-US" dirty="0"/>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9" y="3610303"/>
            <a:ext cx="3930648" cy="225074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8"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9"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10" name="Slide Number Placeholder 5"/>
          <p:cNvSpPr>
            <a:spLocks noGrp="1"/>
          </p:cNvSpPr>
          <p:nvPr>
            <p:ph type="sldNum" sz="quarter" idx="12"/>
          </p:nvPr>
        </p:nvSpPr>
        <p:spPr>
          <a:xfrm>
            <a:off x="9432000" y="6480002"/>
            <a:ext cx="2743200" cy="365125"/>
          </a:xfrm>
          <a:prstGeom prst="rect">
            <a:avLst/>
          </a:prstGeom>
        </p:spPr>
        <p:txBody>
          <a:bodyPr/>
          <a:lstStyle>
            <a:lvl1pPr>
              <a:defRPr sz="1400">
                <a:solidFill>
                  <a:schemeClr val="bg1"/>
                </a:solidFill>
                <a:latin typeface="Arial" panose="020B0604020202020204" pitchFamily="34" charset="0"/>
                <a:cs typeface="Arial" panose="020B0604020202020204" pitchFamily="34" charset="0"/>
              </a:defRPr>
            </a:lvl1pPr>
          </a:lstStyle>
          <a:p>
            <a:pPr algn="r"/>
            <a:fld id="{4CDE2015-5B0A-B64E-A4F8-D9CE8B659446}" type="slidenum">
              <a:rPr lang="en-US" smtClean="0"/>
              <a:pPr algn="r"/>
              <a:t>‹#›</a:t>
            </a:fld>
            <a:endParaRPr lang="en-US" dirty="0"/>
          </a:p>
        </p:txBody>
      </p:sp>
    </p:spTree>
    <p:extLst>
      <p:ext uri="{BB962C8B-B14F-4D97-AF65-F5344CB8AC3E}">
        <p14:creationId xmlns:p14="http://schemas.microsoft.com/office/powerpoint/2010/main" val="912038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8"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9"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2033894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lvl1pPr>
              <a:defRPr sz="3600"/>
            </a:lvl1pPr>
          </a:lstStyle>
          <a:p>
            <a:r>
              <a:rPr lang="en-US" dirty="0"/>
              <a:t>Click to edit Master title style</a:t>
            </a:r>
          </a:p>
        </p:txBody>
      </p:sp>
      <p:sp>
        <p:nvSpPr>
          <p:cNvPr id="3" name="Vertical Text Placeholder 2"/>
          <p:cNvSpPr>
            <a:spLocks noGrp="1"/>
          </p:cNvSpPr>
          <p:nvPr>
            <p:ph type="body" orient="vert" idx="1"/>
          </p:nvPr>
        </p:nvSpPr>
        <p:spPr>
          <a:xfrm>
            <a:off x="838201" y="1923393"/>
            <a:ext cx="7734300" cy="425357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8"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9"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151432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7"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8"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10967666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D1F08D2-FB40-4916-9586-F563D9B96965}" type="datetime1">
              <a:rPr lang="en-US" smtClean="0"/>
              <a:t>7/21/2022</a:t>
            </a:fld>
            <a:endParaRPr lang="en-US"/>
          </a:p>
        </p:txBody>
      </p:sp>
      <p:sp>
        <p:nvSpPr>
          <p:cNvPr id="5" name="Footer Placeholder 4"/>
          <p:cNvSpPr>
            <a:spLocks noGrp="1"/>
          </p:cNvSpPr>
          <p:nvPr>
            <p:ph type="ftr" sz="quarter" idx="11"/>
          </p:nvPr>
        </p:nvSpPr>
        <p:spPr/>
        <p:txBody>
          <a:bodyPr/>
          <a:lstStyle/>
          <a:p>
            <a:r>
              <a:rPr lang="en-US"/>
              <a:t>Lewis.Reid@Liverpool.ac.uk</a:t>
            </a:r>
          </a:p>
        </p:txBody>
      </p:sp>
      <p:sp>
        <p:nvSpPr>
          <p:cNvPr id="6" name="Slide Number Placeholder 5"/>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17626172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F72461B-C9F2-40A5-B459-BDB7F03FE51D}" type="datetime1">
              <a:rPr lang="en-US" smtClean="0"/>
              <a:t>7/21/2022</a:t>
            </a:fld>
            <a:endParaRPr lang="en-US"/>
          </a:p>
        </p:txBody>
      </p:sp>
      <p:sp>
        <p:nvSpPr>
          <p:cNvPr id="5" name="Footer Placeholder 4"/>
          <p:cNvSpPr>
            <a:spLocks noGrp="1"/>
          </p:cNvSpPr>
          <p:nvPr>
            <p:ph type="ftr" sz="quarter" idx="11"/>
          </p:nvPr>
        </p:nvSpPr>
        <p:spPr/>
        <p:txBody>
          <a:bodyPr/>
          <a:lstStyle/>
          <a:p>
            <a:r>
              <a:rPr lang="en-US"/>
              <a:t>Lewis.Reid@Liverpool.ac.uk</a:t>
            </a:r>
          </a:p>
        </p:txBody>
      </p:sp>
      <p:sp>
        <p:nvSpPr>
          <p:cNvPr id="6" name="Slide Number Placeholder 5"/>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14698039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normAutofit/>
          </a:bodyPr>
          <a:lstStyle>
            <a:lvl1pPr>
              <a:defRPr sz="3600"/>
            </a:lvl1pPr>
          </a:lstStyle>
          <a:p>
            <a:r>
              <a:rPr lang="en-US" dirty="0"/>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7E5CDA-3683-4D59-82AC-4A61ADE23595}" type="datetime1">
              <a:rPr lang="en-US" smtClean="0"/>
              <a:t>7/21/2022</a:t>
            </a:fld>
            <a:endParaRPr lang="en-US"/>
          </a:p>
        </p:txBody>
      </p:sp>
      <p:sp>
        <p:nvSpPr>
          <p:cNvPr id="5" name="Footer Placeholder 4"/>
          <p:cNvSpPr>
            <a:spLocks noGrp="1"/>
          </p:cNvSpPr>
          <p:nvPr>
            <p:ph type="ftr" sz="quarter" idx="11"/>
          </p:nvPr>
        </p:nvSpPr>
        <p:spPr/>
        <p:txBody>
          <a:bodyPr/>
          <a:lstStyle/>
          <a:p>
            <a:r>
              <a:rPr lang="en-US"/>
              <a:t>Lewis.Reid@Liverpool.ac.uk</a:t>
            </a:r>
          </a:p>
        </p:txBody>
      </p:sp>
      <p:sp>
        <p:nvSpPr>
          <p:cNvPr id="6" name="Slide Number Placeholder 5"/>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37427347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0BB4F84-0756-418D-B40F-E27C756117A1}" type="datetime1">
              <a:rPr lang="en-US" smtClean="0"/>
              <a:t>7/21/2022</a:t>
            </a:fld>
            <a:endParaRPr lang="en-US"/>
          </a:p>
        </p:txBody>
      </p:sp>
      <p:sp>
        <p:nvSpPr>
          <p:cNvPr id="6" name="Footer Placeholder 5"/>
          <p:cNvSpPr>
            <a:spLocks noGrp="1"/>
          </p:cNvSpPr>
          <p:nvPr>
            <p:ph type="ftr" sz="quarter" idx="11"/>
          </p:nvPr>
        </p:nvSpPr>
        <p:spPr/>
        <p:txBody>
          <a:bodyPr/>
          <a:lstStyle/>
          <a:p>
            <a:r>
              <a:rPr lang="en-US"/>
              <a:t>Lewis.Reid@Liverpool.ac.uk</a:t>
            </a:r>
          </a:p>
        </p:txBody>
      </p:sp>
      <p:sp>
        <p:nvSpPr>
          <p:cNvPr id="7" name="Slide Number Placeholder 6"/>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20059135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EEC2DA9-CB95-4EB6-872E-E884A1F22294}" type="datetime1">
              <a:rPr lang="en-US" smtClean="0"/>
              <a:t>7/21/2022</a:t>
            </a:fld>
            <a:endParaRPr lang="en-US"/>
          </a:p>
        </p:txBody>
      </p:sp>
      <p:sp>
        <p:nvSpPr>
          <p:cNvPr id="8" name="Footer Placeholder 7"/>
          <p:cNvSpPr>
            <a:spLocks noGrp="1"/>
          </p:cNvSpPr>
          <p:nvPr>
            <p:ph type="ftr" sz="quarter" idx="11"/>
          </p:nvPr>
        </p:nvSpPr>
        <p:spPr/>
        <p:txBody>
          <a:bodyPr/>
          <a:lstStyle/>
          <a:p>
            <a:r>
              <a:rPr lang="en-US"/>
              <a:t>Lewis.Reid@Liverpool.ac.uk</a:t>
            </a:r>
          </a:p>
        </p:txBody>
      </p:sp>
      <p:sp>
        <p:nvSpPr>
          <p:cNvPr id="9" name="Slide Number Placeholder 8"/>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28250354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72D5374-AA74-468D-AD41-736A57BB4CFE}" type="datetime1">
              <a:rPr lang="en-US" smtClean="0"/>
              <a:t>7/21/2022</a:t>
            </a:fld>
            <a:endParaRPr lang="en-US"/>
          </a:p>
        </p:txBody>
      </p:sp>
      <p:sp>
        <p:nvSpPr>
          <p:cNvPr id="4" name="Footer Placeholder 3"/>
          <p:cNvSpPr>
            <a:spLocks noGrp="1"/>
          </p:cNvSpPr>
          <p:nvPr>
            <p:ph type="ftr" sz="quarter" idx="11"/>
          </p:nvPr>
        </p:nvSpPr>
        <p:spPr/>
        <p:txBody>
          <a:bodyPr/>
          <a:lstStyle/>
          <a:p>
            <a:r>
              <a:rPr lang="en-US"/>
              <a:t>Lewis.Reid@Liverpool.ac.uk</a:t>
            </a:r>
          </a:p>
        </p:txBody>
      </p:sp>
      <p:sp>
        <p:nvSpPr>
          <p:cNvPr id="5" name="Slide Number Placeholder 4"/>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1416021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5"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6" name="Slide Number Placeholder 5"/>
          <p:cNvSpPr>
            <a:spLocks noGrp="1"/>
          </p:cNvSpPr>
          <p:nvPr>
            <p:ph type="sldNum" sz="quarter" idx="12"/>
          </p:nvPr>
        </p:nvSpPr>
        <p:spPr>
          <a:xfrm>
            <a:off x="9432000" y="6480002"/>
            <a:ext cx="2743200" cy="365125"/>
          </a:xfrm>
          <a:prstGeom prst="rect">
            <a:avLst/>
          </a:prstGeom>
        </p:spPr>
        <p:txBody>
          <a:bodyPr/>
          <a:lstStyle>
            <a:lvl1pPr>
              <a:defRPr sz="1400">
                <a:solidFill>
                  <a:schemeClr val="bg1"/>
                </a:solidFill>
                <a:latin typeface="Arial" panose="020B0604020202020204" pitchFamily="34" charset="0"/>
                <a:cs typeface="Arial" panose="020B0604020202020204" pitchFamily="34" charset="0"/>
              </a:defRPr>
            </a:lvl1pPr>
          </a:lstStyle>
          <a:p>
            <a:pPr algn="r"/>
            <a:fld id="{4CDE2015-5B0A-B64E-A4F8-D9CE8B659446}" type="slidenum">
              <a:rPr lang="en-US" smtClean="0"/>
              <a:pPr algn="r"/>
              <a:t>‹#›</a:t>
            </a:fld>
            <a:endParaRPr lang="en-US" dirty="0"/>
          </a:p>
        </p:txBody>
      </p:sp>
      <p:pic>
        <p:nvPicPr>
          <p:cNvPr id="7" name="Content Placeholder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0473" y="533335"/>
            <a:ext cx="3118657" cy="801627"/>
          </a:xfrm>
          <a:prstGeom prst="rect">
            <a:avLst/>
          </a:prstGeom>
        </p:spPr>
      </p:pic>
    </p:spTree>
    <p:extLst>
      <p:ext uri="{BB962C8B-B14F-4D97-AF65-F5344CB8AC3E}">
        <p14:creationId xmlns:p14="http://schemas.microsoft.com/office/powerpoint/2010/main" val="7057142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989504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78753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00C61B-1224-42FE-85E5-16BC862DD3AB}" type="datetime1">
              <a:rPr lang="en-US" smtClean="0"/>
              <a:t>7/21/2022</a:t>
            </a:fld>
            <a:endParaRPr lang="en-US"/>
          </a:p>
        </p:txBody>
      </p:sp>
      <p:sp>
        <p:nvSpPr>
          <p:cNvPr id="6" name="Footer Placeholder 5"/>
          <p:cNvSpPr>
            <a:spLocks noGrp="1"/>
          </p:cNvSpPr>
          <p:nvPr>
            <p:ph type="ftr" sz="quarter" idx="11"/>
          </p:nvPr>
        </p:nvSpPr>
        <p:spPr/>
        <p:txBody>
          <a:bodyPr/>
          <a:lstStyle/>
          <a:p>
            <a:r>
              <a:rPr lang="en-US"/>
              <a:t>Lewis.Reid@Liverpool.ac.uk</a:t>
            </a:r>
          </a:p>
        </p:txBody>
      </p:sp>
      <p:sp>
        <p:nvSpPr>
          <p:cNvPr id="7" name="Slide Number Placeholder 6"/>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29483101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31F6660-EAA7-43ED-BC98-B8BF0B6DE52A}" type="datetime1">
              <a:rPr lang="en-US" smtClean="0"/>
              <a:t>7/21/2022</a:t>
            </a:fld>
            <a:endParaRPr lang="en-US"/>
          </a:p>
        </p:txBody>
      </p:sp>
      <p:sp>
        <p:nvSpPr>
          <p:cNvPr id="6" name="Footer Placeholder 5"/>
          <p:cNvSpPr>
            <a:spLocks noGrp="1"/>
          </p:cNvSpPr>
          <p:nvPr>
            <p:ph type="ftr" sz="quarter" idx="11"/>
          </p:nvPr>
        </p:nvSpPr>
        <p:spPr/>
        <p:txBody>
          <a:bodyPr/>
          <a:lstStyle/>
          <a:p>
            <a:r>
              <a:rPr lang="en-US"/>
              <a:t>Lewis.Reid@Liverpool.ac.uk</a:t>
            </a:r>
          </a:p>
        </p:txBody>
      </p:sp>
      <p:sp>
        <p:nvSpPr>
          <p:cNvPr id="7" name="Slide Number Placeholder 6"/>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16863762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55AA64-0D27-40C2-9A72-8B299EE03B3A}" type="datetime1">
              <a:rPr lang="en-US" smtClean="0"/>
              <a:t>7/21/2022</a:t>
            </a:fld>
            <a:endParaRPr lang="en-US"/>
          </a:p>
        </p:txBody>
      </p:sp>
      <p:sp>
        <p:nvSpPr>
          <p:cNvPr id="5" name="Footer Placeholder 4"/>
          <p:cNvSpPr>
            <a:spLocks noGrp="1"/>
          </p:cNvSpPr>
          <p:nvPr>
            <p:ph type="ftr" sz="quarter" idx="11"/>
          </p:nvPr>
        </p:nvSpPr>
        <p:spPr/>
        <p:txBody>
          <a:bodyPr/>
          <a:lstStyle/>
          <a:p>
            <a:r>
              <a:rPr lang="en-US"/>
              <a:t>Lewis.Reid@Liverpool.ac.uk</a:t>
            </a:r>
          </a:p>
        </p:txBody>
      </p:sp>
      <p:sp>
        <p:nvSpPr>
          <p:cNvPr id="6" name="Slide Number Placeholder 5"/>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605394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4FA2D9-E93C-4BCC-96CD-027E8A288944}" type="datetime1">
              <a:rPr lang="en-US" smtClean="0"/>
              <a:t>7/21/2022</a:t>
            </a:fld>
            <a:endParaRPr lang="en-US"/>
          </a:p>
        </p:txBody>
      </p:sp>
      <p:sp>
        <p:nvSpPr>
          <p:cNvPr id="5" name="Footer Placeholder 4"/>
          <p:cNvSpPr>
            <a:spLocks noGrp="1"/>
          </p:cNvSpPr>
          <p:nvPr>
            <p:ph type="ftr" sz="quarter" idx="11"/>
          </p:nvPr>
        </p:nvSpPr>
        <p:spPr/>
        <p:txBody>
          <a:bodyPr/>
          <a:lstStyle/>
          <a:p>
            <a:r>
              <a:rPr lang="en-US"/>
              <a:t>Lewis.Reid@Liverpool.ac.uk</a:t>
            </a:r>
          </a:p>
        </p:txBody>
      </p:sp>
      <p:sp>
        <p:nvSpPr>
          <p:cNvPr id="6" name="Slide Number Placeholder 5"/>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17402555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pPr defTabSz="914377">
              <a:defRPr/>
            </a:pPr>
            <a:fld id="{B3AE5FA9-2C90-49AA-A760-6D77584EA8B3}"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9411840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9D5A7CFE-12EE-41E9-85D4-A00D5033CB0C}"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41035394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normAutofit/>
          </a:bodyPr>
          <a:lstStyle>
            <a:lvl1pPr>
              <a:defRPr sz="3600"/>
            </a:lvl1pPr>
          </a:lstStyle>
          <a:p>
            <a:r>
              <a:rPr lang="en-US" dirty="0"/>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914377">
              <a:defRPr/>
            </a:pPr>
            <a:fld id="{9327EE91-475A-4528-9DF1-2B53F06B2913}"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17910855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914377">
              <a:defRPr/>
            </a:pPr>
            <a:fld id="{7E1170D6-D611-48C2-9E1B-E96D9712C361}"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014258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normAutofit/>
          </a:bodyPr>
          <a:lstStyle>
            <a:lvl1pPr>
              <a:defRPr sz="3600"/>
            </a:lvl1pPr>
          </a:lstStyle>
          <a:p>
            <a:r>
              <a:rPr lang="en-US" dirty="0"/>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8"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9"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3873518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914377">
              <a:defRPr/>
            </a:pPr>
            <a:fld id="{61834585-BAFF-4885-BAEE-2209E6BCCADD}"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9" name="Slide Number Placeholder 8"/>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14621807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914377">
              <a:defRPr/>
            </a:pPr>
            <a:fld id="{3919B137-380B-4ACB-A752-D253CC90692D}"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5" name="Slide Number Placeholder 4"/>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41919569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13818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520142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defTabSz="914377">
              <a:defRPr/>
            </a:pPr>
            <a:fld id="{45A9B081-2896-48E2-8ACC-CEFE1708752A}"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40349070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defTabSz="914377">
              <a:defRPr/>
            </a:pPr>
            <a:fld id="{7AE4D712-6098-4857-B906-C03BB31D36C0}"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17673489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53FB4EC1-3D66-452B-B951-51A7DEB79218}"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5249652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B0339893-E9B2-4EAC-83AE-8398C4262C6C}"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33397509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pPr defTabSz="914377">
              <a:defRPr/>
            </a:pPr>
            <a:fld id="{D2BD9A66-3EEA-43FF-94F7-2284ADF28508}"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4210970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B68A4A00-8EA1-456E-AE90-1FC8624340C2}"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611165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9"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10"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11991887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normAutofit/>
          </a:bodyPr>
          <a:lstStyle>
            <a:lvl1pPr>
              <a:defRPr sz="3600"/>
            </a:lvl1pPr>
          </a:lstStyle>
          <a:p>
            <a:r>
              <a:rPr lang="en-US" dirty="0"/>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914377">
              <a:defRPr/>
            </a:pPr>
            <a:fld id="{0B12693B-AAF3-44C2-B0C1-7351F11F64F1}"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1723578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914377">
              <a:defRPr/>
            </a:pPr>
            <a:fld id="{B3BE921E-1126-4F72-9921-BF8F17110F99}"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4157222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914377">
              <a:defRPr/>
            </a:pPr>
            <a:fld id="{B1075E82-19FA-47DC-94FA-213F7BB62083}"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9" name="Slide Number Placeholder 8"/>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7118938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Date Placeholder 2"/>
          <p:cNvSpPr>
            <a:spLocks noGrp="1"/>
          </p:cNvSpPr>
          <p:nvPr>
            <p:ph type="dt" sz="half" idx="10"/>
          </p:nvPr>
        </p:nvSpPr>
        <p:spPr/>
        <p:txBody>
          <a:bodyPr/>
          <a:lstStyle/>
          <a:p>
            <a:pPr defTabSz="914377">
              <a:defRPr/>
            </a:pPr>
            <a:fld id="{4F766357-0166-49FF-8411-E1865DE03D0E}"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5" name="Slide Number Placeholder 4"/>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4617070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lvl1pPr>
              <a:defRPr sz="3600"/>
            </a:lvl1pPr>
          </a:lstStyle>
          <a:p>
            <a:r>
              <a:rPr lang="en-US" dirty="0"/>
              <a:t>Click to edit Master title style</a:t>
            </a:r>
          </a:p>
        </p:txBody>
      </p:sp>
    </p:spTree>
    <p:extLst>
      <p:ext uri="{BB962C8B-B14F-4D97-AF65-F5344CB8AC3E}">
        <p14:creationId xmlns:p14="http://schemas.microsoft.com/office/powerpoint/2010/main" val="30298637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defTabSz="914377">
              <a:defRPr/>
            </a:pPr>
            <a:fld id="{C691AC75-204A-412D-A6DD-F437E6161ECF}"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347761085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defTabSz="914377">
              <a:defRPr/>
            </a:pPr>
            <a:fld id="{584439B1-C12F-428F-81E6-ED7176C777D5}"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8294217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B3091774-C4A8-430C-B2C1-1AAC9B4085F6}"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31625423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lvl1pPr>
              <a:defRPr sz="3600"/>
            </a:lvl1pPr>
          </a:lstStyle>
          <a:p>
            <a:r>
              <a:rPr lang="en-US" dirty="0"/>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B47A9475-8522-4967-A522-AB07BEB7EB54}"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440717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11"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12"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630756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7"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8"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grpSp>
        <p:nvGrpSpPr>
          <p:cNvPr id="9" name="Group 8">
            <a:extLst>
              <a:ext uri="{FF2B5EF4-FFF2-40B4-BE49-F238E27FC236}">
                <a16:creationId xmlns:a16="http://schemas.microsoft.com/office/drawing/2014/main" id="{513779C9-A8F1-461F-A5D6-B48D3B5F50CE}"/>
              </a:ext>
            </a:extLst>
          </p:cNvPr>
          <p:cNvGrpSpPr/>
          <p:nvPr userDrawn="1"/>
        </p:nvGrpSpPr>
        <p:grpSpPr>
          <a:xfrm>
            <a:off x="0" y="-14948"/>
            <a:ext cx="12192000" cy="1147359"/>
            <a:chOff x="0" y="-38698"/>
            <a:chExt cx="12192000" cy="1147359"/>
          </a:xfrm>
        </p:grpSpPr>
        <p:sp>
          <p:nvSpPr>
            <p:cNvPr id="10" name="Rectangle 9">
              <a:extLst>
                <a:ext uri="{FF2B5EF4-FFF2-40B4-BE49-F238E27FC236}">
                  <a16:creationId xmlns:a16="http://schemas.microsoft.com/office/drawing/2014/main" id="{541A97A8-8C0B-4241-A68F-46E79A9FCD90}"/>
                </a:ext>
              </a:extLst>
            </p:cNvPr>
            <p:cNvSpPr/>
            <p:nvPr/>
          </p:nvSpPr>
          <p:spPr>
            <a:xfrm>
              <a:off x="0" y="-38698"/>
              <a:ext cx="12192000" cy="11473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pic>
          <p:nvPicPr>
            <p:cNvPr id="11" name="Picture 10">
              <a:extLst>
                <a:ext uri="{FF2B5EF4-FFF2-40B4-BE49-F238E27FC236}">
                  <a16:creationId xmlns:a16="http://schemas.microsoft.com/office/drawing/2014/main" id="{CA780CFF-54BE-4534-8954-3B3EF2F18E3C}"/>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3505" y="89443"/>
              <a:ext cx="3872911" cy="892005"/>
            </a:xfrm>
            <a:prstGeom prst="rect">
              <a:avLst/>
            </a:prstGeom>
          </p:spPr>
        </p:pic>
      </p:grpSp>
      <p:sp>
        <p:nvSpPr>
          <p:cNvPr id="2" name="Title 1"/>
          <p:cNvSpPr>
            <a:spLocks noGrp="1"/>
          </p:cNvSpPr>
          <p:nvPr>
            <p:ph type="title"/>
          </p:nvPr>
        </p:nvSpPr>
        <p:spPr>
          <a:xfrm>
            <a:off x="4267200" y="-104051"/>
            <a:ext cx="7821295" cy="1325563"/>
          </a:xfrm>
        </p:spPr>
        <p:txBody>
          <a:bodyPr/>
          <a:lstStyle/>
          <a:p>
            <a:r>
              <a:rPr lang="en-US"/>
              <a:t>Click to edit Master title style</a:t>
            </a:r>
          </a:p>
        </p:txBody>
      </p:sp>
    </p:spTree>
    <p:extLst>
      <p:ext uri="{BB962C8B-B14F-4D97-AF65-F5344CB8AC3E}">
        <p14:creationId xmlns:p14="http://schemas.microsoft.com/office/powerpoint/2010/main" val="1142373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lvl1pPr>
              <a:defRPr sz="3600"/>
            </a:lvl1pPr>
          </a:lstStyle>
          <a:p>
            <a:r>
              <a:rPr lang="en-US" dirty="0"/>
              <a:t>Click to edit Master title style</a:t>
            </a:r>
          </a:p>
        </p:txBody>
      </p:sp>
      <p:sp>
        <p:nvSpPr>
          <p:cNvPr id="3"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4"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6"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1368030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lvl1pPr>
              <a:defRPr sz="3600"/>
            </a:lvl1pPr>
          </a:lstStyle>
          <a:p>
            <a:r>
              <a:rPr lang="en-US" dirty="0"/>
              <a:t>Click to edit Master title style</a:t>
            </a:r>
          </a:p>
        </p:txBody>
      </p:sp>
      <p:sp>
        <p:nvSpPr>
          <p:cNvPr id="3"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4"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6"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1938990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746688"/>
            <a:ext cx="3932237" cy="1600200"/>
          </a:xfrm>
        </p:spPr>
        <p:txBody>
          <a:bodyPr anchor="b">
            <a:normAutofit/>
          </a:bodyPr>
          <a:lstStyle>
            <a:lvl1pPr>
              <a:defRPr sz="3600"/>
            </a:lvl1pPr>
          </a:lstStyle>
          <a:p>
            <a:r>
              <a:rPr lang="en-US" dirty="0"/>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3594538"/>
            <a:ext cx="3932237" cy="2274450"/>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8"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7/21/2022</a:t>
            </a:fld>
            <a:endParaRPr lang="en-US"/>
          </a:p>
        </p:txBody>
      </p:sp>
      <p:sp>
        <p:nvSpPr>
          <p:cNvPr id="9"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10" name="Slide Number Placeholder 5"/>
          <p:cNvSpPr>
            <a:spLocks noGrp="1"/>
          </p:cNvSpPr>
          <p:nvPr>
            <p:ph type="sldNum" sz="quarter" idx="12"/>
          </p:nvPr>
        </p:nvSpPr>
        <p:spPr>
          <a:xfrm>
            <a:off x="9432000" y="6480002"/>
            <a:ext cx="2743200" cy="365125"/>
          </a:xfrm>
          <a:prstGeom prst="rect">
            <a:avLst/>
          </a:prstGeom>
        </p:spPr>
        <p:txBody>
          <a:bodyPr/>
          <a:lstStyle>
            <a:lvl1pPr>
              <a:defRPr sz="1400">
                <a:solidFill>
                  <a:schemeClr val="bg1"/>
                </a:solidFill>
                <a:latin typeface="Arial" panose="020B0604020202020204" pitchFamily="34" charset="0"/>
                <a:cs typeface="Arial" panose="020B0604020202020204" pitchFamily="34" charset="0"/>
              </a:defRPr>
            </a:lvl1pPr>
          </a:lstStyle>
          <a:p>
            <a:pPr algn="r"/>
            <a:fld id="{4CDE2015-5B0A-B64E-A4F8-D9CE8B659446}" type="slidenum">
              <a:rPr lang="en-US" smtClean="0"/>
              <a:pPr algn="r"/>
              <a:t>‹#›</a:t>
            </a:fld>
            <a:endParaRPr lang="en-US" dirty="0"/>
          </a:p>
        </p:txBody>
      </p:sp>
    </p:spTree>
    <p:extLst>
      <p:ext uri="{BB962C8B-B14F-4D97-AF65-F5344CB8AC3E}">
        <p14:creationId xmlns:p14="http://schemas.microsoft.com/office/powerpoint/2010/main" val="1528604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A2B7C"/>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3433707"/>
            <a:ext cx="10515600" cy="271484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Content Placeholder 3"/>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05533" y="71526"/>
            <a:ext cx="3118657" cy="801627"/>
          </a:xfrm>
          <a:prstGeom prst="rect">
            <a:avLst/>
          </a:prstGeom>
        </p:spPr>
      </p:pic>
      <p:sp>
        <p:nvSpPr>
          <p:cNvPr id="9" name="Date Placeholder 3"/>
          <p:cNvSpPr>
            <a:spLocks noGrp="1"/>
          </p:cNvSpPr>
          <p:nvPr>
            <p:ph type="dt" sz="half" idx="2"/>
          </p:nvPr>
        </p:nvSpPr>
        <p:spPr>
          <a:xfrm>
            <a:off x="5406736" y="6481041"/>
            <a:ext cx="2743200" cy="365125"/>
          </a:xfrm>
          <a:prstGeom prst="rect">
            <a:avLst/>
          </a:prstGeom>
        </p:spPr>
        <p:txBody>
          <a:bodyPr/>
          <a:lstStyle/>
          <a:p>
            <a:fld id="{3D943DD3-1362-4B91-8728-C0EBDE7D807E}" type="datetime1">
              <a:rPr lang="en-US" smtClean="0"/>
              <a:t>7/21/2022</a:t>
            </a:fld>
            <a:endParaRPr lang="en-US" dirty="0"/>
          </a:p>
        </p:txBody>
      </p:sp>
      <p:sp>
        <p:nvSpPr>
          <p:cNvPr id="10" name="Footer Placeholder 4"/>
          <p:cNvSpPr>
            <a:spLocks noGrp="1"/>
          </p:cNvSpPr>
          <p:nvPr>
            <p:ph type="ftr" sz="quarter" idx="3"/>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11" name="Slide Number Placeholder 5"/>
          <p:cNvSpPr>
            <a:spLocks noGrp="1"/>
          </p:cNvSpPr>
          <p:nvPr>
            <p:ph type="sldNum" sz="quarter" idx="4"/>
          </p:nvPr>
        </p:nvSpPr>
        <p:spPr>
          <a:xfrm>
            <a:off x="9432000" y="6480002"/>
            <a:ext cx="2743200" cy="365125"/>
          </a:xfrm>
          <a:prstGeom prst="rect">
            <a:avLst/>
          </a:prstGeom>
        </p:spPr>
        <p:txBody>
          <a:bodyPr/>
          <a:lstStyle>
            <a:lvl1pPr>
              <a:defRPr sz="1400">
                <a:solidFill>
                  <a:schemeClr val="bg1"/>
                </a:solidFill>
                <a:latin typeface="Arial" panose="020B0604020202020204" pitchFamily="34" charset="0"/>
                <a:cs typeface="Arial" panose="020B0604020202020204" pitchFamily="34" charset="0"/>
              </a:defRPr>
            </a:lvl1pPr>
          </a:lstStyle>
          <a:p>
            <a:pPr algn="r"/>
            <a:fld id="{4CDE2015-5B0A-B64E-A4F8-D9CE8B659446}" type="slidenum">
              <a:rPr lang="en-US" smtClean="0"/>
              <a:pPr algn="r"/>
              <a:t>‹#›</a:t>
            </a:fld>
            <a:endParaRPr lang="en-US" dirty="0"/>
          </a:p>
        </p:txBody>
      </p:sp>
      <p:grpSp>
        <p:nvGrpSpPr>
          <p:cNvPr id="12" name="Group 11">
            <a:extLst>
              <a:ext uri="{FF2B5EF4-FFF2-40B4-BE49-F238E27FC236}">
                <a16:creationId xmlns:a16="http://schemas.microsoft.com/office/drawing/2014/main" id="{AA1CCF3C-BCFE-4C58-931D-1B2A594CE067}"/>
              </a:ext>
            </a:extLst>
          </p:cNvPr>
          <p:cNvGrpSpPr/>
          <p:nvPr userDrawn="1"/>
        </p:nvGrpSpPr>
        <p:grpSpPr>
          <a:xfrm>
            <a:off x="0" y="-14948"/>
            <a:ext cx="12192000" cy="1147359"/>
            <a:chOff x="0" y="-38698"/>
            <a:chExt cx="12192000" cy="1147359"/>
          </a:xfrm>
        </p:grpSpPr>
        <p:sp>
          <p:nvSpPr>
            <p:cNvPr id="13" name="Rectangle 12">
              <a:extLst>
                <a:ext uri="{FF2B5EF4-FFF2-40B4-BE49-F238E27FC236}">
                  <a16:creationId xmlns:a16="http://schemas.microsoft.com/office/drawing/2014/main" id="{062CE433-96B8-40A0-9D05-6973CE00BD24}"/>
                </a:ext>
              </a:extLst>
            </p:cNvPr>
            <p:cNvSpPr/>
            <p:nvPr/>
          </p:nvSpPr>
          <p:spPr>
            <a:xfrm>
              <a:off x="0" y="-38698"/>
              <a:ext cx="12192000" cy="11473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pic>
          <p:nvPicPr>
            <p:cNvPr id="14" name="Picture 13">
              <a:extLst>
                <a:ext uri="{FF2B5EF4-FFF2-40B4-BE49-F238E27FC236}">
                  <a16:creationId xmlns:a16="http://schemas.microsoft.com/office/drawing/2014/main" id="{EE9FFE3E-BF81-4078-B3CB-0E9F52C6B1E6}"/>
                </a:ext>
              </a:extLst>
            </p:cNvPr>
            <p:cNvPicPr>
              <a:picLocks noChangeAspect="1"/>
            </p:cNvPicPr>
            <p:nvPr/>
          </p:nvPicPr>
          <p:blipFill>
            <a:blip r:embed="rId16" cstate="hqprint">
              <a:extLst>
                <a:ext uri="{28A0092B-C50C-407E-A947-70E740481C1C}">
                  <a14:useLocalDpi xmlns:a14="http://schemas.microsoft.com/office/drawing/2010/main" val="0"/>
                </a:ext>
              </a:extLst>
            </a:blip>
            <a:stretch>
              <a:fillRect/>
            </a:stretch>
          </p:blipFill>
          <p:spPr>
            <a:xfrm>
              <a:off x="103505" y="89443"/>
              <a:ext cx="3872911" cy="892005"/>
            </a:xfrm>
            <a:prstGeom prst="rect">
              <a:avLst/>
            </a:prstGeom>
          </p:spPr>
        </p:pic>
      </p:grpSp>
      <p:sp>
        <p:nvSpPr>
          <p:cNvPr id="2" name="Title Placeholder 1"/>
          <p:cNvSpPr>
            <a:spLocks noGrp="1"/>
          </p:cNvSpPr>
          <p:nvPr>
            <p:ph type="title"/>
          </p:nvPr>
        </p:nvSpPr>
        <p:spPr>
          <a:xfrm>
            <a:off x="4267200" y="-104051"/>
            <a:ext cx="7908000" cy="132556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536007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720" r:id="rId8"/>
    <p:sldLayoutId id="2147483656" r:id="rId9"/>
    <p:sldLayoutId id="2147483657" r:id="rId10"/>
    <p:sldLayoutId id="2147483658" r:id="rId11"/>
    <p:sldLayoutId id="2147483659" r:id="rId12"/>
    <p:sldLayoutId id="2147483760" r:id="rId13"/>
  </p:sldLayoutIdLst>
  <p:hf hdr="0" dt="0"/>
  <p:txStyles>
    <p:titleStyle>
      <a:lvl1pPr algn="l" defTabSz="914377" rtl="0" eaLnBrk="1" latinLnBrk="0" hangingPunct="1">
        <a:lnSpc>
          <a:spcPct val="90000"/>
        </a:lnSpc>
        <a:spcBef>
          <a:spcPct val="0"/>
        </a:spcBef>
        <a:buNone/>
        <a:defRPr sz="4000" kern="1200">
          <a:solidFill>
            <a:srgbClr val="1A2B7C"/>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B2B7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365885-3511-4707-9479-3A8FC38151CD}" type="datetime1">
              <a:rPr lang="en-US" smtClean="0"/>
              <a:t>7/21/2022</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Lewis.Reid@Liverpool.ac.uk</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E2015-5B0A-B64E-A4F8-D9CE8B659446}" type="slidenum">
              <a:rPr lang="en-US" smtClean="0"/>
              <a:t>‹#›</a:t>
            </a:fld>
            <a:endParaRPr lang="en-US"/>
          </a:p>
        </p:txBody>
      </p:sp>
    </p:spTree>
    <p:extLst>
      <p:ext uri="{BB962C8B-B14F-4D97-AF65-F5344CB8AC3E}">
        <p14:creationId xmlns:p14="http://schemas.microsoft.com/office/powerpoint/2010/main" val="1069209301"/>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hdr="0" dt="0"/>
  <p:txStyles>
    <p:titleStyle>
      <a:lvl1pPr algn="l" defTabSz="914377"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B2B7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77">
              <a:defRPr/>
            </a:pPr>
            <a:fld id="{B0F26607-6C98-4E4E-AE14-7893DA386CFE}"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1205087925"/>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hf hdr="0" dt="0"/>
  <p:txStyles>
    <p:titleStyle>
      <a:lvl1pPr algn="l" defTabSz="914377"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B2B7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77">
              <a:defRPr/>
            </a:pPr>
            <a:fld id="{BEC78247-B1BF-4009-A213-46F3C1949484}" type="datetime1">
              <a:rPr lang="en-US" smtClean="0">
                <a:solidFill>
                  <a:prstClr val="black">
                    <a:tint val="75000"/>
                  </a:prstClr>
                </a:solidFill>
              </a:rPr>
              <a:pPr defTabSz="914377">
                <a:defRPr/>
              </a:pPr>
              <a:t>7/21/2022</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81575338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defTabSz="914377" rtl="0" eaLnBrk="1" latinLnBrk="0" hangingPunct="1">
        <a:lnSpc>
          <a:spcPct val="90000"/>
        </a:lnSpc>
        <a:spcBef>
          <a:spcPct val="0"/>
        </a:spcBef>
        <a:buNone/>
        <a:defRPr sz="3600" b="1" kern="1200">
          <a:solidFill>
            <a:schemeClr val="bg1"/>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hyperlink" Target="https://www.cyclelasers.com/synchronization-modules/tcboc/" TargetMode="Externa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hyperlink" Target="https://www.hcphotonics.com/ppln-mixer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04002" y="2222618"/>
            <a:ext cx="11183999" cy="3135087"/>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a:lstStyle>
          <a:p>
            <a:pPr algn="l"/>
            <a:r>
              <a:rPr lang="en-GB" sz="4000" dirty="0">
                <a:latin typeface="Arial" panose="020B0604020202020204" pitchFamily="34" charset="0"/>
                <a:cs typeface="Arial" panose="020B0604020202020204" pitchFamily="34" charset="0"/>
              </a:rPr>
              <a:t>Developing a two-colour all-fibre balanced optical cross-correlator for sub-femtosecond synchronisation</a:t>
            </a:r>
          </a:p>
          <a:p>
            <a:pPr algn="l">
              <a:lnSpc>
                <a:spcPct val="100000"/>
              </a:lnSpc>
            </a:pPr>
            <a:endParaRPr lang="en-GB" dirty="0">
              <a:latin typeface="Arial" panose="020B0604020202020204" pitchFamily="34" charset="0"/>
              <a:cs typeface="Arial" panose="020B0604020202020204" pitchFamily="34" charset="0"/>
            </a:endParaRPr>
          </a:p>
          <a:p>
            <a:pPr algn="l">
              <a:lnSpc>
                <a:spcPct val="100000"/>
              </a:lnSpc>
            </a:pPr>
            <a:r>
              <a:rPr lang="en-GB" sz="2400" b="1" dirty="0">
                <a:latin typeface="Arial" panose="020B0604020202020204" pitchFamily="34" charset="0"/>
                <a:cs typeface="Arial" panose="020B0604020202020204" pitchFamily="34" charset="0"/>
              </a:rPr>
              <a:t>J. Christie</a:t>
            </a:r>
            <a:r>
              <a:rPr lang="en-GB" sz="2400" b="1" baseline="30000" dirty="0">
                <a:latin typeface="Arial" panose="020B0604020202020204" pitchFamily="34" charset="0"/>
                <a:cs typeface="Arial" panose="020B0604020202020204" pitchFamily="34" charset="0"/>
              </a:rPr>
              <a:t>1</a:t>
            </a:r>
            <a:r>
              <a:rPr lang="en-GB" sz="2400" dirty="0">
                <a:latin typeface="Arial" panose="020B0604020202020204" pitchFamily="34" charset="0"/>
                <a:cs typeface="Arial" panose="020B0604020202020204" pitchFamily="34" charset="0"/>
              </a:rPr>
              <a:t>, J. Henderson</a:t>
            </a:r>
            <a:r>
              <a:rPr lang="en-GB" sz="2400" baseline="30000" dirty="0">
                <a:latin typeface="Arial" panose="020B0604020202020204" pitchFamily="34" charset="0"/>
                <a:cs typeface="Arial" panose="020B0604020202020204" pitchFamily="34" charset="0"/>
              </a:rPr>
              <a:t>2</a:t>
            </a:r>
            <a:r>
              <a:rPr lang="en-GB" sz="2400" dirty="0">
                <a:latin typeface="Arial" panose="020B0604020202020204" pitchFamily="34" charset="0"/>
                <a:cs typeface="Arial" panose="020B0604020202020204" pitchFamily="34" charset="0"/>
              </a:rPr>
              <a:t>, E. Snedden</a:t>
            </a:r>
            <a:r>
              <a:rPr lang="en-GB" sz="2400" baseline="30000" dirty="0">
                <a:latin typeface="Arial" panose="020B0604020202020204" pitchFamily="34" charset="0"/>
                <a:cs typeface="Arial" panose="020B0604020202020204" pitchFamily="34" charset="0"/>
              </a:rPr>
              <a:t>2</a:t>
            </a:r>
            <a:r>
              <a:rPr lang="en-GB" sz="2400" dirty="0">
                <a:latin typeface="Arial" panose="020B0604020202020204" pitchFamily="34" charset="0"/>
                <a:cs typeface="Arial" panose="020B0604020202020204" pitchFamily="34" charset="0"/>
              </a:rPr>
              <a:t>, L. Reid</a:t>
            </a:r>
            <a:r>
              <a:rPr lang="en-GB" sz="2400" baseline="30000" dirty="0">
                <a:latin typeface="Arial" panose="020B0604020202020204" pitchFamily="34" charset="0"/>
                <a:cs typeface="Arial" panose="020B0604020202020204" pitchFamily="34" charset="0"/>
              </a:rPr>
              <a:t>1</a:t>
            </a:r>
            <a:r>
              <a:rPr lang="en-GB" sz="2400" dirty="0">
                <a:latin typeface="Arial" panose="020B0604020202020204" pitchFamily="34" charset="0"/>
                <a:cs typeface="Arial" panose="020B0604020202020204" pitchFamily="34" charset="0"/>
              </a:rPr>
              <a:t>, H. Jones</a:t>
            </a:r>
            <a:r>
              <a:rPr lang="en-GB" sz="2400" baseline="30000" dirty="0">
                <a:latin typeface="Arial" panose="020B0604020202020204" pitchFamily="34" charset="0"/>
                <a:cs typeface="Arial" panose="020B0604020202020204" pitchFamily="34" charset="0"/>
              </a:rPr>
              <a:t>1, 3</a:t>
            </a:r>
            <a:r>
              <a:rPr lang="en-GB" sz="2400" dirty="0">
                <a:latin typeface="Arial" panose="020B0604020202020204" pitchFamily="34" charset="0"/>
                <a:cs typeface="Arial" panose="020B0604020202020204" pitchFamily="34" charset="0"/>
              </a:rPr>
              <a:t>, M. Radford</a:t>
            </a:r>
            <a:r>
              <a:rPr lang="en-GB" sz="2400" baseline="30000" dirty="0">
                <a:latin typeface="Arial" panose="020B0604020202020204" pitchFamily="34" charset="0"/>
                <a:cs typeface="Arial" panose="020B0604020202020204" pitchFamily="34" charset="0"/>
              </a:rPr>
              <a:t>1</a:t>
            </a:r>
            <a:r>
              <a:rPr lang="en-GB" sz="2400" dirty="0">
                <a:latin typeface="Arial" panose="020B0604020202020204" pitchFamily="34" charset="0"/>
                <a:cs typeface="Arial" panose="020B0604020202020204" pitchFamily="34" charset="0"/>
              </a:rPr>
              <a:t>,        A. Morris</a:t>
            </a:r>
            <a:r>
              <a:rPr lang="en-GB" sz="2400" baseline="30000" dirty="0">
                <a:latin typeface="Arial" panose="020B0604020202020204" pitchFamily="34" charset="0"/>
                <a:cs typeface="Arial" panose="020B0604020202020204" pitchFamily="34" charset="0"/>
              </a:rPr>
              <a:t>1</a:t>
            </a:r>
            <a:r>
              <a:rPr lang="en-GB" sz="2400" dirty="0">
                <a:latin typeface="Arial" panose="020B0604020202020204" pitchFamily="34" charset="0"/>
                <a:cs typeface="Arial" panose="020B0604020202020204" pitchFamily="34" charset="0"/>
              </a:rPr>
              <a:t>, L. Corner</a:t>
            </a:r>
            <a:r>
              <a:rPr lang="en-GB" sz="2400" baseline="30000" dirty="0">
                <a:latin typeface="Arial" panose="020B0604020202020204" pitchFamily="34" charset="0"/>
                <a:cs typeface="Arial" panose="020B0604020202020204" pitchFamily="34" charset="0"/>
              </a:rPr>
              <a:t>1</a:t>
            </a:r>
          </a:p>
          <a:p>
            <a:pPr algn="l">
              <a:lnSpc>
                <a:spcPct val="100000"/>
              </a:lnSpc>
            </a:pPr>
            <a:endParaRPr lang="en-GB" sz="2400" dirty="0">
              <a:latin typeface="Arial" panose="020B0604020202020204" pitchFamily="34" charset="0"/>
              <a:cs typeface="Arial" panose="020B0604020202020204" pitchFamily="34" charset="0"/>
            </a:endParaRPr>
          </a:p>
          <a:p>
            <a:pPr algn="l">
              <a:lnSpc>
                <a:spcPct val="100000"/>
              </a:lnSpc>
            </a:pPr>
            <a:br>
              <a:rPr lang="en-GB" sz="2400" dirty="0">
                <a:latin typeface="Arial" panose="020B0604020202020204" pitchFamily="34" charset="0"/>
                <a:cs typeface="Arial" panose="020B0604020202020204" pitchFamily="34" charset="0"/>
              </a:rPr>
            </a:br>
            <a:br>
              <a:rPr lang="en-GB" sz="1300" dirty="0">
                <a:latin typeface="Arial" panose="020B0604020202020204" pitchFamily="34" charset="0"/>
                <a:cs typeface="Arial" panose="020B0604020202020204" pitchFamily="34" charset="0"/>
              </a:rPr>
            </a:br>
            <a:br>
              <a:rPr lang="en-GB" sz="2400" dirty="0">
                <a:latin typeface="Arial" panose="020B0604020202020204" pitchFamily="34" charset="0"/>
                <a:cs typeface="Arial" panose="020B0604020202020204" pitchFamily="34" charset="0"/>
              </a:rPr>
            </a:br>
            <a:endParaRPr lang="en-GB" sz="2400" dirty="0">
              <a:latin typeface="Arial" panose="020B0604020202020204" pitchFamily="34" charset="0"/>
              <a:cs typeface="Arial" panose="020B0604020202020204" pitchFamily="34" charset="0"/>
            </a:endParaRPr>
          </a:p>
        </p:txBody>
      </p:sp>
      <p:cxnSp>
        <p:nvCxnSpPr>
          <p:cNvPr id="5" name="Straight Connector 4"/>
          <p:cNvCxnSpPr>
            <a:cxnSpLocks/>
          </p:cNvCxnSpPr>
          <p:nvPr/>
        </p:nvCxnSpPr>
        <p:spPr>
          <a:xfrm>
            <a:off x="504000" y="4032615"/>
            <a:ext cx="11099736" cy="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B603C643-698A-49E1-B0C7-94AE95F80F92}"/>
              </a:ext>
            </a:extLst>
          </p:cNvPr>
          <p:cNvSpPr txBox="1">
            <a:spLocks/>
          </p:cNvSpPr>
          <p:nvPr/>
        </p:nvSpPr>
        <p:spPr>
          <a:xfrm>
            <a:off x="11877" y="5993121"/>
            <a:ext cx="6937563" cy="81812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en-GB" sz="1800" dirty="0"/>
              <a:t>1 – Cockcroft Institute, University of Liverpool, UK</a:t>
            </a:r>
          </a:p>
          <a:p>
            <a:pPr marL="0" indent="0">
              <a:spcBef>
                <a:spcPts val="0"/>
              </a:spcBef>
              <a:buNone/>
            </a:pPr>
            <a:r>
              <a:rPr lang="en-GB" sz="1800" dirty="0"/>
              <a:t>2 – Science and Technology Facilities Council, Daresbury, UK</a:t>
            </a:r>
          </a:p>
          <a:p>
            <a:pPr marL="0" indent="0">
              <a:spcBef>
                <a:spcPts val="0"/>
              </a:spcBef>
              <a:buNone/>
            </a:pPr>
            <a:r>
              <a:rPr lang="en-GB" sz="1800" dirty="0"/>
              <a:t>3 – DESY, Hamburg, Germany</a:t>
            </a:r>
          </a:p>
        </p:txBody>
      </p:sp>
      <p:grpSp>
        <p:nvGrpSpPr>
          <p:cNvPr id="16" name="Group 15">
            <a:extLst>
              <a:ext uri="{FF2B5EF4-FFF2-40B4-BE49-F238E27FC236}">
                <a16:creationId xmlns:a16="http://schemas.microsoft.com/office/drawing/2014/main" id="{33033E9E-91DF-4691-AECA-E87A92D27F9B}"/>
              </a:ext>
            </a:extLst>
          </p:cNvPr>
          <p:cNvGrpSpPr/>
          <p:nvPr/>
        </p:nvGrpSpPr>
        <p:grpSpPr>
          <a:xfrm>
            <a:off x="4346879" y="48993"/>
            <a:ext cx="7635321" cy="1035920"/>
            <a:chOff x="4346879" y="25241"/>
            <a:chExt cx="7635321" cy="103592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8313" y="25241"/>
              <a:ext cx="1831480" cy="1035920"/>
            </a:xfrm>
            <a:prstGeom prst="rect">
              <a:avLst/>
            </a:prstGeom>
          </p:spPr>
        </p:pic>
        <p:pic>
          <p:nvPicPr>
            <p:cNvPr id="3" name="Picture 2">
              <a:extLst>
                <a:ext uri="{FF2B5EF4-FFF2-40B4-BE49-F238E27FC236}">
                  <a16:creationId xmlns:a16="http://schemas.microsoft.com/office/drawing/2014/main" id="{33F5D7F7-8E59-4B07-A0CC-FCDA871EE46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346879" y="65692"/>
              <a:ext cx="3467668" cy="892005"/>
            </a:xfrm>
            <a:prstGeom prst="rect">
              <a:avLst/>
            </a:prstGeom>
          </p:spPr>
        </p:pic>
        <p:pic>
          <p:nvPicPr>
            <p:cNvPr id="11" name="Picture 10">
              <a:extLst>
                <a:ext uri="{FF2B5EF4-FFF2-40B4-BE49-F238E27FC236}">
                  <a16:creationId xmlns:a16="http://schemas.microsoft.com/office/drawing/2014/main" id="{1E985EB0-92F8-4FC4-90C3-2C31CD6353FE}"/>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515055" y="113176"/>
              <a:ext cx="1467145" cy="892005"/>
            </a:xfrm>
            <a:prstGeom prst="rect">
              <a:avLst/>
            </a:prstGeom>
          </p:spPr>
        </p:pic>
      </p:grpSp>
      <p:sp>
        <p:nvSpPr>
          <p:cNvPr id="15" name="Content Placeholder 2">
            <a:extLst>
              <a:ext uri="{FF2B5EF4-FFF2-40B4-BE49-F238E27FC236}">
                <a16:creationId xmlns:a16="http://schemas.microsoft.com/office/drawing/2014/main" id="{97F1889A-DF4D-4B43-A771-CC2AB135A15E}"/>
              </a:ext>
            </a:extLst>
          </p:cNvPr>
          <p:cNvSpPr txBox="1">
            <a:spLocks/>
          </p:cNvSpPr>
          <p:nvPr/>
        </p:nvSpPr>
        <p:spPr>
          <a:xfrm>
            <a:off x="10842299" y="6505234"/>
            <a:ext cx="1406435" cy="317887"/>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en-GB" sz="1800" dirty="0"/>
              <a:t>25/07/2022</a:t>
            </a:r>
          </a:p>
        </p:txBody>
      </p:sp>
    </p:spTree>
    <p:extLst>
      <p:ext uri="{BB962C8B-B14F-4D97-AF65-F5344CB8AC3E}">
        <p14:creationId xmlns:p14="http://schemas.microsoft.com/office/powerpoint/2010/main" val="29055782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10</a:t>
            </a:fld>
            <a:endParaRPr lang="en-US" dirty="0"/>
          </a:p>
        </p:txBody>
      </p:sp>
      <p:sp>
        <p:nvSpPr>
          <p:cNvPr id="41" name="Content Placeholder 2">
            <a:extLst>
              <a:ext uri="{FF2B5EF4-FFF2-40B4-BE49-F238E27FC236}">
                <a16:creationId xmlns:a16="http://schemas.microsoft.com/office/drawing/2014/main" id="{DCC8979A-51A3-4248-AC83-B4B6E730274F}"/>
              </a:ext>
            </a:extLst>
          </p:cNvPr>
          <p:cNvSpPr txBox="1">
            <a:spLocks/>
          </p:cNvSpPr>
          <p:nvPr/>
        </p:nvSpPr>
        <p:spPr>
          <a:xfrm>
            <a:off x="435936" y="4361315"/>
            <a:ext cx="11011877" cy="2407681"/>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From wave equation for sum-frequency pulse, can determine maximum sensitivity achievable by BOXC [1].</a:t>
            </a:r>
          </a:p>
          <a:p>
            <a:pPr marL="0" indent="0">
              <a:buNone/>
            </a:pPr>
            <a:r>
              <a:rPr lang="en-GB" sz="2000" dirty="0"/>
              <a:t>Using parameters from HC Photonics, theoretical maximum sensitivity of </a:t>
            </a:r>
            <a:r>
              <a:rPr lang="en-GB" sz="2000" dirty="0">
                <a:solidFill>
                  <a:schemeClr val="accent4"/>
                </a:solidFill>
              </a:rPr>
              <a:t>~ 75 mV/fs</a:t>
            </a:r>
            <a:r>
              <a:rPr lang="en-GB" sz="2000" dirty="0"/>
              <a:t> possible.</a:t>
            </a:r>
          </a:p>
          <a:p>
            <a:pPr lvl="1"/>
            <a:r>
              <a:rPr lang="en-GB" sz="1800" dirty="0"/>
              <a:t>Sensitivity </a:t>
            </a:r>
            <a:r>
              <a:rPr lang="en-GB" sz="1800" dirty="0">
                <a:solidFill>
                  <a:schemeClr val="accent4"/>
                </a:solidFill>
              </a:rPr>
              <a:t>&gt; 5 times greater </a:t>
            </a:r>
            <a:r>
              <a:rPr lang="en-GB" sz="1800" dirty="0"/>
              <a:t>than free-space two-colour systems [2, 3].</a:t>
            </a:r>
          </a:p>
          <a:p>
            <a:pPr lvl="1"/>
            <a:r>
              <a:rPr lang="en-GB" sz="1800" dirty="0"/>
              <a:t>Good sensitivity even with fluctuations in amplitude and pulse duration.</a:t>
            </a:r>
          </a:p>
        </p:txBody>
      </p:sp>
      <p:pic>
        <p:nvPicPr>
          <p:cNvPr id="3" name="Picture 2">
            <a:extLst>
              <a:ext uri="{FF2B5EF4-FFF2-40B4-BE49-F238E27FC236}">
                <a16:creationId xmlns:a16="http://schemas.microsoft.com/office/drawing/2014/main" id="{762B350E-6F5A-4C9D-9B95-373C0A4A8680}"/>
              </a:ext>
            </a:extLst>
          </p:cNvPr>
          <p:cNvPicPr>
            <a:picLocks noChangeAspect="1"/>
          </p:cNvPicPr>
          <p:nvPr/>
        </p:nvPicPr>
        <p:blipFill>
          <a:blip r:embed="rId3"/>
          <a:stretch>
            <a:fillRect/>
          </a:stretch>
        </p:blipFill>
        <p:spPr>
          <a:xfrm>
            <a:off x="1455285" y="1282580"/>
            <a:ext cx="4377659" cy="3010659"/>
          </a:xfrm>
          <a:prstGeom prst="rect">
            <a:avLst/>
          </a:prstGeom>
        </p:spPr>
      </p:pic>
      <p:pic>
        <p:nvPicPr>
          <p:cNvPr id="8" name="Picture 7">
            <a:extLst>
              <a:ext uri="{FF2B5EF4-FFF2-40B4-BE49-F238E27FC236}">
                <a16:creationId xmlns:a16="http://schemas.microsoft.com/office/drawing/2014/main" id="{F2FF70BB-7F73-411C-92C7-43201851BCF0}"/>
              </a:ext>
            </a:extLst>
          </p:cNvPr>
          <p:cNvPicPr>
            <a:picLocks noChangeAspect="1"/>
          </p:cNvPicPr>
          <p:nvPr/>
        </p:nvPicPr>
        <p:blipFill>
          <a:blip r:embed="rId4"/>
          <a:stretch>
            <a:fillRect/>
          </a:stretch>
        </p:blipFill>
        <p:spPr>
          <a:xfrm>
            <a:off x="6359059" y="1282583"/>
            <a:ext cx="4486151" cy="3010657"/>
          </a:xfrm>
          <a:prstGeom prst="rect">
            <a:avLst/>
          </a:prstGeom>
        </p:spPr>
      </p:pic>
      <p:sp>
        <p:nvSpPr>
          <p:cNvPr id="12" name="Content Placeholder 2">
            <a:extLst>
              <a:ext uri="{FF2B5EF4-FFF2-40B4-BE49-F238E27FC236}">
                <a16:creationId xmlns:a16="http://schemas.microsoft.com/office/drawing/2014/main" id="{C2C96648-2072-46B0-96C8-8FB3FB4D1E4C}"/>
              </a:ext>
            </a:extLst>
          </p:cNvPr>
          <p:cNvSpPr txBox="1">
            <a:spLocks/>
          </p:cNvSpPr>
          <p:nvPr/>
        </p:nvSpPr>
        <p:spPr>
          <a:xfrm>
            <a:off x="1" y="6278675"/>
            <a:ext cx="11290324" cy="566451"/>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None/>
            </a:pPr>
            <a:r>
              <a:rPr lang="en-GB" sz="1000" dirty="0"/>
              <a:t>[1] - P. Callahan </a:t>
            </a:r>
            <a:r>
              <a:rPr lang="en-GB" sz="1000" i="1" dirty="0"/>
              <a:t>et al</a:t>
            </a:r>
            <a:r>
              <a:rPr lang="en-GB" sz="1000" dirty="0"/>
              <a:t>, "Fiber-coupled balanced optical cross-correlator using PPKTP waveguides," Opt. Express 22, 9749-9758 (2014).</a:t>
            </a:r>
          </a:p>
          <a:p>
            <a:pPr marL="0" indent="0">
              <a:lnSpc>
                <a:spcPct val="100000"/>
              </a:lnSpc>
              <a:spcBef>
                <a:spcPts val="0"/>
              </a:spcBef>
              <a:buNone/>
            </a:pPr>
            <a:r>
              <a:rPr lang="en-GB" sz="1000" dirty="0"/>
              <a:t>[2] - C. Li </a:t>
            </a:r>
            <a:r>
              <a:rPr lang="en-GB" sz="1000" i="1" dirty="0"/>
              <a:t>et al</a:t>
            </a:r>
            <a:r>
              <a:rPr lang="en-GB" sz="1000" dirty="0"/>
              <a:t>, “Two </a:t>
            </a:r>
            <a:r>
              <a:rPr lang="en-GB" sz="1000" dirty="0" err="1"/>
              <a:t>Color</a:t>
            </a:r>
            <a:r>
              <a:rPr lang="en-GB" sz="1000" dirty="0"/>
              <a:t> Balanced Optical Cross Correlator to Synchronize Distributed Lasers for SHINE Project,” </a:t>
            </a:r>
            <a:r>
              <a:rPr lang="en-GB" sz="1000" i="1" dirty="0" err="1"/>
              <a:t>JACoW</a:t>
            </a:r>
            <a:r>
              <a:rPr lang="en-GB" sz="1000" dirty="0"/>
              <a:t> IBIC2021 (2021) WEPP05.</a:t>
            </a:r>
          </a:p>
          <a:p>
            <a:pPr marL="0" indent="0">
              <a:lnSpc>
                <a:spcPct val="100000"/>
              </a:lnSpc>
              <a:spcBef>
                <a:spcPts val="0"/>
              </a:spcBef>
              <a:buNone/>
            </a:pPr>
            <a:r>
              <a:rPr lang="en-GB" sz="1000" dirty="0"/>
              <a:t>[3] - Cycle Lasers, “TCBOC – Two-</a:t>
            </a:r>
            <a:r>
              <a:rPr lang="en-GB" sz="1000" dirty="0" err="1"/>
              <a:t>Color</a:t>
            </a:r>
            <a:r>
              <a:rPr lang="en-GB" sz="1000" dirty="0"/>
              <a:t> Balanced Optical Cross Correlator”, </a:t>
            </a:r>
            <a:r>
              <a:rPr lang="en-GB" sz="1000" dirty="0">
                <a:hlinkClick r:id="rId5">
                  <a:extLst>
                    <a:ext uri="{A12FA001-AC4F-418D-AE19-62706E023703}">
                      <ahyp:hlinkClr xmlns:ahyp="http://schemas.microsoft.com/office/drawing/2018/hyperlinkcolor" val="tx"/>
                    </a:ext>
                  </a:extLst>
                </a:hlinkClick>
              </a:rPr>
              <a:t>https://www.cyclelasers.com/synchronization-modules/tcboc/</a:t>
            </a:r>
            <a:r>
              <a:rPr lang="en-GB" sz="1000" dirty="0"/>
              <a:t> </a:t>
            </a:r>
          </a:p>
          <a:p>
            <a:pPr marL="0" indent="0">
              <a:lnSpc>
                <a:spcPct val="100000"/>
              </a:lnSpc>
              <a:spcBef>
                <a:spcPts val="0"/>
              </a:spcBef>
              <a:buNone/>
            </a:pPr>
            <a:endParaRPr lang="en-GB" sz="1000" dirty="0"/>
          </a:p>
        </p:txBody>
      </p:sp>
      <p:sp>
        <p:nvSpPr>
          <p:cNvPr id="6" name="Title 5">
            <a:extLst>
              <a:ext uri="{FF2B5EF4-FFF2-40B4-BE49-F238E27FC236}">
                <a16:creationId xmlns:a16="http://schemas.microsoft.com/office/drawing/2014/main" id="{2E783E47-CC16-406C-B3B0-D587C2C9F355}"/>
              </a:ext>
            </a:extLst>
          </p:cNvPr>
          <p:cNvSpPr>
            <a:spLocks noGrp="1"/>
          </p:cNvSpPr>
          <p:nvPr>
            <p:ph type="title"/>
          </p:nvPr>
        </p:nvSpPr>
        <p:spPr/>
        <p:txBody>
          <a:bodyPr/>
          <a:lstStyle/>
          <a:p>
            <a:r>
              <a:rPr lang="en-GB" dirty="0"/>
              <a:t>Theoretical BOXC performance</a:t>
            </a:r>
          </a:p>
        </p:txBody>
      </p:sp>
    </p:spTree>
    <p:extLst>
      <p:ext uri="{BB962C8B-B14F-4D97-AF65-F5344CB8AC3E}">
        <p14:creationId xmlns:p14="http://schemas.microsoft.com/office/powerpoint/2010/main" val="203252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11</a:t>
            </a:fld>
            <a:endParaRPr lang="en-US" dirty="0"/>
          </a:p>
        </p:txBody>
      </p:sp>
      <p:sp>
        <p:nvSpPr>
          <p:cNvPr id="8" name="Content Placeholder 2">
            <a:extLst>
              <a:ext uri="{FF2B5EF4-FFF2-40B4-BE49-F238E27FC236}">
                <a16:creationId xmlns:a16="http://schemas.microsoft.com/office/drawing/2014/main" id="{148B36CE-6D15-4B92-BB11-9252248A6C32}"/>
              </a:ext>
            </a:extLst>
          </p:cNvPr>
          <p:cNvSpPr txBox="1">
            <a:spLocks/>
          </p:cNvSpPr>
          <p:nvPr/>
        </p:nvSpPr>
        <p:spPr>
          <a:xfrm>
            <a:off x="833120" y="1717040"/>
            <a:ext cx="10718800" cy="4762962"/>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Modelled and designed a two-colour fibre-coupled balanced optical cross-correlator.</a:t>
            </a:r>
          </a:p>
          <a:p>
            <a:pPr lvl="1"/>
            <a:r>
              <a:rPr lang="en-GB" sz="1800" dirty="0"/>
              <a:t>Has never been demonstrated before.</a:t>
            </a:r>
          </a:p>
          <a:p>
            <a:pPr lvl="1"/>
            <a:r>
              <a:rPr lang="en-GB" sz="1800" dirty="0"/>
              <a:t>Theoretical sensitivity </a:t>
            </a:r>
            <a:r>
              <a:rPr lang="en-GB" sz="1800" dirty="0">
                <a:solidFill>
                  <a:schemeClr val="accent4"/>
                </a:solidFill>
              </a:rPr>
              <a:t>5 times greater </a:t>
            </a:r>
            <a:r>
              <a:rPr lang="en-GB" sz="1800" dirty="0"/>
              <a:t>than free-space variants, less sensitive to environment, easier to keep aligned.</a:t>
            </a:r>
          </a:p>
          <a:p>
            <a:pPr marL="457200" lvl="1" indent="0">
              <a:buNone/>
            </a:pPr>
            <a:endParaRPr lang="en-GB" sz="1800" dirty="0"/>
          </a:p>
          <a:p>
            <a:pPr marL="0" indent="0">
              <a:buNone/>
            </a:pPr>
            <a:r>
              <a:rPr lang="en-GB" sz="2000" dirty="0"/>
              <a:t>Future work includes:</a:t>
            </a:r>
          </a:p>
          <a:p>
            <a:pPr marL="800100" lvl="1" indent="-342900">
              <a:buFont typeface="+mj-lt"/>
              <a:buAutoNum type="arabicPeriod"/>
            </a:pPr>
            <a:r>
              <a:rPr lang="en-GB" sz="1800" dirty="0"/>
              <a:t>Assembling and testing two-colour BOXC. </a:t>
            </a:r>
          </a:p>
          <a:p>
            <a:pPr lvl="2"/>
            <a:r>
              <a:rPr lang="en-GB" sz="1600" dirty="0"/>
              <a:t>Characterise performance of components, sources of loss and noise.</a:t>
            </a:r>
          </a:p>
          <a:p>
            <a:pPr lvl="2"/>
            <a:endParaRPr lang="en-GB" sz="1600" dirty="0"/>
          </a:p>
          <a:p>
            <a:pPr marL="800100" lvl="1" indent="-342900">
              <a:buFont typeface="+mj-lt"/>
              <a:buAutoNum type="arabicPeriod"/>
            </a:pPr>
            <a:r>
              <a:rPr lang="en-GB" sz="1800" dirty="0"/>
              <a:t>Developing BOXC code to account for noise, error.</a:t>
            </a:r>
          </a:p>
          <a:p>
            <a:pPr lvl="2"/>
            <a:r>
              <a:rPr lang="en-GB" sz="1600" dirty="0"/>
              <a:t>Obtain more accurate theoretical sensitivity.</a:t>
            </a:r>
          </a:p>
          <a:p>
            <a:pPr lvl="2"/>
            <a:endParaRPr lang="en-GB" sz="1600" dirty="0"/>
          </a:p>
          <a:p>
            <a:pPr marL="800100" lvl="1" indent="-342900">
              <a:buFont typeface="+mj-lt"/>
              <a:buAutoNum type="arabicPeriod"/>
            </a:pPr>
            <a:r>
              <a:rPr lang="en-GB" sz="1800" dirty="0"/>
              <a:t>Determining BOXC performance by locking two lasers together using BOXC, measuring long-term timing jitter between the lasers.</a:t>
            </a:r>
          </a:p>
          <a:p>
            <a:pPr lvl="2"/>
            <a:r>
              <a:rPr lang="en-GB" sz="1600" dirty="0"/>
              <a:t>Goal of sub-femtosecond long-term synchronisation.</a:t>
            </a:r>
          </a:p>
        </p:txBody>
      </p:sp>
      <p:sp>
        <p:nvSpPr>
          <p:cNvPr id="12" name="Title 11">
            <a:extLst>
              <a:ext uri="{FF2B5EF4-FFF2-40B4-BE49-F238E27FC236}">
                <a16:creationId xmlns:a16="http://schemas.microsoft.com/office/drawing/2014/main" id="{7B2F0248-B161-4F6E-B9A2-0E00A6F526DA}"/>
              </a:ext>
            </a:extLst>
          </p:cNvPr>
          <p:cNvSpPr>
            <a:spLocks noGrp="1"/>
          </p:cNvSpPr>
          <p:nvPr>
            <p:ph type="title"/>
          </p:nvPr>
        </p:nvSpPr>
        <p:spPr/>
        <p:txBody>
          <a:bodyPr>
            <a:normAutofit/>
          </a:bodyPr>
          <a:lstStyle/>
          <a:p>
            <a:r>
              <a:rPr lang="en-GB" sz="3800" dirty="0"/>
              <a:t>Conclusion and future work</a:t>
            </a:r>
          </a:p>
        </p:txBody>
      </p:sp>
    </p:spTree>
    <p:extLst>
      <p:ext uri="{BB962C8B-B14F-4D97-AF65-F5344CB8AC3E}">
        <p14:creationId xmlns:p14="http://schemas.microsoft.com/office/powerpoint/2010/main" val="2158832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706400" y="3025060"/>
            <a:ext cx="4779200" cy="1300480"/>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a:lstStyle>
          <a:p>
            <a:pPr>
              <a:lnSpc>
                <a:spcPct val="100000"/>
              </a:lnSpc>
            </a:pPr>
            <a:r>
              <a:rPr lang="en-GB" sz="5400" dirty="0">
                <a:latin typeface="Arial" panose="020B0604020202020204" pitchFamily="34" charset="0"/>
                <a:cs typeface="Arial" panose="020B0604020202020204" pitchFamily="34" charset="0"/>
              </a:rPr>
              <a:t>Thank you!</a:t>
            </a:r>
            <a:br>
              <a:rPr lang="en-GB" dirty="0">
                <a:latin typeface="Arial" panose="020B0604020202020204" pitchFamily="34" charset="0"/>
                <a:cs typeface="Arial" panose="020B0604020202020204" pitchFamily="34" charset="0"/>
              </a:rPr>
            </a:br>
            <a:endParaRPr lang="en-GB"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80946878-34E1-4209-B1C0-21B2450CDC25}"/>
              </a:ext>
            </a:extLst>
          </p:cNvPr>
          <p:cNvSpPr/>
          <p:nvPr/>
        </p:nvSpPr>
        <p:spPr>
          <a:xfrm>
            <a:off x="150420" y="6098477"/>
            <a:ext cx="11899805" cy="707886"/>
          </a:xfrm>
          <a:prstGeom prst="rect">
            <a:avLst/>
          </a:prstGeom>
        </p:spPr>
        <p:txBody>
          <a:bodyPr wrap="square">
            <a:spAutoFit/>
          </a:bodyPr>
          <a:lstStyle/>
          <a:p>
            <a:r>
              <a:rPr lang="en-GB" sz="2000" dirty="0">
                <a:solidFill>
                  <a:srgbClr val="FFFFFF"/>
                </a:solidFill>
                <a:latin typeface="Arial" panose="020B0604020202020204" pitchFamily="34" charset="0"/>
                <a:cs typeface="Arial" panose="020B0604020202020204" pitchFamily="34" charset="0"/>
              </a:rPr>
              <a:t>Special thanks to Femtosecond Lasers and Timing Group at Daresbury Laboratory and HC Photonics. Funded by the University of Liverpool.</a:t>
            </a:r>
            <a:endParaRPr lang="en-GB" sz="2000"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39898C3C-1521-402D-96B0-FB8C07BA8850}"/>
              </a:ext>
            </a:extLst>
          </p:cNvPr>
          <p:cNvGrpSpPr/>
          <p:nvPr/>
        </p:nvGrpSpPr>
        <p:grpSpPr>
          <a:xfrm>
            <a:off x="4346879" y="48993"/>
            <a:ext cx="7635321" cy="1035920"/>
            <a:chOff x="4346879" y="25241"/>
            <a:chExt cx="7635321" cy="1035920"/>
          </a:xfrm>
        </p:grpSpPr>
        <p:pic>
          <p:nvPicPr>
            <p:cNvPr id="14" name="Picture 13">
              <a:extLst>
                <a:ext uri="{FF2B5EF4-FFF2-40B4-BE49-F238E27FC236}">
                  <a16:creationId xmlns:a16="http://schemas.microsoft.com/office/drawing/2014/main" id="{EC3736B7-D99F-4E6E-A702-5D441ED836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8313" y="25241"/>
              <a:ext cx="1831480" cy="1035920"/>
            </a:xfrm>
            <a:prstGeom prst="rect">
              <a:avLst/>
            </a:prstGeom>
          </p:spPr>
        </p:pic>
        <p:pic>
          <p:nvPicPr>
            <p:cNvPr id="15" name="Picture 14">
              <a:extLst>
                <a:ext uri="{FF2B5EF4-FFF2-40B4-BE49-F238E27FC236}">
                  <a16:creationId xmlns:a16="http://schemas.microsoft.com/office/drawing/2014/main" id="{47B9C12C-3743-43DD-968C-CBD745EC804D}"/>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346879" y="65692"/>
              <a:ext cx="3467668" cy="892005"/>
            </a:xfrm>
            <a:prstGeom prst="rect">
              <a:avLst/>
            </a:prstGeom>
          </p:spPr>
        </p:pic>
        <p:pic>
          <p:nvPicPr>
            <p:cNvPr id="16" name="Picture 15">
              <a:extLst>
                <a:ext uri="{FF2B5EF4-FFF2-40B4-BE49-F238E27FC236}">
                  <a16:creationId xmlns:a16="http://schemas.microsoft.com/office/drawing/2014/main" id="{AADF34E5-9976-428F-83D4-D3D18D0C80F4}"/>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515055" y="113176"/>
              <a:ext cx="1467145" cy="892005"/>
            </a:xfrm>
            <a:prstGeom prst="rect">
              <a:avLst/>
            </a:prstGeom>
          </p:spPr>
        </p:pic>
      </p:grpSp>
    </p:spTree>
    <p:extLst>
      <p:ext uri="{BB962C8B-B14F-4D97-AF65-F5344CB8AC3E}">
        <p14:creationId xmlns:p14="http://schemas.microsoft.com/office/powerpoint/2010/main" val="1195694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88977-2301-428E-B82B-29DA47FD62F3}"/>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62D9FD5B-EC50-439B-B374-874B2DEEBFE1}"/>
              </a:ext>
            </a:extLst>
          </p:cNvPr>
          <p:cNvSpPr>
            <a:spLocks noGrp="1"/>
          </p:cNvSpPr>
          <p:nvPr>
            <p:ph type="sldNum" sz="quarter" idx="12"/>
          </p:nvPr>
        </p:nvSpPr>
        <p:spPr/>
        <p:txBody>
          <a:bodyPr/>
          <a:lstStyle/>
          <a:p>
            <a:fld id="{4CDE2015-5B0A-B64E-A4F8-D9CE8B659446}" type="slidenum">
              <a:rPr lang="en-US" smtClean="0"/>
              <a:pPr/>
              <a:t>13</a:t>
            </a:fld>
            <a:endParaRPr lang="en-US" dirty="0"/>
          </a:p>
        </p:txBody>
      </p:sp>
      <p:sp>
        <p:nvSpPr>
          <p:cNvPr id="5" name="Rectangle 4">
            <a:extLst>
              <a:ext uri="{FF2B5EF4-FFF2-40B4-BE49-F238E27FC236}">
                <a16:creationId xmlns:a16="http://schemas.microsoft.com/office/drawing/2014/main" id="{ECB2AE0E-08A4-47A5-9FBA-8D311D8F9A82}"/>
              </a:ext>
            </a:extLst>
          </p:cNvPr>
          <p:cNvSpPr/>
          <p:nvPr/>
        </p:nvSpPr>
        <p:spPr>
          <a:xfrm>
            <a:off x="-203200" y="-81279"/>
            <a:ext cx="12395200" cy="69264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007474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14</a:t>
            </a:fld>
            <a:endParaRPr lang="en-US" dirty="0"/>
          </a:p>
        </p:txBody>
      </p:sp>
      <p:sp>
        <p:nvSpPr>
          <p:cNvPr id="11" name="Title 1">
            <a:extLst>
              <a:ext uri="{FF2B5EF4-FFF2-40B4-BE49-F238E27FC236}">
                <a16:creationId xmlns:a16="http://schemas.microsoft.com/office/drawing/2014/main" id="{C3CE6233-8AFF-47B1-B7F3-5D1C7438963F}"/>
              </a:ext>
            </a:extLst>
          </p:cNvPr>
          <p:cNvSpPr txBox="1">
            <a:spLocks/>
          </p:cNvSpPr>
          <p:nvPr/>
        </p:nvSpPr>
        <p:spPr>
          <a:xfrm>
            <a:off x="365760" y="4502506"/>
            <a:ext cx="11484864" cy="2316659"/>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a:lstStyle>
          <a:p>
            <a:pPr algn="l">
              <a:lnSpc>
                <a:spcPct val="100000"/>
              </a:lnSpc>
            </a:pPr>
            <a:r>
              <a:rPr lang="en-GB" sz="1800" dirty="0">
                <a:latin typeface="Arial" panose="020B0604020202020204" pitchFamily="34" charset="0"/>
                <a:cs typeface="Arial" panose="020B0604020202020204" pitchFamily="34" charset="0"/>
              </a:rPr>
              <a:t>Directly detect laser pulses using photodetectors. Difference in pulse repetition rate corresponds to different electrical pulse frequency. Pass pulses through mixer to obtain timing difference.</a:t>
            </a:r>
          </a:p>
          <a:p>
            <a:pPr marL="742932" lvl="1" indent="-285744">
              <a:buFont typeface="Arial" panose="020B0604020202020204" pitchFamily="34" charset="0"/>
              <a:buChar char="•"/>
            </a:pPr>
            <a:r>
              <a:rPr lang="en-GB" sz="1600" dirty="0">
                <a:solidFill>
                  <a:schemeClr val="bg1"/>
                </a:solidFill>
                <a:latin typeface="Arial" panose="020B0604020202020204" pitchFamily="34" charset="0"/>
                <a:cs typeface="Arial" panose="020B0604020202020204" pitchFamily="34" charset="0"/>
              </a:rPr>
              <a:t>Performance limited by amplitude modulation to phase modulation (AM-PM) effects and thermal noise. </a:t>
            </a:r>
          </a:p>
          <a:p>
            <a:pPr marL="742932" lvl="1" indent="-285744">
              <a:buFont typeface="Arial" panose="020B0604020202020204" pitchFamily="34" charset="0"/>
              <a:buChar char="•"/>
            </a:pPr>
            <a:r>
              <a:rPr lang="en-GB" sz="1600" dirty="0">
                <a:solidFill>
                  <a:schemeClr val="bg1"/>
                </a:solidFill>
                <a:latin typeface="Arial" panose="020B0604020202020204" pitchFamily="34" charset="0"/>
                <a:cs typeface="Arial" panose="020B0604020202020204" pitchFamily="34" charset="0"/>
              </a:rPr>
              <a:t>Sensitivity of 1 </a:t>
            </a:r>
            <a:r>
              <a:rPr lang="el-GR" sz="1600" dirty="0">
                <a:solidFill>
                  <a:schemeClr val="bg1"/>
                </a:solidFill>
                <a:latin typeface="Arial" panose="020B0604020202020204" pitchFamily="34" charset="0"/>
                <a:cs typeface="Arial" panose="020B0604020202020204" pitchFamily="34" charset="0"/>
              </a:rPr>
              <a:t>μ</a:t>
            </a:r>
            <a:r>
              <a:rPr lang="en-GB" sz="1600" dirty="0">
                <a:solidFill>
                  <a:schemeClr val="bg1"/>
                </a:solidFill>
                <a:latin typeface="Arial" panose="020B0604020202020204" pitchFamily="34" charset="0"/>
                <a:cs typeface="Arial" panose="020B0604020202020204" pitchFamily="34" charset="0"/>
              </a:rPr>
              <a:t>V/fs, synchronisation limited to &gt; 100 fs, not acceptable for modern accelerator facilities.</a:t>
            </a:r>
          </a:p>
          <a:p>
            <a:pPr algn="l">
              <a:lnSpc>
                <a:spcPct val="100000"/>
              </a:lnSpc>
            </a:pPr>
            <a:endParaRPr lang="en-GB" sz="110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50A75848-90E1-4EA7-B42E-9F15357E42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0711" y="1410912"/>
            <a:ext cx="6858595" cy="2737341"/>
          </a:xfrm>
          <a:prstGeom prst="rect">
            <a:avLst/>
          </a:prstGeom>
        </p:spPr>
      </p:pic>
      <p:sp>
        <p:nvSpPr>
          <p:cNvPr id="8" name="Title 2">
            <a:extLst>
              <a:ext uri="{FF2B5EF4-FFF2-40B4-BE49-F238E27FC236}">
                <a16:creationId xmlns:a16="http://schemas.microsoft.com/office/drawing/2014/main" id="{465F516D-8EE5-4874-B590-826C18F95056}"/>
              </a:ext>
            </a:extLst>
          </p:cNvPr>
          <p:cNvSpPr>
            <a:spLocks noGrp="1"/>
          </p:cNvSpPr>
          <p:nvPr>
            <p:ph type="title"/>
          </p:nvPr>
        </p:nvSpPr>
        <p:spPr>
          <a:xfrm>
            <a:off x="4267200" y="-104051"/>
            <a:ext cx="10515600" cy="1325563"/>
          </a:xfrm>
        </p:spPr>
        <p:txBody>
          <a:bodyPr/>
          <a:lstStyle/>
          <a:p>
            <a:r>
              <a:rPr lang="en-GB" dirty="0">
                <a:cs typeface="Arial" panose="020B0604020202020204" pitchFamily="34" charset="0"/>
              </a:rPr>
              <a:t>Direct conversion</a:t>
            </a:r>
            <a:endParaRPr lang="en-GB" dirty="0"/>
          </a:p>
        </p:txBody>
      </p:sp>
    </p:spTree>
    <p:extLst>
      <p:ext uri="{BB962C8B-B14F-4D97-AF65-F5344CB8AC3E}">
        <p14:creationId xmlns:p14="http://schemas.microsoft.com/office/powerpoint/2010/main" val="29319574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15</a:t>
            </a:fld>
            <a:endParaRPr lang="en-US" dirty="0"/>
          </a:p>
        </p:txBody>
      </p:sp>
      <p:pic>
        <p:nvPicPr>
          <p:cNvPr id="6" name="Picture 5">
            <a:extLst>
              <a:ext uri="{FF2B5EF4-FFF2-40B4-BE49-F238E27FC236}">
                <a16:creationId xmlns:a16="http://schemas.microsoft.com/office/drawing/2014/main" id="{C477817D-50BB-4932-9F7F-757CA0E1C031}"/>
              </a:ext>
            </a:extLst>
          </p:cNvPr>
          <p:cNvPicPr>
            <a:picLocks noChangeAspect="1"/>
          </p:cNvPicPr>
          <p:nvPr/>
        </p:nvPicPr>
        <p:blipFill>
          <a:blip r:embed="rId3"/>
          <a:stretch>
            <a:fillRect/>
          </a:stretch>
        </p:blipFill>
        <p:spPr>
          <a:xfrm>
            <a:off x="1154249" y="1450830"/>
            <a:ext cx="10259857" cy="1009791"/>
          </a:xfrm>
          <a:prstGeom prst="rect">
            <a:avLst/>
          </a:prstGeom>
        </p:spPr>
      </p:pic>
      <p:pic>
        <p:nvPicPr>
          <p:cNvPr id="7" name="Picture 6">
            <a:extLst>
              <a:ext uri="{FF2B5EF4-FFF2-40B4-BE49-F238E27FC236}">
                <a16:creationId xmlns:a16="http://schemas.microsoft.com/office/drawing/2014/main" id="{B8BC4994-2BB4-4B89-9D94-7CDB048454D1}"/>
              </a:ext>
            </a:extLst>
          </p:cNvPr>
          <p:cNvPicPr>
            <a:picLocks noChangeAspect="1"/>
          </p:cNvPicPr>
          <p:nvPr/>
        </p:nvPicPr>
        <p:blipFill>
          <a:blip r:embed="rId4"/>
          <a:stretch>
            <a:fillRect/>
          </a:stretch>
        </p:blipFill>
        <p:spPr>
          <a:xfrm>
            <a:off x="3547705" y="4091874"/>
            <a:ext cx="5096587" cy="1057423"/>
          </a:xfrm>
          <a:prstGeom prst="rect">
            <a:avLst/>
          </a:prstGeom>
        </p:spPr>
      </p:pic>
      <p:pic>
        <p:nvPicPr>
          <p:cNvPr id="9" name="Picture 8">
            <a:extLst>
              <a:ext uri="{FF2B5EF4-FFF2-40B4-BE49-F238E27FC236}">
                <a16:creationId xmlns:a16="http://schemas.microsoft.com/office/drawing/2014/main" id="{014F361F-DCAE-4B25-B6E2-DA87E4090C2F}"/>
              </a:ext>
            </a:extLst>
          </p:cNvPr>
          <p:cNvPicPr>
            <a:picLocks noChangeAspect="1"/>
          </p:cNvPicPr>
          <p:nvPr/>
        </p:nvPicPr>
        <p:blipFill>
          <a:blip r:embed="rId5"/>
          <a:stretch>
            <a:fillRect/>
          </a:stretch>
        </p:blipFill>
        <p:spPr>
          <a:xfrm>
            <a:off x="4981421" y="2542411"/>
            <a:ext cx="2229161" cy="647791"/>
          </a:xfrm>
          <a:prstGeom prst="rect">
            <a:avLst/>
          </a:prstGeom>
        </p:spPr>
      </p:pic>
      <p:sp>
        <p:nvSpPr>
          <p:cNvPr id="11" name="Title 1">
            <a:extLst>
              <a:ext uri="{FF2B5EF4-FFF2-40B4-BE49-F238E27FC236}">
                <a16:creationId xmlns:a16="http://schemas.microsoft.com/office/drawing/2014/main" id="{C3CE6233-8AFF-47B1-B7F3-5D1C7438963F}"/>
              </a:ext>
            </a:extLst>
          </p:cNvPr>
          <p:cNvSpPr txBox="1">
            <a:spLocks/>
          </p:cNvSpPr>
          <p:nvPr/>
        </p:nvSpPr>
        <p:spPr>
          <a:xfrm>
            <a:off x="3067832" y="3238275"/>
            <a:ext cx="6056333" cy="510297"/>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a:lstStyle>
          <a:p>
            <a:pPr>
              <a:lnSpc>
                <a:spcPct val="100000"/>
              </a:lnSpc>
            </a:pPr>
            <a:r>
              <a:rPr lang="en-GB" sz="1800" dirty="0">
                <a:latin typeface="Arial" panose="020B0604020202020204" pitchFamily="34" charset="0"/>
                <a:cs typeface="Arial" panose="020B0604020202020204" pitchFamily="34" charset="0"/>
              </a:rPr>
              <a:t>Integrate over length of crystal L to get A</a:t>
            </a:r>
            <a:r>
              <a:rPr lang="en-GB" sz="1800" baseline="-25000" dirty="0">
                <a:latin typeface="Arial" panose="020B0604020202020204" pitchFamily="34" charset="0"/>
                <a:cs typeface="Arial" panose="020B0604020202020204" pitchFamily="34" charset="0"/>
              </a:rPr>
              <a:t>3</a:t>
            </a:r>
            <a:r>
              <a:rPr lang="en-GB" sz="1800" dirty="0">
                <a:latin typeface="Arial" panose="020B0604020202020204" pitchFamily="34" charset="0"/>
                <a:cs typeface="Arial" panose="020B0604020202020204" pitchFamily="34" charset="0"/>
              </a:rPr>
              <a:t>(L, t) </a:t>
            </a:r>
            <a:endParaRPr lang="en-GB" sz="1100" dirty="0">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329D948C-7936-4918-8FD2-78C7C590703C}"/>
              </a:ext>
            </a:extLst>
          </p:cNvPr>
          <p:cNvPicPr>
            <a:picLocks noChangeAspect="1"/>
          </p:cNvPicPr>
          <p:nvPr/>
        </p:nvPicPr>
        <p:blipFill>
          <a:blip r:embed="rId6"/>
          <a:stretch>
            <a:fillRect/>
          </a:stretch>
        </p:blipFill>
        <p:spPr>
          <a:xfrm>
            <a:off x="2949961" y="5556811"/>
            <a:ext cx="6668431" cy="600159"/>
          </a:xfrm>
          <a:prstGeom prst="rect">
            <a:avLst/>
          </a:prstGeom>
        </p:spPr>
      </p:pic>
      <p:pic>
        <p:nvPicPr>
          <p:cNvPr id="12" name="Picture 11">
            <a:extLst>
              <a:ext uri="{FF2B5EF4-FFF2-40B4-BE49-F238E27FC236}">
                <a16:creationId xmlns:a16="http://schemas.microsoft.com/office/drawing/2014/main" id="{F39E12CF-CFD6-4EF9-A88C-6E717F8F5A77}"/>
              </a:ext>
            </a:extLst>
          </p:cNvPr>
          <p:cNvPicPr>
            <a:picLocks noChangeAspect="1"/>
          </p:cNvPicPr>
          <p:nvPr/>
        </p:nvPicPr>
        <p:blipFill>
          <a:blip r:embed="rId7"/>
          <a:stretch>
            <a:fillRect/>
          </a:stretch>
        </p:blipFill>
        <p:spPr>
          <a:xfrm>
            <a:off x="5340455" y="6211014"/>
            <a:ext cx="2143424" cy="409632"/>
          </a:xfrm>
          <a:prstGeom prst="rect">
            <a:avLst/>
          </a:prstGeom>
        </p:spPr>
      </p:pic>
      <p:sp>
        <p:nvSpPr>
          <p:cNvPr id="8" name="Title 7">
            <a:extLst>
              <a:ext uri="{FF2B5EF4-FFF2-40B4-BE49-F238E27FC236}">
                <a16:creationId xmlns:a16="http://schemas.microsoft.com/office/drawing/2014/main" id="{2AE388F8-A62F-40FF-B494-6C5665DB6B51}"/>
              </a:ext>
            </a:extLst>
          </p:cNvPr>
          <p:cNvSpPr>
            <a:spLocks noGrp="1"/>
          </p:cNvSpPr>
          <p:nvPr>
            <p:ph type="title"/>
          </p:nvPr>
        </p:nvSpPr>
        <p:spPr/>
        <p:txBody>
          <a:bodyPr/>
          <a:lstStyle/>
          <a:p>
            <a:r>
              <a:rPr lang="en-GB" dirty="0"/>
              <a:t>BOXC signal derivation</a:t>
            </a:r>
          </a:p>
        </p:txBody>
      </p:sp>
    </p:spTree>
    <p:extLst>
      <p:ext uri="{BB962C8B-B14F-4D97-AF65-F5344CB8AC3E}">
        <p14:creationId xmlns:p14="http://schemas.microsoft.com/office/powerpoint/2010/main" val="4021906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16</a:t>
            </a:fld>
            <a:endParaRPr lang="en-US" dirty="0"/>
          </a:p>
        </p:txBody>
      </p:sp>
      <p:pic>
        <p:nvPicPr>
          <p:cNvPr id="3" name="Picture 2">
            <a:extLst>
              <a:ext uri="{FF2B5EF4-FFF2-40B4-BE49-F238E27FC236}">
                <a16:creationId xmlns:a16="http://schemas.microsoft.com/office/drawing/2014/main" id="{762B350E-6F5A-4C9D-9B95-373C0A4A8680}"/>
              </a:ext>
            </a:extLst>
          </p:cNvPr>
          <p:cNvPicPr>
            <a:picLocks noChangeAspect="1"/>
          </p:cNvPicPr>
          <p:nvPr/>
        </p:nvPicPr>
        <p:blipFill>
          <a:blip r:embed="rId3"/>
          <a:stretch>
            <a:fillRect/>
          </a:stretch>
        </p:blipFill>
        <p:spPr>
          <a:xfrm>
            <a:off x="5251504" y="1548405"/>
            <a:ext cx="6017563" cy="4138472"/>
          </a:xfrm>
          <a:prstGeom prst="rect">
            <a:avLst/>
          </a:prstGeom>
        </p:spPr>
      </p:pic>
      <p:graphicFrame>
        <p:nvGraphicFramePr>
          <p:cNvPr id="9" name="Table 8">
            <a:extLst>
              <a:ext uri="{FF2B5EF4-FFF2-40B4-BE49-F238E27FC236}">
                <a16:creationId xmlns:a16="http://schemas.microsoft.com/office/drawing/2014/main" id="{6AEE2286-9E39-4131-B9A5-4B6CC7194E2F}"/>
              </a:ext>
            </a:extLst>
          </p:cNvPr>
          <p:cNvGraphicFramePr>
            <a:graphicFrameLocks noGrp="1"/>
          </p:cNvGraphicFramePr>
          <p:nvPr>
            <p:extLst>
              <p:ext uri="{D42A27DB-BD31-4B8C-83A1-F6EECF244321}">
                <p14:modId xmlns:p14="http://schemas.microsoft.com/office/powerpoint/2010/main" val="4152621107"/>
              </p:ext>
            </p:extLst>
          </p:nvPr>
        </p:nvGraphicFramePr>
        <p:xfrm>
          <a:off x="597003" y="1459772"/>
          <a:ext cx="3334716" cy="822960"/>
        </p:xfrm>
        <a:graphic>
          <a:graphicData uri="http://schemas.openxmlformats.org/drawingml/2006/table">
            <a:tbl>
              <a:tblPr firstRow="1" bandRow="1">
                <a:tableStyleId>{5C22544A-7EE6-4342-B048-85BDC9FD1C3A}</a:tableStyleId>
              </a:tblPr>
              <a:tblGrid>
                <a:gridCol w="2556885">
                  <a:extLst>
                    <a:ext uri="{9D8B030D-6E8A-4147-A177-3AD203B41FA5}">
                      <a16:colId xmlns:a16="http://schemas.microsoft.com/office/drawing/2014/main" val="154015461"/>
                    </a:ext>
                  </a:extLst>
                </a:gridCol>
                <a:gridCol w="777831">
                  <a:extLst>
                    <a:ext uri="{9D8B030D-6E8A-4147-A177-3AD203B41FA5}">
                      <a16:colId xmlns:a16="http://schemas.microsoft.com/office/drawing/2014/main" val="3968478733"/>
                    </a:ext>
                  </a:extLst>
                </a:gridCol>
              </a:tblGrid>
              <a:tr h="274320">
                <a:tc>
                  <a:txBody>
                    <a:bodyPr/>
                    <a:lstStyle/>
                    <a:p>
                      <a:r>
                        <a:rPr lang="en-GB" sz="1200" dirty="0"/>
                        <a:t>Crystal parameters</a:t>
                      </a:r>
                    </a:p>
                  </a:txBody>
                  <a:tcPr/>
                </a:tc>
                <a:tc>
                  <a:txBody>
                    <a:bodyPr/>
                    <a:lstStyle/>
                    <a:p>
                      <a:endParaRPr lang="en-GB" sz="1200"/>
                    </a:p>
                  </a:txBody>
                  <a:tcPr/>
                </a:tc>
                <a:extLst>
                  <a:ext uri="{0D108BD9-81ED-4DB2-BD59-A6C34878D82A}">
                    <a16:rowId xmlns:a16="http://schemas.microsoft.com/office/drawing/2014/main" val="238503334"/>
                  </a:ext>
                </a:extLst>
              </a:tr>
              <a:tr h="274320">
                <a:tc>
                  <a:txBody>
                    <a:bodyPr/>
                    <a:lstStyle/>
                    <a:p>
                      <a:r>
                        <a:rPr lang="en-GB" sz="1200" dirty="0"/>
                        <a:t>Mode coupling coefficient </a:t>
                      </a:r>
                      <a:r>
                        <a:rPr lang="el-GR" sz="1200" dirty="0"/>
                        <a:t>κ</a:t>
                      </a:r>
                      <a:r>
                        <a:rPr lang="en-GB" sz="1200" baseline="-25000" dirty="0"/>
                        <a:t>3 </a:t>
                      </a:r>
                      <a:r>
                        <a:rPr lang="en-GB" sz="1200" baseline="0" dirty="0"/>
                        <a:t>(</a:t>
                      </a:r>
                      <a:r>
                        <a:rPr lang="en-GB" sz="1200" dirty="0"/>
                        <a:t>W </a:t>
                      </a:r>
                      <a:r>
                        <a:rPr lang="en-GB" sz="1200" baseline="30000" dirty="0"/>
                        <a:t>- 0.5</a:t>
                      </a:r>
                      <a:r>
                        <a:rPr lang="en-GB" sz="1200" baseline="0" dirty="0"/>
                        <a:t>)</a:t>
                      </a:r>
                      <a:endParaRPr lang="en-GB" sz="1200" dirty="0"/>
                    </a:p>
                  </a:txBody>
                  <a:tcPr/>
                </a:tc>
                <a:tc>
                  <a:txBody>
                    <a:bodyPr/>
                    <a:lstStyle/>
                    <a:p>
                      <a:r>
                        <a:rPr lang="en-GB" sz="1200" dirty="0"/>
                        <a:t>0.202</a:t>
                      </a:r>
                    </a:p>
                  </a:txBody>
                  <a:tcPr/>
                </a:tc>
                <a:extLst>
                  <a:ext uri="{0D108BD9-81ED-4DB2-BD59-A6C34878D82A}">
                    <a16:rowId xmlns:a16="http://schemas.microsoft.com/office/drawing/2014/main" val="3092055388"/>
                  </a:ext>
                </a:extLst>
              </a:tr>
              <a:tr h="274320">
                <a:tc>
                  <a:txBody>
                    <a:bodyPr/>
                    <a:lstStyle/>
                    <a:p>
                      <a:r>
                        <a:rPr lang="en-GB" sz="1200" dirty="0"/>
                        <a:t>Crystal length L (mm)</a:t>
                      </a:r>
                    </a:p>
                  </a:txBody>
                  <a:tcPr/>
                </a:tc>
                <a:tc>
                  <a:txBody>
                    <a:bodyPr/>
                    <a:lstStyle/>
                    <a:p>
                      <a:r>
                        <a:rPr lang="en-GB" sz="1200" dirty="0"/>
                        <a:t>0.5</a:t>
                      </a:r>
                    </a:p>
                  </a:txBody>
                  <a:tcPr/>
                </a:tc>
                <a:extLst>
                  <a:ext uri="{0D108BD9-81ED-4DB2-BD59-A6C34878D82A}">
                    <a16:rowId xmlns:a16="http://schemas.microsoft.com/office/drawing/2014/main" val="1123421040"/>
                  </a:ext>
                </a:extLst>
              </a:tr>
            </a:tbl>
          </a:graphicData>
        </a:graphic>
      </p:graphicFrame>
      <p:graphicFrame>
        <p:nvGraphicFramePr>
          <p:cNvPr id="14" name="Table 13">
            <a:extLst>
              <a:ext uri="{FF2B5EF4-FFF2-40B4-BE49-F238E27FC236}">
                <a16:creationId xmlns:a16="http://schemas.microsoft.com/office/drawing/2014/main" id="{2549740E-89C0-4915-9564-0E733794CB81}"/>
              </a:ext>
            </a:extLst>
          </p:cNvPr>
          <p:cNvGraphicFramePr>
            <a:graphicFrameLocks noGrp="1"/>
          </p:cNvGraphicFramePr>
          <p:nvPr>
            <p:extLst>
              <p:ext uri="{D42A27DB-BD31-4B8C-83A1-F6EECF244321}">
                <p14:modId xmlns:p14="http://schemas.microsoft.com/office/powerpoint/2010/main" val="3651000364"/>
              </p:ext>
            </p:extLst>
          </p:nvPr>
        </p:nvGraphicFramePr>
        <p:xfrm>
          <a:off x="597001" y="2486112"/>
          <a:ext cx="3334716" cy="1114223"/>
        </p:xfrm>
        <a:graphic>
          <a:graphicData uri="http://schemas.openxmlformats.org/drawingml/2006/table">
            <a:tbl>
              <a:tblPr firstRow="1" bandRow="1">
                <a:tableStyleId>{21E4AEA4-8DFA-4A89-87EB-49C32662AFE0}</a:tableStyleId>
              </a:tblPr>
              <a:tblGrid>
                <a:gridCol w="2556885">
                  <a:extLst>
                    <a:ext uri="{9D8B030D-6E8A-4147-A177-3AD203B41FA5}">
                      <a16:colId xmlns:a16="http://schemas.microsoft.com/office/drawing/2014/main" val="154015461"/>
                    </a:ext>
                  </a:extLst>
                </a:gridCol>
                <a:gridCol w="777831">
                  <a:extLst>
                    <a:ext uri="{9D8B030D-6E8A-4147-A177-3AD203B41FA5}">
                      <a16:colId xmlns:a16="http://schemas.microsoft.com/office/drawing/2014/main" val="3968478733"/>
                    </a:ext>
                  </a:extLst>
                </a:gridCol>
              </a:tblGrid>
              <a:tr h="291263">
                <a:tc>
                  <a:txBody>
                    <a:bodyPr/>
                    <a:lstStyle/>
                    <a:p>
                      <a:r>
                        <a:rPr lang="en-GB" sz="1200" dirty="0"/>
                        <a:t>Ti:Sapphire laser parameters</a:t>
                      </a:r>
                    </a:p>
                  </a:txBody>
                  <a:tcPr/>
                </a:tc>
                <a:tc>
                  <a:txBody>
                    <a:bodyPr/>
                    <a:lstStyle/>
                    <a:p>
                      <a:endParaRPr lang="en-GB" sz="1200"/>
                    </a:p>
                  </a:txBody>
                  <a:tcPr/>
                </a:tc>
                <a:extLst>
                  <a:ext uri="{0D108BD9-81ED-4DB2-BD59-A6C34878D82A}">
                    <a16:rowId xmlns:a16="http://schemas.microsoft.com/office/drawing/2014/main" val="238503334"/>
                  </a:ext>
                </a:extLst>
              </a:tr>
              <a:tr h="274320">
                <a:tc>
                  <a:txBody>
                    <a:bodyPr/>
                    <a:lstStyle/>
                    <a:p>
                      <a:r>
                        <a:rPr lang="en-GB" sz="1200" dirty="0"/>
                        <a:t>Mode amplitude </a:t>
                      </a:r>
                      <a:r>
                        <a:rPr lang="en-GB" sz="1200" baseline="0" dirty="0"/>
                        <a:t>A</a:t>
                      </a:r>
                      <a:r>
                        <a:rPr lang="en-GB" sz="1200" baseline="-25000" dirty="0"/>
                        <a:t>10</a:t>
                      </a:r>
                      <a:r>
                        <a:rPr lang="en-GB" sz="1200" baseline="0" dirty="0"/>
                        <a:t> (W </a:t>
                      </a:r>
                      <a:r>
                        <a:rPr lang="en-GB" sz="1200" baseline="30000" dirty="0"/>
                        <a:t>0.5</a:t>
                      </a:r>
                      <a:r>
                        <a:rPr lang="en-GB" sz="1200" baseline="0" dirty="0"/>
                        <a:t>)</a:t>
                      </a:r>
                      <a:endParaRPr lang="en-GB" sz="1200" dirty="0"/>
                    </a:p>
                  </a:txBody>
                  <a:tcPr/>
                </a:tc>
                <a:tc>
                  <a:txBody>
                    <a:bodyPr/>
                    <a:lstStyle/>
                    <a:p>
                      <a:r>
                        <a:rPr lang="en-GB" sz="1200" dirty="0"/>
                        <a:t>11.1</a:t>
                      </a:r>
                    </a:p>
                  </a:txBody>
                  <a:tcPr/>
                </a:tc>
                <a:extLst>
                  <a:ext uri="{0D108BD9-81ED-4DB2-BD59-A6C34878D82A}">
                    <a16:rowId xmlns:a16="http://schemas.microsoft.com/office/drawing/2014/main" val="3092055388"/>
                  </a:ext>
                </a:extLst>
              </a:tr>
              <a:tr h="274320">
                <a:tc>
                  <a:txBody>
                    <a:bodyPr/>
                    <a:lstStyle/>
                    <a:p>
                      <a:r>
                        <a:rPr lang="en-GB" sz="1200" dirty="0"/>
                        <a:t>Pulse duration </a:t>
                      </a:r>
                      <a:r>
                        <a:rPr lang="el-GR" sz="1200" dirty="0"/>
                        <a:t>τ</a:t>
                      </a:r>
                      <a:r>
                        <a:rPr lang="en-GB" sz="1200" baseline="-25000" dirty="0"/>
                        <a:t>1 </a:t>
                      </a:r>
                      <a:r>
                        <a:rPr lang="en-GB" sz="1200" baseline="0" dirty="0"/>
                        <a:t>(fs)</a:t>
                      </a:r>
                      <a:endParaRPr lang="en-GB" sz="1200" dirty="0"/>
                    </a:p>
                  </a:txBody>
                  <a:tcPr/>
                </a:tc>
                <a:tc>
                  <a:txBody>
                    <a:bodyPr/>
                    <a:lstStyle/>
                    <a:p>
                      <a:r>
                        <a:rPr lang="en-GB" sz="1200" dirty="0"/>
                        <a:t>200</a:t>
                      </a:r>
                    </a:p>
                  </a:txBody>
                  <a:tcPr/>
                </a:tc>
                <a:extLst>
                  <a:ext uri="{0D108BD9-81ED-4DB2-BD59-A6C34878D82A}">
                    <a16:rowId xmlns:a16="http://schemas.microsoft.com/office/drawing/2014/main" val="1123421040"/>
                  </a:ext>
                </a:extLst>
              </a:tr>
              <a:tr h="274320">
                <a:tc>
                  <a:txBody>
                    <a:bodyPr/>
                    <a:lstStyle/>
                    <a:p>
                      <a:r>
                        <a:rPr lang="en-GB" sz="1200" dirty="0"/>
                        <a:t>Group velocity mismatch </a:t>
                      </a:r>
                      <a:r>
                        <a:rPr lang="el-GR" sz="1200" dirty="0"/>
                        <a:t>ζ</a:t>
                      </a:r>
                      <a:r>
                        <a:rPr lang="en-GB" sz="1200" baseline="-25000" dirty="0"/>
                        <a:t>1 </a:t>
                      </a:r>
                      <a:r>
                        <a:rPr lang="en-GB" sz="1200" baseline="0" dirty="0"/>
                        <a:t>(fs/mm)</a:t>
                      </a:r>
                      <a:endParaRPr lang="en-GB" sz="1200" dirty="0"/>
                    </a:p>
                  </a:txBody>
                  <a:tcPr/>
                </a:tc>
                <a:tc>
                  <a:txBody>
                    <a:bodyPr/>
                    <a:lstStyle/>
                    <a:p>
                      <a:r>
                        <a:rPr lang="en-GB" sz="1200" dirty="0"/>
                        <a:t>- 150</a:t>
                      </a:r>
                    </a:p>
                  </a:txBody>
                  <a:tcPr/>
                </a:tc>
                <a:extLst>
                  <a:ext uri="{0D108BD9-81ED-4DB2-BD59-A6C34878D82A}">
                    <a16:rowId xmlns:a16="http://schemas.microsoft.com/office/drawing/2014/main" val="3880060342"/>
                  </a:ext>
                </a:extLst>
              </a:tr>
            </a:tbl>
          </a:graphicData>
        </a:graphic>
      </p:graphicFrame>
      <p:graphicFrame>
        <p:nvGraphicFramePr>
          <p:cNvPr id="15" name="Table 14">
            <a:extLst>
              <a:ext uri="{FF2B5EF4-FFF2-40B4-BE49-F238E27FC236}">
                <a16:creationId xmlns:a16="http://schemas.microsoft.com/office/drawing/2014/main" id="{BC7AEF2D-C3DA-4527-AD32-600CF58B0D07}"/>
              </a:ext>
            </a:extLst>
          </p:cNvPr>
          <p:cNvGraphicFramePr>
            <a:graphicFrameLocks noGrp="1"/>
          </p:cNvGraphicFramePr>
          <p:nvPr>
            <p:extLst>
              <p:ext uri="{D42A27DB-BD31-4B8C-83A1-F6EECF244321}">
                <p14:modId xmlns:p14="http://schemas.microsoft.com/office/powerpoint/2010/main" val="1375887235"/>
              </p:ext>
            </p:extLst>
          </p:nvPr>
        </p:nvGraphicFramePr>
        <p:xfrm>
          <a:off x="597003" y="3807647"/>
          <a:ext cx="3334716" cy="1114223"/>
        </p:xfrm>
        <a:graphic>
          <a:graphicData uri="http://schemas.openxmlformats.org/drawingml/2006/table">
            <a:tbl>
              <a:tblPr firstRow="1" bandRow="1">
                <a:tableStyleId>{F5AB1C69-6EDB-4FF4-983F-18BD219EF322}</a:tableStyleId>
              </a:tblPr>
              <a:tblGrid>
                <a:gridCol w="2556885">
                  <a:extLst>
                    <a:ext uri="{9D8B030D-6E8A-4147-A177-3AD203B41FA5}">
                      <a16:colId xmlns:a16="http://schemas.microsoft.com/office/drawing/2014/main" val="154015461"/>
                    </a:ext>
                  </a:extLst>
                </a:gridCol>
                <a:gridCol w="777831">
                  <a:extLst>
                    <a:ext uri="{9D8B030D-6E8A-4147-A177-3AD203B41FA5}">
                      <a16:colId xmlns:a16="http://schemas.microsoft.com/office/drawing/2014/main" val="3968478733"/>
                    </a:ext>
                  </a:extLst>
                </a:gridCol>
              </a:tblGrid>
              <a:tr h="291263">
                <a:tc>
                  <a:txBody>
                    <a:bodyPr/>
                    <a:lstStyle/>
                    <a:p>
                      <a:r>
                        <a:rPr lang="en-GB" sz="1200" dirty="0" err="1"/>
                        <a:t>Yb:Fibre</a:t>
                      </a:r>
                      <a:r>
                        <a:rPr lang="en-GB" sz="1200" dirty="0"/>
                        <a:t> laser parameters</a:t>
                      </a:r>
                    </a:p>
                  </a:txBody>
                  <a:tcPr/>
                </a:tc>
                <a:tc>
                  <a:txBody>
                    <a:bodyPr/>
                    <a:lstStyle/>
                    <a:p>
                      <a:endParaRPr lang="en-GB" sz="1200"/>
                    </a:p>
                  </a:txBody>
                  <a:tcPr/>
                </a:tc>
                <a:extLst>
                  <a:ext uri="{0D108BD9-81ED-4DB2-BD59-A6C34878D82A}">
                    <a16:rowId xmlns:a16="http://schemas.microsoft.com/office/drawing/2014/main" val="238503334"/>
                  </a:ext>
                </a:extLst>
              </a:tr>
              <a:tr h="274320">
                <a:tc>
                  <a:txBody>
                    <a:bodyPr/>
                    <a:lstStyle/>
                    <a:p>
                      <a:r>
                        <a:rPr lang="en-GB" sz="1200" dirty="0"/>
                        <a:t>Mode amplitude </a:t>
                      </a:r>
                      <a:r>
                        <a:rPr lang="en-GB" sz="1200" baseline="0" dirty="0"/>
                        <a:t>A</a:t>
                      </a:r>
                      <a:r>
                        <a:rPr lang="en-GB" sz="1200" baseline="-25000" dirty="0"/>
                        <a:t>20</a:t>
                      </a:r>
                      <a:r>
                        <a:rPr lang="en-GB" sz="1200" baseline="0" dirty="0"/>
                        <a:t> (W </a:t>
                      </a:r>
                      <a:r>
                        <a:rPr lang="en-GB" sz="1200" baseline="30000" dirty="0"/>
                        <a:t>0.5</a:t>
                      </a:r>
                      <a:r>
                        <a:rPr lang="en-GB" sz="1200" baseline="0" dirty="0"/>
                        <a:t>)</a:t>
                      </a:r>
                      <a:endParaRPr lang="en-GB" sz="1200" dirty="0"/>
                    </a:p>
                  </a:txBody>
                  <a:tcPr/>
                </a:tc>
                <a:tc>
                  <a:txBody>
                    <a:bodyPr/>
                    <a:lstStyle/>
                    <a:p>
                      <a:r>
                        <a:rPr lang="en-GB" sz="1200" dirty="0"/>
                        <a:t>7.4</a:t>
                      </a:r>
                    </a:p>
                  </a:txBody>
                  <a:tcPr/>
                </a:tc>
                <a:extLst>
                  <a:ext uri="{0D108BD9-81ED-4DB2-BD59-A6C34878D82A}">
                    <a16:rowId xmlns:a16="http://schemas.microsoft.com/office/drawing/2014/main" val="3092055388"/>
                  </a:ext>
                </a:extLst>
              </a:tr>
              <a:tr h="274320">
                <a:tc>
                  <a:txBody>
                    <a:bodyPr/>
                    <a:lstStyle/>
                    <a:p>
                      <a:r>
                        <a:rPr lang="en-GB" sz="1200" dirty="0"/>
                        <a:t>Pulse duration </a:t>
                      </a:r>
                      <a:r>
                        <a:rPr lang="el-GR" sz="1200" dirty="0"/>
                        <a:t>τ</a:t>
                      </a:r>
                      <a:r>
                        <a:rPr lang="en-GB" sz="1200" baseline="-25000" dirty="0"/>
                        <a:t>2 </a:t>
                      </a:r>
                      <a:r>
                        <a:rPr lang="en-GB" sz="1200" baseline="0" dirty="0"/>
                        <a:t>(fs)</a:t>
                      </a:r>
                      <a:endParaRPr lang="en-GB" sz="1200" dirty="0"/>
                    </a:p>
                  </a:txBody>
                  <a:tcPr/>
                </a:tc>
                <a:tc>
                  <a:txBody>
                    <a:bodyPr/>
                    <a:lstStyle/>
                    <a:p>
                      <a:r>
                        <a:rPr lang="en-GB" sz="1200" dirty="0"/>
                        <a:t>150</a:t>
                      </a:r>
                    </a:p>
                  </a:txBody>
                  <a:tcPr/>
                </a:tc>
                <a:extLst>
                  <a:ext uri="{0D108BD9-81ED-4DB2-BD59-A6C34878D82A}">
                    <a16:rowId xmlns:a16="http://schemas.microsoft.com/office/drawing/2014/main" val="1123421040"/>
                  </a:ext>
                </a:extLst>
              </a:tr>
              <a:tr h="2743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Group velocity mismatch </a:t>
                      </a:r>
                      <a:r>
                        <a:rPr lang="el-GR" sz="1200" dirty="0"/>
                        <a:t>ζ</a:t>
                      </a:r>
                      <a:r>
                        <a:rPr lang="en-GB" sz="1200" baseline="-25000" dirty="0"/>
                        <a:t>2</a:t>
                      </a:r>
                      <a:r>
                        <a:rPr lang="en-GB" sz="1200" baseline="0" dirty="0"/>
                        <a:t> (fs/mm)</a:t>
                      </a:r>
                      <a:endParaRPr lang="en-GB" sz="1200" dirty="0"/>
                    </a:p>
                  </a:txBody>
                  <a:tcPr/>
                </a:tc>
                <a:tc>
                  <a:txBody>
                    <a:bodyPr/>
                    <a:lstStyle/>
                    <a:p>
                      <a:r>
                        <a:rPr lang="en-GB" sz="1200" dirty="0"/>
                        <a:t>150</a:t>
                      </a:r>
                    </a:p>
                  </a:txBody>
                  <a:tcPr/>
                </a:tc>
                <a:extLst>
                  <a:ext uri="{0D108BD9-81ED-4DB2-BD59-A6C34878D82A}">
                    <a16:rowId xmlns:a16="http://schemas.microsoft.com/office/drawing/2014/main" val="4057445668"/>
                  </a:ext>
                </a:extLst>
              </a:tr>
            </a:tbl>
          </a:graphicData>
        </a:graphic>
      </p:graphicFrame>
      <p:graphicFrame>
        <p:nvGraphicFramePr>
          <p:cNvPr id="16" name="Table 15">
            <a:extLst>
              <a:ext uri="{FF2B5EF4-FFF2-40B4-BE49-F238E27FC236}">
                <a16:creationId xmlns:a16="http://schemas.microsoft.com/office/drawing/2014/main" id="{1FDC2044-BCD8-4FAD-AF91-21105D7B925E}"/>
              </a:ext>
            </a:extLst>
          </p:cNvPr>
          <p:cNvGraphicFramePr>
            <a:graphicFrameLocks noGrp="1"/>
          </p:cNvGraphicFramePr>
          <p:nvPr>
            <p:extLst>
              <p:ext uri="{D42A27DB-BD31-4B8C-83A1-F6EECF244321}">
                <p14:modId xmlns:p14="http://schemas.microsoft.com/office/powerpoint/2010/main" val="235865528"/>
              </p:ext>
            </p:extLst>
          </p:nvPr>
        </p:nvGraphicFramePr>
        <p:xfrm>
          <a:off x="597003" y="5129181"/>
          <a:ext cx="3334716" cy="1097280"/>
        </p:xfrm>
        <a:graphic>
          <a:graphicData uri="http://schemas.openxmlformats.org/drawingml/2006/table">
            <a:tbl>
              <a:tblPr firstRow="1" bandRow="1">
                <a:tableStyleId>{93296810-A885-4BE3-A3E7-6D5BEEA58F35}</a:tableStyleId>
              </a:tblPr>
              <a:tblGrid>
                <a:gridCol w="2556885">
                  <a:extLst>
                    <a:ext uri="{9D8B030D-6E8A-4147-A177-3AD203B41FA5}">
                      <a16:colId xmlns:a16="http://schemas.microsoft.com/office/drawing/2014/main" val="154015461"/>
                    </a:ext>
                  </a:extLst>
                </a:gridCol>
                <a:gridCol w="777831">
                  <a:extLst>
                    <a:ext uri="{9D8B030D-6E8A-4147-A177-3AD203B41FA5}">
                      <a16:colId xmlns:a16="http://schemas.microsoft.com/office/drawing/2014/main" val="3968478733"/>
                    </a:ext>
                  </a:extLst>
                </a:gridCol>
              </a:tblGrid>
              <a:tr h="274320">
                <a:tc>
                  <a:txBody>
                    <a:bodyPr/>
                    <a:lstStyle/>
                    <a:p>
                      <a:r>
                        <a:rPr lang="en-GB" sz="1200" dirty="0"/>
                        <a:t>Other parameters</a:t>
                      </a:r>
                    </a:p>
                  </a:txBody>
                  <a:tcPr/>
                </a:tc>
                <a:tc>
                  <a:txBody>
                    <a:bodyPr/>
                    <a:lstStyle/>
                    <a:p>
                      <a:endParaRPr lang="en-GB" sz="1200" dirty="0"/>
                    </a:p>
                  </a:txBody>
                  <a:tcPr/>
                </a:tc>
                <a:extLst>
                  <a:ext uri="{0D108BD9-81ED-4DB2-BD59-A6C34878D82A}">
                    <a16:rowId xmlns:a16="http://schemas.microsoft.com/office/drawing/2014/main" val="238503334"/>
                  </a:ext>
                </a:extLst>
              </a:tr>
              <a:tr h="274320">
                <a:tc>
                  <a:txBody>
                    <a:bodyPr/>
                    <a:lstStyle/>
                    <a:p>
                      <a:r>
                        <a:rPr lang="en-GB" sz="1200" dirty="0"/>
                        <a:t>Repetition rate (MHz)</a:t>
                      </a:r>
                    </a:p>
                  </a:txBody>
                  <a:tcPr/>
                </a:tc>
                <a:tc>
                  <a:txBody>
                    <a:bodyPr/>
                    <a:lstStyle/>
                    <a:p>
                      <a:r>
                        <a:rPr lang="en-GB" sz="1200" dirty="0"/>
                        <a:t>83.3</a:t>
                      </a:r>
                    </a:p>
                  </a:txBody>
                  <a:tcPr/>
                </a:tc>
                <a:extLst>
                  <a:ext uri="{0D108BD9-81ED-4DB2-BD59-A6C34878D82A}">
                    <a16:rowId xmlns:a16="http://schemas.microsoft.com/office/drawing/2014/main" val="3092055388"/>
                  </a:ext>
                </a:extLst>
              </a:tr>
              <a:tr h="274320">
                <a:tc>
                  <a:txBody>
                    <a:bodyPr/>
                    <a:lstStyle/>
                    <a:p>
                      <a:r>
                        <a:rPr lang="en-GB" sz="1200" dirty="0"/>
                        <a:t>Photodetector responsivity (A/W)</a:t>
                      </a:r>
                    </a:p>
                  </a:txBody>
                  <a:tcPr/>
                </a:tc>
                <a:tc>
                  <a:txBody>
                    <a:bodyPr/>
                    <a:lstStyle/>
                    <a:p>
                      <a:r>
                        <a:rPr lang="en-GB" sz="1200" dirty="0"/>
                        <a:t>0.5</a:t>
                      </a:r>
                    </a:p>
                  </a:txBody>
                  <a:tcPr/>
                </a:tc>
                <a:extLst>
                  <a:ext uri="{0D108BD9-81ED-4DB2-BD59-A6C34878D82A}">
                    <a16:rowId xmlns:a16="http://schemas.microsoft.com/office/drawing/2014/main" val="1123421040"/>
                  </a:ext>
                </a:extLst>
              </a:tr>
              <a:tr h="274320">
                <a:tc>
                  <a:txBody>
                    <a:bodyPr/>
                    <a:lstStyle/>
                    <a:p>
                      <a:r>
                        <a:rPr lang="en-GB" sz="1200" dirty="0"/>
                        <a:t>Trans-impedance gain (M</a:t>
                      </a:r>
                      <a:r>
                        <a:rPr lang="el-GR" sz="1200" dirty="0"/>
                        <a:t>Ω</a:t>
                      </a:r>
                      <a:r>
                        <a:rPr lang="en-GB" sz="1200" dirty="0"/>
                        <a:t>)</a:t>
                      </a:r>
                    </a:p>
                  </a:txBody>
                  <a:tcPr/>
                </a:tc>
                <a:tc>
                  <a:txBody>
                    <a:bodyPr/>
                    <a:lstStyle/>
                    <a:p>
                      <a:r>
                        <a:rPr lang="en-GB" sz="1200" dirty="0"/>
                        <a:t>2.0</a:t>
                      </a:r>
                    </a:p>
                  </a:txBody>
                  <a:tcPr/>
                </a:tc>
                <a:extLst>
                  <a:ext uri="{0D108BD9-81ED-4DB2-BD59-A6C34878D82A}">
                    <a16:rowId xmlns:a16="http://schemas.microsoft.com/office/drawing/2014/main" val="2813651304"/>
                  </a:ext>
                </a:extLst>
              </a:tr>
            </a:tbl>
          </a:graphicData>
        </a:graphic>
      </p:graphicFrame>
      <p:sp>
        <p:nvSpPr>
          <p:cNvPr id="7" name="Title 6">
            <a:extLst>
              <a:ext uri="{FF2B5EF4-FFF2-40B4-BE49-F238E27FC236}">
                <a16:creationId xmlns:a16="http://schemas.microsoft.com/office/drawing/2014/main" id="{D1043A9C-3B8D-4577-BE7E-BA02057CEDAE}"/>
              </a:ext>
            </a:extLst>
          </p:cNvPr>
          <p:cNvSpPr>
            <a:spLocks noGrp="1"/>
          </p:cNvSpPr>
          <p:nvPr>
            <p:ph type="title"/>
          </p:nvPr>
        </p:nvSpPr>
        <p:spPr/>
        <p:txBody>
          <a:bodyPr>
            <a:normAutofit/>
          </a:bodyPr>
          <a:lstStyle/>
          <a:p>
            <a:r>
              <a:rPr lang="en-GB" dirty="0">
                <a:cs typeface="Arial" panose="020B0604020202020204" pitchFamily="34" charset="0"/>
              </a:rPr>
              <a:t>Theoretical BOXC performance</a:t>
            </a:r>
            <a:endParaRPr lang="en-GB" dirty="0"/>
          </a:p>
        </p:txBody>
      </p:sp>
    </p:spTree>
    <p:extLst>
      <p:ext uri="{BB962C8B-B14F-4D97-AF65-F5344CB8AC3E}">
        <p14:creationId xmlns:p14="http://schemas.microsoft.com/office/powerpoint/2010/main" val="3135245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17</a:t>
            </a:fld>
            <a:endParaRPr lang="en-US" dirty="0"/>
          </a:p>
        </p:txBody>
      </p:sp>
      <p:pic>
        <p:nvPicPr>
          <p:cNvPr id="10" name="Picture 9">
            <a:extLst>
              <a:ext uri="{FF2B5EF4-FFF2-40B4-BE49-F238E27FC236}">
                <a16:creationId xmlns:a16="http://schemas.microsoft.com/office/drawing/2014/main" id="{8C4029BC-FDF5-48A3-81D8-E66E5D8A88D7}"/>
              </a:ext>
            </a:extLst>
          </p:cNvPr>
          <p:cNvPicPr>
            <a:picLocks noChangeAspect="1"/>
          </p:cNvPicPr>
          <p:nvPr/>
        </p:nvPicPr>
        <p:blipFill>
          <a:blip r:embed="rId3"/>
          <a:stretch>
            <a:fillRect/>
          </a:stretch>
        </p:blipFill>
        <p:spPr>
          <a:xfrm>
            <a:off x="494677" y="1690634"/>
            <a:ext cx="5601323" cy="3759049"/>
          </a:xfrm>
          <a:prstGeom prst="rect">
            <a:avLst/>
          </a:prstGeom>
        </p:spPr>
      </p:pic>
      <p:pic>
        <p:nvPicPr>
          <p:cNvPr id="6" name="Picture 5">
            <a:extLst>
              <a:ext uri="{FF2B5EF4-FFF2-40B4-BE49-F238E27FC236}">
                <a16:creationId xmlns:a16="http://schemas.microsoft.com/office/drawing/2014/main" id="{9272F465-4984-4E4C-B457-3A362B19C0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7253" y="1690634"/>
            <a:ext cx="5370071" cy="3759049"/>
          </a:xfrm>
          <a:prstGeom prst="rect">
            <a:avLst/>
          </a:prstGeom>
        </p:spPr>
      </p:pic>
      <p:sp>
        <p:nvSpPr>
          <p:cNvPr id="9" name="Title 6">
            <a:extLst>
              <a:ext uri="{FF2B5EF4-FFF2-40B4-BE49-F238E27FC236}">
                <a16:creationId xmlns:a16="http://schemas.microsoft.com/office/drawing/2014/main" id="{B3CA7346-2DD2-4AFB-9D1A-9CE4C9A0016E}"/>
              </a:ext>
            </a:extLst>
          </p:cNvPr>
          <p:cNvSpPr>
            <a:spLocks noGrp="1"/>
          </p:cNvSpPr>
          <p:nvPr>
            <p:ph type="title"/>
          </p:nvPr>
        </p:nvSpPr>
        <p:spPr>
          <a:xfrm>
            <a:off x="4267200" y="-104051"/>
            <a:ext cx="8183526" cy="1325563"/>
          </a:xfrm>
        </p:spPr>
        <p:txBody>
          <a:bodyPr>
            <a:noAutofit/>
          </a:bodyPr>
          <a:lstStyle/>
          <a:p>
            <a:r>
              <a:rPr lang="en-GB" sz="3200" dirty="0">
                <a:cs typeface="Arial" panose="020B0604020202020204" pitchFamily="34" charset="0"/>
              </a:rPr>
              <a:t>BOXC performance with amplitude and duration fluctuations</a:t>
            </a:r>
            <a:endParaRPr lang="en-GB" sz="3200" dirty="0"/>
          </a:p>
        </p:txBody>
      </p:sp>
    </p:spTree>
    <p:extLst>
      <p:ext uri="{BB962C8B-B14F-4D97-AF65-F5344CB8AC3E}">
        <p14:creationId xmlns:p14="http://schemas.microsoft.com/office/powerpoint/2010/main" val="1504836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2</a:t>
            </a:fld>
            <a:endParaRPr lang="en-US" dirty="0"/>
          </a:p>
        </p:txBody>
      </p:sp>
      <p:sp>
        <p:nvSpPr>
          <p:cNvPr id="6" name="Content Placeholder 2"/>
          <p:cNvSpPr txBox="1">
            <a:spLocks/>
          </p:cNvSpPr>
          <p:nvPr/>
        </p:nvSpPr>
        <p:spPr>
          <a:xfrm>
            <a:off x="144685" y="1080000"/>
            <a:ext cx="11892987" cy="553715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sz="1800" dirty="0"/>
          </a:p>
        </p:txBody>
      </p:sp>
      <p:sp>
        <p:nvSpPr>
          <p:cNvPr id="9" name="Content Placeholder 2">
            <a:extLst>
              <a:ext uri="{FF2B5EF4-FFF2-40B4-BE49-F238E27FC236}">
                <a16:creationId xmlns:a16="http://schemas.microsoft.com/office/drawing/2014/main" id="{746C493A-7A38-4D5F-8F53-5FB192BD7A7E}"/>
              </a:ext>
            </a:extLst>
          </p:cNvPr>
          <p:cNvSpPr txBox="1">
            <a:spLocks/>
          </p:cNvSpPr>
          <p:nvPr/>
        </p:nvSpPr>
        <p:spPr>
          <a:xfrm>
            <a:off x="5749915" y="1657285"/>
            <a:ext cx="5943127" cy="4526731"/>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Modern accelerator and X-ray free-electron laser (XFEL) facilities require ultra-precise timing.</a:t>
            </a:r>
          </a:p>
          <a:p>
            <a:pPr lvl="1"/>
            <a:r>
              <a:rPr lang="en-GB" sz="1800" dirty="0"/>
              <a:t>Facilities such as EUXFEL and CLARA (Compact Linear Accelerator for Research Applications) used for experiments that require high-power lasers such as pump-probe spectroscopy and laser wakefield acceleration (LWFA). </a:t>
            </a:r>
          </a:p>
          <a:p>
            <a:pPr lvl="1"/>
            <a:r>
              <a:rPr lang="en-GB" sz="1800" dirty="0"/>
              <a:t>Less than 10 fs synchronisation needed over accelerator complex that can be kilometres long.</a:t>
            </a:r>
          </a:p>
          <a:p>
            <a:pPr marL="0" indent="0">
              <a:buNone/>
            </a:pPr>
            <a:endParaRPr lang="en-GB" sz="2000" dirty="0"/>
          </a:p>
          <a:p>
            <a:pPr marL="0" indent="0">
              <a:buNone/>
            </a:pPr>
            <a:r>
              <a:rPr lang="en-GB" sz="2000" dirty="0"/>
              <a:t>RF timing signal not suitable for long distances. </a:t>
            </a:r>
          </a:p>
          <a:p>
            <a:pPr lvl="1"/>
            <a:r>
              <a:rPr lang="en-GB" sz="1800" dirty="0"/>
              <a:t>Coaxial cables highly sensitive to temperature fluctuations.</a:t>
            </a:r>
          </a:p>
          <a:p>
            <a:pPr lvl="1"/>
            <a:r>
              <a:rPr lang="en-GB" sz="1800" dirty="0"/>
              <a:t>Timing precision limited to 50 – 100 fs [1].</a:t>
            </a:r>
          </a:p>
          <a:p>
            <a:pPr lvl="1"/>
            <a:endParaRPr lang="en-GB" sz="1600" dirty="0"/>
          </a:p>
        </p:txBody>
      </p:sp>
      <p:pic>
        <p:nvPicPr>
          <p:cNvPr id="2" name="Picture 2" descr="Aerial view of the European XFEL accelerator complex, with the LUXE location highlighted.">
            <a:extLst>
              <a:ext uri="{FF2B5EF4-FFF2-40B4-BE49-F238E27FC236}">
                <a16:creationId xmlns:a16="http://schemas.microsoft.com/office/drawing/2014/main" id="{8024FA0A-93FA-471A-80B4-8E6FD303294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3172" y="1436257"/>
            <a:ext cx="4255421" cy="238804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1. CLARA-the Compact Linear Accelerator for Research and Applications.">
            <a:extLst>
              <a:ext uri="{FF2B5EF4-FFF2-40B4-BE49-F238E27FC236}">
                <a16:creationId xmlns:a16="http://schemas.microsoft.com/office/drawing/2014/main" id="{9B02AAF8-54D6-4E10-93FE-040CEFF352E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53172" y="3920649"/>
            <a:ext cx="4255421" cy="2363011"/>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a:extLst>
              <a:ext uri="{FF2B5EF4-FFF2-40B4-BE49-F238E27FC236}">
                <a16:creationId xmlns:a16="http://schemas.microsoft.com/office/drawing/2014/main" id="{87B5CF77-FB7C-41CF-A2B4-CCB8730F91F6}"/>
              </a:ext>
            </a:extLst>
          </p:cNvPr>
          <p:cNvSpPr txBox="1">
            <a:spLocks/>
          </p:cNvSpPr>
          <p:nvPr/>
        </p:nvSpPr>
        <p:spPr>
          <a:xfrm>
            <a:off x="1" y="6596835"/>
            <a:ext cx="11290324" cy="27721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000" dirty="0"/>
              <a:t>[1] - J. M. </a:t>
            </a:r>
            <a:r>
              <a:rPr lang="en-GB" sz="1000" dirty="0" err="1"/>
              <a:t>Glownia</a:t>
            </a:r>
            <a:r>
              <a:rPr lang="en-GB" sz="1000" dirty="0"/>
              <a:t> </a:t>
            </a:r>
            <a:r>
              <a:rPr lang="en-GB" sz="1000" i="1" dirty="0"/>
              <a:t>et al., </a:t>
            </a:r>
            <a:r>
              <a:rPr lang="en-GB" sz="1000" dirty="0"/>
              <a:t>“Time-resolved pump-probe experiments at the LCLS,” Optics Express, vol. 18, no. 17, p. 17620 (2010).</a:t>
            </a:r>
          </a:p>
        </p:txBody>
      </p:sp>
      <p:sp>
        <p:nvSpPr>
          <p:cNvPr id="18" name="Title 17">
            <a:extLst>
              <a:ext uri="{FF2B5EF4-FFF2-40B4-BE49-F238E27FC236}">
                <a16:creationId xmlns:a16="http://schemas.microsoft.com/office/drawing/2014/main" id="{A9881A28-C05D-4A2F-A843-73833F1A60D8}"/>
              </a:ext>
            </a:extLst>
          </p:cNvPr>
          <p:cNvSpPr>
            <a:spLocks noGrp="1"/>
          </p:cNvSpPr>
          <p:nvPr>
            <p:ph type="title"/>
          </p:nvPr>
        </p:nvSpPr>
        <p:spPr/>
        <p:txBody>
          <a:bodyPr/>
          <a:lstStyle/>
          <a:p>
            <a:r>
              <a:rPr lang="en-GB" dirty="0"/>
              <a:t>Introduction</a:t>
            </a:r>
          </a:p>
        </p:txBody>
      </p:sp>
    </p:spTree>
    <p:extLst>
      <p:ext uri="{BB962C8B-B14F-4D97-AF65-F5344CB8AC3E}">
        <p14:creationId xmlns:p14="http://schemas.microsoft.com/office/powerpoint/2010/main" val="3854718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3</a:t>
            </a:fld>
            <a:endParaRPr lang="en-US" dirty="0"/>
          </a:p>
        </p:txBody>
      </p:sp>
      <p:sp>
        <p:nvSpPr>
          <p:cNvPr id="6" name="Content Placeholder 2"/>
          <p:cNvSpPr txBox="1">
            <a:spLocks/>
          </p:cNvSpPr>
          <p:nvPr/>
        </p:nvSpPr>
        <p:spPr>
          <a:xfrm>
            <a:off x="450838" y="1069849"/>
            <a:ext cx="11290325" cy="553715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sz="1800" dirty="0"/>
          </a:p>
        </p:txBody>
      </p:sp>
      <p:sp>
        <p:nvSpPr>
          <p:cNvPr id="99" name="Content Placeholder 2">
            <a:extLst>
              <a:ext uri="{FF2B5EF4-FFF2-40B4-BE49-F238E27FC236}">
                <a16:creationId xmlns:a16="http://schemas.microsoft.com/office/drawing/2014/main" id="{4AB4B0A1-1E61-4723-BD17-0605227A84CC}"/>
              </a:ext>
            </a:extLst>
          </p:cNvPr>
          <p:cNvSpPr txBox="1">
            <a:spLocks/>
          </p:cNvSpPr>
          <p:nvPr/>
        </p:nvSpPr>
        <p:spPr>
          <a:xfrm>
            <a:off x="7647013" y="3275037"/>
            <a:ext cx="4029883" cy="3147519"/>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Need methods for:</a:t>
            </a:r>
          </a:p>
          <a:p>
            <a:pPr marL="342891" indent="-342891">
              <a:buFont typeface="+mj-lt"/>
              <a:buAutoNum type="arabicPeriod"/>
            </a:pPr>
            <a:r>
              <a:rPr lang="en-GB" sz="2000" dirty="0">
                <a:solidFill>
                  <a:schemeClr val="accent4"/>
                </a:solidFill>
              </a:rPr>
              <a:t>Keeping timing pulse arrival time constant to a few fs.</a:t>
            </a:r>
          </a:p>
          <a:p>
            <a:pPr marL="342891" indent="-342891">
              <a:buFont typeface="+mj-lt"/>
              <a:buAutoNum type="arabicPeriod"/>
            </a:pPr>
            <a:r>
              <a:rPr lang="en-GB" sz="2000" dirty="0">
                <a:solidFill>
                  <a:schemeClr val="accent4"/>
                </a:solidFill>
              </a:rPr>
              <a:t>Synchronising timing laser pulse to external laser.</a:t>
            </a:r>
          </a:p>
        </p:txBody>
      </p:sp>
      <p:pic>
        <p:nvPicPr>
          <p:cNvPr id="7" name="Picture 6">
            <a:extLst>
              <a:ext uri="{FF2B5EF4-FFF2-40B4-BE49-F238E27FC236}">
                <a16:creationId xmlns:a16="http://schemas.microsoft.com/office/drawing/2014/main" id="{90B08A2E-0B37-4495-B687-3B9691C3AEA9}"/>
              </a:ext>
            </a:extLst>
          </p:cNvPr>
          <p:cNvPicPr>
            <a:picLocks noChangeAspect="1"/>
          </p:cNvPicPr>
          <p:nvPr/>
        </p:nvPicPr>
        <p:blipFill>
          <a:blip r:embed="rId3"/>
          <a:stretch>
            <a:fillRect/>
          </a:stretch>
        </p:blipFill>
        <p:spPr>
          <a:xfrm>
            <a:off x="666101" y="2965306"/>
            <a:ext cx="6387841" cy="2855741"/>
          </a:xfrm>
          <a:prstGeom prst="rect">
            <a:avLst/>
          </a:prstGeom>
        </p:spPr>
      </p:pic>
      <p:sp>
        <p:nvSpPr>
          <p:cNvPr id="101" name="Content Placeholder 2">
            <a:extLst>
              <a:ext uri="{FF2B5EF4-FFF2-40B4-BE49-F238E27FC236}">
                <a16:creationId xmlns:a16="http://schemas.microsoft.com/office/drawing/2014/main" id="{7F75058B-1174-4F0E-94D1-78C6CF456457}"/>
              </a:ext>
            </a:extLst>
          </p:cNvPr>
          <p:cNvSpPr txBox="1">
            <a:spLocks/>
          </p:cNvSpPr>
          <p:nvPr/>
        </p:nvSpPr>
        <p:spPr>
          <a:xfrm>
            <a:off x="450838" y="1251633"/>
            <a:ext cx="10213205" cy="1560652"/>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Can distribute low-noise laser pulses via optical fibre to accelerator systems. </a:t>
            </a:r>
          </a:p>
          <a:p>
            <a:pPr marL="742932" lvl="1" indent="-285744">
              <a:buFont typeface="Arial" panose="020B0604020202020204" pitchFamily="34" charset="0"/>
              <a:buChar char="•"/>
            </a:pPr>
            <a:r>
              <a:rPr lang="en-GB" sz="1800" dirty="0"/>
              <a:t>Less than a femtosecond jitter in pulse arrival time over short distances [1].</a:t>
            </a:r>
          </a:p>
          <a:p>
            <a:pPr marL="742932" lvl="1" indent="-285744">
              <a:buFont typeface="Arial" panose="020B0604020202020204" pitchFamily="34" charset="0"/>
              <a:buChar char="•"/>
            </a:pPr>
            <a:r>
              <a:rPr lang="en-GB" sz="1800" dirty="0"/>
              <a:t>Optical fibre still susceptible to temperature fluctuations over long distances.</a:t>
            </a:r>
          </a:p>
          <a:p>
            <a:pPr marL="742932" lvl="1" indent="-285744">
              <a:buFont typeface="Arial" panose="020B0604020202020204" pitchFamily="34" charset="0"/>
              <a:buChar char="•"/>
            </a:pPr>
            <a:r>
              <a:rPr lang="en-GB" sz="1800" dirty="0"/>
              <a:t>1 K fluctuation over a 1 km fibre with a thermal expansion coefficient of 5 × 10</a:t>
            </a:r>
            <a:r>
              <a:rPr lang="en-GB" sz="1800" baseline="30000" dirty="0"/>
              <a:t>-7</a:t>
            </a:r>
            <a:r>
              <a:rPr lang="en-GB" sz="1800" dirty="0"/>
              <a:t> K</a:t>
            </a:r>
            <a:r>
              <a:rPr lang="en-GB" sz="1800" baseline="30000" dirty="0"/>
              <a:t>-1</a:t>
            </a:r>
            <a:r>
              <a:rPr lang="en-GB" sz="1800" dirty="0"/>
              <a:t> leads to ~ </a:t>
            </a:r>
            <a:r>
              <a:rPr lang="en-GB" sz="1800" dirty="0">
                <a:solidFill>
                  <a:schemeClr val="accent4"/>
                </a:solidFill>
              </a:rPr>
              <a:t>2 </a:t>
            </a:r>
            <a:r>
              <a:rPr lang="en-GB" sz="1800" dirty="0" err="1">
                <a:solidFill>
                  <a:schemeClr val="accent4"/>
                </a:solidFill>
              </a:rPr>
              <a:t>ps</a:t>
            </a:r>
            <a:r>
              <a:rPr lang="en-GB" sz="1800" dirty="0">
                <a:solidFill>
                  <a:schemeClr val="accent4"/>
                </a:solidFill>
              </a:rPr>
              <a:t> </a:t>
            </a:r>
            <a:r>
              <a:rPr lang="en-GB" sz="1800" dirty="0"/>
              <a:t>timing error.</a:t>
            </a:r>
          </a:p>
        </p:txBody>
      </p:sp>
      <p:sp>
        <p:nvSpPr>
          <p:cNvPr id="102" name="TextBox 101">
            <a:extLst>
              <a:ext uri="{FF2B5EF4-FFF2-40B4-BE49-F238E27FC236}">
                <a16:creationId xmlns:a16="http://schemas.microsoft.com/office/drawing/2014/main" id="{4A077B81-8AEF-403E-A43D-A6500F4D396A}"/>
              </a:ext>
            </a:extLst>
          </p:cNvPr>
          <p:cNvSpPr txBox="1"/>
          <p:nvPr/>
        </p:nvSpPr>
        <p:spPr>
          <a:xfrm>
            <a:off x="2252125" y="5821047"/>
            <a:ext cx="3215791" cy="369332"/>
          </a:xfrm>
          <a:prstGeom prst="rect">
            <a:avLst/>
          </a:prstGeom>
          <a:noFill/>
        </p:spPr>
        <p:txBody>
          <a:bodyPr wrap="square" rtlCol="0">
            <a:spAutoFit/>
          </a:bodyPr>
          <a:lstStyle/>
          <a:p>
            <a:pPr algn="ctr"/>
            <a:r>
              <a:rPr lang="en-GB" dirty="0">
                <a:solidFill>
                  <a:schemeClr val="bg1"/>
                </a:solidFill>
                <a:latin typeface="Arial" panose="020B0604020202020204" pitchFamily="34" charset="0"/>
                <a:cs typeface="Arial" panose="020B0604020202020204" pitchFamily="34" charset="0"/>
              </a:rPr>
              <a:t>CLARA timing system [2]</a:t>
            </a:r>
          </a:p>
        </p:txBody>
      </p:sp>
      <p:sp>
        <p:nvSpPr>
          <p:cNvPr id="9" name="Content Placeholder 2">
            <a:extLst>
              <a:ext uri="{FF2B5EF4-FFF2-40B4-BE49-F238E27FC236}">
                <a16:creationId xmlns:a16="http://schemas.microsoft.com/office/drawing/2014/main" id="{7F9E25B8-8084-4CC1-8430-FF782A76780B}"/>
              </a:ext>
            </a:extLst>
          </p:cNvPr>
          <p:cNvSpPr txBox="1">
            <a:spLocks/>
          </p:cNvSpPr>
          <p:nvPr/>
        </p:nvSpPr>
        <p:spPr>
          <a:xfrm>
            <a:off x="1" y="6426959"/>
            <a:ext cx="11290324" cy="467411"/>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en-GB" sz="1000" dirty="0"/>
              <a:t>[1] - H. Kim </a:t>
            </a:r>
            <a:r>
              <a:rPr lang="en-GB" sz="1000" i="1" dirty="0"/>
              <a:t>et al., </a:t>
            </a:r>
            <a:r>
              <a:rPr lang="en-GB" sz="1000" dirty="0"/>
              <a:t>“Sub-20-Attosecond Timing Jitter Mode-Locked Fiber Lasers,” IEEE Journal of Selected Topics in Quantum Electronics, vol. 20, pp. 260–267 (2014).</a:t>
            </a:r>
          </a:p>
          <a:p>
            <a:pPr marL="0" indent="0">
              <a:spcBef>
                <a:spcPts val="0"/>
              </a:spcBef>
              <a:buNone/>
            </a:pPr>
            <a:r>
              <a:rPr lang="en-GB" sz="1000" dirty="0"/>
              <a:t>[2] - J. Clarke </a:t>
            </a:r>
            <a:r>
              <a:rPr lang="en-GB" sz="1000" i="1" dirty="0"/>
              <a:t>et al.,</a:t>
            </a:r>
            <a:r>
              <a:rPr lang="en-GB" sz="1000" dirty="0"/>
              <a:t> “Clara conceptual design report,” Journal of Instrumentation, vol. 9, 01 (2014).</a:t>
            </a:r>
          </a:p>
        </p:txBody>
      </p:sp>
      <p:sp>
        <p:nvSpPr>
          <p:cNvPr id="3" name="Title 2">
            <a:extLst>
              <a:ext uri="{FF2B5EF4-FFF2-40B4-BE49-F238E27FC236}">
                <a16:creationId xmlns:a16="http://schemas.microsoft.com/office/drawing/2014/main" id="{7F0E564D-A1F6-44A5-AE74-1330B43A2DAB}"/>
              </a:ext>
            </a:extLst>
          </p:cNvPr>
          <p:cNvSpPr>
            <a:spLocks noGrp="1"/>
          </p:cNvSpPr>
          <p:nvPr>
            <p:ph type="title"/>
          </p:nvPr>
        </p:nvSpPr>
        <p:spPr/>
        <p:txBody>
          <a:bodyPr/>
          <a:lstStyle/>
          <a:p>
            <a:r>
              <a:rPr lang="en-GB" dirty="0"/>
              <a:t>Fibre timing links</a:t>
            </a:r>
          </a:p>
        </p:txBody>
      </p:sp>
    </p:spTree>
    <p:extLst>
      <p:ext uri="{BB962C8B-B14F-4D97-AF65-F5344CB8AC3E}">
        <p14:creationId xmlns:p14="http://schemas.microsoft.com/office/powerpoint/2010/main" val="555562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9">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84E5E6A2-396C-45C9-8223-72B83F7C5102}"/>
              </a:ext>
            </a:extLst>
          </p:cNvPr>
          <p:cNvSpPr/>
          <p:nvPr/>
        </p:nvSpPr>
        <p:spPr>
          <a:xfrm>
            <a:off x="8591108" y="1320438"/>
            <a:ext cx="3168908" cy="302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86D443A9-C228-4360-B12F-3756644E6C1F}"/>
              </a:ext>
            </a:extLst>
          </p:cNvPr>
          <p:cNvSpPr/>
          <p:nvPr/>
        </p:nvSpPr>
        <p:spPr>
          <a:xfrm>
            <a:off x="278675" y="1292358"/>
            <a:ext cx="7872549" cy="28013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Content Placeholder 2"/>
          <p:cNvSpPr txBox="1">
            <a:spLocks/>
          </p:cNvSpPr>
          <p:nvPr/>
        </p:nvSpPr>
        <p:spPr>
          <a:xfrm>
            <a:off x="450838" y="1448134"/>
            <a:ext cx="11290325" cy="553715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sz="1800" dirty="0"/>
          </a:p>
        </p:txBody>
      </p:sp>
      <p:grpSp>
        <p:nvGrpSpPr>
          <p:cNvPr id="79" name="Group 78">
            <a:extLst>
              <a:ext uri="{FF2B5EF4-FFF2-40B4-BE49-F238E27FC236}">
                <a16:creationId xmlns:a16="http://schemas.microsoft.com/office/drawing/2014/main" id="{06275FBC-2679-49F6-84A6-4AB217389D0D}"/>
              </a:ext>
            </a:extLst>
          </p:cNvPr>
          <p:cNvGrpSpPr/>
          <p:nvPr/>
        </p:nvGrpSpPr>
        <p:grpSpPr>
          <a:xfrm>
            <a:off x="982655" y="2011182"/>
            <a:ext cx="6314576" cy="1360361"/>
            <a:chOff x="6660098" y="2944317"/>
            <a:chExt cx="4385992" cy="769025"/>
          </a:xfrm>
        </p:grpSpPr>
        <p:sp>
          <p:nvSpPr>
            <p:cNvPr id="101" name="Rectangle 100">
              <a:extLst>
                <a:ext uri="{FF2B5EF4-FFF2-40B4-BE49-F238E27FC236}">
                  <a16:creationId xmlns:a16="http://schemas.microsoft.com/office/drawing/2014/main" id="{08207EF1-81A4-476A-AC90-E9382D05DFA8}"/>
                </a:ext>
              </a:extLst>
            </p:cNvPr>
            <p:cNvSpPr/>
            <p:nvPr/>
          </p:nvSpPr>
          <p:spPr>
            <a:xfrm rot="18900000" flipV="1">
              <a:off x="7387512" y="3314627"/>
              <a:ext cx="757569" cy="67518"/>
            </a:xfrm>
            <a:prstGeom prst="rect">
              <a:avLst/>
            </a:prstGeom>
            <a:solidFill>
              <a:srgbClr val="FF0000"/>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endParaRPr lang="en-GB" sz="1351"/>
            </a:p>
          </p:txBody>
        </p:sp>
        <p:sp>
          <p:nvSpPr>
            <p:cNvPr id="104" name="Rectangle 103">
              <a:extLst>
                <a:ext uri="{FF2B5EF4-FFF2-40B4-BE49-F238E27FC236}">
                  <a16:creationId xmlns:a16="http://schemas.microsoft.com/office/drawing/2014/main" id="{6C670C5B-197F-44C8-8A01-61758F823251}"/>
                </a:ext>
              </a:extLst>
            </p:cNvPr>
            <p:cNvSpPr/>
            <p:nvPr/>
          </p:nvSpPr>
          <p:spPr>
            <a:xfrm>
              <a:off x="8825639" y="3229413"/>
              <a:ext cx="987785" cy="188854"/>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dirty="0"/>
            </a:p>
          </p:txBody>
        </p:sp>
        <p:sp>
          <p:nvSpPr>
            <p:cNvPr id="110" name="TextBox 109">
              <a:extLst>
                <a:ext uri="{FF2B5EF4-FFF2-40B4-BE49-F238E27FC236}">
                  <a16:creationId xmlns:a16="http://schemas.microsoft.com/office/drawing/2014/main" id="{47930E97-249A-47F4-B1F4-73737AA20777}"/>
                </a:ext>
              </a:extLst>
            </p:cNvPr>
            <p:cNvSpPr txBox="1"/>
            <p:nvPr/>
          </p:nvSpPr>
          <p:spPr>
            <a:xfrm>
              <a:off x="8827594" y="3247819"/>
              <a:ext cx="997233" cy="156590"/>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Nonlinear crystal</a:t>
              </a:r>
            </a:p>
          </p:txBody>
        </p:sp>
        <p:grpSp>
          <p:nvGrpSpPr>
            <p:cNvPr id="120" name="Group 119">
              <a:extLst>
                <a:ext uri="{FF2B5EF4-FFF2-40B4-BE49-F238E27FC236}">
                  <a16:creationId xmlns:a16="http://schemas.microsoft.com/office/drawing/2014/main" id="{74B68C2D-FC0D-4678-AC33-3C6950A434B8}"/>
                </a:ext>
              </a:extLst>
            </p:cNvPr>
            <p:cNvGrpSpPr/>
            <p:nvPr/>
          </p:nvGrpSpPr>
          <p:grpSpPr>
            <a:xfrm>
              <a:off x="10608038" y="3034607"/>
              <a:ext cx="438052" cy="678735"/>
              <a:chOff x="8762500" y="2057901"/>
              <a:chExt cx="341091" cy="734874"/>
            </a:xfrm>
            <a:solidFill>
              <a:schemeClr val="tx1"/>
            </a:solidFill>
          </p:grpSpPr>
          <p:sp>
            <p:nvSpPr>
              <p:cNvPr id="132" name="Isosceles Triangle 131">
                <a:extLst>
                  <a:ext uri="{FF2B5EF4-FFF2-40B4-BE49-F238E27FC236}">
                    <a16:creationId xmlns:a16="http://schemas.microsoft.com/office/drawing/2014/main" id="{948C9AA7-3BCD-4577-8125-CC89A921788F}"/>
                  </a:ext>
                </a:extLst>
              </p:cNvPr>
              <p:cNvSpPr/>
              <p:nvPr/>
            </p:nvSpPr>
            <p:spPr>
              <a:xfrm rot="16200000">
                <a:off x="8695956" y="2195877"/>
                <a:ext cx="474179" cy="341091"/>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cxnSp>
            <p:nvCxnSpPr>
              <p:cNvPr id="133" name="Straight Connector 132">
                <a:extLst>
                  <a:ext uri="{FF2B5EF4-FFF2-40B4-BE49-F238E27FC236}">
                    <a16:creationId xmlns:a16="http://schemas.microsoft.com/office/drawing/2014/main" id="{EBEAB9B2-66FB-4A44-B815-76228C305F6D}"/>
                  </a:ext>
                </a:extLst>
              </p:cNvPr>
              <p:cNvCxnSpPr/>
              <p:nvPr/>
            </p:nvCxnSpPr>
            <p:spPr>
              <a:xfrm>
                <a:off x="8762500" y="2057901"/>
                <a:ext cx="0" cy="576435"/>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28B7630F-BDC7-4B87-A901-3B082D32D193}"/>
                  </a:ext>
                </a:extLst>
              </p:cNvPr>
              <p:cNvCxnSpPr/>
              <p:nvPr/>
            </p:nvCxnSpPr>
            <p:spPr>
              <a:xfrm flipV="1">
                <a:off x="8762500" y="2531763"/>
                <a:ext cx="121150" cy="214409"/>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79FFAA42-5904-48BC-B655-9A15F134D9CC}"/>
                  </a:ext>
                </a:extLst>
              </p:cNvPr>
              <p:cNvCxnSpPr/>
              <p:nvPr/>
            </p:nvCxnSpPr>
            <p:spPr>
              <a:xfrm flipV="1">
                <a:off x="8832259" y="2578366"/>
                <a:ext cx="121150" cy="214409"/>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1" name="Group 120">
              <a:extLst>
                <a:ext uri="{FF2B5EF4-FFF2-40B4-BE49-F238E27FC236}">
                  <a16:creationId xmlns:a16="http://schemas.microsoft.com/office/drawing/2014/main" id="{BF29E458-B76F-487A-AAFE-A8A85C2E2CA1}"/>
                </a:ext>
              </a:extLst>
            </p:cNvPr>
            <p:cNvGrpSpPr/>
            <p:nvPr/>
          </p:nvGrpSpPr>
          <p:grpSpPr>
            <a:xfrm rot="10800000">
              <a:off x="6660098" y="2944317"/>
              <a:ext cx="438052" cy="678737"/>
              <a:chOff x="8762500" y="2057901"/>
              <a:chExt cx="341091" cy="734874"/>
            </a:xfrm>
            <a:solidFill>
              <a:schemeClr val="tx1"/>
            </a:solidFill>
          </p:grpSpPr>
          <p:sp>
            <p:nvSpPr>
              <p:cNvPr id="128" name="Isosceles Triangle 127">
                <a:extLst>
                  <a:ext uri="{FF2B5EF4-FFF2-40B4-BE49-F238E27FC236}">
                    <a16:creationId xmlns:a16="http://schemas.microsoft.com/office/drawing/2014/main" id="{AD55C266-FCD1-4D07-BCA0-9B4A11C2ECA5}"/>
                  </a:ext>
                </a:extLst>
              </p:cNvPr>
              <p:cNvSpPr/>
              <p:nvPr/>
            </p:nvSpPr>
            <p:spPr>
              <a:xfrm rot="16200000">
                <a:off x="8695956" y="2195877"/>
                <a:ext cx="474179" cy="341091"/>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cxnSp>
            <p:nvCxnSpPr>
              <p:cNvPr id="129" name="Straight Connector 128">
                <a:extLst>
                  <a:ext uri="{FF2B5EF4-FFF2-40B4-BE49-F238E27FC236}">
                    <a16:creationId xmlns:a16="http://schemas.microsoft.com/office/drawing/2014/main" id="{734A5981-834A-4DB6-AD70-BD7D91DC529E}"/>
                  </a:ext>
                </a:extLst>
              </p:cNvPr>
              <p:cNvCxnSpPr/>
              <p:nvPr/>
            </p:nvCxnSpPr>
            <p:spPr>
              <a:xfrm>
                <a:off x="8762500" y="2057901"/>
                <a:ext cx="0" cy="576435"/>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E5B780EE-D1F8-4C14-BD3A-E026D547D67E}"/>
                  </a:ext>
                </a:extLst>
              </p:cNvPr>
              <p:cNvCxnSpPr/>
              <p:nvPr/>
            </p:nvCxnSpPr>
            <p:spPr>
              <a:xfrm flipV="1">
                <a:off x="8762500" y="2531763"/>
                <a:ext cx="121150" cy="214409"/>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D8D035E8-6002-4449-8FC0-774B9646C118}"/>
                  </a:ext>
                </a:extLst>
              </p:cNvPr>
              <p:cNvCxnSpPr/>
              <p:nvPr/>
            </p:nvCxnSpPr>
            <p:spPr>
              <a:xfrm flipV="1">
                <a:off x="8832259" y="2578366"/>
                <a:ext cx="121150" cy="214409"/>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27" name="Rectangle 126">
              <a:extLst>
                <a:ext uri="{FF2B5EF4-FFF2-40B4-BE49-F238E27FC236}">
                  <a16:creationId xmlns:a16="http://schemas.microsoft.com/office/drawing/2014/main" id="{2B633A62-6EE9-4CC5-A325-16006274EE8A}"/>
                </a:ext>
              </a:extLst>
            </p:cNvPr>
            <p:cNvSpPr/>
            <p:nvPr/>
          </p:nvSpPr>
          <p:spPr>
            <a:xfrm>
              <a:off x="9826981" y="3221255"/>
              <a:ext cx="35443" cy="20060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3" name="TextBox 82">
            <a:extLst>
              <a:ext uri="{FF2B5EF4-FFF2-40B4-BE49-F238E27FC236}">
                <a16:creationId xmlns:a16="http://schemas.microsoft.com/office/drawing/2014/main" id="{55EFC70C-49C4-476A-9624-71CD24529967}"/>
              </a:ext>
            </a:extLst>
          </p:cNvPr>
          <p:cNvSpPr txBox="1"/>
          <p:nvPr/>
        </p:nvSpPr>
        <p:spPr>
          <a:xfrm>
            <a:off x="483110" y="1404926"/>
            <a:ext cx="1918887"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Forward Pass</a:t>
            </a:r>
          </a:p>
        </p:txBody>
      </p:sp>
      <p:sp>
        <p:nvSpPr>
          <p:cNvPr id="85" name="Rectangle 84">
            <a:extLst>
              <a:ext uri="{FF2B5EF4-FFF2-40B4-BE49-F238E27FC236}">
                <a16:creationId xmlns:a16="http://schemas.microsoft.com/office/drawing/2014/main" id="{394D3548-7F30-4ABB-8F23-1F9ED3E066EA}"/>
              </a:ext>
            </a:extLst>
          </p:cNvPr>
          <p:cNvSpPr/>
          <p:nvPr/>
        </p:nvSpPr>
        <p:spPr>
          <a:xfrm>
            <a:off x="278675" y="4162485"/>
            <a:ext cx="7872549" cy="2512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TextBox 136">
            <a:extLst>
              <a:ext uri="{FF2B5EF4-FFF2-40B4-BE49-F238E27FC236}">
                <a16:creationId xmlns:a16="http://schemas.microsoft.com/office/drawing/2014/main" id="{8D8AA5B9-BFA8-4458-BBE6-E393036165A0}"/>
              </a:ext>
            </a:extLst>
          </p:cNvPr>
          <p:cNvSpPr txBox="1"/>
          <p:nvPr/>
        </p:nvSpPr>
        <p:spPr>
          <a:xfrm>
            <a:off x="482566" y="4284031"/>
            <a:ext cx="1918887"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Reverse Pass</a:t>
            </a:r>
          </a:p>
        </p:txBody>
      </p:sp>
      <p:sp>
        <p:nvSpPr>
          <p:cNvPr id="150" name="TextBox 149">
            <a:extLst>
              <a:ext uri="{FF2B5EF4-FFF2-40B4-BE49-F238E27FC236}">
                <a16:creationId xmlns:a16="http://schemas.microsoft.com/office/drawing/2014/main" id="{A9267E00-6CB7-4A2B-A516-438F28B7A828}"/>
              </a:ext>
            </a:extLst>
          </p:cNvPr>
          <p:cNvSpPr txBox="1"/>
          <p:nvPr/>
        </p:nvSpPr>
        <p:spPr>
          <a:xfrm>
            <a:off x="2255942" y="3334894"/>
            <a:ext cx="4925076" cy="738664"/>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Dichroic mirrors:</a:t>
            </a:r>
          </a:p>
          <a:p>
            <a:pPr marL="171446" indent="-171446">
              <a:buFont typeface="Arial" panose="020B0604020202020204" pitchFamily="34" charset="0"/>
              <a:buChar char="•"/>
            </a:pPr>
            <a:r>
              <a:rPr lang="en-GB" sz="1400" dirty="0">
                <a:latin typeface="Arial" panose="020B0604020202020204" pitchFamily="34" charset="0"/>
                <a:cs typeface="Arial" panose="020B0604020202020204" pitchFamily="34" charset="0"/>
              </a:rPr>
              <a:t>Highly reflective for fundamental (1560 nm) pulses</a:t>
            </a:r>
          </a:p>
          <a:p>
            <a:pPr marL="171446" indent="-171446">
              <a:buFont typeface="Arial" panose="020B0604020202020204" pitchFamily="34" charset="0"/>
              <a:buChar char="•"/>
            </a:pPr>
            <a:r>
              <a:rPr lang="en-GB" sz="1400" dirty="0">
                <a:latin typeface="Arial" panose="020B0604020202020204" pitchFamily="34" charset="0"/>
                <a:cs typeface="Arial" panose="020B0604020202020204" pitchFamily="34" charset="0"/>
              </a:rPr>
              <a:t>Highly transmissive for second harmonic (780 nm) pulses</a:t>
            </a:r>
          </a:p>
        </p:txBody>
      </p:sp>
      <p:cxnSp>
        <p:nvCxnSpPr>
          <p:cNvPr id="8" name="Straight Arrow Connector 7">
            <a:extLst>
              <a:ext uri="{FF2B5EF4-FFF2-40B4-BE49-F238E27FC236}">
                <a16:creationId xmlns:a16="http://schemas.microsoft.com/office/drawing/2014/main" id="{202D98FE-E621-4233-B2E5-A5E7C8E2D0D4}"/>
              </a:ext>
            </a:extLst>
          </p:cNvPr>
          <p:cNvCxnSpPr>
            <a:cxnSpLocks/>
          </p:cNvCxnSpPr>
          <p:nvPr/>
        </p:nvCxnSpPr>
        <p:spPr>
          <a:xfrm flipH="1" flipV="1">
            <a:off x="2233737" y="3113643"/>
            <a:ext cx="222080" cy="21501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60846E26-BF39-4659-8C16-F372D594F545}"/>
              </a:ext>
            </a:extLst>
          </p:cNvPr>
          <p:cNvCxnSpPr>
            <a:cxnSpLocks/>
            <a:endCxn id="127" idx="2"/>
          </p:cNvCxnSpPr>
          <p:nvPr/>
        </p:nvCxnSpPr>
        <p:spPr>
          <a:xfrm flipV="1">
            <a:off x="5475229" y="2855919"/>
            <a:ext cx="92347" cy="66108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37" name="Freeform: Shape 36">
            <a:extLst>
              <a:ext uri="{FF2B5EF4-FFF2-40B4-BE49-F238E27FC236}">
                <a16:creationId xmlns:a16="http://schemas.microsoft.com/office/drawing/2014/main" id="{4ED42C96-78F4-4098-A4E0-52BC5862CE54}"/>
              </a:ext>
            </a:extLst>
          </p:cNvPr>
          <p:cNvSpPr/>
          <p:nvPr/>
        </p:nvSpPr>
        <p:spPr>
          <a:xfrm>
            <a:off x="3726464" y="1780220"/>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FF0000">
              <a:alpha val="50000"/>
            </a:srgb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0" name="Freeform: Shape 159">
            <a:extLst>
              <a:ext uri="{FF2B5EF4-FFF2-40B4-BE49-F238E27FC236}">
                <a16:creationId xmlns:a16="http://schemas.microsoft.com/office/drawing/2014/main" id="{313AE3EB-66DC-436B-A589-152683999E1F}"/>
              </a:ext>
            </a:extLst>
          </p:cNvPr>
          <p:cNvSpPr/>
          <p:nvPr/>
        </p:nvSpPr>
        <p:spPr>
          <a:xfrm>
            <a:off x="3956836" y="1779712"/>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FF0000">
              <a:alpha val="50000"/>
            </a:srgb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Freeform: Shape 169">
            <a:extLst>
              <a:ext uri="{FF2B5EF4-FFF2-40B4-BE49-F238E27FC236}">
                <a16:creationId xmlns:a16="http://schemas.microsoft.com/office/drawing/2014/main" id="{ED5107E1-5948-4212-8ABB-298C2230090B}"/>
              </a:ext>
            </a:extLst>
          </p:cNvPr>
          <p:cNvSpPr/>
          <p:nvPr/>
        </p:nvSpPr>
        <p:spPr>
          <a:xfrm>
            <a:off x="5346128" y="4703044"/>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FF0000">
              <a:alpha val="50000"/>
            </a:srgb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1" name="Freeform: Shape 170">
            <a:extLst>
              <a:ext uri="{FF2B5EF4-FFF2-40B4-BE49-F238E27FC236}">
                <a16:creationId xmlns:a16="http://schemas.microsoft.com/office/drawing/2014/main" id="{D096EC34-7B72-49D0-82D6-C607822A3C9F}"/>
              </a:ext>
            </a:extLst>
          </p:cNvPr>
          <p:cNvSpPr/>
          <p:nvPr/>
        </p:nvSpPr>
        <p:spPr>
          <a:xfrm>
            <a:off x="5718864" y="2066345"/>
            <a:ext cx="405245" cy="151448"/>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Freeform: Shape 168">
            <a:extLst>
              <a:ext uri="{FF2B5EF4-FFF2-40B4-BE49-F238E27FC236}">
                <a16:creationId xmlns:a16="http://schemas.microsoft.com/office/drawing/2014/main" id="{230B6EA1-31F8-4959-B245-D854E15B3025}"/>
              </a:ext>
            </a:extLst>
          </p:cNvPr>
          <p:cNvSpPr/>
          <p:nvPr/>
        </p:nvSpPr>
        <p:spPr>
          <a:xfrm>
            <a:off x="5204076" y="4703552"/>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FF0000">
              <a:alpha val="50000"/>
            </a:srgb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2" name="TextBox 171">
            <a:extLst>
              <a:ext uri="{FF2B5EF4-FFF2-40B4-BE49-F238E27FC236}">
                <a16:creationId xmlns:a16="http://schemas.microsoft.com/office/drawing/2014/main" id="{ADB3A59C-9919-43F9-9091-A3B3F17CF605}"/>
              </a:ext>
            </a:extLst>
          </p:cNvPr>
          <p:cNvSpPr txBox="1"/>
          <p:nvPr/>
        </p:nvSpPr>
        <p:spPr>
          <a:xfrm>
            <a:off x="7512313" y="2437626"/>
            <a:ext cx="467011"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V</a:t>
            </a:r>
            <a:r>
              <a:rPr lang="en-GB" sz="2000" b="1" baseline="-25000" dirty="0">
                <a:latin typeface="Arial" panose="020B0604020202020204" pitchFamily="34" charset="0"/>
                <a:cs typeface="Arial" panose="020B0604020202020204" pitchFamily="34" charset="0"/>
              </a:rPr>
              <a:t>1</a:t>
            </a:r>
            <a:endParaRPr lang="en-GB" sz="2000" b="1" dirty="0">
              <a:latin typeface="Arial" panose="020B0604020202020204" pitchFamily="34" charset="0"/>
              <a:cs typeface="Arial" panose="020B0604020202020204" pitchFamily="34" charset="0"/>
            </a:endParaRPr>
          </a:p>
        </p:txBody>
      </p:sp>
      <p:sp>
        <p:nvSpPr>
          <p:cNvPr id="173" name="Freeform: Shape 172">
            <a:extLst>
              <a:ext uri="{FF2B5EF4-FFF2-40B4-BE49-F238E27FC236}">
                <a16:creationId xmlns:a16="http://schemas.microsoft.com/office/drawing/2014/main" id="{310046F5-1E29-4374-8BB4-E575524226D3}"/>
              </a:ext>
            </a:extLst>
          </p:cNvPr>
          <p:cNvSpPr/>
          <p:nvPr/>
        </p:nvSpPr>
        <p:spPr>
          <a:xfrm>
            <a:off x="3351940" y="4738949"/>
            <a:ext cx="405245" cy="403820"/>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4" name="TextBox 173">
            <a:extLst>
              <a:ext uri="{FF2B5EF4-FFF2-40B4-BE49-F238E27FC236}">
                <a16:creationId xmlns:a16="http://schemas.microsoft.com/office/drawing/2014/main" id="{596BEE05-7A1F-4A46-999E-194BFA82D9B3}"/>
              </a:ext>
            </a:extLst>
          </p:cNvPr>
          <p:cNvSpPr txBox="1"/>
          <p:nvPr/>
        </p:nvSpPr>
        <p:spPr>
          <a:xfrm>
            <a:off x="383717" y="5349615"/>
            <a:ext cx="467011"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V</a:t>
            </a:r>
            <a:r>
              <a:rPr lang="en-GB" sz="2000" b="1" baseline="-25000" dirty="0">
                <a:latin typeface="Arial" panose="020B0604020202020204" pitchFamily="34" charset="0"/>
                <a:cs typeface="Arial" panose="020B0604020202020204" pitchFamily="34" charset="0"/>
              </a:rPr>
              <a:t>2</a:t>
            </a:r>
            <a:endParaRPr lang="en-GB" sz="2000" b="1" dirty="0">
              <a:latin typeface="Arial" panose="020B0604020202020204" pitchFamily="34" charset="0"/>
              <a:cs typeface="Arial" panose="020B0604020202020204" pitchFamily="34" charset="0"/>
            </a:endParaRPr>
          </a:p>
        </p:txBody>
      </p:sp>
      <p:sp>
        <p:nvSpPr>
          <p:cNvPr id="175" name="Freeform: Shape 174">
            <a:extLst>
              <a:ext uri="{FF2B5EF4-FFF2-40B4-BE49-F238E27FC236}">
                <a16:creationId xmlns:a16="http://schemas.microsoft.com/office/drawing/2014/main" id="{5FA7DDC0-20C3-4D9A-9F46-BAF48F0BB9CF}"/>
              </a:ext>
            </a:extLst>
          </p:cNvPr>
          <p:cNvSpPr/>
          <p:nvPr/>
        </p:nvSpPr>
        <p:spPr>
          <a:xfrm>
            <a:off x="3726464" y="1775860"/>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FF0000">
              <a:alpha val="50000"/>
            </a:srgb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Freeform: Shape 175">
            <a:extLst>
              <a:ext uri="{FF2B5EF4-FFF2-40B4-BE49-F238E27FC236}">
                <a16:creationId xmlns:a16="http://schemas.microsoft.com/office/drawing/2014/main" id="{BCAFEE50-1476-4CC8-A5D5-A6F9F205DD16}"/>
              </a:ext>
            </a:extLst>
          </p:cNvPr>
          <p:cNvSpPr/>
          <p:nvPr/>
        </p:nvSpPr>
        <p:spPr>
          <a:xfrm>
            <a:off x="3958604" y="1781964"/>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FF0000">
              <a:alpha val="50000"/>
            </a:srgb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Freeform: Shape 176">
            <a:extLst>
              <a:ext uri="{FF2B5EF4-FFF2-40B4-BE49-F238E27FC236}">
                <a16:creationId xmlns:a16="http://schemas.microsoft.com/office/drawing/2014/main" id="{7C9AD958-81BF-4E62-A3CA-F8BCD1102003}"/>
              </a:ext>
            </a:extLst>
          </p:cNvPr>
          <p:cNvSpPr/>
          <p:nvPr/>
        </p:nvSpPr>
        <p:spPr>
          <a:xfrm>
            <a:off x="5346128" y="4703044"/>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FF0000">
              <a:alpha val="50000"/>
            </a:srgb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Freeform: Shape 177">
            <a:extLst>
              <a:ext uri="{FF2B5EF4-FFF2-40B4-BE49-F238E27FC236}">
                <a16:creationId xmlns:a16="http://schemas.microsoft.com/office/drawing/2014/main" id="{11F46C6F-03C2-4724-BFB3-3014A5DCD60C}"/>
              </a:ext>
            </a:extLst>
          </p:cNvPr>
          <p:cNvSpPr/>
          <p:nvPr/>
        </p:nvSpPr>
        <p:spPr>
          <a:xfrm>
            <a:off x="5204351" y="4703455"/>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FF0000">
              <a:alpha val="50000"/>
            </a:srgb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9" name="Straight Arrow Connector 38">
            <a:extLst>
              <a:ext uri="{FF2B5EF4-FFF2-40B4-BE49-F238E27FC236}">
                <a16:creationId xmlns:a16="http://schemas.microsoft.com/office/drawing/2014/main" id="{5A6DE2F7-C763-4F4C-B2E5-62453AC21C3E}"/>
              </a:ext>
            </a:extLst>
          </p:cNvPr>
          <p:cNvCxnSpPr/>
          <p:nvPr/>
        </p:nvCxnSpPr>
        <p:spPr>
          <a:xfrm>
            <a:off x="3719415" y="2287605"/>
            <a:ext cx="642667"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Straight Arrow Connector 178">
            <a:extLst>
              <a:ext uri="{FF2B5EF4-FFF2-40B4-BE49-F238E27FC236}">
                <a16:creationId xmlns:a16="http://schemas.microsoft.com/office/drawing/2014/main" id="{9B5DB654-3068-47A5-AD00-670336C02C6B}"/>
              </a:ext>
            </a:extLst>
          </p:cNvPr>
          <p:cNvCxnSpPr>
            <a:cxnSpLocks/>
          </p:cNvCxnSpPr>
          <p:nvPr/>
        </p:nvCxnSpPr>
        <p:spPr>
          <a:xfrm flipH="1">
            <a:off x="5170468" y="5226483"/>
            <a:ext cx="61630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0" name="TextBox 179">
            <a:extLst>
              <a:ext uri="{FF2B5EF4-FFF2-40B4-BE49-F238E27FC236}">
                <a16:creationId xmlns:a16="http://schemas.microsoft.com/office/drawing/2014/main" id="{2D3842A7-CD58-4CBC-90A4-04928155FBE2}"/>
              </a:ext>
            </a:extLst>
          </p:cNvPr>
          <p:cNvSpPr txBox="1"/>
          <p:nvPr/>
        </p:nvSpPr>
        <p:spPr>
          <a:xfrm>
            <a:off x="3851677" y="1333779"/>
            <a:ext cx="642667" cy="369332"/>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Δ</a:t>
            </a:r>
            <a:r>
              <a:rPr lang="en-GB" dirty="0">
                <a:latin typeface="Arial" panose="020B0604020202020204" pitchFamily="34" charset="0"/>
                <a:cs typeface="Arial" panose="020B0604020202020204" pitchFamily="34" charset="0"/>
              </a:rPr>
              <a:t>T</a:t>
            </a:r>
          </a:p>
        </p:txBody>
      </p:sp>
      <p:cxnSp>
        <p:nvCxnSpPr>
          <p:cNvPr id="42" name="Straight Arrow Connector 41">
            <a:extLst>
              <a:ext uri="{FF2B5EF4-FFF2-40B4-BE49-F238E27FC236}">
                <a16:creationId xmlns:a16="http://schemas.microsoft.com/office/drawing/2014/main" id="{738CE4D3-91F8-4AFD-9A56-ADB3F97E7708}"/>
              </a:ext>
            </a:extLst>
          </p:cNvPr>
          <p:cNvCxnSpPr>
            <a:cxnSpLocks/>
          </p:cNvCxnSpPr>
          <p:nvPr/>
        </p:nvCxnSpPr>
        <p:spPr>
          <a:xfrm>
            <a:off x="3932900" y="1667673"/>
            <a:ext cx="233025" cy="0"/>
          </a:xfrm>
          <a:prstGeom prst="straightConnector1">
            <a:avLst/>
          </a:prstGeom>
          <a:ln w="12700">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8414A7B-F06E-447F-B8FA-FAEF9AA1B5FA}"/>
              </a:ext>
            </a:extLst>
          </p:cNvPr>
          <p:cNvCxnSpPr>
            <a:cxnSpLocks/>
          </p:cNvCxnSpPr>
          <p:nvPr/>
        </p:nvCxnSpPr>
        <p:spPr>
          <a:xfrm>
            <a:off x="3925099" y="1630181"/>
            <a:ext cx="0" cy="58761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31F87DCC-71DD-4368-8243-3E20BEF013D4}"/>
              </a:ext>
            </a:extLst>
          </p:cNvPr>
          <p:cNvCxnSpPr>
            <a:cxnSpLocks/>
          </p:cNvCxnSpPr>
          <p:nvPr/>
        </p:nvCxnSpPr>
        <p:spPr>
          <a:xfrm>
            <a:off x="4168248" y="1625595"/>
            <a:ext cx="0" cy="58761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82" name="TextBox 181">
            <a:extLst>
              <a:ext uri="{FF2B5EF4-FFF2-40B4-BE49-F238E27FC236}">
                <a16:creationId xmlns:a16="http://schemas.microsoft.com/office/drawing/2014/main" id="{212F6CA6-FF17-4E97-9439-76A8E040FD5F}"/>
              </a:ext>
            </a:extLst>
          </p:cNvPr>
          <p:cNvSpPr txBox="1"/>
          <p:nvPr/>
        </p:nvSpPr>
        <p:spPr>
          <a:xfrm>
            <a:off x="5191160" y="1330423"/>
            <a:ext cx="642667" cy="369332"/>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Δ</a:t>
            </a:r>
            <a:r>
              <a:rPr lang="en-GB" dirty="0">
                <a:latin typeface="Arial" panose="020B0604020202020204" pitchFamily="34" charset="0"/>
                <a:cs typeface="Arial" panose="020B0604020202020204" pitchFamily="34" charset="0"/>
              </a:rPr>
              <a:t>T’</a:t>
            </a:r>
          </a:p>
        </p:txBody>
      </p:sp>
      <p:cxnSp>
        <p:nvCxnSpPr>
          <p:cNvPr id="183" name="Straight Arrow Connector 182">
            <a:extLst>
              <a:ext uri="{FF2B5EF4-FFF2-40B4-BE49-F238E27FC236}">
                <a16:creationId xmlns:a16="http://schemas.microsoft.com/office/drawing/2014/main" id="{9030C946-ADDA-485C-B2FB-BAB51C83C617}"/>
              </a:ext>
            </a:extLst>
          </p:cNvPr>
          <p:cNvCxnSpPr>
            <a:cxnSpLocks/>
          </p:cNvCxnSpPr>
          <p:nvPr/>
        </p:nvCxnSpPr>
        <p:spPr>
          <a:xfrm>
            <a:off x="5325909" y="1678585"/>
            <a:ext cx="143136" cy="0"/>
          </a:xfrm>
          <a:prstGeom prst="straightConnector1">
            <a:avLst/>
          </a:prstGeom>
          <a:ln w="12700">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CD7A26E6-C857-4400-81A9-C32AADCC807E}"/>
              </a:ext>
            </a:extLst>
          </p:cNvPr>
          <p:cNvCxnSpPr>
            <a:cxnSpLocks/>
          </p:cNvCxnSpPr>
          <p:nvPr/>
        </p:nvCxnSpPr>
        <p:spPr>
          <a:xfrm>
            <a:off x="5325909" y="1636431"/>
            <a:ext cx="0" cy="58761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BF54E3B6-FC0D-4FD5-BFE2-394083151836}"/>
              </a:ext>
            </a:extLst>
          </p:cNvPr>
          <p:cNvCxnSpPr>
            <a:cxnSpLocks/>
          </p:cNvCxnSpPr>
          <p:nvPr/>
        </p:nvCxnSpPr>
        <p:spPr>
          <a:xfrm>
            <a:off x="5466664" y="1631845"/>
            <a:ext cx="0" cy="587612"/>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52" name="Picture 51">
            <a:extLst>
              <a:ext uri="{FF2B5EF4-FFF2-40B4-BE49-F238E27FC236}">
                <a16:creationId xmlns:a16="http://schemas.microsoft.com/office/drawing/2014/main" id="{8BE0C185-6A39-47A2-B2D9-58AA0EFA7EB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605729" y="1408631"/>
            <a:ext cx="3119991" cy="2930433"/>
          </a:xfrm>
          <a:prstGeom prst="rect">
            <a:avLst/>
          </a:prstGeom>
        </p:spPr>
      </p:pic>
      <p:cxnSp>
        <p:nvCxnSpPr>
          <p:cNvPr id="56" name="Straight Arrow Connector 55">
            <a:extLst>
              <a:ext uri="{FF2B5EF4-FFF2-40B4-BE49-F238E27FC236}">
                <a16:creationId xmlns:a16="http://schemas.microsoft.com/office/drawing/2014/main" id="{B5119B32-1C5F-4987-BF77-ED3093EBFDD3}"/>
              </a:ext>
            </a:extLst>
          </p:cNvPr>
          <p:cNvCxnSpPr>
            <a:cxnSpLocks/>
          </p:cNvCxnSpPr>
          <p:nvPr/>
        </p:nvCxnSpPr>
        <p:spPr>
          <a:xfrm flipV="1">
            <a:off x="10256781" y="1318826"/>
            <a:ext cx="0" cy="3024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1" name="Straight Arrow Connector 190">
            <a:extLst>
              <a:ext uri="{FF2B5EF4-FFF2-40B4-BE49-F238E27FC236}">
                <a16:creationId xmlns:a16="http://schemas.microsoft.com/office/drawing/2014/main" id="{C4E6627E-06E3-44D1-9315-3F5BCBFCC355}"/>
              </a:ext>
            </a:extLst>
          </p:cNvPr>
          <p:cNvCxnSpPr>
            <a:cxnSpLocks/>
          </p:cNvCxnSpPr>
          <p:nvPr/>
        </p:nvCxnSpPr>
        <p:spPr>
          <a:xfrm rot="5400000" flipV="1">
            <a:off x="10176698" y="1282564"/>
            <a:ext cx="0" cy="3132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2" name="TextBox 191">
            <a:extLst>
              <a:ext uri="{FF2B5EF4-FFF2-40B4-BE49-F238E27FC236}">
                <a16:creationId xmlns:a16="http://schemas.microsoft.com/office/drawing/2014/main" id="{9DCAB939-AC72-4FB7-B843-C73ADD756A02}"/>
              </a:ext>
            </a:extLst>
          </p:cNvPr>
          <p:cNvSpPr txBox="1"/>
          <p:nvPr/>
        </p:nvSpPr>
        <p:spPr>
          <a:xfrm>
            <a:off x="11269980" y="2806876"/>
            <a:ext cx="726023" cy="369332"/>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Δ</a:t>
            </a:r>
            <a:r>
              <a:rPr lang="en-GB" dirty="0">
                <a:latin typeface="Arial" panose="020B0604020202020204" pitchFamily="34" charset="0"/>
                <a:cs typeface="Arial" panose="020B0604020202020204" pitchFamily="34" charset="0"/>
              </a:rPr>
              <a:t>T’</a:t>
            </a:r>
          </a:p>
        </p:txBody>
      </p:sp>
      <p:sp>
        <p:nvSpPr>
          <p:cNvPr id="193" name="TextBox 192">
            <a:extLst>
              <a:ext uri="{FF2B5EF4-FFF2-40B4-BE49-F238E27FC236}">
                <a16:creationId xmlns:a16="http://schemas.microsoft.com/office/drawing/2014/main" id="{5C55C9E5-6F66-4CC9-B63C-22DE4E26DF26}"/>
              </a:ext>
            </a:extLst>
          </p:cNvPr>
          <p:cNvSpPr txBox="1"/>
          <p:nvPr/>
        </p:nvSpPr>
        <p:spPr>
          <a:xfrm>
            <a:off x="10234766" y="1288225"/>
            <a:ext cx="1584429" cy="369332"/>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Δ</a:t>
            </a:r>
            <a:r>
              <a:rPr lang="en-GB" dirty="0">
                <a:latin typeface="Arial" panose="020B0604020202020204" pitchFamily="34" charset="0"/>
                <a:cs typeface="Arial" panose="020B0604020202020204" pitchFamily="34" charset="0"/>
              </a:rPr>
              <a:t>V = V</a:t>
            </a:r>
            <a:r>
              <a:rPr lang="en-GB" baseline="-25000" dirty="0">
                <a:latin typeface="Arial" panose="020B0604020202020204" pitchFamily="34" charset="0"/>
                <a:cs typeface="Arial" panose="020B0604020202020204" pitchFamily="34" charset="0"/>
              </a:rPr>
              <a:t>1 </a:t>
            </a:r>
            <a:r>
              <a:rPr lang="en-GB" dirty="0">
                <a:latin typeface="Arial" panose="020B0604020202020204" pitchFamily="34" charset="0"/>
                <a:cs typeface="Arial" panose="020B0604020202020204" pitchFamily="34" charset="0"/>
              </a:rPr>
              <a:t>- V</a:t>
            </a:r>
            <a:r>
              <a:rPr lang="en-GB" baseline="-25000" dirty="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p:txBody>
      </p:sp>
      <p:sp>
        <p:nvSpPr>
          <p:cNvPr id="60" name="Multiplication Sign 59">
            <a:extLst>
              <a:ext uri="{FF2B5EF4-FFF2-40B4-BE49-F238E27FC236}">
                <a16:creationId xmlns:a16="http://schemas.microsoft.com/office/drawing/2014/main" id="{AE07B88C-416D-4DEF-BFA3-1146DA0E5DA9}"/>
              </a:ext>
            </a:extLst>
          </p:cNvPr>
          <p:cNvSpPr/>
          <p:nvPr/>
        </p:nvSpPr>
        <p:spPr>
          <a:xfrm>
            <a:off x="9965372" y="3647956"/>
            <a:ext cx="208355" cy="180275"/>
          </a:xfrm>
          <a:prstGeom prst="mathMultiply">
            <a:avLst>
              <a:gd name="adj1" fmla="val 888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4" name="Content Placeholder 2">
            <a:extLst>
              <a:ext uri="{FF2B5EF4-FFF2-40B4-BE49-F238E27FC236}">
                <a16:creationId xmlns:a16="http://schemas.microsoft.com/office/drawing/2014/main" id="{A098A8E0-D2EF-4231-8431-CF3B58AEBD17}"/>
              </a:ext>
            </a:extLst>
          </p:cNvPr>
          <p:cNvSpPr txBox="1">
            <a:spLocks/>
          </p:cNvSpPr>
          <p:nvPr/>
        </p:nvSpPr>
        <p:spPr>
          <a:xfrm>
            <a:off x="8540956" y="4415201"/>
            <a:ext cx="3522409" cy="1868827"/>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About origin, voltage difference varies (approx.) linearly with timing difference.</a:t>
            </a:r>
          </a:p>
          <a:p>
            <a:pPr marL="0" indent="0">
              <a:buNone/>
            </a:pPr>
            <a:r>
              <a:rPr lang="en-GB" sz="2000" dirty="0"/>
              <a:t>Gradient on order of </a:t>
            </a:r>
            <a:r>
              <a:rPr lang="en-GB" sz="2000" dirty="0">
                <a:solidFill>
                  <a:schemeClr val="accent4"/>
                </a:solidFill>
              </a:rPr>
              <a:t>1 mV/fs, 1000 times greater sensitivity </a:t>
            </a:r>
            <a:r>
              <a:rPr lang="en-GB" sz="2000" dirty="0"/>
              <a:t>than direct photodetection methods. </a:t>
            </a:r>
          </a:p>
        </p:txBody>
      </p:sp>
      <p:grpSp>
        <p:nvGrpSpPr>
          <p:cNvPr id="86" name="Group 85">
            <a:extLst>
              <a:ext uri="{FF2B5EF4-FFF2-40B4-BE49-F238E27FC236}">
                <a16:creationId xmlns:a16="http://schemas.microsoft.com/office/drawing/2014/main" id="{57A396F4-50D7-4244-9215-6FFE46191E34}"/>
              </a:ext>
            </a:extLst>
          </p:cNvPr>
          <p:cNvGrpSpPr/>
          <p:nvPr/>
        </p:nvGrpSpPr>
        <p:grpSpPr>
          <a:xfrm>
            <a:off x="982655" y="4888708"/>
            <a:ext cx="6314576" cy="1360361"/>
            <a:chOff x="6660098" y="2944317"/>
            <a:chExt cx="4385992" cy="769025"/>
          </a:xfrm>
        </p:grpSpPr>
        <p:sp>
          <p:nvSpPr>
            <p:cNvPr id="87" name="Rectangle 86">
              <a:extLst>
                <a:ext uri="{FF2B5EF4-FFF2-40B4-BE49-F238E27FC236}">
                  <a16:creationId xmlns:a16="http://schemas.microsoft.com/office/drawing/2014/main" id="{63CAD649-A6BD-42D0-A54E-0B926582DF71}"/>
                </a:ext>
              </a:extLst>
            </p:cNvPr>
            <p:cNvSpPr/>
            <p:nvPr/>
          </p:nvSpPr>
          <p:spPr>
            <a:xfrm rot="18900000" flipV="1">
              <a:off x="7387512" y="3314627"/>
              <a:ext cx="757569" cy="67518"/>
            </a:xfrm>
            <a:prstGeom prst="rect">
              <a:avLst/>
            </a:prstGeom>
            <a:solidFill>
              <a:srgbClr val="FF0000"/>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a:endParaRPr lang="en-GB" sz="1351"/>
            </a:p>
          </p:txBody>
        </p:sp>
        <p:sp>
          <p:nvSpPr>
            <p:cNvPr id="88" name="Rectangle 87">
              <a:extLst>
                <a:ext uri="{FF2B5EF4-FFF2-40B4-BE49-F238E27FC236}">
                  <a16:creationId xmlns:a16="http://schemas.microsoft.com/office/drawing/2014/main" id="{B9AE7836-7751-4D27-89B4-B031F6E90B4B}"/>
                </a:ext>
              </a:extLst>
            </p:cNvPr>
            <p:cNvSpPr/>
            <p:nvPr/>
          </p:nvSpPr>
          <p:spPr>
            <a:xfrm>
              <a:off x="8814363" y="3229413"/>
              <a:ext cx="999061" cy="188854"/>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dirty="0"/>
            </a:p>
          </p:txBody>
        </p:sp>
        <p:grpSp>
          <p:nvGrpSpPr>
            <p:cNvPr id="92" name="Group 91">
              <a:extLst>
                <a:ext uri="{FF2B5EF4-FFF2-40B4-BE49-F238E27FC236}">
                  <a16:creationId xmlns:a16="http://schemas.microsoft.com/office/drawing/2014/main" id="{CA65EE9B-D163-4362-AF04-E1E0E0526DF6}"/>
                </a:ext>
              </a:extLst>
            </p:cNvPr>
            <p:cNvGrpSpPr/>
            <p:nvPr/>
          </p:nvGrpSpPr>
          <p:grpSpPr>
            <a:xfrm>
              <a:off x="10608038" y="3034607"/>
              <a:ext cx="438052" cy="678735"/>
              <a:chOff x="8762500" y="2057901"/>
              <a:chExt cx="341091" cy="734874"/>
            </a:xfrm>
            <a:solidFill>
              <a:schemeClr val="tx1"/>
            </a:solidFill>
          </p:grpSpPr>
          <p:sp>
            <p:nvSpPr>
              <p:cNvPr id="103" name="Isosceles Triangle 102">
                <a:extLst>
                  <a:ext uri="{FF2B5EF4-FFF2-40B4-BE49-F238E27FC236}">
                    <a16:creationId xmlns:a16="http://schemas.microsoft.com/office/drawing/2014/main" id="{F83400AE-9645-4C18-8516-731E9CA60C24}"/>
                  </a:ext>
                </a:extLst>
              </p:cNvPr>
              <p:cNvSpPr/>
              <p:nvPr/>
            </p:nvSpPr>
            <p:spPr>
              <a:xfrm rot="16200000">
                <a:off x="8695956" y="2195877"/>
                <a:ext cx="474179" cy="341091"/>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cxnSp>
            <p:nvCxnSpPr>
              <p:cNvPr id="118" name="Straight Connector 117">
                <a:extLst>
                  <a:ext uri="{FF2B5EF4-FFF2-40B4-BE49-F238E27FC236}">
                    <a16:creationId xmlns:a16="http://schemas.microsoft.com/office/drawing/2014/main" id="{5E57C8C5-0106-4FD8-8225-ED12CD701B79}"/>
                  </a:ext>
                </a:extLst>
              </p:cNvPr>
              <p:cNvCxnSpPr/>
              <p:nvPr/>
            </p:nvCxnSpPr>
            <p:spPr>
              <a:xfrm>
                <a:off x="8762500" y="2057901"/>
                <a:ext cx="0" cy="576435"/>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9586A009-970D-4793-8092-EB73FC01F01A}"/>
                  </a:ext>
                </a:extLst>
              </p:cNvPr>
              <p:cNvCxnSpPr/>
              <p:nvPr/>
            </p:nvCxnSpPr>
            <p:spPr>
              <a:xfrm flipV="1">
                <a:off x="8762500" y="2531763"/>
                <a:ext cx="121150" cy="214409"/>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A28CD755-BF3E-4CEA-8B88-13AF7A2E707B}"/>
                  </a:ext>
                </a:extLst>
              </p:cNvPr>
              <p:cNvCxnSpPr/>
              <p:nvPr/>
            </p:nvCxnSpPr>
            <p:spPr>
              <a:xfrm flipV="1">
                <a:off x="8832259" y="2578366"/>
                <a:ext cx="121150" cy="214409"/>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3" name="Group 92">
              <a:extLst>
                <a:ext uri="{FF2B5EF4-FFF2-40B4-BE49-F238E27FC236}">
                  <a16:creationId xmlns:a16="http://schemas.microsoft.com/office/drawing/2014/main" id="{E2419FDE-C4C8-4A53-8D5F-FC9A54075030}"/>
                </a:ext>
              </a:extLst>
            </p:cNvPr>
            <p:cNvGrpSpPr/>
            <p:nvPr/>
          </p:nvGrpSpPr>
          <p:grpSpPr>
            <a:xfrm rot="10800000">
              <a:off x="6660098" y="2944317"/>
              <a:ext cx="438052" cy="678737"/>
              <a:chOff x="8762500" y="2057901"/>
              <a:chExt cx="341091" cy="734874"/>
            </a:xfrm>
            <a:solidFill>
              <a:schemeClr val="tx1"/>
            </a:solidFill>
          </p:grpSpPr>
          <p:sp>
            <p:nvSpPr>
              <p:cNvPr id="95" name="Isosceles Triangle 94">
                <a:extLst>
                  <a:ext uri="{FF2B5EF4-FFF2-40B4-BE49-F238E27FC236}">
                    <a16:creationId xmlns:a16="http://schemas.microsoft.com/office/drawing/2014/main" id="{F577BCDA-12A2-4FFB-B326-BC35DB94F5AC}"/>
                  </a:ext>
                </a:extLst>
              </p:cNvPr>
              <p:cNvSpPr/>
              <p:nvPr/>
            </p:nvSpPr>
            <p:spPr>
              <a:xfrm rot="16200000">
                <a:off x="8695956" y="2195877"/>
                <a:ext cx="474179" cy="341091"/>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cxnSp>
            <p:nvCxnSpPr>
              <p:cNvPr id="96" name="Straight Connector 95">
                <a:extLst>
                  <a:ext uri="{FF2B5EF4-FFF2-40B4-BE49-F238E27FC236}">
                    <a16:creationId xmlns:a16="http://schemas.microsoft.com/office/drawing/2014/main" id="{6B64AF28-4AF7-4E68-8729-150B5096C1E7}"/>
                  </a:ext>
                </a:extLst>
              </p:cNvPr>
              <p:cNvCxnSpPr/>
              <p:nvPr/>
            </p:nvCxnSpPr>
            <p:spPr>
              <a:xfrm>
                <a:off x="8762500" y="2057901"/>
                <a:ext cx="0" cy="576435"/>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E036EB6B-4F65-48F1-BE45-B47042A73C86}"/>
                  </a:ext>
                </a:extLst>
              </p:cNvPr>
              <p:cNvCxnSpPr/>
              <p:nvPr/>
            </p:nvCxnSpPr>
            <p:spPr>
              <a:xfrm flipV="1">
                <a:off x="8762500" y="2531763"/>
                <a:ext cx="121150" cy="214409"/>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94ACDDE7-92E0-4008-983D-E9D7D6D0A3CD}"/>
                  </a:ext>
                </a:extLst>
              </p:cNvPr>
              <p:cNvCxnSpPr/>
              <p:nvPr/>
            </p:nvCxnSpPr>
            <p:spPr>
              <a:xfrm flipV="1">
                <a:off x="8832259" y="2578366"/>
                <a:ext cx="121150" cy="214409"/>
              </a:xfrm>
              <a:prstGeom prst="straightConnector1">
                <a:avLst/>
              </a:prstGeom>
              <a:grpFill/>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94" name="Rectangle 93">
              <a:extLst>
                <a:ext uri="{FF2B5EF4-FFF2-40B4-BE49-F238E27FC236}">
                  <a16:creationId xmlns:a16="http://schemas.microsoft.com/office/drawing/2014/main" id="{CF3745D9-4064-4BB1-8CFA-B8273394B094}"/>
                </a:ext>
              </a:extLst>
            </p:cNvPr>
            <p:cNvSpPr/>
            <p:nvPr/>
          </p:nvSpPr>
          <p:spPr>
            <a:xfrm>
              <a:off x="9826978" y="3217665"/>
              <a:ext cx="35443" cy="20060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6" name="TextBox 75">
            <a:extLst>
              <a:ext uri="{FF2B5EF4-FFF2-40B4-BE49-F238E27FC236}">
                <a16:creationId xmlns:a16="http://schemas.microsoft.com/office/drawing/2014/main" id="{F633076E-D2D1-47D4-B719-6F826CD14010}"/>
              </a:ext>
            </a:extLst>
          </p:cNvPr>
          <p:cNvSpPr txBox="1"/>
          <p:nvPr/>
        </p:nvSpPr>
        <p:spPr>
          <a:xfrm>
            <a:off x="4088832" y="5418574"/>
            <a:ext cx="1435731" cy="276999"/>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Nonlinear crystal</a:t>
            </a:r>
          </a:p>
        </p:txBody>
      </p:sp>
      <p:sp>
        <p:nvSpPr>
          <p:cNvPr id="11" name="Title 10">
            <a:extLst>
              <a:ext uri="{FF2B5EF4-FFF2-40B4-BE49-F238E27FC236}">
                <a16:creationId xmlns:a16="http://schemas.microsoft.com/office/drawing/2014/main" id="{EE327D82-A0EC-481D-86F7-BA134DDCC40A}"/>
              </a:ext>
            </a:extLst>
          </p:cNvPr>
          <p:cNvSpPr>
            <a:spLocks noGrp="1"/>
          </p:cNvSpPr>
          <p:nvPr>
            <p:ph type="title"/>
          </p:nvPr>
        </p:nvSpPr>
        <p:spPr/>
        <p:txBody>
          <a:bodyPr/>
          <a:lstStyle/>
          <a:p>
            <a:r>
              <a:rPr lang="en-GB" dirty="0"/>
              <a:t>Balanced optical cross-correlator (BOXC)</a:t>
            </a:r>
          </a:p>
        </p:txBody>
      </p:sp>
      <p:sp>
        <p:nvSpPr>
          <p:cNvPr id="80" name="Slide Number Placeholder 3">
            <a:extLst>
              <a:ext uri="{FF2B5EF4-FFF2-40B4-BE49-F238E27FC236}">
                <a16:creationId xmlns:a16="http://schemas.microsoft.com/office/drawing/2014/main" id="{C59B2301-7687-4F10-80B0-6CC95FB85F3E}"/>
              </a:ext>
            </a:extLst>
          </p:cNvPr>
          <p:cNvSpPr>
            <a:spLocks noGrp="1"/>
          </p:cNvSpPr>
          <p:nvPr>
            <p:ph type="sldNum" sz="quarter" idx="12"/>
          </p:nvPr>
        </p:nvSpPr>
        <p:spPr>
          <a:xfrm>
            <a:off x="9432000" y="6480002"/>
            <a:ext cx="2743200" cy="365125"/>
          </a:xfrm>
        </p:spPr>
        <p:txBody>
          <a:bodyPr/>
          <a:lstStyle/>
          <a:p>
            <a:fld id="{4CDE2015-5B0A-B64E-A4F8-D9CE8B659446}" type="slidenum">
              <a:rPr lang="en-US" smtClean="0"/>
              <a:pPr/>
              <a:t>4</a:t>
            </a:fld>
            <a:endParaRPr lang="en-US" dirty="0"/>
          </a:p>
        </p:txBody>
      </p:sp>
    </p:spTree>
    <p:extLst>
      <p:ext uri="{BB962C8B-B14F-4D97-AF65-F5344CB8AC3E}">
        <p14:creationId xmlns:p14="http://schemas.microsoft.com/office/powerpoint/2010/main" val="3419248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60"/>
                                        </p:tgtEl>
                                        <p:attrNameLst>
                                          <p:attrName>style.visibility</p:attrName>
                                        </p:attrNameLst>
                                      </p:cBhvr>
                                      <p:to>
                                        <p:strVal val="visible"/>
                                      </p:to>
                                    </p:set>
                                    <p:animEffect transition="in" filter="fade">
                                      <p:cBhvr>
                                        <p:cTn id="7" dur="500"/>
                                        <p:tgtEl>
                                          <p:spTgt spid="16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6"/>
                                        </p:tgtEl>
                                        <p:attrNameLst>
                                          <p:attrName>style.visibility</p:attrName>
                                        </p:attrNameLst>
                                      </p:cBhvr>
                                      <p:to>
                                        <p:strVal val="visible"/>
                                      </p:to>
                                    </p:set>
                                    <p:animEffect transition="in" filter="fade">
                                      <p:cBhvr>
                                        <p:cTn id="13" dur="500"/>
                                        <p:tgtEl>
                                          <p:spTgt spid="17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5"/>
                                        </p:tgtEl>
                                        <p:attrNameLst>
                                          <p:attrName>style.visibility</p:attrName>
                                        </p:attrNameLst>
                                      </p:cBhvr>
                                      <p:to>
                                        <p:strVal val="visible"/>
                                      </p:to>
                                    </p:set>
                                    <p:animEffect transition="in" filter="fade">
                                      <p:cBhvr>
                                        <p:cTn id="16" dur="500"/>
                                        <p:tgtEl>
                                          <p:spTgt spid="175"/>
                                        </p:tgtEl>
                                      </p:cBhvr>
                                    </p:animEffect>
                                  </p:childTnLst>
                                </p:cTn>
                              </p:par>
                              <p:par>
                                <p:cTn id="17" presetID="10"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10" presetClass="entr" presetSubtype="0" fill="hold" nodeType="withEffect">
                                  <p:stCondLst>
                                    <p:cond delay="0"/>
                                  </p:stCondLst>
                                  <p:childTnLst>
                                    <p:set>
                                      <p:cBhvr>
                                        <p:cTn id="21" dur="1" fill="hold">
                                          <p:stCondLst>
                                            <p:cond delay="0"/>
                                          </p:stCondLst>
                                        </p:cTn>
                                        <p:tgtEl>
                                          <p:spTgt spid="181"/>
                                        </p:tgtEl>
                                        <p:attrNameLst>
                                          <p:attrName>style.visibility</p:attrName>
                                        </p:attrNameLst>
                                      </p:cBhvr>
                                      <p:to>
                                        <p:strVal val="visible"/>
                                      </p:to>
                                    </p:set>
                                    <p:animEffect transition="in" filter="fade">
                                      <p:cBhvr>
                                        <p:cTn id="22" dur="500"/>
                                        <p:tgtEl>
                                          <p:spTgt spid="181"/>
                                        </p:tgtEl>
                                      </p:cBhvr>
                                    </p:animEffect>
                                  </p:childTnLst>
                                </p:cTn>
                              </p:par>
                              <p:par>
                                <p:cTn id="23" presetID="10"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par>
                                <p:cTn id="26" presetID="10" presetClass="entr" presetSubtype="0" fill="hold"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500"/>
                                        <p:tgtEl>
                                          <p:spTgt spid="4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0"/>
                                        </p:tgtEl>
                                        <p:attrNameLst>
                                          <p:attrName>style.visibility</p:attrName>
                                        </p:attrNameLst>
                                      </p:cBhvr>
                                      <p:to>
                                        <p:strVal val="visible"/>
                                      </p:to>
                                    </p:set>
                                    <p:animEffect transition="in" filter="fade">
                                      <p:cBhvr>
                                        <p:cTn id="31" dur="500"/>
                                        <p:tgtEl>
                                          <p:spTgt spid="180"/>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path" presetSubtype="0" accel="50000" decel="50000" fill="hold" grpId="0" nodeType="clickEffect">
                                  <p:stCondLst>
                                    <p:cond delay="0"/>
                                  </p:stCondLst>
                                  <p:childTnLst>
                                    <p:animMotion origin="layout" path="M 4.16667E-6 -2.22222E-6 L 0.10716 0.00232 " pathEditMode="relative" rAng="0" ptsTypes="AA">
                                      <p:cBhvr>
                                        <p:cTn id="35" dur="1500" fill="hold"/>
                                        <p:tgtEl>
                                          <p:spTgt spid="160"/>
                                        </p:tgtEl>
                                        <p:attrNameLst>
                                          <p:attrName>ppt_x</p:attrName>
                                          <p:attrName>ppt_y</p:attrName>
                                        </p:attrNameLst>
                                      </p:cBhvr>
                                      <p:rCtr x="5352" y="116"/>
                                    </p:animMotion>
                                  </p:childTnLst>
                                </p:cTn>
                              </p:par>
                              <p:par>
                                <p:cTn id="36" presetID="42" presetClass="path" presetSubtype="0" accel="50000" decel="50000" fill="hold" grpId="0" nodeType="withEffect">
                                  <p:stCondLst>
                                    <p:cond delay="0"/>
                                  </p:stCondLst>
                                  <p:childTnLst>
                                    <p:animMotion origin="layout" path="M 4.375E-6 -2.22222E-6 L 0.11406 0.00209 " pathEditMode="relative" rAng="0" ptsTypes="AA">
                                      <p:cBhvr>
                                        <p:cTn id="37" dur="1500" fill="hold"/>
                                        <p:tgtEl>
                                          <p:spTgt spid="37"/>
                                        </p:tgtEl>
                                        <p:attrNameLst>
                                          <p:attrName>ppt_x</p:attrName>
                                          <p:attrName>ppt_y</p:attrName>
                                        </p:attrNameLst>
                                      </p:cBhvr>
                                      <p:rCtr x="5703" y="93"/>
                                    </p:animMotion>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1" nodeType="clickEffect">
                                  <p:stCondLst>
                                    <p:cond delay="0"/>
                                  </p:stCondLst>
                                  <p:childTnLst>
                                    <p:set>
                                      <p:cBhvr>
                                        <p:cTn id="41" dur="1" fill="hold">
                                          <p:stCondLst>
                                            <p:cond delay="0"/>
                                          </p:stCondLst>
                                        </p:cTn>
                                        <p:tgtEl>
                                          <p:spTgt spid="171"/>
                                        </p:tgtEl>
                                        <p:attrNameLst>
                                          <p:attrName>style.visibility</p:attrName>
                                        </p:attrNameLst>
                                      </p:cBhvr>
                                      <p:to>
                                        <p:strVal val="visible"/>
                                      </p:to>
                                    </p:set>
                                    <p:animEffect transition="in" filter="fade">
                                      <p:cBhvr>
                                        <p:cTn id="42" dur="500"/>
                                        <p:tgtEl>
                                          <p:spTgt spid="171"/>
                                        </p:tgtEl>
                                      </p:cBhvr>
                                    </p:animEffect>
                                  </p:childTnLst>
                                </p:cTn>
                              </p:par>
                              <p:par>
                                <p:cTn id="43" presetID="10" presetClass="entr" presetSubtype="0" fill="hold" nodeType="withEffect">
                                  <p:stCondLst>
                                    <p:cond delay="0"/>
                                  </p:stCondLst>
                                  <p:childTnLst>
                                    <p:set>
                                      <p:cBhvr>
                                        <p:cTn id="44" dur="1" fill="hold">
                                          <p:stCondLst>
                                            <p:cond delay="0"/>
                                          </p:stCondLst>
                                        </p:cTn>
                                        <p:tgtEl>
                                          <p:spTgt spid="185"/>
                                        </p:tgtEl>
                                        <p:attrNameLst>
                                          <p:attrName>style.visibility</p:attrName>
                                        </p:attrNameLst>
                                      </p:cBhvr>
                                      <p:to>
                                        <p:strVal val="visible"/>
                                      </p:to>
                                    </p:set>
                                    <p:animEffect transition="in" filter="fade">
                                      <p:cBhvr>
                                        <p:cTn id="45" dur="500"/>
                                        <p:tgtEl>
                                          <p:spTgt spid="185"/>
                                        </p:tgtEl>
                                      </p:cBhvr>
                                    </p:animEffect>
                                  </p:childTnLst>
                                </p:cTn>
                              </p:par>
                              <p:par>
                                <p:cTn id="46" presetID="10" presetClass="entr" presetSubtype="0" fill="hold" nodeType="withEffect">
                                  <p:stCondLst>
                                    <p:cond delay="0"/>
                                  </p:stCondLst>
                                  <p:childTnLst>
                                    <p:set>
                                      <p:cBhvr>
                                        <p:cTn id="47" dur="1" fill="hold">
                                          <p:stCondLst>
                                            <p:cond delay="0"/>
                                          </p:stCondLst>
                                        </p:cTn>
                                        <p:tgtEl>
                                          <p:spTgt spid="183"/>
                                        </p:tgtEl>
                                        <p:attrNameLst>
                                          <p:attrName>style.visibility</p:attrName>
                                        </p:attrNameLst>
                                      </p:cBhvr>
                                      <p:to>
                                        <p:strVal val="visible"/>
                                      </p:to>
                                    </p:set>
                                    <p:animEffect transition="in" filter="fade">
                                      <p:cBhvr>
                                        <p:cTn id="48" dur="500"/>
                                        <p:tgtEl>
                                          <p:spTgt spid="183"/>
                                        </p:tgtEl>
                                      </p:cBhvr>
                                    </p:animEffect>
                                  </p:childTnLst>
                                </p:cTn>
                              </p:par>
                              <p:par>
                                <p:cTn id="49" presetID="10" presetClass="entr" presetSubtype="0" fill="hold" nodeType="withEffect">
                                  <p:stCondLst>
                                    <p:cond delay="0"/>
                                  </p:stCondLst>
                                  <p:childTnLst>
                                    <p:set>
                                      <p:cBhvr>
                                        <p:cTn id="50" dur="1" fill="hold">
                                          <p:stCondLst>
                                            <p:cond delay="0"/>
                                          </p:stCondLst>
                                        </p:cTn>
                                        <p:tgtEl>
                                          <p:spTgt spid="184"/>
                                        </p:tgtEl>
                                        <p:attrNameLst>
                                          <p:attrName>style.visibility</p:attrName>
                                        </p:attrNameLst>
                                      </p:cBhvr>
                                      <p:to>
                                        <p:strVal val="visible"/>
                                      </p:to>
                                    </p:set>
                                    <p:animEffect transition="in" filter="fade">
                                      <p:cBhvr>
                                        <p:cTn id="51" dur="500"/>
                                        <p:tgtEl>
                                          <p:spTgt spid="18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2"/>
                                        </p:tgtEl>
                                        <p:attrNameLst>
                                          <p:attrName>style.visibility</p:attrName>
                                        </p:attrNameLst>
                                      </p:cBhvr>
                                      <p:to>
                                        <p:strVal val="visible"/>
                                      </p:to>
                                    </p:set>
                                    <p:animEffect transition="in" filter="fade">
                                      <p:cBhvr>
                                        <p:cTn id="54" dur="500"/>
                                        <p:tgtEl>
                                          <p:spTgt spid="182"/>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grpId="0" nodeType="clickEffect">
                                  <p:stCondLst>
                                    <p:cond delay="0"/>
                                  </p:stCondLst>
                                  <p:childTnLst>
                                    <p:animMotion origin="layout" path="M 2.91667E-6 1.48148E-6 L 0.04231 -0.00162 " pathEditMode="relative" rAng="0" ptsTypes="AA">
                                      <p:cBhvr>
                                        <p:cTn id="58" dur="1500" fill="hold"/>
                                        <p:tgtEl>
                                          <p:spTgt spid="171"/>
                                        </p:tgtEl>
                                        <p:attrNameLst>
                                          <p:attrName>ppt_x</p:attrName>
                                          <p:attrName>ppt_y</p:attrName>
                                        </p:attrNameLst>
                                      </p:cBhvr>
                                      <p:rCtr x="2109" y="-93"/>
                                    </p:animMotion>
                                  </p:childTnLst>
                                </p:cTn>
                              </p:par>
                              <p:par>
                                <p:cTn id="59" presetID="10" presetClass="entr" presetSubtype="0" fill="hold" grpId="0" nodeType="withEffect">
                                  <p:stCondLst>
                                    <p:cond delay="0"/>
                                  </p:stCondLst>
                                  <p:childTnLst>
                                    <p:set>
                                      <p:cBhvr>
                                        <p:cTn id="60" dur="1" fill="hold">
                                          <p:stCondLst>
                                            <p:cond delay="0"/>
                                          </p:stCondLst>
                                        </p:cTn>
                                        <p:tgtEl>
                                          <p:spTgt spid="172"/>
                                        </p:tgtEl>
                                        <p:attrNameLst>
                                          <p:attrName>style.visibility</p:attrName>
                                        </p:attrNameLst>
                                      </p:cBhvr>
                                      <p:to>
                                        <p:strVal val="visible"/>
                                      </p:to>
                                    </p:set>
                                    <p:animEffect transition="in" filter="fade">
                                      <p:cBhvr>
                                        <p:cTn id="61" dur="500"/>
                                        <p:tgtEl>
                                          <p:spTgt spid="172"/>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1" nodeType="clickEffect">
                                  <p:stCondLst>
                                    <p:cond delay="0"/>
                                  </p:stCondLst>
                                  <p:childTnLst>
                                    <p:set>
                                      <p:cBhvr>
                                        <p:cTn id="65" dur="1" fill="hold">
                                          <p:stCondLst>
                                            <p:cond delay="0"/>
                                          </p:stCondLst>
                                        </p:cTn>
                                        <p:tgtEl>
                                          <p:spTgt spid="170"/>
                                        </p:tgtEl>
                                        <p:attrNameLst>
                                          <p:attrName>style.visibility</p:attrName>
                                        </p:attrNameLst>
                                      </p:cBhvr>
                                      <p:to>
                                        <p:strVal val="visible"/>
                                      </p:to>
                                    </p:set>
                                  </p:childTnLst>
                                </p:cTn>
                              </p:par>
                              <p:par>
                                <p:cTn id="66" presetID="1" presetClass="entr" presetSubtype="0" fill="hold" grpId="1" nodeType="withEffect">
                                  <p:stCondLst>
                                    <p:cond delay="0"/>
                                  </p:stCondLst>
                                  <p:childTnLst>
                                    <p:set>
                                      <p:cBhvr>
                                        <p:cTn id="67" dur="1" fill="hold">
                                          <p:stCondLst>
                                            <p:cond delay="0"/>
                                          </p:stCondLst>
                                        </p:cTn>
                                        <p:tgtEl>
                                          <p:spTgt spid="16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137"/>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86"/>
                                        </p:tgtEl>
                                        <p:attrNameLst>
                                          <p:attrName>style.visibility</p:attrName>
                                        </p:attrNameLst>
                                      </p:cBhvr>
                                      <p:to>
                                        <p:strVal val="visible"/>
                                      </p:to>
                                    </p:set>
                                  </p:childTnLst>
                                </p:cTn>
                              </p:par>
                              <p:par>
                                <p:cTn id="74" presetID="1" presetClass="entr" presetSubtype="0" fill="hold" grpId="1" nodeType="withEffect">
                                  <p:stCondLst>
                                    <p:cond delay="0"/>
                                  </p:stCondLst>
                                  <p:childTnLst>
                                    <p:set>
                                      <p:cBhvr>
                                        <p:cTn id="75" dur="1" fill="hold">
                                          <p:stCondLst>
                                            <p:cond delay="0"/>
                                          </p:stCondLst>
                                        </p:cTn>
                                        <p:tgtEl>
                                          <p:spTgt spid="177"/>
                                        </p:tgtEl>
                                        <p:attrNameLst>
                                          <p:attrName>style.visibility</p:attrName>
                                        </p:attrNameLst>
                                      </p:cBhvr>
                                      <p:to>
                                        <p:strVal val="visible"/>
                                      </p:to>
                                    </p:set>
                                  </p:childTnLst>
                                </p:cTn>
                              </p:par>
                              <p:par>
                                <p:cTn id="76" presetID="1" presetClass="entr" presetSubtype="0" fill="hold" grpId="1" nodeType="withEffect">
                                  <p:stCondLst>
                                    <p:cond delay="0"/>
                                  </p:stCondLst>
                                  <p:childTnLst>
                                    <p:set>
                                      <p:cBhvr>
                                        <p:cTn id="77" dur="1" fill="hold">
                                          <p:stCondLst>
                                            <p:cond delay="0"/>
                                          </p:stCondLst>
                                        </p:cTn>
                                        <p:tgtEl>
                                          <p:spTgt spid="178"/>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179"/>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76"/>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42" presetClass="path" presetSubtype="0" accel="50000" decel="50000" fill="hold" grpId="0" nodeType="clickEffect">
                                  <p:stCondLst>
                                    <p:cond delay="0"/>
                                  </p:stCondLst>
                                  <p:childTnLst>
                                    <p:animMotion origin="layout" path="M 1.875E-6 -1.11111E-6 L -0.12396 0.00093 " pathEditMode="relative" rAng="0" ptsTypes="AA">
                                      <p:cBhvr>
                                        <p:cTn id="85" dur="1500" fill="hold"/>
                                        <p:tgtEl>
                                          <p:spTgt spid="170"/>
                                        </p:tgtEl>
                                        <p:attrNameLst>
                                          <p:attrName>ppt_x</p:attrName>
                                          <p:attrName>ppt_y</p:attrName>
                                        </p:attrNameLst>
                                      </p:cBhvr>
                                      <p:rCtr x="-6198" y="46"/>
                                    </p:animMotion>
                                  </p:childTnLst>
                                </p:cTn>
                              </p:par>
                              <p:par>
                                <p:cTn id="86" presetID="42" presetClass="path" presetSubtype="0" accel="50000" decel="50000" fill="hold" grpId="0" nodeType="withEffect">
                                  <p:stCondLst>
                                    <p:cond delay="0"/>
                                  </p:stCondLst>
                                  <p:childTnLst>
                                    <p:animMotion origin="layout" path="M 6.25E-7 -1.11111E-6 L -0.11654 -1.11111E-6 " pathEditMode="relative" rAng="0" ptsTypes="AA">
                                      <p:cBhvr>
                                        <p:cTn id="87" dur="1500" fill="hold"/>
                                        <p:tgtEl>
                                          <p:spTgt spid="169"/>
                                        </p:tgtEl>
                                        <p:attrNameLst>
                                          <p:attrName>ppt_x</p:attrName>
                                          <p:attrName>ppt_y</p:attrName>
                                        </p:attrNameLst>
                                      </p:cBhvr>
                                      <p:rCtr x="-5833" y="0"/>
                                    </p:animMotion>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1" nodeType="clickEffect">
                                  <p:stCondLst>
                                    <p:cond delay="0"/>
                                  </p:stCondLst>
                                  <p:childTnLst>
                                    <p:set>
                                      <p:cBhvr>
                                        <p:cTn id="91" dur="1" fill="hold">
                                          <p:stCondLst>
                                            <p:cond delay="0"/>
                                          </p:stCondLst>
                                        </p:cTn>
                                        <p:tgtEl>
                                          <p:spTgt spid="173"/>
                                        </p:tgtEl>
                                        <p:attrNameLst>
                                          <p:attrName>style.visibility</p:attrName>
                                        </p:attrNameLst>
                                      </p:cBhvr>
                                      <p:to>
                                        <p:strVal val="visible"/>
                                      </p:to>
                                    </p:set>
                                    <p:animEffect transition="in" filter="fade">
                                      <p:cBhvr>
                                        <p:cTn id="92" dur="500"/>
                                        <p:tgtEl>
                                          <p:spTgt spid="173"/>
                                        </p:tgtEl>
                                      </p:cBhvr>
                                    </p:animEffect>
                                  </p:childTnLst>
                                </p:cTn>
                              </p:par>
                            </p:childTnLst>
                          </p:cTn>
                        </p:par>
                      </p:childTnLst>
                    </p:cTn>
                  </p:par>
                  <p:par>
                    <p:cTn id="93" fill="hold">
                      <p:stCondLst>
                        <p:cond delay="indefinite"/>
                      </p:stCondLst>
                      <p:childTnLst>
                        <p:par>
                          <p:cTn id="94" fill="hold">
                            <p:stCondLst>
                              <p:cond delay="0"/>
                            </p:stCondLst>
                            <p:childTnLst>
                              <p:par>
                                <p:cTn id="95" presetID="42" presetClass="path" presetSubtype="0" accel="50000" decel="50000" fill="hold" grpId="0" nodeType="clickEffect">
                                  <p:stCondLst>
                                    <p:cond delay="0"/>
                                  </p:stCondLst>
                                  <p:childTnLst>
                                    <p:animMotion origin="layout" path="M 3.54167E-6 -3.7037E-7 L -0.13907 0.00208 " pathEditMode="relative" rAng="0" ptsTypes="AA">
                                      <p:cBhvr>
                                        <p:cTn id="96" dur="1500" fill="hold"/>
                                        <p:tgtEl>
                                          <p:spTgt spid="173"/>
                                        </p:tgtEl>
                                        <p:attrNameLst>
                                          <p:attrName>ppt_x</p:attrName>
                                          <p:attrName>ppt_y</p:attrName>
                                        </p:attrNameLst>
                                      </p:cBhvr>
                                      <p:rCtr x="-6953" y="93"/>
                                    </p:animMotion>
                                  </p:childTnLst>
                                </p:cTn>
                              </p:par>
                              <p:par>
                                <p:cTn id="97" presetID="10" presetClass="entr" presetSubtype="0" fill="hold" grpId="0" nodeType="withEffect">
                                  <p:stCondLst>
                                    <p:cond delay="0"/>
                                  </p:stCondLst>
                                  <p:childTnLst>
                                    <p:set>
                                      <p:cBhvr>
                                        <p:cTn id="98" dur="1" fill="hold">
                                          <p:stCondLst>
                                            <p:cond delay="0"/>
                                          </p:stCondLst>
                                        </p:cTn>
                                        <p:tgtEl>
                                          <p:spTgt spid="174"/>
                                        </p:tgtEl>
                                        <p:attrNameLst>
                                          <p:attrName>style.visibility</p:attrName>
                                        </p:attrNameLst>
                                      </p:cBhvr>
                                      <p:to>
                                        <p:strVal val="visible"/>
                                      </p:to>
                                    </p:set>
                                    <p:animEffect transition="in" filter="fade">
                                      <p:cBhvr>
                                        <p:cTn id="99" dur="500"/>
                                        <p:tgtEl>
                                          <p:spTgt spid="174"/>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fade">
                                      <p:cBhvr>
                                        <p:cTn id="104" dur="500"/>
                                        <p:tgtEl>
                                          <p:spTgt spid="54"/>
                                        </p:tgtEl>
                                      </p:cBhvr>
                                    </p:animEffect>
                                  </p:childTnLst>
                                </p:cTn>
                              </p:par>
                              <p:par>
                                <p:cTn id="105" presetID="10" presetClass="entr" presetSubtype="0" fill="hold" nodeType="withEffect">
                                  <p:stCondLst>
                                    <p:cond delay="0"/>
                                  </p:stCondLst>
                                  <p:childTnLst>
                                    <p:set>
                                      <p:cBhvr>
                                        <p:cTn id="106" dur="1" fill="hold">
                                          <p:stCondLst>
                                            <p:cond delay="0"/>
                                          </p:stCondLst>
                                        </p:cTn>
                                        <p:tgtEl>
                                          <p:spTgt spid="56"/>
                                        </p:tgtEl>
                                        <p:attrNameLst>
                                          <p:attrName>style.visibility</p:attrName>
                                        </p:attrNameLst>
                                      </p:cBhvr>
                                      <p:to>
                                        <p:strVal val="visible"/>
                                      </p:to>
                                    </p:set>
                                    <p:animEffect transition="in" filter="fade">
                                      <p:cBhvr>
                                        <p:cTn id="107" dur="500"/>
                                        <p:tgtEl>
                                          <p:spTgt spid="56"/>
                                        </p:tgtEl>
                                      </p:cBhvr>
                                    </p:animEffect>
                                  </p:childTnLst>
                                </p:cTn>
                              </p:par>
                              <p:par>
                                <p:cTn id="108" presetID="10" presetClass="entr" presetSubtype="0" fill="hold" nodeType="withEffect">
                                  <p:stCondLst>
                                    <p:cond delay="0"/>
                                  </p:stCondLst>
                                  <p:childTnLst>
                                    <p:set>
                                      <p:cBhvr>
                                        <p:cTn id="109" dur="1" fill="hold">
                                          <p:stCondLst>
                                            <p:cond delay="0"/>
                                          </p:stCondLst>
                                        </p:cTn>
                                        <p:tgtEl>
                                          <p:spTgt spid="191"/>
                                        </p:tgtEl>
                                        <p:attrNameLst>
                                          <p:attrName>style.visibility</p:attrName>
                                        </p:attrNameLst>
                                      </p:cBhvr>
                                      <p:to>
                                        <p:strVal val="visible"/>
                                      </p:to>
                                    </p:set>
                                    <p:animEffect transition="in" filter="fade">
                                      <p:cBhvr>
                                        <p:cTn id="110" dur="500"/>
                                        <p:tgtEl>
                                          <p:spTgt spid="191"/>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192"/>
                                        </p:tgtEl>
                                        <p:attrNameLst>
                                          <p:attrName>style.visibility</p:attrName>
                                        </p:attrNameLst>
                                      </p:cBhvr>
                                      <p:to>
                                        <p:strVal val="visible"/>
                                      </p:to>
                                    </p:set>
                                    <p:animEffect transition="in" filter="fade">
                                      <p:cBhvr>
                                        <p:cTn id="113" dur="500"/>
                                        <p:tgtEl>
                                          <p:spTgt spid="192"/>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93"/>
                                        </p:tgtEl>
                                        <p:attrNameLst>
                                          <p:attrName>style.visibility</p:attrName>
                                        </p:attrNameLst>
                                      </p:cBhvr>
                                      <p:to>
                                        <p:strVal val="visible"/>
                                      </p:to>
                                    </p:set>
                                    <p:animEffect transition="in" filter="fade">
                                      <p:cBhvr>
                                        <p:cTn id="116" dur="500"/>
                                        <p:tgtEl>
                                          <p:spTgt spid="193"/>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60"/>
                                        </p:tgtEl>
                                        <p:attrNameLst>
                                          <p:attrName>style.visibility</p:attrName>
                                        </p:attrNameLst>
                                      </p:cBhvr>
                                      <p:to>
                                        <p:strVal val="visible"/>
                                      </p:to>
                                    </p:set>
                                    <p:animEffect transition="in" filter="fade">
                                      <p:cBhvr>
                                        <p:cTn id="121" dur="500"/>
                                        <p:tgtEl>
                                          <p:spTgt spid="60"/>
                                        </p:tgtEl>
                                      </p:cBhvr>
                                    </p:animEffect>
                                  </p:childTnLst>
                                </p:cTn>
                              </p:par>
                              <p:par>
                                <p:cTn id="122" presetID="10" presetClass="entr" presetSubtype="0" fill="hold" nodeType="withEffect">
                                  <p:stCondLst>
                                    <p:cond delay="0"/>
                                  </p:stCondLst>
                                  <p:childTnLst>
                                    <p:set>
                                      <p:cBhvr>
                                        <p:cTn id="123" dur="1" fill="hold">
                                          <p:stCondLst>
                                            <p:cond delay="0"/>
                                          </p:stCondLst>
                                        </p:cTn>
                                        <p:tgtEl>
                                          <p:spTgt spid="52"/>
                                        </p:tgtEl>
                                        <p:attrNameLst>
                                          <p:attrName>style.visibility</p:attrName>
                                        </p:attrNameLst>
                                      </p:cBhvr>
                                      <p:to>
                                        <p:strVal val="visible"/>
                                      </p:to>
                                    </p:set>
                                    <p:animEffect transition="in" filter="fade">
                                      <p:cBhvr>
                                        <p:cTn id="124" dur="500"/>
                                        <p:tgtEl>
                                          <p:spTgt spid="52"/>
                                        </p:tgtEl>
                                      </p:cBhvr>
                                    </p:animEffec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85" grpId="0" animBg="1"/>
      <p:bldP spid="137" grpId="0"/>
      <p:bldP spid="37" grpId="0" animBg="1"/>
      <p:bldP spid="37" grpId="1" animBg="1"/>
      <p:bldP spid="160" grpId="0" animBg="1"/>
      <p:bldP spid="160" grpId="1" animBg="1"/>
      <p:bldP spid="170" grpId="0" animBg="1"/>
      <p:bldP spid="170" grpId="1" animBg="1"/>
      <p:bldP spid="171" grpId="0" animBg="1"/>
      <p:bldP spid="171" grpId="1" animBg="1"/>
      <p:bldP spid="169" grpId="0" animBg="1"/>
      <p:bldP spid="169" grpId="1" animBg="1"/>
      <p:bldP spid="172" grpId="0"/>
      <p:bldP spid="173" grpId="0" animBg="1"/>
      <p:bldP spid="173" grpId="1" animBg="1"/>
      <p:bldP spid="174" grpId="0"/>
      <p:bldP spid="175" grpId="0" animBg="1"/>
      <p:bldP spid="176" grpId="0" animBg="1"/>
      <p:bldP spid="177" grpId="1" animBg="1"/>
      <p:bldP spid="178" grpId="1" animBg="1"/>
      <p:bldP spid="180" grpId="0"/>
      <p:bldP spid="182" grpId="0"/>
      <p:bldP spid="192" grpId="0"/>
      <p:bldP spid="193" grpId="0"/>
      <p:bldP spid="60" grpId="0" animBg="1"/>
      <p:bldP spid="194" grpId="0"/>
      <p:bldP spid="7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5</a:t>
            </a:fld>
            <a:endParaRPr lang="en-US" dirty="0"/>
          </a:p>
        </p:txBody>
      </p:sp>
      <p:sp>
        <p:nvSpPr>
          <p:cNvPr id="6" name="Content Placeholder 2"/>
          <p:cNvSpPr txBox="1">
            <a:spLocks/>
          </p:cNvSpPr>
          <p:nvPr/>
        </p:nvSpPr>
        <p:spPr>
          <a:xfrm>
            <a:off x="450838" y="1080001"/>
            <a:ext cx="11290325" cy="5289244"/>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sz="1800" dirty="0"/>
          </a:p>
        </p:txBody>
      </p:sp>
      <p:sp>
        <p:nvSpPr>
          <p:cNvPr id="2" name="TextBox 1">
            <a:extLst>
              <a:ext uri="{FF2B5EF4-FFF2-40B4-BE49-F238E27FC236}">
                <a16:creationId xmlns:a16="http://schemas.microsoft.com/office/drawing/2014/main" id="{037530DD-3A06-4746-BF96-2BAE1611E6CA}"/>
              </a:ext>
            </a:extLst>
          </p:cNvPr>
          <p:cNvSpPr txBox="1"/>
          <p:nvPr/>
        </p:nvSpPr>
        <p:spPr>
          <a:xfrm>
            <a:off x="1337477" y="3790150"/>
            <a:ext cx="3215791" cy="369332"/>
          </a:xfrm>
          <a:prstGeom prst="rect">
            <a:avLst/>
          </a:prstGeom>
          <a:noFill/>
        </p:spPr>
        <p:txBody>
          <a:bodyPr wrap="square" rtlCol="0">
            <a:spAutoFit/>
          </a:bodyPr>
          <a:lstStyle/>
          <a:p>
            <a:pPr algn="ctr"/>
            <a:r>
              <a:rPr lang="en-GB" dirty="0">
                <a:solidFill>
                  <a:schemeClr val="bg1"/>
                </a:solidFill>
                <a:latin typeface="Arial" panose="020B0604020202020204" pitchFamily="34" charset="0"/>
                <a:cs typeface="Arial" panose="020B0604020202020204" pitchFamily="34" charset="0"/>
              </a:rPr>
              <a:t>One-colour, free-space </a:t>
            </a:r>
          </a:p>
        </p:txBody>
      </p:sp>
      <p:pic>
        <p:nvPicPr>
          <p:cNvPr id="11" name="Picture 10">
            <a:extLst>
              <a:ext uri="{FF2B5EF4-FFF2-40B4-BE49-F238E27FC236}">
                <a16:creationId xmlns:a16="http://schemas.microsoft.com/office/drawing/2014/main" id="{83C5DF69-29EC-4F7E-9679-8CC5094B7BAA}"/>
              </a:ext>
            </a:extLst>
          </p:cNvPr>
          <p:cNvPicPr>
            <a:picLocks noChangeAspect="1"/>
          </p:cNvPicPr>
          <p:nvPr/>
        </p:nvPicPr>
        <p:blipFill>
          <a:blip r:embed="rId3"/>
          <a:stretch>
            <a:fillRect/>
          </a:stretch>
        </p:blipFill>
        <p:spPr>
          <a:xfrm>
            <a:off x="937123" y="4220297"/>
            <a:ext cx="4233997" cy="2044435"/>
          </a:xfrm>
          <a:prstGeom prst="rect">
            <a:avLst/>
          </a:prstGeom>
        </p:spPr>
      </p:pic>
      <p:sp>
        <p:nvSpPr>
          <p:cNvPr id="77" name="TextBox 76">
            <a:extLst>
              <a:ext uri="{FF2B5EF4-FFF2-40B4-BE49-F238E27FC236}">
                <a16:creationId xmlns:a16="http://schemas.microsoft.com/office/drawing/2014/main" id="{E0E7CDFA-71AB-43BB-86A9-605C8AD27A27}"/>
              </a:ext>
            </a:extLst>
          </p:cNvPr>
          <p:cNvSpPr txBox="1"/>
          <p:nvPr/>
        </p:nvSpPr>
        <p:spPr>
          <a:xfrm>
            <a:off x="1446226" y="6224411"/>
            <a:ext cx="3215791" cy="369332"/>
          </a:xfrm>
          <a:prstGeom prst="rect">
            <a:avLst/>
          </a:prstGeom>
          <a:noFill/>
        </p:spPr>
        <p:txBody>
          <a:bodyPr wrap="square" rtlCol="0">
            <a:spAutoFit/>
          </a:bodyPr>
          <a:lstStyle/>
          <a:p>
            <a:pPr algn="ctr"/>
            <a:r>
              <a:rPr lang="en-GB" dirty="0">
                <a:solidFill>
                  <a:schemeClr val="bg1"/>
                </a:solidFill>
                <a:latin typeface="Arial" panose="020B0604020202020204" pitchFamily="34" charset="0"/>
                <a:cs typeface="Arial" panose="020B0604020202020204" pitchFamily="34" charset="0"/>
              </a:rPr>
              <a:t>Two-colour, free space [1] </a:t>
            </a:r>
          </a:p>
        </p:txBody>
      </p:sp>
      <p:grpSp>
        <p:nvGrpSpPr>
          <p:cNvPr id="57" name="Group 56">
            <a:extLst>
              <a:ext uri="{FF2B5EF4-FFF2-40B4-BE49-F238E27FC236}">
                <a16:creationId xmlns:a16="http://schemas.microsoft.com/office/drawing/2014/main" id="{B0C5D23E-EFD0-4B47-ACD4-16ECB7D5437E}"/>
              </a:ext>
            </a:extLst>
          </p:cNvPr>
          <p:cNvGrpSpPr/>
          <p:nvPr/>
        </p:nvGrpSpPr>
        <p:grpSpPr>
          <a:xfrm>
            <a:off x="695918" y="1252377"/>
            <a:ext cx="4712904" cy="2580102"/>
            <a:chOff x="509171" y="1298614"/>
            <a:chExt cx="5813481" cy="3182616"/>
          </a:xfrm>
        </p:grpSpPr>
        <p:sp>
          <p:nvSpPr>
            <p:cNvPr id="58" name="Rectangle 57">
              <a:extLst>
                <a:ext uri="{FF2B5EF4-FFF2-40B4-BE49-F238E27FC236}">
                  <a16:creationId xmlns:a16="http://schemas.microsoft.com/office/drawing/2014/main" id="{FDE584A0-0EBF-4696-81A7-248A1529E48D}"/>
                </a:ext>
              </a:extLst>
            </p:cNvPr>
            <p:cNvSpPr/>
            <p:nvPr/>
          </p:nvSpPr>
          <p:spPr>
            <a:xfrm>
              <a:off x="513494" y="1298614"/>
              <a:ext cx="5809158" cy="31698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9" name="Picture 58">
              <a:extLst>
                <a:ext uri="{FF2B5EF4-FFF2-40B4-BE49-F238E27FC236}">
                  <a16:creationId xmlns:a16="http://schemas.microsoft.com/office/drawing/2014/main" id="{7A7B10ED-29B7-442E-BD73-617DB794EBAA}"/>
                </a:ext>
              </a:extLst>
            </p:cNvPr>
            <p:cNvPicPr>
              <a:picLocks noChangeAspect="1"/>
            </p:cNvPicPr>
            <p:nvPr/>
          </p:nvPicPr>
          <p:blipFill>
            <a:blip r:embed="rId4"/>
            <a:stretch>
              <a:fillRect/>
            </a:stretch>
          </p:blipFill>
          <p:spPr>
            <a:xfrm>
              <a:off x="834424" y="1302763"/>
              <a:ext cx="5002285" cy="2779776"/>
            </a:xfrm>
            <a:prstGeom prst="rect">
              <a:avLst/>
            </a:prstGeom>
          </p:spPr>
        </p:pic>
        <p:sp>
          <p:nvSpPr>
            <p:cNvPr id="60" name="Rectangle 59">
              <a:extLst>
                <a:ext uri="{FF2B5EF4-FFF2-40B4-BE49-F238E27FC236}">
                  <a16:creationId xmlns:a16="http://schemas.microsoft.com/office/drawing/2014/main" id="{5A6D872D-810C-48AF-9F70-A700C042BDFC}"/>
                </a:ext>
              </a:extLst>
            </p:cNvPr>
            <p:cNvSpPr/>
            <p:nvPr/>
          </p:nvSpPr>
          <p:spPr>
            <a:xfrm>
              <a:off x="3550423" y="1642833"/>
              <a:ext cx="749469" cy="160916"/>
            </a:xfrm>
            <a:prstGeom prst="rect">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dirty="0"/>
            </a:p>
          </p:txBody>
        </p:sp>
        <p:sp>
          <p:nvSpPr>
            <p:cNvPr id="61" name="Rectangle 60">
              <a:extLst>
                <a:ext uri="{FF2B5EF4-FFF2-40B4-BE49-F238E27FC236}">
                  <a16:creationId xmlns:a16="http://schemas.microsoft.com/office/drawing/2014/main" id="{FA0C1085-130E-4891-B085-3C33B7EA649A}"/>
                </a:ext>
              </a:extLst>
            </p:cNvPr>
            <p:cNvSpPr/>
            <p:nvPr/>
          </p:nvSpPr>
          <p:spPr>
            <a:xfrm>
              <a:off x="3558945" y="1840325"/>
              <a:ext cx="737943" cy="3402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TextBox 61">
              <a:extLst>
                <a:ext uri="{FF2B5EF4-FFF2-40B4-BE49-F238E27FC236}">
                  <a16:creationId xmlns:a16="http://schemas.microsoft.com/office/drawing/2014/main" id="{4AEACD0A-5CE4-42AD-A651-D3D21EE2B2B1}"/>
                </a:ext>
              </a:extLst>
            </p:cNvPr>
            <p:cNvSpPr txBox="1"/>
            <p:nvPr/>
          </p:nvSpPr>
          <p:spPr>
            <a:xfrm>
              <a:off x="3397185" y="1750299"/>
              <a:ext cx="1098942" cy="493545"/>
            </a:xfrm>
            <a:prstGeom prst="rect">
              <a:avLst/>
            </a:prstGeom>
            <a:noFill/>
          </p:spPr>
          <p:txBody>
            <a:bodyPr wrap="square" rtlCol="0">
              <a:spAutoFit/>
            </a:bodyPr>
            <a:lstStyle/>
            <a:p>
              <a:pPr algn="ctr"/>
              <a:r>
                <a:rPr lang="en-GB" sz="1000" dirty="0">
                  <a:latin typeface="Arial" panose="020B0604020202020204" pitchFamily="34" charset="0"/>
                  <a:cs typeface="Arial" panose="020B0604020202020204" pitchFamily="34" charset="0"/>
                </a:rPr>
                <a:t>Nonlinear crystal</a:t>
              </a:r>
            </a:p>
          </p:txBody>
        </p:sp>
        <p:sp>
          <p:nvSpPr>
            <p:cNvPr id="63" name="TextBox 62">
              <a:extLst>
                <a:ext uri="{FF2B5EF4-FFF2-40B4-BE49-F238E27FC236}">
                  <a16:creationId xmlns:a16="http://schemas.microsoft.com/office/drawing/2014/main" id="{5F252268-C8EA-4A09-B072-D236BFDF36BF}"/>
                </a:ext>
              </a:extLst>
            </p:cNvPr>
            <p:cNvSpPr txBox="1"/>
            <p:nvPr/>
          </p:nvSpPr>
          <p:spPr>
            <a:xfrm>
              <a:off x="509171" y="3911755"/>
              <a:ext cx="5637637" cy="569475"/>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HWP: Half-wave plate; PBC: polarising beamsplitter cube; QWP: Quarter-wave plate; DM: Dichroic mirror; PD: Photodetector</a:t>
              </a:r>
            </a:p>
          </p:txBody>
        </p:sp>
      </p:grpSp>
      <p:sp>
        <p:nvSpPr>
          <p:cNvPr id="7" name="Title 6">
            <a:extLst>
              <a:ext uri="{FF2B5EF4-FFF2-40B4-BE49-F238E27FC236}">
                <a16:creationId xmlns:a16="http://schemas.microsoft.com/office/drawing/2014/main" id="{D79F1E46-8F9A-4F0C-A76F-83F357EAA6FE}"/>
              </a:ext>
            </a:extLst>
          </p:cNvPr>
          <p:cNvSpPr>
            <a:spLocks noGrp="1"/>
          </p:cNvSpPr>
          <p:nvPr>
            <p:ph type="title"/>
          </p:nvPr>
        </p:nvSpPr>
        <p:spPr/>
        <p:txBody>
          <a:bodyPr/>
          <a:lstStyle/>
          <a:p>
            <a:r>
              <a:rPr lang="en-GB" dirty="0"/>
              <a:t>Free-space BOXCs</a:t>
            </a:r>
          </a:p>
        </p:txBody>
      </p:sp>
      <p:sp>
        <p:nvSpPr>
          <p:cNvPr id="20" name="Content Placeholder 2">
            <a:extLst>
              <a:ext uri="{FF2B5EF4-FFF2-40B4-BE49-F238E27FC236}">
                <a16:creationId xmlns:a16="http://schemas.microsoft.com/office/drawing/2014/main" id="{7052ADB7-D6AE-4362-9B4E-40A437565A41}"/>
              </a:ext>
            </a:extLst>
          </p:cNvPr>
          <p:cNvSpPr txBox="1">
            <a:spLocks/>
          </p:cNvSpPr>
          <p:nvPr/>
        </p:nvSpPr>
        <p:spPr>
          <a:xfrm>
            <a:off x="1" y="6603903"/>
            <a:ext cx="11290324" cy="300627"/>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000" dirty="0"/>
              <a:t>[1] – S. Schulz. (2011). </a:t>
            </a:r>
            <a:r>
              <a:rPr lang="en-GB" sz="1000" i="1" dirty="0"/>
              <a:t>Implementation of the Laser-Based Femtosecond Precision Synchronization System at FLASH </a:t>
            </a:r>
            <a:r>
              <a:rPr lang="en-GB" sz="1000" dirty="0"/>
              <a:t>[Doctoral thesis, University of Hamburg].</a:t>
            </a:r>
          </a:p>
        </p:txBody>
      </p:sp>
      <p:sp>
        <p:nvSpPr>
          <p:cNvPr id="21" name="Content Placeholder 2">
            <a:extLst>
              <a:ext uri="{FF2B5EF4-FFF2-40B4-BE49-F238E27FC236}">
                <a16:creationId xmlns:a16="http://schemas.microsoft.com/office/drawing/2014/main" id="{26AA9D40-C6A4-42DC-BE9E-B0646956C117}"/>
              </a:ext>
            </a:extLst>
          </p:cNvPr>
          <p:cNvSpPr txBox="1">
            <a:spLocks/>
          </p:cNvSpPr>
          <p:nvPr/>
        </p:nvSpPr>
        <p:spPr>
          <a:xfrm>
            <a:off x="6096000" y="1424227"/>
            <a:ext cx="5905336" cy="4800184"/>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Vast majority of BOXCs are free-space coupled.</a:t>
            </a:r>
          </a:p>
          <a:p>
            <a:pPr lvl="1"/>
            <a:r>
              <a:rPr lang="en-GB" sz="1800" dirty="0"/>
              <a:t>Method has been demonstrated for initial laser pulses with the same wavelength (one-colour, top) and for different wavelengths (two-colour, bottom).</a:t>
            </a:r>
          </a:p>
          <a:p>
            <a:pPr lvl="1"/>
            <a:r>
              <a:rPr lang="en-GB" sz="1800" dirty="0"/>
              <a:t>Can achieve sensitivities of 1 – 10 mV/fs.</a:t>
            </a:r>
          </a:p>
          <a:p>
            <a:pPr marL="457189" lvl="1" indent="0">
              <a:buNone/>
            </a:pPr>
            <a:endParaRPr lang="en-GB" sz="1800" dirty="0"/>
          </a:p>
          <a:p>
            <a:pPr marL="457189" lvl="1" indent="0">
              <a:buNone/>
            </a:pPr>
            <a:endParaRPr lang="en-GB" sz="1800" dirty="0"/>
          </a:p>
          <a:p>
            <a:pPr marL="0" indent="0">
              <a:buNone/>
            </a:pPr>
            <a:r>
              <a:rPr lang="en-GB" sz="2000" dirty="0"/>
              <a:t>Free-space limits achievable BOXC resolution to ~10 fs due to environmental fluctuations, difficulty in maintaining optical alignment.</a:t>
            </a:r>
          </a:p>
          <a:p>
            <a:pPr lvl="1"/>
            <a:r>
              <a:rPr lang="en-GB" sz="1800" dirty="0"/>
              <a:t>Need resolution of &lt; 1 fs for future XFEL or LWFA experiments.</a:t>
            </a:r>
          </a:p>
          <a:p>
            <a:pPr lvl="1"/>
            <a:r>
              <a:rPr lang="en-GB" sz="1800" dirty="0"/>
              <a:t>Current XFELs require up to 25 BOXCs [1], installing and maintaining alignment for such a number of BOXCs is extremely challenging.</a:t>
            </a:r>
          </a:p>
        </p:txBody>
      </p:sp>
    </p:spTree>
    <p:extLst>
      <p:ext uri="{BB962C8B-B14F-4D97-AF65-F5344CB8AC3E}">
        <p14:creationId xmlns:p14="http://schemas.microsoft.com/office/powerpoint/2010/main" val="243810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6</a:t>
            </a:fld>
            <a:endParaRPr lang="en-US" dirty="0"/>
          </a:p>
        </p:txBody>
      </p:sp>
      <p:sp>
        <p:nvSpPr>
          <p:cNvPr id="6" name="Content Placeholder 2"/>
          <p:cNvSpPr txBox="1">
            <a:spLocks/>
          </p:cNvSpPr>
          <p:nvPr/>
        </p:nvSpPr>
        <p:spPr>
          <a:xfrm>
            <a:off x="450838" y="1080000"/>
            <a:ext cx="11290325" cy="553715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sz="1800" dirty="0"/>
          </a:p>
        </p:txBody>
      </p:sp>
      <p:sp>
        <p:nvSpPr>
          <p:cNvPr id="13" name="Content Placeholder 2">
            <a:extLst>
              <a:ext uri="{FF2B5EF4-FFF2-40B4-BE49-F238E27FC236}">
                <a16:creationId xmlns:a16="http://schemas.microsoft.com/office/drawing/2014/main" id="{7A0B45D4-8013-4977-9C82-81DB7680E233}"/>
              </a:ext>
            </a:extLst>
          </p:cNvPr>
          <p:cNvSpPr txBox="1">
            <a:spLocks/>
          </p:cNvSpPr>
          <p:nvPr/>
        </p:nvSpPr>
        <p:spPr>
          <a:xfrm>
            <a:off x="1" y="6426959"/>
            <a:ext cx="11290324" cy="467411"/>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None/>
            </a:pPr>
            <a:r>
              <a:rPr lang="en-GB" sz="1000" dirty="0"/>
              <a:t>[1] - P. Callahan </a:t>
            </a:r>
            <a:r>
              <a:rPr lang="en-GB" sz="1000" i="1" dirty="0"/>
              <a:t>et al</a:t>
            </a:r>
            <a:r>
              <a:rPr lang="en-GB" sz="1000" dirty="0"/>
              <a:t>, "Fiber-coupled balanced optical cross-correlator using PPKTP waveguides," Opt. Express  22, 9749-9758 (2014).</a:t>
            </a:r>
          </a:p>
          <a:p>
            <a:pPr marL="0" indent="0">
              <a:lnSpc>
                <a:spcPct val="100000"/>
              </a:lnSpc>
              <a:spcBef>
                <a:spcPts val="0"/>
              </a:spcBef>
              <a:buNone/>
            </a:pPr>
            <a:r>
              <a:rPr lang="en-GB" sz="1000" dirty="0"/>
              <a:t>[2] - A. </a:t>
            </a:r>
            <a:r>
              <a:rPr lang="en-GB" sz="1000" dirty="0" err="1"/>
              <a:t>Nejadmalayeri</a:t>
            </a:r>
            <a:r>
              <a:rPr lang="en-GB" sz="1000" dirty="0"/>
              <a:t> </a:t>
            </a:r>
            <a:r>
              <a:rPr lang="en-GB" sz="1000" i="1" dirty="0"/>
              <a:t>et al</a:t>
            </a:r>
            <a:r>
              <a:rPr lang="en-GB" sz="1000" dirty="0"/>
              <a:t>, "Guided wave optics in periodically poled KTP: quadratic nonlinearity and prospects for attosecond jitter characterization," Opt. Lett.  34, 2522-2524 (2009).</a:t>
            </a:r>
          </a:p>
          <a:p>
            <a:pPr marL="0" indent="0">
              <a:lnSpc>
                <a:spcPct val="100000"/>
              </a:lnSpc>
              <a:spcBef>
                <a:spcPts val="0"/>
              </a:spcBef>
              <a:buNone/>
            </a:pPr>
            <a:r>
              <a:rPr lang="en-GB" sz="1000" dirty="0"/>
              <a:t> </a:t>
            </a:r>
          </a:p>
        </p:txBody>
      </p:sp>
      <p:pic>
        <p:nvPicPr>
          <p:cNvPr id="9" name="Picture 8">
            <a:extLst>
              <a:ext uri="{FF2B5EF4-FFF2-40B4-BE49-F238E27FC236}">
                <a16:creationId xmlns:a16="http://schemas.microsoft.com/office/drawing/2014/main" id="{E83A9AC2-329F-4D1E-B045-E577781DB7E4}"/>
              </a:ext>
            </a:extLst>
          </p:cNvPr>
          <p:cNvPicPr>
            <a:picLocks noChangeAspect="1"/>
          </p:cNvPicPr>
          <p:nvPr/>
        </p:nvPicPr>
        <p:blipFill rotWithShape="1">
          <a:blip r:embed="rId3"/>
          <a:srcRect l="2" t="1" r="-6701" b="-6004"/>
          <a:stretch/>
        </p:blipFill>
        <p:spPr>
          <a:xfrm>
            <a:off x="292341" y="1337739"/>
            <a:ext cx="5803659" cy="2053059"/>
          </a:xfrm>
          <a:prstGeom prst="rect">
            <a:avLst/>
          </a:prstGeom>
        </p:spPr>
      </p:pic>
      <p:sp>
        <p:nvSpPr>
          <p:cNvPr id="10" name="TextBox 9">
            <a:extLst>
              <a:ext uri="{FF2B5EF4-FFF2-40B4-BE49-F238E27FC236}">
                <a16:creationId xmlns:a16="http://schemas.microsoft.com/office/drawing/2014/main" id="{1B60692C-21BA-4EC8-ACA6-E33CFEC4F0C5}"/>
              </a:ext>
            </a:extLst>
          </p:cNvPr>
          <p:cNvSpPr txBox="1"/>
          <p:nvPr/>
        </p:nvSpPr>
        <p:spPr>
          <a:xfrm>
            <a:off x="1446784" y="5852821"/>
            <a:ext cx="3215791" cy="369332"/>
          </a:xfrm>
          <a:prstGeom prst="rect">
            <a:avLst/>
          </a:prstGeom>
          <a:noFill/>
        </p:spPr>
        <p:txBody>
          <a:bodyPr wrap="square" rtlCol="0">
            <a:spAutoFit/>
          </a:bodyPr>
          <a:lstStyle/>
          <a:p>
            <a:pPr algn="ctr"/>
            <a:r>
              <a:rPr lang="en-GB" dirty="0">
                <a:solidFill>
                  <a:schemeClr val="bg1"/>
                </a:solidFill>
                <a:latin typeface="Arial" panose="020B0604020202020204" pitchFamily="34" charset="0"/>
                <a:cs typeface="Arial" panose="020B0604020202020204" pitchFamily="34" charset="0"/>
              </a:rPr>
              <a:t>One-colour, fibre-coupled [1]</a:t>
            </a:r>
          </a:p>
        </p:txBody>
      </p:sp>
      <p:grpSp>
        <p:nvGrpSpPr>
          <p:cNvPr id="3" name="Group 2">
            <a:extLst>
              <a:ext uri="{FF2B5EF4-FFF2-40B4-BE49-F238E27FC236}">
                <a16:creationId xmlns:a16="http://schemas.microsoft.com/office/drawing/2014/main" id="{2EEDFA1B-6041-4825-B72D-32E98A75B03A}"/>
              </a:ext>
            </a:extLst>
          </p:cNvPr>
          <p:cNvGrpSpPr/>
          <p:nvPr/>
        </p:nvGrpSpPr>
        <p:grpSpPr>
          <a:xfrm>
            <a:off x="824286" y="3390798"/>
            <a:ext cx="4401725" cy="2437879"/>
            <a:chOff x="651565" y="3146956"/>
            <a:chExt cx="4857996" cy="2690583"/>
          </a:xfrm>
        </p:grpSpPr>
        <p:pic>
          <p:nvPicPr>
            <p:cNvPr id="11" name="Picture 10">
              <a:extLst>
                <a:ext uri="{FF2B5EF4-FFF2-40B4-BE49-F238E27FC236}">
                  <a16:creationId xmlns:a16="http://schemas.microsoft.com/office/drawing/2014/main" id="{E9926D14-D13E-48DD-8E9F-769C78A86B45}"/>
                </a:ext>
              </a:extLst>
            </p:cNvPr>
            <p:cNvPicPr>
              <a:picLocks noChangeAspect="1"/>
            </p:cNvPicPr>
            <p:nvPr/>
          </p:nvPicPr>
          <p:blipFill>
            <a:blip r:embed="rId4"/>
            <a:stretch>
              <a:fillRect/>
            </a:stretch>
          </p:blipFill>
          <p:spPr>
            <a:xfrm>
              <a:off x="651565" y="3146956"/>
              <a:ext cx="4857996" cy="2690583"/>
            </a:xfrm>
            <a:prstGeom prst="rect">
              <a:avLst/>
            </a:prstGeom>
          </p:spPr>
        </p:pic>
        <p:sp>
          <p:nvSpPr>
            <p:cNvPr id="2" name="Rectangle 1">
              <a:extLst>
                <a:ext uri="{FF2B5EF4-FFF2-40B4-BE49-F238E27FC236}">
                  <a16:creationId xmlns:a16="http://schemas.microsoft.com/office/drawing/2014/main" id="{ECF822D5-F4AB-4691-AEC3-6B2299F41804}"/>
                </a:ext>
              </a:extLst>
            </p:cNvPr>
            <p:cNvSpPr/>
            <p:nvPr/>
          </p:nvSpPr>
          <p:spPr>
            <a:xfrm>
              <a:off x="944880" y="3556000"/>
              <a:ext cx="731520" cy="579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Title 7">
            <a:extLst>
              <a:ext uri="{FF2B5EF4-FFF2-40B4-BE49-F238E27FC236}">
                <a16:creationId xmlns:a16="http://schemas.microsoft.com/office/drawing/2014/main" id="{7A565702-239D-4ACD-9123-D4B0129B001C}"/>
              </a:ext>
            </a:extLst>
          </p:cNvPr>
          <p:cNvSpPr>
            <a:spLocks noGrp="1"/>
          </p:cNvSpPr>
          <p:nvPr>
            <p:ph type="title"/>
          </p:nvPr>
        </p:nvSpPr>
        <p:spPr/>
        <p:txBody>
          <a:bodyPr/>
          <a:lstStyle/>
          <a:p>
            <a:r>
              <a:rPr lang="en-GB" dirty="0"/>
              <a:t>Fibre-coupled BOXCs</a:t>
            </a:r>
          </a:p>
        </p:txBody>
      </p:sp>
      <p:sp>
        <p:nvSpPr>
          <p:cNvPr id="14" name="Content Placeholder 2">
            <a:extLst>
              <a:ext uri="{FF2B5EF4-FFF2-40B4-BE49-F238E27FC236}">
                <a16:creationId xmlns:a16="http://schemas.microsoft.com/office/drawing/2014/main" id="{12D88762-3364-4689-8E5D-DA20615D92C0}"/>
              </a:ext>
            </a:extLst>
          </p:cNvPr>
          <p:cNvSpPr txBox="1">
            <a:spLocks/>
          </p:cNvSpPr>
          <p:nvPr/>
        </p:nvSpPr>
        <p:spPr>
          <a:xfrm>
            <a:off x="6096000" y="1424227"/>
            <a:ext cx="5905336" cy="4572536"/>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One-colour fibre-coupled BOXCs have been demonstrated [1].</a:t>
            </a:r>
          </a:p>
          <a:p>
            <a:pPr lvl="1"/>
            <a:r>
              <a:rPr lang="en-GB" sz="1800" dirty="0"/>
              <a:t>More robust against environmental fluctuations.</a:t>
            </a:r>
          </a:p>
          <a:p>
            <a:pPr lvl="1"/>
            <a:r>
              <a:rPr lang="en-GB" sz="1800" dirty="0"/>
              <a:t>Easier to align and keep stable.</a:t>
            </a:r>
          </a:p>
          <a:p>
            <a:pPr lvl="1"/>
            <a:r>
              <a:rPr lang="en-GB" sz="1800" dirty="0"/>
              <a:t>Waveguide implemented in crystal to reduce diffraction of laser pulses, 10 – 100 times greater conversion efficiency than bulk crystal [1, 2].</a:t>
            </a:r>
          </a:p>
          <a:p>
            <a:pPr marL="0" indent="0">
              <a:buNone/>
            </a:pPr>
            <a:endParaRPr lang="en-GB" sz="2000" dirty="0">
              <a:solidFill>
                <a:schemeClr val="accent4"/>
              </a:solidFill>
            </a:endParaRPr>
          </a:p>
          <a:p>
            <a:pPr marL="0" indent="0">
              <a:buNone/>
            </a:pPr>
            <a:r>
              <a:rPr lang="en-GB" sz="2000" dirty="0">
                <a:solidFill>
                  <a:schemeClr val="accent4"/>
                </a:solidFill>
              </a:rPr>
              <a:t>Two-colour fibre-coupled BOXC has not been demonstrated.</a:t>
            </a:r>
          </a:p>
          <a:p>
            <a:pPr lvl="1"/>
            <a:r>
              <a:rPr lang="en-GB" sz="1800" dirty="0"/>
              <a:t>Allows for improved synchronisation of timing laser (1560 nm) to Ti:Sapphire experiment and photocathode lasers (800 nm). </a:t>
            </a:r>
          </a:p>
          <a:p>
            <a:pPr lvl="1"/>
            <a:r>
              <a:rPr lang="en-GB" sz="1800" dirty="0">
                <a:solidFill>
                  <a:schemeClr val="accent4"/>
                </a:solidFill>
              </a:rPr>
              <a:t>Main aim of my work is to design, build and test a two-colour fibre-coupled BOXC.</a:t>
            </a:r>
            <a:endParaRPr lang="en-GB" sz="2000" dirty="0"/>
          </a:p>
          <a:p>
            <a:pPr lvl="1"/>
            <a:endParaRPr lang="en-GB" sz="1800" dirty="0"/>
          </a:p>
        </p:txBody>
      </p:sp>
    </p:spTree>
    <p:extLst>
      <p:ext uri="{BB962C8B-B14F-4D97-AF65-F5344CB8AC3E}">
        <p14:creationId xmlns:p14="http://schemas.microsoft.com/office/powerpoint/2010/main" val="3717639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7</a:t>
            </a:fld>
            <a:endParaRPr lang="en-US" dirty="0"/>
          </a:p>
        </p:txBody>
      </p:sp>
      <p:sp>
        <p:nvSpPr>
          <p:cNvPr id="6" name="Content Placeholder 2"/>
          <p:cNvSpPr txBox="1">
            <a:spLocks/>
          </p:cNvSpPr>
          <p:nvPr/>
        </p:nvSpPr>
        <p:spPr>
          <a:xfrm>
            <a:off x="450837" y="1080000"/>
            <a:ext cx="11427219" cy="553715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sz="1800" dirty="0"/>
          </a:p>
        </p:txBody>
      </p:sp>
      <p:sp>
        <p:nvSpPr>
          <p:cNvPr id="12" name="Content Placeholder 2">
            <a:extLst>
              <a:ext uri="{FF2B5EF4-FFF2-40B4-BE49-F238E27FC236}">
                <a16:creationId xmlns:a16="http://schemas.microsoft.com/office/drawing/2014/main" id="{BAA06006-E414-4DAC-98FD-E27C7545E6D6}"/>
              </a:ext>
            </a:extLst>
          </p:cNvPr>
          <p:cNvSpPr txBox="1">
            <a:spLocks/>
          </p:cNvSpPr>
          <p:nvPr/>
        </p:nvSpPr>
        <p:spPr>
          <a:xfrm>
            <a:off x="7268377" y="4522043"/>
            <a:ext cx="4766488" cy="2323084"/>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Number of issues with designs:</a:t>
            </a:r>
            <a:endParaRPr lang="en-GB" sz="2400" dirty="0"/>
          </a:p>
          <a:p>
            <a:pPr lvl="1"/>
            <a:r>
              <a:rPr lang="en-GB" sz="1800" dirty="0"/>
              <a:t>Could not find suitable crystal that allows light to travel in both directions.</a:t>
            </a:r>
          </a:p>
          <a:p>
            <a:pPr lvl="1"/>
            <a:r>
              <a:rPr lang="en-GB" sz="1800" dirty="0"/>
              <a:t>Can’t couple all 3 wavelengths into one fibre and maintain single-mode and polarisation, could not find nonlinear crystal with 3 separate outputs.</a:t>
            </a:r>
            <a:endParaRPr lang="en-GB" sz="2000" dirty="0"/>
          </a:p>
          <a:p>
            <a:endParaRPr lang="en-GB" sz="2000" dirty="0"/>
          </a:p>
        </p:txBody>
      </p:sp>
      <p:grpSp>
        <p:nvGrpSpPr>
          <p:cNvPr id="13" name="Group 12">
            <a:extLst>
              <a:ext uri="{FF2B5EF4-FFF2-40B4-BE49-F238E27FC236}">
                <a16:creationId xmlns:a16="http://schemas.microsoft.com/office/drawing/2014/main" id="{3E2BC0D8-4725-4BB1-ABD8-E0E4F0678A0F}"/>
              </a:ext>
            </a:extLst>
          </p:cNvPr>
          <p:cNvGrpSpPr/>
          <p:nvPr/>
        </p:nvGrpSpPr>
        <p:grpSpPr>
          <a:xfrm>
            <a:off x="110947" y="4578679"/>
            <a:ext cx="7057071" cy="1775387"/>
            <a:chOff x="298819" y="4594160"/>
            <a:chExt cx="6230726" cy="1567498"/>
          </a:xfrm>
        </p:grpSpPr>
        <p:pic>
          <p:nvPicPr>
            <p:cNvPr id="8" name="Picture 7">
              <a:extLst>
                <a:ext uri="{FF2B5EF4-FFF2-40B4-BE49-F238E27FC236}">
                  <a16:creationId xmlns:a16="http://schemas.microsoft.com/office/drawing/2014/main" id="{2B8D7D05-C31D-4BF3-B1BA-CD7097B600C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9200" t="54562" r="12471" b="4223"/>
            <a:stretch/>
          </p:blipFill>
          <p:spPr>
            <a:xfrm>
              <a:off x="298819" y="4594160"/>
              <a:ext cx="6230726" cy="1567498"/>
            </a:xfrm>
            <a:prstGeom prst="rect">
              <a:avLst/>
            </a:prstGeom>
          </p:spPr>
        </p:pic>
        <p:sp>
          <p:nvSpPr>
            <p:cNvPr id="11" name="Rectangle 10">
              <a:extLst>
                <a:ext uri="{FF2B5EF4-FFF2-40B4-BE49-F238E27FC236}">
                  <a16:creationId xmlns:a16="http://schemas.microsoft.com/office/drawing/2014/main" id="{F36A14C6-46D9-4231-8D63-9F5F7323EF29}"/>
                </a:ext>
              </a:extLst>
            </p:cNvPr>
            <p:cNvSpPr/>
            <p:nvPr/>
          </p:nvSpPr>
          <p:spPr>
            <a:xfrm>
              <a:off x="3057525" y="5777261"/>
              <a:ext cx="419100" cy="340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35" name="Group 34">
            <a:extLst>
              <a:ext uri="{FF2B5EF4-FFF2-40B4-BE49-F238E27FC236}">
                <a16:creationId xmlns:a16="http://schemas.microsoft.com/office/drawing/2014/main" id="{A12C5F23-055B-449F-A5A1-69F0F1B5FBD3}"/>
              </a:ext>
            </a:extLst>
          </p:cNvPr>
          <p:cNvGrpSpPr/>
          <p:nvPr/>
        </p:nvGrpSpPr>
        <p:grpSpPr>
          <a:xfrm>
            <a:off x="832716" y="1328058"/>
            <a:ext cx="4873968" cy="2782579"/>
            <a:chOff x="947016" y="1237699"/>
            <a:chExt cx="4873968" cy="2782578"/>
          </a:xfrm>
        </p:grpSpPr>
        <p:grpSp>
          <p:nvGrpSpPr>
            <p:cNvPr id="10" name="Group 9">
              <a:extLst>
                <a:ext uri="{FF2B5EF4-FFF2-40B4-BE49-F238E27FC236}">
                  <a16:creationId xmlns:a16="http://schemas.microsoft.com/office/drawing/2014/main" id="{22B5F02B-A985-4D21-BB0E-701768307472}"/>
                </a:ext>
              </a:extLst>
            </p:cNvPr>
            <p:cNvGrpSpPr/>
            <p:nvPr/>
          </p:nvGrpSpPr>
          <p:grpSpPr>
            <a:xfrm>
              <a:off x="947016" y="1237699"/>
              <a:ext cx="4873968" cy="2782578"/>
              <a:chOff x="947016" y="1237699"/>
              <a:chExt cx="4873968" cy="2782578"/>
            </a:xfrm>
          </p:grpSpPr>
          <p:pic>
            <p:nvPicPr>
              <p:cNvPr id="3" name="Picture 2">
                <a:extLst>
                  <a:ext uri="{FF2B5EF4-FFF2-40B4-BE49-F238E27FC236}">
                    <a16:creationId xmlns:a16="http://schemas.microsoft.com/office/drawing/2014/main" id="{8FFC8B5A-3A83-4F31-B0A4-6588C943B28A}"/>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r="54169" b="45274"/>
              <a:stretch/>
            </p:blipFill>
            <p:spPr>
              <a:xfrm>
                <a:off x="947016" y="1237699"/>
                <a:ext cx="4873968" cy="2782578"/>
              </a:xfrm>
              <a:prstGeom prst="rect">
                <a:avLst/>
              </a:prstGeom>
            </p:spPr>
          </p:pic>
          <p:sp>
            <p:nvSpPr>
              <p:cNvPr id="9" name="Rectangle 8">
                <a:extLst>
                  <a:ext uri="{FF2B5EF4-FFF2-40B4-BE49-F238E27FC236}">
                    <a16:creationId xmlns:a16="http://schemas.microsoft.com/office/drawing/2014/main" id="{E991CD87-D7CB-4D12-9CFB-01142965B644}"/>
                  </a:ext>
                </a:extLst>
              </p:cNvPr>
              <p:cNvSpPr/>
              <p:nvPr/>
            </p:nvSpPr>
            <p:spPr>
              <a:xfrm>
                <a:off x="3228975" y="3352800"/>
                <a:ext cx="561975" cy="514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6" name="TextBox 85">
              <a:extLst>
                <a:ext uri="{FF2B5EF4-FFF2-40B4-BE49-F238E27FC236}">
                  <a16:creationId xmlns:a16="http://schemas.microsoft.com/office/drawing/2014/main" id="{83206503-E1B5-40F2-9F65-8B3574A95716}"/>
                </a:ext>
              </a:extLst>
            </p:cNvPr>
            <p:cNvSpPr txBox="1"/>
            <p:nvPr/>
          </p:nvSpPr>
          <p:spPr>
            <a:xfrm>
              <a:off x="961863" y="3717770"/>
              <a:ext cx="4191324" cy="261610"/>
            </a:xfrm>
            <a:prstGeom prst="rect">
              <a:avLst/>
            </a:prstGeom>
            <a:noFill/>
          </p:spPr>
          <p:txBody>
            <a:bodyPr wrap="square" rtlCol="0">
              <a:spAutoFit/>
            </a:bodyPr>
            <a:lstStyle/>
            <a:p>
              <a:r>
                <a:rPr lang="en-GB" sz="1100" dirty="0">
                  <a:latin typeface="Arial" panose="020B0604020202020204" pitchFamily="34" charset="0"/>
                  <a:cs typeface="Arial" panose="020B0604020202020204" pitchFamily="34" charset="0"/>
                </a:rPr>
                <a:t>WDM: Wavelength division multiplexer; PD: Photodetector</a:t>
              </a:r>
            </a:p>
          </p:txBody>
        </p:sp>
      </p:grpSp>
      <p:sp>
        <p:nvSpPr>
          <p:cNvPr id="14" name="TextBox 13">
            <a:extLst>
              <a:ext uri="{FF2B5EF4-FFF2-40B4-BE49-F238E27FC236}">
                <a16:creationId xmlns:a16="http://schemas.microsoft.com/office/drawing/2014/main" id="{FCB3D49B-3C68-430A-98E6-24287CF3678D}"/>
              </a:ext>
            </a:extLst>
          </p:cNvPr>
          <p:cNvSpPr txBox="1"/>
          <p:nvPr/>
        </p:nvSpPr>
        <p:spPr>
          <a:xfrm>
            <a:off x="1661806" y="4096156"/>
            <a:ext cx="3215791" cy="369332"/>
          </a:xfrm>
          <a:prstGeom prst="rect">
            <a:avLst/>
          </a:prstGeom>
          <a:noFill/>
        </p:spPr>
        <p:txBody>
          <a:bodyPr wrap="square" rtlCol="0">
            <a:spAutoFit/>
          </a:bodyPr>
          <a:lstStyle/>
          <a:p>
            <a:pPr algn="ctr"/>
            <a:r>
              <a:rPr lang="en-GB" dirty="0">
                <a:solidFill>
                  <a:schemeClr val="accent4"/>
                </a:solidFill>
                <a:latin typeface="Arial" panose="020B0604020202020204" pitchFamily="34" charset="0"/>
                <a:cs typeface="Arial" panose="020B0604020202020204" pitchFamily="34" charset="0"/>
              </a:rPr>
              <a:t>First prototype design</a:t>
            </a:r>
          </a:p>
        </p:txBody>
      </p:sp>
      <p:sp>
        <p:nvSpPr>
          <p:cNvPr id="15" name="TextBox 14">
            <a:extLst>
              <a:ext uri="{FF2B5EF4-FFF2-40B4-BE49-F238E27FC236}">
                <a16:creationId xmlns:a16="http://schemas.microsoft.com/office/drawing/2014/main" id="{0104551C-5D1C-4926-A512-8E9E2C7D01A1}"/>
              </a:ext>
            </a:extLst>
          </p:cNvPr>
          <p:cNvSpPr txBox="1"/>
          <p:nvPr/>
        </p:nvSpPr>
        <p:spPr>
          <a:xfrm>
            <a:off x="1995183" y="6329395"/>
            <a:ext cx="3215791" cy="369332"/>
          </a:xfrm>
          <a:prstGeom prst="rect">
            <a:avLst/>
          </a:prstGeom>
          <a:noFill/>
        </p:spPr>
        <p:txBody>
          <a:bodyPr wrap="square" rtlCol="0">
            <a:spAutoFit/>
          </a:bodyPr>
          <a:lstStyle/>
          <a:p>
            <a:pPr algn="ctr"/>
            <a:r>
              <a:rPr lang="en-GB" dirty="0">
                <a:solidFill>
                  <a:srgbClr val="FF66FF"/>
                </a:solidFill>
                <a:latin typeface="Arial" panose="020B0604020202020204" pitchFamily="34" charset="0"/>
                <a:cs typeface="Arial" panose="020B0604020202020204" pitchFamily="34" charset="0"/>
              </a:rPr>
              <a:t>Second prototype design</a:t>
            </a:r>
          </a:p>
        </p:txBody>
      </p:sp>
      <p:sp>
        <p:nvSpPr>
          <p:cNvPr id="7" name="Title 6">
            <a:extLst>
              <a:ext uri="{FF2B5EF4-FFF2-40B4-BE49-F238E27FC236}">
                <a16:creationId xmlns:a16="http://schemas.microsoft.com/office/drawing/2014/main" id="{8F1EDA7A-55FB-45A4-A6A2-EE5DEF894F5D}"/>
              </a:ext>
            </a:extLst>
          </p:cNvPr>
          <p:cNvSpPr>
            <a:spLocks noGrp="1"/>
          </p:cNvSpPr>
          <p:nvPr>
            <p:ph type="title"/>
          </p:nvPr>
        </p:nvSpPr>
        <p:spPr/>
        <p:txBody>
          <a:bodyPr/>
          <a:lstStyle/>
          <a:p>
            <a:r>
              <a:rPr lang="en-GB" dirty="0"/>
              <a:t>Initial BOXC designs</a:t>
            </a:r>
          </a:p>
        </p:txBody>
      </p:sp>
      <p:sp>
        <p:nvSpPr>
          <p:cNvPr id="18" name="Content Placeholder 2">
            <a:extLst>
              <a:ext uri="{FF2B5EF4-FFF2-40B4-BE49-F238E27FC236}">
                <a16:creationId xmlns:a16="http://schemas.microsoft.com/office/drawing/2014/main" id="{BCD12AF2-1D89-4B25-9E5E-FD5D6F9FA610}"/>
              </a:ext>
            </a:extLst>
          </p:cNvPr>
          <p:cNvSpPr txBox="1">
            <a:spLocks/>
          </p:cNvSpPr>
          <p:nvPr/>
        </p:nvSpPr>
        <p:spPr>
          <a:xfrm>
            <a:off x="6088563" y="1302555"/>
            <a:ext cx="5946301" cy="3048152"/>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Interaction of interest is 1560 nm + 800 nm -&gt; 528.8 nm. Crystal needs waveguide to keep light coupled into fibre.</a:t>
            </a:r>
          </a:p>
          <a:p>
            <a:pPr marL="0" indent="0">
              <a:buNone/>
            </a:pPr>
            <a:r>
              <a:rPr lang="en-GB" sz="2000" dirty="0">
                <a:solidFill>
                  <a:schemeClr val="accent4"/>
                </a:solidFill>
              </a:rPr>
              <a:t>First idea </a:t>
            </a:r>
            <a:r>
              <a:rPr lang="en-GB" sz="2000" dirty="0"/>
              <a:t>was to use a Type-II crystal, reflect light back through crystal </a:t>
            </a:r>
            <a:r>
              <a:rPr lang="en-GB" sz="2000" dirty="0">
                <a:solidFill>
                  <a:schemeClr val="accent4"/>
                </a:solidFill>
              </a:rPr>
              <a:t>(top). </a:t>
            </a:r>
            <a:r>
              <a:rPr lang="en-GB" sz="2000" dirty="0">
                <a:solidFill>
                  <a:srgbClr val="FF66FF"/>
                </a:solidFill>
              </a:rPr>
              <a:t>Second idea </a:t>
            </a:r>
            <a:r>
              <a:rPr lang="en-GB" sz="2000" dirty="0"/>
              <a:t>was to use two crystals in series </a:t>
            </a:r>
            <a:r>
              <a:rPr lang="en-GB" sz="2000" dirty="0">
                <a:solidFill>
                  <a:srgbClr val="FF66FF"/>
                </a:solidFill>
              </a:rPr>
              <a:t>(bottom).</a:t>
            </a:r>
          </a:p>
          <a:p>
            <a:pPr lvl="1"/>
            <a:r>
              <a:rPr lang="en-GB" sz="1800" dirty="0"/>
              <a:t>Type-II phase-matching requires the initial pulses to be orthogonally polarised.</a:t>
            </a:r>
          </a:p>
          <a:p>
            <a:pPr lvl="1"/>
            <a:r>
              <a:rPr lang="en-GB" sz="1800" dirty="0"/>
              <a:t>Can use birefringence of nonlinear crystal to impart necessary delay to initial pulses.</a:t>
            </a:r>
          </a:p>
        </p:txBody>
      </p:sp>
    </p:spTree>
    <p:extLst>
      <p:ext uri="{BB962C8B-B14F-4D97-AF65-F5344CB8AC3E}">
        <p14:creationId xmlns:p14="http://schemas.microsoft.com/office/powerpoint/2010/main" val="3006025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9F67C9-E7C7-4CBA-8E0D-2DB895F25D75}"/>
              </a:ext>
            </a:extLst>
          </p:cNvPr>
          <p:cNvSpPr/>
          <p:nvPr/>
        </p:nvSpPr>
        <p:spPr>
          <a:xfrm>
            <a:off x="266737" y="1197840"/>
            <a:ext cx="11593689" cy="388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9DF79A2D-1DB7-4CC9-A918-B7A45BBDEE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9" y="1272337"/>
            <a:ext cx="10922193" cy="3766493"/>
          </a:xfrm>
          <a:prstGeom prst="rect">
            <a:avLst/>
          </a:prstGeom>
        </p:spPr>
      </p:pic>
      <p:sp>
        <p:nvSpPr>
          <p:cNvPr id="4" name="Slide Number Placeholder 3"/>
          <p:cNvSpPr>
            <a:spLocks noGrp="1"/>
          </p:cNvSpPr>
          <p:nvPr>
            <p:ph type="sldNum" sz="quarter" idx="12"/>
          </p:nvPr>
        </p:nvSpPr>
        <p:spPr/>
        <p:txBody>
          <a:bodyPr/>
          <a:lstStyle/>
          <a:p>
            <a:fld id="{4CDE2015-5B0A-B64E-A4F8-D9CE8B659446}" type="slidenum">
              <a:rPr lang="en-US" smtClean="0"/>
              <a:pPr/>
              <a:t>8</a:t>
            </a:fld>
            <a:endParaRPr lang="en-US" dirty="0"/>
          </a:p>
        </p:txBody>
      </p:sp>
      <p:sp>
        <p:nvSpPr>
          <p:cNvPr id="6" name="Content Placeholder 2"/>
          <p:cNvSpPr txBox="1">
            <a:spLocks/>
          </p:cNvSpPr>
          <p:nvPr/>
        </p:nvSpPr>
        <p:spPr>
          <a:xfrm>
            <a:off x="450838" y="1080000"/>
            <a:ext cx="11290325" cy="553715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sz="1800" dirty="0"/>
          </a:p>
        </p:txBody>
      </p:sp>
      <p:sp>
        <p:nvSpPr>
          <p:cNvPr id="14" name="Freeform: Shape 13">
            <a:extLst>
              <a:ext uri="{FF2B5EF4-FFF2-40B4-BE49-F238E27FC236}">
                <a16:creationId xmlns:a16="http://schemas.microsoft.com/office/drawing/2014/main" id="{6635EB03-A660-4A4F-A9E5-28D8C3690B93}"/>
              </a:ext>
            </a:extLst>
          </p:cNvPr>
          <p:cNvSpPr/>
          <p:nvPr/>
        </p:nvSpPr>
        <p:spPr>
          <a:xfrm>
            <a:off x="2693904" y="1340462"/>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C00000">
              <a:alpha val="50000"/>
            </a:srgb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4CABBF12-615B-4673-BA38-82D8622BA4E3}"/>
              </a:ext>
            </a:extLst>
          </p:cNvPr>
          <p:cNvSpPr txBox="1"/>
          <p:nvPr/>
        </p:nvSpPr>
        <p:spPr>
          <a:xfrm>
            <a:off x="9008069" y="1154900"/>
            <a:ext cx="642667" cy="338554"/>
          </a:xfrm>
          <a:prstGeom prst="rect">
            <a:avLst/>
          </a:prstGeom>
          <a:noFill/>
        </p:spPr>
        <p:txBody>
          <a:bodyPr wrap="square" rtlCol="0">
            <a:spAutoFit/>
          </a:bodyPr>
          <a:lstStyle/>
          <a:p>
            <a:r>
              <a:rPr lang="el-GR" sz="1600" dirty="0">
                <a:latin typeface="Arial" panose="020B0604020202020204" pitchFamily="34" charset="0"/>
                <a:cs typeface="Arial" panose="020B0604020202020204" pitchFamily="34" charset="0"/>
              </a:rPr>
              <a:t>Δ</a:t>
            </a:r>
            <a:r>
              <a:rPr lang="en-GB" sz="1600" dirty="0">
                <a:latin typeface="Arial" panose="020B0604020202020204" pitchFamily="34" charset="0"/>
                <a:cs typeface="Arial" panose="020B0604020202020204" pitchFamily="34" charset="0"/>
              </a:rPr>
              <a:t>T’</a:t>
            </a:r>
          </a:p>
        </p:txBody>
      </p:sp>
      <p:sp>
        <p:nvSpPr>
          <p:cNvPr id="25" name="TextBox 24">
            <a:extLst>
              <a:ext uri="{FF2B5EF4-FFF2-40B4-BE49-F238E27FC236}">
                <a16:creationId xmlns:a16="http://schemas.microsoft.com/office/drawing/2014/main" id="{C77E05D2-9CA6-46AD-916A-C7EE049654C9}"/>
              </a:ext>
            </a:extLst>
          </p:cNvPr>
          <p:cNvSpPr txBox="1"/>
          <p:nvPr/>
        </p:nvSpPr>
        <p:spPr>
          <a:xfrm>
            <a:off x="8754867" y="2972121"/>
            <a:ext cx="642667" cy="338554"/>
          </a:xfrm>
          <a:prstGeom prst="rect">
            <a:avLst/>
          </a:prstGeom>
          <a:noFill/>
        </p:spPr>
        <p:txBody>
          <a:bodyPr wrap="square" rtlCol="0">
            <a:spAutoFit/>
          </a:bodyPr>
          <a:lstStyle/>
          <a:p>
            <a:r>
              <a:rPr lang="el-GR" sz="1600" dirty="0">
                <a:latin typeface="Arial" panose="020B0604020202020204" pitchFamily="34" charset="0"/>
                <a:cs typeface="Arial" panose="020B0604020202020204" pitchFamily="34" charset="0"/>
              </a:rPr>
              <a:t>Δ</a:t>
            </a:r>
            <a:r>
              <a:rPr lang="en-GB" sz="1600" dirty="0">
                <a:latin typeface="Arial" panose="020B0604020202020204" pitchFamily="34" charset="0"/>
                <a:cs typeface="Arial" panose="020B0604020202020204" pitchFamily="34" charset="0"/>
              </a:rPr>
              <a:t>T</a:t>
            </a:r>
          </a:p>
        </p:txBody>
      </p:sp>
      <p:sp>
        <p:nvSpPr>
          <p:cNvPr id="26" name="Freeform: Shape 25">
            <a:extLst>
              <a:ext uri="{FF2B5EF4-FFF2-40B4-BE49-F238E27FC236}">
                <a16:creationId xmlns:a16="http://schemas.microsoft.com/office/drawing/2014/main" id="{AA065A95-CF0B-46C1-B586-C7565C607E49}"/>
              </a:ext>
            </a:extLst>
          </p:cNvPr>
          <p:cNvSpPr/>
          <p:nvPr/>
        </p:nvSpPr>
        <p:spPr>
          <a:xfrm>
            <a:off x="9457569" y="3650464"/>
            <a:ext cx="405245" cy="151448"/>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reeform: Shape 26">
            <a:extLst>
              <a:ext uri="{FF2B5EF4-FFF2-40B4-BE49-F238E27FC236}">
                <a16:creationId xmlns:a16="http://schemas.microsoft.com/office/drawing/2014/main" id="{7F0EC1CA-D0F1-480E-86EA-51CA10B9D336}"/>
              </a:ext>
            </a:extLst>
          </p:cNvPr>
          <p:cNvSpPr/>
          <p:nvPr/>
        </p:nvSpPr>
        <p:spPr>
          <a:xfrm>
            <a:off x="9445839" y="1425811"/>
            <a:ext cx="405245" cy="403820"/>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ontent Placeholder 2">
            <a:extLst>
              <a:ext uri="{FF2B5EF4-FFF2-40B4-BE49-F238E27FC236}">
                <a16:creationId xmlns:a16="http://schemas.microsoft.com/office/drawing/2014/main" id="{E6AF3B73-F0AE-40BA-A9F5-28F34B01CAC3}"/>
              </a:ext>
            </a:extLst>
          </p:cNvPr>
          <p:cNvSpPr txBox="1">
            <a:spLocks/>
          </p:cNvSpPr>
          <p:nvPr/>
        </p:nvSpPr>
        <p:spPr>
          <a:xfrm>
            <a:off x="178486" y="5138424"/>
            <a:ext cx="9564623" cy="1679160"/>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Fibre delay stage imparts time delay D to one of the 1560 nm pulses, </a:t>
            </a:r>
            <a:r>
              <a:rPr lang="el-GR" sz="2000" dirty="0"/>
              <a:t>Δ</a:t>
            </a:r>
            <a:r>
              <a:rPr lang="en-GB" sz="2000" dirty="0"/>
              <a:t>T’ = </a:t>
            </a:r>
            <a:r>
              <a:rPr lang="el-GR" sz="2000" dirty="0"/>
              <a:t>Δ</a:t>
            </a:r>
            <a:r>
              <a:rPr lang="en-GB" sz="2000" dirty="0"/>
              <a:t>T - D.</a:t>
            </a:r>
          </a:p>
          <a:p>
            <a:pPr lvl="1"/>
            <a:r>
              <a:rPr lang="en-GB" sz="1800" dirty="0"/>
              <a:t>Can adjust D to maximise sensitivity of BOXC. </a:t>
            </a:r>
          </a:p>
          <a:p>
            <a:pPr lvl="1"/>
            <a:r>
              <a:rPr lang="en-GB" sz="1800" dirty="0"/>
              <a:t>Delay stage has maximum delay of 167 </a:t>
            </a:r>
            <a:r>
              <a:rPr lang="en-GB" sz="1800" dirty="0" err="1"/>
              <a:t>ps</a:t>
            </a:r>
            <a:r>
              <a:rPr lang="en-GB" sz="1800" dirty="0"/>
              <a:t>, resolution of 1.4 fs.</a:t>
            </a:r>
          </a:p>
          <a:p>
            <a:pPr marL="0" indent="0">
              <a:buNone/>
            </a:pPr>
            <a:r>
              <a:rPr lang="en-GB" sz="2000" dirty="0"/>
              <a:t>Can scan over range of </a:t>
            </a:r>
            <a:r>
              <a:rPr lang="el-GR" sz="2000" dirty="0"/>
              <a:t>Δ</a:t>
            </a:r>
            <a:r>
              <a:rPr lang="en-GB" sz="2000" dirty="0"/>
              <a:t>T’ by adjusting arrival time of 800 nm pulse at fibre port to obtain BOXC voltage curve, determine sensitivity.</a:t>
            </a:r>
          </a:p>
        </p:txBody>
      </p:sp>
      <p:sp>
        <p:nvSpPr>
          <p:cNvPr id="38" name="Freeform: Shape 37">
            <a:extLst>
              <a:ext uri="{FF2B5EF4-FFF2-40B4-BE49-F238E27FC236}">
                <a16:creationId xmlns:a16="http://schemas.microsoft.com/office/drawing/2014/main" id="{661EF974-7CD9-4EA5-869B-3B081AB1BB8B}"/>
              </a:ext>
            </a:extLst>
          </p:cNvPr>
          <p:cNvSpPr/>
          <p:nvPr/>
        </p:nvSpPr>
        <p:spPr>
          <a:xfrm>
            <a:off x="2693904" y="1343439"/>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rgbClr val="C00000">
              <a:alpha val="50000"/>
            </a:srgb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reeform: Shape 38">
            <a:extLst>
              <a:ext uri="{FF2B5EF4-FFF2-40B4-BE49-F238E27FC236}">
                <a16:creationId xmlns:a16="http://schemas.microsoft.com/office/drawing/2014/main" id="{696448FA-7F7D-450C-8EEE-BD341EB2F878}"/>
              </a:ext>
            </a:extLst>
          </p:cNvPr>
          <p:cNvSpPr/>
          <p:nvPr/>
        </p:nvSpPr>
        <p:spPr>
          <a:xfrm>
            <a:off x="2684379" y="3380014"/>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chemeClr val="accent2">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reeform: Shape 39">
            <a:extLst>
              <a:ext uri="{FF2B5EF4-FFF2-40B4-BE49-F238E27FC236}">
                <a16:creationId xmlns:a16="http://schemas.microsoft.com/office/drawing/2014/main" id="{D408031A-2AB5-406C-9303-39E64B09470C}"/>
              </a:ext>
            </a:extLst>
          </p:cNvPr>
          <p:cNvSpPr/>
          <p:nvPr/>
        </p:nvSpPr>
        <p:spPr>
          <a:xfrm>
            <a:off x="2684379" y="3379472"/>
            <a:ext cx="405245" cy="433495"/>
          </a:xfrm>
          <a:custGeom>
            <a:avLst/>
            <a:gdLst>
              <a:gd name="connsiteX0" fmla="*/ 0 w 826077"/>
              <a:gd name="connsiteY0" fmla="*/ 464189 h 494852"/>
              <a:gd name="connsiteX1" fmla="*/ 135082 w 826077"/>
              <a:gd name="connsiteY1" fmla="*/ 453798 h 494852"/>
              <a:gd name="connsiteX2" fmla="*/ 327313 w 826077"/>
              <a:gd name="connsiteY2" fmla="*/ 64139 h 494852"/>
              <a:gd name="connsiteX3" fmla="*/ 576695 w 826077"/>
              <a:gd name="connsiteY3" fmla="*/ 38162 h 494852"/>
              <a:gd name="connsiteX4" fmla="*/ 696191 w 826077"/>
              <a:gd name="connsiteY4" fmla="*/ 443407 h 494852"/>
              <a:gd name="connsiteX5" fmla="*/ 826077 w 826077"/>
              <a:gd name="connsiteY5" fmla="*/ 464189 h 494852"/>
              <a:gd name="connsiteX0" fmla="*/ 0 w 826077"/>
              <a:gd name="connsiteY0" fmla="*/ 445279 h 475942"/>
              <a:gd name="connsiteX1" fmla="*/ 135082 w 826077"/>
              <a:gd name="connsiteY1" fmla="*/ 434888 h 475942"/>
              <a:gd name="connsiteX2" fmla="*/ 327313 w 826077"/>
              <a:gd name="connsiteY2" fmla="*/ 45229 h 475942"/>
              <a:gd name="connsiteX3" fmla="*/ 571499 w 826077"/>
              <a:gd name="connsiteY3" fmla="*/ 50425 h 475942"/>
              <a:gd name="connsiteX4" fmla="*/ 696191 w 826077"/>
              <a:gd name="connsiteY4" fmla="*/ 424497 h 475942"/>
              <a:gd name="connsiteX5" fmla="*/ 826077 w 826077"/>
              <a:gd name="connsiteY5" fmla="*/ 445279 h 475942"/>
              <a:gd name="connsiteX0" fmla="*/ 0 w 826077"/>
              <a:gd name="connsiteY0" fmla="*/ 441954 h 472617"/>
              <a:gd name="connsiteX1" fmla="*/ 135082 w 826077"/>
              <a:gd name="connsiteY1" fmla="*/ 431563 h 472617"/>
              <a:gd name="connsiteX2" fmla="*/ 327313 w 826077"/>
              <a:gd name="connsiteY2" fmla="*/ 41904 h 472617"/>
              <a:gd name="connsiteX3" fmla="*/ 571499 w 826077"/>
              <a:gd name="connsiteY3" fmla="*/ 47100 h 472617"/>
              <a:gd name="connsiteX4" fmla="*/ 696191 w 826077"/>
              <a:gd name="connsiteY4" fmla="*/ 364022 h 472617"/>
              <a:gd name="connsiteX5" fmla="*/ 826077 w 826077"/>
              <a:gd name="connsiteY5" fmla="*/ 441954 h 472617"/>
              <a:gd name="connsiteX0" fmla="*/ 0 w 826077"/>
              <a:gd name="connsiteY0" fmla="*/ 439178 h 453044"/>
              <a:gd name="connsiteX1" fmla="*/ 135082 w 826077"/>
              <a:gd name="connsiteY1" fmla="*/ 387223 h 453044"/>
              <a:gd name="connsiteX2" fmla="*/ 327313 w 826077"/>
              <a:gd name="connsiteY2" fmla="*/ 39128 h 453044"/>
              <a:gd name="connsiteX3" fmla="*/ 571499 w 826077"/>
              <a:gd name="connsiteY3" fmla="*/ 44324 h 453044"/>
              <a:gd name="connsiteX4" fmla="*/ 696191 w 826077"/>
              <a:gd name="connsiteY4" fmla="*/ 361246 h 453044"/>
              <a:gd name="connsiteX5" fmla="*/ 826077 w 826077"/>
              <a:gd name="connsiteY5" fmla="*/ 439178 h 453044"/>
              <a:gd name="connsiteX0" fmla="*/ 0 w 826077"/>
              <a:gd name="connsiteY0" fmla="*/ 436555 h 450421"/>
              <a:gd name="connsiteX1" fmla="*/ 135082 w 826077"/>
              <a:gd name="connsiteY1" fmla="*/ 384600 h 450421"/>
              <a:gd name="connsiteX2" fmla="*/ 327313 w 826077"/>
              <a:gd name="connsiteY2" fmla="*/ 36505 h 450421"/>
              <a:gd name="connsiteX3" fmla="*/ 561108 w 826077"/>
              <a:gd name="connsiteY3" fmla="*/ 46897 h 450421"/>
              <a:gd name="connsiteX4" fmla="*/ 696191 w 826077"/>
              <a:gd name="connsiteY4" fmla="*/ 358623 h 450421"/>
              <a:gd name="connsiteX5" fmla="*/ 826077 w 826077"/>
              <a:gd name="connsiteY5" fmla="*/ 436555 h 450421"/>
              <a:gd name="connsiteX0" fmla="*/ 0 w 826077"/>
              <a:gd name="connsiteY0" fmla="*/ 451880 h 465746"/>
              <a:gd name="connsiteX1" fmla="*/ 135082 w 826077"/>
              <a:gd name="connsiteY1" fmla="*/ 399925 h 465746"/>
              <a:gd name="connsiteX2" fmla="*/ 327313 w 826077"/>
              <a:gd name="connsiteY2" fmla="*/ 51830 h 465746"/>
              <a:gd name="connsiteX3" fmla="*/ 561108 w 826077"/>
              <a:gd name="connsiteY3" fmla="*/ 62222 h 465746"/>
              <a:gd name="connsiteX4" fmla="*/ 696191 w 826077"/>
              <a:gd name="connsiteY4" fmla="*/ 373948 h 465746"/>
              <a:gd name="connsiteX5" fmla="*/ 826077 w 826077"/>
              <a:gd name="connsiteY5" fmla="*/ 451880 h 465746"/>
              <a:gd name="connsiteX0" fmla="*/ 0 w 826077"/>
              <a:gd name="connsiteY0" fmla="*/ 449481 h 457275"/>
              <a:gd name="connsiteX1" fmla="*/ 161059 w 826077"/>
              <a:gd name="connsiteY1" fmla="*/ 355962 h 457275"/>
              <a:gd name="connsiteX2" fmla="*/ 327313 w 826077"/>
              <a:gd name="connsiteY2" fmla="*/ 49431 h 457275"/>
              <a:gd name="connsiteX3" fmla="*/ 561108 w 826077"/>
              <a:gd name="connsiteY3" fmla="*/ 59823 h 457275"/>
              <a:gd name="connsiteX4" fmla="*/ 696191 w 826077"/>
              <a:gd name="connsiteY4" fmla="*/ 371549 h 457275"/>
              <a:gd name="connsiteX5" fmla="*/ 826077 w 826077"/>
              <a:gd name="connsiteY5" fmla="*/ 449481 h 457275"/>
              <a:gd name="connsiteX0" fmla="*/ 0 w 826077"/>
              <a:gd name="connsiteY0" fmla="*/ 470262 h 476493"/>
              <a:gd name="connsiteX1" fmla="*/ 161059 w 826077"/>
              <a:gd name="connsiteY1" fmla="*/ 355962 h 476493"/>
              <a:gd name="connsiteX2" fmla="*/ 327313 w 826077"/>
              <a:gd name="connsiteY2" fmla="*/ 49431 h 476493"/>
              <a:gd name="connsiteX3" fmla="*/ 561108 w 826077"/>
              <a:gd name="connsiteY3" fmla="*/ 59823 h 476493"/>
              <a:gd name="connsiteX4" fmla="*/ 696191 w 826077"/>
              <a:gd name="connsiteY4" fmla="*/ 371549 h 476493"/>
              <a:gd name="connsiteX5" fmla="*/ 826077 w 826077"/>
              <a:gd name="connsiteY5" fmla="*/ 449481 h 476493"/>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262 h 470262"/>
              <a:gd name="connsiteX1" fmla="*/ 161059 w 826077"/>
              <a:gd name="connsiteY1" fmla="*/ 355962 h 470262"/>
              <a:gd name="connsiteX2" fmla="*/ 327313 w 826077"/>
              <a:gd name="connsiteY2" fmla="*/ 49431 h 470262"/>
              <a:gd name="connsiteX3" fmla="*/ 561108 w 826077"/>
              <a:gd name="connsiteY3" fmla="*/ 59823 h 470262"/>
              <a:gd name="connsiteX4" fmla="*/ 696191 w 826077"/>
              <a:gd name="connsiteY4" fmla="*/ 371549 h 470262"/>
              <a:gd name="connsiteX5" fmla="*/ 826077 w 826077"/>
              <a:gd name="connsiteY5" fmla="*/ 449481 h 470262"/>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70854 h 470854"/>
              <a:gd name="connsiteX1" fmla="*/ 135082 w 826077"/>
              <a:gd name="connsiteY1" fmla="*/ 366945 h 470854"/>
              <a:gd name="connsiteX2" fmla="*/ 327313 w 826077"/>
              <a:gd name="connsiteY2" fmla="*/ 50023 h 470854"/>
              <a:gd name="connsiteX3" fmla="*/ 561108 w 826077"/>
              <a:gd name="connsiteY3" fmla="*/ 60415 h 470854"/>
              <a:gd name="connsiteX4" fmla="*/ 696191 w 826077"/>
              <a:gd name="connsiteY4" fmla="*/ 372141 h 470854"/>
              <a:gd name="connsiteX5" fmla="*/ 826077 w 826077"/>
              <a:gd name="connsiteY5" fmla="*/ 450073 h 470854"/>
              <a:gd name="connsiteX0" fmla="*/ 0 w 826077"/>
              <a:gd name="connsiteY0" fmla="*/ 449081 h 449081"/>
              <a:gd name="connsiteX1" fmla="*/ 135082 w 826077"/>
              <a:gd name="connsiteY1" fmla="*/ 345172 h 449081"/>
              <a:gd name="connsiteX2" fmla="*/ 296141 w 826077"/>
              <a:gd name="connsiteY2" fmla="*/ 38641 h 449081"/>
              <a:gd name="connsiteX3" fmla="*/ 561108 w 826077"/>
              <a:gd name="connsiteY3" fmla="*/ 38642 h 449081"/>
              <a:gd name="connsiteX4" fmla="*/ 696191 w 826077"/>
              <a:gd name="connsiteY4" fmla="*/ 350368 h 449081"/>
              <a:gd name="connsiteX5" fmla="*/ 826077 w 826077"/>
              <a:gd name="connsiteY5" fmla="*/ 428300 h 449081"/>
              <a:gd name="connsiteX0" fmla="*/ 0 w 826077"/>
              <a:gd name="connsiteY0" fmla="*/ 417908 h 428300"/>
              <a:gd name="connsiteX1" fmla="*/ 135082 w 826077"/>
              <a:gd name="connsiteY1" fmla="*/ 345172 h 428300"/>
              <a:gd name="connsiteX2" fmla="*/ 296141 w 826077"/>
              <a:gd name="connsiteY2" fmla="*/ 38641 h 428300"/>
              <a:gd name="connsiteX3" fmla="*/ 561108 w 826077"/>
              <a:gd name="connsiteY3" fmla="*/ 38642 h 428300"/>
              <a:gd name="connsiteX4" fmla="*/ 696191 w 826077"/>
              <a:gd name="connsiteY4" fmla="*/ 350368 h 428300"/>
              <a:gd name="connsiteX5" fmla="*/ 826077 w 826077"/>
              <a:gd name="connsiteY5" fmla="*/ 428300 h 428300"/>
              <a:gd name="connsiteX0" fmla="*/ 0 w 826077"/>
              <a:gd name="connsiteY0" fmla="*/ 433494 h 433494"/>
              <a:gd name="connsiteX1" fmla="*/ 135082 w 826077"/>
              <a:gd name="connsiteY1" fmla="*/ 345172 h 433494"/>
              <a:gd name="connsiteX2" fmla="*/ 296141 w 826077"/>
              <a:gd name="connsiteY2" fmla="*/ 38641 h 433494"/>
              <a:gd name="connsiteX3" fmla="*/ 561108 w 826077"/>
              <a:gd name="connsiteY3" fmla="*/ 38642 h 433494"/>
              <a:gd name="connsiteX4" fmla="*/ 696191 w 826077"/>
              <a:gd name="connsiteY4" fmla="*/ 350368 h 433494"/>
              <a:gd name="connsiteX5" fmla="*/ 826077 w 826077"/>
              <a:gd name="connsiteY5" fmla="*/ 428300 h 433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77" h="433494">
                <a:moveTo>
                  <a:pt x="0" y="433494"/>
                </a:moveTo>
                <a:cubicBezTo>
                  <a:pt x="55851" y="430463"/>
                  <a:pt x="85725" y="410981"/>
                  <a:pt x="135082" y="345172"/>
                </a:cubicBezTo>
                <a:cubicBezTo>
                  <a:pt x="184439" y="279363"/>
                  <a:pt x="225137" y="89729"/>
                  <a:pt x="296141" y="38641"/>
                </a:cubicBezTo>
                <a:cubicBezTo>
                  <a:pt x="367145" y="-12447"/>
                  <a:pt x="494433" y="-13312"/>
                  <a:pt x="561108" y="38642"/>
                </a:cubicBezTo>
                <a:cubicBezTo>
                  <a:pt x="627783" y="90596"/>
                  <a:pt x="652029" y="285425"/>
                  <a:pt x="696191" y="350368"/>
                </a:cubicBezTo>
                <a:cubicBezTo>
                  <a:pt x="740353" y="415311"/>
                  <a:pt x="761135" y="427434"/>
                  <a:pt x="826077" y="428300"/>
                </a:cubicBezTo>
              </a:path>
            </a:pathLst>
          </a:custGeom>
          <a:solidFill>
            <a:schemeClr val="accent2">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13FF32BA-130F-459D-84CE-4EBE875C574C}"/>
              </a:ext>
            </a:extLst>
          </p:cNvPr>
          <p:cNvSpPr txBox="1"/>
          <p:nvPr/>
        </p:nvSpPr>
        <p:spPr>
          <a:xfrm>
            <a:off x="238734" y="4650707"/>
            <a:ext cx="5421525" cy="461665"/>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EDS: External delay stage; PD: Photodetector; </a:t>
            </a:r>
          </a:p>
          <a:p>
            <a:r>
              <a:rPr lang="en-GB" sz="1200" dirty="0">
                <a:latin typeface="Arial" panose="020B0604020202020204" pitchFamily="34" charset="0"/>
                <a:cs typeface="Arial" panose="020B0604020202020204" pitchFamily="34" charset="0"/>
              </a:rPr>
              <a:t>PPLN: Periodically-poled lithium niobate, </a:t>
            </a:r>
            <a:r>
              <a:rPr lang="en-GB" sz="1200" dirty="0">
                <a:latin typeface="Arial" panose="020B0604020202020204" pitchFamily="34" charset="0"/>
                <a:cs typeface="Arial" panose="020B0604020202020204" pitchFamily="34" charset="0"/>
                <a:hlinkClick r:id="rId4"/>
              </a:rPr>
              <a:t>purchased from HC Photonics</a:t>
            </a:r>
            <a:endParaRPr lang="en-GB" sz="1200" dirty="0">
              <a:latin typeface="Arial" panose="020B0604020202020204" pitchFamily="34" charset="0"/>
              <a:cs typeface="Arial" panose="020B0604020202020204" pitchFamily="34" charset="0"/>
            </a:endParaRPr>
          </a:p>
        </p:txBody>
      </p:sp>
      <p:sp>
        <p:nvSpPr>
          <p:cNvPr id="11" name="Title 10">
            <a:extLst>
              <a:ext uri="{FF2B5EF4-FFF2-40B4-BE49-F238E27FC236}">
                <a16:creationId xmlns:a16="http://schemas.microsoft.com/office/drawing/2014/main" id="{80EA81E3-85EC-41D3-A655-53C328AF5619}"/>
              </a:ext>
            </a:extLst>
          </p:cNvPr>
          <p:cNvSpPr>
            <a:spLocks noGrp="1"/>
          </p:cNvSpPr>
          <p:nvPr>
            <p:ph type="title"/>
          </p:nvPr>
        </p:nvSpPr>
        <p:spPr/>
        <p:txBody>
          <a:bodyPr/>
          <a:lstStyle/>
          <a:p>
            <a:r>
              <a:rPr lang="en-GB" dirty="0"/>
              <a:t>Improved BOXC design</a:t>
            </a:r>
          </a:p>
        </p:txBody>
      </p:sp>
      <p:grpSp>
        <p:nvGrpSpPr>
          <p:cNvPr id="7" name="Group 6">
            <a:extLst>
              <a:ext uri="{FF2B5EF4-FFF2-40B4-BE49-F238E27FC236}">
                <a16:creationId xmlns:a16="http://schemas.microsoft.com/office/drawing/2014/main" id="{0EA2F0E3-AB46-43C6-B1D4-4C4EE7450358}"/>
              </a:ext>
            </a:extLst>
          </p:cNvPr>
          <p:cNvGrpSpPr/>
          <p:nvPr/>
        </p:nvGrpSpPr>
        <p:grpSpPr>
          <a:xfrm>
            <a:off x="8840585" y="3249877"/>
            <a:ext cx="240227" cy="594177"/>
            <a:chOff x="7344951" y="2843958"/>
            <a:chExt cx="247912" cy="594176"/>
          </a:xfrm>
        </p:grpSpPr>
        <p:cxnSp>
          <p:nvCxnSpPr>
            <p:cNvPr id="17" name="Straight Arrow Connector 16">
              <a:extLst>
                <a:ext uri="{FF2B5EF4-FFF2-40B4-BE49-F238E27FC236}">
                  <a16:creationId xmlns:a16="http://schemas.microsoft.com/office/drawing/2014/main" id="{3C7320FB-2931-4FE8-B9B2-4346ADC085BC}"/>
                </a:ext>
              </a:extLst>
            </p:cNvPr>
            <p:cNvCxnSpPr>
              <a:cxnSpLocks/>
            </p:cNvCxnSpPr>
            <p:nvPr/>
          </p:nvCxnSpPr>
          <p:spPr>
            <a:xfrm>
              <a:off x="7344951" y="2886112"/>
              <a:ext cx="247912" cy="0"/>
            </a:xfrm>
            <a:prstGeom prst="straightConnector1">
              <a:avLst/>
            </a:prstGeom>
            <a:ln w="12700">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9C488CB-461C-4BC3-9578-0D5D790A6C8C}"/>
                </a:ext>
              </a:extLst>
            </p:cNvPr>
            <p:cNvCxnSpPr>
              <a:cxnSpLocks/>
            </p:cNvCxnSpPr>
            <p:nvPr/>
          </p:nvCxnSpPr>
          <p:spPr>
            <a:xfrm>
              <a:off x="7344955" y="2843958"/>
              <a:ext cx="0" cy="58761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6438B88-6A9C-4DAE-B1C9-C826D8FEFE96}"/>
                </a:ext>
              </a:extLst>
            </p:cNvPr>
            <p:cNvCxnSpPr>
              <a:cxnSpLocks/>
            </p:cNvCxnSpPr>
            <p:nvPr/>
          </p:nvCxnSpPr>
          <p:spPr>
            <a:xfrm>
              <a:off x="7588104" y="2844135"/>
              <a:ext cx="0" cy="593999"/>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2" name="Group 1">
            <a:extLst>
              <a:ext uri="{FF2B5EF4-FFF2-40B4-BE49-F238E27FC236}">
                <a16:creationId xmlns:a16="http://schemas.microsoft.com/office/drawing/2014/main" id="{5AA5614C-3D54-4B88-AFF9-454FF16EACA5}"/>
              </a:ext>
            </a:extLst>
          </p:cNvPr>
          <p:cNvGrpSpPr/>
          <p:nvPr/>
        </p:nvGrpSpPr>
        <p:grpSpPr>
          <a:xfrm>
            <a:off x="8899625" y="1317637"/>
            <a:ext cx="129540" cy="540712"/>
            <a:chOff x="8745765" y="2850205"/>
            <a:chExt cx="143136" cy="612012"/>
          </a:xfrm>
        </p:grpSpPr>
        <p:cxnSp>
          <p:nvCxnSpPr>
            <p:cNvPr id="21" name="Straight Arrow Connector 20">
              <a:extLst>
                <a:ext uri="{FF2B5EF4-FFF2-40B4-BE49-F238E27FC236}">
                  <a16:creationId xmlns:a16="http://schemas.microsoft.com/office/drawing/2014/main" id="{5CA9F47C-6464-495B-81B6-82C04C2F10C2}"/>
                </a:ext>
              </a:extLst>
            </p:cNvPr>
            <p:cNvCxnSpPr>
              <a:cxnSpLocks/>
            </p:cNvCxnSpPr>
            <p:nvPr/>
          </p:nvCxnSpPr>
          <p:spPr>
            <a:xfrm>
              <a:off x="8745765" y="2892362"/>
              <a:ext cx="143136" cy="0"/>
            </a:xfrm>
            <a:prstGeom prst="straightConnector1">
              <a:avLst/>
            </a:prstGeom>
            <a:ln w="12700">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0A37E30-5FCB-4C25-B38D-1C8795251B25}"/>
                </a:ext>
              </a:extLst>
            </p:cNvPr>
            <p:cNvCxnSpPr>
              <a:cxnSpLocks/>
            </p:cNvCxnSpPr>
            <p:nvPr/>
          </p:nvCxnSpPr>
          <p:spPr>
            <a:xfrm>
              <a:off x="8745765" y="2850205"/>
              <a:ext cx="0" cy="61120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DF54F66-47FA-4C83-82C3-FC7B293911FC}"/>
                </a:ext>
              </a:extLst>
            </p:cNvPr>
            <p:cNvCxnSpPr>
              <a:cxnSpLocks/>
            </p:cNvCxnSpPr>
            <p:nvPr/>
          </p:nvCxnSpPr>
          <p:spPr>
            <a:xfrm>
              <a:off x="8886520" y="2851012"/>
              <a:ext cx="0" cy="611205"/>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8098411D-5820-4290-A929-219BF5E11886}"/>
              </a:ext>
            </a:extLst>
          </p:cNvPr>
          <p:cNvGrpSpPr/>
          <p:nvPr/>
        </p:nvGrpSpPr>
        <p:grpSpPr>
          <a:xfrm>
            <a:off x="9841637" y="4857104"/>
            <a:ext cx="2253207" cy="1952724"/>
            <a:chOff x="8302973" y="1589560"/>
            <a:chExt cx="4189823" cy="3747543"/>
          </a:xfrm>
        </p:grpSpPr>
        <p:sp>
          <p:nvSpPr>
            <p:cNvPr id="30" name="Rectangle 29">
              <a:extLst>
                <a:ext uri="{FF2B5EF4-FFF2-40B4-BE49-F238E27FC236}">
                  <a16:creationId xmlns:a16="http://schemas.microsoft.com/office/drawing/2014/main" id="{1ACD6AD5-DD7A-4E64-BFB3-80BC0771033E}"/>
                </a:ext>
              </a:extLst>
            </p:cNvPr>
            <p:cNvSpPr/>
            <p:nvPr/>
          </p:nvSpPr>
          <p:spPr>
            <a:xfrm>
              <a:off x="8308854" y="1754751"/>
              <a:ext cx="3748879" cy="3582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1" name="Group 30">
              <a:extLst>
                <a:ext uri="{FF2B5EF4-FFF2-40B4-BE49-F238E27FC236}">
                  <a16:creationId xmlns:a16="http://schemas.microsoft.com/office/drawing/2014/main" id="{4D3662A4-2E20-4924-ADB2-0A5C19D1CA1E}"/>
                </a:ext>
              </a:extLst>
            </p:cNvPr>
            <p:cNvGrpSpPr/>
            <p:nvPr/>
          </p:nvGrpSpPr>
          <p:grpSpPr>
            <a:xfrm>
              <a:off x="8302973" y="1589560"/>
              <a:ext cx="4189823" cy="3746099"/>
              <a:chOff x="8302973" y="765509"/>
              <a:chExt cx="4189823" cy="3746099"/>
            </a:xfrm>
          </p:grpSpPr>
          <p:pic>
            <p:nvPicPr>
              <p:cNvPr id="32" name="Picture 31">
                <a:extLst>
                  <a:ext uri="{FF2B5EF4-FFF2-40B4-BE49-F238E27FC236}">
                    <a16:creationId xmlns:a16="http://schemas.microsoft.com/office/drawing/2014/main" id="{55ECDDFB-7EEE-4FEB-A79E-22D21382564F}"/>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317859" y="985464"/>
                <a:ext cx="3748879" cy="3521112"/>
              </a:xfrm>
              <a:prstGeom prst="rect">
                <a:avLst/>
              </a:prstGeom>
            </p:spPr>
          </p:pic>
          <p:cxnSp>
            <p:nvCxnSpPr>
              <p:cNvPr id="33" name="Straight Arrow Connector 32">
                <a:extLst>
                  <a:ext uri="{FF2B5EF4-FFF2-40B4-BE49-F238E27FC236}">
                    <a16:creationId xmlns:a16="http://schemas.microsoft.com/office/drawing/2014/main" id="{54B6CA22-5B9A-4CC6-A9B2-F1ED0AED879D}"/>
                  </a:ext>
                </a:extLst>
              </p:cNvPr>
              <p:cNvCxnSpPr>
                <a:cxnSpLocks/>
              </p:cNvCxnSpPr>
              <p:nvPr/>
            </p:nvCxnSpPr>
            <p:spPr>
              <a:xfrm flipV="1">
                <a:off x="10291483" y="916824"/>
                <a:ext cx="0" cy="359478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02E6EBC7-CC39-425C-B62C-148C9906FFD3}"/>
                  </a:ext>
                </a:extLst>
              </p:cNvPr>
              <p:cNvCxnSpPr>
                <a:cxnSpLocks/>
              </p:cNvCxnSpPr>
              <p:nvPr/>
            </p:nvCxnSpPr>
            <p:spPr>
              <a:xfrm rot="5400000" flipV="1">
                <a:off x="10192973" y="828993"/>
                <a:ext cx="0" cy="3780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959C7802-FE4D-4492-B74F-F1D242FF7C5F}"/>
                  </a:ext>
                </a:extLst>
              </p:cNvPr>
              <p:cNvSpPr txBox="1"/>
              <p:nvPr/>
            </p:nvSpPr>
            <p:spPr>
              <a:xfrm>
                <a:off x="11229578" y="2655540"/>
                <a:ext cx="1263218" cy="700476"/>
              </a:xfrm>
              <a:prstGeom prst="rect">
                <a:avLst/>
              </a:prstGeom>
              <a:noFill/>
            </p:spPr>
            <p:txBody>
              <a:bodyPr wrap="square" rtlCol="0">
                <a:spAutoFit/>
              </a:bodyPr>
              <a:lstStyle/>
              <a:p>
                <a:r>
                  <a:rPr lang="el-GR" sz="1600" dirty="0">
                    <a:latin typeface="Arial" panose="020B0604020202020204" pitchFamily="34" charset="0"/>
                    <a:cs typeface="Arial" panose="020B0604020202020204" pitchFamily="34" charset="0"/>
                  </a:rPr>
                  <a:t>Δ</a:t>
                </a:r>
                <a:r>
                  <a:rPr lang="en-GB" sz="1600" dirty="0">
                    <a:latin typeface="Arial" panose="020B0604020202020204" pitchFamily="34" charset="0"/>
                    <a:cs typeface="Arial" panose="020B0604020202020204" pitchFamily="34" charset="0"/>
                  </a:rPr>
                  <a:t>T’</a:t>
                </a:r>
              </a:p>
            </p:txBody>
          </p:sp>
          <p:sp>
            <p:nvSpPr>
              <p:cNvPr id="36" name="TextBox 35">
                <a:extLst>
                  <a:ext uri="{FF2B5EF4-FFF2-40B4-BE49-F238E27FC236}">
                    <a16:creationId xmlns:a16="http://schemas.microsoft.com/office/drawing/2014/main" id="{D4495910-758D-420F-A7BF-4160AAA9E803}"/>
                  </a:ext>
                </a:extLst>
              </p:cNvPr>
              <p:cNvSpPr txBox="1"/>
              <p:nvPr/>
            </p:nvSpPr>
            <p:spPr>
              <a:xfrm>
                <a:off x="10250571" y="765509"/>
                <a:ext cx="979004" cy="700476"/>
              </a:xfrm>
              <a:prstGeom prst="rect">
                <a:avLst/>
              </a:prstGeom>
              <a:noFill/>
            </p:spPr>
            <p:txBody>
              <a:bodyPr wrap="square" rtlCol="0">
                <a:spAutoFit/>
              </a:bodyPr>
              <a:lstStyle/>
              <a:p>
                <a:r>
                  <a:rPr lang="el-GR" sz="1600" dirty="0">
                    <a:latin typeface="Arial" panose="020B0604020202020204" pitchFamily="34" charset="0"/>
                    <a:cs typeface="Arial" panose="020B0604020202020204" pitchFamily="34" charset="0"/>
                  </a:rPr>
                  <a:t>Δ</a:t>
                </a:r>
                <a:r>
                  <a:rPr lang="en-GB" sz="1600" dirty="0">
                    <a:latin typeface="Arial" panose="020B0604020202020204" pitchFamily="34" charset="0"/>
                    <a:cs typeface="Arial" panose="020B0604020202020204" pitchFamily="34" charset="0"/>
                  </a:rPr>
                  <a:t>V</a:t>
                </a:r>
              </a:p>
            </p:txBody>
          </p:sp>
        </p:grpSp>
      </p:grpSp>
      <p:sp>
        <p:nvSpPr>
          <p:cNvPr id="8" name="Rectangle 7">
            <a:extLst>
              <a:ext uri="{FF2B5EF4-FFF2-40B4-BE49-F238E27FC236}">
                <a16:creationId xmlns:a16="http://schemas.microsoft.com/office/drawing/2014/main" id="{C6999F25-7C1F-495A-B4EC-FA709AB75B65}"/>
              </a:ext>
            </a:extLst>
          </p:cNvPr>
          <p:cNvSpPr/>
          <p:nvPr/>
        </p:nvSpPr>
        <p:spPr>
          <a:xfrm>
            <a:off x="3312237" y="1341134"/>
            <a:ext cx="8219565" cy="3602921"/>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3137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path" presetSubtype="0" accel="50000" decel="50000" fill="hold" grpId="0" nodeType="clickEffect">
                                  <p:stCondLst>
                                    <p:cond delay="0"/>
                                  </p:stCondLst>
                                  <p:childTnLst>
                                    <p:animMotion origin="layout" path="M 2.77556E-17 -1.85185E-6 L 0.29727 0.00347 " pathEditMode="relative" rAng="0" ptsTypes="AA">
                                      <p:cBhvr>
                                        <p:cTn id="20" dur="1500" fill="hold"/>
                                        <p:tgtEl>
                                          <p:spTgt spid="14"/>
                                        </p:tgtEl>
                                        <p:attrNameLst>
                                          <p:attrName>ppt_x</p:attrName>
                                          <p:attrName>ppt_y</p:attrName>
                                        </p:attrNameLst>
                                      </p:cBhvr>
                                      <p:rCtr x="14857" y="162"/>
                                    </p:animMotion>
                                  </p:childTnLst>
                                </p:cTn>
                              </p:par>
                              <p:par>
                                <p:cTn id="21" presetID="42" presetClass="path" presetSubtype="0" accel="50000" decel="50000" fill="hold" grpId="0" nodeType="withEffect">
                                  <p:stCondLst>
                                    <p:cond delay="0"/>
                                  </p:stCondLst>
                                  <p:childTnLst>
                                    <p:animMotion origin="layout" path="M 2.77556E-17 -4.81481E-6 L 0.29727 0.00348 " pathEditMode="relative" rAng="0" ptsTypes="AA">
                                      <p:cBhvr>
                                        <p:cTn id="22" dur="1500" fill="hold"/>
                                        <p:tgtEl>
                                          <p:spTgt spid="38"/>
                                        </p:tgtEl>
                                        <p:attrNameLst>
                                          <p:attrName>ppt_x</p:attrName>
                                          <p:attrName>ppt_y</p:attrName>
                                        </p:attrNameLst>
                                      </p:cBhvr>
                                      <p:rCtr x="14857" y="162"/>
                                    </p:animMotion>
                                  </p:childTnLst>
                                </p:cTn>
                              </p:par>
                              <p:par>
                                <p:cTn id="23" presetID="42" presetClass="path" presetSubtype="0" accel="50000" decel="50000" fill="hold" grpId="0" nodeType="withEffect">
                                  <p:stCondLst>
                                    <p:cond delay="0"/>
                                  </p:stCondLst>
                                  <p:childTnLst>
                                    <p:animMotion origin="layout" path="M 1.25E-6 4.44444E-6 L 0.29726 0.00347 " pathEditMode="relative" rAng="0" ptsTypes="AA">
                                      <p:cBhvr>
                                        <p:cTn id="24" dur="1500" fill="hold"/>
                                        <p:tgtEl>
                                          <p:spTgt spid="39"/>
                                        </p:tgtEl>
                                        <p:attrNameLst>
                                          <p:attrName>ppt_x</p:attrName>
                                          <p:attrName>ppt_y</p:attrName>
                                        </p:attrNameLst>
                                      </p:cBhvr>
                                      <p:rCtr x="14857" y="162"/>
                                    </p:animMotion>
                                  </p:childTnLst>
                                </p:cTn>
                              </p:par>
                              <p:par>
                                <p:cTn id="25" presetID="42" presetClass="path" presetSubtype="0" accel="50000" decel="50000" fill="hold" grpId="0" nodeType="withEffect">
                                  <p:stCondLst>
                                    <p:cond delay="0"/>
                                  </p:stCondLst>
                                  <p:childTnLst>
                                    <p:animMotion origin="layout" path="M 1.25E-6 4.44444E-6 L 0.29726 0.00347 " pathEditMode="relative" rAng="0" ptsTypes="AA">
                                      <p:cBhvr>
                                        <p:cTn id="26" dur="1500" fill="hold"/>
                                        <p:tgtEl>
                                          <p:spTgt spid="40"/>
                                        </p:tgtEl>
                                        <p:attrNameLst>
                                          <p:attrName>ppt_x</p:attrName>
                                          <p:attrName>ppt_y</p:attrName>
                                        </p:attrNameLst>
                                      </p:cBhvr>
                                      <p:rCtr x="14857" y="162"/>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2" nodeType="clickEffect">
                                  <p:stCondLst>
                                    <p:cond delay="0"/>
                                  </p:stCondLst>
                                  <p:childTnLst>
                                    <p:animMotion origin="layout" path="M 0.29727 0.00348 L 0.39596 0.18727 " pathEditMode="relative" rAng="0" ptsTypes="AA">
                                      <p:cBhvr>
                                        <p:cTn id="30" dur="1500" fill="hold"/>
                                        <p:tgtEl>
                                          <p:spTgt spid="38"/>
                                        </p:tgtEl>
                                        <p:attrNameLst>
                                          <p:attrName>ppt_x</p:attrName>
                                          <p:attrName>ppt_y</p:attrName>
                                        </p:attrNameLst>
                                      </p:cBhvr>
                                      <p:rCtr x="4935" y="9190"/>
                                    </p:animMotion>
                                  </p:childTnLst>
                                </p:cTn>
                              </p:par>
                              <p:par>
                                <p:cTn id="31" presetID="42" presetClass="path" presetSubtype="0" accel="50000" decel="50000" fill="hold" grpId="2" nodeType="withEffect">
                                  <p:stCondLst>
                                    <p:cond delay="0"/>
                                  </p:stCondLst>
                                  <p:childTnLst>
                                    <p:animMotion origin="layout" path="M 0.29727 0.00347 L 0.3832 -0.02291 " pathEditMode="relative" rAng="0" ptsTypes="AA">
                                      <p:cBhvr>
                                        <p:cTn id="32" dur="1500" fill="hold"/>
                                        <p:tgtEl>
                                          <p:spTgt spid="14"/>
                                        </p:tgtEl>
                                        <p:attrNameLst>
                                          <p:attrName>ppt_x</p:attrName>
                                          <p:attrName>ppt_y</p:attrName>
                                        </p:attrNameLst>
                                      </p:cBhvr>
                                      <p:rCtr x="4297" y="-1319"/>
                                    </p:animMotion>
                                  </p:childTnLst>
                                </p:cTn>
                              </p:par>
                              <p:par>
                                <p:cTn id="33" presetID="42" presetClass="path" presetSubtype="0" accel="50000" decel="50000" fill="hold" grpId="2" nodeType="withEffect">
                                  <p:stCondLst>
                                    <p:cond delay="0"/>
                                  </p:stCondLst>
                                  <p:childTnLst>
                                    <p:animMotion origin="layout" path="M 0.29726 0.00347 L 0.40273 0.03171 " pathEditMode="relative" rAng="0" ptsTypes="AA">
                                      <p:cBhvr>
                                        <p:cTn id="34" dur="1500" fill="hold"/>
                                        <p:tgtEl>
                                          <p:spTgt spid="39"/>
                                        </p:tgtEl>
                                        <p:attrNameLst>
                                          <p:attrName>ppt_x</p:attrName>
                                          <p:attrName>ppt_y</p:attrName>
                                        </p:attrNameLst>
                                      </p:cBhvr>
                                      <p:rCtr x="5273" y="1412"/>
                                    </p:animMotion>
                                  </p:childTnLst>
                                </p:cTn>
                              </p:par>
                              <p:par>
                                <p:cTn id="35" presetID="42" presetClass="path" presetSubtype="0" accel="50000" decel="50000" fill="hold" grpId="2" nodeType="withEffect">
                                  <p:stCondLst>
                                    <p:cond delay="0"/>
                                  </p:stCondLst>
                                  <p:childTnLst>
                                    <p:animMotion origin="layout" path="M 0.29726 0.00486 L 0.36484 -0.08681 " pathEditMode="relative" rAng="0" ptsTypes="AA">
                                      <p:cBhvr>
                                        <p:cTn id="36" dur="1500" fill="hold"/>
                                        <p:tgtEl>
                                          <p:spTgt spid="40"/>
                                        </p:tgtEl>
                                        <p:attrNameLst>
                                          <p:attrName>ppt_x</p:attrName>
                                          <p:attrName>ppt_y</p:attrName>
                                        </p:attrNameLst>
                                      </p:cBhvr>
                                      <p:rCtr x="3372" y="-4583"/>
                                    </p:animMotion>
                                  </p:childTnLst>
                                </p:cTn>
                              </p:par>
                            </p:childTnLst>
                          </p:cTn>
                        </p:par>
                      </p:childTnLst>
                    </p:cTn>
                  </p:par>
                  <p:par>
                    <p:cTn id="37" fill="hold">
                      <p:stCondLst>
                        <p:cond delay="indefinite"/>
                      </p:stCondLst>
                      <p:childTnLst>
                        <p:par>
                          <p:cTn id="38" fill="hold">
                            <p:stCondLst>
                              <p:cond delay="0"/>
                            </p:stCondLst>
                            <p:childTnLst>
                              <p:par>
                                <p:cTn id="39" presetID="42" presetClass="path" presetSubtype="0" accel="50000" decel="50000" fill="hold" grpId="3" nodeType="clickEffect">
                                  <p:stCondLst>
                                    <p:cond delay="0"/>
                                  </p:stCondLst>
                                  <p:childTnLst>
                                    <p:animMotion origin="layout" path="M 0.3832 -0.02291 L 0.50286 0.01158 " pathEditMode="relative" rAng="0" ptsTypes="AA">
                                      <p:cBhvr>
                                        <p:cTn id="40" dur="1500" fill="hold"/>
                                        <p:tgtEl>
                                          <p:spTgt spid="14"/>
                                        </p:tgtEl>
                                        <p:attrNameLst>
                                          <p:attrName>ppt_x</p:attrName>
                                          <p:attrName>ppt_y</p:attrName>
                                        </p:attrNameLst>
                                      </p:cBhvr>
                                      <p:rCtr x="5977" y="1713"/>
                                    </p:animMotion>
                                  </p:childTnLst>
                                </p:cTn>
                              </p:par>
                              <p:par>
                                <p:cTn id="41" presetID="42" presetClass="path" presetSubtype="0" accel="50000" decel="50000" fill="hold" grpId="3" nodeType="withEffect">
                                  <p:stCondLst>
                                    <p:cond delay="0"/>
                                  </p:stCondLst>
                                  <p:childTnLst>
                                    <p:animMotion origin="layout" path="M 0.36484 -0.08681 L 0.49323 -0.28565 " pathEditMode="relative" rAng="0" ptsTypes="AA">
                                      <p:cBhvr>
                                        <p:cTn id="42" dur="1500" fill="hold"/>
                                        <p:tgtEl>
                                          <p:spTgt spid="40"/>
                                        </p:tgtEl>
                                        <p:attrNameLst>
                                          <p:attrName>ppt_x</p:attrName>
                                          <p:attrName>ppt_y</p:attrName>
                                        </p:attrNameLst>
                                      </p:cBhvr>
                                      <p:rCtr x="6419" y="-9954"/>
                                    </p:animMotion>
                                  </p:childTnLst>
                                </p:cTn>
                              </p:par>
                              <p:par>
                                <p:cTn id="43" presetID="42" presetClass="path" presetSubtype="0" accel="50000" decel="50000" fill="hold" grpId="3" nodeType="withEffect">
                                  <p:stCondLst>
                                    <p:cond delay="0"/>
                                  </p:stCondLst>
                                  <p:childTnLst>
                                    <p:animMotion origin="layout" path="M 0.39596 0.18727 L 0.50625 0.30093 " pathEditMode="relative" rAng="0" ptsTypes="AA">
                                      <p:cBhvr>
                                        <p:cTn id="44" dur="1500" fill="hold"/>
                                        <p:tgtEl>
                                          <p:spTgt spid="38"/>
                                        </p:tgtEl>
                                        <p:attrNameLst>
                                          <p:attrName>ppt_x</p:attrName>
                                          <p:attrName>ppt_y</p:attrName>
                                        </p:attrNameLst>
                                      </p:cBhvr>
                                      <p:rCtr x="5508" y="5671"/>
                                    </p:animMotion>
                                  </p:childTnLst>
                                </p:cTn>
                              </p:par>
                              <p:par>
                                <p:cTn id="45" presetID="42" presetClass="path" presetSubtype="0" accel="50000" decel="50000" fill="hold" grpId="3" nodeType="withEffect">
                                  <p:stCondLst>
                                    <p:cond delay="0"/>
                                  </p:stCondLst>
                                  <p:childTnLst>
                                    <p:animMotion origin="layout" path="M 0.40273 0.03171 L 0.48776 0.00439 " pathEditMode="relative" rAng="0" ptsTypes="AA">
                                      <p:cBhvr>
                                        <p:cTn id="46" dur="1500" fill="hold"/>
                                        <p:tgtEl>
                                          <p:spTgt spid="39"/>
                                        </p:tgtEl>
                                        <p:attrNameLst>
                                          <p:attrName>ppt_x</p:attrName>
                                          <p:attrName>ppt_y</p:attrName>
                                        </p:attrNameLst>
                                      </p:cBhvr>
                                      <p:rCtr x="4245" y="-1366"/>
                                    </p:animMotion>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par>
                                <p:cTn id="52" presetID="10" presetClass="entr" presetSubtype="0" fill="hold" nodeType="with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500"/>
                                        <p:tgtEl>
                                          <p:spTgt spid="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par>
                                <p:cTn id="58" presetID="10" presetClass="entr" presetSubtype="0" fill="hold"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500"/>
                                        <p:tgtEl>
                                          <p:spTgt spid="7"/>
                                        </p:tgtEl>
                                      </p:cBhvr>
                                    </p:animEffect>
                                  </p:childTnLst>
                                </p:cTn>
                              </p:par>
                              <p:par>
                                <p:cTn id="61" presetID="1" presetClass="entr" presetSubtype="0" fill="hold" nodeType="withEffect">
                                  <p:stCondLst>
                                    <p:cond delay="0"/>
                                  </p:stCondLst>
                                  <p:childTnLst>
                                    <p:set>
                                      <p:cBhvr>
                                        <p:cTn id="62" dur="1" fill="hold">
                                          <p:stCondLst>
                                            <p:cond delay="0"/>
                                          </p:stCondLst>
                                        </p:cTn>
                                        <p:tgtEl>
                                          <p:spTgt spid="28">
                                            <p:txEl>
                                              <p:pRg st="0" end="0"/>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8">
                                            <p:txEl>
                                              <p:pRg st="1" end="1"/>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8">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500"/>
                                        <p:tgtEl>
                                          <p:spTgt spid="2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grpId="1" nodeType="clickEffect">
                                  <p:stCondLst>
                                    <p:cond delay="0"/>
                                  </p:stCondLst>
                                  <p:childTnLst>
                                    <p:animMotion origin="layout" path="M 3.95833E-6 1.48148E-6 L 0.06901 0.00046 " pathEditMode="relative" rAng="0" ptsTypes="AA">
                                      <p:cBhvr>
                                        <p:cTn id="78" dur="1500" fill="hold"/>
                                        <p:tgtEl>
                                          <p:spTgt spid="27"/>
                                        </p:tgtEl>
                                        <p:attrNameLst>
                                          <p:attrName>ppt_x</p:attrName>
                                          <p:attrName>ppt_y</p:attrName>
                                        </p:attrNameLst>
                                      </p:cBhvr>
                                      <p:rCtr x="3451" y="23"/>
                                    </p:animMotion>
                                  </p:childTnLst>
                                </p:cTn>
                              </p:par>
                              <p:par>
                                <p:cTn id="79" presetID="42" presetClass="path" presetSubtype="0" accel="50000" decel="50000" fill="hold" grpId="1" nodeType="withEffect">
                                  <p:stCondLst>
                                    <p:cond delay="0"/>
                                  </p:stCondLst>
                                  <p:childTnLst>
                                    <p:animMotion origin="layout" path="M 2.29167E-6 2.96296E-6 L 0.06719 2.96296E-6 " pathEditMode="relative" rAng="0" ptsTypes="AA">
                                      <p:cBhvr>
                                        <p:cTn id="80" dur="1500" fill="hold"/>
                                        <p:tgtEl>
                                          <p:spTgt spid="26"/>
                                        </p:tgtEl>
                                        <p:attrNameLst>
                                          <p:attrName>ppt_x</p:attrName>
                                          <p:attrName>ppt_y</p:attrName>
                                        </p:attrNameLst>
                                      </p:cBhvr>
                                      <p:rCtr x="3359" y="0"/>
                                    </p:animMotion>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28">
                                            <p:txEl>
                                              <p:pRg st="3" end="3"/>
                                            </p:txEl>
                                          </p:spTgt>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2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4" grpId="2" animBg="1"/>
      <p:bldP spid="14" grpId="3" animBg="1"/>
      <p:bldP spid="20" grpId="0"/>
      <p:bldP spid="25" grpId="0"/>
      <p:bldP spid="26" grpId="0" animBg="1"/>
      <p:bldP spid="26" grpId="1" animBg="1"/>
      <p:bldP spid="27" grpId="0" animBg="1"/>
      <p:bldP spid="27" grpId="1" animBg="1"/>
      <p:bldP spid="38" grpId="0" animBg="1"/>
      <p:bldP spid="38" grpId="1" animBg="1"/>
      <p:bldP spid="38" grpId="2" animBg="1"/>
      <p:bldP spid="38" grpId="3" animBg="1"/>
      <p:bldP spid="39" grpId="0" animBg="1"/>
      <p:bldP spid="39" grpId="1" animBg="1"/>
      <p:bldP spid="39" grpId="2" animBg="1"/>
      <p:bldP spid="39" grpId="3" animBg="1"/>
      <p:bldP spid="40" grpId="0" animBg="1"/>
      <p:bldP spid="40" grpId="1" animBg="1"/>
      <p:bldP spid="40" grpId="2" animBg="1"/>
      <p:bldP spid="40" grpId="3"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9432000" y="6480000"/>
            <a:ext cx="2743200" cy="365125"/>
          </a:xfrm>
        </p:spPr>
        <p:txBody>
          <a:bodyPr/>
          <a:lstStyle/>
          <a:p>
            <a:fld id="{4CDE2015-5B0A-B64E-A4F8-D9CE8B659446}" type="slidenum">
              <a:rPr lang="en-US" smtClean="0"/>
              <a:pPr/>
              <a:t>9</a:t>
            </a:fld>
            <a:endParaRPr lang="en-US" dirty="0"/>
          </a:p>
        </p:txBody>
      </p:sp>
      <p:grpSp>
        <p:nvGrpSpPr>
          <p:cNvPr id="42" name="Group 41">
            <a:extLst>
              <a:ext uri="{FF2B5EF4-FFF2-40B4-BE49-F238E27FC236}">
                <a16:creationId xmlns:a16="http://schemas.microsoft.com/office/drawing/2014/main" id="{E94D3927-E120-4316-9A26-B2F8A4E0174B}"/>
              </a:ext>
            </a:extLst>
          </p:cNvPr>
          <p:cNvGrpSpPr/>
          <p:nvPr/>
        </p:nvGrpSpPr>
        <p:grpSpPr>
          <a:xfrm>
            <a:off x="5435220" y="1248277"/>
            <a:ext cx="6230600" cy="5538723"/>
            <a:chOff x="2903982" y="890471"/>
            <a:chExt cx="6404610" cy="5693410"/>
          </a:xfrm>
        </p:grpSpPr>
        <p:pic>
          <p:nvPicPr>
            <p:cNvPr id="47" name="Picture 46">
              <a:extLst>
                <a:ext uri="{FF2B5EF4-FFF2-40B4-BE49-F238E27FC236}">
                  <a16:creationId xmlns:a16="http://schemas.microsoft.com/office/drawing/2014/main" id="{9AA5C45A-6232-4F7A-9847-53B2A1F3E11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auto">
            <a:xfrm>
              <a:off x="2903982" y="890471"/>
              <a:ext cx="6404610" cy="5693410"/>
            </a:xfrm>
            <a:prstGeom prst="rect">
              <a:avLst/>
            </a:prstGeom>
            <a:ln>
              <a:noFill/>
            </a:ln>
            <a:extLst>
              <a:ext uri="{53640926-AAD7-44D8-BBD7-CCE9431645EC}">
                <a14:shadowObscured xmlns:a14="http://schemas.microsoft.com/office/drawing/2010/main"/>
              </a:ext>
            </a:extLst>
          </p:spPr>
        </p:pic>
        <p:sp>
          <p:nvSpPr>
            <p:cNvPr id="48" name="Freeform: Shape 47">
              <a:extLst>
                <a:ext uri="{FF2B5EF4-FFF2-40B4-BE49-F238E27FC236}">
                  <a16:creationId xmlns:a16="http://schemas.microsoft.com/office/drawing/2014/main" id="{8DCB1D56-B9C1-4291-9422-733D25CDD597}"/>
                </a:ext>
              </a:extLst>
            </p:cNvPr>
            <p:cNvSpPr/>
            <p:nvPr/>
          </p:nvSpPr>
          <p:spPr>
            <a:xfrm>
              <a:off x="4237482" y="4271846"/>
              <a:ext cx="730332" cy="1270659"/>
            </a:xfrm>
            <a:custGeom>
              <a:avLst/>
              <a:gdLst>
                <a:gd name="connsiteX0" fmla="*/ 0 w 762025"/>
                <a:gd name="connsiteY0" fmla="*/ 1270659 h 1270659"/>
                <a:gd name="connsiteX1" fmla="*/ 712519 w 762025"/>
                <a:gd name="connsiteY1" fmla="*/ 421574 h 1270659"/>
                <a:gd name="connsiteX2" fmla="*/ 730332 w 762025"/>
                <a:gd name="connsiteY2" fmla="*/ 0 h 1270659"/>
                <a:gd name="connsiteX0" fmla="*/ 0 w 730332"/>
                <a:gd name="connsiteY0" fmla="*/ 1270659 h 1270659"/>
                <a:gd name="connsiteX1" fmla="*/ 659079 w 730332"/>
                <a:gd name="connsiteY1" fmla="*/ 694711 h 1270659"/>
                <a:gd name="connsiteX2" fmla="*/ 730332 w 730332"/>
                <a:gd name="connsiteY2" fmla="*/ 0 h 1270659"/>
                <a:gd name="connsiteX0" fmla="*/ 0 w 860012"/>
                <a:gd name="connsiteY0" fmla="*/ 1270659 h 1270659"/>
                <a:gd name="connsiteX1" fmla="*/ 659079 w 860012"/>
                <a:gd name="connsiteY1" fmla="*/ 694711 h 1270659"/>
                <a:gd name="connsiteX2" fmla="*/ 730332 w 860012"/>
                <a:gd name="connsiteY2" fmla="*/ 0 h 1270659"/>
                <a:gd name="connsiteX0" fmla="*/ 0 w 731414"/>
                <a:gd name="connsiteY0" fmla="*/ 1270659 h 1270659"/>
                <a:gd name="connsiteX1" fmla="*/ 433390 w 731414"/>
                <a:gd name="connsiteY1" fmla="*/ 558143 h 1270659"/>
                <a:gd name="connsiteX2" fmla="*/ 730332 w 731414"/>
                <a:gd name="connsiteY2" fmla="*/ 0 h 1270659"/>
                <a:gd name="connsiteX0" fmla="*/ 0 w 731414"/>
                <a:gd name="connsiteY0" fmla="*/ 1270659 h 1270659"/>
                <a:gd name="connsiteX1" fmla="*/ 433390 w 731414"/>
                <a:gd name="connsiteY1" fmla="*/ 558143 h 1270659"/>
                <a:gd name="connsiteX2" fmla="*/ 730332 w 731414"/>
                <a:gd name="connsiteY2" fmla="*/ 0 h 1270659"/>
                <a:gd name="connsiteX0" fmla="*/ 0 w 733572"/>
                <a:gd name="connsiteY0" fmla="*/ 1270659 h 1270659"/>
                <a:gd name="connsiteX1" fmla="*/ 439333 w 733572"/>
                <a:gd name="connsiteY1" fmla="*/ 623459 h 1270659"/>
                <a:gd name="connsiteX2" fmla="*/ 730332 w 733572"/>
                <a:gd name="connsiteY2" fmla="*/ 0 h 1270659"/>
                <a:gd name="connsiteX0" fmla="*/ 0 w 730332"/>
                <a:gd name="connsiteY0" fmla="*/ 1270659 h 1270659"/>
                <a:gd name="connsiteX1" fmla="*/ 409639 w 730332"/>
                <a:gd name="connsiteY1" fmla="*/ 605645 h 1270659"/>
                <a:gd name="connsiteX2" fmla="*/ 730332 w 730332"/>
                <a:gd name="connsiteY2" fmla="*/ 0 h 1270659"/>
              </a:gdLst>
              <a:ahLst/>
              <a:cxnLst>
                <a:cxn ang="0">
                  <a:pos x="connsiteX0" y="connsiteY0"/>
                </a:cxn>
                <a:cxn ang="0">
                  <a:pos x="connsiteX1" y="connsiteY1"/>
                </a:cxn>
                <a:cxn ang="0">
                  <a:pos x="connsiteX2" y="connsiteY2"/>
                </a:cxn>
              </a:cxnLst>
              <a:rect l="l" t="t" r="r" b="b"/>
              <a:pathLst>
                <a:path w="730332" h="1270659">
                  <a:moveTo>
                    <a:pt x="0" y="1270659"/>
                  </a:moveTo>
                  <a:cubicBezTo>
                    <a:pt x="22068" y="851062"/>
                    <a:pt x="-20875" y="663039"/>
                    <a:pt x="409639" y="605645"/>
                  </a:cubicBezTo>
                  <a:cubicBezTo>
                    <a:pt x="840153" y="548251"/>
                    <a:pt x="687779" y="24740"/>
                    <a:pt x="730332" y="0"/>
                  </a:cubicBezTo>
                </a:path>
              </a:pathLst>
            </a:custGeom>
            <a:noFill/>
            <a:ln w="1905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49" name="Freeform: Shape 48">
              <a:extLst>
                <a:ext uri="{FF2B5EF4-FFF2-40B4-BE49-F238E27FC236}">
                  <a16:creationId xmlns:a16="http://schemas.microsoft.com/office/drawing/2014/main" id="{C8975958-AEE2-4958-9DB9-BE9181ECBBB6}"/>
                </a:ext>
              </a:extLst>
            </p:cNvPr>
            <p:cNvSpPr/>
            <p:nvPr/>
          </p:nvSpPr>
          <p:spPr>
            <a:xfrm>
              <a:off x="5361432" y="2662121"/>
              <a:ext cx="1277587" cy="783590"/>
            </a:xfrm>
            <a:custGeom>
              <a:avLst/>
              <a:gdLst>
                <a:gd name="connsiteX0" fmla="*/ 0 w 1294410"/>
                <a:gd name="connsiteY0" fmla="*/ 715260 h 715260"/>
                <a:gd name="connsiteX1" fmla="*/ 451262 w 1294410"/>
                <a:gd name="connsiteY1" fmla="*/ 85868 h 715260"/>
                <a:gd name="connsiteX2" fmla="*/ 1145969 w 1294410"/>
                <a:gd name="connsiteY2" fmla="*/ 26491 h 715260"/>
                <a:gd name="connsiteX3" fmla="*/ 1294410 w 1294410"/>
                <a:gd name="connsiteY3" fmla="*/ 281811 h 715260"/>
                <a:gd name="connsiteX0" fmla="*/ 0 w 1294410"/>
                <a:gd name="connsiteY0" fmla="*/ 707838 h 707838"/>
                <a:gd name="connsiteX1" fmla="*/ 451262 w 1294410"/>
                <a:gd name="connsiteY1" fmla="*/ 78446 h 707838"/>
                <a:gd name="connsiteX2" fmla="*/ 1140030 w 1294410"/>
                <a:gd name="connsiteY2" fmla="*/ 30948 h 707838"/>
                <a:gd name="connsiteX3" fmla="*/ 1294410 w 1294410"/>
                <a:gd name="connsiteY3" fmla="*/ 274389 h 707838"/>
                <a:gd name="connsiteX0" fmla="*/ 0 w 1294410"/>
                <a:gd name="connsiteY0" fmla="*/ 676946 h 676946"/>
                <a:gd name="connsiteX1" fmla="*/ 261216 w 1294410"/>
                <a:gd name="connsiteY1" fmla="*/ 225796 h 676946"/>
                <a:gd name="connsiteX2" fmla="*/ 1140030 w 1294410"/>
                <a:gd name="connsiteY2" fmla="*/ 56 h 676946"/>
                <a:gd name="connsiteX3" fmla="*/ 1294410 w 1294410"/>
                <a:gd name="connsiteY3" fmla="*/ 243497 h 676946"/>
                <a:gd name="connsiteX0" fmla="*/ 0 w 1294410"/>
                <a:gd name="connsiteY0" fmla="*/ 676946 h 676946"/>
                <a:gd name="connsiteX1" fmla="*/ 261216 w 1294410"/>
                <a:gd name="connsiteY1" fmla="*/ 225796 h 676946"/>
                <a:gd name="connsiteX2" fmla="*/ 1140030 w 1294410"/>
                <a:gd name="connsiteY2" fmla="*/ 56 h 676946"/>
                <a:gd name="connsiteX3" fmla="*/ 1294410 w 1294410"/>
                <a:gd name="connsiteY3" fmla="*/ 243497 h 676946"/>
                <a:gd name="connsiteX0" fmla="*/ 0 w 1294410"/>
                <a:gd name="connsiteY0" fmla="*/ 677858 h 677858"/>
                <a:gd name="connsiteX1" fmla="*/ 409691 w 1294410"/>
                <a:gd name="connsiteY1" fmla="*/ 345468 h 677858"/>
                <a:gd name="connsiteX2" fmla="*/ 1140030 w 1294410"/>
                <a:gd name="connsiteY2" fmla="*/ 968 h 677858"/>
                <a:gd name="connsiteX3" fmla="*/ 1294410 w 1294410"/>
                <a:gd name="connsiteY3" fmla="*/ 244409 h 677858"/>
                <a:gd name="connsiteX0" fmla="*/ 0 w 1294410"/>
                <a:gd name="connsiteY0" fmla="*/ 677858 h 677858"/>
                <a:gd name="connsiteX1" fmla="*/ 409691 w 1294410"/>
                <a:gd name="connsiteY1" fmla="*/ 345468 h 677858"/>
                <a:gd name="connsiteX2" fmla="*/ 1140030 w 1294410"/>
                <a:gd name="connsiteY2" fmla="*/ 968 h 677858"/>
                <a:gd name="connsiteX3" fmla="*/ 1294410 w 1294410"/>
                <a:gd name="connsiteY3" fmla="*/ 244409 h 677858"/>
                <a:gd name="connsiteX0" fmla="*/ 0 w 1294410"/>
                <a:gd name="connsiteY0" fmla="*/ 677858 h 677858"/>
                <a:gd name="connsiteX1" fmla="*/ 409691 w 1294410"/>
                <a:gd name="connsiteY1" fmla="*/ 345468 h 677858"/>
                <a:gd name="connsiteX2" fmla="*/ 1140030 w 1294410"/>
                <a:gd name="connsiteY2" fmla="*/ 968 h 677858"/>
                <a:gd name="connsiteX3" fmla="*/ 1294410 w 1294410"/>
                <a:gd name="connsiteY3" fmla="*/ 244409 h 677858"/>
                <a:gd name="connsiteX0" fmla="*/ 0 w 1294410"/>
                <a:gd name="connsiteY0" fmla="*/ 711306 h 711306"/>
                <a:gd name="connsiteX1" fmla="*/ 522530 w 1294410"/>
                <a:gd name="connsiteY1" fmla="*/ 283870 h 711306"/>
                <a:gd name="connsiteX2" fmla="*/ 1140030 w 1294410"/>
                <a:gd name="connsiteY2" fmla="*/ 34416 h 711306"/>
                <a:gd name="connsiteX3" fmla="*/ 1294410 w 1294410"/>
                <a:gd name="connsiteY3" fmla="*/ 277857 h 711306"/>
                <a:gd name="connsiteX0" fmla="*/ 0 w 1294410"/>
                <a:gd name="connsiteY0" fmla="*/ 724401 h 724401"/>
                <a:gd name="connsiteX1" fmla="*/ 522530 w 1294410"/>
                <a:gd name="connsiteY1" fmla="*/ 296965 h 724401"/>
                <a:gd name="connsiteX2" fmla="*/ 932167 w 1294410"/>
                <a:gd name="connsiteY2" fmla="*/ 3 h 724401"/>
                <a:gd name="connsiteX3" fmla="*/ 1294410 w 1294410"/>
                <a:gd name="connsiteY3" fmla="*/ 290952 h 724401"/>
                <a:gd name="connsiteX0" fmla="*/ 0 w 1294410"/>
                <a:gd name="connsiteY0" fmla="*/ 726037 h 726037"/>
                <a:gd name="connsiteX1" fmla="*/ 522530 w 1294410"/>
                <a:gd name="connsiteY1" fmla="*/ 298601 h 726037"/>
                <a:gd name="connsiteX2" fmla="*/ 932167 w 1294410"/>
                <a:gd name="connsiteY2" fmla="*/ 1639 h 726037"/>
                <a:gd name="connsiteX3" fmla="*/ 1294410 w 1294410"/>
                <a:gd name="connsiteY3" fmla="*/ 292588 h 726037"/>
                <a:gd name="connsiteX0" fmla="*/ 0 w 1294410"/>
                <a:gd name="connsiteY0" fmla="*/ 726037 h 726037"/>
                <a:gd name="connsiteX1" fmla="*/ 522530 w 1294410"/>
                <a:gd name="connsiteY1" fmla="*/ 298601 h 726037"/>
                <a:gd name="connsiteX2" fmla="*/ 932167 w 1294410"/>
                <a:gd name="connsiteY2" fmla="*/ 1639 h 726037"/>
                <a:gd name="connsiteX3" fmla="*/ 1294410 w 1294410"/>
                <a:gd name="connsiteY3" fmla="*/ 292588 h 726037"/>
                <a:gd name="connsiteX0" fmla="*/ 466 w 1294876"/>
                <a:gd name="connsiteY0" fmla="*/ 726037 h 726037"/>
                <a:gd name="connsiteX1" fmla="*/ 522996 w 1294876"/>
                <a:gd name="connsiteY1" fmla="*/ 298601 h 726037"/>
                <a:gd name="connsiteX2" fmla="*/ 932633 w 1294876"/>
                <a:gd name="connsiteY2" fmla="*/ 1639 h 726037"/>
                <a:gd name="connsiteX3" fmla="*/ 1294876 w 1294876"/>
                <a:gd name="connsiteY3" fmla="*/ 292588 h 726037"/>
                <a:gd name="connsiteX0" fmla="*/ 624 w 1295034"/>
                <a:gd name="connsiteY0" fmla="*/ 785147 h 785147"/>
                <a:gd name="connsiteX1" fmla="*/ 523154 w 1295034"/>
                <a:gd name="connsiteY1" fmla="*/ 357711 h 785147"/>
                <a:gd name="connsiteX2" fmla="*/ 903100 w 1295034"/>
                <a:gd name="connsiteY2" fmla="*/ 1353 h 785147"/>
                <a:gd name="connsiteX3" fmla="*/ 1295034 w 1295034"/>
                <a:gd name="connsiteY3" fmla="*/ 351698 h 785147"/>
                <a:gd name="connsiteX0" fmla="*/ 473 w 1294883"/>
                <a:gd name="connsiteY0" fmla="*/ 785147 h 785147"/>
                <a:gd name="connsiteX1" fmla="*/ 523003 w 1294883"/>
                <a:gd name="connsiteY1" fmla="*/ 357711 h 785147"/>
                <a:gd name="connsiteX2" fmla="*/ 902949 w 1294883"/>
                <a:gd name="connsiteY2" fmla="*/ 1353 h 785147"/>
                <a:gd name="connsiteX3" fmla="*/ 1294883 w 1294883"/>
                <a:gd name="connsiteY3" fmla="*/ 351698 h 785147"/>
                <a:gd name="connsiteX0" fmla="*/ 473 w 1296971"/>
                <a:gd name="connsiteY0" fmla="*/ 789593 h 789593"/>
                <a:gd name="connsiteX1" fmla="*/ 523003 w 1296971"/>
                <a:gd name="connsiteY1" fmla="*/ 362157 h 789593"/>
                <a:gd name="connsiteX2" fmla="*/ 902949 w 1296971"/>
                <a:gd name="connsiteY2" fmla="*/ 5799 h 789593"/>
                <a:gd name="connsiteX3" fmla="*/ 1294883 w 1296971"/>
                <a:gd name="connsiteY3" fmla="*/ 356144 h 789593"/>
                <a:gd name="connsiteX0" fmla="*/ 813 w 1297311"/>
                <a:gd name="connsiteY0" fmla="*/ 789593 h 789593"/>
                <a:gd name="connsiteX1" fmla="*/ 523343 w 1297311"/>
                <a:gd name="connsiteY1" fmla="*/ 362157 h 789593"/>
                <a:gd name="connsiteX2" fmla="*/ 903289 w 1297311"/>
                <a:gd name="connsiteY2" fmla="*/ 5799 h 789593"/>
                <a:gd name="connsiteX3" fmla="*/ 1295223 w 1297311"/>
                <a:gd name="connsiteY3" fmla="*/ 356144 h 789593"/>
                <a:gd name="connsiteX0" fmla="*/ 1537 w 1295947"/>
                <a:gd name="connsiteY0" fmla="*/ 787078 h 787078"/>
                <a:gd name="connsiteX1" fmla="*/ 375625 w 1295947"/>
                <a:gd name="connsiteY1" fmla="*/ 288364 h 787078"/>
                <a:gd name="connsiteX2" fmla="*/ 904013 w 1295947"/>
                <a:gd name="connsiteY2" fmla="*/ 3284 h 787078"/>
                <a:gd name="connsiteX3" fmla="*/ 1295947 w 1295947"/>
                <a:gd name="connsiteY3" fmla="*/ 353629 h 787078"/>
                <a:gd name="connsiteX0" fmla="*/ 0 w 1294410"/>
                <a:gd name="connsiteY0" fmla="*/ 783794 h 783794"/>
                <a:gd name="connsiteX1" fmla="*/ 902476 w 1294410"/>
                <a:gd name="connsiteY1" fmla="*/ 0 h 783794"/>
                <a:gd name="connsiteX2" fmla="*/ 1294410 w 1294410"/>
                <a:gd name="connsiteY2" fmla="*/ 350345 h 783794"/>
                <a:gd name="connsiteX0" fmla="*/ 1415 w 1295825"/>
                <a:gd name="connsiteY0" fmla="*/ 783794 h 783794"/>
                <a:gd name="connsiteX1" fmla="*/ 903891 w 1295825"/>
                <a:gd name="connsiteY1" fmla="*/ 0 h 783794"/>
                <a:gd name="connsiteX2" fmla="*/ 1295825 w 1295825"/>
                <a:gd name="connsiteY2" fmla="*/ 350345 h 783794"/>
                <a:gd name="connsiteX0" fmla="*/ 1548 w 1295958"/>
                <a:gd name="connsiteY0" fmla="*/ 783833 h 783833"/>
                <a:gd name="connsiteX1" fmla="*/ 904024 w 1295958"/>
                <a:gd name="connsiteY1" fmla="*/ 39 h 783833"/>
                <a:gd name="connsiteX2" fmla="*/ 1295958 w 1295958"/>
                <a:gd name="connsiteY2" fmla="*/ 350384 h 783833"/>
                <a:gd name="connsiteX0" fmla="*/ 1966 w 1296376"/>
                <a:gd name="connsiteY0" fmla="*/ 784677 h 784677"/>
                <a:gd name="connsiteX1" fmla="*/ 904442 w 1296376"/>
                <a:gd name="connsiteY1" fmla="*/ 883 h 784677"/>
                <a:gd name="connsiteX2" fmla="*/ 1296376 w 1296376"/>
                <a:gd name="connsiteY2" fmla="*/ 351228 h 784677"/>
              </a:gdLst>
              <a:ahLst/>
              <a:cxnLst>
                <a:cxn ang="0">
                  <a:pos x="connsiteX0" y="connsiteY0"/>
                </a:cxn>
                <a:cxn ang="0">
                  <a:pos x="connsiteX1" y="connsiteY1"/>
                </a:cxn>
                <a:cxn ang="0">
                  <a:pos x="connsiteX2" y="connsiteY2"/>
                </a:cxn>
              </a:cxnLst>
              <a:rect l="l" t="t" r="r" b="b"/>
              <a:pathLst>
                <a:path w="1296376" h="784677">
                  <a:moveTo>
                    <a:pt x="1966" y="784677"/>
                  </a:moveTo>
                  <a:cubicBezTo>
                    <a:pt x="-35698" y="472787"/>
                    <a:pt x="474866" y="7743"/>
                    <a:pt x="904442" y="883"/>
                  </a:cubicBezTo>
                  <a:cubicBezTo>
                    <a:pt x="1334018" y="-5977"/>
                    <a:pt x="1292420" y="19607"/>
                    <a:pt x="1296376" y="351228"/>
                  </a:cubicBezTo>
                </a:path>
              </a:pathLst>
            </a:custGeom>
            <a:noFill/>
            <a:ln w="190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50" name="Freeform: Shape 49">
              <a:extLst>
                <a:ext uri="{FF2B5EF4-FFF2-40B4-BE49-F238E27FC236}">
                  <a16:creationId xmlns:a16="http://schemas.microsoft.com/office/drawing/2014/main" id="{90106603-CBD3-4AE0-8C15-7BD523951C05}"/>
                </a:ext>
              </a:extLst>
            </p:cNvPr>
            <p:cNvSpPr/>
            <p:nvPr/>
          </p:nvSpPr>
          <p:spPr>
            <a:xfrm>
              <a:off x="4961382" y="2814521"/>
              <a:ext cx="1123950" cy="915035"/>
            </a:xfrm>
            <a:custGeom>
              <a:avLst/>
              <a:gdLst>
                <a:gd name="connsiteX0" fmla="*/ 0 w 1294410"/>
                <a:gd name="connsiteY0" fmla="*/ 715260 h 715260"/>
                <a:gd name="connsiteX1" fmla="*/ 451262 w 1294410"/>
                <a:gd name="connsiteY1" fmla="*/ 85868 h 715260"/>
                <a:gd name="connsiteX2" fmla="*/ 1145969 w 1294410"/>
                <a:gd name="connsiteY2" fmla="*/ 26491 h 715260"/>
                <a:gd name="connsiteX3" fmla="*/ 1294410 w 1294410"/>
                <a:gd name="connsiteY3" fmla="*/ 281811 h 715260"/>
                <a:gd name="connsiteX0" fmla="*/ 0 w 1294410"/>
                <a:gd name="connsiteY0" fmla="*/ 707838 h 707838"/>
                <a:gd name="connsiteX1" fmla="*/ 451262 w 1294410"/>
                <a:gd name="connsiteY1" fmla="*/ 78446 h 707838"/>
                <a:gd name="connsiteX2" fmla="*/ 1140030 w 1294410"/>
                <a:gd name="connsiteY2" fmla="*/ 30948 h 707838"/>
                <a:gd name="connsiteX3" fmla="*/ 1294410 w 1294410"/>
                <a:gd name="connsiteY3" fmla="*/ 274389 h 707838"/>
                <a:gd name="connsiteX0" fmla="*/ 0 w 1294410"/>
                <a:gd name="connsiteY0" fmla="*/ 676946 h 676946"/>
                <a:gd name="connsiteX1" fmla="*/ 261216 w 1294410"/>
                <a:gd name="connsiteY1" fmla="*/ 225796 h 676946"/>
                <a:gd name="connsiteX2" fmla="*/ 1140030 w 1294410"/>
                <a:gd name="connsiteY2" fmla="*/ 56 h 676946"/>
                <a:gd name="connsiteX3" fmla="*/ 1294410 w 1294410"/>
                <a:gd name="connsiteY3" fmla="*/ 243497 h 676946"/>
                <a:gd name="connsiteX0" fmla="*/ 0 w 1294410"/>
                <a:gd name="connsiteY0" fmla="*/ 676946 h 676946"/>
                <a:gd name="connsiteX1" fmla="*/ 261216 w 1294410"/>
                <a:gd name="connsiteY1" fmla="*/ 225796 h 676946"/>
                <a:gd name="connsiteX2" fmla="*/ 1140030 w 1294410"/>
                <a:gd name="connsiteY2" fmla="*/ 56 h 676946"/>
                <a:gd name="connsiteX3" fmla="*/ 1294410 w 1294410"/>
                <a:gd name="connsiteY3" fmla="*/ 243497 h 676946"/>
                <a:gd name="connsiteX0" fmla="*/ 0 w 1294410"/>
                <a:gd name="connsiteY0" fmla="*/ 677858 h 677858"/>
                <a:gd name="connsiteX1" fmla="*/ 409691 w 1294410"/>
                <a:gd name="connsiteY1" fmla="*/ 345468 h 677858"/>
                <a:gd name="connsiteX2" fmla="*/ 1140030 w 1294410"/>
                <a:gd name="connsiteY2" fmla="*/ 968 h 677858"/>
                <a:gd name="connsiteX3" fmla="*/ 1294410 w 1294410"/>
                <a:gd name="connsiteY3" fmla="*/ 244409 h 677858"/>
                <a:gd name="connsiteX0" fmla="*/ 0 w 1294410"/>
                <a:gd name="connsiteY0" fmla="*/ 677858 h 677858"/>
                <a:gd name="connsiteX1" fmla="*/ 409691 w 1294410"/>
                <a:gd name="connsiteY1" fmla="*/ 345468 h 677858"/>
                <a:gd name="connsiteX2" fmla="*/ 1140030 w 1294410"/>
                <a:gd name="connsiteY2" fmla="*/ 968 h 677858"/>
                <a:gd name="connsiteX3" fmla="*/ 1294410 w 1294410"/>
                <a:gd name="connsiteY3" fmla="*/ 244409 h 677858"/>
                <a:gd name="connsiteX0" fmla="*/ 0 w 1294410"/>
                <a:gd name="connsiteY0" fmla="*/ 677858 h 677858"/>
                <a:gd name="connsiteX1" fmla="*/ 409691 w 1294410"/>
                <a:gd name="connsiteY1" fmla="*/ 345468 h 677858"/>
                <a:gd name="connsiteX2" fmla="*/ 1140030 w 1294410"/>
                <a:gd name="connsiteY2" fmla="*/ 968 h 677858"/>
                <a:gd name="connsiteX3" fmla="*/ 1294410 w 1294410"/>
                <a:gd name="connsiteY3" fmla="*/ 244409 h 677858"/>
                <a:gd name="connsiteX0" fmla="*/ 0 w 1294410"/>
                <a:gd name="connsiteY0" fmla="*/ 711306 h 711306"/>
                <a:gd name="connsiteX1" fmla="*/ 522530 w 1294410"/>
                <a:gd name="connsiteY1" fmla="*/ 283870 h 711306"/>
                <a:gd name="connsiteX2" fmla="*/ 1140030 w 1294410"/>
                <a:gd name="connsiteY2" fmla="*/ 34416 h 711306"/>
                <a:gd name="connsiteX3" fmla="*/ 1294410 w 1294410"/>
                <a:gd name="connsiteY3" fmla="*/ 277857 h 711306"/>
                <a:gd name="connsiteX0" fmla="*/ 0 w 1294410"/>
                <a:gd name="connsiteY0" fmla="*/ 724401 h 724401"/>
                <a:gd name="connsiteX1" fmla="*/ 522530 w 1294410"/>
                <a:gd name="connsiteY1" fmla="*/ 296965 h 724401"/>
                <a:gd name="connsiteX2" fmla="*/ 932167 w 1294410"/>
                <a:gd name="connsiteY2" fmla="*/ 3 h 724401"/>
                <a:gd name="connsiteX3" fmla="*/ 1294410 w 1294410"/>
                <a:gd name="connsiteY3" fmla="*/ 290952 h 724401"/>
                <a:gd name="connsiteX0" fmla="*/ 0 w 1294410"/>
                <a:gd name="connsiteY0" fmla="*/ 726037 h 726037"/>
                <a:gd name="connsiteX1" fmla="*/ 522530 w 1294410"/>
                <a:gd name="connsiteY1" fmla="*/ 298601 h 726037"/>
                <a:gd name="connsiteX2" fmla="*/ 932167 w 1294410"/>
                <a:gd name="connsiteY2" fmla="*/ 1639 h 726037"/>
                <a:gd name="connsiteX3" fmla="*/ 1294410 w 1294410"/>
                <a:gd name="connsiteY3" fmla="*/ 292588 h 726037"/>
                <a:gd name="connsiteX0" fmla="*/ 0 w 1294410"/>
                <a:gd name="connsiteY0" fmla="*/ 726037 h 726037"/>
                <a:gd name="connsiteX1" fmla="*/ 522530 w 1294410"/>
                <a:gd name="connsiteY1" fmla="*/ 298601 h 726037"/>
                <a:gd name="connsiteX2" fmla="*/ 932167 w 1294410"/>
                <a:gd name="connsiteY2" fmla="*/ 1639 h 726037"/>
                <a:gd name="connsiteX3" fmla="*/ 1294410 w 1294410"/>
                <a:gd name="connsiteY3" fmla="*/ 292588 h 726037"/>
                <a:gd name="connsiteX0" fmla="*/ 466 w 1294876"/>
                <a:gd name="connsiteY0" fmla="*/ 726037 h 726037"/>
                <a:gd name="connsiteX1" fmla="*/ 522996 w 1294876"/>
                <a:gd name="connsiteY1" fmla="*/ 298601 h 726037"/>
                <a:gd name="connsiteX2" fmla="*/ 932633 w 1294876"/>
                <a:gd name="connsiteY2" fmla="*/ 1639 h 726037"/>
                <a:gd name="connsiteX3" fmla="*/ 1294876 w 1294876"/>
                <a:gd name="connsiteY3" fmla="*/ 292588 h 726037"/>
                <a:gd name="connsiteX0" fmla="*/ 624 w 1295034"/>
                <a:gd name="connsiteY0" fmla="*/ 785147 h 785147"/>
                <a:gd name="connsiteX1" fmla="*/ 523154 w 1295034"/>
                <a:gd name="connsiteY1" fmla="*/ 357711 h 785147"/>
                <a:gd name="connsiteX2" fmla="*/ 903100 w 1295034"/>
                <a:gd name="connsiteY2" fmla="*/ 1353 h 785147"/>
                <a:gd name="connsiteX3" fmla="*/ 1295034 w 1295034"/>
                <a:gd name="connsiteY3" fmla="*/ 351698 h 785147"/>
                <a:gd name="connsiteX0" fmla="*/ 473 w 1294883"/>
                <a:gd name="connsiteY0" fmla="*/ 785147 h 785147"/>
                <a:gd name="connsiteX1" fmla="*/ 523003 w 1294883"/>
                <a:gd name="connsiteY1" fmla="*/ 357711 h 785147"/>
                <a:gd name="connsiteX2" fmla="*/ 902949 w 1294883"/>
                <a:gd name="connsiteY2" fmla="*/ 1353 h 785147"/>
                <a:gd name="connsiteX3" fmla="*/ 1294883 w 1294883"/>
                <a:gd name="connsiteY3" fmla="*/ 351698 h 785147"/>
                <a:gd name="connsiteX0" fmla="*/ 473 w 1296971"/>
                <a:gd name="connsiteY0" fmla="*/ 789593 h 789593"/>
                <a:gd name="connsiteX1" fmla="*/ 523003 w 1296971"/>
                <a:gd name="connsiteY1" fmla="*/ 362157 h 789593"/>
                <a:gd name="connsiteX2" fmla="*/ 902949 w 1296971"/>
                <a:gd name="connsiteY2" fmla="*/ 5799 h 789593"/>
                <a:gd name="connsiteX3" fmla="*/ 1294883 w 1296971"/>
                <a:gd name="connsiteY3" fmla="*/ 356144 h 789593"/>
                <a:gd name="connsiteX0" fmla="*/ 0 w 1296498"/>
                <a:gd name="connsiteY0" fmla="*/ 789593 h 789593"/>
                <a:gd name="connsiteX1" fmla="*/ 902476 w 1296498"/>
                <a:gd name="connsiteY1" fmla="*/ 5799 h 789593"/>
                <a:gd name="connsiteX2" fmla="*/ 1294410 w 1296498"/>
                <a:gd name="connsiteY2" fmla="*/ 356144 h 789593"/>
                <a:gd name="connsiteX0" fmla="*/ 0 w 1294410"/>
                <a:gd name="connsiteY0" fmla="*/ 586484 h 586484"/>
                <a:gd name="connsiteX1" fmla="*/ 531780 w 1294410"/>
                <a:gd name="connsiteY1" fmla="*/ 153079 h 586484"/>
                <a:gd name="connsiteX2" fmla="*/ 1294410 w 1294410"/>
                <a:gd name="connsiteY2" fmla="*/ 153035 h 586484"/>
                <a:gd name="connsiteX0" fmla="*/ 0 w 1294410"/>
                <a:gd name="connsiteY0" fmla="*/ 537308 h 537308"/>
                <a:gd name="connsiteX1" fmla="*/ 531780 w 1294410"/>
                <a:gd name="connsiteY1" fmla="*/ 103903 h 537308"/>
                <a:gd name="connsiteX2" fmla="*/ 1294410 w 1294410"/>
                <a:gd name="connsiteY2" fmla="*/ 103859 h 537308"/>
                <a:gd name="connsiteX0" fmla="*/ 0 w 1294410"/>
                <a:gd name="connsiteY0" fmla="*/ 573792 h 573792"/>
                <a:gd name="connsiteX1" fmla="*/ 140456 w 1294410"/>
                <a:gd name="connsiteY1" fmla="*/ 43837 h 573792"/>
                <a:gd name="connsiteX2" fmla="*/ 1294410 w 1294410"/>
                <a:gd name="connsiteY2" fmla="*/ 140343 h 573792"/>
                <a:gd name="connsiteX0" fmla="*/ 5768 w 1300178"/>
                <a:gd name="connsiteY0" fmla="*/ 573792 h 573792"/>
                <a:gd name="connsiteX1" fmla="*/ 146224 w 1300178"/>
                <a:gd name="connsiteY1" fmla="*/ 43837 h 573792"/>
                <a:gd name="connsiteX2" fmla="*/ 1300178 w 1300178"/>
                <a:gd name="connsiteY2" fmla="*/ 140343 h 573792"/>
                <a:gd name="connsiteX0" fmla="*/ 42002 w 1336412"/>
                <a:gd name="connsiteY0" fmla="*/ 583148 h 583148"/>
                <a:gd name="connsiteX1" fmla="*/ 113810 w 1336412"/>
                <a:gd name="connsiteY1" fmla="*/ 35320 h 583148"/>
                <a:gd name="connsiteX2" fmla="*/ 1336412 w 1336412"/>
                <a:gd name="connsiteY2" fmla="*/ 149699 h 583148"/>
                <a:gd name="connsiteX0" fmla="*/ 53807 w 1348217"/>
                <a:gd name="connsiteY0" fmla="*/ 580701 h 580701"/>
                <a:gd name="connsiteX1" fmla="*/ 125615 w 1348217"/>
                <a:gd name="connsiteY1" fmla="*/ 32873 h 580701"/>
                <a:gd name="connsiteX2" fmla="*/ 1348217 w 1348217"/>
                <a:gd name="connsiteY2" fmla="*/ 147252 h 580701"/>
                <a:gd name="connsiteX0" fmla="*/ 104730 w 1399140"/>
                <a:gd name="connsiteY0" fmla="*/ 572384 h 572384"/>
                <a:gd name="connsiteX1" fmla="*/ 176538 w 1399140"/>
                <a:gd name="connsiteY1" fmla="*/ 24556 h 572384"/>
                <a:gd name="connsiteX2" fmla="*/ 1399140 w 1399140"/>
                <a:gd name="connsiteY2" fmla="*/ 138935 h 572384"/>
                <a:gd name="connsiteX0" fmla="*/ 0 w 1294410"/>
                <a:gd name="connsiteY0" fmla="*/ 582078 h 582078"/>
                <a:gd name="connsiteX1" fmla="*/ 689572 w 1294410"/>
                <a:gd name="connsiteY1" fmla="*/ 16373 h 582078"/>
                <a:gd name="connsiteX2" fmla="*/ 1294410 w 1294410"/>
                <a:gd name="connsiteY2" fmla="*/ 148629 h 582078"/>
                <a:gd name="connsiteX0" fmla="*/ 0 w 1294410"/>
                <a:gd name="connsiteY0" fmla="*/ 582078 h 582078"/>
                <a:gd name="connsiteX1" fmla="*/ 689572 w 1294410"/>
                <a:gd name="connsiteY1" fmla="*/ 16373 h 582078"/>
                <a:gd name="connsiteX2" fmla="*/ 1294410 w 1294410"/>
                <a:gd name="connsiteY2" fmla="*/ 148629 h 582078"/>
                <a:gd name="connsiteX0" fmla="*/ 0 w 1295842"/>
                <a:gd name="connsiteY0" fmla="*/ 567486 h 567486"/>
                <a:gd name="connsiteX1" fmla="*/ 689572 w 1295842"/>
                <a:gd name="connsiteY1" fmla="*/ 1781 h 567486"/>
                <a:gd name="connsiteX2" fmla="*/ 1294410 w 1295842"/>
                <a:gd name="connsiteY2" fmla="*/ 134037 h 567486"/>
                <a:gd name="connsiteX0" fmla="*/ 0 w 1300530"/>
                <a:gd name="connsiteY0" fmla="*/ 567486 h 567486"/>
                <a:gd name="connsiteX1" fmla="*/ 689572 w 1300530"/>
                <a:gd name="connsiteY1" fmla="*/ 1781 h 567486"/>
                <a:gd name="connsiteX2" fmla="*/ 1294410 w 1300530"/>
                <a:gd name="connsiteY2" fmla="*/ 134037 h 567486"/>
                <a:gd name="connsiteX0" fmla="*/ 0 w 1297218"/>
                <a:gd name="connsiteY0" fmla="*/ 615023 h 615023"/>
                <a:gd name="connsiteX1" fmla="*/ 689572 w 1297218"/>
                <a:gd name="connsiteY1" fmla="*/ 49318 h 615023"/>
                <a:gd name="connsiteX2" fmla="*/ 1294410 w 1297218"/>
                <a:gd name="connsiteY2" fmla="*/ 181574 h 615023"/>
                <a:gd name="connsiteX0" fmla="*/ 0 w 1297218"/>
                <a:gd name="connsiteY0" fmla="*/ 615023 h 615023"/>
                <a:gd name="connsiteX1" fmla="*/ 689572 w 1297218"/>
                <a:gd name="connsiteY1" fmla="*/ 49318 h 615023"/>
                <a:gd name="connsiteX2" fmla="*/ 1294410 w 1297218"/>
                <a:gd name="connsiteY2" fmla="*/ 181574 h 615023"/>
                <a:gd name="connsiteX0" fmla="*/ 0 w 1295643"/>
                <a:gd name="connsiteY0" fmla="*/ 680129 h 680129"/>
                <a:gd name="connsiteX1" fmla="*/ 689572 w 1295643"/>
                <a:gd name="connsiteY1" fmla="*/ 114424 h 680129"/>
                <a:gd name="connsiteX2" fmla="*/ 1294410 w 1295643"/>
                <a:gd name="connsiteY2" fmla="*/ 246680 h 680129"/>
                <a:gd name="connsiteX0" fmla="*/ 0 w 1295473"/>
                <a:gd name="connsiteY0" fmla="*/ 645185 h 645185"/>
                <a:gd name="connsiteX1" fmla="*/ 689572 w 1295473"/>
                <a:gd name="connsiteY1" fmla="*/ 79480 h 645185"/>
                <a:gd name="connsiteX2" fmla="*/ 1294410 w 1295473"/>
                <a:gd name="connsiteY2" fmla="*/ 211736 h 645185"/>
                <a:gd name="connsiteX0" fmla="*/ 0 w 1295785"/>
                <a:gd name="connsiteY0" fmla="*/ 558979 h 558979"/>
                <a:gd name="connsiteX1" fmla="*/ 778793 w 1295785"/>
                <a:gd name="connsiteY1" fmla="*/ 129085 h 558979"/>
                <a:gd name="connsiteX2" fmla="*/ 1294410 w 1295785"/>
                <a:gd name="connsiteY2" fmla="*/ 125530 h 558979"/>
                <a:gd name="connsiteX0" fmla="*/ 0 w 1296458"/>
                <a:gd name="connsiteY0" fmla="*/ 533990 h 533990"/>
                <a:gd name="connsiteX1" fmla="*/ 778793 w 1296458"/>
                <a:gd name="connsiteY1" fmla="*/ 104096 h 533990"/>
                <a:gd name="connsiteX2" fmla="*/ 1294410 w 1296458"/>
                <a:gd name="connsiteY2" fmla="*/ 100541 h 533990"/>
                <a:gd name="connsiteX0" fmla="*/ 0 w 1296032"/>
                <a:gd name="connsiteY0" fmla="*/ 559372 h 559372"/>
                <a:gd name="connsiteX1" fmla="*/ 723877 w 1296032"/>
                <a:gd name="connsiteY1" fmla="*/ 75865 h 559372"/>
                <a:gd name="connsiteX2" fmla="*/ 1294410 w 1296032"/>
                <a:gd name="connsiteY2" fmla="*/ 125923 h 559372"/>
                <a:gd name="connsiteX0" fmla="*/ 0 w 1299291"/>
                <a:gd name="connsiteY0" fmla="*/ 550985 h 550985"/>
                <a:gd name="connsiteX1" fmla="*/ 723877 w 1299291"/>
                <a:gd name="connsiteY1" fmla="*/ 67478 h 550985"/>
                <a:gd name="connsiteX2" fmla="*/ 1294410 w 1299291"/>
                <a:gd name="connsiteY2" fmla="*/ 117536 h 550985"/>
                <a:gd name="connsiteX0" fmla="*/ 0 w 1299291"/>
                <a:gd name="connsiteY0" fmla="*/ 550985 h 550985"/>
                <a:gd name="connsiteX1" fmla="*/ 723877 w 1299291"/>
                <a:gd name="connsiteY1" fmla="*/ 67478 h 550985"/>
                <a:gd name="connsiteX2" fmla="*/ 1294410 w 1299291"/>
                <a:gd name="connsiteY2" fmla="*/ 117536 h 550985"/>
                <a:gd name="connsiteX0" fmla="*/ 0 w 1299291"/>
                <a:gd name="connsiteY0" fmla="*/ 550985 h 550985"/>
                <a:gd name="connsiteX1" fmla="*/ 723877 w 1299291"/>
                <a:gd name="connsiteY1" fmla="*/ 67478 h 550985"/>
                <a:gd name="connsiteX2" fmla="*/ 1294410 w 1299291"/>
                <a:gd name="connsiteY2" fmla="*/ 117536 h 550985"/>
              </a:gdLst>
              <a:ahLst/>
              <a:cxnLst>
                <a:cxn ang="0">
                  <a:pos x="connsiteX0" y="connsiteY0"/>
                </a:cxn>
                <a:cxn ang="0">
                  <a:pos x="connsiteX1" y="connsiteY1"/>
                </a:cxn>
                <a:cxn ang="0">
                  <a:pos x="connsiteX2" y="connsiteY2"/>
                </a:cxn>
              </a:cxnLst>
              <a:rect l="l" t="t" r="r" b="b"/>
              <a:pathLst>
                <a:path w="1299291" h="550985">
                  <a:moveTo>
                    <a:pt x="0" y="550985"/>
                  </a:moveTo>
                  <a:cubicBezTo>
                    <a:pt x="50765" y="351792"/>
                    <a:pt x="171719" y="146853"/>
                    <a:pt x="723877" y="67478"/>
                  </a:cubicBezTo>
                  <a:cubicBezTo>
                    <a:pt x="1276035" y="-11897"/>
                    <a:pt x="1317916" y="-49619"/>
                    <a:pt x="1294410" y="117536"/>
                  </a:cubicBezTo>
                </a:path>
              </a:pathLst>
            </a:custGeom>
            <a:noFill/>
            <a:ln w="1905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51" name="Freeform: Shape 50">
              <a:extLst>
                <a:ext uri="{FF2B5EF4-FFF2-40B4-BE49-F238E27FC236}">
                  <a16:creationId xmlns:a16="http://schemas.microsoft.com/office/drawing/2014/main" id="{05472E3C-AF69-4ECF-AD19-A29B4F2815AC}"/>
                </a:ext>
              </a:extLst>
            </p:cNvPr>
            <p:cNvSpPr/>
            <p:nvPr/>
          </p:nvSpPr>
          <p:spPr>
            <a:xfrm>
              <a:off x="3932682" y="4433771"/>
              <a:ext cx="2724785" cy="1039091"/>
            </a:xfrm>
            <a:custGeom>
              <a:avLst/>
              <a:gdLst>
                <a:gd name="connsiteX0" fmla="*/ 2125938 w 2329430"/>
                <a:gd name="connsiteY0" fmla="*/ 463137 h 1031537"/>
                <a:gd name="connsiteX1" fmla="*/ 2143751 w 2329430"/>
                <a:gd name="connsiteY1" fmla="*/ 914400 h 1031537"/>
                <a:gd name="connsiteX2" fmla="*/ 154634 w 2329430"/>
                <a:gd name="connsiteY2" fmla="*/ 955963 h 1031537"/>
                <a:gd name="connsiteX3" fmla="*/ 154634 w 2329430"/>
                <a:gd name="connsiteY3" fmla="*/ 0 h 1031537"/>
                <a:gd name="connsiteX0" fmla="*/ 2042551 w 2236767"/>
                <a:gd name="connsiteY0" fmla="*/ 463137 h 1027140"/>
                <a:gd name="connsiteX1" fmla="*/ 2060364 w 2236767"/>
                <a:gd name="connsiteY1" fmla="*/ 914400 h 1027140"/>
                <a:gd name="connsiteX2" fmla="*/ 201889 w 2236767"/>
                <a:gd name="connsiteY2" fmla="*/ 950024 h 1027140"/>
                <a:gd name="connsiteX3" fmla="*/ 71247 w 2236767"/>
                <a:gd name="connsiteY3" fmla="*/ 0 h 1027140"/>
                <a:gd name="connsiteX0" fmla="*/ 2047244 w 2241460"/>
                <a:gd name="connsiteY0" fmla="*/ 463137 h 956293"/>
                <a:gd name="connsiteX1" fmla="*/ 2065057 w 2241460"/>
                <a:gd name="connsiteY1" fmla="*/ 914400 h 956293"/>
                <a:gd name="connsiteX2" fmla="*/ 206582 w 2241460"/>
                <a:gd name="connsiteY2" fmla="*/ 950024 h 956293"/>
                <a:gd name="connsiteX3" fmla="*/ 75940 w 2241460"/>
                <a:gd name="connsiteY3" fmla="*/ 0 h 956293"/>
                <a:gd name="connsiteX0" fmla="*/ 2102176 w 2302712"/>
                <a:gd name="connsiteY0" fmla="*/ 463137 h 959162"/>
                <a:gd name="connsiteX1" fmla="*/ 2119989 w 2302712"/>
                <a:gd name="connsiteY1" fmla="*/ 914400 h 959162"/>
                <a:gd name="connsiteX2" fmla="*/ 172428 w 2302712"/>
                <a:gd name="connsiteY2" fmla="*/ 956293 h 959162"/>
                <a:gd name="connsiteX3" fmla="*/ 130872 w 2302712"/>
                <a:gd name="connsiteY3" fmla="*/ 0 h 959162"/>
                <a:gd name="connsiteX0" fmla="*/ 2000036 w 2200572"/>
                <a:gd name="connsiteY0" fmla="*/ 463137 h 963229"/>
                <a:gd name="connsiteX1" fmla="*/ 2017849 w 2200572"/>
                <a:gd name="connsiteY1" fmla="*/ 914400 h 963229"/>
                <a:gd name="connsiteX2" fmla="*/ 70288 w 2200572"/>
                <a:gd name="connsiteY2" fmla="*/ 956293 h 963229"/>
                <a:gd name="connsiteX3" fmla="*/ 28732 w 2200572"/>
                <a:gd name="connsiteY3" fmla="*/ 0 h 963229"/>
                <a:gd name="connsiteX0" fmla="*/ 2000036 w 2082145"/>
                <a:gd name="connsiteY0" fmla="*/ 463137 h 960952"/>
                <a:gd name="connsiteX1" fmla="*/ 2017849 w 2082145"/>
                <a:gd name="connsiteY1" fmla="*/ 914400 h 960952"/>
                <a:gd name="connsiteX2" fmla="*/ 70288 w 2082145"/>
                <a:gd name="connsiteY2" fmla="*/ 956293 h 960952"/>
                <a:gd name="connsiteX3" fmla="*/ 28732 w 2082145"/>
                <a:gd name="connsiteY3" fmla="*/ 0 h 960952"/>
                <a:gd name="connsiteX0" fmla="*/ 2000036 w 2017902"/>
                <a:gd name="connsiteY0" fmla="*/ 463137 h 960952"/>
                <a:gd name="connsiteX1" fmla="*/ 2017849 w 2017902"/>
                <a:gd name="connsiteY1" fmla="*/ 914400 h 960952"/>
                <a:gd name="connsiteX2" fmla="*/ 70288 w 2017902"/>
                <a:gd name="connsiteY2" fmla="*/ 956293 h 960952"/>
                <a:gd name="connsiteX3" fmla="*/ 28732 w 2017902"/>
                <a:gd name="connsiteY3" fmla="*/ 0 h 960952"/>
                <a:gd name="connsiteX0" fmla="*/ 2000036 w 2055014"/>
                <a:gd name="connsiteY0" fmla="*/ 463137 h 956349"/>
                <a:gd name="connsiteX1" fmla="*/ 2017849 w 2055014"/>
                <a:gd name="connsiteY1" fmla="*/ 914400 h 956349"/>
                <a:gd name="connsiteX2" fmla="*/ 70288 w 2055014"/>
                <a:gd name="connsiteY2" fmla="*/ 956293 h 956349"/>
                <a:gd name="connsiteX3" fmla="*/ 28732 w 2055014"/>
                <a:gd name="connsiteY3" fmla="*/ 0 h 956349"/>
                <a:gd name="connsiteX0" fmla="*/ 2091348 w 2099352"/>
                <a:gd name="connsiteY0" fmla="*/ 463137 h 1017144"/>
                <a:gd name="connsiteX1" fmla="*/ 2031965 w 2099352"/>
                <a:gd name="connsiteY1" fmla="*/ 920339 h 1017144"/>
                <a:gd name="connsiteX2" fmla="*/ 161600 w 2099352"/>
                <a:gd name="connsiteY2" fmla="*/ 956293 h 1017144"/>
                <a:gd name="connsiteX3" fmla="*/ 120044 w 2099352"/>
                <a:gd name="connsiteY3" fmla="*/ 0 h 1017144"/>
                <a:gd name="connsiteX0" fmla="*/ 2091348 w 2115901"/>
                <a:gd name="connsiteY0" fmla="*/ 463137 h 1019365"/>
                <a:gd name="connsiteX1" fmla="*/ 2031965 w 2115901"/>
                <a:gd name="connsiteY1" fmla="*/ 920339 h 1019365"/>
                <a:gd name="connsiteX2" fmla="*/ 161600 w 2115901"/>
                <a:gd name="connsiteY2" fmla="*/ 956293 h 1019365"/>
                <a:gd name="connsiteX3" fmla="*/ 120044 w 2115901"/>
                <a:gd name="connsiteY3" fmla="*/ 0 h 1019365"/>
                <a:gd name="connsiteX0" fmla="*/ 2030035 w 2054588"/>
                <a:gd name="connsiteY0" fmla="*/ 463137 h 956944"/>
                <a:gd name="connsiteX1" fmla="*/ 1970652 w 2054588"/>
                <a:gd name="connsiteY1" fmla="*/ 920339 h 956944"/>
                <a:gd name="connsiteX2" fmla="*/ 100287 w 2054588"/>
                <a:gd name="connsiteY2" fmla="*/ 956293 h 956944"/>
                <a:gd name="connsiteX3" fmla="*/ 58731 w 2054588"/>
                <a:gd name="connsiteY3" fmla="*/ 0 h 956944"/>
                <a:gd name="connsiteX0" fmla="*/ 2015442 w 2039995"/>
                <a:gd name="connsiteY0" fmla="*/ 463137 h 956944"/>
                <a:gd name="connsiteX1" fmla="*/ 1956059 w 2039995"/>
                <a:gd name="connsiteY1" fmla="*/ 920339 h 956944"/>
                <a:gd name="connsiteX2" fmla="*/ 85694 w 2039995"/>
                <a:gd name="connsiteY2" fmla="*/ 956293 h 956944"/>
                <a:gd name="connsiteX3" fmla="*/ 44138 w 2039995"/>
                <a:gd name="connsiteY3" fmla="*/ 0 h 956944"/>
                <a:gd name="connsiteX0" fmla="*/ 1998915 w 2023468"/>
                <a:gd name="connsiteY0" fmla="*/ 463137 h 956944"/>
                <a:gd name="connsiteX1" fmla="*/ 1939532 w 2023468"/>
                <a:gd name="connsiteY1" fmla="*/ 920339 h 956944"/>
                <a:gd name="connsiteX2" fmla="*/ 69167 w 2023468"/>
                <a:gd name="connsiteY2" fmla="*/ 956293 h 956944"/>
                <a:gd name="connsiteX3" fmla="*/ 27611 w 2023468"/>
                <a:gd name="connsiteY3" fmla="*/ 0 h 956944"/>
                <a:gd name="connsiteX0" fmla="*/ 1998915 w 2015350"/>
                <a:gd name="connsiteY0" fmla="*/ 463137 h 956944"/>
                <a:gd name="connsiteX1" fmla="*/ 1939532 w 2015350"/>
                <a:gd name="connsiteY1" fmla="*/ 920339 h 956944"/>
                <a:gd name="connsiteX2" fmla="*/ 69167 w 2015350"/>
                <a:gd name="connsiteY2" fmla="*/ 956293 h 956944"/>
                <a:gd name="connsiteX3" fmla="*/ 27611 w 2015350"/>
                <a:gd name="connsiteY3" fmla="*/ 0 h 956944"/>
                <a:gd name="connsiteX0" fmla="*/ 1998915 w 2003370"/>
                <a:gd name="connsiteY0" fmla="*/ 463137 h 956944"/>
                <a:gd name="connsiteX1" fmla="*/ 1939532 w 2003370"/>
                <a:gd name="connsiteY1" fmla="*/ 920339 h 956944"/>
                <a:gd name="connsiteX2" fmla="*/ 69167 w 2003370"/>
                <a:gd name="connsiteY2" fmla="*/ 956293 h 956944"/>
                <a:gd name="connsiteX3" fmla="*/ 27611 w 2003370"/>
                <a:gd name="connsiteY3" fmla="*/ 0 h 956944"/>
                <a:gd name="connsiteX0" fmla="*/ 2061001 w 2065456"/>
                <a:gd name="connsiteY0" fmla="*/ 662574 h 1233499"/>
                <a:gd name="connsiteX1" fmla="*/ 2001618 w 2065456"/>
                <a:gd name="connsiteY1" fmla="*/ 1119776 h 1233499"/>
                <a:gd name="connsiteX2" fmla="*/ 131253 w 2065456"/>
                <a:gd name="connsiteY2" fmla="*/ 1155730 h 1233499"/>
                <a:gd name="connsiteX3" fmla="*/ 139447 w 2065456"/>
                <a:gd name="connsiteY3" fmla="*/ 0 h 1233499"/>
                <a:gd name="connsiteX0" fmla="*/ 2062416 w 2066871"/>
                <a:gd name="connsiteY0" fmla="*/ 616039 h 1183531"/>
                <a:gd name="connsiteX1" fmla="*/ 2003033 w 2066871"/>
                <a:gd name="connsiteY1" fmla="*/ 1073241 h 1183531"/>
                <a:gd name="connsiteX2" fmla="*/ 132668 w 2066871"/>
                <a:gd name="connsiteY2" fmla="*/ 1109195 h 1183531"/>
                <a:gd name="connsiteX3" fmla="*/ 136339 w 2066871"/>
                <a:gd name="connsiteY3" fmla="*/ 0 h 1183531"/>
                <a:gd name="connsiteX0" fmla="*/ 2083327 w 2181638"/>
                <a:gd name="connsiteY0" fmla="*/ 616039 h 1228735"/>
                <a:gd name="connsiteX1" fmla="*/ 2023944 w 2181638"/>
                <a:gd name="connsiteY1" fmla="*/ 1073241 h 1228735"/>
                <a:gd name="connsiteX2" fmla="*/ 126435 w 2181638"/>
                <a:gd name="connsiteY2" fmla="*/ 1149099 h 1228735"/>
                <a:gd name="connsiteX3" fmla="*/ 157250 w 2181638"/>
                <a:gd name="connsiteY3" fmla="*/ 0 h 1228735"/>
                <a:gd name="connsiteX0" fmla="*/ 2081331 w 2179642"/>
                <a:gd name="connsiteY0" fmla="*/ 616039 h 1172687"/>
                <a:gd name="connsiteX1" fmla="*/ 2021948 w 2179642"/>
                <a:gd name="connsiteY1" fmla="*/ 1073241 h 1172687"/>
                <a:gd name="connsiteX2" fmla="*/ 124439 w 2179642"/>
                <a:gd name="connsiteY2" fmla="*/ 1149099 h 1172687"/>
                <a:gd name="connsiteX3" fmla="*/ 155254 w 2179642"/>
                <a:gd name="connsiteY3" fmla="*/ 0 h 1172687"/>
                <a:gd name="connsiteX0" fmla="*/ 2081331 w 2084512"/>
                <a:gd name="connsiteY0" fmla="*/ 616039 h 1206582"/>
                <a:gd name="connsiteX1" fmla="*/ 2021948 w 2084512"/>
                <a:gd name="connsiteY1" fmla="*/ 1073241 h 1206582"/>
                <a:gd name="connsiteX2" fmla="*/ 124439 w 2084512"/>
                <a:gd name="connsiteY2" fmla="*/ 1149099 h 1206582"/>
                <a:gd name="connsiteX3" fmla="*/ 155254 w 2084512"/>
                <a:gd name="connsiteY3" fmla="*/ 0 h 1206582"/>
                <a:gd name="connsiteX0" fmla="*/ 2099425 w 2186737"/>
                <a:gd name="connsiteY0" fmla="*/ 469774 h 1178099"/>
                <a:gd name="connsiteX1" fmla="*/ 2021948 w 2186737"/>
                <a:gd name="connsiteY1" fmla="*/ 1073241 h 1178099"/>
                <a:gd name="connsiteX2" fmla="*/ 124439 w 2186737"/>
                <a:gd name="connsiteY2" fmla="*/ 1149099 h 1178099"/>
                <a:gd name="connsiteX3" fmla="*/ 155254 w 2186737"/>
                <a:gd name="connsiteY3" fmla="*/ 0 h 1178099"/>
                <a:gd name="connsiteX0" fmla="*/ 2101421 w 2188733"/>
                <a:gd name="connsiteY0" fmla="*/ 469774 h 1234151"/>
                <a:gd name="connsiteX1" fmla="*/ 2023944 w 2188733"/>
                <a:gd name="connsiteY1" fmla="*/ 1073241 h 1234151"/>
                <a:gd name="connsiteX2" fmla="*/ 126435 w 2188733"/>
                <a:gd name="connsiteY2" fmla="*/ 1149099 h 1234151"/>
                <a:gd name="connsiteX3" fmla="*/ 157250 w 2188733"/>
                <a:gd name="connsiteY3" fmla="*/ 0 h 1234151"/>
                <a:gd name="connsiteX0" fmla="*/ 2102419 w 2198940"/>
                <a:gd name="connsiteY0" fmla="*/ 469774 h 1223413"/>
                <a:gd name="connsiteX1" fmla="*/ 2038513 w 2198940"/>
                <a:gd name="connsiteY1" fmla="*/ 1039984 h 1223413"/>
                <a:gd name="connsiteX2" fmla="*/ 127433 w 2198940"/>
                <a:gd name="connsiteY2" fmla="*/ 1149099 h 1223413"/>
                <a:gd name="connsiteX3" fmla="*/ 158248 w 2198940"/>
                <a:gd name="connsiteY3" fmla="*/ 0 h 1223413"/>
                <a:gd name="connsiteX0" fmla="*/ 2102419 w 2104457"/>
                <a:gd name="connsiteY0" fmla="*/ 469774 h 1217257"/>
                <a:gd name="connsiteX1" fmla="*/ 2038513 w 2104457"/>
                <a:gd name="connsiteY1" fmla="*/ 1039984 h 1217257"/>
                <a:gd name="connsiteX2" fmla="*/ 127433 w 2104457"/>
                <a:gd name="connsiteY2" fmla="*/ 1149099 h 1217257"/>
                <a:gd name="connsiteX3" fmla="*/ 158248 w 2104457"/>
                <a:gd name="connsiteY3" fmla="*/ 0 h 1217257"/>
                <a:gd name="connsiteX0" fmla="*/ 2074686 w 2168554"/>
                <a:gd name="connsiteY0" fmla="*/ 469774 h 1212777"/>
                <a:gd name="connsiteX1" fmla="*/ 2010780 w 2168554"/>
                <a:gd name="connsiteY1" fmla="*/ 1039984 h 1212777"/>
                <a:gd name="connsiteX2" fmla="*/ 135889 w 2168554"/>
                <a:gd name="connsiteY2" fmla="*/ 1135803 h 1212777"/>
                <a:gd name="connsiteX3" fmla="*/ 130515 w 2168554"/>
                <a:gd name="connsiteY3" fmla="*/ 0 h 1212777"/>
                <a:gd name="connsiteX0" fmla="*/ 2032494 w 2126362"/>
                <a:gd name="connsiteY0" fmla="*/ 469774 h 1200970"/>
                <a:gd name="connsiteX1" fmla="*/ 1968588 w 2126362"/>
                <a:gd name="connsiteY1" fmla="*/ 1039984 h 1200970"/>
                <a:gd name="connsiteX2" fmla="*/ 93697 w 2126362"/>
                <a:gd name="connsiteY2" fmla="*/ 1135803 h 1200970"/>
                <a:gd name="connsiteX3" fmla="*/ 88323 w 2126362"/>
                <a:gd name="connsiteY3" fmla="*/ 0 h 1200970"/>
                <a:gd name="connsiteX0" fmla="*/ 2071480 w 2168996"/>
                <a:gd name="connsiteY0" fmla="*/ 469774 h 1185347"/>
                <a:gd name="connsiteX1" fmla="*/ 2007574 w 2168996"/>
                <a:gd name="connsiteY1" fmla="*/ 1039984 h 1185347"/>
                <a:gd name="connsiteX2" fmla="*/ 82919 w 2168996"/>
                <a:gd name="connsiteY2" fmla="*/ 1115856 h 1185347"/>
                <a:gd name="connsiteX3" fmla="*/ 127309 w 2168996"/>
                <a:gd name="connsiteY3" fmla="*/ 0 h 1185347"/>
                <a:gd name="connsiteX0" fmla="*/ 2071480 w 2076078"/>
                <a:gd name="connsiteY0" fmla="*/ 469774 h 1176988"/>
                <a:gd name="connsiteX1" fmla="*/ 2007574 w 2076078"/>
                <a:gd name="connsiteY1" fmla="*/ 1039984 h 1176988"/>
                <a:gd name="connsiteX2" fmla="*/ 82919 w 2076078"/>
                <a:gd name="connsiteY2" fmla="*/ 1115856 h 1176988"/>
                <a:gd name="connsiteX3" fmla="*/ 127309 w 2076078"/>
                <a:gd name="connsiteY3" fmla="*/ 0 h 1176988"/>
              </a:gdLst>
              <a:ahLst/>
              <a:cxnLst>
                <a:cxn ang="0">
                  <a:pos x="connsiteX0" y="connsiteY0"/>
                </a:cxn>
                <a:cxn ang="0">
                  <a:pos x="connsiteX1" y="connsiteY1"/>
                </a:cxn>
                <a:cxn ang="0">
                  <a:pos x="connsiteX2" y="connsiteY2"/>
                </a:cxn>
                <a:cxn ang="0">
                  <a:pos x="connsiteX3" y="connsiteY3"/>
                </a:cxn>
              </a:cxnLst>
              <a:rect l="l" t="t" r="r" b="b"/>
              <a:pathLst>
                <a:path w="2076078" h="1176988">
                  <a:moveTo>
                    <a:pt x="2071480" y="469774"/>
                  </a:moveTo>
                  <a:cubicBezTo>
                    <a:pt x="2054603" y="731541"/>
                    <a:pt x="2121892" y="972197"/>
                    <a:pt x="2007574" y="1039984"/>
                  </a:cubicBezTo>
                  <a:cubicBezTo>
                    <a:pt x="1893256" y="1107771"/>
                    <a:pt x="301310" y="1262583"/>
                    <a:pt x="82919" y="1115856"/>
                  </a:cubicBezTo>
                  <a:cubicBezTo>
                    <a:pt x="-135472" y="969129"/>
                    <a:pt x="149091" y="169250"/>
                    <a:pt x="127309" y="0"/>
                  </a:cubicBezTo>
                </a:path>
              </a:pathLst>
            </a:custGeom>
            <a:noFill/>
            <a:ln w="190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52" name="Freeform: Shape 51">
              <a:extLst>
                <a:ext uri="{FF2B5EF4-FFF2-40B4-BE49-F238E27FC236}">
                  <a16:creationId xmlns:a16="http://schemas.microsoft.com/office/drawing/2014/main" id="{83969296-61DA-4134-828D-96D9034B1A24}"/>
                </a:ext>
              </a:extLst>
            </p:cNvPr>
            <p:cNvSpPr/>
            <p:nvPr/>
          </p:nvSpPr>
          <p:spPr>
            <a:xfrm>
              <a:off x="4008882" y="4433771"/>
              <a:ext cx="2079625" cy="914400"/>
            </a:xfrm>
            <a:custGeom>
              <a:avLst/>
              <a:gdLst>
                <a:gd name="connsiteX0" fmla="*/ 2125938 w 2329430"/>
                <a:gd name="connsiteY0" fmla="*/ 463137 h 1031537"/>
                <a:gd name="connsiteX1" fmla="*/ 2143751 w 2329430"/>
                <a:gd name="connsiteY1" fmla="*/ 914400 h 1031537"/>
                <a:gd name="connsiteX2" fmla="*/ 154634 w 2329430"/>
                <a:gd name="connsiteY2" fmla="*/ 955963 h 1031537"/>
                <a:gd name="connsiteX3" fmla="*/ 154634 w 2329430"/>
                <a:gd name="connsiteY3" fmla="*/ 0 h 1031537"/>
                <a:gd name="connsiteX0" fmla="*/ 2042551 w 2236767"/>
                <a:gd name="connsiteY0" fmla="*/ 463137 h 1027140"/>
                <a:gd name="connsiteX1" fmla="*/ 2060364 w 2236767"/>
                <a:gd name="connsiteY1" fmla="*/ 914400 h 1027140"/>
                <a:gd name="connsiteX2" fmla="*/ 201889 w 2236767"/>
                <a:gd name="connsiteY2" fmla="*/ 950024 h 1027140"/>
                <a:gd name="connsiteX3" fmla="*/ 71247 w 2236767"/>
                <a:gd name="connsiteY3" fmla="*/ 0 h 1027140"/>
                <a:gd name="connsiteX0" fmla="*/ 2047244 w 2241460"/>
                <a:gd name="connsiteY0" fmla="*/ 463137 h 956293"/>
                <a:gd name="connsiteX1" fmla="*/ 2065057 w 2241460"/>
                <a:gd name="connsiteY1" fmla="*/ 914400 h 956293"/>
                <a:gd name="connsiteX2" fmla="*/ 206582 w 2241460"/>
                <a:gd name="connsiteY2" fmla="*/ 950024 h 956293"/>
                <a:gd name="connsiteX3" fmla="*/ 75940 w 2241460"/>
                <a:gd name="connsiteY3" fmla="*/ 0 h 956293"/>
                <a:gd name="connsiteX0" fmla="*/ 2102176 w 2302712"/>
                <a:gd name="connsiteY0" fmla="*/ 463137 h 959162"/>
                <a:gd name="connsiteX1" fmla="*/ 2119989 w 2302712"/>
                <a:gd name="connsiteY1" fmla="*/ 914400 h 959162"/>
                <a:gd name="connsiteX2" fmla="*/ 172428 w 2302712"/>
                <a:gd name="connsiteY2" fmla="*/ 956293 h 959162"/>
                <a:gd name="connsiteX3" fmla="*/ 130872 w 2302712"/>
                <a:gd name="connsiteY3" fmla="*/ 0 h 959162"/>
                <a:gd name="connsiteX0" fmla="*/ 2000036 w 2200572"/>
                <a:gd name="connsiteY0" fmla="*/ 463137 h 963229"/>
                <a:gd name="connsiteX1" fmla="*/ 2017849 w 2200572"/>
                <a:gd name="connsiteY1" fmla="*/ 914400 h 963229"/>
                <a:gd name="connsiteX2" fmla="*/ 70288 w 2200572"/>
                <a:gd name="connsiteY2" fmla="*/ 956293 h 963229"/>
                <a:gd name="connsiteX3" fmla="*/ 28732 w 2200572"/>
                <a:gd name="connsiteY3" fmla="*/ 0 h 963229"/>
                <a:gd name="connsiteX0" fmla="*/ 2000036 w 2082145"/>
                <a:gd name="connsiteY0" fmla="*/ 463137 h 960952"/>
                <a:gd name="connsiteX1" fmla="*/ 2017849 w 2082145"/>
                <a:gd name="connsiteY1" fmla="*/ 914400 h 960952"/>
                <a:gd name="connsiteX2" fmla="*/ 70288 w 2082145"/>
                <a:gd name="connsiteY2" fmla="*/ 956293 h 960952"/>
                <a:gd name="connsiteX3" fmla="*/ 28732 w 2082145"/>
                <a:gd name="connsiteY3" fmla="*/ 0 h 960952"/>
                <a:gd name="connsiteX0" fmla="*/ 2000036 w 2017902"/>
                <a:gd name="connsiteY0" fmla="*/ 463137 h 960952"/>
                <a:gd name="connsiteX1" fmla="*/ 2017849 w 2017902"/>
                <a:gd name="connsiteY1" fmla="*/ 914400 h 960952"/>
                <a:gd name="connsiteX2" fmla="*/ 70288 w 2017902"/>
                <a:gd name="connsiteY2" fmla="*/ 956293 h 960952"/>
                <a:gd name="connsiteX3" fmla="*/ 28732 w 2017902"/>
                <a:gd name="connsiteY3" fmla="*/ 0 h 960952"/>
                <a:gd name="connsiteX0" fmla="*/ 2000036 w 2055014"/>
                <a:gd name="connsiteY0" fmla="*/ 463137 h 956349"/>
                <a:gd name="connsiteX1" fmla="*/ 2017849 w 2055014"/>
                <a:gd name="connsiteY1" fmla="*/ 914400 h 956349"/>
                <a:gd name="connsiteX2" fmla="*/ 70288 w 2055014"/>
                <a:gd name="connsiteY2" fmla="*/ 956293 h 956349"/>
                <a:gd name="connsiteX3" fmla="*/ 28732 w 2055014"/>
                <a:gd name="connsiteY3" fmla="*/ 0 h 956349"/>
                <a:gd name="connsiteX0" fmla="*/ 2091348 w 2099352"/>
                <a:gd name="connsiteY0" fmla="*/ 463137 h 1017144"/>
                <a:gd name="connsiteX1" fmla="*/ 2031965 w 2099352"/>
                <a:gd name="connsiteY1" fmla="*/ 920339 h 1017144"/>
                <a:gd name="connsiteX2" fmla="*/ 161600 w 2099352"/>
                <a:gd name="connsiteY2" fmla="*/ 956293 h 1017144"/>
                <a:gd name="connsiteX3" fmla="*/ 120044 w 2099352"/>
                <a:gd name="connsiteY3" fmla="*/ 0 h 1017144"/>
                <a:gd name="connsiteX0" fmla="*/ 2091348 w 2115901"/>
                <a:gd name="connsiteY0" fmla="*/ 463137 h 1019365"/>
                <a:gd name="connsiteX1" fmla="*/ 2031965 w 2115901"/>
                <a:gd name="connsiteY1" fmla="*/ 920339 h 1019365"/>
                <a:gd name="connsiteX2" fmla="*/ 161600 w 2115901"/>
                <a:gd name="connsiteY2" fmla="*/ 956293 h 1019365"/>
                <a:gd name="connsiteX3" fmla="*/ 120044 w 2115901"/>
                <a:gd name="connsiteY3" fmla="*/ 0 h 1019365"/>
                <a:gd name="connsiteX0" fmla="*/ 2030035 w 2054588"/>
                <a:gd name="connsiteY0" fmla="*/ 463137 h 956944"/>
                <a:gd name="connsiteX1" fmla="*/ 1970652 w 2054588"/>
                <a:gd name="connsiteY1" fmla="*/ 920339 h 956944"/>
                <a:gd name="connsiteX2" fmla="*/ 100287 w 2054588"/>
                <a:gd name="connsiteY2" fmla="*/ 956293 h 956944"/>
                <a:gd name="connsiteX3" fmla="*/ 58731 w 2054588"/>
                <a:gd name="connsiteY3" fmla="*/ 0 h 956944"/>
                <a:gd name="connsiteX0" fmla="*/ 2015442 w 2039995"/>
                <a:gd name="connsiteY0" fmla="*/ 463137 h 956944"/>
                <a:gd name="connsiteX1" fmla="*/ 1956059 w 2039995"/>
                <a:gd name="connsiteY1" fmla="*/ 920339 h 956944"/>
                <a:gd name="connsiteX2" fmla="*/ 85694 w 2039995"/>
                <a:gd name="connsiteY2" fmla="*/ 956293 h 956944"/>
                <a:gd name="connsiteX3" fmla="*/ 44138 w 2039995"/>
                <a:gd name="connsiteY3" fmla="*/ 0 h 956944"/>
                <a:gd name="connsiteX0" fmla="*/ 1998915 w 2023468"/>
                <a:gd name="connsiteY0" fmla="*/ 463137 h 956944"/>
                <a:gd name="connsiteX1" fmla="*/ 1939532 w 2023468"/>
                <a:gd name="connsiteY1" fmla="*/ 920339 h 956944"/>
                <a:gd name="connsiteX2" fmla="*/ 69167 w 2023468"/>
                <a:gd name="connsiteY2" fmla="*/ 956293 h 956944"/>
                <a:gd name="connsiteX3" fmla="*/ 27611 w 2023468"/>
                <a:gd name="connsiteY3" fmla="*/ 0 h 956944"/>
                <a:gd name="connsiteX0" fmla="*/ 1998915 w 2015350"/>
                <a:gd name="connsiteY0" fmla="*/ 463137 h 956944"/>
                <a:gd name="connsiteX1" fmla="*/ 1939532 w 2015350"/>
                <a:gd name="connsiteY1" fmla="*/ 920339 h 956944"/>
                <a:gd name="connsiteX2" fmla="*/ 69167 w 2015350"/>
                <a:gd name="connsiteY2" fmla="*/ 956293 h 956944"/>
                <a:gd name="connsiteX3" fmla="*/ 27611 w 2015350"/>
                <a:gd name="connsiteY3" fmla="*/ 0 h 956944"/>
                <a:gd name="connsiteX0" fmla="*/ 1998915 w 2003370"/>
                <a:gd name="connsiteY0" fmla="*/ 463137 h 956944"/>
                <a:gd name="connsiteX1" fmla="*/ 1939532 w 2003370"/>
                <a:gd name="connsiteY1" fmla="*/ 920339 h 956944"/>
                <a:gd name="connsiteX2" fmla="*/ 69167 w 2003370"/>
                <a:gd name="connsiteY2" fmla="*/ 956293 h 956944"/>
                <a:gd name="connsiteX3" fmla="*/ 27611 w 2003370"/>
                <a:gd name="connsiteY3" fmla="*/ 0 h 956944"/>
                <a:gd name="connsiteX0" fmla="*/ 2001516 w 2005971"/>
                <a:gd name="connsiteY0" fmla="*/ 463137 h 956293"/>
                <a:gd name="connsiteX1" fmla="*/ 1942133 w 2005971"/>
                <a:gd name="connsiteY1" fmla="*/ 920339 h 956293"/>
                <a:gd name="connsiteX2" fmla="*/ 71768 w 2005971"/>
                <a:gd name="connsiteY2" fmla="*/ 956293 h 956293"/>
                <a:gd name="connsiteX3" fmla="*/ 30212 w 2005971"/>
                <a:gd name="connsiteY3" fmla="*/ 0 h 956293"/>
                <a:gd name="connsiteX0" fmla="*/ 2001516 w 2097833"/>
                <a:gd name="connsiteY0" fmla="*/ 463137 h 958311"/>
                <a:gd name="connsiteX1" fmla="*/ 1942133 w 2097833"/>
                <a:gd name="connsiteY1" fmla="*/ 920339 h 958311"/>
                <a:gd name="connsiteX2" fmla="*/ 71768 w 2097833"/>
                <a:gd name="connsiteY2" fmla="*/ 932527 h 958311"/>
                <a:gd name="connsiteX3" fmla="*/ 30212 w 2097833"/>
                <a:gd name="connsiteY3" fmla="*/ 0 h 958311"/>
                <a:gd name="connsiteX0" fmla="*/ 2051314 w 2147631"/>
                <a:gd name="connsiteY0" fmla="*/ 463137 h 1011962"/>
                <a:gd name="connsiteX1" fmla="*/ 1991931 w 2147631"/>
                <a:gd name="connsiteY1" fmla="*/ 920339 h 1011962"/>
                <a:gd name="connsiteX2" fmla="*/ 121566 w 2147631"/>
                <a:gd name="connsiteY2" fmla="*/ 932527 h 1011962"/>
                <a:gd name="connsiteX3" fmla="*/ 80010 w 2147631"/>
                <a:gd name="connsiteY3" fmla="*/ 0 h 1011962"/>
                <a:gd name="connsiteX0" fmla="*/ 2048686 w 2145003"/>
                <a:gd name="connsiteY0" fmla="*/ 463137 h 991900"/>
                <a:gd name="connsiteX1" fmla="*/ 1989303 w 2145003"/>
                <a:gd name="connsiteY1" fmla="*/ 920339 h 991900"/>
                <a:gd name="connsiteX2" fmla="*/ 118938 w 2145003"/>
                <a:gd name="connsiteY2" fmla="*/ 932527 h 991900"/>
                <a:gd name="connsiteX3" fmla="*/ 77382 w 2145003"/>
                <a:gd name="connsiteY3" fmla="*/ 0 h 991900"/>
                <a:gd name="connsiteX0" fmla="*/ 2075425 w 2151786"/>
                <a:gd name="connsiteY0" fmla="*/ 463137 h 991672"/>
                <a:gd name="connsiteX1" fmla="*/ 1986345 w 2151786"/>
                <a:gd name="connsiteY1" fmla="*/ 848994 h 991672"/>
                <a:gd name="connsiteX2" fmla="*/ 145677 w 2151786"/>
                <a:gd name="connsiteY2" fmla="*/ 932527 h 991672"/>
                <a:gd name="connsiteX3" fmla="*/ 104121 w 2151786"/>
                <a:gd name="connsiteY3" fmla="*/ 0 h 991672"/>
                <a:gd name="connsiteX0" fmla="*/ 2075425 w 2080666"/>
                <a:gd name="connsiteY0" fmla="*/ 463137 h 992822"/>
                <a:gd name="connsiteX1" fmla="*/ 1986345 w 2080666"/>
                <a:gd name="connsiteY1" fmla="*/ 848994 h 992822"/>
                <a:gd name="connsiteX2" fmla="*/ 145677 w 2080666"/>
                <a:gd name="connsiteY2" fmla="*/ 932527 h 992822"/>
                <a:gd name="connsiteX3" fmla="*/ 104121 w 2080666"/>
                <a:gd name="connsiteY3" fmla="*/ 0 h 992822"/>
              </a:gdLst>
              <a:ahLst/>
              <a:cxnLst>
                <a:cxn ang="0">
                  <a:pos x="connsiteX0" y="connsiteY0"/>
                </a:cxn>
                <a:cxn ang="0">
                  <a:pos x="connsiteX1" y="connsiteY1"/>
                </a:cxn>
                <a:cxn ang="0">
                  <a:pos x="connsiteX2" y="connsiteY2"/>
                </a:cxn>
                <a:cxn ang="0">
                  <a:pos x="connsiteX3" y="connsiteY3"/>
                </a:cxn>
              </a:cxnLst>
              <a:rect l="l" t="t" r="r" b="b"/>
              <a:pathLst>
                <a:path w="2080666" h="992822">
                  <a:moveTo>
                    <a:pt x="2075425" y="463137"/>
                  </a:moveTo>
                  <a:cubicBezTo>
                    <a:pt x="2058548" y="724904"/>
                    <a:pt x="2135694" y="764818"/>
                    <a:pt x="1986345" y="848994"/>
                  </a:cubicBezTo>
                  <a:cubicBezTo>
                    <a:pt x="1836996" y="933170"/>
                    <a:pt x="459381" y="1074026"/>
                    <a:pt x="145677" y="932527"/>
                  </a:cubicBezTo>
                  <a:cubicBezTo>
                    <a:pt x="-168027" y="791028"/>
                    <a:pt x="125903" y="169250"/>
                    <a:pt x="104121" y="0"/>
                  </a:cubicBezTo>
                </a:path>
              </a:pathLst>
            </a:custGeom>
            <a:noFill/>
            <a:ln w="1905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53" name="Freeform: Shape 52">
              <a:extLst>
                <a:ext uri="{FF2B5EF4-FFF2-40B4-BE49-F238E27FC236}">
                  <a16:creationId xmlns:a16="http://schemas.microsoft.com/office/drawing/2014/main" id="{A5FB48A1-961F-4CBE-B645-66D333AA56DF}"/>
                </a:ext>
              </a:extLst>
            </p:cNvPr>
            <p:cNvSpPr/>
            <p:nvPr/>
          </p:nvSpPr>
          <p:spPr>
            <a:xfrm>
              <a:off x="4237482" y="4900496"/>
              <a:ext cx="1133475" cy="633095"/>
            </a:xfrm>
            <a:custGeom>
              <a:avLst/>
              <a:gdLst>
                <a:gd name="connsiteX0" fmla="*/ 0 w 762025"/>
                <a:gd name="connsiteY0" fmla="*/ 1270659 h 1270659"/>
                <a:gd name="connsiteX1" fmla="*/ 712519 w 762025"/>
                <a:gd name="connsiteY1" fmla="*/ 421574 h 1270659"/>
                <a:gd name="connsiteX2" fmla="*/ 730332 w 762025"/>
                <a:gd name="connsiteY2" fmla="*/ 0 h 1270659"/>
                <a:gd name="connsiteX0" fmla="*/ 0 w 730332"/>
                <a:gd name="connsiteY0" fmla="*/ 1270659 h 1270659"/>
                <a:gd name="connsiteX1" fmla="*/ 659079 w 730332"/>
                <a:gd name="connsiteY1" fmla="*/ 694711 h 1270659"/>
                <a:gd name="connsiteX2" fmla="*/ 730332 w 730332"/>
                <a:gd name="connsiteY2" fmla="*/ 0 h 1270659"/>
                <a:gd name="connsiteX0" fmla="*/ 0 w 860012"/>
                <a:gd name="connsiteY0" fmla="*/ 1270659 h 1270659"/>
                <a:gd name="connsiteX1" fmla="*/ 659079 w 860012"/>
                <a:gd name="connsiteY1" fmla="*/ 694711 h 1270659"/>
                <a:gd name="connsiteX2" fmla="*/ 730332 w 860012"/>
                <a:gd name="connsiteY2" fmla="*/ 0 h 1270659"/>
                <a:gd name="connsiteX0" fmla="*/ 0 w 731414"/>
                <a:gd name="connsiteY0" fmla="*/ 1270659 h 1270659"/>
                <a:gd name="connsiteX1" fmla="*/ 433390 w 731414"/>
                <a:gd name="connsiteY1" fmla="*/ 558143 h 1270659"/>
                <a:gd name="connsiteX2" fmla="*/ 730332 w 731414"/>
                <a:gd name="connsiteY2" fmla="*/ 0 h 1270659"/>
                <a:gd name="connsiteX0" fmla="*/ 0 w 731414"/>
                <a:gd name="connsiteY0" fmla="*/ 1270659 h 1270659"/>
                <a:gd name="connsiteX1" fmla="*/ 433390 w 731414"/>
                <a:gd name="connsiteY1" fmla="*/ 558143 h 1270659"/>
                <a:gd name="connsiteX2" fmla="*/ 730332 w 731414"/>
                <a:gd name="connsiteY2" fmla="*/ 0 h 1270659"/>
                <a:gd name="connsiteX0" fmla="*/ 0 w 733572"/>
                <a:gd name="connsiteY0" fmla="*/ 1270659 h 1270659"/>
                <a:gd name="connsiteX1" fmla="*/ 439333 w 733572"/>
                <a:gd name="connsiteY1" fmla="*/ 623459 h 1270659"/>
                <a:gd name="connsiteX2" fmla="*/ 730332 w 733572"/>
                <a:gd name="connsiteY2" fmla="*/ 0 h 1270659"/>
                <a:gd name="connsiteX0" fmla="*/ 0 w 730332"/>
                <a:gd name="connsiteY0" fmla="*/ 1270659 h 1270659"/>
                <a:gd name="connsiteX1" fmla="*/ 409639 w 730332"/>
                <a:gd name="connsiteY1" fmla="*/ 605645 h 1270659"/>
                <a:gd name="connsiteX2" fmla="*/ 730332 w 730332"/>
                <a:gd name="connsiteY2" fmla="*/ 0 h 1270659"/>
                <a:gd name="connsiteX0" fmla="*/ 0 w 730332"/>
                <a:gd name="connsiteY0" fmla="*/ 1270659 h 1270659"/>
                <a:gd name="connsiteX1" fmla="*/ 424943 w 730332"/>
                <a:gd name="connsiteY1" fmla="*/ 260392 h 1270659"/>
                <a:gd name="connsiteX2" fmla="*/ 730332 w 730332"/>
                <a:gd name="connsiteY2" fmla="*/ 0 h 1270659"/>
                <a:gd name="connsiteX0" fmla="*/ 0 w 730332"/>
                <a:gd name="connsiteY0" fmla="*/ 1270659 h 1270659"/>
                <a:gd name="connsiteX1" fmla="*/ 424943 w 730332"/>
                <a:gd name="connsiteY1" fmla="*/ 260392 h 1270659"/>
                <a:gd name="connsiteX2" fmla="*/ 730332 w 730332"/>
                <a:gd name="connsiteY2" fmla="*/ 0 h 1270659"/>
                <a:gd name="connsiteX0" fmla="*/ 0 w 730332"/>
                <a:gd name="connsiteY0" fmla="*/ 1270659 h 1270659"/>
                <a:gd name="connsiteX1" fmla="*/ 424943 w 730332"/>
                <a:gd name="connsiteY1" fmla="*/ 260392 h 1270659"/>
                <a:gd name="connsiteX2" fmla="*/ 730332 w 730332"/>
                <a:gd name="connsiteY2" fmla="*/ 0 h 1270659"/>
                <a:gd name="connsiteX0" fmla="*/ 0 w 730332"/>
                <a:gd name="connsiteY0" fmla="*/ 1270659 h 1270659"/>
                <a:gd name="connsiteX1" fmla="*/ 386685 w 730332"/>
                <a:gd name="connsiteY1" fmla="*/ 165150 h 1270659"/>
                <a:gd name="connsiteX2" fmla="*/ 730332 w 730332"/>
                <a:gd name="connsiteY2" fmla="*/ 0 h 1270659"/>
                <a:gd name="connsiteX0" fmla="*/ 0 w 730332"/>
                <a:gd name="connsiteY0" fmla="*/ 1319658 h 1319658"/>
                <a:gd name="connsiteX1" fmla="*/ 386685 w 730332"/>
                <a:gd name="connsiteY1" fmla="*/ 214149 h 1319658"/>
                <a:gd name="connsiteX2" fmla="*/ 730332 w 730332"/>
                <a:gd name="connsiteY2" fmla="*/ 48999 h 1319658"/>
                <a:gd name="connsiteX0" fmla="*/ 0 w 730332"/>
                <a:gd name="connsiteY0" fmla="*/ 1270660 h 1270660"/>
                <a:gd name="connsiteX1" fmla="*/ 390511 w 730332"/>
                <a:gd name="connsiteY1" fmla="*/ 308082 h 1270660"/>
                <a:gd name="connsiteX2" fmla="*/ 730332 w 730332"/>
                <a:gd name="connsiteY2" fmla="*/ 1 h 1270660"/>
                <a:gd name="connsiteX0" fmla="*/ 0 w 730332"/>
                <a:gd name="connsiteY0" fmla="*/ 1270660 h 1270660"/>
                <a:gd name="connsiteX1" fmla="*/ 390511 w 730332"/>
                <a:gd name="connsiteY1" fmla="*/ 308082 h 1270660"/>
                <a:gd name="connsiteX2" fmla="*/ 730332 w 730332"/>
                <a:gd name="connsiteY2" fmla="*/ 1 h 1270660"/>
                <a:gd name="connsiteX0" fmla="*/ 0 w 730332"/>
                <a:gd name="connsiteY0" fmla="*/ 1270660 h 1270660"/>
                <a:gd name="connsiteX1" fmla="*/ 390511 w 730332"/>
                <a:gd name="connsiteY1" fmla="*/ 188911 h 1270660"/>
                <a:gd name="connsiteX2" fmla="*/ 730332 w 730332"/>
                <a:gd name="connsiteY2" fmla="*/ 1 h 1270660"/>
                <a:gd name="connsiteX0" fmla="*/ 0 w 730332"/>
                <a:gd name="connsiteY0" fmla="*/ 1270660 h 1270660"/>
                <a:gd name="connsiteX1" fmla="*/ 390511 w 730332"/>
                <a:gd name="connsiteY1" fmla="*/ 188911 h 1270660"/>
                <a:gd name="connsiteX2" fmla="*/ 730332 w 730332"/>
                <a:gd name="connsiteY2" fmla="*/ 1 h 1270660"/>
              </a:gdLst>
              <a:ahLst/>
              <a:cxnLst>
                <a:cxn ang="0">
                  <a:pos x="connsiteX0" y="connsiteY0"/>
                </a:cxn>
                <a:cxn ang="0">
                  <a:pos x="connsiteX1" y="connsiteY1"/>
                </a:cxn>
                <a:cxn ang="0">
                  <a:pos x="connsiteX2" y="connsiteY2"/>
                </a:cxn>
              </a:cxnLst>
              <a:rect l="l" t="t" r="r" b="b"/>
              <a:pathLst>
                <a:path w="730332" h="1270660">
                  <a:moveTo>
                    <a:pt x="0" y="1270660"/>
                  </a:moveTo>
                  <a:cubicBezTo>
                    <a:pt x="22068" y="851063"/>
                    <a:pt x="9732" y="-74648"/>
                    <a:pt x="390511" y="188911"/>
                  </a:cubicBezTo>
                  <a:cubicBezTo>
                    <a:pt x="771290" y="452470"/>
                    <a:pt x="718385" y="334279"/>
                    <a:pt x="730332" y="1"/>
                  </a:cubicBezTo>
                </a:path>
              </a:pathLst>
            </a:custGeom>
            <a:noFill/>
            <a:ln w="190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54" name="Freeform: Shape 53">
              <a:extLst>
                <a:ext uri="{FF2B5EF4-FFF2-40B4-BE49-F238E27FC236}">
                  <a16:creationId xmlns:a16="http://schemas.microsoft.com/office/drawing/2014/main" id="{B4A36F92-EB63-4C28-9F92-B30C450C6FDE}"/>
                </a:ext>
              </a:extLst>
            </p:cNvPr>
            <p:cNvSpPr/>
            <p:nvPr/>
          </p:nvSpPr>
          <p:spPr>
            <a:xfrm>
              <a:off x="4113657" y="1995371"/>
              <a:ext cx="1829186" cy="1615036"/>
            </a:xfrm>
            <a:custGeom>
              <a:avLst/>
              <a:gdLst>
                <a:gd name="connsiteX0" fmla="*/ 2664 w 1861153"/>
                <a:gd name="connsiteY0" fmla="*/ 1699267 h 1699267"/>
                <a:gd name="connsiteX1" fmla="*/ 133293 w 1861153"/>
                <a:gd name="connsiteY1" fmla="*/ 1265817 h 1699267"/>
                <a:gd name="connsiteX2" fmla="*/ 863625 w 1861153"/>
                <a:gd name="connsiteY2" fmla="*/ 1200503 h 1699267"/>
                <a:gd name="connsiteX3" fmla="*/ 1635521 w 1861153"/>
                <a:gd name="connsiteY3" fmla="*/ 143599 h 1699267"/>
                <a:gd name="connsiteX4" fmla="*/ 1861153 w 1861153"/>
                <a:gd name="connsiteY4" fmla="*/ 1095 h 1699267"/>
                <a:gd name="connsiteX0" fmla="*/ 2664 w 1861153"/>
                <a:gd name="connsiteY0" fmla="*/ 1698172 h 1698172"/>
                <a:gd name="connsiteX1" fmla="*/ 133293 w 1861153"/>
                <a:gd name="connsiteY1" fmla="*/ 1264722 h 1698172"/>
                <a:gd name="connsiteX2" fmla="*/ 863625 w 1861153"/>
                <a:gd name="connsiteY2" fmla="*/ 1199408 h 1698172"/>
                <a:gd name="connsiteX3" fmla="*/ 1593943 w 1861153"/>
                <a:gd name="connsiteY3" fmla="*/ 231569 h 1698172"/>
                <a:gd name="connsiteX4" fmla="*/ 1861153 w 1861153"/>
                <a:gd name="connsiteY4" fmla="*/ 0 h 1698172"/>
                <a:gd name="connsiteX0" fmla="*/ 2664 w 1831455"/>
                <a:gd name="connsiteY0" fmla="*/ 1615036 h 1615036"/>
                <a:gd name="connsiteX1" fmla="*/ 133293 w 1831455"/>
                <a:gd name="connsiteY1" fmla="*/ 1181586 h 1615036"/>
                <a:gd name="connsiteX2" fmla="*/ 863625 w 1831455"/>
                <a:gd name="connsiteY2" fmla="*/ 1116272 h 1615036"/>
                <a:gd name="connsiteX3" fmla="*/ 1593943 w 1831455"/>
                <a:gd name="connsiteY3" fmla="*/ 148433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52376 w 1831455"/>
                <a:gd name="connsiteY3" fmla="*/ 207819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40501 w 1831455"/>
                <a:gd name="connsiteY3" fmla="*/ 213757 h 1615036"/>
                <a:gd name="connsiteX4" fmla="*/ 1831455 w 1831455"/>
                <a:gd name="connsiteY4" fmla="*/ 0 h 1615036"/>
                <a:gd name="connsiteX0" fmla="*/ 2664 w 1831455"/>
                <a:gd name="connsiteY0" fmla="*/ 1619693 h 1619693"/>
                <a:gd name="connsiteX1" fmla="*/ 133293 w 1831455"/>
                <a:gd name="connsiteY1" fmla="*/ 1186243 h 1619693"/>
                <a:gd name="connsiteX2" fmla="*/ 863625 w 1831455"/>
                <a:gd name="connsiteY2" fmla="*/ 1120929 h 1619693"/>
                <a:gd name="connsiteX3" fmla="*/ 1540501 w 1831455"/>
                <a:gd name="connsiteY3" fmla="*/ 218414 h 1619693"/>
                <a:gd name="connsiteX4" fmla="*/ 1831455 w 1831455"/>
                <a:gd name="connsiteY4" fmla="*/ 4657 h 1619693"/>
                <a:gd name="connsiteX0" fmla="*/ 2664 w 1831455"/>
                <a:gd name="connsiteY0" fmla="*/ 1615036 h 1615036"/>
                <a:gd name="connsiteX1" fmla="*/ 133293 w 1831455"/>
                <a:gd name="connsiteY1" fmla="*/ 1181586 h 1615036"/>
                <a:gd name="connsiteX2" fmla="*/ 863625 w 1831455"/>
                <a:gd name="connsiteY2" fmla="*/ 1116272 h 1615036"/>
                <a:gd name="connsiteX3" fmla="*/ 1522687 w 1831455"/>
                <a:gd name="connsiteY3" fmla="*/ 296906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22687 w 1831455"/>
                <a:gd name="connsiteY3" fmla="*/ 296906 h 1615036"/>
                <a:gd name="connsiteX4" fmla="*/ 1831455 w 1831455"/>
                <a:gd name="connsiteY4" fmla="*/ 0 h 1615036"/>
                <a:gd name="connsiteX0" fmla="*/ 2429 w 1831220"/>
                <a:gd name="connsiteY0" fmla="*/ 1615036 h 1615036"/>
                <a:gd name="connsiteX1" fmla="*/ 133058 w 1831220"/>
                <a:gd name="connsiteY1" fmla="*/ 1181586 h 1615036"/>
                <a:gd name="connsiteX2" fmla="*/ 848821 w 1831220"/>
                <a:gd name="connsiteY2" fmla="*/ 1039072 h 1615036"/>
                <a:gd name="connsiteX3" fmla="*/ 1522452 w 1831220"/>
                <a:gd name="connsiteY3" fmla="*/ 296906 h 1615036"/>
                <a:gd name="connsiteX4" fmla="*/ 1831220 w 1831220"/>
                <a:gd name="connsiteY4" fmla="*/ 0 h 1615036"/>
                <a:gd name="connsiteX0" fmla="*/ 2429 w 1831220"/>
                <a:gd name="connsiteY0" fmla="*/ 1615036 h 1615036"/>
                <a:gd name="connsiteX1" fmla="*/ 133058 w 1831220"/>
                <a:gd name="connsiteY1" fmla="*/ 1181586 h 1615036"/>
                <a:gd name="connsiteX2" fmla="*/ 848821 w 1831220"/>
                <a:gd name="connsiteY2" fmla="*/ 1039072 h 1615036"/>
                <a:gd name="connsiteX3" fmla="*/ 1522452 w 1831220"/>
                <a:gd name="connsiteY3" fmla="*/ 296906 h 1615036"/>
                <a:gd name="connsiteX4" fmla="*/ 1831220 w 1831220"/>
                <a:gd name="connsiteY4" fmla="*/ 0 h 1615036"/>
                <a:gd name="connsiteX0" fmla="*/ 3164 w 1831955"/>
                <a:gd name="connsiteY0" fmla="*/ 1615036 h 1615036"/>
                <a:gd name="connsiteX1" fmla="*/ 133793 w 1831955"/>
                <a:gd name="connsiteY1" fmla="*/ 1181586 h 1615036"/>
                <a:gd name="connsiteX2" fmla="*/ 891130 w 1831955"/>
                <a:gd name="connsiteY2" fmla="*/ 1062826 h 1615036"/>
                <a:gd name="connsiteX3" fmla="*/ 1523187 w 1831955"/>
                <a:gd name="connsiteY3" fmla="*/ 296906 h 1615036"/>
                <a:gd name="connsiteX4" fmla="*/ 1831955 w 1831955"/>
                <a:gd name="connsiteY4" fmla="*/ 0 h 1615036"/>
                <a:gd name="connsiteX0" fmla="*/ 3164 w 1831955"/>
                <a:gd name="connsiteY0" fmla="*/ 1615036 h 1615036"/>
                <a:gd name="connsiteX1" fmla="*/ 133793 w 1831955"/>
                <a:gd name="connsiteY1" fmla="*/ 1181586 h 1615036"/>
                <a:gd name="connsiteX2" fmla="*/ 891130 w 1831955"/>
                <a:gd name="connsiteY2" fmla="*/ 1062826 h 1615036"/>
                <a:gd name="connsiteX3" fmla="*/ 1523187 w 1831955"/>
                <a:gd name="connsiteY3" fmla="*/ 296906 h 1615036"/>
                <a:gd name="connsiteX4" fmla="*/ 1831955 w 1831955"/>
                <a:gd name="connsiteY4" fmla="*/ 0 h 1615036"/>
                <a:gd name="connsiteX0" fmla="*/ 395 w 1829186"/>
                <a:gd name="connsiteY0" fmla="*/ 1615036 h 1615036"/>
                <a:gd name="connsiteX1" fmla="*/ 214179 w 1829186"/>
                <a:gd name="connsiteY1" fmla="*/ 1205340 h 1615036"/>
                <a:gd name="connsiteX2" fmla="*/ 888361 w 1829186"/>
                <a:gd name="connsiteY2" fmla="*/ 1062826 h 1615036"/>
                <a:gd name="connsiteX3" fmla="*/ 1520418 w 1829186"/>
                <a:gd name="connsiteY3" fmla="*/ 296906 h 1615036"/>
                <a:gd name="connsiteX4" fmla="*/ 1829186 w 1829186"/>
                <a:gd name="connsiteY4" fmla="*/ 0 h 161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186" h="1615036">
                  <a:moveTo>
                    <a:pt x="395" y="1615036"/>
                  </a:moveTo>
                  <a:cubicBezTo>
                    <a:pt x="-6037" y="1439874"/>
                    <a:pt x="66185" y="1297375"/>
                    <a:pt x="214179" y="1205340"/>
                  </a:cubicBezTo>
                  <a:cubicBezTo>
                    <a:pt x="362173" y="1113305"/>
                    <a:pt x="670655" y="1214232"/>
                    <a:pt x="888361" y="1062826"/>
                  </a:cubicBezTo>
                  <a:cubicBezTo>
                    <a:pt x="1106067" y="911420"/>
                    <a:pt x="1428951" y="497798"/>
                    <a:pt x="1520418" y="296906"/>
                  </a:cubicBezTo>
                  <a:cubicBezTo>
                    <a:pt x="1611885" y="96014"/>
                    <a:pt x="1723298" y="14844"/>
                    <a:pt x="1829186" y="0"/>
                  </a:cubicBezTo>
                </a:path>
              </a:pathLst>
            </a:custGeom>
            <a:noFill/>
            <a:ln w="190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55" name="Freeform: Shape 54">
              <a:extLst>
                <a:ext uri="{FF2B5EF4-FFF2-40B4-BE49-F238E27FC236}">
                  <a16:creationId xmlns:a16="http://schemas.microsoft.com/office/drawing/2014/main" id="{DF90A33E-E443-4F94-9590-3C05834B1DAC}"/>
                </a:ext>
              </a:extLst>
            </p:cNvPr>
            <p:cNvSpPr/>
            <p:nvPr/>
          </p:nvSpPr>
          <p:spPr>
            <a:xfrm>
              <a:off x="4123182" y="1909646"/>
              <a:ext cx="1846580" cy="1691738"/>
            </a:xfrm>
            <a:custGeom>
              <a:avLst/>
              <a:gdLst>
                <a:gd name="connsiteX0" fmla="*/ 2664 w 1861153"/>
                <a:gd name="connsiteY0" fmla="*/ 1699267 h 1699267"/>
                <a:gd name="connsiteX1" fmla="*/ 133293 w 1861153"/>
                <a:gd name="connsiteY1" fmla="*/ 1265817 h 1699267"/>
                <a:gd name="connsiteX2" fmla="*/ 863625 w 1861153"/>
                <a:gd name="connsiteY2" fmla="*/ 1200503 h 1699267"/>
                <a:gd name="connsiteX3" fmla="*/ 1635521 w 1861153"/>
                <a:gd name="connsiteY3" fmla="*/ 143599 h 1699267"/>
                <a:gd name="connsiteX4" fmla="*/ 1861153 w 1861153"/>
                <a:gd name="connsiteY4" fmla="*/ 1095 h 1699267"/>
                <a:gd name="connsiteX0" fmla="*/ 2664 w 1861153"/>
                <a:gd name="connsiteY0" fmla="*/ 1698172 h 1698172"/>
                <a:gd name="connsiteX1" fmla="*/ 133293 w 1861153"/>
                <a:gd name="connsiteY1" fmla="*/ 1264722 h 1698172"/>
                <a:gd name="connsiteX2" fmla="*/ 863625 w 1861153"/>
                <a:gd name="connsiteY2" fmla="*/ 1199408 h 1698172"/>
                <a:gd name="connsiteX3" fmla="*/ 1593943 w 1861153"/>
                <a:gd name="connsiteY3" fmla="*/ 231569 h 1698172"/>
                <a:gd name="connsiteX4" fmla="*/ 1861153 w 1861153"/>
                <a:gd name="connsiteY4" fmla="*/ 0 h 1698172"/>
                <a:gd name="connsiteX0" fmla="*/ 2664 w 1831455"/>
                <a:gd name="connsiteY0" fmla="*/ 1615036 h 1615036"/>
                <a:gd name="connsiteX1" fmla="*/ 133293 w 1831455"/>
                <a:gd name="connsiteY1" fmla="*/ 1181586 h 1615036"/>
                <a:gd name="connsiteX2" fmla="*/ 863625 w 1831455"/>
                <a:gd name="connsiteY2" fmla="*/ 1116272 h 1615036"/>
                <a:gd name="connsiteX3" fmla="*/ 1593943 w 1831455"/>
                <a:gd name="connsiteY3" fmla="*/ 148433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52376 w 1831455"/>
                <a:gd name="connsiteY3" fmla="*/ 207819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40501 w 1831455"/>
                <a:gd name="connsiteY3" fmla="*/ 213757 h 1615036"/>
                <a:gd name="connsiteX4" fmla="*/ 1831455 w 1831455"/>
                <a:gd name="connsiteY4" fmla="*/ 0 h 1615036"/>
                <a:gd name="connsiteX0" fmla="*/ 2664 w 1831455"/>
                <a:gd name="connsiteY0" fmla="*/ 1619693 h 1619693"/>
                <a:gd name="connsiteX1" fmla="*/ 133293 w 1831455"/>
                <a:gd name="connsiteY1" fmla="*/ 1186243 h 1619693"/>
                <a:gd name="connsiteX2" fmla="*/ 863625 w 1831455"/>
                <a:gd name="connsiteY2" fmla="*/ 1120929 h 1619693"/>
                <a:gd name="connsiteX3" fmla="*/ 1540501 w 1831455"/>
                <a:gd name="connsiteY3" fmla="*/ 218414 h 1619693"/>
                <a:gd name="connsiteX4" fmla="*/ 1831455 w 1831455"/>
                <a:gd name="connsiteY4" fmla="*/ 4657 h 1619693"/>
                <a:gd name="connsiteX0" fmla="*/ 2664 w 1831455"/>
                <a:gd name="connsiteY0" fmla="*/ 1615036 h 1615036"/>
                <a:gd name="connsiteX1" fmla="*/ 133293 w 1831455"/>
                <a:gd name="connsiteY1" fmla="*/ 1181586 h 1615036"/>
                <a:gd name="connsiteX2" fmla="*/ 863625 w 1831455"/>
                <a:gd name="connsiteY2" fmla="*/ 1116272 h 1615036"/>
                <a:gd name="connsiteX3" fmla="*/ 1522687 w 1831455"/>
                <a:gd name="connsiteY3" fmla="*/ 296906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22687 w 1831455"/>
                <a:gd name="connsiteY3" fmla="*/ 296906 h 1615036"/>
                <a:gd name="connsiteX4" fmla="*/ 1831455 w 1831455"/>
                <a:gd name="connsiteY4" fmla="*/ 0 h 1615036"/>
                <a:gd name="connsiteX0" fmla="*/ 2429 w 1831220"/>
                <a:gd name="connsiteY0" fmla="*/ 1615036 h 1615036"/>
                <a:gd name="connsiteX1" fmla="*/ 133058 w 1831220"/>
                <a:gd name="connsiteY1" fmla="*/ 1181586 h 1615036"/>
                <a:gd name="connsiteX2" fmla="*/ 848821 w 1831220"/>
                <a:gd name="connsiteY2" fmla="*/ 1039072 h 1615036"/>
                <a:gd name="connsiteX3" fmla="*/ 1522452 w 1831220"/>
                <a:gd name="connsiteY3" fmla="*/ 296906 h 1615036"/>
                <a:gd name="connsiteX4" fmla="*/ 1831220 w 1831220"/>
                <a:gd name="connsiteY4" fmla="*/ 0 h 1615036"/>
                <a:gd name="connsiteX0" fmla="*/ 2429 w 1831220"/>
                <a:gd name="connsiteY0" fmla="*/ 1615036 h 1615036"/>
                <a:gd name="connsiteX1" fmla="*/ 133058 w 1831220"/>
                <a:gd name="connsiteY1" fmla="*/ 1181586 h 1615036"/>
                <a:gd name="connsiteX2" fmla="*/ 848821 w 1831220"/>
                <a:gd name="connsiteY2" fmla="*/ 1039072 h 1615036"/>
                <a:gd name="connsiteX3" fmla="*/ 1522452 w 1831220"/>
                <a:gd name="connsiteY3" fmla="*/ 296906 h 1615036"/>
                <a:gd name="connsiteX4" fmla="*/ 1831220 w 1831220"/>
                <a:gd name="connsiteY4" fmla="*/ 0 h 1615036"/>
                <a:gd name="connsiteX0" fmla="*/ 3164 w 1831955"/>
                <a:gd name="connsiteY0" fmla="*/ 1615036 h 1615036"/>
                <a:gd name="connsiteX1" fmla="*/ 133793 w 1831955"/>
                <a:gd name="connsiteY1" fmla="*/ 1181586 h 1615036"/>
                <a:gd name="connsiteX2" fmla="*/ 891130 w 1831955"/>
                <a:gd name="connsiteY2" fmla="*/ 1062826 h 1615036"/>
                <a:gd name="connsiteX3" fmla="*/ 1523187 w 1831955"/>
                <a:gd name="connsiteY3" fmla="*/ 296906 h 1615036"/>
                <a:gd name="connsiteX4" fmla="*/ 1831955 w 1831955"/>
                <a:gd name="connsiteY4" fmla="*/ 0 h 1615036"/>
                <a:gd name="connsiteX0" fmla="*/ 3164 w 1831955"/>
                <a:gd name="connsiteY0" fmla="*/ 1615036 h 1615036"/>
                <a:gd name="connsiteX1" fmla="*/ 133793 w 1831955"/>
                <a:gd name="connsiteY1" fmla="*/ 1181586 h 1615036"/>
                <a:gd name="connsiteX2" fmla="*/ 891130 w 1831955"/>
                <a:gd name="connsiteY2" fmla="*/ 1062826 h 1615036"/>
                <a:gd name="connsiteX3" fmla="*/ 1523187 w 1831955"/>
                <a:gd name="connsiteY3" fmla="*/ 296906 h 1615036"/>
                <a:gd name="connsiteX4" fmla="*/ 1831955 w 1831955"/>
                <a:gd name="connsiteY4" fmla="*/ 0 h 1615036"/>
                <a:gd name="connsiteX0" fmla="*/ 395 w 1829186"/>
                <a:gd name="connsiteY0" fmla="*/ 1615036 h 1615036"/>
                <a:gd name="connsiteX1" fmla="*/ 214179 w 1829186"/>
                <a:gd name="connsiteY1" fmla="*/ 1205340 h 1615036"/>
                <a:gd name="connsiteX2" fmla="*/ 888361 w 1829186"/>
                <a:gd name="connsiteY2" fmla="*/ 1062826 h 1615036"/>
                <a:gd name="connsiteX3" fmla="*/ 1520418 w 1829186"/>
                <a:gd name="connsiteY3" fmla="*/ 296906 h 1615036"/>
                <a:gd name="connsiteX4" fmla="*/ 1829186 w 1829186"/>
                <a:gd name="connsiteY4" fmla="*/ 0 h 1615036"/>
                <a:gd name="connsiteX0" fmla="*/ 395 w 1829186"/>
                <a:gd name="connsiteY0" fmla="*/ 1615036 h 1615036"/>
                <a:gd name="connsiteX1" fmla="*/ 214179 w 1829186"/>
                <a:gd name="connsiteY1" fmla="*/ 1205340 h 1615036"/>
                <a:gd name="connsiteX2" fmla="*/ 888361 w 1829186"/>
                <a:gd name="connsiteY2" fmla="*/ 1062826 h 1615036"/>
                <a:gd name="connsiteX3" fmla="*/ 1443454 w 1829186"/>
                <a:gd name="connsiteY3" fmla="*/ 267854 h 1615036"/>
                <a:gd name="connsiteX4" fmla="*/ 1829186 w 1829186"/>
                <a:gd name="connsiteY4" fmla="*/ 0 h 1615036"/>
                <a:gd name="connsiteX0" fmla="*/ 356 w 1829147"/>
                <a:gd name="connsiteY0" fmla="*/ 1615036 h 1615036"/>
                <a:gd name="connsiteX1" fmla="*/ 214140 w 1829147"/>
                <a:gd name="connsiteY1" fmla="*/ 1205340 h 1615036"/>
                <a:gd name="connsiteX2" fmla="*/ 835038 w 1829147"/>
                <a:gd name="connsiteY2" fmla="*/ 1039584 h 1615036"/>
                <a:gd name="connsiteX3" fmla="*/ 1443415 w 1829147"/>
                <a:gd name="connsiteY3" fmla="*/ 267854 h 1615036"/>
                <a:gd name="connsiteX4" fmla="*/ 1829147 w 1829147"/>
                <a:gd name="connsiteY4" fmla="*/ 0 h 1615036"/>
                <a:gd name="connsiteX0" fmla="*/ 320 w 1840952"/>
                <a:gd name="connsiteY0" fmla="*/ 1655710 h 1655710"/>
                <a:gd name="connsiteX1" fmla="*/ 225945 w 1840952"/>
                <a:gd name="connsiteY1" fmla="*/ 1205340 h 1655710"/>
                <a:gd name="connsiteX2" fmla="*/ 846843 w 1840952"/>
                <a:gd name="connsiteY2" fmla="*/ 1039584 h 1655710"/>
                <a:gd name="connsiteX3" fmla="*/ 1455220 w 1840952"/>
                <a:gd name="connsiteY3" fmla="*/ 267854 h 1655710"/>
                <a:gd name="connsiteX4" fmla="*/ 1840952 w 1840952"/>
                <a:gd name="connsiteY4" fmla="*/ 0 h 1655710"/>
                <a:gd name="connsiteX0" fmla="*/ 547 w 1841179"/>
                <a:gd name="connsiteY0" fmla="*/ 1655710 h 1655710"/>
                <a:gd name="connsiteX1" fmla="*/ 184722 w 1841179"/>
                <a:gd name="connsiteY1" fmla="*/ 1205340 h 1655710"/>
                <a:gd name="connsiteX2" fmla="*/ 847070 w 1841179"/>
                <a:gd name="connsiteY2" fmla="*/ 1039584 h 1655710"/>
                <a:gd name="connsiteX3" fmla="*/ 1455447 w 1841179"/>
                <a:gd name="connsiteY3" fmla="*/ 267854 h 1655710"/>
                <a:gd name="connsiteX4" fmla="*/ 1841179 w 1841179"/>
                <a:gd name="connsiteY4" fmla="*/ 0 h 1655710"/>
                <a:gd name="connsiteX0" fmla="*/ 547 w 1841179"/>
                <a:gd name="connsiteY0" fmla="*/ 1660586 h 1660586"/>
                <a:gd name="connsiteX1" fmla="*/ 184722 w 1841179"/>
                <a:gd name="connsiteY1" fmla="*/ 1210216 h 1660586"/>
                <a:gd name="connsiteX2" fmla="*/ 847070 w 1841179"/>
                <a:gd name="connsiteY2" fmla="*/ 1044460 h 1660586"/>
                <a:gd name="connsiteX3" fmla="*/ 1455447 w 1841179"/>
                <a:gd name="connsiteY3" fmla="*/ 272730 h 1660586"/>
                <a:gd name="connsiteX4" fmla="*/ 1841179 w 1841179"/>
                <a:gd name="connsiteY4" fmla="*/ 4876 h 1660586"/>
                <a:gd name="connsiteX0" fmla="*/ 547 w 1841179"/>
                <a:gd name="connsiteY0" fmla="*/ 1655710 h 1655710"/>
                <a:gd name="connsiteX1" fmla="*/ 184722 w 1841179"/>
                <a:gd name="connsiteY1" fmla="*/ 1205340 h 1655710"/>
                <a:gd name="connsiteX2" fmla="*/ 847070 w 1841179"/>
                <a:gd name="connsiteY2" fmla="*/ 1039584 h 1655710"/>
                <a:gd name="connsiteX3" fmla="*/ 1455447 w 1841179"/>
                <a:gd name="connsiteY3" fmla="*/ 267854 h 1655710"/>
                <a:gd name="connsiteX4" fmla="*/ 1841179 w 1841179"/>
                <a:gd name="connsiteY4" fmla="*/ 0 h 1655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1179" h="1655710">
                  <a:moveTo>
                    <a:pt x="547" y="1655710"/>
                  </a:moveTo>
                  <a:cubicBezTo>
                    <a:pt x="-5885" y="1480548"/>
                    <a:pt x="43635" y="1308028"/>
                    <a:pt x="184722" y="1205340"/>
                  </a:cubicBezTo>
                  <a:cubicBezTo>
                    <a:pt x="325809" y="1102652"/>
                    <a:pt x="635283" y="1195832"/>
                    <a:pt x="847070" y="1039584"/>
                  </a:cubicBezTo>
                  <a:cubicBezTo>
                    <a:pt x="1058857" y="883336"/>
                    <a:pt x="1289762" y="441118"/>
                    <a:pt x="1455447" y="267854"/>
                  </a:cubicBezTo>
                  <a:cubicBezTo>
                    <a:pt x="1621132" y="94590"/>
                    <a:pt x="1628725" y="3218"/>
                    <a:pt x="1841179" y="0"/>
                  </a:cubicBezTo>
                </a:path>
              </a:pathLst>
            </a:custGeom>
            <a:noFill/>
            <a:ln w="1905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56" name="Freeform: Shape 55">
              <a:extLst>
                <a:ext uri="{FF2B5EF4-FFF2-40B4-BE49-F238E27FC236}">
                  <a16:creationId xmlns:a16="http://schemas.microsoft.com/office/drawing/2014/main" id="{4236D732-8709-4C0B-BBBB-573CBA4DF82E}"/>
                </a:ext>
              </a:extLst>
            </p:cNvPr>
            <p:cNvSpPr/>
            <p:nvPr/>
          </p:nvSpPr>
          <p:spPr>
            <a:xfrm>
              <a:off x="4123182" y="1433396"/>
              <a:ext cx="1283335" cy="2167255"/>
            </a:xfrm>
            <a:custGeom>
              <a:avLst/>
              <a:gdLst>
                <a:gd name="connsiteX0" fmla="*/ 2664 w 1861153"/>
                <a:gd name="connsiteY0" fmla="*/ 1699267 h 1699267"/>
                <a:gd name="connsiteX1" fmla="*/ 133293 w 1861153"/>
                <a:gd name="connsiteY1" fmla="*/ 1265817 h 1699267"/>
                <a:gd name="connsiteX2" fmla="*/ 863625 w 1861153"/>
                <a:gd name="connsiteY2" fmla="*/ 1200503 h 1699267"/>
                <a:gd name="connsiteX3" fmla="*/ 1635521 w 1861153"/>
                <a:gd name="connsiteY3" fmla="*/ 143599 h 1699267"/>
                <a:gd name="connsiteX4" fmla="*/ 1861153 w 1861153"/>
                <a:gd name="connsiteY4" fmla="*/ 1095 h 1699267"/>
                <a:gd name="connsiteX0" fmla="*/ 2664 w 1861153"/>
                <a:gd name="connsiteY0" fmla="*/ 1698172 h 1698172"/>
                <a:gd name="connsiteX1" fmla="*/ 133293 w 1861153"/>
                <a:gd name="connsiteY1" fmla="*/ 1264722 h 1698172"/>
                <a:gd name="connsiteX2" fmla="*/ 863625 w 1861153"/>
                <a:gd name="connsiteY2" fmla="*/ 1199408 h 1698172"/>
                <a:gd name="connsiteX3" fmla="*/ 1593943 w 1861153"/>
                <a:gd name="connsiteY3" fmla="*/ 231569 h 1698172"/>
                <a:gd name="connsiteX4" fmla="*/ 1861153 w 1861153"/>
                <a:gd name="connsiteY4" fmla="*/ 0 h 1698172"/>
                <a:gd name="connsiteX0" fmla="*/ 2664 w 1831455"/>
                <a:gd name="connsiteY0" fmla="*/ 1615036 h 1615036"/>
                <a:gd name="connsiteX1" fmla="*/ 133293 w 1831455"/>
                <a:gd name="connsiteY1" fmla="*/ 1181586 h 1615036"/>
                <a:gd name="connsiteX2" fmla="*/ 863625 w 1831455"/>
                <a:gd name="connsiteY2" fmla="*/ 1116272 h 1615036"/>
                <a:gd name="connsiteX3" fmla="*/ 1593943 w 1831455"/>
                <a:gd name="connsiteY3" fmla="*/ 148433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52376 w 1831455"/>
                <a:gd name="connsiteY3" fmla="*/ 207819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40501 w 1831455"/>
                <a:gd name="connsiteY3" fmla="*/ 213757 h 1615036"/>
                <a:gd name="connsiteX4" fmla="*/ 1831455 w 1831455"/>
                <a:gd name="connsiteY4" fmla="*/ 0 h 1615036"/>
                <a:gd name="connsiteX0" fmla="*/ 2664 w 1831455"/>
                <a:gd name="connsiteY0" fmla="*/ 1619693 h 1619693"/>
                <a:gd name="connsiteX1" fmla="*/ 133293 w 1831455"/>
                <a:gd name="connsiteY1" fmla="*/ 1186243 h 1619693"/>
                <a:gd name="connsiteX2" fmla="*/ 863625 w 1831455"/>
                <a:gd name="connsiteY2" fmla="*/ 1120929 h 1619693"/>
                <a:gd name="connsiteX3" fmla="*/ 1540501 w 1831455"/>
                <a:gd name="connsiteY3" fmla="*/ 218414 h 1619693"/>
                <a:gd name="connsiteX4" fmla="*/ 1831455 w 1831455"/>
                <a:gd name="connsiteY4" fmla="*/ 4657 h 1619693"/>
                <a:gd name="connsiteX0" fmla="*/ 2664 w 1831455"/>
                <a:gd name="connsiteY0" fmla="*/ 1615036 h 1615036"/>
                <a:gd name="connsiteX1" fmla="*/ 133293 w 1831455"/>
                <a:gd name="connsiteY1" fmla="*/ 1181586 h 1615036"/>
                <a:gd name="connsiteX2" fmla="*/ 863625 w 1831455"/>
                <a:gd name="connsiteY2" fmla="*/ 1116272 h 1615036"/>
                <a:gd name="connsiteX3" fmla="*/ 1522687 w 1831455"/>
                <a:gd name="connsiteY3" fmla="*/ 296906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22687 w 1831455"/>
                <a:gd name="connsiteY3" fmla="*/ 296906 h 1615036"/>
                <a:gd name="connsiteX4" fmla="*/ 1831455 w 1831455"/>
                <a:gd name="connsiteY4" fmla="*/ 0 h 1615036"/>
                <a:gd name="connsiteX0" fmla="*/ 2429 w 1831220"/>
                <a:gd name="connsiteY0" fmla="*/ 1615036 h 1615036"/>
                <a:gd name="connsiteX1" fmla="*/ 133058 w 1831220"/>
                <a:gd name="connsiteY1" fmla="*/ 1181586 h 1615036"/>
                <a:gd name="connsiteX2" fmla="*/ 848821 w 1831220"/>
                <a:gd name="connsiteY2" fmla="*/ 1039072 h 1615036"/>
                <a:gd name="connsiteX3" fmla="*/ 1522452 w 1831220"/>
                <a:gd name="connsiteY3" fmla="*/ 296906 h 1615036"/>
                <a:gd name="connsiteX4" fmla="*/ 1831220 w 1831220"/>
                <a:gd name="connsiteY4" fmla="*/ 0 h 1615036"/>
                <a:gd name="connsiteX0" fmla="*/ 2429 w 1831220"/>
                <a:gd name="connsiteY0" fmla="*/ 1615036 h 1615036"/>
                <a:gd name="connsiteX1" fmla="*/ 133058 w 1831220"/>
                <a:gd name="connsiteY1" fmla="*/ 1181586 h 1615036"/>
                <a:gd name="connsiteX2" fmla="*/ 848821 w 1831220"/>
                <a:gd name="connsiteY2" fmla="*/ 1039072 h 1615036"/>
                <a:gd name="connsiteX3" fmla="*/ 1522452 w 1831220"/>
                <a:gd name="connsiteY3" fmla="*/ 296906 h 1615036"/>
                <a:gd name="connsiteX4" fmla="*/ 1831220 w 1831220"/>
                <a:gd name="connsiteY4" fmla="*/ 0 h 1615036"/>
                <a:gd name="connsiteX0" fmla="*/ 3164 w 1831955"/>
                <a:gd name="connsiteY0" fmla="*/ 1615036 h 1615036"/>
                <a:gd name="connsiteX1" fmla="*/ 133793 w 1831955"/>
                <a:gd name="connsiteY1" fmla="*/ 1181586 h 1615036"/>
                <a:gd name="connsiteX2" fmla="*/ 891130 w 1831955"/>
                <a:gd name="connsiteY2" fmla="*/ 1062826 h 1615036"/>
                <a:gd name="connsiteX3" fmla="*/ 1523187 w 1831955"/>
                <a:gd name="connsiteY3" fmla="*/ 296906 h 1615036"/>
                <a:gd name="connsiteX4" fmla="*/ 1831955 w 1831955"/>
                <a:gd name="connsiteY4" fmla="*/ 0 h 1615036"/>
                <a:gd name="connsiteX0" fmla="*/ 3164 w 1831955"/>
                <a:gd name="connsiteY0" fmla="*/ 1615036 h 1615036"/>
                <a:gd name="connsiteX1" fmla="*/ 133793 w 1831955"/>
                <a:gd name="connsiteY1" fmla="*/ 1181586 h 1615036"/>
                <a:gd name="connsiteX2" fmla="*/ 891130 w 1831955"/>
                <a:gd name="connsiteY2" fmla="*/ 1062826 h 1615036"/>
                <a:gd name="connsiteX3" fmla="*/ 1523187 w 1831955"/>
                <a:gd name="connsiteY3" fmla="*/ 296906 h 1615036"/>
                <a:gd name="connsiteX4" fmla="*/ 1831955 w 1831955"/>
                <a:gd name="connsiteY4" fmla="*/ 0 h 1615036"/>
                <a:gd name="connsiteX0" fmla="*/ 395 w 1829186"/>
                <a:gd name="connsiteY0" fmla="*/ 1615036 h 1615036"/>
                <a:gd name="connsiteX1" fmla="*/ 214179 w 1829186"/>
                <a:gd name="connsiteY1" fmla="*/ 1205340 h 1615036"/>
                <a:gd name="connsiteX2" fmla="*/ 888361 w 1829186"/>
                <a:gd name="connsiteY2" fmla="*/ 1062826 h 1615036"/>
                <a:gd name="connsiteX3" fmla="*/ 1520418 w 1829186"/>
                <a:gd name="connsiteY3" fmla="*/ 296906 h 1615036"/>
                <a:gd name="connsiteX4" fmla="*/ 1829186 w 1829186"/>
                <a:gd name="connsiteY4" fmla="*/ 0 h 1615036"/>
                <a:gd name="connsiteX0" fmla="*/ 395 w 1829186"/>
                <a:gd name="connsiteY0" fmla="*/ 1615036 h 1615036"/>
                <a:gd name="connsiteX1" fmla="*/ 214179 w 1829186"/>
                <a:gd name="connsiteY1" fmla="*/ 1205340 h 1615036"/>
                <a:gd name="connsiteX2" fmla="*/ 888361 w 1829186"/>
                <a:gd name="connsiteY2" fmla="*/ 1062826 h 1615036"/>
                <a:gd name="connsiteX3" fmla="*/ 1443454 w 1829186"/>
                <a:gd name="connsiteY3" fmla="*/ 267854 h 1615036"/>
                <a:gd name="connsiteX4" fmla="*/ 1829186 w 1829186"/>
                <a:gd name="connsiteY4" fmla="*/ 0 h 1615036"/>
                <a:gd name="connsiteX0" fmla="*/ 356 w 1829147"/>
                <a:gd name="connsiteY0" fmla="*/ 1615036 h 1615036"/>
                <a:gd name="connsiteX1" fmla="*/ 214140 w 1829147"/>
                <a:gd name="connsiteY1" fmla="*/ 1205340 h 1615036"/>
                <a:gd name="connsiteX2" fmla="*/ 835038 w 1829147"/>
                <a:gd name="connsiteY2" fmla="*/ 1039584 h 1615036"/>
                <a:gd name="connsiteX3" fmla="*/ 1443415 w 1829147"/>
                <a:gd name="connsiteY3" fmla="*/ 267854 h 1615036"/>
                <a:gd name="connsiteX4" fmla="*/ 1829147 w 1829147"/>
                <a:gd name="connsiteY4" fmla="*/ 0 h 1615036"/>
                <a:gd name="connsiteX0" fmla="*/ 320 w 1840952"/>
                <a:gd name="connsiteY0" fmla="*/ 1655710 h 1655710"/>
                <a:gd name="connsiteX1" fmla="*/ 225945 w 1840952"/>
                <a:gd name="connsiteY1" fmla="*/ 1205340 h 1655710"/>
                <a:gd name="connsiteX2" fmla="*/ 846843 w 1840952"/>
                <a:gd name="connsiteY2" fmla="*/ 1039584 h 1655710"/>
                <a:gd name="connsiteX3" fmla="*/ 1455220 w 1840952"/>
                <a:gd name="connsiteY3" fmla="*/ 267854 h 1655710"/>
                <a:gd name="connsiteX4" fmla="*/ 1840952 w 1840952"/>
                <a:gd name="connsiteY4" fmla="*/ 0 h 1655710"/>
                <a:gd name="connsiteX0" fmla="*/ 547 w 1841179"/>
                <a:gd name="connsiteY0" fmla="*/ 1655710 h 1655710"/>
                <a:gd name="connsiteX1" fmla="*/ 184722 w 1841179"/>
                <a:gd name="connsiteY1" fmla="*/ 1205340 h 1655710"/>
                <a:gd name="connsiteX2" fmla="*/ 847070 w 1841179"/>
                <a:gd name="connsiteY2" fmla="*/ 1039584 h 1655710"/>
                <a:gd name="connsiteX3" fmla="*/ 1455447 w 1841179"/>
                <a:gd name="connsiteY3" fmla="*/ 267854 h 1655710"/>
                <a:gd name="connsiteX4" fmla="*/ 1841179 w 1841179"/>
                <a:gd name="connsiteY4" fmla="*/ 0 h 1655710"/>
                <a:gd name="connsiteX0" fmla="*/ 465 w 1841097"/>
                <a:gd name="connsiteY0" fmla="*/ 1655710 h 1655710"/>
                <a:gd name="connsiteX1" fmla="*/ 184640 w 1841097"/>
                <a:gd name="connsiteY1" fmla="*/ 1205340 h 1655710"/>
                <a:gd name="connsiteX2" fmla="*/ 781865 w 1841097"/>
                <a:gd name="connsiteY2" fmla="*/ 900107 h 1655710"/>
                <a:gd name="connsiteX3" fmla="*/ 1455365 w 1841097"/>
                <a:gd name="connsiteY3" fmla="*/ 267854 h 1655710"/>
                <a:gd name="connsiteX4" fmla="*/ 1841097 w 1841097"/>
                <a:gd name="connsiteY4" fmla="*/ 0 h 1655710"/>
                <a:gd name="connsiteX0" fmla="*/ 1088 w 1841720"/>
                <a:gd name="connsiteY0" fmla="*/ 1655710 h 1655710"/>
                <a:gd name="connsiteX1" fmla="*/ 143824 w 1841720"/>
                <a:gd name="connsiteY1" fmla="*/ 1158848 h 1655710"/>
                <a:gd name="connsiteX2" fmla="*/ 782488 w 1841720"/>
                <a:gd name="connsiteY2" fmla="*/ 900107 h 1655710"/>
                <a:gd name="connsiteX3" fmla="*/ 1455988 w 1841720"/>
                <a:gd name="connsiteY3" fmla="*/ 267854 h 1655710"/>
                <a:gd name="connsiteX4" fmla="*/ 1841720 w 1841720"/>
                <a:gd name="connsiteY4" fmla="*/ 0 h 1655710"/>
                <a:gd name="connsiteX0" fmla="*/ 1088 w 1841720"/>
                <a:gd name="connsiteY0" fmla="*/ 1655710 h 1655710"/>
                <a:gd name="connsiteX1" fmla="*/ 143824 w 1841720"/>
                <a:gd name="connsiteY1" fmla="*/ 1158848 h 1655710"/>
                <a:gd name="connsiteX2" fmla="*/ 782488 w 1841720"/>
                <a:gd name="connsiteY2" fmla="*/ 900107 h 1655710"/>
                <a:gd name="connsiteX3" fmla="*/ 1278388 w 1841720"/>
                <a:gd name="connsiteY3" fmla="*/ 227174 h 1655710"/>
                <a:gd name="connsiteX4" fmla="*/ 1841720 w 1841720"/>
                <a:gd name="connsiteY4" fmla="*/ 0 h 1655710"/>
                <a:gd name="connsiteX0" fmla="*/ 1297 w 1841929"/>
                <a:gd name="connsiteY0" fmla="*/ 1655710 h 1655710"/>
                <a:gd name="connsiteX1" fmla="*/ 144033 w 1841929"/>
                <a:gd name="connsiteY1" fmla="*/ 1158848 h 1655710"/>
                <a:gd name="connsiteX2" fmla="*/ 818217 w 1841929"/>
                <a:gd name="connsiteY2" fmla="*/ 883356 h 1655710"/>
                <a:gd name="connsiteX3" fmla="*/ 1278597 w 1841929"/>
                <a:gd name="connsiteY3" fmla="*/ 227174 h 1655710"/>
                <a:gd name="connsiteX4" fmla="*/ 1841929 w 1841929"/>
                <a:gd name="connsiteY4" fmla="*/ 0 h 1655710"/>
                <a:gd name="connsiteX0" fmla="*/ 1297 w 1298154"/>
                <a:gd name="connsiteY0" fmla="*/ 2120634 h 2120634"/>
                <a:gd name="connsiteX1" fmla="*/ 144033 w 1298154"/>
                <a:gd name="connsiteY1" fmla="*/ 1623772 h 2120634"/>
                <a:gd name="connsiteX2" fmla="*/ 818217 w 1298154"/>
                <a:gd name="connsiteY2" fmla="*/ 1348280 h 2120634"/>
                <a:gd name="connsiteX3" fmla="*/ 1278597 w 1298154"/>
                <a:gd name="connsiteY3" fmla="*/ 692098 h 2120634"/>
                <a:gd name="connsiteX4" fmla="*/ 1279465 w 1298154"/>
                <a:gd name="connsiteY4" fmla="*/ 0 h 2120634"/>
                <a:gd name="connsiteX0" fmla="*/ 1297 w 1316109"/>
                <a:gd name="connsiteY0" fmla="*/ 2120634 h 2120634"/>
                <a:gd name="connsiteX1" fmla="*/ 144033 w 1316109"/>
                <a:gd name="connsiteY1" fmla="*/ 1623772 h 2120634"/>
                <a:gd name="connsiteX2" fmla="*/ 818217 w 1316109"/>
                <a:gd name="connsiteY2" fmla="*/ 1348280 h 2120634"/>
                <a:gd name="connsiteX3" fmla="*/ 1298154 w 1316109"/>
                <a:gd name="connsiteY3" fmla="*/ 651428 h 2120634"/>
                <a:gd name="connsiteX4" fmla="*/ 1279465 w 1316109"/>
                <a:gd name="connsiteY4" fmla="*/ 0 h 2120634"/>
                <a:gd name="connsiteX0" fmla="*/ 1297 w 1328322"/>
                <a:gd name="connsiteY0" fmla="*/ 2120634 h 2120634"/>
                <a:gd name="connsiteX1" fmla="*/ 144033 w 1328322"/>
                <a:gd name="connsiteY1" fmla="*/ 1623772 h 2120634"/>
                <a:gd name="connsiteX2" fmla="*/ 818217 w 1328322"/>
                <a:gd name="connsiteY2" fmla="*/ 1348280 h 2120634"/>
                <a:gd name="connsiteX3" fmla="*/ 1298154 w 1328322"/>
                <a:gd name="connsiteY3" fmla="*/ 651428 h 2120634"/>
                <a:gd name="connsiteX4" fmla="*/ 1279465 w 1328322"/>
                <a:gd name="connsiteY4" fmla="*/ 0 h 2120634"/>
                <a:gd name="connsiteX0" fmla="*/ 1297 w 1328322"/>
                <a:gd name="connsiteY0" fmla="*/ 2121007 h 2121007"/>
                <a:gd name="connsiteX1" fmla="*/ 144033 w 1328322"/>
                <a:gd name="connsiteY1" fmla="*/ 1624145 h 2121007"/>
                <a:gd name="connsiteX2" fmla="*/ 818217 w 1328322"/>
                <a:gd name="connsiteY2" fmla="*/ 1348653 h 2121007"/>
                <a:gd name="connsiteX3" fmla="*/ 1298154 w 1328322"/>
                <a:gd name="connsiteY3" fmla="*/ 651801 h 2121007"/>
                <a:gd name="connsiteX4" fmla="*/ 1279465 w 1328322"/>
                <a:gd name="connsiteY4" fmla="*/ 373 h 2121007"/>
                <a:gd name="connsiteX0" fmla="*/ 1297 w 1328322"/>
                <a:gd name="connsiteY0" fmla="*/ 2120634 h 2120634"/>
                <a:gd name="connsiteX1" fmla="*/ 144033 w 1328322"/>
                <a:gd name="connsiteY1" fmla="*/ 1623772 h 2120634"/>
                <a:gd name="connsiteX2" fmla="*/ 818217 w 1328322"/>
                <a:gd name="connsiteY2" fmla="*/ 1348280 h 2120634"/>
                <a:gd name="connsiteX3" fmla="*/ 1298154 w 1328322"/>
                <a:gd name="connsiteY3" fmla="*/ 651428 h 2120634"/>
                <a:gd name="connsiteX4" fmla="*/ 1279465 w 1328322"/>
                <a:gd name="connsiteY4" fmla="*/ 0 h 2120634"/>
                <a:gd name="connsiteX0" fmla="*/ 1297 w 1300128"/>
                <a:gd name="connsiteY0" fmla="*/ 2120634 h 2120634"/>
                <a:gd name="connsiteX1" fmla="*/ 144033 w 1300128"/>
                <a:gd name="connsiteY1" fmla="*/ 1623772 h 2120634"/>
                <a:gd name="connsiteX2" fmla="*/ 818217 w 1300128"/>
                <a:gd name="connsiteY2" fmla="*/ 1348280 h 2120634"/>
                <a:gd name="connsiteX3" fmla="*/ 1268552 w 1300128"/>
                <a:gd name="connsiteY3" fmla="*/ 523609 h 2120634"/>
                <a:gd name="connsiteX4" fmla="*/ 1279465 w 1300128"/>
                <a:gd name="connsiteY4" fmla="*/ 0 h 2120634"/>
                <a:gd name="connsiteX0" fmla="*/ 1297 w 1294536"/>
                <a:gd name="connsiteY0" fmla="*/ 2120634 h 2120634"/>
                <a:gd name="connsiteX1" fmla="*/ 144033 w 1294536"/>
                <a:gd name="connsiteY1" fmla="*/ 1623772 h 2120634"/>
                <a:gd name="connsiteX2" fmla="*/ 818217 w 1294536"/>
                <a:gd name="connsiteY2" fmla="*/ 1348280 h 2120634"/>
                <a:gd name="connsiteX3" fmla="*/ 1268552 w 1294536"/>
                <a:gd name="connsiteY3" fmla="*/ 523609 h 2120634"/>
                <a:gd name="connsiteX4" fmla="*/ 1279465 w 1294536"/>
                <a:gd name="connsiteY4" fmla="*/ 0 h 2120634"/>
                <a:gd name="connsiteX0" fmla="*/ 1297 w 1294248"/>
                <a:gd name="connsiteY0" fmla="*/ 2120634 h 2120634"/>
                <a:gd name="connsiteX1" fmla="*/ 144033 w 1294248"/>
                <a:gd name="connsiteY1" fmla="*/ 1623772 h 2120634"/>
                <a:gd name="connsiteX2" fmla="*/ 818217 w 1294248"/>
                <a:gd name="connsiteY2" fmla="*/ 1348280 h 2120634"/>
                <a:gd name="connsiteX3" fmla="*/ 1268552 w 1294248"/>
                <a:gd name="connsiteY3" fmla="*/ 523609 h 2120634"/>
                <a:gd name="connsiteX4" fmla="*/ 1279465 w 1294248"/>
                <a:gd name="connsiteY4" fmla="*/ 0 h 2120634"/>
                <a:gd name="connsiteX0" fmla="*/ 1297 w 1279465"/>
                <a:gd name="connsiteY0" fmla="*/ 2120634 h 2120634"/>
                <a:gd name="connsiteX1" fmla="*/ 144033 w 1279465"/>
                <a:gd name="connsiteY1" fmla="*/ 1623772 h 2120634"/>
                <a:gd name="connsiteX2" fmla="*/ 818217 w 1279465"/>
                <a:gd name="connsiteY2" fmla="*/ 1348280 h 2120634"/>
                <a:gd name="connsiteX3" fmla="*/ 1209344 w 1279465"/>
                <a:gd name="connsiteY3" fmla="*/ 424840 h 2120634"/>
                <a:gd name="connsiteX4" fmla="*/ 1279465 w 1279465"/>
                <a:gd name="connsiteY4" fmla="*/ 0 h 2120634"/>
                <a:gd name="connsiteX0" fmla="*/ 1297 w 1295215"/>
                <a:gd name="connsiteY0" fmla="*/ 2120634 h 2120634"/>
                <a:gd name="connsiteX1" fmla="*/ 144033 w 1295215"/>
                <a:gd name="connsiteY1" fmla="*/ 1623772 h 2120634"/>
                <a:gd name="connsiteX2" fmla="*/ 818217 w 1295215"/>
                <a:gd name="connsiteY2" fmla="*/ 1348280 h 2120634"/>
                <a:gd name="connsiteX3" fmla="*/ 1209344 w 1295215"/>
                <a:gd name="connsiteY3" fmla="*/ 424840 h 2120634"/>
                <a:gd name="connsiteX4" fmla="*/ 1279465 w 1295215"/>
                <a:gd name="connsiteY4" fmla="*/ 0 h 2120634"/>
                <a:gd name="connsiteX0" fmla="*/ 1297 w 1279465"/>
                <a:gd name="connsiteY0" fmla="*/ 2120634 h 2120634"/>
                <a:gd name="connsiteX1" fmla="*/ 144033 w 1279465"/>
                <a:gd name="connsiteY1" fmla="*/ 1623772 h 2120634"/>
                <a:gd name="connsiteX2" fmla="*/ 818217 w 1279465"/>
                <a:gd name="connsiteY2" fmla="*/ 1348280 h 2120634"/>
                <a:gd name="connsiteX3" fmla="*/ 1179733 w 1279465"/>
                <a:gd name="connsiteY3" fmla="*/ 430650 h 2120634"/>
                <a:gd name="connsiteX4" fmla="*/ 1279465 w 1279465"/>
                <a:gd name="connsiteY4" fmla="*/ 0 h 2120634"/>
                <a:gd name="connsiteX0" fmla="*/ 1297 w 1279465"/>
                <a:gd name="connsiteY0" fmla="*/ 2120634 h 2120634"/>
                <a:gd name="connsiteX1" fmla="*/ 144033 w 1279465"/>
                <a:gd name="connsiteY1" fmla="*/ 1623772 h 2120634"/>
                <a:gd name="connsiteX2" fmla="*/ 818217 w 1279465"/>
                <a:gd name="connsiteY2" fmla="*/ 1348280 h 2120634"/>
                <a:gd name="connsiteX3" fmla="*/ 1179733 w 1279465"/>
                <a:gd name="connsiteY3" fmla="*/ 430650 h 2120634"/>
                <a:gd name="connsiteX4" fmla="*/ 1279465 w 1279465"/>
                <a:gd name="connsiteY4" fmla="*/ 0 h 2120634"/>
                <a:gd name="connsiteX0" fmla="*/ 1297 w 1279465"/>
                <a:gd name="connsiteY0" fmla="*/ 2120634 h 2120634"/>
                <a:gd name="connsiteX1" fmla="*/ 144033 w 1279465"/>
                <a:gd name="connsiteY1" fmla="*/ 1623772 h 2120634"/>
                <a:gd name="connsiteX2" fmla="*/ 818217 w 1279465"/>
                <a:gd name="connsiteY2" fmla="*/ 1348280 h 2120634"/>
                <a:gd name="connsiteX3" fmla="*/ 931103 w 1279465"/>
                <a:gd name="connsiteY3" fmla="*/ 471319 h 2120634"/>
                <a:gd name="connsiteX4" fmla="*/ 1279465 w 1279465"/>
                <a:gd name="connsiteY4" fmla="*/ 0 h 21206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9465" h="2120634">
                  <a:moveTo>
                    <a:pt x="1297" y="2120634"/>
                  </a:moveTo>
                  <a:cubicBezTo>
                    <a:pt x="-5135" y="1945472"/>
                    <a:pt x="7880" y="1752498"/>
                    <a:pt x="144033" y="1623772"/>
                  </a:cubicBezTo>
                  <a:cubicBezTo>
                    <a:pt x="280186" y="1495046"/>
                    <a:pt x="687039" y="1540355"/>
                    <a:pt x="818217" y="1348280"/>
                  </a:cubicBezTo>
                  <a:cubicBezTo>
                    <a:pt x="949395" y="1156205"/>
                    <a:pt x="949032" y="881949"/>
                    <a:pt x="931103" y="471319"/>
                  </a:cubicBezTo>
                  <a:cubicBezTo>
                    <a:pt x="913174" y="60689"/>
                    <a:pt x="1049252" y="20659"/>
                    <a:pt x="1279465" y="0"/>
                  </a:cubicBezTo>
                </a:path>
              </a:pathLst>
            </a:custGeom>
            <a:noFill/>
            <a:ln w="190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57" name="Freeform: Shape 56">
              <a:extLst>
                <a:ext uri="{FF2B5EF4-FFF2-40B4-BE49-F238E27FC236}">
                  <a16:creationId xmlns:a16="http://schemas.microsoft.com/office/drawing/2014/main" id="{2B809CC2-1EBD-4045-8C17-484F10159D1B}"/>
                </a:ext>
              </a:extLst>
            </p:cNvPr>
            <p:cNvSpPr/>
            <p:nvPr/>
          </p:nvSpPr>
          <p:spPr>
            <a:xfrm>
              <a:off x="4113657" y="2624021"/>
              <a:ext cx="403761" cy="985677"/>
            </a:xfrm>
            <a:custGeom>
              <a:avLst/>
              <a:gdLst>
                <a:gd name="connsiteX0" fmla="*/ 2664 w 1861153"/>
                <a:gd name="connsiteY0" fmla="*/ 1699267 h 1699267"/>
                <a:gd name="connsiteX1" fmla="*/ 133293 w 1861153"/>
                <a:gd name="connsiteY1" fmla="*/ 1265817 h 1699267"/>
                <a:gd name="connsiteX2" fmla="*/ 863625 w 1861153"/>
                <a:gd name="connsiteY2" fmla="*/ 1200503 h 1699267"/>
                <a:gd name="connsiteX3" fmla="*/ 1635521 w 1861153"/>
                <a:gd name="connsiteY3" fmla="*/ 143599 h 1699267"/>
                <a:gd name="connsiteX4" fmla="*/ 1861153 w 1861153"/>
                <a:gd name="connsiteY4" fmla="*/ 1095 h 1699267"/>
                <a:gd name="connsiteX0" fmla="*/ 2664 w 1861153"/>
                <a:gd name="connsiteY0" fmla="*/ 1698172 h 1698172"/>
                <a:gd name="connsiteX1" fmla="*/ 133293 w 1861153"/>
                <a:gd name="connsiteY1" fmla="*/ 1264722 h 1698172"/>
                <a:gd name="connsiteX2" fmla="*/ 863625 w 1861153"/>
                <a:gd name="connsiteY2" fmla="*/ 1199408 h 1698172"/>
                <a:gd name="connsiteX3" fmla="*/ 1593943 w 1861153"/>
                <a:gd name="connsiteY3" fmla="*/ 231569 h 1698172"/>
                <a:gd name="connsiteX4" fmla="*/ 1861153 w 1861153"/>
                <a:gd name="connsiteY4" fmla="*/ 0 h 1698172"/>
                <a:gd name="connsiteX0" fmla="*/ 2664 w 1831455"/>
                <a:gd name="connsiteY0" fmla="*/ 1615036 h 1615036"/>
                <a:gd name="connsiteX1" fmla="*/ 133293 w 1831455"/>
                <a:gd name="connsiteY1" fmla="*/ 1181586 h 1615036"/>
                <a:gd name="connsiteX2" fmla="*/ 863625 w 1831455"/>
                <a:gd name="connsiteY2" fmla="*/ 1116272 h 1615036"/>
                <a:gd name="connsiteX3" fmla="*/ 1593943 w 1831455"/>
                <a:gd name="connsiteY3" fmla="*/ 148433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52376 w 1831455"/>
                <a:gd name="connsiteY3" fmla="*/ 207819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40501 w 1831455"/>
                <a:gd name="connsiteY3" fmla="*/ 213757 h 1615036"/>
                <a:gd name="connsiteX4" fmla="*/ 1831455 w 1831455"/>
                <a:gd name="connsiteY4" fmla="*/ 0 h 1615036"/>
                <a:gd name="connsiteX0" fmla="*/ 2664 w 1831455"/>
                <a:gd name="connsiteY0" fmla="*/ 1619693 h 1619693"/>
                <a:gd name="connsiteX1" fmla="*/ 133293 w 1831455"/>
                <a:gd name="connsiteY1" fmla="*/ 1186243 h 1619693"/>
                <a:gd name="connsiteX2" fmla="*/ 863625 w 1831455"/>
                <a:gd name="connsiteY2" fmla="*/ 1120929 h 1619693"/>
                <a:gd name="connsiteX3" fmla="*/ 1540501 w 1831455"/>
                <a:gd name="connsiteY3" fmla="*/ 218414 h 1619693"/>
                <a:gd name="connsiteX4" fmla="*/ 1831455 w 1831455"/>
                <a:gd name="connsiteY4" fmla="*/ 4657 h 1619693"/>
                <a:gd name="connsiteX0" fmla="*/ 2664 w 1831455"/>
                <a:gd name="connsiteY0" fmla="*/ 1615036 h 1615036"/>
                <a:gd name="connsiteX1" fmla="*/ 133293 w 1831455"/>
                <a:gd name="connsiteY1" fmla="*/ 1181586 h 1615036"/>
                <a:gd name="connsiteX2" fmla="*/ 863625 w 1831455"/>
                <a:gd name="connsiteY2" fmla="*/ 1116272 h 1615036"/>
                <a:gd name="connsiteX3" fmla="*/ 1522687 w 1831455"/>
                <a:gd name="connsiteY3" fmla="*/ 296906 h 1615036"/>
                <a:gd name="connsiteX4" fmla="*/ 1831455 w 1831455"/>
                <a:gd name="connsiteY4" fmla="*/ 0 h 1615036"/>
                <a:gd name="connsiteX0" fmla="*/ 2664 w 1831455"/>
                <a:gd name="connsiteY0" fmla="*/ 1615036 h 1615036"/>
                <a:gd name="connsiteX1" fmla="*/ 133293 w 1831455"/>
                <a:gd name="connsiteY1" fmla="*/ 1181586 h 1615036"/>
                <a:gd name="connsiteX2" fmla="*/ 863625 w 1831455"/>
                <a:gd name="connsiteY2" fmla="*/ 1116272 h 1615036"/>
                <a:gd name="connsiteX3" fmla="*/ 1522687 w 1831455"/>
                <a:gd name="connsiteY3" fmla="*/ 296906 h 1615036"/>
                <a:gd name="connsiteX4" fmla="*/ 1831455 w 1831455"/>
                <a:gd name="connsiteY4" fmla="*/ 0 h 1615036"/>
                <a:gd name="connsiteX0" fmla="*/ 2429 w 1831220"/>
                <a:gd name="connsiteY0" fmla="*/ 1615036 h 1615036"/>
                <a:gd name="connsiteX1" fmla="*/ 133058 w 1831220"/>
                <a:gd name="connsiteY1" fmla="*/ 1181586 h 1615036"/>
                <a:gd name="connsiteX2" fmla="*/ 848821 w 1831220"/>
                <a:gd name="connsiteY2" fmla="*/ 1039072 h 1615036"/>
                <a:gd name="connsiteX3" fmla="*/ 1522452 w 1831220"/>
                <a:gd name="connsiteY3" fmla="*/ 296906 h 1615036"/>
                <a:gd name="connsiteX4" fmla="*/ 1831220 w 1831220"/>
                <a:gd name="connsiteY4" fmla="*/ 0 h 1615036"/>
                <a:gd name="connsiteX0" fmla="*/ 2429 w 1831220"/>
                <a:gd name="connsiteY0" fmla="*/ 1615036 h 1615036"/>
                <a:gd name="connsiteX1" fmla="*/ 133058 w 1831220"/>
                <a:gd name="connsiteY1" fmla="*/ 1181586 h 1615036"/>
                <a:gd name="connsiteX2" fmla="*/ 848821 w 1831220"/>
                <a:gd name="connsiteY2" fmla="*/ 1039072 h 1615036"/>
                <a:gd name="connsiteX3" fmla="*/ 1522452 w 1831220"/>
                <a:gd name="connsiteY3" fmla="*/ 296906 h 1615036"/>
                <a:gd name="connsiteX4" fmla="*/ 1831220 w 1831220"/>
                <a:gd name="connsiteY4" fmla="*/ 0 h 1615036"/>
                <a:gd name="connsiteX0" fmla="*/ 3164 w 1831955"/>
                <a:gd name="connsiteY0" fmla="*/ 1615036 h 1615036"/>
                <a:gd name="connsiteX1" fmla="*/ 133793 w 1831955"/>
                <a:gd name="connsiteY1" fmla="*/ 1181586 h 1615036"/>
                <a:gd name="connsiteX2" fmla="*/ 891130 w 1831955"/>
                <a:gd name="connsiteY2" fmla="*/ 1062826 h 1615036"/>
                <a:gd name="connsiteX3" fmla="*/ 1523187 w 1831955"/>
                <a:gd name="connsiteY3" fmla="*/ 296906 h 1615036"/>
                <a:gd name="connsiteX4" fmla="*/ 1831955 w 1831955"/>
                <a:gd name="connsiteY4" fmla="*/ 0 h 1615036"/>
                <a:gd name="connsiteX0" fmla="*/ 3164 w 1831955"/>
                <a:gd name="connsiteY0" fmla="*/ 1615036 h 1615036"/>
                <a:gd name="connsiteX1" fmla="*/ 133793 w 1831955"/>
                <a:gd name="connsiteY1" fmla="*/ 1181586 h 1615036"/>
                <a:gd name="connsiteX2" fmla="*/ 891130 w 1831955"/>
                <a:gd name="connsiteY2" fmla="*/ 1062826 h 1615036"/>
                <a:gd name="connsiteX3" fmla="*/ 1523187 w 1831955"/>
                <a:gd name="connsiteY3" fmla="*/ 296906 h 1615036"/>
                <a:gd name="connsiteX4" fmla="*/ 1831955 w 1831955"/>
                <a:gd name="connsiteY4" fmla="*/ 0 h 1615036"/>
                <a:gd name="connsiteX0" fmla="*/ 395 w 1829186"/>
                <a:gd name="connsiteY0" fmla="*/ 1615036 h 1615036"/>
                <a:gd name="connsiteX1" fmla="*/ 214179 w 1829186"/>
                <a:gd name="connsiteY1" fmla="*/ 1205340 h 1615036"/>
                <a:gd name="connsiteX2" fmla="*/ 888361 w 1829186"/>
                <a:gd name="connsiteY2" fmla="*/ 1062826 h 1615036"/>
                <a:gd name="connsiteX3" fmla="*/ 1520418 w 1829186"/>
                <a:gd name="connsiteY3" fmla="*/ 296906 h 1615036"/>
                <a:gd name="connsiteX4" fmla="*/ 1829186 w 1829186"/>
                <a:gd name="connsiteY4" fmla="*/ 0 h 1615036"/>
                <a:gd name="connsiteX0" fmla="*/ 1283 w 1830074"/>
                <a:gd name="connsiteY0" fmla="*/ 1615036 h 1615036"/>
                <a:gd name="connsiteX1" fmla="*/ 155679 w 1830074"/>
                <a:gd name="connsiteY1" fmla="*/ 843092 h 1615036"/>
                <a:gd name="connsiteX2" fmla="*/ 889249 w 1830074"/>
                <a:gd name="connsiteY2" fmla="*/ 1062826 h 1615036"/>
                <a:gd name="connsiteX3" fmla="*/ 1521306 w 1830074"/>
                <a:gd name="connsiteY3" fmla="*/ 296906 h 1615036"/>
                <a:gd name="connsiteX4" fmla="*/ 1830074 w 1830074"/>
                <a:gd name="connsiteY4" fmla="*/ 0 h 1615036"/>
                <a:gd name="connsiteX0" fmla="*/ 320 w 1829111"/>
                <a:gd name="connsiteY0" fmla="*/ 1615036 h 1615036"/>
                <a:gd name="connsiteX1" fmla="*/ 154716 w 1829111"/>
                <a:gd name="connsiteY1" fmla="*/ 843092 h 1615036"/>
                <a:gd name="connsiteX2" fmla="*/ 413272 w 1829111"/>
                <a:gd name="connsiteY2" fmla="*/ 617437 h 1615036"/>
                <a:gd name="connsiteX3" fmla="*/ 1520343 w 1829111"/>
                <a:gd name="connsiteY3" fmla="*/ 296906 h 1615036"/>
                <a:gd name="connsiteX4" fmla="*/ 1829111 w 1829111"/>
                <a:gd name="connsiteY4" fmla="*/ 0 h 1615036"/>
                <a:gd name="connsiteX0" fmla="*/ 320 w 1829111"/>
                <a:gd name="connsiteY0" fmla="*/ 1615036 h 1615036"/>
                <a:gd name="connsiteX1" fmla="*/ 154716 w 1829111"/>
                <a:gd name="connsiteY1" fmla="*/ 843092 h 1615036"/>
                <a:gd name="connsiteX2" fmla="*/ 413272 w 1829111"/>
                <a:gd name="connsiteY2" fmla="*/ 617437 h 1615036"/>
                <a:gd name="connsiteX3" fmla="*/ 1829111 w 1829111"/>
                <a:gd name="connsiteY3" fmla="*/ 0 h 1615036"/>
                <a:gd name="connsiteX0" fmla="*/ 320 w 413272"/>
                <a:gd name="connsiteY0" fmla="*/ 997599 h 997599"/>
                <a:gd name="connsiteX1" fmla="*/ 154716 w 413272"/>
                <a:gd name="connsiteY1" fmla="*/ 225655 h 997599"/>
                <a:gd name="connsiteX2" fmla="*/ 413272 w 413272"/>
                <a:gd name="connsiteY2" fmla="*/ 0 h 997599"/>
                <a:gd name="connsiteX0" fmla="*/ 320 w 413272"/>
                <a:gd name="connsiteY0" fmla="*/ 1009475 h 1009475"/>
                <a:gd name="connsiteX1" fmla="*/ 154716 w 413272"/>
                <a:gd name="connsiteY1" fmla="*/ 237531 h 1009475"/>
                <a:gd name="connsiteX2" fmla="*/ 413272 w 413272"/>
                <a:gd name="connsiteY2" fmla="*/ 0 h 1009475"/>
                <a:gd name="connsiteX0" fmla="*/ 421 w 413373"/>
                <a:gd name="connsiteY0" fmla="*/ 1009475 h 1009475"/>
                <a:gd name="connsiteX1" fmla="*/ 131036 w 413373"/>
                <a:gd name="connsiteY1" fmla="*/ 273173 h 1009475"/>
                <a:gd name="connsiteX2" fmla="*/ 413373 w 413373"/>
                <a:gd name="connsiteY2" fmla="*/ 0 h 1009475"/>
                <a:gd name="connsiteX0" fmla="*/ 549 w 413501"/>
                <a:gd name="connsiteY0" fmla="*/ 1009475 h 1009475"/>
                <a:gd name="connsiteX1" fmla="*/ 131164 w 413501"/>
                <a:gd name="connsiteY1" fmla="*/ 273173 h 1009475"/>
                <a:gd name="connsiteX2" fmla="*/ 413501 w 413501"/>
                <a:gd name="connsiteY2" fmla="*/ 0 h 1009475"/>
                <a:gd name="connsiteX0" fmla="*/ 549 w 413501"/>
                <a:gd name="connsiteY0" fmla="*/ 1009475 h 1009475"/>
                <a:gd name="connsiteX1" fmla="*/ 131164 w 413501"/>
                <a:gd name="connsiteY1" fmla="*/ 273173 h 1009475"/>
                <a:gd name="connsiteX2" fmla="*/ 413501 w 413501"/>
                <a:gd name="connsiteY2" fmla="*/ 0 h 1009475"/>
                <a:gd name="connsiteX0" fmla="*/ 549 w 413501"/>
                <a:gd name="connsiteY0" fmla="*/ 1009475 h 1009475"/>
                <a:gd name="connsiteX1" fmla="*/ 131164 w 413501"/>
                <a:gd name="connsiteY1" fmla="*/ 273173 h 1009475"/>
                <a:gd name="connsiteX2" fmla="*/ 413501 w 413501"/>
                <a:gd name="connsiteY2" fmla="*/ 0 h 1009475"/>
                <a:gd name="connsiteX0" fmla="*/ 422 w 413374"/>
                <a:gd name="connsiteY0" fmla="*/ 1015416 h 1015416"/>
                <a:gd name="connsiteX1" fmla="*/ 131037 w 413374"/>
                <a:gd name="connsiteY1" fmla="*/ 279114 h 1015416"/>
                <a:gd name="connsiteX2" fmla="*/ 413374 w 413374"/>
                <a:gd name="connsiteY2" fmla="*/ 0 h 1015416"/>
              </a:gdLst>
              <a:ahLst/>
              <a:cxnLst>
                <a:cxn ang="0">
                  <a:pos x="connsiteX0" y="connsiteY0"/>
                </a:cxn>
                <a:cxn ang="0">
                  <a:pos x="connsiteX1" y="connsiteY1"/>
                </a:cxn>
                <a:cxn ang="0">
                  <a:pos x="connsiteX2" y="connsiteY2"/>
                </a:cxn>
              </a:cxnLst>
              <a:rect l="l" t="t" r="r" b="b"/>
              <a:pathLst>
                <a:path w="413374" h="1015416">
                  <a:moveTo>
                    <a:pt x="422" y="1015416"/>
                  </a:moveTo>
                  <a:cubicBezTo>
                    <a:pt x="-6010" y="840254"/>
                    <a:pt x="62212" y="448350"/>
                    <a:pt x="131037" y="279114"/>
                  </a:cubicBezTo>
                  <a:cubicBezTo>
                    <a:pt x="199862" y="109878"/>
                    <a:pt x="401578" y="241501"/>
                    <a:pt x="413374" y="0"/>
                  </a:cubicBezTo>
                </a:path>
              </a:pathLst>
            </a:custGeom>
            <a:noFill/>
            <a:ln w="1905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sp>
          <p:nvSpPr>
            <p:cNvPr id="58" name="Freeform: Shape 57">
              <a:extLst>
                <a:ext uri="{FF2B5EF4-FFF2-40B4-BE49-F238E27FC236}">
                  <a16:creationId xmlns:a16="http://schemas.microsoft.com/office/drawing/2014/main" id="{42BA10B4-FE97-4432-9853-C1D79373F228}"/>
                </a:ext>
              </a:extLst>
            </p:cNvPr>
            <p:cNvSpPr/>
            <p:nvPr/>
          </p:nvSpPr>
          <p:spPr>
            <a:xfrm>
              <a:off x="4618482" y="1357196"/>
              <a:ext cx="767905" cy="1474470"/>
            </a:xfrm>
            <a:custGeom>
              <a:avLst/>
              <a:gdLst>
                <a:gd name="connsiteX0" fmla="*/ 12256 w 790090"/>
                <a:gd name="connsiteY0" fmla="*/ 1288473 h 1455637"/>
                <a:gd name="connsiteX1" fmla="*/ 47882 w 790090"/>
                <a:gd name="connsiteY1" fmla="*/ 1454727 h 1455637"/>
                <a:gd name="connsiteX2" fmla="*/ 398204 w 790090"/>
                <a:gd name="connsiteY2" fmla="*/ 1223158 h 1455637"/>
                <a:gd name="connsiteX3" fmla="*/ 374454 w 790090"/>
                <a:gd name="connsiteY3" fmla="*/ 207818 h 1455637"/>
                <a:gd name="connsiteX4" fmla="*/ 790090 w 790090"/>
                <a:gd name="connsiteY4" fmla="*/ 0 h 1455637"/>
                <a:gd name="connsiteX0" fmla="*/ 2676 w 780510"/>
                <a:gd name="connsiteY0" fmla="*/ 1288473 h 1461740"/>
                <a:gd name="connsiteX1" fmla="*/ 97690 w 780510"/>
                <a:gd name="connsiteY1" fmla="*/ 1460883 h 1461740"/>
                <a:gd name="connsiteX2" fmla="*/ 388624 w 780510"/>
                <a:gd name="connsiteY2" fmla="*/ 1223158 h 1461740"/>
                <a:gd name="connsiteX3" fmla="*/ 364874 w 780510"/>
                <a:gd name="connsiteY3" fmla="*/ 207818 h 1461740"/>
                <a:gd name="connsiteX4" fmla="*/ 780510 w 780510"/>
                <a:gd name="connsiteY4" fmla="*/ 0 h 1461740"/>
                <a:gd name="connsiteX0" fmla="*/ 2676 w 780510"/>
                <a:gd name="connsiteY0" fmla="*/ 1288473 h 1473533"/>
                <a:gd name="connsiteX1" fmla="*/ 97690 w 780510"/>
                <a:gd name="connsiteY1" fmla="*/ 1472763 h 1473533"/>
                <a:gd name="connsiteX2" fmla="*/ 388624 w 780510"/>
                <a:gd name="connsiteY2" fmla="*/ 1223158 h 1473533"/>
                <a:gd name="connsiteX3" fmla="*/ 364874 w 780510"/>
                <a:gd name="connsiteY3" fmla="*/ 207818 h 1473533"/>
                <a:gd name="connsiteX4" fmla="*/ 780510 w 780510"/>
                <a:gd name="connsiteY4" fmla="*/ 0 h 1473533"/>
                <a:gd name="connsiteX0" fmla="*/ 2282 w 780116"/>
                <a:gd name="connsiteY0" fmla="*/ 1288473 h 1474811"/>
                <a:gd name="connsiteX1" fmla="*/ 97296 w 780116"/>
                <a:gd name="connsiteY1" fmla="*/ 1472763 h 1474811"/>
                <a:gd name="connsiteX2" fmla="*/ 322908 w 780116"/>
                <a:gd name="connsiteY2" fmla="*/ 1175647 h 1474811"/>
                <a:gd name="connsiteX3" fmla="*/ 364480 w 780116"/>
                <a:gd name="connsiteY3" fmla="*/ 207818 h 1474811"/>
                <a:gd name="connsiteX4" fmla="*/ 780116 w 780116"/>
                <a:gd name="connsiteY4" fmla="*/ 0 h 1474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0116" h="1474811">
                  <a:moveTo>
                    <a:pt x="2282" y="1288473"/>
                  </a:moveTo>
                  <a:cubicBezTo>
                    <a:pt x="-12068" y="1377043"/>
                    <a:pt x="43858" y="1491567"/>
                    <a:pt x="97296" y="1472763"/>
                  </a:cubicBezTo>
                  <a:cubicBezTo>
                    <a:pt x="150734" y="1453959"/>
                    <a:pt x="278377" y="1386471"/>
                    <a:pt x="322908" y="1175647"/>
                  </a:cubicBezTo>
                  <a:cubicBezTo>
                    <a:pt x="367439" y="964823"/>
                    <a:pt x="288279" y="403759"/>
                    <a:pt x="364480" y="207818"/>
                  </a:cubicBezTo>
                  <a:cubicBezTo>
                    <a:pt x="440681" y="11877"/>
                    <a:pt x="604955" y="1979"/>
                    <a:pt x="780116" y="0"/>
                  </a:cubicBezTo>
                </a:path>
              </a:pathLst>
            </a:custGeom>
            <a:noFill/>
            <a:ln w="1905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cxnSp>
          <p:nvCxnSpPr>
            <p:cNvPr id="59" name="Connector: Curved 58">
              <a:extLst>
                <a:ext uri="{FF2B5EF4-FFF2-40B4-BE49-F238E27FC236}">
                  <a16:creationId xmlns:a16="http://schemas.microsoft.com/office/drawing/2014/main" id="{AEDB70DB-8198-4190-A772-99E71320206A}"/>
                </a:ext>
              </a:extLst>
            </p:cNvPr>
            <p:cNvCxnSpPr/>
            <p:nvPr/>
          </p:nvCxnSpPr>
          <p:spPr>
            <a:xfrm>
              <a:off x="6475857" y="1404821"/>
              <a:ext cx="1400208" cy="1929130"/>
            </a:xfrm>
            <a:prstGeom prst="curvedConnector3">
              <a:avLst>
                <a:gd name="adj1" fmla="val 99413"/>
              </a:avLst>
            </a:prstGeom>
            <a:ln w="19050">
              <a:solidFill>
                <a:srgbClr val="2DF332"/>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onnector: Curved 59">
              <a:extLst>
                <a:ext uri="{FF2B5EF4-FFF2-40B4-BE49-F238E27FC236}">
                  <a16:creationId xmlns:a16="http://schemas.microsoft.com/office/drawing/2014/main" id="{475F8A91-7371-440F-8C68-F97BD93C778A}"/>
                </a:ext>
              </a:extLst>
            </p:cNvPr>
            <p:cNvCxnSpPr/>
            <p:nvPr/>
          </p:nvCxnSpPr>
          <p:spPr>
            <a:xfrm>
              <a:off x="7028307" y="1957271"/>
              <a:ext cx="283878" cy="1352962"/>
            </a:xfrm>
            <a:prstGeom prst="curvedConnector3">
              <a:avLst>
                <a:gd name="adj1" fmla="val 101133"/>
              </a:avLst>
            </a:prstGeom>
            <a:ln w="19050">
              <a:solidFill>
                <a:srgbClr val="2DF332"/>
              </a:solidFill>
              <a:tailEnd type="triangle"/>
            </a:ln>
          </p:spPr>
          <p:style>
            <a:lnRef idx="1">
              <a:schemeClr val="accent1"/>
            </a:lnRef>
            <a:fillRef idx="0">
              <a:schemeClr val="accent1"/>
            </a:fillRef>
            <a:effectRef idx="0">
              <a:schemeClr val="accent1"/>
            </a:effectRef>
            <a:fontRef idx="minor">
              <a:schemeClr val="tx1"/>
            </a:fontRef>
          </p:style>
        </p:cxnSp>
        <p:sp>
          <p:nvSpPr>
            <p:cNvPr id="61" name="Freeform: Shape 60">
              <a:extLst>
                <a:ext uri="{FF2B5EF4-FFF2-40B4-BE49-F238E27FC236}">
                  <a16:creationId xmlns:a16="http://schemas.microsoft.com/office/drawing/2014/main" id="{0EFB78E7-1EBC-4E99-A7B5-381F478375B2}"/>
                </a:ext>
              </a:extLst>
            </p:cNvPr>
            <p:cNvSpPr/>
            <p:nvPr/>
          </p:nvSpPr>
          <p:spPr>
            <a:xfrm>
              <a:off x="7314057" y="3938471"/>
              <a:ext cx="593535" cy="1508166"/>
            </a:xfrm>
            <a:custGeom>
              <a:avLst/>
              <a:gdLst>
                <a:gd name="connsiteX0" fmla="*/ 41360 w 623251"/>
                <a:gd name="connsiteY0" fmla="*/ 0 h 1508166"/>
                <a:gd name="connsiteX1" fmla="*/ 29485 w 623251"/>
                <a:gd name="connsiteY1" fmla="*/ 605641 h 1508166"/>
                <a:gd name="connsiteX2" fmla="*/ 373869 w 623251"/>
                <a:gd name="connsiteY2" fmla="*/ 819397 h 1508166"/>
                <a:gd name="connsiteX3" fmla="*/ 623251 w 623251"/>
                <a:gd name="connsiteY3" fmla="*/ 1508166 h 1508166"/>
                <a:gd name="connsiteX0" fmla="*/ 49175 w 631066"/>
                <a:gd name="connsiteY0" fmla="*/ 0 h 1508166"/>
                <a:gd name="connsiteX1" fmla="*/ 37300 w 631066"/>
                <a:gd name="connsiteY1" fmla="*/ 605641 h 1508166"/>
                <a:gd name="connsiteX2" fmla="*/ 488616 w 631066"/>
                <a:gd name="connsiteY2" fmla="*/ 789708 h 1508166"/>
                <a:gd name="connsiteX3" fmla="*/ 631066 w 631066"/>
                <a:gd name="connsiteY3" fmla="*/ 1508166 h 1508166"/>
                <a:gd name="connsiteX0" fmla="*/ 49175 w 631066"/>
                <a:gd name="connsiteY0" fmla="*/ 0 h 1508166"/>
                <a:gd name="connsiteX1" fmla="*/ 37300 w 631066"/>
                <a:gd name="connsiteY1" fmla="*/ 605641 h 1508166"/>
                <a:gd name="connsiteX2" fmla="*/ 488616 w 631066"/>
                <a:gd name="connsiteY2" fmla="*/ 789708 h 1508166"/>
                <a:gd name="connsiteX3" fmla="*/ 631066 w 631066"/>
                <a:gd name="connsiteY3" fmla="*/ 1508166 h 1508166"/>
                <a:gd name="connsiteX0" fmla="*/ 23155 w 605046"/>
                <a:gd name="connsiteY0" fmla="*/ 0 h 1508166"/>
                <a:gd name="connsiteX1" fmla="*/ 58820 w 605046"/>
                <a:gd name="connsiteY1" fmla="*/ 670957 h 1508166"/>
                <a:gd name="connsiteX2" fmla="*/ 462596 w 605046"/>
                <a:gd name="connsiteY2" fmla="*/ 789708 h 1508166"/>
                <a:gd name="connsiteX3" fmla="*/ 605046 w 605046"/>
                <a:gd name="connsiteY3" fmla="*/ 1508166 h 1508166"/>
                <a:gd name="connsiteX0" fmla="*/ 16708 w 598599"/>
                <a:gd name="connsiteY0" fmla="*/ 0 h 1508166"/>
                <a:gd name="connsiteX1" fmla="*/ 52373 w 598599"/>
                <a:gd name="connsiteY1" fmla="*/ 670957 h 1508166"/>
                <a:gd name="connsiteX2" fmla="*/ 456149 w 598599"/>
                <a:gd name="connsiteY2" fmla="*/ 789708 h 1508166"/>
                <a:gd name="connsiteX3" fmla="*/ 598599 w 598599"/>
                <a:gd name="connsiteY3" fmla="*/ 1508166 h 1508166"/>
                <a:gd name="connsiteX0" fmla="*/ 0 w 581891"/>
                <a:gd name="connsiteY0" fmla="*/ 0 h 1508166"/>
                <a:gd name="connsiteX1" fmla="*/ 35665 w 581891"/>
                <a:gd name="connsiteY1" fmla="*/ 670957 h 1508166"/>
                <a:gd name="connsiteX2" fmla="*/ 439441 w 581891"/>
                <a:gd name="connsiteY2" fmla="*/ 789708 h 1508166"/>
                <a:gd name="connsiteX3" fmla="*/ 581891 w 581891"/>
                <a:gd name="connsiteY3" fmla="*/ 1508166 h 1508166"/>
                <a:gd name="connsiteX0" fmla="*/ 1132 w 583023"/>
                <a:gd name="connsiteY0" fmla="*/ 0 h 1508166"/>
                <a:gd name="connsiteX1" fmla="*/ 36797 w 583023"/>
                <a:gd name="connsiteY1" fmla="*/ 670957 h 1508166"/>
                <a:gd name="connsiteX2" fmla="*/ 351473 w 583023"/>
                <a:gd name="connsiteY2" fmla="*/ 866901 h 1508166"/>
                <a:gd name="connsiteX3" fmla="*/ 583023 w 583023"/>
                <a:gd name="connsiteY3" fmla="*/ 1508166 h 1508166"/>
                <a:gd name="connsiteX0" fmla="*/ 9584 w 591475"/>
                <a:gd name="connsiteY0" fmla="*/ 0 h 1508166"/>
                <a:gd name="connsiteX1" fmla="*/ 45249 w 591475"/>
                <a:gd name="connsiteY1" fmla="*/ 670957 h 1508166"/>
                <a:gd name="connsiteX2" fmla="*/ 490575 w 591475"/>
                <a:gd name="connsiteY2" fmla="*/ 1223170 h 1508166"/>
                <a:gd name="connsiteX3" fmla="*/ 591475 w 591475"/>
                <a:gd name="connsiteY3" fmla="*/ 1508166 h 1508166"/>
                <a:gd name="connsiteX0" fmla="*/ 5605 w 587496"/>
                <a:gd name="connsiteY0" fmla="*/ 0 h 1508166"/>
                <a:gd name="connsiteX1" fmla="*/ 41270 w 587496"/>
                <a:gd name="connsiteY1" fmla="*/ 670957 h 1508166"/>
                <a:gd name="connsiteX2" fmla="*/ 427190 w 587496"/>
                <a:gd name="connsiteY2" fmla="*/ 1199419 h 1508166"/>
                <a:gd name="connsiteX3" fmla="*/ 587496 w 587496"/>
                <a:gd name="connsiteY3" fmla="*/ 1508166 h 1508166"/>
                <a:gd name="connsiteX0" fmla="*/ 16593 w 598484"/>
                <a:gd name="connsiteY0" fmla="*/ 0 h 1508166"/>
                <a:gd name="connsiteX1" fmla="*/ 52258 w 598484"/>
                <a:gd name="connsiteY1" fmla="*/ 670957 h 1508166"/>
                <a:gd name="connsiteX2" fmla="*/ 598484 w 598484"/>
                <a:gd name="connsiteY2" fmla="*/ 1508166 h 1508166"/>
                <a:gd name="connsiteX0" fmla="*/ 16593 w 598484"/>
                <a:gd name="connsiteY0" fmla="*/ 0 h 1508166"/>
                <a:gd name="connsiteX1" fmla="*/ 52258 w 598484"/>
                <a:gd name="connsiteY1" fmla="*/ 670957 h 1508166"/>
                <a:gd name="connsiteX2" fmla="*/ 598484 w 598484"/>
                <a:gd name="connsiteY2" fmla="*/ 1508166 h 1508166"/>
                <a:gd name="connsiteX0" fmla="*/ 0 w 581891"/>
                <a:gd name="connsiteY0" fmla="*/ 0 h 1508166"/>
                <a:gd name="connsiteX1" fmla="*/ 89132 w 581891"/>
                <a:gd name="connsiteY1" fmla="*/ 694709 h 1508166"/>
                <a:gd name="connsiteX2" fmla="*/ 581891 w 581891"/>
                <a:gd name="connsiteY2" fmla="*/ 1508166 h 1508166"/>
              </a:gdLst>
              <a:ahLst/>
              <a:cxnLst>
                <a:cxn ang="0">
                  <a:pos x="connsiteX0" y="connsiteY0"/>
                </a:cxn>
                <a:cxn ang="0">
                  <a:pos x="connsiteX1" y="connsiteY1"/>
                </a:cxn>
                <a:cxn ang="0">
                  <a:pos x="connsiteX2" y="connsiteY2"/>
                </a:cxn>
              </a:cxnLst>
              <a:rect l="l" t="t" r="r" b="b"/>
              <a:pathLst>
                <a:path w="581891" h="1508166">
                  <a:moveTo>
                    <a:pt x="0" y="0"/>
                  </a:moveTo>
                  <a:cubicBezTo>
                    <a:pt x="7946" y="282041"/>
                    <a:pt x="-7850" y="443348"/>
                    <a:pt x="89132" y="694709"/>
                  </a:cubicBezTo>
                  <a:cubicBezTo>
                    <a:pt x="186114" y="946070"/>
                    <a:pt x="491858" y="1161551"/>
                    <a:pt x="581891" y="1508166"/>
                  </a:cubicBezTo>
                </a:path>
              </a:pathLst>
            </a:custGeom>
            <a:noFill/>
            <a:ln w="19050">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latin typeface="Arial" panose="020B0604020202020204" pitchFamily="34" charset="0"/>
                <a:cs typeface="Arial" panose="020B0604020202020204" pitchFamily="34" charset="0"/>
              </a:endParaRPr>
            </a:p>
          </p:txBody>
        </p:sp>
        <p:cxnSp>
          <p:nvCxnSpPr>
            <p:cNvPr id="62" name="Straight Arrow Connector 61">
              <a:extLst>
                <a:ext uri="{FF2B5EF4-FFF2-40B4-BE49-F238E27FC236}">
                  <a16:creationId xmlns:a16="http://schemas.microsoft.com/office/drawing/2014/main" id="{67666A7A-AAC8-4E48-BF20-84B442987A18}"/>
                </a:ext>
              </a:extLst>
            </p:cNvPr>
            <p:cNvCxnSpPr/>
            <p:nvPr/>
          </p:nvCxnSpPr>
          <p:spPr>
            <a:xfrm>
              <a:off x="7866507" y="3967046"/>
              <a:ext cx="45719" cy="148437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 Box 2">
              <a:extLst>
                <a:ext uri="{FF2B5EF4-FFF2-40B4-BE49-F238E27FC236}">
                  <a16:creationId xmlns:a16="http://schemas.microsoft.com/office/drawing/2014/main" id="{6EDC61C3-E669-4877-9166-2A3F8998139D}"/>
                </a:ext>
              </a:extLst>
            </p:cNvPr>
            <p:cNvSpPr txBox="1">
              <a:spLocks noChangeArrowheads="1"/>
            </p:cNvSpPr>
            <p:nvPr/>
          </p:nvSpPr>
          <p:spPr bwMode="auto">
            <a:xfrm>
              <a:off x="3827873" y="5664181"/>
              <a:ext cx="1044657" cy="316865"/>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400" dirty="0">
                  <a:latin typeface="Arial" panose="020B0604020202020204" pitchFamily="34" charset="0"/>
                  <a:ea typeface="Calibri" panose="020F0502020204030204" pitchFamily="34" charset="0"/>
                  <a:cs typeface="Arial" panose="020B0604020202020204" pitchFamily="34" charset="0"/>
                </a:rPr>
                <a:t>Laser in</a:t>
              </a:r>
            </a:p>
          </p:txBody>
        </p:sp>
        <p:sp>
          <p:nvSpPr>
            <p:cNvPr id="64" name="Text Box 2">
              <a:extLst>
                <a:ext uri="{FF2B5EF4-FFF2-40B4-BE49-F238E27FC236}">
                  <a16:creationId xmlns:a16="http://schemas.microsoft.com/office/drawing/2014/main" id="{457A2B83-7BCD-437F-B303-BC1609F04FDE}"/>
                </a:ext>
              </a:extLst>
            </p:cNvPr>
            <p:cNvSpPr txBox="1">
              <a:spLocks noChangeArrowheads="1"/>
            </p:cNvSpPr>
            <p:nvPr/>
          </p:nvSpPr>
          <p:spPr bwMode="auto">
            <a:xfrm>
              <a:off x="7552149" y="5664181"/>
              <a:ext cx="751398" cy="316865"/>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400" dirty="0">
                  <a:latin typeface="Arial" panose="020B0604020202020204" pitchFamily="34" charset="0"/>
                  <a:ea typeface="Calibri" panose="020F0502020204030204" pitchFamily="34" charset="0"/>
                  <a:cs typeface="Arial" panose="020B0604020202020204" pitchFamily="34" charset="0"/>
                </a:rPr>
                <a:t>RF out</a:t>
              </a:r>
            </a:p>
          </p:txBody>
        </p:sp>
        <p:sp>
          <p:nvSpPr>
            <p:cNvPr id="65" name="Text Box 2">
              <a:extLst>
                <a:ext uri="{FF2B5EF4-FFF2-40B4-BE49-F238E27FC236}">
                  <a16:creationId xmlns:a16="http://schemas.microsoft.com/office/drawing/2014/main" id="{8BAB3EA7-29E1-4CF4-80F7-BC6567E4F44A}"/>
                </a:ext>
              </a:extLst>
            </p:cNvPr>
            <p:cNvSpPr txBox="1">
              <a:spLocks noChangeArrowheads="1"/>
            </p:cNvSpPr>
            <p:nvPr/>
          </p:nvSpPr>
          <p:spPr bwMode="auto">
            <a:xfrm rot="16200000">
              <a:off x="5360234" y="4009834"/>
              <a:ext cx="691846" cy="294480"/>
            </a:xfrm>
            <a:prstGeom prst="rect">
              <a:avLst/>
            </a:prstGeom>
            <a:solidFill>
              <a:schemeClr val="bg1"/>
            </a:solidFill>
            <a:ln w="9525">
              <a:no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dirty="0">
                  <a:latin typeface="Arial" panose="020B0604020202020204" pitchFamily="34" charset="0"/>
                  <a:ea typeface="Calibri" panose="020F0502020204030204" pitchFamily="34" charset="0"/>
                  <a:cs typeface="Arial" panose="020B0604020202020204" pitchFamily="34" charset="0"/>
                </a:rPr>
                <a:t>Isolator</a:t>
              </a:r>
            </a:p>
          </p:txBody>
        </p:sp>
        <p:sp>
          <p:nvSpPr>
            <p:cNvPr id="66" name="Text Box 2">
              <a:extLst>
                <a:ext uri="{FF2B5EF4-FFF2-40B4-BE49-F238E27FC236}">
                  <a16:creationId xmlns:a16="http://schemas.microsoft.com/office/drawing/2014/main" id="{50FD7B80-9DE3-4093-BD99-E29230E99596}"/>
                </a:ext>
              </a:extLst>
            </p:cNvPr>
            <p:cNvSpPr txBox="1">
              <a:spLocks noChangeArrowheads="1"/>
            </p:cNvSpPr>
            <p:nvPr/>
          </p:nvSpPr>
          <p:spPr bwMode="auto">
            <a:xfrm rot="16200000">
              <a:off x="4408146" y="3912589"/>
              <a:ext cx="691847" cy="291340"/>
            </a:xfrm>
            <a:prstGeom prst="rect">
              <a:avLst/>
            </a:prstGeom>
            <a:solidFill>
              <a:schemeClr val="bg1"/>
            </a:solidFill>
            <a:ln w="9525">
              <a:no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dirty="0">
                  <a:latin typeface="Arial" panose="020B0604020202020204" pitchFamily="34" charset="0"/>
                  <a:ea typeface="Calibri" panose="020F0502020204030204" pitchFamily="34" charset="0"/>
                  <a:cs typeface="Arial" panose="020B0604020202020204" pitchFamily="34" charset="0"/>
                </a:rPr>
                <a:t>Isolator</a:t>
              </a:r>
            </a:p>
          </p:txBody>
        </p:sp>
        <p:sp>
          <p:nvSpPr>
            <p:cNvPr id="67" name="Text Box 2">
              <a:extLst>
                <a:ext uri="{FF2B5EF4-FFF2-40B4-BE49-F238E27FC236}">
                  <a16:creationId xmlns:a16="http://schemas.microsoft.com/office/drawing/2014/main" id="{C4C5BCA8-8687-4799-BFCE-E3E001B50FBE}"/>
                </a:ext>
              </a:extLst>
            </p:cNvPr>
            <p:cNvSpPr txBox="1">
              <a:spLocks noChangeArrowheads="1"/>
            </p:cNvSpPr>
            <p:nvPr/>
          </p:nvSpPr>
          <p:spPr bwMode="auto">
            <a:xfrm rot="16200000">
              <a:off x="6011233" y="3609224"/>
              <a:ext cx="643890" cy="274320"/>
            </a:xfrm>
            <a:prstGeom prst="rect">
              <a:avLst/>
            </a:prstGeom>
            <a:solidFill>
              <a:schemeClr val="bg1"/>
            </a:solidFill>
            <a:ln w="9525">
              <a:no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dirty="0">
                  <a:latin typeface="Arial" panose="020B0604020202020204" pitchFamily="34" charset="0"/>
                  <a:ea typeface="Calibri" panose="020F0502020204030204" pitchFamily="34" charset="0"/>
                  <a:cs typeface="Arial" panose="020B0604020202020204" pitchFamily="34" charset="0"/>
                </a:rPr>
                <a:t>Paddle</a:t>
              </a:r>
            </a:p>
          </p:txBody>
        </p:sp>
        <p:sp>
          <p:nvSpPr>
            <p:cNvPr id="68" name="Text Box 2">
              <a:extLst>
                <a:ext uri="{FF2B5EF4-FFF2-40B4-BE49-F238E27FC236}">
                  <a16:creationId xmlns:a16="http://schemas.microsoft.com/office/drawing/2014/main" id="{B8580589-526A-4485-A821-13BDDD3B5AD7}"/>
                </a:ext>
              </a:extLst>
            </p:cNvPr>
            <p:cNvSpPr txBox="1">
              <a:spLocks noChangeArrowheads="1"/>
            </p:cNvSpPr>
            <p:nvPr/>
          </p:nvSpPr>
          <p:spPr bwMode="auto">
            <a:xfrm rot="16200000">
              <a:off x="6556821" y="3609224"/>
              <a:ext cx="643890" cy="274320"/>
            </a:xfrm>
            <a:prstGeom prst="rect">
              <a:avLst/>
            </a:prstGeom>
            <a:solidFill>
              <a:schemeClr val="bg1"/>
            </a:solidFill>
            <a:ln w="9525">
              <a:no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dirty="0">
                  <a:latin typeface="Arial" panose="020B0604020202020204" pitchFamily="34" charset="0"/>
                  <a:ea typeface="Calibri" panose="020F0502020204030204" pitchFamily="34" charset="0"/>
                  <a:cs typeface="Arial" panose="020B0604020202020204" pitchFamily="34" charset="0"/>
                </a:rPr>
                <a:t>Paddle</a:t>
              </a:r>
            </a:p>
          </p:txBody>
        </p:sp>
        <p:sp>
          <p:nvSpPr>
            <p:cNvPr id="69" name="Text Box 2">
              <a:extLst>
                <a:ext uri="{FF2B5EF4-FFF2-40B4-BE49-F238E27FC236}">
                  <a16:creationId xmlns:a16="http://schemas.microsoft.com/office/drawing/2014/main" id="{FB545D8B-4295-4B46-9A50-31E13E8174F9}"/>
                </a:ext>
              </a:extLst>
            </p:cNvPr>
            <p:cNvSpPr txBox="1">
              <a:spLocks noChangeArrowheads="1"/>
            </p:cNvSpPr>
            <p:nvPr/>
          </p:nvSpPr>
          <p:spPr bwMode="auto">
            <a:xfrm rot="16200000">
              <a:off x="3793922" y="3855249"/>
              <a:ext cx="1039090" cy="291337"/>
            </a:xfrm>
            <a:prstGeom prst="rect">
              <a:avLst/>
            </a:prstGeom>
            <a:solidFill>
              <a:schemeClr val="bg1"/>
            </a:solidFill>
            <a:ln w="9525">
              <a:no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dirty="0">
                  <a:latin typeface="Arial" panose="020B0604020202020204" pitchFamily="34" charset="0"/>
                  <a:ea typeface="Calibri" panose="020F0502020204030204" pitchFamily="34" charset="0"/>
                  <a:cs typeface="Arial" panose="020B0604020202020204" pitchFamily="34" charset="0"/>
                </a:rPr>
                <a:t>50:50 splitter</a:t>
              </a:r>
            </a:p>
          </p:txBody>
        </p:sp>
        <p:sp>
          <p:nvSpPr>
            <p:cNvPr id="70" name="Text Box 2">
              <a:extLst>
                <a:ext uri="{FF2B5EF4-FFF2-40B4-BE49-F238E27FC236}">
                  <a16:creationId xmlns:a16="http://schemas.microsoft.com/office/drawing/2014/main" id="{7C0BDBD2-1F2F-48C9-8332-781D67C4D547}"/>
                </a:ext>
              </a:extLst>
            </p:cNvPr>
            <p:cNvSpPr txBox="1">
              <a:spLocks noChangeArrowheads="1"/>
            </p:cNvSpPr>
            <p:nvPr/>
          </p:nvSpPr>
          <p:spPr bwMode="auto">
            <a:xfrm>
              <a:off x="4237482" y="1576271"/>
              <a:ext cx="617030" cy="718820"/>
            </a:xfrm>
            <a:prstGeom prst="rect">
              <a:avLst/>
            </a:prstGeom>
            <a:noFill/>
            <a:ln w="9525">
              <a:no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dirty="0">
                  <a:latin typeface="Arial" panose="020B0604020202020204" pitchFamily="34" charset="0"/>
                  <a:ea typeface="Calibri" panose="020F0502020204030204" pitchFamily="34" charset="0"/>
                  <a:cs typeface="Arial" panose="020B0604020202020204" pitchFamily="34" charset="0"/>
                </a:rPr>
                <a:t>Fibre delay stage</a:t>
              </a:r>
            </a:p>
          </p:txBody>
        </p:sp>
        <p:sp>
          <p:nvSpPr>
            <p:cNvPr id="71" name="Text Box 2">
              <a:extLst>
                <a:ext uri="{FF2B5EF4-FFF2-40B4-BE49-F238E27FC236}">
                  <a16:creationId xmlns:a16="http://schemas.microsoft.com/office/drawing/2014/main" id="{0696F08B-9E3A-474C-B6D1-FFC6CFF242B8}"/>
                </a:ext>
              </a:extLst>
            </p:cNvPr>
            <p:cNvSpPr txBox="1">
              <a:spLocks noChangeArrowheads="1"/>
            </p:cNvSpPr>
            <p:nvPr/>
          </p:nvSpPr>
          <p:spPr bwMode="auto">
            <a:xfrm>
              <a:off x="5618607" y="1261946"/>
              <a:ext cx="607695" cy="300990"/>
            </a:xfrm>
            <a:prstGeom prst="rect">
              <a:avLst/>
            </a:prstGeom>
            <a:noFill/>
            <a:ln w="9525">
              <a:no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a:latin typeface="Arial" panose="020B0604020202020204" pitchFamily="34" charset="0"/>
                  <a:ea typeface="Calibri" panose="020F0502020204030204" pitchFamily="34" charset="0"/>
                  <a:cs typeface="Arial" panose="020B0604020202020204" pitchFamily="34" charset="0"/>
                </a:rPr>
                <a:t>PPLN </a:t>
              </a:r>
            </a:p>
          </p:txBody>
        </p:sp>
        <p:sp>
          <p:nvSpPr>
            <p:cNvPr id="72" name="Text Box 2">
              <a:extLst>
                <a:ext uri="{FF2B5EF4-FFF2-40B4-BE49-F238E27FC236}">
                  <a16:creationId xmlns:a16="http://schemas.microsoft.com/office/drawing/2014/main" id="{03A17F33-4C6E-4090-A54D-B52A0E803C9F}"/>
                </a:ext>
              </a:extLst>
            </p:cNvPr>
            <p:cNvSpPr txBox="1">
              <a:spLocks noChangeArrowheads="1"/>
            </p:cNvSpPr>
            <p:nvPr/>
          </p:nvSpPr>
          <p:spPr bwMode="auto">
            <a:xfrm>
              <a:off x="6180582" y="1814396"/>
              <a:ext cx="607695" cy="300990"/>
            </a:xfrm>
            <a:prstGeom prst="rect">
              <a:avLst/>
            </a:prstGeom>
            <a:noFill/>
            <a:ln w="9525">
              <a:no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a:latin typeface="Arial" panose="020B0604020202020204" pitchFamily="34" charset="0"/>
                  <a:ea typeface="Calibri" panose="020F0502020204030204" pitchFamily="34" charset="0"/>
                  <a:cs typeface="Arial" panose="020B0604020202020204" pitchFamily="34" charset="0"/>
                </a:rPr>
                <a:t>PPLN </a:t>
              </a:r>
            </a:p>
          </p:txBody>
        </p:sp>
        <p:sp>
          <p:nvSpPr>
            <p:cNvPr id="73" name="Text Box 2">
              <a:extLst>
                <a:ext uri="{FF2B5EF4-FFF2-40B4-BE49-F238E27FC236}">
                  <a16:creationId xmlns:a16="http://schemas.microsoft.com/office/drawing/2014/main" id="{5379155A-00F5-4753-A47E-A7079233571B}"/>
                </a:ext>
              </a:extLst>
            </p:cNvPr>
            <p:cNvSpPr txBox="1">
              <a:spLocks noChangeArrowheads="1"/>
            </p:cNvSpPr>
            <p:nvPr/>
          </p:nvSpPr>
          <p:spPr bwMode="auto">
            <a:xfrm rot="16200000">
              <a:off x="7700308" y="3423345"/>
              <a:ext cx="921122" cy="316626"/>
            </a:xfrm>
            <a:prstGeom prst="rect">
              <a:avLst/>
            </a:prstGeom>
            <a:solidFill>
              <a:schemeClr val="bg1"/>
            </a:solidFill>
            <a:ln w="9525">
              <a:no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dirty="0">
                  <a:latin typeface="Arial" panose="020B0604020202020204" pitchFamily="34" charset="0"/>
                  <a:ea typeface="Calibri" panose="020F0502020204030204" pitchFamily="34" charset="0"/>
                  <a:cs typeface="Arial" panose="020B0604020202020204" pitchFamily="34" charset="0"/>
                </a:rPr>
                <a:t>Photodiode </a:t>
              </a:r>
            </a:p>
          </p:txBody>
        </p:sp>
        <p:sp>
          <p:nvSpPr>
            <p:cNvPr id="74" name="Text Box 2">
              <a:extLst>
                <a:ext uri="{FF2B5EF4-FFF2-40B4-BE49-F238E27FC236}">
                  <a16:creationId xmlns:a16="http://schemas.microsoft.com/office/drawing/2014/main" id="{BB5D0EDC-BE43-42AA-A5C8-794E51176AE9}"/>
                </a:ext>
              </a:extLst>
            </p:cNvPr>
            <p:cNvSpPr txBox="1">
              <a:spLocks noChangeArrowheads="1"/>
            </p:cNvSpPr>
            <p:nvPr/>
          </p:nvSpPr>
          <p:spPr bwMode="auto">
            <a:xfrm rot="16200000">
              <a:off x="7134605" y="3419565"/>
              <a:ext cx="921121" cy="318247"/>
            </a:xfrm>
            <a:prstGeom prst="rect">
              <a:avLst/>
            </a:prstGeom>
            <a:solidFill>
              <a:schemeClr val="bg1"/>
            </a:solidFill>
            <a:ln w="9525">
              <a:no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dirty="0">
                  <a:latin typeface="Arial" panose="020B0604020202020204" pitchFamily="34" charset="0"/>
                  <a:ea typeface="Calibri" panose="020F0502020204030204" pitchFamily="34" charset="0"/>
                  <a:cs typeface="Arial" panose="020B0604020202020204" pitchFamily="34" charset="0"/>
                </a:rPr>
                <a:t>Photodiode </a:t>
              </a:r>
            </a:p>
          </p:txBody>
        </p:sp>
      </p:grpSp>
      <p:grpSp>
        <p:nvGrpSpPr>
          <p:cNvPr id="80" name="Group 79">
            <a:extLst>
              <a:ext uri="{FF2B5EF4-FFF2-40B4-BE49-F238E27FC236}">
                <a16:creationId xmlns:a16="http://schemas.microsoft.com/office/drawing/2014/main" id="{EE1267E7-C35A-4C73-B5AB-2AD2967937C8}"/>
              </a:ext>
            </a:extLst>
          </p:cNvPr>
          <p:cNvGrpSpPr/>
          <p:nvPr/>
        </p:nvGrpSpPr>
        <p:grpSpPr>
          <a:xfrm>
            <a:off x="2697129" y="4928082"/>
            <a:ext cx="2590803" cy="1657787"/>
            <a:chOff x="9736707" y="2662121"/>
            <a:chExt cx="2590802" cy="1657786"/>
          </a:xfrm>
        </p:grpSpPr>
        <p:sp>
          <p:nvSpPr>
            <p:cNvPr id="45" name="Rectangle 44">
              <a:extLst>
                <a:ext uri="{FF2B5EF4-FFF2-40B4-BE49-F238E27FC236}">
                  <a16:creationId xmlns:a16="http://schemas.microsoft.com/office/drawing/2014/main" id="{7775B19D-84A5-4EF3-AAE1-879F70DFF02F}"/>
                </a:ext>
              </a:extLst>
            </p:cNvPr>
            <p:cNvSpPr/>
            <p:nvPr/>
          </p:nvSpPr>
          <p:spPr>
            <a:xfrm>
              <a:off x="9736707" y="2662121"/>
              <a:ext cx="2442897" cy="16577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Text Box 2">
              <a:extLst>
                <a:ext uri="{FF2B5EF4-FFF2-40B4-BE49-F238E27FC236}">
                  <a16:creationId xmlns:a16="http://schemas.microsoft.com/office/drawing/2014/main" id="{1DF09BBB-28C0-4525-B7F2-3AAEA177221F}"/>
                </a:ext>
              </a:extLst>
            </p:cNvPr>
            <p:cNvSpPr txBox="1">
              <a:spLocks noChangeArrowheads="1"/>
            </p:cNvSpPr>
            <p:nvPr/>
          </p:nvSpPr>
          <p:spPr bwMode="auto">
            <a:xfrm>
              <a:off x="10567796" y="2744787"/>
              <a:ext cx="1759713" cy="131572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dirty="0">
                  <a:latin typeface="Arial" panose="020B0604020202020204" pitchFamily="34" charset="0"/>
                  <a:ea typeface="Calibri" panose="020F0502020204030204" pitchFamily="34" charset="0"/>
                  <a:cs typeface="Arial" panose="020B0604020202020204" pitchFamily="34" charset="0"/>
                </a:rPr>
                <a:t>1560 nm fibre </a:t>
              </a:r>
            </a:p>
            <a:p>
              <a:pPr>
                <a:lnSpc>
                  <a:spcPct val="107000"/>
                </a:lnSpc>
                <a:spcAft>
                  <a:spcPts val="800"/>
                </a:spcAft>
              </a:pPr>
              <a:r>
                <a:rPr lang="en-GB" sz="1600" dirty="0">
                  <a:latin typeface="Arial" panose="020B0604020202020204" pitchFamily="34" charset="0"/>
                  <a:ea typeface="Calibri" panose="020F0502020204030204" pitchFamily="34" charset="0"/>
                  <a:cs typeface="Arial" panose="020B0604020202020204" pitchFamily="34" charset="0"/>
                </a:rPr>
                <a:t>800 nm fibre</a:t>
              </a:r>
            </a:p>
            <a:p>
              <a:pPr>
                <a:lnSpc>
                  <a:spcPct val="107000"/>
                </a:lnSpc>
                <a:spcAft>
                  <a:spcPts val="800"/>
                </a:spcAft>
              </a:pPr>
              <a:r>
                <a:rPr lang="en-GB" sz="1600" dirty="0">
                  <a:latin typeface="Arial" panose="020B0604020202020204" pitchFamily="34" charset="0"/>
                  <a:ea typeface="Calibri" panose="020F0502020204030204" pitchFamily="34" charset="0"/>
                  <a:cs typeface="Arial" panose="020B0604020202020204" pitchFamily="34" charset="0"/>
                </a:rPr>
                <a:t>528.8 nm fibre</a:t>
              </a:r>
            </a:p>
            <a:p>
              <a:pPr>
                <a:lnSpc>
                  <a:spcPct val="107000"/>
                </a:lnSpc>
                <a:spcAft>
                  <a:spcPts val="800"/>
                </a:spcAft>
              </a:pPr>
              <a:r>
                <a:rPr lang="en-GB" sz="1600" dirty="0">
                  <a:latin typeface="Arial" panose="020B0604020202020204" pitchFamily="34" charset="0"/>
                  <a:ea typeface="Calibri" panose="020F0502020204030204" pitchFamily="34" charset="0"/>
                  <a:cs typeface="Arial" panose="020B0604020202020204" pitchFamily="34" charset="0"/>
                </a:rPr>
                <a:t>SMA cable</a:t>
              </a:r>
            </a:p>
          </p:txBody>
        </p:sp>
        <p:cxnSp>
          <p:nvCxnSpPr>
            <p:cNvPr id="76" name="Straight Arrow Connector 75">
              <a:extLst>
                <a:ext uri="{FF2B5EF4-FFF2-40B4-BE49-F238E27FC236}">
                  <a16:creationId xmlns:a16="http://schemas.microsoft.com/office/drawing/2014/main" id="{1F80A788-A5CB-4D09-B097-33BB50F11C8A}"/>
                </a:ext>
              </a:extLst>
            </p:cNvPr>
            <p:cNvCxnSpPr>
              <a:cxnSpLocks/>
            </p:cNvCxnSpPr>
            <p:nvPr/>
          </p:nvCxnSpPr>
          <p:spPr>
            <a:xfrm>
              <a:off x="10071735" y="2908258"/>
              <a:ext cx="433070"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AD0CEC68-0F2F-49FA-8D02-8FAF5F7BB3B2}"/>
                </a:ext>
              </a:extLst>
            </p:cNvPr>
            <p:cNvCxnSpPr>
              <a:cxnSpLocks/>
            </p:cNvCxnSpPr>
            <p:nvPr/>
          </p:nvCxnSpPr>
          <p:spPr>
            <a:xfrm>
              <a:off x="10071735" y="3269446"/>
              <a:ext cx="43307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BAFC3CF9-9E33-4E81-A87E-87112FCE3043}"/>
                </a:ext>
              </a:extLst>
            </p:cNvPr>
            <p:cNvCxnSpPr>
              <a:cxnSpLocks/>
            </p:cNvCxnSpPr>
            <p:nvPr/>
          </p:nvCxnSpPr>
          <p:spPr>
            <a:xfrm>
              <a:off x="10074910" y="3650065"/>
              <a:ext cx="433070" cy="0"/>
            </a:xfrm>
            <a:prstGeom prst="straightConnector1">
              <a:avLst/>
            </a:prstGeom>
            <a:ln w="28575">
              <a:solidFill>
                <a:srgbClr val="2DF332"/>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CB104608-3428-4C90-AF3C-3F71D11AE422}"/>
                </a:ext>
              </a:extLst>
            </p:cNvPr>
            <p:cNvCxnSpPr>
              <a:cxnSpLocks/>
            </p:cNvCxnSpPr>
            <p:nvPr/>
          </p:nvCxnSpPr>
          <p:spPr>
            <a:xfrm>
              <a:off x="10071735" y="4001347"/>
              <a:ext cx="43307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81" name="Picture 80">
            <a:extLst>
              <a:ext uri="{FF2B5EF4-FFF2-40B4-BE49-F238E27FC236}">
                <a16:creationId xmlns:a16="http://schemas.microsoft.com/office/drawing/2014/main" id="{72D5D765-7893-40E0-8B84-0DAF60EDEBCE}"/>
              </a:ext>
            </a:extLst>
          </p:cNvPr>
          <p:cNvPicPr/>
          <p:nvPr/>
        </p:nvPicPr>
        <p:blipFill rotWithShape="1">
          <a:blip r:embed="rId4" cstate="screen">
            <a:extLst>
              <a:ext uri="{28A0092B-C50C-407E-A947-70E740481C1C}">
                <a14:useLocalDpi xmlns:a14="http://schemas.microsoft.com/office/drawing/2010/main"/>
              </a:ext>
            </a:extLst>
          </a:blip>
          <a:srcRect/>
          <a:stretch/>
        </p:blipFill>
        <p:spPr bwMode="auto">
          <a:xfrm>
            <a:off x="361317" y="1247295"/>
            <a:ext cx="5077079" cy="3510945"/>
          </a:xfrm>
          <a:prstGeom prst="rect">
            <a:avLst/>
          </a:prstGeom>
          <a:ln>
            <a:noFill/>
          </a:ln>
          <a:extLst>
            <a:ext uri="{53640926-AAD7-44D8-BBD7-CCE9431645EC}">
              <a14:shadowObscured xmlns:a14="http://schemas.microsoft.com/office/drawing/2010/main"/>
            </a:ext>
          </a:extLst>
        </p:spPr>
      </p:pic>
      <p:cxnSp>
        <p:nvCxnSpPr>
          <p:cNvPr id="3" name="Straight Arrow Connector 2">
            <a:extLst>
              <a:ext uri="{FF2B5EF4-FFF2-40B4-BE49-F238E27FC236}">
                <a16:creationId xmlns:a16="http://schemas.microsoft.com/office/drawing/2014/main" id="{8BAE0A03-D59C-42FE-AD35-D38C6893BFA5}"/>
              </a:ext>
            </a:extLst>
          </p:cNvPr>
          <p:cNvCxnSpPr>
            <a:cxnSpLocks/>
          </p:cNvCxnSpPr>
          <p:nvPr/>
        </p:nvCxnSpPr>
        <p:spPr>
          <a:xfrm>
            <a:off x="11053170" y="1522709"/>
            <a:ext cx="0" cy="4824000"/>
          </a:xfrm>
          <a:prstGeom prst="straightConnector1">
            <a:avLst/>
          </a:prstGeom>
          <a:ln w="38100">
            <a:solidFill>
              <a:srgbClr val="1A2B7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E7EF2AA0-78AC-42F2-B605-B488F9D72B06}"/>
              </a:ext>
            </a:extLst>
          </p:cNvPr>
          <p:cNvCxnSpPr>
            <a:cxnSpLocks/>
          </p:cNvCxnSpPr>
          <p:nvPr/>
        </p:nvCxnSpPr>
        <p:spPr>
          <a:xfrm>
            <a:off x="6163057" y="6387796"/>
            <a:ext cx="4713490" cy="0"/>
          </a:xfrm>
          <a:prstGeom prst="straightConnector1">
            <a:avLst/>
          </a:prstGeom>
          <a:ln w="38100">
            <a:solidFill>
              <a:srgbClr val="1A2B7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A3CF9787-F0BB-4911-9552-C881AADD4681}"/>
              </a:ext>
            </a:extLst>
          </p:cNvPr>
          <p:cNvCxnSpPr>
            <a:cxnSpLocks/>
          </p:cNvCxnSpPr>
          <p:nvPr/>
        </p:nvCxnSpPr>
        <p:spPr>
          <a:xfrm>
            <a:off x="5097147" y="2598034"/>
            <a:ext cx="0" cy="634604"/>
          </a:xfrm>
          <a:prstGeom prst="straightConnector1">
            <a:avLst/>
          </a:prstGeom>
          <a:ln w="38100">
            <a:solidFill>
              <a:srgbClr val="1A2B7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18B5DF5-085A-49BD-B67C-9E0005A8DDBE}"/>
              </a:ext>
            </a:extLst>
          </p:cNvPr>
          <p:cNvSpPr txBox="1"/>
          <p:nvPr/>
        </p:nvSpPr>
        <p:spPr>
          <a:xfrm>
            <a:off x="5050837" y="2740528"/>
            <a:ext cx="992543"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132.1 mm</a:t>
            </a:r>
          </a:p>
        </p:txBody>
      </p:sp>
      <p:sp>
        <p:nvSpPr>
          <p:cNvPr id="83" name="TextBox 82">
            <a:extLst>
              <a:ext uri="{FF2B5EF4-FFF2-40B4-BE49-F238E27FC236}">
                <a16:creationId xmlns:a16="http://schemas.microsoft.com/office/drawing/2014/main" id="{EF6039FD-619E-4B03-B92E-597CB5649BE6}"/>
              </a:ext>
            </a:extLst>
          </p:cNvPr>
          <p:cNvSpPr txBox="1"/>
          <p:nvPr/>
        </p:nvSpPr>
        <p:spPr>
          <a:xfrm>
            <a:off x="7903154" y="6395131"/>
            <a:ext cx="1294731"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447.8 mm</a:t>
            </a:r>
          </a:p>
        </p:txBody>
      </p:sp>
      <p:sp>
        <p:nvSpPr>
          <p:cNvPr id="84" name="TextBox 83">
            <a:extLst>
              <a:ext uri="{FF2B5EF4-FFF2-40B4-BE49-F238E27FC236}">
                <a16:creationId xmlns:a16="http://schemas.microsoft.com/office/drawing/2014/main" id="{B11F7F7E-61D5-4045-88C5-CD0493287B86}"/>
              </a:ext>
            </a:extLst>
          </p:cNvPr>
          <p:cNvSpPr txBox="1"/>
          <p:nvPr/>
        </p:nvSpPr>
        <p:spPr>
          <a:xfrm>
            <a:off x="11036606" y="3634679"/>
            <a:ext cx="685429" cy="523220"/>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446.8 mm</a:t>
            </a:r>
          </a:p>
        </p:txBody>
      </p:sp>
      <p:sp>
        <p:nvSpPr>
          <p:cNvPr id="6" name="Title 5">
            <a:extLst>
              <a:ext uri="{FF2B5EF4-FFF2-40B4-BE49-F238E27FC236}">
                <a16:creationId xmlns:a16="http://schemas.microsoft.com/office/drawing/2014/main" id="{B1DC1397-A2BB-4C9E-8582-06867830A124}"/>
              </a:ext>
            </a:extLst>
          </p:cNvPr>
          <p:cNvSpPr>
            <a:spLocks noGrp="1"/>
          </p:cNvSpPr>
          <p:nvPr>
            <p:ph type="title"/>
          </p:nvPr>
        </p:nvSpPr>
        <p:spPr/>
        <p:txBody>
          <a:bodyPr/>
          <a:lstStyle/>
          <a:p>
            <a:r>
              <a:rPr lang="en-GB" dirty="0"/>
              <a:t>Optical housing layout</a:t>
            </a:r>
          </a:p>
        </p:txBody>
      </p:sp>
    </p:spTree>
    <p:extLst>
      <p:ext uri="{BB962C8B-B14F-4D97-AF65-F5344CB8AC3E}">
        <p14:creationId xmlns:p14="http://schemas.microsoft.com/office/powerpoint/2010/main" val="7381999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4DA569C-7A81-0D43-8490-07A5198C573D}" vid="{29F43398-5CEA-8F45-8F73-53C0FB2437DE}"/>
    </a:ext>
  </a:extLst>
</a:theme>
</file>

<file path=ppt/theme/theme2.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4DA569C-7A81-0D43-8490-07A5198C573D}" vid="{29F43398-5CEA-8F45-8F73-53C0FB2437DE}"/>
    </a:ext>
  </a:extLst>
</a:theme>
</file>

<file path=ppt/theme/theme3.xml><?xml version="1.0" encoding="utf-8"?>
<a:theme xmlns:a="http://schemas.openxmlformats.org/drawingml/2006/main" name="7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4DA569C-7A81-0D43-8490-07A5198C573D}" vid="{29F43398-5CEA-8F45-8F73-53C0FB2437DE}"/>
    </a:ext>
  </a:ext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4DA569C-7A81-0D43-8490-07A5198C573D}" vid="{29F43398-5CEA-8F45-8F73-53C0FB2437DE}"/>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95383</TotalTime>
  <Words>3713</Words>
  <Application>Microsoft Office PowerPoint</Application>
  <PresentationFormat>Widescreen</PresentationFormat>
  <Paragraphs>272</Paragraphs>
  <Slides>17</Slides>
  <Notes>16</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17</vt:i4>
      </vt:variant>
    </vt:vector>
  </HeadingPairs>
  <TitlesOfParts>
    <vt:vector size="24" baseType="lpstr">
      <vt:lpstr>Arial</vt:lpstr>
      <vt:lpstr>Arial Black</vt:lpstr>
      <vt:lpstr>Calibri</vt:lpstr>
      <vt:lpstr>Office Theme</vt:lpstr>
      <vt:lpstr>6_Office Theme</vt:lpstr>
      <vt:lpstr>7_Office Theme</vt:lpstr>
      <vt:lpstr>5_Office Theme</vt:lpstr>
      <vt:lpstr>PowerPoint Presentation</vt:lpstr>
      <vt:lpstr>Introduction</vt:lpstr>
      <vt:lpstr>Fibre timing links</vt:lpstr>
      <vt:lpstr>Balanced optical cross-correlator (BOXC)</vt:lpstr>
      <vt:lpstr>Free-space BOXCs</vt:lpstr>
      <vt:lpstr>Fibre-coupled BOXCs</vt:lpstr>
      <vt:lpstr>Initial BOXC designs</vt:lpstr>
      <vt:lpstr>Improved BOXC design</vt:lpstr>
      <vt:lpstr>Optical housing layout</vt:lpstr>
      <vt:lpstr>Theoretical BOXC performance</vt:lpstr>
      <vt:lpstr>Conclusion and future work</vt:lpstr>
      <vt:lpstr>PowerPoint Presentation</vt:lpstr>
      <vt:lpstr>PowerPoint Presentation</vt:lpstr>
      <vt:lpstr>Direct conversion</vt:lpstr>
      <vt:lpstr>BOXC signal derivation</vt:lpstr>
      <vt:lpstr>Theoretical BOXC performance</vt:lpstr>
      <vt:lpstr>BOXC performance with amplitude and duration fluctuations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Killaheene, Oliver</dc:creator>
  <cp:lastModifiedBy>Christie, Jonathan</cp:lastModifiedBy>
  <cp:revision>1958</cp:revision>
  <dcterms:created xsi:type="dcterms:W3CDTF">2018-01-29T11:21:05Z</dcterms:created>
  <dcterms:modified xsi:type="dcterms:W3CDTF">2022-07-24T14:33:23Z</dcterms:modified>
</cp:coreProperties>
</file>