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Lst>
  <p:notesMasterIdLst>
    <p:notesMasterId r:id="rId20"/>
  </p:notesMasterIdLst>
  <p:sldIdLst>
    <p:sldId id="256" r:id="rId5"/>
    <p:sldId id="258" r:id="rId6"/>
    <p:sldId id="260" r:id="rId7"/>
    <p:sldId id="284" r:id="rId8"/>
    <p:sldId id="277" r:id="rId9"/>
    <p:sldId id="278" r:id="rId10"/>
    <p:sldId id="287" r:id="rId11"/>
    <p:sldId id="286" r:id="rId12"/>
    <p:sldId id="288" r:id="rId13"/>
    <p:sldId id="280" r:id="rId14"/>
    <p:sldId id="281" r:id="rId15"/>
    <p:sldId id="282" r:id="rId16"/>
    <p:sldId id="285" r:id="rId17"/>
    <p:sldId id="283" r:id="rId18"/>
    <p:sldId id="276" r:id="rId19"/>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954">
          <p15:clr>
            <a:srgbClr val="A4A3A4"/>
          </p15:clr>
        </p15:guide>
        <p15:guide id="2" pos="688">
          <p15:clr>
            <a:srgbClr val="A4A3A4"/>
          </p15:clr>
        </p15:guide>
        <p15:guide id="3" orient="horz" pos="3997">
          <p15:clr>
            <a:srgbClr val="A4A3A4"/>
          </p15:clr>
        </p15:guide>
        <p15:guide id="4" pos="7355">
          <p15:clr>
            <a:srgbClr val="A4A3A4"/>
          </p15:clr>
        </p15:guide>
        <p15:guide id="5" pos="3840">
          <p15:clr>
            <a:srgbClr val="A4A3A4"/>
          </p15:clr>
        </p15:guide>
        <p15:guide id="6" orient="horz" pos="4065">
          <p15:clr>
            <a:srgbClr val="A4A3A4"/>
          </p15:clr>
        </p15:guide>
        <p15:guide id="7" pos="1980">
          <p15:clr>
            <a:srgbClr val="A4A3A4"/>
          </p15:clr>
        </p15:guide>
        <p15:guide id="8" orient="horz" pos="686">
          <p15:clr>
            <a:srgbClr val="A4A3A4"/>
          </p15:clr>
        </p15:guide>
        <p15:guide id="9" orient="horz" pos="232">
          <p15:clr>
            <a:srgbClr val="A4A3A4"/>
          </p15:clr>
        </p15:guide>
        <p15:guide id="10" pos="2275">
          <p15:clr>
            <a:srgbClr val="A4A3A4"/>
          </p15:clr>
        </p15:guide>
        <p15:guide id="11" pos="5790">
          <p15:clr>
            <a:srgbClr val="A4A3A4"/>
          </p15:clr>
        </p15:guide>
        <p15:guide id="12" orient="horz" pos="4156">
          <p15:clr>
            <a:srgbClr val="A4A3A4"/>
          </p15:clr>
        </p15:guide>
        <p15:guide id="13" orient="horz" pos="3657">
          <p15:clr>
            <a:srgbClr val="A4A3A4"/>
          </p15:clr>
        </p15:guide>
        <p15:guide id="14" pos="234">
          <p15:clr>
            <a:srgbClr val="A4A3A4"/>
          </p15:clr>
        </p15:guide>
      </p15:sld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29" roundtripDataSignature="AMtx7mhFeZ9bPB5pZ+vMpCVUqb0ZtJqUjQ=="/>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B04CB"/>
    <a:srgbClr val="272113"/>
    <a:srgbClr val="0CC309"/>
    <a:srgbClr val="616161"/>
    <a:srgbClr val="1E5DF8"/>
    <a:srgbClr val="EAEA00"/>
    <a:srgbClr val="00D7D7"/>
    <a:srgbClr val="2E2D62"/>
    <a:srgbClr val="51506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354"/>
    <p:restoredTop sz="79179" autoAdjust="0"/>
  </p:normalViewPr>
  <p:slideViewPr>
    <p:cSldViewPr snapToGrid="0">
      <p:cViewPr varScale="1">
        <p:scale>
          <a:sx n="72" d="100"/>
          <a:sy n="72" d="100"/>
        </p:scale>
        <p:origin x="819" y="39"/>
      </p:cViewPr>
      <p:guideLst>
        <p:guide orient="horz" pos="2954"/>
        <p:guide pos="688"/>
        <p:guide orient="horz" pos="3997"/>
        <p:guide pos="7355"/>
        <p:guide pos="3840"/>
        <p:guide orient="horz" pos="4065"/>
        <p:guide pos="1980"/>
        <p:guide orient="horz" pos="686"/>
        <p:guide orient="horz" pos="232"/>
        <p:guide pos="2275"/>
        <p:guide pos="5790"/>
        <p:guide orient="horz" pos="4156"/>
        <p:guide orient="horz" pos="3657"/>
        <p:guide pos="23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29" Type="http://customschemas.google.com/relationships/presentationmetadata" Target="metadata"/><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32"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GB" sz="1200" b="0" i="0" u="none" strike="noStrike" cap="none">
                <a:solidFill>
                  <a:schemeClr val="dk1"/>
                </a:solidFill>
                <a:latin typeface="Arial"/>
                <a:ea typeface="Arial"/>
                <a:cs typeface="Arial"/>
                <a:sym typeface="Arial"/>
              </a:rPr>
              <a:t>‹#›</a:t>
            </a:fld>
            <a:endParaRPr sz="1200" b="0" i="0" u="none" strike="noStrike" cap="none">
              <a:solidFill>
                <a:schemeClr val="dk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2"/>
        <p:cNvGrpSpPr/>
        <p:nvPr/>
      </p:nvGrpSpPr>
      <p:grpSpPr>
        <a:xfrm>
          <a:off x="0" y="0"/>
          <a:ext cx="0" cy="0"/>
          <a:chOff x="0" y="0"/>
          <a:chExt cx="0" cy="0"/>
        </a:xfrm>
      </p:grpSpPr>
      <p:sp>
        <p:nvSpPr>
          <p:cNvPr id="243" name="Google Shape;243;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4" name="Google Shape;244;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dirty="0" smtClean="0"/>
              <a:t>Good afternoon, I’m Hayley Cavanagh, Beam Physics</a:t>
            </a:r>
            <a:r>
              <a:rPr lang="en-GB" baseline="0" dirty="0" smtClean="0"/>
              <a:t> Operations Section Leader at the ISIS Synchrotron</a:t>
            </a:r>
            <a:r>
              <a:rPr lang="en-GB" dirty="0" smtClean="0"/>
              <a:t>.  In this short talk I will give an overview of some of the accelerator</a:t>
            </a:r>
            <a:r>
              <a:rPr lang="en-GB" baseline="0" dirty="0" smtClean="0"/>
              <a:t> developments at ISIS that have lead to recent record performance</a:t>
            </a:r>
            <a:r>
              <a:rPr lang="en-GB" baseline="0" dirty="0" smtClean="0"/>
              <a:t>.  This work is the culmination of many long term projects and is presented on behalf of the whole accelerator </a:t>
            </a:r>
            <a:r>
              <a:rPr lang="en-GB" baseline="0" smtClean="0"/>
              <a:t>division.</a:t>
            </a:r>
            <a:endParaRPr dirty="0"/>
          </a:p>
        </p:txBody>
      </p:sp>
      <p:sp>
        <p:nvSpPr>
          <p:cNvPr id="245" name="Google Shape;245;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We</a:t>
            </a:r>
            <a:r>
              <a:rPr lang="en-GB" baseline="0" dirty="0" smtClean="0"/>
              <a:t> then began the long shutdown in June 2021 with a very busy schedule, I can’t mention everything here but I’ll just highlight a few of the large projects, there’s more detail in John’s talk tomorrow..</a:t>
            </a:r>
          </a:p>
          <a:p>
            <a:endParaRPr lang="en-GB" baseline="0" dirty="0" smtClean="0"/>
          </a:p>
          <a:p>
            <a:r>
              <a:rPr lang="en-GB" baseline="0" dirty="0" smtClean="0"/>
              <a:t>Firstly there is the complete replacement of Target station 1 systems.  The assembly was largely unchanged over the previous 35 years, so this project addressed the target design, cooling, moderators, reflector and all services.  The new modular target design and inclusion of pre-moderators is  designed for </a:t>
            </a:r>
            <a:r>
              <a:rPr lang="en-GB" baseline="0" dirty="0" err="1" smtClean="0"/>
              <a:t>neutronics</a:t>
            </a:r>
            <a:r>
              <a:rPr lang="en-GB" baseline="0" dirty="0" smtClean="0"/>
              <a:t> optimisation and improved the performance and lifetime of the cryogenics brining big operational benefits.  This was  a roughly 18</a:t>
            </a:r>
            <a:r>
              <a:rPr lang="en-GB" baseline="0" dirty="0" smtClean="0">
                <a:solidFill>
                  <a:srgbClr val="FF0000"/>
                </a:solidFill>
              </a:rPr>
              <a:t>£M </a:t>
            </a:r>
            <a:r>
              <a:rPr lang="en-GB" baseline="0" dirty="0" smtClean="0"/>
              <a:t>project over an 11 year time frame.  </a:t>
            </a:r>
          </a:p>
          <a:p>
            <a:endParaRPr lang="en-GB" baseline="0" dirty="0" smtClean="0"/>
          </a:p>
          <a:p>
            <a:r>
              <a:rPr lang="en-GB" baseline="0" dirty="0" smtClean="0"/>
              <a:t>The other target related project was replacement of the muon target collimator, the conical copper sections that capture stray proton beam after the strong focus for the muon target.  These developed a water leak in November 2020, on a previously repaired joint in 2014.  So the long shutdown was used to replace the entire collimator assembly. As a beam physics group we were involved in the project from the beginning and contributed to design choices and detailed FLUKA activation modelling. Due to the high radiation in the area, and tight conditions in the tunnel, a drone carrying an electronic personal dosimeter was also used to measure the dose rates in the area. The collimator has now been successfully installed and under vacuum, awaiting commissioning when target station one beams become available.  </a:t>
            </a:r>
          </a:p>
          <a:p>
            <a:endParaRPr lang="en-GB" baseline="0" dirty="0" smtClean="0"/>
          </a:p>
          <a:p>
            <a:endParaRPr lang="en-GB" baseline="0" dirty="0" smtClean="0"/>
          </a:p>
          <a:p>
            <a:endParaRPr lang="en-GB" baseline="0" dirty="0" smtClean="0"/>
          </a:p>
          <a:p>
            <a:endParaRPr lang="en-GB" dirty="0"/>
          </a:p>
        </p:txBody>
      </p:sp>
      <p:sp>
        <p:nvSpPr>
          <p:cNvPr id="4" name="Slide Number Placeholder 3"/>
          <p:cNvSpPr>
            <a:spLocks noGrp="1"/>
          </p:cNvSpPr>
          <p:nvPr>
            <p:ph type="sldNum" idx="10"/>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GB" sz="1200" b="0" i="0" u="none" strike="noStrike" cap="none" smtClean="0">
                <a:solidFill>
                  <a:schemeClr val="dk1"/>
                </a:solidFill>
                <a:latin typeface="Arial"/>
                <a:ea typeface="Arial"/>
                <a:cs typeface="Arial"/>
                <a:sym typeface="Arial"/>
              </a:rPr>
              <a:t>10</a:t>
            </a:fld>
            <a:endParaRPr lang="en-GB" sz="12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21470405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smtClean="0"/>
              <a:t>The other headline project of the long shutdown was the replacement of </a:t>
            </a:r>
            <a:r>
              <a:rPr lang="en-GB" baseline="0" dirty="0" err="1" smtClean="0"/>
              <a:t>linac</a:t>
            </a:r>
            <a:r>
              <a:rPr lang="en-GB" baseline="0" dirty="0" smtClean="0"/>
              <a:t> tank 4.  The original tank was built in 1976 for ISIS’s predecessor, NIMROD, but was becoming difficult to maintain.  The 12 m tank was re-engineering to be built in x6 2m sections that are bolted together with access ports for improved maintainability.  All of the newly designed drift tubes were manufactured on site and the tank efficiency has increased by 25%.  This was another large project, £7M project over 10 years.  </a:t>
            </a:r>
          </a:p>
          <a:p>
            <a:r>
              <a:rPr lang="en-GB" baseline="0" dirty="0" smtClean="0"/>
              <a:t>On 7</a:t>
            </a:r>
            <a:r>
              <a:rPr lang="en-GB" baseline="30000" dirty="0" smtClean="0"/>
              <a:t>th</a:t>
            </a:r>
            <a:r>
              <a:rPr lang="en-GB" baseline="0" dirty="0" smtClean="0"/>
              <a:t> December last year we saw first beam through the tank, with 94% transmission achieved.  </a:t>
            </a:r>
          </a:p>
          <a:p>
            <a:endParaRPr lang="en-GB" dirty="0"/>
          </a:p>
        </p:txBody>
      </p:sp>
      <p:sp>
        <p:nvSpPr>
          <p:cNvPr id="4" name="Slide Number Placeholder 3"/>
          <p:cNvSpPr>
            <a:spLocks noGrp="1"/>
          </p:cNvSpPr>
          <p:nvPr>
            <p:ph type="sldNum" idx="10"/>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GB" sz="1200" b="0" i="0" u="none" strike="noStrike" cap="none" smtClean="0">
                <a:solidFill>
                  <a:schemeClr val="dk1"/>
                </a:solidFill>
                <a:latin typeface="Arial"/>
                <a:ea typeface="Arial"/>
                <a:cs typeface="Arial"/>
                <a:sym typeface="Arial"/>
              </a:rPr>
              <a:t>11</a:t>
            </a:fld>
            <a:endParaRPr lang="en-GB" sz="12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36927733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smtClean="0"/>
              <a:t>Since January we’ve been running only to our second target station, whist the TS1 upgrade is on-going.</a:t>
            </a:r>
          </a:p>
          <a:p>
            <a:r>
              <a:rPr lang="en-GB" baseline="0" dirty="0" smtClean="0"/>
              <a:t>We’re still recovering from the long shutdown, re-commissioning after a number of major machine changes, and have yet to restore full beam performance.  </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GB" baseline="0" dirty="0" smtClean="0"/>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GB" baseline="0" dirty="0" smtClean="0"/>
              <a:t>Although ISIS is an older machine there is still much to understand about the high intensity ring that will help us now and for future machines.  We use our machine physics time to pursue our R&amp;D running the machine in novel modes such as storage ring mode, or with low intensity 100 ns chopped beams, and within the group we have many studies but the few I’ve highlighted here are:</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GB" baseline="0" dirty="0" smtClean="0"/>
          </a:p>
          <a:p>
            <a:r>
              <a:rPr lang="en-GB" baseline="0" dirty="0" smtClean="0"/>
              <a:t>Campaigns to demonstrate high intensity running</a:t>
            </a:r>
          </a:p>
          <a:p>
            <a:r>
              <a:rPr lang="en-GB" baseline="0" dirty="0" smtClean="0"/>
              <a:t>Transverse dynamics studies, measuring and modelling the evolution of the half integer resonance</a:t>
            </a:r>
          </a:p>
          <a:p>
            <a:r>
              <a:rPr lang="en-GB" baseline="0" dirty="0" smtClean="0"/>
              <a:t>Chopped beam measurements of low intensity lattice parameters</a:t>
            </a:r>
          </a:p>
          <a:p>
            <a:r>
              <a:rPr lang="en-GB" baseline="0" dirty="0" smtClean="0"/>
              <a:t>Measurement and modelling of the head tail instability</a:t>
            </a:r>
          </a:p>
          <a:p>
            <a:r>
              <a:rPr lang="en-GB" baseline="0" dirty="0" smtClean="0"/>
              <a:t>Mapping the available tune space</a:t>
            </a:r>
          </a:p>
          <a:p>
            <a:r>
              <a:rPr lang="en-GB" baseline="0" dirty="0" smtClean="0"/>
              <a:t>Amongst many others…</a:t>
            </a:r>
          </a:p>
          <a:p>
            <a:endParaRPr lang="en-GB" baseline="0" dirty="0" smtClean="0"/>
          </a:p>
        </p:txBody>
      </p:sp>
      <p:sp>
        <p:nvSpPr>
          <p:cNvPr id="4" name="Slide Number Placeholder 3"/>
          <p:cNvSpPr>
            <a:spLocks noGrp="1"/>
          </p:cNvSpPr>
          <p:nvPr>
            <p:ph type="sldNum" idx="10"/>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GB" sz="1200" b="0" i="0" u="none" strike="noStrike" cap="none" smtClean="0">
                <a:solidFill>
                  <a:schemeClr val="dk1"/>
                </a:solidFill>
                <a:latin typeface="Arial"/>
                <a:ea typeface="Arial"/>
                <a:cs typeface="Arial"/>
                <a:sym typeface="Arial"/>
              </a:rPr>
              <a:t>12</a:t>
            </a:fld>
            <a:endParaRPr lang="en-GB" sz="12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20025885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We also have </a:t>
            </a:r>
            <a:r>
              <a:rPr lang="en-GB" baseline="0" dirty="0" smtClean="0"/>
              <a:t>various new hardware projects underway.</a:t>
            </a:r>
          </a:p>
          <a:p>
            <a:endParaRPr lang="en-GB" baseline="0" dirty="0" smtClean="0"/>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GB" baseline="0" dirty="0" smtClean="0"/>
              <a:t>Hand-in-hand with the head tail R&amp;D is the development of a beam damper system.  This was originally conceived as a strip-line kicker but has evolved into using the existing Q kicker in a feedback damper system using the pickup from a vertical beam position monitor.  Here we can see the demonstration of significant reduction in beam losses at 50 Hz.  Further development and testing is underway and this will soon be available in operations.  </a:t>
            </a:r>
          </a:p>
          <a:p>
            <a:endParaRPr lang="en-GB" baseline="0" dirty="0" smtClean="0"/>
          </a:p>
          <a:p>
            <a:r>
              <a:rPr lang="en-GB" baseline="0" dirty="0" smtClean="0"/>
              <a:t>Next month we will install a set of three new injector profile monitors.  The new multi-wire head design will enable single shot profile measurements, which will be faster and cause less activation that then existing moving wire design which takes ~2min and intercepts 234 beam pulses.</a:t>
            </a:r>
          </a:p>
          <a:p>
            <a:endParaRPr lang="en-GB" baseline="0" dirty="0" smtClean="0"/>
          </a:p>
          <a:p>
            <a:r>
              <a:rPr lang="en-GB" baseline="0" dirty="0" smtClean="0"/>
              <a:t>And plans are already well underway for the next long-shutdown period in four or five years time, when a MEBT section will be installed between the RFQ and Tank 1 of the injector.  At present the match is poor in this section and we only manage to transport 70% the beam in Tank 1.  With a well designed matching section and beam chopper the injection and trapping losses in the synchrotron, will be greatly reduced.</a:t>
            </a:r>
          </a:p>
          <a:p>
            <a:endParaRPr lang="en-GB" baseline="0" dirty="0" smtClean="0"/>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GB" baseline="0" dirty="0" smtClean="0"/>
              <a:t>These slides is just based on work from the synchrotron group, but of course there is a whole lot more accelerator development ongoing at ISIS that I can’t talk about here, such as development of RF ion sources, FETS (front end test stand) making first beams, work on designing ISIS-II, FFA magnet design </a:t>
            </a:r>
            <a:r>
              <a:rPr lang="en-GB" baseline="0" dirty="0" err="1" smtClean="0"/>
              <a:t>etc</a:t>
            </a:r>
            <a:r>
              <a:rPr lang="en-GB" baseline="0" dirty="0" smtClean="0"/>
              <a:t> </a:t>
            </a:r>
            <a:r>
              <a:rPr lang="en-GB" baseline="0" dirty="0" err="1" smtClean="0"/>
              <a:t>etc</a:t>
            </a:r>
            <a:r>
              <a:rPr lang="en-GB" baseline="0" dirty="0" smtClean="0"/>
              <a:t>  </a:t>
            </a:r>
          </a:p>
          <a:p>
            <a:endParaRPr lang="en-GB" baseline="0" dirty="0" smtClean="0"/>
          </a:p>
          <a:p>
            <a:endParaRPr lang="en-GB" baseline="0" dirty="0" smtClean="0"/>
          </a:p>
          <a:p>
            <a:endParaRPr lang="en-GB" baseline="0" dirty="0" smtClean="0"/>
          </a:p>
        </p:txBody>
      </p:sp>
      <p:sp>
        <p:nvSpPr>
          <p:cNvPr id="4" name="Slide Number Placeholder 3"/>
          <p:cNvSpPr>
            <a:spLocks noGrp="1"/>
          </p:cNvSpPr>
          <p:nvPr>
            <p:ph type="sldNum" idx="10"/>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GB" sz="1200" b="0" i="0" u="none" strike="noStrike" cap="none" smtClean="0">
                <a:solidFill>
                  <a:schemeClr val="dk1"/>
                </a:solidFill>
                <a:latin typeface="Arial"/>
                <a:ea typeface="Arial"/>
                <a:cs typeface="Arial"/>
                <a:sym typeface="Arial"/>
              </a:rPr>
              <a:t>13</a:t>
            </a:fld>
            <a:endParaRPr lang="en-GB" sz="12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29435227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To conclude, we’ve made significant</a:t>
            </a:r>
            <a:r>
              <a:rPr lang="en-GB" baseline="0" dirty="0" smtClean="0"/>
              <a:t> progress over the past few years in terms of beam intensity as well as general machine reliability, which has led to records being set and broken.</a:t>
            </a:r>
          </a:p>
          <a:p>
            <a:endParaRPr lang="en-GB" baseline="0" dirty="0" smtClean="0"/>
          </a:p>
          <a:p>
            <a:r>
              <a:rPr lang="en-GB" baseline="0" dirty="0" smtClean="0"/>
              <a:t>There is naturally more work to do in recovering from the major surgery of the long shutdown, commissioning </a:t>
            </a:r>
            <a:r>
              <a:rPr lang="en-GB" baseline="0" dirty="0" err="1" smtClean="0"/>
              <a:t>Linac</a:t>
            </a:r>
            <a:r>
              <a:rPr lang="en-GB" baseline="0" dirty="0" smtClean="0"/>
              <a:t> Tank 4 and exciting work coming up bringing online the new Target station 1.  </a:t>
            </a:r>
          </a:p>
          <a:p>
            <a:endParaRPr lang="en-GB" baseline="0" dirty="0" smtClean="0"/>
          </a:p>
          <a:p>
            <a:r>
              <a:rPr lang="en-GB" baseline="0" dirty="0" smtClean="0"/>
              <a:t>We keep driving forward with the task of improving the synchrotron stability and improving operational performance, increasing the intensity whilst improving machine efficiency. </a:t>
            </a:r>
          </a:p>
          <a:p>
            <a:endParaRPr lang="en-GB" baseline="0" dirty="0" smtClean="0"/>
          </a:p>
          <a:p>
            <a:endParaRPr lang="en-GB" baseline="0" dirty="0" smtClean="0"/>
          </a:p>
        </p:txBody>
      </p:sp>
      <p:sp>
        <p:nvSpPr>
          <p:cNvPr id="4" name="Slide Number Placeholder 3"/>
          <p:cNvSpPr>
            <a:spLocks noGrp="1"/>
          </p:cNvSpPr>
          <p:nvPr>
            <p:ph type="sldNum" idx="10"/>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GB" sz="1200" b="0" i="0" u="none" strike="noStrike" cap="none" smtClean="0">
                <a:solidFill>
                  <a:schemeClr val="dk1"/>
                </a:solidFill>
                <a:latin typeface="Arial"/>
                <a:ea typeface="Arial"/>
                <a:cs typeface="Arial"/>
                <a:sym typeface="Arial"/>
              </a:rPr>
              <a:t>14</a:t>
            </a:fld>
            <a:endParaRPr lang="en-GB" sz="12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19371076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5"/>
        <p:cNvGrpSpPr/>
        <p:nvPr/>
      </p:nvGrpSpPr>
      <p:grpSpPr>
        <a:xfrm>
          <a:off x="0" y="0"/>
          <a:ext cx="0" cy="0"/>
          <a:chOff x="0" y="0"/>
          <a:chExt cx="0" cy="0"/>
        </a:xfrm>
      </p:grpSpPr>
      <p:sp>
        <p:nvSpPr>
          <p:cNvPr id="406" name="Google Shape;406;p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07" name="Google Shape;407;p2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Arial"/>
              <a:buNone/>
            </a:pPr>
            <a:r>
              <a:rPr lang="en-GB" dirty="0" smtClean="0"/>
              <a:t>All that’s left to say is thank you very much for listening, and I’d welcome any questions you may have.</a:t>
            </a:r>
            <a:endParaRPr dirty="0"/>
          </a:p>
          <a:p>
            <a:pPr marL="0" lvl="0" indent="0" algn="l" rtl="0">
              <a:lnSpc>
                <a:spcPct val="100000"/>
              </a:lnSpc>
              <a:spcBef>
                <a:spcPts val="0"/>
              </a:spcBef>
              <a:spcAft>
                <a:spcPts val="0"/>
              </a:spcAft>
              <a:buSzPts val="1400"/>
              <a:buNone/>
            </a:pPr>
            <a:endParaRPr dirty="0"/>
          </a:p>
        </p:txBody>
      </p:sp>
      <p:sp>
        <p:nvSpPr>
          <p:cNvPr id="408" name="Google Shape;408;p2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15</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8"/>
        <p:cNvGrpSpPr/>
        <p:nvPr/>
      </p:nvGrpSpPr>
      <p:grpSpPr>
        <a:xfrm>
          <a:off x="0" y="0"/>
          <a:ext cx="0" cy="0"/>
          <a:chOff x="0" y="0"/>
          <a:chExt cx="0" cy="0"/>
        </a:xfrm>
      </p:grpSpPr>
      <p:sp>
        <p:nvSpPr>
          <p:cNvPr id="259" name="Google Shape;259;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0" name="Google Shape;260;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Arial"/>
              <a:buNone/>
            </a:pPr>
            <a:r>
              <a:rPr lang="en-GB" dirty="0" smtClean="0"/>
              <a:t>I’ll firstly</a:t>
            </a:r>
            <a:r>
              <a:rPr lang="en-GB" baseline="0" dirty="0" smtClean="0"/>
              <a:t> give a very short re-cap or introduction to the ISIS facility, before talking about the developments that lead us to record performance.  That may seem like a global pandemic ago, but this is one of the first opportunities we’ve had to present this in person.  I will also then look at the developments during the latest long-shutdown, how we are sitting presently and future work.  And then I’ll be happy to take any questions at the end.</a:t>
            </a:r>
          </a:p>
          <a:p>
            <a:pPr marL="0" marR="0" lvl="0" indent="0" algn="l" rtl="0">
              <a:lnSpc>
                <a:spcPct val="100000"/>
              </a:lnSpc>
              <a:spcBef>
                <a:spcPts val="0"/>
              </a:spcBef>
              <a:spcAft>
                <a:spcPts val="0"/>
              </a:spcAft>
              <a:buClr>
                <a:schemeClr val="dk1"/>
              </a:buClr>
              <a:buSzPts val="1200"/>
              <a:buFont typeface="Arial"/>
              <a:buNone/>
            </a:pPr>
            <a:endParaRPr dirty="0"/>
          </a:p>
        </p:txBody>
      </p:sp>
      <p:sp>
        <p:nvSpPr>
          <p:cNvPr id="261" name="Google Shape;261;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2</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9"/>
        <p:cNvGrpSpPr/>
        <p:nvPr/>
      </p:nvGrpSpPr>
      <p:grpSpPr>
        <a:xfrm>
          <a:off x="0" y="0"/>
          <a:ext cx="0" cy="0"/>
          <a:chOff x="0" y="0"/>
          <a:chExt cx="0" cy="0"/>
        </a:xfrm>
      </p:grpSpPr>
      <p:sp>
        <p:nvSpPr>
          <p:cNvPr id="280" name="Google Shape;280;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dirty="0" smtClean="0"/>
              <a:t>ISIS</a:t>
            </a:r>
            <a:r>
              <a:rPr lang="en-GB" baseline="0" dirty="0" smtClean="0"/>
              <a:t> is a neutron and muon source based at the STFC Rutherford Appleton Laboratory in Oxfordshire.  It is a world leading centre for research in the physical and life sciences.  It supports a national and international community of more than 2000 research scientists who use the neutrons and muons to study materials on the atomic scale using our suite of instruments.</a:t>
            </a:r>
            <a:endParaRPr dirty="0"/>
          </a:p>
        </p:txBody>
      </p:sp>
      <p:sp>
        <p:nvSpPr>
          <p:cNvPr id="281" name="Google Shape;281;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9"/>
        <p:cNvGrpSpPr/>
        <p:nvPr/>
      </p:nvGrpSpPr>
      <p:grpSpPr>
        <a:xfrm>
          <a:off x="0" y="0"/>
          <a:ext cx="0" cy="0"/>
          <a:chOff x="0" y="0"/>
          <a:chExt cx="0" cy="0"/>
        </a:xfrm>
      </p:grpSpPr>
      <p:sp>
        <p:nvSpPr>
          <p:cNvPr id="280" name="Google Shape;280;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dirty="0" smtClean="0"/>
              <a:t>The accelerator</a:t>
            </a:r>
            <a:r>
              <a:rPr lang="en-GB" baseline="0" dirty="0" smtClean="0"/>
              <a:t> chain begins with a 35 </a:t>
            </a:r>
            <a:r>
              <a:rPr lang="en-GB" baseline="0" dirty="0" err="1" smtClean="0"/>
              <a:t>keV</a:t>
            </a:r>
            <a:r>
              <a:rPr lang="en-GB" baseline="0" dirty="0" smtClean="0"/>
              <a:t> 60 mA output H- penning ion source.  </a:t>
            </a:r>
          </a:p>
          <a:p>
            <a:pPr marL="0" lvl="0" indent="0" algn="l" rtl="0">
              <a:lnSpc>
                <a:spcPct val="100000"/>
              </a:lnSpc>
              <a:spcBef>
                <a:spcPts val="0"/>
              </a:spcBef>
              <a:spcAft>
                <a:spcPts val="0"/>
              </a:spcAft>
              <a:buSzPts val="1400"/>
              <a:buNone/>
            </a:pPr>
            <a:r>
              <a:rPr lang="en-GB" baseline="0" dirty="0" smtClean="0"/>
              <a:t>This is then accelerated to 665 </a:t>
            </a:r>
            <a:r>
              <a:rPr lang="en-GB" baseline="0" dirty="0" err="1" smtClean="0"/>
              <a:t>keV</a:t>
            </a:r>
            <a:r>
              <a:rPr lang="en-GB" baseline="0" dirty="0" smtClean="0"/>
              <a:t> in the RFQ and then 70 MeV in the </a:t>
            </a:r>
            <a:r>
              <a:rPr lang="en-GB" baseline="0" dirty="0" err="1" smtClean="0"/>
              <a:t>linac</a:t>
            </a:r>
            <a:r>
              <a:rPr lang="en-GB" baseline="0" dirty="0" smtClean="0"/>
              <a:t>.  </a:t>
            </a:r>
          </a:p>
          <a:p>
            <a:pPr marL="0" lvl="0" indent="0" algn="l" rtl="0">
              <a:lnSpc>
                <a:spcPct val="100000"/>
              </a:lnSpc>
              <a:spcBef>
                <a:spcPts val="0"/>
              </a:spcBef>
              <a:spcAft>
                <a:spcPts val="0"/>
              </a:spcAft>
              <a:buSzPts val="1400"/>
              <a:buNone/>
            </a:pPr>
            <a:endParaRPr lang="en-GB" baseline="0" dirty="0" smtClean="0"/>
          </a:p>
          <a:p>
            <a:pPr marL="0" lvl="0" indent="0" algn="l" rtl="0">
              <a:lnSpc>
                <a:spcPct val="100000"/>
              </a:lnSpc>
              <a:spcBef>
                <a:spcPts val="0"/>
              </a:spcBef>
              <a:spcAft>
                <a:spcPts val="0"/>
              </a:spcAft>
              <a:buSzPts val="1400"/>
              <a:buNone/>
            </a:pPr>
            <a:r>
              <a:rPr lang="en-GB" baseline="0" dirty="0" smtClean="0"/>
              <a:t>Through the process of multi-turn charge exchange injection, we accumulate up to 3e13 protons per pulse over 120 turns into the rapid cycling synchrotron.  The high intensity proton beam is then accelerated around the 10 super period 163 m circumference ring to 800 MeV in 10 </a:t>
            </a:r>
            <a:r>
              <a:rPr lang="en-GB" baseline="0" dirty="0" err="1" smtClean="0"/>
              <a:t>ms</a:t>
            </a:r>
            <a:r>
              <a:rPr lang="en-GB" baseline="0" dirty="0" smtClean="0"/>
              <a:t> at a repetition rate of 50 Hz.</a:t>
            </a:r>
          </a:p>
          <a:p>
            <a:pPr marL="0" lvl="0" indent="0" algn="l" rtl="0">
              <a:lnSpc>
                <a:spcPct val="100000"/>
              </a:lnSpc>
              <a:spcBef>
                <a:spcPts val="0"/>
              </a:spcBef>
              <a:spcAft>
                <a:spcPts val="0"/>
              </a:spcAft>
              <a:buSzPts val="1400"/>
              <a:buNone/>
            </a:pPr>
            <a:endParaRPr lang="en-GB" baseline="0" dirty="0" smtClean="0"/>
          </a:p>
          <a:p>
            <a:pPr marL="0" lvl="0" indent="0" algn="l" rtl="0">
              <a:lnSpc>
                <a:spcPct val="100000"/>
              </a:lnSpc>
              <a:spcBef>
                <a:spcPts val="0"/>
              </a:spcBef>
              <a:spcAft>
                <a:spcPts val="0"/>
              </a:spcAft>
              <a:buSzPts val="1400"/>
              <a:buNone/>
            </a:pPr>
            <a:r>
              <a:rPr lang="en-GB" baseline="0" dirty="0" smtClean="0"/>
              <a:t>The 240 </a:t>
            </a:r>
            <a:r>
              <a:rPr lang="en-GB" baseline="0" dirty="0" err="1" smtClean="0"/>
              <a:t>uA</a:t>
            </a:r>
            <a:r>
              <a:rPr lang="en-GB" baseline="0" dirty="0" smtClean="0"/>
              <a:t> beam is split between the two extracted proton beam lines, 40 Hz to target station 1 and 10 Hz to target station 2.  The neutron targets are tungsten, clad in tantalum, with a separate carbon target for muon production.  </a:t>
            </a:r>
          </a:p>
          <a:p>
            <a:pPr marL="0" lvl="0" indent="0" algn="l" rtl="0">
              <a:lnSpc>
                <a:spcPct val="100000"/>
              </a:lnSpc>
              <a:spcBef>
                <a:spcPts val="0"/>
              </a:spcBef>
              <a:spcAft>
                <a:spcPts val="0"/>
              </a:spcAft>
              <a:buSzPts val="1400"/>
              <a:buNone/>
            </a:pPr>
            <a:endParaRPr lang="en-GB" baseline="0" dirty="0" smtClean="0"/>
          </a:p>
        </p:txBody>
      </p:sp>
      <p:sp>
        <p:nvSpPr>
          <p:cNvPr id="281" name="Google Shape;281;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8518700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2020</a:t>
            </a:r>
            <a:r>
              <a:rPr lang="en-GB" baseline="0" dirty="0" smtClean="0"/>
              <a:t> was a strange year for everyone, but it was a record year for the ISIS synchrotron, built on many years of increasing performance as we can see from the top graph of average beam current per cycle.</a:t>
            </a:r>
          </a:p>
          <a:p>
            <a:endParaRPr lang="en-GB" baseline="0" dirty="0" smtClean="0"/>
          </a:p>
          <a:p>
            <a:r>
              <a:rPr lang="en-GB" baseline="0" dirty="0" smtClean="0"/>
              <a:t>Our recent record performance began in 2019, with 5.64 </a:t>
            </a:r>
            <a:r>
              <a:rPr lang="en-GB" baseline="0" dirty="0" err="1" smtClean="0"/>
              <a:t>mAh</a:t>
            </a:r>
            <a:r>
              <a:rPr lang="en-GB" baseline="0" dirty="0" smtClean="0"/>
              <a:t> and then in February 2020 we set and then broke our record on five occasions, getting a 5.84 </a:t>
            </a:r>
            <a:r>
              <a:rPr lang="en-GB" baseline="0" dirty="0" err="1" smtClean="0"/>
              <a:t>mAh</a:t>
            </a:r>
            <a:r>
              <a:rPr lang="en-GB" baseline="0" dirty="0" smtClean="0"/>
              <a:t> day!</a:t>
            </a:r>
          </a:p>
          <a:p>
            <a:r>
              <a:rPr lang="en-GB" baseline="0" dirty="0" smtClean="0"/>
              <a:t>By Wednesday 18</a:t>
            </a:r>
            <a:r>
              <a:rPr lang="en-GB" baseline="30000" dirty="0" smtClean="0"/>
              <a:t>th</a:t>
            </a:r>
            <a:r>
              <a:rPr lang="en-GB" baseline="0" dirty="0" smtClean="0"/>
              <a:t> March the accelerator availability for the cycle was 95%, the second highest on record, but due to the </a:t>
            </a:r>
            <a:r>
              <a:rPr lang="en-GB" baseline="0" dirty="0" err="1" smtClean="0"/>
              <a:t>covid</a:t>
            </a:r>
            <a:r>
              <a:rPr lang="en-GB" baseline="0" dirty="0" smtClean="0"/>
              <a:t> lockdown the cycle ended abruptly and the next cycle was cancelled.</a:t>
            </a:r>
          </a:p>
          <a:p>
            <a:endParaRPr lang="en-GB" baseline="0" dirty="0" smtClean="0"/>
          </a:p>
          <a:p>
            <a:r>
              <a:rPr lang="en-GB" baseline="0" dirty="0" smtClean="0"/>
              <a:t>But – with a lot of hard work and dedication we resumed operations in early September 2020 and set and broke our records a further three times – recording a 5.87 </a:t>
            </a:r>
            <a:r>
              <a:rPr lang="en-GB" baseline="0" dirty="0" err="1" smtClean="0"/>
              <a:t>mAh</a:t>
            </a:r>
            <a:r>
              <a:rPr lang="en-GB" baseline="0" dirty="0" smtClean="0"/>
              <a:t> day.</a:t>
            </a:r>
          </a:p>
          <a:p>
            <a:r>
              <a:rPr lang="en-GB" baseline="0" dirty="0" smtClean="0"/>
              <a:t>This was running at 245 </a:t>
            </a:r>
            <a:r>
              <a:rPr lang="en-GB" baseline="0" dirty="0" err="1" smtClean="0"/>
              <a:t>uA</a:t>
            </a:r>
            <a:r>
              <a:rPr lang="en-GB" baseline="0" dirty="0" smtClean="0"/>
              <a:t>, the maximum current targets can take, for 24 hrs with only 2 minutes of beam off time.  So this is a record that could stand for a while!</a:t>
            </a:r>
          </a:p>
          <a:p>
            <a:endParaRPr lang="en-GB" baseline="0" dirty="0" smtClean="0"/>
          </a:p>
          <a:p>
            <a:r>
              <a:rPr lang="en-GB" baseline="0" dirty="0" smtClean="0"/>
              <a:t>And as you can see from the bottom graph not only are we increasing beam current but we are reducing beam loss, so increasing the overall efficiency of the accelerators as our R&amp;D studies feed into operations.</a:t>
            </a:r>
          </a:p>
        </p:txBody>
      </p:sp>
      <p:sp>
        <p:nvSpPr>
          <p:cNvPr id="4" name="Slide Number Placeholder 3"/>
          <p:cNvSpPr>
            <a:spLocks noGrp="1"/>
          </p:cNvSpPr>
          <p:nvPr>
            <p:ph type="sldNum" idx="10"/>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GB" sz="1200" b="0" i="0" u="none" strike="noStrike" cap="none" smtClean="0">
                <a:solidFill>
                  <a:schemeClr val="dk1"/>
                </a:solidFill>
                <a:latin typeface="Arial"/>
                <a:ea typeface="Arial"/>
                <a:cs typeface="Arial"/>
                <a:sym typeface="Arial"/>
              </a:rPr>
              <a:t>5</a:t>
            </a:fld>
            <a:endParaRPr lang="en-GB" sz="12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7079614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Machine physics is extremely valuable</a:t>
            </a:r>
            <a:r>
              <a:rPr lang="en-GB" baseline="0" dirty="0" smtClean="0"/>
              <a:t> time at the end of each cycle, usually x3 days, in which we progress our R&amp;D studies.</a:t>
            </a:r>
          </a:p>
          <a:p>
            <a:endParaRPr lang="en-GB" baseline="0" dirty="0" smtClean="0"/>
          </a:p>
          <a:p>
            <a:r>
              <a:rPr lang="en-GB" baseline="0" dirty="0" smtClean="0"/>
              <a:t>Dean Adams has had a long running campaign of high intensity studies in the ISIS synchrotron and in February 2020 greatly surpassed his record, demonstrating 3.4e13 protons on target, equivalent to 275 </a:t>
            </a:r>
            <a:r>
              <a:rPr lang="en-GB" baseline="0" dirty="0" err="1" smtClean="0"/>
              <a:t>uA</a:t>
            </a:r>
            <a:r>
              <a:rPr lang="en-GB" baseline="0" dirty="0" smtClean="0"/>
              <a:t> at 50 Hz!</a:t>
            </a:r>
          </a:p>
          <a:p>
            <a:endParaRPr lang="en-GB" baseline="0" dirty="0" smtClean="0"/>
          </a:p>
          <a:p>
            <a:r>
              <a:rPr lang="en-GB" baseline="0" dirty="0" smtClean="0"/>
              <a:t>The bottom scope traces here show the comparison between beam loss levels for 220 </a:t>
            </a:r>
            <a:r>
              <a:rPr lang="en-GB" baseline="0" dirty="0" err="1" smtClean="0"/>
              <a:t>uA</a:t>
            </a:r>
            <a:r>
              <a:rPr lang="en-GB" baseline="0" dirty="0" smtClean="0"/>
              <a:t> in 2009 and 240 </a:t>
            </a:r>
            <a:r>
              <a:rPr lang="en-GB" baseline="0" dirty="0" err="1" smtClean="0"/>
              <a:t>uA</a:t>
            </a:r>
            <a:r>
              <a:rPr lang="en-GB" baseline="0" dirty="0" smtClean="0"/>
              <a:t> in 2020 on the same 1V/div scale.  </a:t>
            </a:r>
          </a:p>
          <a:p>
            <a:r>
              <a:rPr lang="en-GB" baseline="0" dirty="0" smtClean="0"/>
              <a:t>So again, to emphasise that the increase in beam intensity has come hand-in-hand with reduction in beam losses, therefore minimising residual activation and maintaining the ability for hands on maintenance.</a:t>
            </a:r>
          </a:p>
          <a:p>
            <a:endParaRPr lang="en-GB" baseline="0" dirty="0" smtClean="0"/>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GB" dirty="0" smtClean="0"/>
              <a:t>All of these records are the result of many years</a:t>
            </a:r>
            <a:r>
              <a:rPr lang="en-GB" baseline="0" dirty="0" smtClean="0"/>
              <a:t> of development and I’ll now highlight three projects that have had a big impact towards this:</a:t>
            </a:r>
          </a:p>
          <a:p>
            <a:endParaRPr lang="en-GB" dirty="0"/>
          </a:p>
        </p:txBody>
      </p:sp>
      <p:sp>
        <p:nvSpPr>
          <p:cNvPr id="4" name="Slide Number Placeholder 3"/>
          <p:cNvSpPr>
            <a:spLocks noGrp="1"/>
          </p:cNvSpPr>
          <p:nvPr>
            <p:ph type="sldNum" idx="10"/>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GB" sz="1200" b="0" i="0" u="none" strike="noStrike" cap="none" smtClean="0">
                <a:solidFill>
                  <a:schemeClr val="dk1"/>
                </a:solidFill>
                <a:latin typeface="Arial"/>
                <a:ea typeface="Arial"/>
                <a:cs typeface="Arial"/>
                <a:sym typeface="Arial"/>
              </a:rPr>
              <a:t>6</a:t>
            </a:fld>
            <a:endParaRPr lang="en-GB" sz="12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28875286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smtClean="0"/>
              <a:t>Synchrotron</a:t>
            </a:r>
            <a:r>
              <a:rPr lang="en-GB" sz="1200" baseline="0" dirty="0" smtClean="0"/>
              <a:t> RF Control:</a:t>
            </a:r>
          </a:p>
          <a:p>
            <a:r>
              <a:rPr lang="en-GB" sz="1200" baseline="0" dirty="0" smtClean="0"/>
              <a:t>The analogue RF controls have been in service for over 35 years and the ageing components were becoming obsolete.  So a new digital system based on NI </a:t>
            </a:r>
            <a:r>
              <a:rPr lang="en-GB" sz="1200" baseline="0" dirty="0" err="1" smtClean="0"/>
              <a:t>FlexRIO</a:t>
            </a:r>
            <a:r>
              <a:rPr lang="en-GB" sz="1200" baseline="0" dirty="0" smtClean="0"/>
              <a:t> platform has been developed and commissioned for both fundamental and dual harmonic systems. </a:t>
            </a:r>
          </a:p>
          <a:p>
            <a:r>
              <a:rPr lang="en-GB" sz="1200" baseline="0" dirty="0" smtClean="0"/>
              <a:t>Digitisation began with the main frequency law generator and this was first demonstrated in 2016.  The modular system has expanded since then and now the RF control loops, cavity tuning and gap volt demand is all controlled digitally.  This has led to improved RF stability and incorporation of feed-forward beam compensation into the acceleration cycle.  The small controller is now doing the job of many racks worth of analogue controls, with excellent results!</a:t>
            </a:r>
          </a:p>
          <a:p>
            <a:endParaRPr lang="en-GB" dirty="0"/>
          </a:p>
        </p:txBody>
      </p:sp>
      <p:sp>
        <p:nvSpPr>
          <p:cNvPr id="4" name="Slide Number Placeholder 3"/>
          <p:cNvSpPr>
            <a:spLocks noGrp="1"/>
          </p:cNvSpPr>
          <p:nvPr>
            <p:ph type="sldNum" idx="10"/>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GB" sz="1200" b="0" i="0" u="none" strike="noStrike" cap="none" smtClean="0">
                <a:solidFill>
                  <a:schemeClr val="dk1"/>
                </a:solidFill>
                <a:latin typeface="Arial"/>
                <a:ea typeface="Arial"/>
                <a:cs typeface="Arial"/>
                <a:sym typeface="Arial"/>
              </a:rPr>
              <a:t>7</a:t>
            </a:fld>
            <a:endParaRPr lang="en-GB" sz="12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3553110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Synchrotron</a:t>
            </a:r>
            <a:r>
              <a:rPr lang="en-GB" baseline="0" dirty="0" smtClean="0"/>
              <a:t> Scintillators: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aseline="0" dirty="0" smtClean="0"/>
              <a:t>Primarily loss is detected in ionisation chambers around the inner radius of the ring.  However these are ineffective at measuring loss inside the main dipoles which cover about a quarter of the machine circumference, as losses are shielded by thick steel yokes.  This has resulted in damage to dipoles and lengthy downtime in the past.  The novel use of BC408 plastic scintillators, ensuring no metal components, inside a dipole was first demonstrated in 2006 and then proposed for all dipoles. This goal was realised in August 2018.  Machine physicists have since used the increased sensitivity and coverage of scintillators to tune the previously hidden beam loss back towards the collimation straight which in turn has given us the control and confidence to increase the collimator aperture, to accelerate the higher beam intensities.  Radiation surveys of the dipoles also show a 40% reduction in dose rates over this period.</a:t>
            </a:r>
          </a:p>
          <a:p>
            <a:endParaRPr lang="en-GB" dirty="0"/>
          </a:p>
        </p:txBody>
      </p:sp>
      <p:sp>
        <p:nvSpPr>
          <p:cNvPr id="4" name="Slide Number Placeholder 3"/>
          <p:cNvSpPr>
            <a:spLocks noGrp="1"/>
          </p:cNvSpPr>
          <p:nvPr>
            <p:ph type="sldNum" idx="10"/>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GB" sz="1200" b="0" i="0" u="none" strike="noStrike" cap="none" smtClean="0">
                <a:solidFill>
                  <a:schemeClr val="dk1"/>
                </a:solidFill>
                <a:latin typeface="Arial"/>
                <a:ea typeface="Arial"/>
                <a:cs typeface="Arial"/>
                <a:sym typeface="Arial"/>
              </a:rPr>
              <a:t>8</a:t>
            </a:fld>
            <a:endParaRPr lang="en-GB" sz="12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7028759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Trim Quad Power Supply Filtering</a:t>
            </a:r>
          </a:p>
          <a:p>
            <a:r>
              <a:rPr lang="en-GB" sz="1200" dirty="0" smtClean="0"/>
              <a:t>There</a:t>
            </a:r>
            <a:r>
              <a:rPr lang="en-GB" sz="1200" baseline="0" dirty="0" smtClean="0"/>
              <a:t> are 20 programmable trim quadrupoles in synchrotron which allow fine tuning of the beam dynamics.  These power supplies were replaced back in 2010 to address reliability issues.   Although achieving that goal it had the adverse affect of increasing beam loss, since unexpectedly the switching frequency of each power supply is seen in the magnet current.  And the beam was getting a kick from the first harmonic of this as it was accelerate.  The combined effect of this from 20 supplies caused significant beam loss that was difficult to tune out.  Under tight space, heat and slew rate constraints, a filter was designed for the power supplies and applied to families of magnets over a number of shutdowns.  The plot here shows beam losses with and without filtering.</a:t>
            </a:r>
            <a:endParaRPr lang="en-GB" baseline="0" dirty="0" smtClean="0"/>
          </a:p>
        </p:txBody>
      </p:sp>
      <p:sp>
        <p:nvSpPr>
          <p:cNvPr id="4" name="Slide Number Placeholder 3"/>
          <p:cNvSpPr>
            <a:spLocks noGrp="1"/>
          </p:cNvSpPr>
          <p:nvPr>
            <p:ph type="sldNum" idx="10"/>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GB" sz="1200" b="0" i="0" u="none" strike="noStrike" cap="none" smtClean="0">
                <a:solidFill>
                  <a:schemeClr val="dk1"/>
                </a:solidFill>
                <a:latin typeface="Arial"/>
                <a:ea typeface="Arial"/>
                <a:cs typeface="Arial"/>
                <a:sym typeface="Arial"/>
              </a:rPr>
              <a:t>9</a:t>
            </a:fld>
            <a:endParaRPr lang="en-GB" sz="12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1137667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1_Title Slide">
  <p:cSld name="1_Title Slide">
    <p:spTree>
      <p:nvGrpSpPr>
        <p:cNvPr id="1" name="Shape 16"/>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6"/>
        <p:cNvGrpSpPr/>
        <p:nvPr/>
      </p:nvGrpSpPr>
      <p:grpSpPr>
        <a:xfrm>
          <a:off x="0" y="0"/>
          <a:ext cx="0" cy="0"/>
          <a:chOff x="0" y="0"/>
          <a:chExt cx="0" cy="0"/>
        </a:xfrm>
      </p:grpSpPr>
      <p:sp>
        <p:nvSpPr>
          <p:cNvPr id="77" name="Google Shape;77;p3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8" name="Google Shape;78;p37"/>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SzPts val="1800"/>
              <a:buChar char="▪"/>
              <a:defRPr/>
            </a:lvl1pPr>
            <a:lvl2pPr marL="914400" lvl="1" indent="-342900" algn="l">
              <a:lnSpc>
                <a:spcPct val="90000"/>
              </a:lnSpc>
              <a:spcBef>
                <a:spcPts val="500"/>
              </a:spcBef>
              <a:spcAft>
                <a:spcPts val="0"/>
              </a:spcAft>
              <a:buSzPts val="1800"/>
              <a:buChar char="▪"/>
              <a:defRPr/>
            </a:lvl2pPr>
            <a:lvl3pPr marL="1371600" lvl="2" indent="-342900" algn="l">
              <a:lnSpc>
                <a:spcPct val="90000"/>
              </a:lnSpc>
              <a:spcBef>
                <a:spcPts val="500"/>
              </a:spcBef>
              <a:spcAft>
                <a:spcPts val="0"/>
              </a:spcAft>
              <a:buSzPts val="18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9" name="Google Shape;79;p3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0" name="Google Shape;80;p3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1" name="Google Shape;81;p3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82"/>
        <p:cNvGrpSpPr/>
        <p:nvPr/>
      </p:nvGrpSpPr>
      <p:grpSpPr>
        <a:xfrm>
          <a:off x="0" y="0"/>
          <a:ext cx="0" cy="0"/>
          <a:chOff x="0" y="0"/>
          <a:chExt cx="0" cy="0"/>
        </a:xfrm>
      </p:grpSpPr>
      <p:sp>
        <p:nvSpPr>
          <p:cNvPr id="83" name="Google Shape;83;p38"/>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4" name="Google Shape;84;p38"/>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SzPts val="1800"/>
              <a:buChar char="▪"/>
              <a:defRPr/>
            </a:lvl1pPr>
            <a:lvl2pPr marL="914400" lvl="1" indent="-342900" algn="l">
              <a:lnSpc>
                <a:spcPct val="90000"/>
              </a:lnSpc>
              <a:spcBef>
                <a:spcPts val="500"/>
              </a:spcBef>
              <a:spcAft>
                <a:spcPts val="0"/>
              </a:spcAft>
              <a:buSzPts val="1800"/>
              <a:buChar char="▪"/>
              <a:defRPr/>
            </a:lvl2pPr>
            <a:lvl3pPr marL="1371600" lvl="2" indent="-342900" algn="l">
              <a:lnSpc>
                <a:spcPct val="90000"/>
              </a:lnSpc>
              <a:spcBef>
                <a:spcPts val="500"/>
              </a:spcBef>
              <a:spcAft>
                <a:spcPts val="0"/>
              </a:spcAft>
              <a:buSzPts val="18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5" name="Google Shape;85;p3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6" name="Google Shape;86;p3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7" name="Google Shape;87;p3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1_Title and Content">
  <p:cSld name="1_Title and Content">
    <p:bg>
      <p:bgPr>
        <a:solidFill>
          <a:srgbClr val="FFFFFF"/>
        </a:solidFill>
        <a:effectLst/>
      </p:bgPr>
    </p:bg>
    <p:spTree>
      <p:nvGrpSpPr>
        <p:cNvPr id="1" name="Shape 17"/>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23"/>
        <p:cNvGrpSpPr/>
        <p:nvPr/>
      </p:nvGrpSpPr>
      <p:grpSpPr>
        <a:xfrm>
          <a:off x="0" y="0"/>
          <a:ext cx="0" cy="0"/>
          <a:chOff x="0" y="0"/>
          <a:chExt cx="0" cy="0"/>
        </a:xfrm>
      </p:grpSpPr>
      <p:sp>
        <p:nvSpPr>
          <p:cNvPr id="24" name="Google Shape;24;p29"/>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Arial"/>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 name="Google Shape;25;p29"/>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SzPts val="2400"/>
              <a:buNone/>
              <a:defRPr sz="2400"/>
            </a:lvl1pPr>
            <a:lvl2pPr lvl="1" algn="ctr">
              <a:lnSpc>
                <a:spcPct val="90000"/>
              </a:lnSpc>
              <a:spcBef>
                <a:spcPts val="500"/>
              </a:spcBef>
              <a:spcAft>
                <a:spcPts val="0"/>
              </a:spcAft>
              <a:buSzPts val="2000"/>
              <a:buNone/>
              <a:defRPr sz="2000"/>
            </a:lvl2pPr>
            <a:lvl3pPr lvl="2" algn="ctr">
              <a:lnSpc>
                <a:spcPct val="90000"/>
              </a:lnSpc>
              <a:spcBef>
                <a:spcPts val="500"/>
              </a:spcBef>
              <a:spcAft>
                <a:spcPts val="0"/>
              </a:spcAft>
              <a:buSzPts val="1800"/>
              <a:buNone/>
              <a:defRPr sz="1800"/>
            </a:lvl3pPr>
            <a:lvl4pPr lvl="3" algn="ctr">
              <a:lnSpc>
                <a:spcPct val="90000"/>
              </a:lnSpc>
              <a:spcBef>
                <a:spcPts val="500"/>
              </a:spcBef>
              <a:spcAft>
                <a:spcPts val="0"/>
              </a:spcAft>
              <a:buSzPts val="1600"/>
              <a:buNone/>
              <a:defRPr sz="1600"/>
            </a:lvl4pPr>
            <a:lvl5pPr lvl="4" algn="ctr">
              <a:lnSpc>
                <a:spcPct val="90000"/>
              </a:lnSpc>
              <a:spcBef>
                <a:spcPts val="500"/>
              </a:spcBef>
              <a:spcAft>
                <a:spcPts val="0"/>
              </a:spcAft>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26" name="Google Shape;26;p2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 name="Google Shape;27;p2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8" name="Google Shape;28;p2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5"/>
        <p:cNvGrpSpPr/>
        <p:nvPr/>
      </p:nvGrpSpPr>
      <p:grpSpPr>
        <a:xfrm>
          <a:off x="0" y="0"/>
          <a:ext cx="0" cy="0"/>
          <a:chOff x="0" y="0"/>
          <a:chExt cx="0" cy="0"/>
        </a:xfrm>
      </p:grpSpPr>
      <p:sp>
        <p:nvSpPr>
          <p:cNvPr id="36" name="Google Shape;36;p31"/>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Arial"/>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7" name="Google Shape;37;p31"/>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SzPts val="2400"/>
              <a:buNone/>
              <a:defRPr sz="2400">
                <a:solidFill>
                  <a:srgbClr val="8C8C9C"/>
                </a:solidFill>
              </a:defRPr>
            </a:lvl1pPr>
            <a:lvl2pPr marL="914400" lvl="1" indent="-228600" algn="l">
              <a:lnSpc>
                <a:spcPct val="90000"/>
              </a:lnSpc>
              <a:spcBef>
                <a:spcPts val="500"/>
              </a:spcBef>
              <a:spcAft>
                <a:spcPts val="0"/>
              </a:spcAft>
              <a:buSzPts val="2000"/>
              <a:buNone/>
              <a:defRPr sz="2000">
                <a:solidFill>
                  <a:srgbClr val="8C8C9C"/>
                </a:solidFill>
              </a:defRPr>
            </a:lvl2pPr>
            <a:lvl3pPr marL="1371600" lvl="2" indent="-228600" algn="l">
              <a:lnSpc>
                <a:spcPct val="90000"/>
              </a:lnSpc>
              <a:spcBef>
                <a:spcPts val="500"/>
              </a:spcBef>
              <a:spcAft>
                <a:spcPts val="0"/>
              </a:spcAft>
              <a:buSzPts val="1800"/>
              <a:buNone/>
              <a:defRPr sz="1800">
                <a:solidFill>
                  <a:srgbClr val="8C8C9C"/>
                </a:solidFill>
              </a:defRPr>
            </a:lvl3pPr>
            <a:lvl4pPr marL="1828800" lvl="3" indent="-228600" algn="l">
              <a:lnSpc>
                <a:spcPct val="90000"/>
              </a:lnSpc>
              <a:spcBef>
                <a:spcPts val="500"/>
              </a:spcBef>
              <a:spcAft>
                <a:spcPts val="0"/>
              </a:spcAft>
              <a:buSzPts val="1600"/>
              <a:buNone/>
              <a:defRPr sz="1600">
                <a:solidFill>
                  <a:srgbClr val="8C8C9C"/>
                </a:solidFill>
              </a:defRPr>
            </a:lvl4pPr>
            <a:lvl5pPr marL="2286000" lvl="4" indent="-228600" algn="l">
              <a:lnSpc>
                <a:spcPct val="90000"/>
              </a:lnSpc>
              <a:spcBef>
                <a:spcPts val="500"/>
              </a:spcBef>
              <a:spcAft>
                <a:spcPts val="0"/>
              </a:spcAft>
              <a:buSzPts val="1600"/>
              <a:buNone/>
              <a:defRPr sz="1600">
                <a:solidFill>
                  <a:srgbClr val="8C8C9C"/>
                </a:solidFill>
              </a:defRPr>
            </a:lvl5pPr>
            <a:lvl6pPr marL="2743200" lvl="5" indent="-228600" algn="l">
              <a:lnSpc>
                <a:spcPct val="90000"/>
              </a:lnSpc>
              <a:spcBef>
                <a:spcPts val="500"/>
              </a:spcBef>
              <a:spcAft>
                <a:spcPts val="0"/>
              </a:spcAft>
              <a:buClr>
                <a:srgbClr val="8C8C9C"/>
              </a:buClr>
              <a:buSzPts val="1600"/>
              <a:buNone/>
              <a:defRPr sz="1600">
                <a:solidFill>
                  <a:srgbClr val="8C8C9C"/>
                </a:solidFill>
              </a:defRPr>
            </a:lvl6pPr>
            <a:lvl7pPr marL="3200400" lvl="6" indent="-228600" algn="l">
              <a:lnSpc>
                <a:spcPct val="90000"/>
              </a:lnSpc>
              <a:spcBef>
                <a:spcPts val="500"/>
              </a:spcBef>
              <a:spcAft>
                <a:spcPts val="0"/>
              </a:spcAft>
              <a:buClr>
                <a:srgbClr val="8C8C9C"/>
              </a:buClr>
              <a:buSzPts val="1600"/>
              <a:buNone/>
              <a:defRPr sz="1600">
                <a:solidFill>
                  <a:srgbClr val="8C8C9C"/>
                </a:solidFill>
              </a:defRPr>
            </a:lvl7pPr>
            <a:lvl8pPr marL="3657600" lvl="7" indent="-228600" algn="l">
              <a:lnSpc>
                <a:spcPct val="90000"/>
              </a:lnSpc>
              <a:spcBef>
                <a:spcPts val="500"/>
              </a:spcBef>
              <a:spcAft>
                <a:spcPts val="0"/>
              </a:spcAft>
              <a:buClr>
                <a:srgbClr val="8C8C9C"/>
              </a:buClr>
              <a:buSzPts val="1600"/>
              <a:buNone/>
              <a:defRPr sz="1600">
                <a:solidFill>
                  <a:srgbClr val="8C8C9C"/>
                </a:solidFill>
              </a:defRPr>
            </a:lvl8pPr>
            <a:lvl9pPr marL="4114800" lvl="8" indent="-228600" algn="l">
              <a:lnSpc>
                <a:spcPct val="90000"/>
              </a:lnSpc>
              <a:spcBef>
                <a:spcPts val="500"/>
              </a:spcBef>
              <a:spcAft>
                <a:spcPts val="0"/>
              </a:spcAft>
              <a:buClr>
                <a:srgbClr val="8C8C9C"/>
              </a:buClr>
              <a:buSzPts val="1600"/>
              <a:buNone/>
              <a:defRPr sz="1600">
                <a:solidFill>
                  <a:srgbClr val="8C8C9C"/>
                </a:solidFill>
              </a:defRPr>
            </a:lvl9pPr>
          </a:lstStyle>
          <a:p>
            <a:endParaRPr/>
          </a:p>
        </p:txBody>
      </p:sp>
      <p:sp>
        <p:nvSpPr>
          <p:cNvPr id="38" name="Google Shape;38;p3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3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0" name="Google Shape;40;p3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1"/>
        <p:cNvGrpSpPr/>
        <p:nvPr/>
      </p:nvGrpSpPr>
      <p:grpSpPr>
        <a:xfrm>
          <a:off x="0" y="0"/>
          <a:ext cx="0" cy="0"/>
          <a:chOff x="0" y="0"/>
          <a:chExt cx="0" cy="0"/>
        </a:xfrm>
      </p:grpSpPr>
      <p:sp>
        <p:nvSpPr>
          <p:cNvPr id="42" name="Google Shape;42;p3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3" name="Google Shape;43;p32"/>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SzPts val="1800"/>
              <a:buChar char="▪"/>
              <a:defRPr/>
            </a:lvl1pPr>
            <a:lvl2pPr marL="914400" lvl="1" indent="-342900" algn="l">
              <a:lnSpc>
                <a:spcPct val="90000"/>
              </a:lnSpc>
              <a:spcBef>
                <a:spcPts val="500"/>
              </a:spcBef>
              <a:spcAft>
                <a:spcPts val="0"/>
              </a:spcAft>
              <a:buSzPts val="1800"/>
              <a:buChar char="▪"/>
              <a:defRPr/>
            </a:lvl2pPr>
            <a:lvl3pPr marL="1371600" lvl="2" indent="-342900" algn="l">
              <a:lnSpc>
                <a:spcPct val="90000"/>
              </a:lnSpc>
              <a:spcBef>
                <a:spcPts val="500"/>
              </a:spcBef>
              <a:spcAft>
                <a:spcPts val="0"/>
              </a:spcAft>
              <a:buSzPts val="18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32"/>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SzPts val="1800"/>
              <a:buChar char="▪"/>
              <a:defRPr/>
            </a:lvl1pPr>
            <a:lvl2pPr marL="914400" lvl="1" indent="-342900" algn="l">
              <a:lnSpc>
                <a:spcPct val="90000"/>
              </a:lnSpc>
              <a:spcBef>
                <a:spcPts val="500"/>
              </a:spcBef>
              <a:spcAft>
                <a:spcPts val="0"/>
              </a:spcAft>
              <a:buSzPts val="1800"/>
              <a:buChar char="▪"/>
              <a:defRPr/>
            </a:lvl2pPr>
            <a:lvl3pPr marL="1371600" lvl="2" indent="-342900" algn="l">
              <a:lnSpc>
                <a:spcPct val="90000"/>
              </a:lnSpc>
              <a:spcBef>
                <a:spcPts val="500"/>
              </a:spcBef>
              <a:spcAft>
                <a:spcPts val="0"/>
              </a:spcAft>
              <a:buSzPts val="18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5" name="Google Shape;45;p3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6" name="Google Shape;46;p3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7" name="Google Shape;47;p3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8"/>
        <p:cNvGrpSpPr/>
        <p:nvPr/>
      </p:nvGrpSpPr>
      <p:grpSpPr>
        <a:xfrm>
          <a:off x="0" y="0"/>
          <a:ext cx="0" cy="0"/>
          <a:chOff x="0" y="0"/>
          <a:chExt cx="0" cy="0"/>
        </a:xfrm>
      </p:grpSpPr>
      <p:sp>
        <p:nvSpPr>
          <p:cNvPr id="49" name="Google Shape;49;p33"/>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0" name="Google Shape;50;p33"/>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SzPts val="2400"/>
              <a:buNone/>
              <a:defRPr sz="2400" b="1"/>
            </a:lvl1pPr>
            <a:lvl2pPr marL="914400" lvl="1" indent="-228600" algn="l">
              <a:lnSpc>
                <a:spcPct val="90000"/>
              </a:lnSpc>
              <a:spcBef>
                <a:spcPts val="500"/>
              </a:spcBef>
              <a:spcAft>
                <a:spcPts val="0"/>
              </a:spcAft>
              <a:buSzPts val="2000"/>
              <a:buNone/>
              <a:defRPr sz="2000" b="1"/>
            </a:lvl2pPr>
            <a:lvl3pPr marL="1371600" lvl="2" indent="-228600" algn="l">
              <a:lnSpc>
                <a:spcPct val="90000"/>
              </a:lnSpc>
              <a:spcBef>
                <a:spcPts val="500"/>
              </a:spcBef>
              <a:spcAft>
                <a:spcPts val="0"/>
              </a:spcAft>
              <a:buSzPts val="1800"/>
              <a:buNone/>
              <a:defRPr sz="1800" b="1"/>
            </a:lvl3pPr>
            <a:lvl4pPr marL="1828800" lvl="3" indent="-228600" algn="l">
              <a:lnSpc>
                <a:spcPct val="90000"/>
              </a:lnSpc>
              <a:spcBef>
                <a:spcPts val="500"/>
              </a:spcBef>
              <a:spcAft>
                <a:spcPts val="0"/>
              </a:spcAft>
              <a:buSzPts val="1600"/>
              <a:buNone/>
              <a:defRPr sz="1600" b="1"/>
            </a:lvl4pPr>
            <a:lvl5pPr marL="2286000" lvl="4" indent="-228600" algn="l">
              <a:lnSpc>
                <a:spcPct val="90000"/>
              </a:lnSpc>
              <a:spcBef>
                <a:spcPts val="500"/>
              </a:spcBef>
              <a:spcAft>
                <a:spcPts val="0"/>
              </a:spcAft>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1" name="Google Shape;51;p33"/>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SzPts val="1800"/>
              <a:buChar char="▪"/>
              <a:defRPr/>
            </a:lvl1pPr>
            <a:lvl2pPr marL="914400" lvl="1" indent="-342900" algn="l">
              <a:lnSpc>
                <a:spcPct val="90000"/>
              </a:lnSpc>
              <a:spcBef>
                <a:spcPts val="500"/>
              </a:spcBef>
              <a:spcAft>
                <a:spcPts val="0"/>
              </a:spcAft>
              <a:buSzPts val="1800"/>
              <a:buChar char="▪"/>
              <a:defRPr/>
            </a:lvl2pPr>
            <a:lvl3pPr marL="1371600" lvl="2" indent="-342900" algn="l">
              <a:lnSpc>
                <a:spcPct val="90000"/>
              </a:lnSpc>
              <a:spcBef>
                <a:spcPts val="500"/>
              </a:spcBef>
              <a:spcAft>
                <a:spcPts val="0"/>
              </a:spcAft>
              <a:buSzPts val="18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2" name="Google Shape;52;p33"/>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SzPts val="2400"/>
              <a:buNone/>
              <a:defRPr sz="2400" b="1"/>
            </a:lvl1pPr>
            <a:lvl2pPr marL="914400" lvl="1" indent="-228600" algn="l">
              <a:lnSpc>
                <a:spcPct val="90000"/>
              </a:lnSpc>
              <a:spcBef>
                <a:spcPts val="500"/>
              </a:spcBef>
              <a:spcAft>
                <a:spcPts val="0"/>
              </a:spcAft>
              <a:buSzPts val="2000"/>
              <a:buNone/>
              <a:defRPr sz="2000" b="1"/>
            </a:lvl2pPr>
            <a:lvl3pPr marL="1371600" lvl="2" indent="-228600" algn="l">
              <a:lnSpc>
                <a:spcPct val="90000"/>
              </a:lnSpc>
              <a:spcBef>
                <a:spcPts val="500"/>
              </a:spcBef>
              <a:spcAft>
                <a:spcPts val="0"/>
              </a:spcAft>
              <a:buSzPts val="1800"/>
              <a:buNone/>
              <a:defRPr sz="1800" b="1"/>
            </a:lvl3pPr>
            <a:lvl4pPr marL="1828800" lvl="3" indent="-228600" algn="l">
              <a:lnSpc>
                <a:spcPct val="90000"/>
              </a:lnSpc>
              <a:spcBef>
                <a:spcPts val="500"/>
              </a:spcBef>
              <a:spcAft>
                <a:spcPts val="0"/>
              </a:spcAft>
              <a:buSzPts val="1600"/>
              <a:buNone/>
              <a:defRPr sz="1600" b="1"/>
            </a:lvl4pPr>
            <a:lvl5pPr marL="2286000" lvl="4" indent="-228600" algn="l">
              <a:lnSpc>
                <a:spcPct val="90000"/>
              </a:lnSpc>
              <a:spcBef>
                <a:spcPts val="500"/>
              </a:spcBef>
              <a:spcAft>
                <a:spcPts val="0"/>
              </a:spcAft>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3" name="Google Shape;53;p33"/>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SzPts val="1800"/>
              <a:buChar char="▪"/>
              <a:defRPr/>
            </a:lvl1pPr>
            <a:lvl2pPr marL="914400" lvl="1" indent="-342900" algn="l">
              <a:lnSpc>
                <a:spcPct val="90000"/>
              </a:lnSpc>
              <a:spcBef>
                <a:spcPts val="500"/>
              </a:spcBef>
              <a:spcAft>
                <a:spcPts val="0"/>
              </a:spcAft>
              <a:buSzPts val="1800"/>
              <a:buChar char="▪"/>
              <a:defRPr/>
            </a:lvl2pPr>
            <a:lvl3pPr marL="1371600" lvl="2" indent="-342900" algn="l">
              <a:lnSpc>
                <a:spcPct val="90000"/>
              </a:lnSpc>
              <a:spcBef>
                <a:spcPts val="500"/>
              </a:spcBef>
              <a:spcAft>
                <a:spcPts val="0"/>
              </a:spcAft>
              <a:buSzPts val="18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4" name="Google Shape;54;p3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5" name="Google Shape;55;p3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6" name="Google Shape;56;p3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7"/>
        <p:cNvGrpSpPr/>
        <p:nvPr/>
      </p:nvGrpSpPr>
      <p:grpSpPr>
        <a:xfrm>
          <a:off x="0" y="0"/>
          <a:ext cx="0" cy="0"/>
          <a:chOff x="0" y="0"/>
          <a:chExt cx="0" cy="0"/>
        </a:xfrm>
      </p:grpSpPr>
      <p:sp>
        <p:nvSpPr>
          <p:cNvPr id="58" name="Google Shape;58;p3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p3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0" name="Google Shape;60;p3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1" name="Google Shape;61;p3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62"/>
        <p:cNvGrpSpPr/>
        <p:nvPr/>
      </p:nvGrpSpPr>
      <p:grpSpPr>
        <a:xfrm>
          <a:off x="0" y="0"/>
          <a:ext cx="0" cy="0"/>
          <a:chOff x="0" y="0"/>
          <a:chExt cx="0" cy="0"/>
        </a:xfrm>
      </p:grpSpPr>
      <p:sp>
        <p:nvSpPr>
          <p:cNvPr id="63" name="Google Shape;63;p35"/>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Arial"/>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4" name="Google Shape;64;p35"/>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SzPts val="3200"/>
              <a:buChar char="▪"/>
              <a:defRPr sz="3200"/>
            </a:lvl1pPr>
            <a:lvl2pPr marL="914400" lvl="1" indent="-406400" algn="l">
              <a:lnSpc>
                <a:spcPct val="90000"/>
              </a:lnSpc>
              <a:spcBef>
                <a:spcPts val="500"/>
              </a:spcBef>
              <a:spcAft>
                <a:spcPts val="0"/>
              </a:spcAft>
              <a:buSzPts val="2800"/>
              <a:buChar char="▪"/>
              <a:defRPr sz="2800"/>
            </a:lvl2pPr>
            <a:lvl3pPr marL="1371600" lvl="2" indent="-381000" algn="l">
              <a:lnSpc>
                <a:spcPct val="90000"/>
              </a:lnSpc>
              <a:spcBef>
                <a:spcPts val="500"/>
              </a:spcBef>
              <a:spcAft>
                <a:spcPts val="0"/>
              </a:spcAft>
              <a:buSzPts val="2400"/>
              <a:buChar char="▪"/>
              <a:defRPr sz="2400"/>
            </a:lvl3pPr>
            <a:lvl4pPr marL="1828800" lvl="3" indent="-355600" algn="l">
              <a:lnSpc>
                <a:spcPct val="90000"/>
              </a:lnSpc>
              <a:spcBef>
                <a:spcPts val="500"/>
              </a:spcBef>
              <a:spcAft>
                <a:spcPts val="0"/>
              </a:spcAft>
              <a:buSzPts val="2000"/>
              <a:buChar char="▪"/>
              <a:defRPr sz="2000"/>
            </a:lvl4pPr>
            <a:lvl5pPr marL="2286000" lvl="4" indent="-355600" algn="l">
              <a:lnSpc>
                <a:spcPct val="90000"/>
              </a:lnSpc>
              <a:spcBef>
                <a:spcPts val="500"/>
              </a:spcBef>
              <a:spcAft>
                <a:spcPts val="0"/>
              </a:spcAft>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5" name="Google Shape;65;p35"/>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SzPts val="1600"/>
              <a:buNone/>
              <a:defRPr sz="1600"/>
            </a:lvl1pPr>
            <a:lvl2pPr marL="914400" lvl="1" indent="-228600" algn="l">
              <a:lnSpc>
                <a:spcPct val="90000"/>
              </a:lnSpc>
              <a:spcBef>
                <a:spcPts val="500"/>
              </a:spcBef>
              <a:spcAft>
                <a:spcPts val="0"/>
              </a:spcAft>
              <a:buSzPts val="1400"/>
              <a:buNone/>
              <a:defRPr sz="1400"/>
            </a:lvl2pPr>
            <a:lvl3pPr marL="1371600" lvl="2" indent="-228600" algn="l">
              <a:lnSpc>
                <a:spcPct val="90000"/>
              </a:lnSpc>
              <a:spcBef>
                <a:spcPts val="500"/>
              </a:spcBef>
              <a:spcAft>
                <a:spcPts val="0"/>
              </a:spcAft>
              <a:buSzPts val="1200"/>
              <a:buNone/>
              <a:defRPr sz="1200"/>
            </a:lvl3pPr>
            <a:lvl4pPr marL="1828800" lvl="3" indent="-228600" algn="l">
              <a:lnSpc>
                <a:spcPct val="90000"/>
              </a:lnSpc>
              <a:spcBef>
                <a:spcPts val="500"/>
              </a:spcBef>
              <a:spcAft>
                <a:spcPts val="0"/>
              </a:spcAft>
              <a:buSzPts val="1000"/>
              <a:buNone/>
              <a:defRPr sz="1000"/>
            </a:lvl4pPr>
            <a:lvl5pPr marL="2286000" lvl="4" indent="-228600" algn="l">
              <a:lnSpc>
                <a:spcPct val="90000"/>
              </a:lnSpc>
              <a:spcBef>
                <a:spcPts val="500"/>
              </a:spcBef>
              <a:spcAft>
                <a:spcPts val="0"/>
              </a:spcAft>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6" name="Google Shape;66;p3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7" name="Google Shape;67;p3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8" name="Google Shape;68;p3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9"/>
        <p:cNvGrpSpPr/>
        <p:nvPr/>
      </p:nvGrpSpPr>
      <p:grpSpPr>
        <a:xfrm>
          <a:off x="0" y="0"/>
          <a:ext cx="0" cy="0"/>
          <a:chOff x="0" y="0"/>
          <a:chExt cx="0" cy="0"/>
        </a:xfrm>
      </p:grpSpPr>
      <p:sp>
        <p:nvSpPr>
          <p:cNvPr id="70" name="Google Shape;70;p36"/>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Arial"/>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1" name="Google Shape;71;p36"/>
          <p:cNvSpPr>
            <a:spLocks noGrp="1"/>
          </p:cNvSpPr>
          <p:nvPr>
            <p:ph type="pic" idx="2"/>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R="0" lvl="0" algn="l" rtl="0">
              <a:lnSpc>
                <a:spcPct val="90000"/>
              </a:lnSpc>
              <a:spcBef>
                <a:spcPts val="1000"/>
              </a:spcBef>
              <a:spcAft>
                <a:spcPts val="0"/>
              </a:spcAft>
              <a:buClr>
                <a:schemeClr val="dk1"/>
              </a:buClr>
              <a:buSzPts val="3200"/>
              <a:buFont typeface="Noto Sans Symbols"/>
              <a:buNone/>
              <a:defRPr sz="3200" b="0" i="0" u="none" strike="noStrike" cap="none">
                <a:solidFill>
                  <a:schemeClr val="accent4"/>
                </a:solidFill>
                <a:latin typeface="Arial"/>
                <a:ea typeface="Arial"/>
                <a:cs typeface="Arial"/>
                <a:sym typeface="Arial"/>
              </a:defRPr>
            </a:lvl1pPr>
            <a:lvl2pPr marR="0" lvl="1" algn="l" rtl="0">
              <a:lnSpc>
                <a:spcPct val="90000"/>
              </a:lnSpc>
              <a:spcBef>
                <a:spcPts val="500"/>
              </a:spcBef>
              <a:spcAft>
                <a:spcPts val="0"/>
              </a:spcAft>
              <a:buClr>
                <a:schemeClr val="dk1"/>
              </a:buClr>
              <a:buSzPts val="2800"/>
              <a:buFont typeface="Noto Sans Symbols"/>
              <a:buNone/>
              <a:defRPr sz="2800" b="0" i="0" u="none" strike="noStrike" cap="none">
                <a:solidFill>
                  <a:schemeClr val="accent4"/>
                </a:solidFill>
                <a:latin typeface="Arial"/>
                <a:ea typeface="Arial"/>
                <a:cs typeface="Arial"/>
                <a:sym typeface="Arial"/>
              </a:defRPr>
            </a:lvl2pPr>
            <a:lvl3pPr marR="0" lvl="2" algn="l" rtl="0">
              <a:lnSpc>
                <a:spcPct val="90000"/>
              </a:lnSpc>
              <a:spcBef>
                <a:spcPts val="500"/>
              </a:spcBef>
              <a:spcAft>
                <a:spcPts val="0"/>
              </a:spcAft>
              <a:buClr>
                <a:schemeClr val="dk1"/>
              </a:buClr>
              <a:buSzPts val="2400"/>
              <a:buFont typeface="Noto Sans Symbols"/>
              <a:buNone/>
              <a:defRPr sz="2400" b="0" i="0" u="none" strike="noStrike" cap="none">
                <a:solidFill>
                  <a:schemeClr val="accent4"/>
                </a:solidFill>
                <a:latin typeface="Arial"/>
                <a:ea typeface="Arial"/>
                <a:cs typeface="Arial"/>
                <a:sym typeface="Arial"/>
              </a:defRPr>
            </a:lvl3pPr>
            <a:lvl4pPr marR="0" lvl="3" algn="l" rtl="0">
              <a:lnSpc>
                <a:spcPct val="90000"/>
              </a:lnSpc>
              <a:spcBef>
                <a:spcPts val="500"/>
              </a:spcBef>
              <a:spcAft>
                <a:spcPts val="0"/>
              </a:spcAft>
              <a:buClr>
                <a:schemeClr val="dk1"/>
              </a:buClr>
              <a:buSzPts val="2000"/>
              <a:buFont typeface="Noto Sans Symbols"/>
              <a:buNone/>
              <a:defRPr sz="2000" b="0" i="0" u="none" strike="noStrike" cap="none">
                <a:solidFill>
                  <a:schemeClr val="accent4"/>
                </a:solidFill>
                <a:latin typeface="Arial"/>
                <a:ea typeface="Arial"/>
                <a:cs typeface="Arial"/>
                <a:sym typeface="Arial"/>
              </a:defRPr>
            </a:lvl4pPr>
            <a:lvl5pPr marR="0" lvl="4" algn="l" rtl="0">
              <a:lnSpc>
                <a:spcPct val="90000"/>
              </a:lnSpc>
              <a:spcBef>
                <a:spcPts val="500"/>
              </a:spcBef>
              <a:spcAft>
                <a:spcPts val="0"/>
              </a:spcAft>
              <a:buClr>
                <a:schemeClr val="dk1"/>
              </a:buClr>
              <a:buSzPts val="2000"/>
              <a:buFont typeface="Noto Sans Symbols"/>
              <a:buNone/>
              <a:defRPr sz="2000" b="0" i="0" u="none" strike="noStrike" cap="none">
                <a:solidFill>
                  <a:schemeClr val="accent4"/>
                </a:solidFill>
                <a:latin typeface="Arial"/>
                <a:ea typeface="Arial"/>
                <a:cs typeface="Arial"/>
                <a:sym typeface="Arial"/>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9pPr>
          </a:lstStyle>
          <a:p>
            <a:endParaRPr/>
          </a:p>
        </p:txBody>
      </p:sp>
      <p:sp>
        <p:nvSpPr>
          <p:cNvPr id="72" name="Google Shape;72;p36"/>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SzPts val="1600"/>
              <a:buNone/>
              <a:defRPr sz="1600"/>
            </a:lvl1pPr>
            <a:lvl2pPr marL="914400" lvl="1" indent="-228600" algn="l">
              <a:lnSpc>
                <a:spcPct val="90000"/>
              </a:lnSpc>
              <a:spcBef>
                <a:spcPts val="500"/>
              </a:spcBef>
              <a:spcAft>
                <a:spcPts val="0"/>
              </a:spcAft>
              <a:buSzPts val="1400"/>
              <a:buNone/>
              <a:defRPr sz="1400"/>
            </a:lvl2pPr>
            <a:lvl3pPr marL="1371600" lvl="2" indent="-228600" algn="l">
              <a:lnSpc>
                <a:spcPct val="90000"/>
              </a:lnSpc>
              <a:spcBef>
                <a:spcPts val="500"/>
              </a:spcBef>
              <a:spcAft>
                <a:spcPts val="0"/>
              </a:spcAft>
              <a:buSzPts val="1200"/>
              <a:buNone/>
              <a:defRPr sz="1200"/>
            </a:lvl3pPr>
            <a:lvl4pPr marL="1828800" lvl="3" indent="-228600" algn="l">
              <a:lnSpc>
                <a:spcPct val="90000"/>
              </a:lnSpc>
              <a:spcBef>
                <a:spcPts val="500"/>
              </a:spcBef>
              <a:spcAft>
                <a:spcPts val="0"/>
              </a:spcAft>
              <a:buSzPts val="1000"/>
              <a:buNone/>
              <a:defRPr sz="1000"/>
            </a:lvl4pPr>
            <a:lvl5pPr marL="2286000" lvl="4" indent="-228600" algn="l">
              <a:lnSpc>
                <a:spcPct val="90000"/>
              </a:lnSpc>
              <a:spcBef>
                <a:spcPts val="500"/>
              </a:spcBef>
              <a:spcAft>
                <a:spcPts val="0"/>
              </a:spcAft>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3" name="Google Shape;73;p3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4" name="Google Shape;74;p3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5" name="Google Shape;75;p3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2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Arial"/>
              <a:buNone/>
              <a:defRPr sz="4400" b="1"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22"/>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Noto Sans Symbols"/>
              <a:buChar char="▪"/>
              <a:defRPr sz="2800" b="0" i="0" u="none" strike="noStrike" cap="none">
                <a:solidFill>
                  <a:schemeClr val="accent4"/>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Noto Sans Symbols"/>
              <a:buChar char="▪"/>
              <a:defRPr sz="2400" b="0" i="0" u="none" strike="noStrike" cap="none">
                <a:solidFill>
                  <a:schemeClr val="accent4"/>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Noto Sans Symbols"/>
              <a:buChar char="▪"/>
              <a:defRPr sz="2000" b="0" i="0" u="none" strike="noStrike" cap="none">
                <a:solidFill>
                  <a:schemeClr val="accent4"/>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Noto Sans Symbols"/>
              <a:buChar char="▪"/>
              <a:defRPr sz="1800" b="0" i="0" u="none" strike="noStrike" cap="none">
                <a:solidFill>
                  <a:schemeClr val="accent4"/>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Noto Sans Symbols"/>
              <a:buChar char="▪"/>
              <a:defRPr sz="1800" b="0" i="0" u="none" strike="noStrike" cap="none">
                <a:solidFill>
                  <a:schemeClr val="accent4"/>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2" name="Google Shape;12;p2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C8C9C"/>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13" name="Google Shape;13;p2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C8C9C"/>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14" name="Google Shape;14;p2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pic>
        <p:nvPicPr>
          <p:cNvPr id="15" name="Google Shape;15;p22"/>
          <p:cNvPicPr preferRelativeResize="0"/>
          <p:nvPr/>
        </p:nvPicPr>
        <p:blipFill rotWithShape="1">
          <a:blip r:embed="rId13">
            <a:alphaModFix/>
          </a:blip>
          <a:srcRect/>
          <a:stretch/>
        </p:blipFill>
        <p:spPr>
          <a:xfrm>
            <a:off x="97200" y="5558400"/>
            <a:ext cx="2352675" cy="1213485"/>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9" r:id="rId1"/>
    <p:sldLayoutId id="2147483650" r:id="rId2"/>
    <p:sldLayoutId id="2147483653"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guide id="3" orient="horz" pos="3657">
          <p15:clr>
            <a:srgbClr val="F26B43"/>
          </p15:clr>
        </p15:guide>
        <p15:guide id="4" orient="horz" pos="3997">
          <p15:clr>
            <a:srgbClr val="F26B43"/>
          </p15:clr>
        </p15:guide>
        <p15:guide id="5" orient="horz" pos="4156">
          <p15:clr>
            <a:srgbClr val="F26B43"/>
          </p15:clr>
        </p15:guide>
        <p15:guide id="6" pos="166">
          <p15:clr>
            <a:srgbClr val="F26B43"/>
          </p15:clr>
        </p15:guide>
        <p15:guide id="7" pos="778">
          <p15:clr>
            <a:srgbClr val="F26B43"/>
          </p15:clr>
        </p15:guide>
        <p15:guide id="8" pos="1504">
          <p15:clr>
            <a:srgbClr val="F26B43"/>
          </p15:clr>
        </p15:guide>
        <p15:guide id="9" orient="horz" pos="4065">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26.jpeg"/><Relationship Id="rId7" Type="http://schemas.openxmlformats.org/officeDocument/2006/relationships/image" Target="../media/image30.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29.jpg"/><Relationship Id="rId5" Type="http://schemas.openxmlformats.org/officeDocument/2006/relationships/image" Target="../media/image28.png"/><Relationship Id="rId4" Type="http://schemas.openxmlformats.org/officeDocument/2006/relationships/image" Target="../media/image27.png"/><Relationship Id="rId9" Type="http://schemas.openxmlformats.org/officeDocument/2006/relationships/image" Target="../media/image32.png"/></Relationships>
</file>

<file path=ppt/slides/_rels/slide11.xml.rels><?xml version="1.0" encoding="UTF-8" standalone="yes"?>
<Relationships xmlns="http://schemas.openxmlformats.org/package/2006/relationships"><Relationship Id="rId3" Type="http://schemas.openxmlformats.org/officeDocument/2006/relationships/image" Target="../media/image33.jpeg"/><Relationship Id="rId7" Type="http://schemas.openxmlformats.org/officeDocument/2006/relationships/image" Target="../media/image37.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36.png"/><Relationship Id="rId5" Type="http://schemas.openxmlformats.org/officeDocument/2006/relationships/image" Target="../media/image35.jpeg"/><Relationship Id="rId4" Type="http://schemas.openxmlformats.org/officeDocument/2006/relationships/image" Target="../media/image34.jpeg"/></Relationships>
</file>

<file path=ppt/slides/_rels/slide12.xml.rels><?xml version="1.0" encoding="UTF-8" standalone="yes"?>
<Relationships xmlns="http://schemas.openxmlformats.org/package/2006/relationships"><Relationship Id="rId8" Type="http://schemas.openxmlformats.org/officeDocument/2006/relationships/image" Target="../media/image43.png"/><Relationship Id="rId3" Type="http://schemas.openxmlformats.org/officeDocument/2006/relationships/image" Target="../media/image38.png"/><Relationship Id="rId7" Type="http://schemas.openxmlformats.org/officeDocument/2006/relationships/image" Target="../media/image42.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9.png"/></Relationships>
</file>

<file path=ppt/slides/_rels/slide13.xml.rels><?xml version="1.0" encoding="UTF-8" standalone="yes"?>
<Relationships xmlns="http://schemas.openxmlformats.org/package/2006/relationships"><Relationship Id="rId8" Type="http://schemas.openxmlformats.org/officeDocument/2006/relationships/image" Target="../media/image49.png"/><Relationship Id="rId3" Type="http://schemas.openxmlformats.org/officeDocument/2006/relationships/image" Target="../media/image44.jpeg"/><Relationship Id="rId7" Type="http://schemas.openxmlformats.org/officeDocument/2006/relationships/image" Target="../media/image48.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47.png"/><Relationship Id="rId5" Type="http://schemas.openxmlformats.org/officeDocument/2006/relationships/image" Target="../media/image46.jpg"/><Relationship Id="rId4" Type="http://schemas.openxmlformats.org/officeDocument/2006/relationships/image" Target="../media/image45.png"/><Relationship Id="rId9" Type="http://schemas.openxmlformats.org/officeDocument/2006/relationships/image" Target="../media/image50.png"/></Relationships>
</file>

<file path=ppt/slides/_rels/slide14.xml.rels><?xml version="1.0" encoding="UTF-8" standalone="yes"?>
<Relationships xmlns="http://schemas.openxmlformats.org/package/2006/relationships"><Relationship Id="rId3" Type="http://schemas.openxmlformats.org/officeDocument/2006/relationships/image" Target="../media/image51.jp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10.png"/></Relationships>
</file>

<file path=ppt/slides/_rels/slide15.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image" Target="../media/image52.png"/><Relationship Id="rId7" Type="http://schemas.openxmlformats.org/officeDocument/2006/relationships/image" Target="../media/image56.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55.png"/><Relationship Id="rId5" Type="http://schemas.openxmlformats.org/officeDocument/2006/relationships/image" Target="../media/image54.png"/><Relationship Id="rId4" Type="http://schemas.openxmlformats.org/officeDocument/2006/relationships/image" Target="../media/image53.png"/><Relationship Id="rId9" Type="http://schemas.openxmlformats.org/officeDocument/2006/relationships/image" Target="../media/image57.png"/></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4.jpeg"/><Relationship Id="rId7" Type="http://schemas.openxmlformats.org/officeDocument/2006/relationships/hyperlink" Target="https://arxiv.org/abs/1910.07302"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7.emf"/><Relationship Id="rId5" Type="http://schemas.openxmlformats.org/officeDocument/2006/relationships/image" Target="../media/image16.jpeg"/><Relationship Id="rId4" Type="http://schemas.openxmlformats.org/officeDocument/2006/relationships/image" Target="../media/image15.jpeg"/></Relationships>
</file>

<file path=ppt/slides/_rels/slide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hyperlink" Target="http://accelconf.web.cern.ch/AccelConf/ipac2019/papers/wepgw091.pdf" TargetMode="External"/><Relationship Id="rId5" Type="http://schemas.openxmlformats.org/officeDocument/2006/relationships/image" Target="../media/image21.png"/><Relationship Id="rId4" Type="http://schemas.openxmlformats.org/officeDocument/2006/relationships/image" Target="../media/image20.png"/></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25.JPG"/><Relationship Id="rId5" Type="http://schemas.openxmlformats.org/officeDocument/2006/relationships/image" Target="../media/image24.jpeg"/><Relationship Id="rId4"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a:blip r:embed="rId3">
            <a:alphaModFix/>
          </a:blip>
          <a:stretch>
            <a:fillRect/>
          </a:stretch>
        </a:blipFill>
        <a:effectLst/>
      </p:bgPr>
    </p:bg>
    <p:spTree>
      <p:nvGrpSpPr>
        <p:cNvPr id="1" name="Shape 246"/>
        <p:cNvGrpSpPr/>
        <p:nvPr/>
      </p:nvGrpSpPr>
      <p:grpSpPr>
        <a:xfrm>
          <a:off x="0" y="0"/>
          <a:ext cx="0" cy="0"/>
          <a:chOff x="0" y="0"/>
          <a:chExt cx="0" cy="0"/>
        </a:xfrm>
      </p:grpSpPr>
      <p:pic>
        <p:nvPicPr>
          <p:cNvPr id="248" name="Google Shape;248;p1"/>
          <p:cNvPicPr preferRelativeResize="0"/>
          <p:nvPr/>
        </p:nvPicPr>
        <p:blipFill rotWithShape="1">
          <a:blip r:embed="rId4">
            <a:alphaModFix/>
          </a:blip>
          <a:srcRect/>
          <a:stretch/>
        </p:blipFill>
        <p:spPr>
          <a:xfrm>
            <a:off x="177275" y="155575"/>
            <a:ext cx="3619500" cy="1866900"/>
          </a:xfrm>
          <a:prstGeom prst="rect">
            <a:avLst/>
          </a:prstGeom>
          <a:noFill/>
          <a:ln>
            <a:noFill/>
          </a:ln>
        </p:spPr>
      </p:pic>
      <p:sp>
        <p:nvSpPr>
          <p:cNvPr id="2" name="TextBox 1"/>
          <p:cNvSpPr txBox="1"/>
          <p:nvPr/>
        </p:nvSpPr>
        <p:spPr>
          <a:xfrm>
            <a:off x="177275" y="5472973"/>
            <a:ext cx="11862325" cy="1138773"/>
          </a:xfrm>
          <a:prstGeom prst="rect">
            <a:avLst/>
          </a:prstGeom>
          <a:noFill/>
        </p:spPr>
        <p:txBody>
          <a:bodyPr wrap="square" rtlCol="0">
            <a:spAutoFit/>
          </a:bodyPr>
          <a:lstStyle/>
          <a:p>
            <a:r>
              <a:rPr lang="en-GB" sz="4000" b="1" dirty="0" smtClean="0">
                <a:solidFill>
                  <a:schemeClr val="bg1"/>
                </a:solidFill>
              </a:rPr>
              <a:t>Accelerator</a:t>
            </a:r>
            <a:r>
              <a:rPr lang="en-GB" sz="4000" b="1" dirty="0">
                <a:solidFill>
                  <a:schemeClr val="bg1"/>
                </a:solidFill>
              </a:rPr>
              <a:t> </a:t>
            </a:r>
            <a:r>
              <a:rPr lang="en-GB" sz="4000" b="1" dirty="0" smtClean="0">
                <a:solidFill>
                  <a:schemeClr val="bg1"/>
                </a:solidFill>
              </a:rPr>
              <a:t>Developments at ISIS</a:t>
            </a:r>
          </a:p>
          <a:p>
            <a:r>
              <a:rPr lang="en-GB" sz="2800" b="1" dirty="0" smtClean="0">
                <a:solidFill>
                  <a:schemeClr val="bg1"/>
                </a:solidFill>
              </a:rPr>
              <a:t>Hayley Cavanagh – July 2022</a:t>
            </a:r>
            <a:endParaRPr lang="en-GB" sz="2800" b="1" dirty="0">
              <a:solidFill>
                <a:schemeClr val="bg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85;p5"/>
          <p:cNvSpPr txBox="1"/>
          <p:nvPr/>
        </p:nvSpPr>
        <p:spPr>
          <a:xfrm>
            <a:off x="403340" y="345182"/>
            <a:ext cx="9767601" cy="76944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4400"/>
              <a:buFont typeface="Arial"/>
              <a:buNone/>
            </a:pPr>
            <a:r>
              <a:rPr lang="en-GB" sz="4400" b="1" i="0" u="none" strike="noStrike" cap="none" dirty="0" smtClean="0">
                <a:solidFill>
                  <a:srgbClr val="2E2D62"/>
                </a:solidFill>
                <a:latin typeface="Arial"/>
                <a:ea typeface="Arial"/>
                <a:cs typeface="Arial"/>
                <a:sym typeface="Arial"/>
              </a:rPr>
              <a:t>Long Shutdown Projects</a:t>
            </a:r>
            <a:endParaRPr sz="1400" b="0" i="0" u="none" strike="noStrike" cap="none" dirty="0">
              <a:solidFill>
                <a:srgbClr val="000000"/>
              </a:solidFill>
              <a:latin typeface="Arial"/>
              <a:ea typeface="Arial"/>
              <a:cs typeface="Arial"/>
              <a:sym typeface="Arial"/>
            </a:endParaRPr>
          </a:p>
        </p:txBody>
      </p:sp>
      <p:sp>
        <p:nvSpPr>
          <p:cNvPr id="3" name="Rectangle 2"/>
          <p:cNvSpPr/>
          <p:nvPr/>
        </p:nvSpPr>
        <p:spPr>
          <a:xfrm>
            <a:off x="422295" y="1303970"/>
            <a:ext cx="2185214" cy="461665"/>
          </a:xfrm>
          <a:prstGeom prst="rect">
            <a:avLst/>
          </a:prstGeom>
        </p:spPr>
        <p:txBody>
          <a:bodyPr wrap="none">
            <a:spAutoFit/>
          </a:bodyPr>
          <a:lstStyle/>
          <a:p>
            <a:pPr lvl="0">
              <a:buSzPts val="3200"/>
            </a:pPr>
            <a:r>
              <a:rPr lang="en-GB" sz="2400" b="1" dirty="0" smtClean="0">
                <a:solidFill>
                  <a:srgbClr val="1E5DF8"/>
                </a:solidFill>
              </a:rPr>
              <a:t>TS-1 Upgrade</a:t>
            </a:r>
            <a:endParaRPr lang="en-GB" sz="1100" dirty="0"/>
          </a:p>
        </p:txBody>
      </p:sp>
      <p:sp>
        <p:nvSpPr>
          <p:cNvPr id="4" name="Rectangle 3"/>
          <p:cNvSpPr/>
          <p:nvPr/>
        </p:nvSpPr>
        <p:spPr>
          <a:xfrm>
            <a:off x="3869872" y="1303970"/>
            <a:ext cx="2114681" cy="830997"/>
          </a:xfrm>
          <a:prstGeom prst="rect">
            <a:avLst/>
          </a:prstGeom>
        </p:spPr>
        <p:txBody>
          <a:bodyPr wrap="none">
            <a:spAutoFit/>
          </a:bodyPr>
          <a:lstStyle/>
          <a:p>
            <a:pPr lvl="0">
              <a:buSzPts val="3200"/>
            </a:pPr>
            <a:r>
              <a:rPr lang="en-GB" sz="2400" b="1" dirty="0" smtClean="0">
                <a:solidFill>
                  <a:srgbClr val="1E5DF8"/>
                </a:solidFill>
              </a:rPr>
              <a:t>Muon Target </a:t>
            </a:r>
          </a:p>
          <a:p>
            <a:pPr lvl="0">
              <a:buSzPts val="3200"/>
            </a:pPr>
            <a:r>
              <a:rPr lang="en-GB" sz="2400" b="1" dirty="0" smtClean="0">
                <a:solidFill>
                  <a:srgbClr val="1E5DF8"/>
                </a:solidFill>
              </a:rPr>
              <a:t>Collimator</a:t>
            </a:r>
            <a:endParaRPr lang="en-GB" sz="1100" dirty="0"/>
          </a:p>
        </p:txBody>
      </p:sp>
      <p:pic>
        <p:nvPicPr>
          <p:cNvPr id="5122" name="Picture 2" descr="The target services area when ful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2295" y="1986357"/>
            <a:ext cx="2991927" cy="2243945"/>
          </a:xfrm>
          <a:prstGeom prst="rect">
            <a:avLst/>
          </a:prstGeom>
          <a:noFill/>
          <a:extLst>
            <a:ext uri="{909E8E84-426E-40DD-AFC4-6F175D3DCCD1}">
              <a14:hiddenFill xmlns:a14="http://schemas.microsoft.com/office/drawing/2010/main">
                <a:solidFill>
                  <a:srgbClr val="FFFFFF"/>
                </a:solidFill>
              </a14:hiddenFill>
            </a:ext>
          </a:extLst>
        </p:spPr>
      </p:pic>
      <p:pic>
        <p:nvPicPr>
          <p:cNvPr id="5123" name="Picture 1" descr="image001"/>
          <p:cNvPicPr>
            <a:picLocks noChangeAspect="1" noChangeArrowheads="1"/>
          </p:cNvPicPr>
          <p:nvPr/>
        </p:nvPicPr>
        <p:blipFill rotWithShape="1">
          <a:blip r:embed="rId4">
            <a:extLst>
              <a:ext uri="{28A0092B-C50C-407E-A947-70E740481C1C}">
                <a14:useLocalDpi xmlns:a14="http://schemas.microsoft.com/office/drawing/2010/main" val="0"/>
              </a:ext>
            </a:extLst>
          </a:blip>
          <a:srcRect r="5156"/>
          <a:stretch/>
        </p:blipFill>
        <p:spPr bwMode="auto">
          <a:xfrm>
            <a:off x="6632753" y="4896591"/>
            <a:ext cx="2924526" cy="9951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16"/>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756634" y="2285870"/>
            <a:ext cx="3250732" cy="2564085"/>
          </a:xfrm>
          <a:prstGeom prst="rect">
            <a:avLst/>
          </a:prstGeom>
          <a:noFill/>
        </p:spPr>
      </p:pic>
      <p:pic>
        <p:nvPicPr>
          <p:cNvPr id="18" name="Picture 17"/>
          <p:cNvPicPr>
            <a:picLocks noChangeAspect="1"/>
          </p:cNvPicPr>
          <p:nvPr/>
        </p:nvPicPr>
        <p:blipFill rotWithShape="1">
          <a:blip r:embed="rId6">
            <a:extLst>
              <a:ext uri="{28A0092B-C50C-407E-A947-70E740481C1C}">
                <a14:useLocalDpi xmlns:a14="http://schemas.microsoft.com/office/drawing/2010/main" val="0"/>
              </a:ext>
            </a:extLst>
          </a:blip>
          <a:srcRect l="14544" t="51232" r="888" b="31488"/>
          <a:stretch/>
        </p:blipFill>
        <p:spPr>
          <a:xfrm>
            <a:off x="6632753" y="5956300"/>
            <a:ext cx="5589238" cy="856555"/>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p:spPr>
      </p:pic>
      <p:pic>
        <p:nvPicPr>
          <p:cNvPr id="16" name="Picture 15"/>
          <p:cNvPicPr>
            <a:picLocks noChangeAspect="1"/>
          </p:cNvPicPr>
          <p:nvPr/>
        </p:nvPicPr>
        <p:blipFill rotWithShape="1">
          <a:blip r:embed="rId7"/>
          <a:srcRect l="5446" t="7040" r="10103" b="7330"/>
          <a:stretch/>
        </p:blipFill>
        <p:spPr>
          <a:xfrm>
            <a:off x="8382000" y="0"/>
            <a:ext cx="3810000" cy="2171700"/>
          </a:xfrm>
          <a:prstGeom prst="rect">
            <a:avLst/>
          </a:prstGeom>
        </p:spPr>
      </p:pic>
      <p:pic>
        <p:nvPicPr>
          <p:cNvPr id="20" name="Picture 19"/>
          <p:cNvPicPr>
            <a:picLocks noChangeAspect="1"/>
          </p:cNvPicPr>
          <p:nvPr/>
        </p:nvPicPr>
        <p:blipFill>
          <a:blip r:embed="rId8"/>
          <a:stretch>
            <a:fillRect/>
          </a:stretch>
        </p:blipFill>
        <p:spPr>
          <a:xfrm>
            <a:off x="9508772" y="2282928"/>
            <a:ext cx="2761727" cy="3383573"/>
          </a:xfrm>
          <a:prstGeom prst="rect">
            <a:avLst/>
          </a:prstGeom>
        </p:spPr>
      </p:pic>
      <p:pic>
        <p:nvPicPr>
          <p:cNvPr id="15" name="Picture 14"/>
          <p:cNvPicPr>
            <a:picLocks noChangeAspect="1"/>
          </p:cNvPicPr>
          <p:nvPr/>
        </p:nvPicPr>
        <p:blipFill rotWithShape="1">
          <a:blip r:embed="rId9"/>
          <a:srcRect l="16110" t="17746" r="17100" b="14127"/>
          <a:stretch/>
        </p:blipFill>
        <p:spPr>
          <a:xfrm>
            <a:off x="6962272" y="1105715"/>
            <a:ext cx="1292515" cy="1052869"/>
          </a:xfrm>
          <a:prstGeom prst="rect">
            <a:avLst/>
          </a:prstGeom>
        </p:spPr>
      </p:pic>
      <p:sp>
        <p:nvSpPr>
          <p:cNvPr id="25" name="Google Shape;268;p3"/>
          <p:cNvSpPr txBox="1"/>
          <p:nvPr/>
        </p:nvSpPr>
        <p:spPr>
          <a:xfrm>
            <a:off x="313009" y="4361039"/>
            <a:ext cx="4144691" cy="120028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400"/>
              <a:buFont typeface="Arial"/>
              <a:buNone/>
            </a:pPr>
            <a:r>
              <a:rPr lang="en-GB" sz="2400" b="1" i="0" u="none" strike="noStrike" cap="none" dirty="0" smtClean="0">
                <a:solidFill>
                  <a:srgbClr val="2E2D62"/>
                </a:solidFill>
                <a:latin typeface="Arial"/>
                <a:ea typeface="Arial"/>
                <a:cs typeface="Arial"/>
                <a:sym typeface="Arial"/>
              </a:rPr>
              <a:t>Target, Moderator, Reflector, and Services</a:t>
            </a:r>
          </a:p>
          <a:p>
            <a:pPr marL="0" marR="0" lvl="0" indent="0" algn="l" rtl="0">
              <a:lnSpc>
                <a:spcPct val="100000"/>
              </a:lnSpc>
              <a:spcBef>
                <a:spcPts val="0"/>
              </a:spcBef>
              <a:spcAft>
                <a:spcPts val="0"/>
              </a:spcAft>
              <a:buClr>
                <a:srgbClr val="000000"/>
              </a:buClr>
              <a:buSzPts val="2400"/>
              <a:buFont typeface="Arial"/>
              <a:buNone/>
            </a:pPr>
            <a:r>
              <a:rPr lang="en-GB" sz="2400" b="1" dirty="0" smtClean="0">
                <a:solidFill>
                  <a:srgbClr val="2E2D62"/>
                </a:solidFill>
              </a:rPr>
              <a:t>Due Autumn 2022!</a:t>
            </a:r>
            <a:endParaRPr sz="1400" b="0" i="0" u="none" strike="noStrike" cap="none" dirty="0">
              <a:solidFill>
                <a:srgbClr val="000000"/>
              </a:solidFill>
              <a:latin typeface="Arial"/>
              <a:ea typeface="Arial"/>
              <a:cs typeface="Arial"/>
              <a:sym typeface="Arial"/>
            </a:endParaRPr>
          </a:p>
        </p:txBody>
      </p:sp>
      <p:sp>
        <p:nvSpPr>
          <p:cNvPr id="26" name="Google Shape;268;p3"/>
          <p:cNvSpPr txBox="1"/>
          <p:nvPr/>
        </p:nvSpPr>
        <p:spPr>
          <a:xfrm>
            <a:off x="3785652" y="2282928"/>
            <a:ext cx="3197583" cy="3908722"/>
          </a:xfrm>
          <a:prstGeom prst="rect">
            <a:avLst/>
          </a:prstGeom>
          <a:noFill/>
          <a:ln>
            <a:noFill/>
          </a:ln>
        </p:spPr>
        <p:txBody>
          <a:bodyPr spcFirstLastPara="1" wrap="square" lIns="91425" tIns="45700" rIns="91425" bIns="45700" anchor="t" anchorCtr="0">
            <a:spAutoFit/>
          </a:bodyPr>
          <a:lstStyle/>
          <a:p>
            <a:pPr marL="342900" marR="0" lvl="0" indent="-342900" algn="l" rtl="0">
              <a:lnSpc>
                <a:spcPct val="100000"/>
              </a:lnSpc>
              <a:spcBef>
                <a:spcPts val="0"/>
              </a:spcBef>
              <a:spcAft>
                <a:spcPts val="0"/>
              </a:spcAft>
              <a:buClr>
                <a:srgbClr val="1E5DF8"/>
              </a:buClr>
              <a:buSzPts val="2400"/>
              <a:buFont typeface="Wingdings" panose="05000000000000000000" pitchFamily="2" charset="2"/>
              <a:buChar char="§"/>
            </a:pPr>
            <a:r>
              <a:rPr lang="en-GB" sz="2400" b="1" i="0" u="none" strike="noStrike" cap="none" dirty="0" smtClean="0">
                <a:solidFill>
                  <a:srgbClr val="2E2D62"/>
                </a:solidFill>
                <a:latin typeface="Arial"/>
                <a:ea typeface="Arial"/>
                <a:cs typeface="Arial"/>
                <a:sym typeface="Arial"/>
              </a:rPr>
              <a:t>Water leak November 2020</a:t>
            </a:r>
          </a:p>
          <a:p>
            <a:pPr marL="342900" marR="0" lvl="0" indent="-342900" algn="l" rtl="0">
              <a:lnSpc>
                <a:spcPct val="100000"/>
              </a:lnSpc>
              <a:spcBef>
                <a:spcPts val="0"/>
              </a:spcBef>
              <a:spcAft>
                <a:spcPts val="0"/>
              </a:spcAft>
              <a:buClr>
                <a:srgbClr val="1E5DF8"/>
              </a:buClr>
              <a:buSzPts val="2400"/>
              <a:buFont typeface="Wingdings" panose="05000000000000000000" pitchFamily="2" charset="2"/>
              <a:buChar char="§"/>
            </a:pPr>
            <a:endParaRPr lang="en-GB" b="1" i="0" u="none" strike="noStrike" cap="none" dirty="0" smtClean="0">
              <a:solidFill>
                <a:srgbClr val="2E2D62"/>
              </a:solidFill>
              <a:latin typeface="Arial"/>
              <a:ea typeface="Arial"/>
              <a:cs typeface="Arial"/>
              <a:sym typeface="Arial"/>
            </a:endParaRPr>
          </a:p>
          <a:p>
            <a:pPr marL="342900" marR="0" lvl="0" indent="-342900" algn="l" rtl="0">
              <a:lnSpc>
                <a:spcPct val="100000"/>
              </a:lnSpc>
              <a:spcBef>
                <a:spcPts val="0"/>
              </a:spcBef>
              <a:spcAft>
                <a:spcPts val="0"/>
              </a:spcAft>
              <a:buClr>
                <a:srgbClr val="1E5DF8"/>
              </a:buClr>
              <a:buSzPts val="2400"/>
              <a:buFont typeface="Wingdings" panose="05000000000000000000" pitchFamily="2" charset="2"/>
              <a:buChar char="§"/>
            </a:pPr>
            <a:r>
              <a:rPr lang="en-GB" sz="2400" b="1" dirty="0" smtClean="0">
                <a:solidFill>
                  <a:srgbClr val="2E2D62"/>
                </a:solidFill>
              </a:rPr>
              <a:t>High Dose Rates</a:t>
            </a:r>
          </a:p>
          <a:p>
            <a:pPr marL="342900" marR="0" lvl="0" indent="-342900" algn="l" rtl="0">
              <a:lnSpc>
                <a:spcPct val="100000"/>
              </a:lnSpc>
              <a:spcBef>
                <a:spcPts val="0"/>
              </a:spcBef>
              <a:spcAft>
                <a:spcPts val="0"/>
              </a:spcAft>
              <a:buClr>
                <a:srgbClr val="1E5DF8"/>
              </a:buClr>
              <a:buSzPts val="2400"/>
              <a:buFont typeface="Wingdings" panose="05000000000000000000" pitchFamily="2" charset="2"/>
              <a:buChar char="§"/>
            </a:pPr>
            <a:endParaRPr lang="en-GB" b="1" dirty="0" smtClean="0">
              <a:solidFill>
                <a:srgbClr val="2E2D62"/>
              </a:solidFill>
            </a:endParaRPr>
          </a:p>
          <a:p>
            <a:pPr marL="342900" marR="0" lvl="0" indent="-342900" algn="l" rtl="0">
              <a:lnSpc>
                <a:spcPct val="100000"/>
              </a:lnSpc>
              <a:spcBef>
                <a:spcPts val="0"/>
              </a:spcBef>
              <a:spcAft>
                <a:spcPts val="0"/>
              </a:spcAft>
              <a:buClr>
                <a:srgbClr val="1E5DF8"/>
              </a:buClr>
              <a:buSzPts val="2400"/>
              <a:buFont typeface="Wingdings" panose="05000000000000000000" pitchFamily="2" charset="2"/>
              <a:buChar char="§"/>
            </a:pPr>
            <a:r>
              <a:rPr lang="en-GB" sz="2400" b="1" dirty="0" smtClean="0">
                <a:solidFill>
                  <a:srgbClr val="2E2D62"/>
                </a:solidFill>
              </a:rPr>
              <a:t>New collimator manufactured and replaced</a:t>
            </a:r>
          </a:p>
          <a:p>
            <a:pPr marL="342900" marR="0" lvl="0" indent="-342900" algn="l" rtl="0">
              <a:lnSpc>
                <a:spcPct val="100000"/>
              </a:lnSpc>
              <a:spcBef>
                <a:spcPts val="0"/>
              </a:spcBef>
              <a:spcAft>
                <a:spcPts val="0"/>
              </a:spcAft>
              <a:buClr>
                <a:srgbClr val="1E5DF8"/>
              </a:buClr>
              <a:buSzPts val="2400"/>
              <a:buFont typeface="Wingdings" panose="05000000000000000000" pitchFamily="2" charset="2"/>
              <a:buChar char="§"/>
            </a:pPr>
            <a:endParaRPr lang="en-GB" b="1" dirty="0" smtClean="0">
              <a:solidFill>
                <a:srgbClr val="2E2D62"/>
              </a:solidFill>
            </a:endParaRPr>
          </a:p>
          <a:p>
            <a:pPr marL="342900" marR="0" lvl="0" indent="-342900" algn="l" rtl="0">
              <a:lnSpc>
                <a:spcPct val="100000"/>
              </a:lnSpc>
              <a:spcBef>
                <a:spcPts val="0"/>
              </a:spcBef>
              <a:spcAft>
                <a:spcPts val="0"/>
              </a:spcAft>
              <a:buClr>
                <a:srgbClr val="1E5DF8"/>
              </a:buClr>
              <a:buSzPts val="2400"/>
              <a:buFont typeface="Wingdings" panose="05000000000000000000" pitchFamily="2" charset="2"/>
              <a:buChar char="§"/>
            </a:pPr>
            <a:r>
              <a:rPr lang="en-GB" sz="2400" b="1" dirty="0" smtClean="0">
                <a:solidFill>
                  <a:srgbClr val="2E2D62"/>
                </a:solidFill>
              </a:rPr>
              <a:t>Commissioning Autumn 2022</a:t>
            </a:r>
          </a:p>
          <a:p>
            <a:pPr marL="0" marR="0" lvl="0" indent="0" algn="l" rtl="0">
              <a:lnSpc>
                <a:spcPct val="100000"/>
              </a:lnSpc>
              <a:spcBef>
                <a:spcPts val="0"/>
              </a:spcBef>
              <a:spcAft>
                <a:spcPts val="0"/>
              </a:spcAft>
              <a:buClr>
                <a:srgbClr val="000000"/>
              </a:buClr>
              <a:buSzPts val="2400"/>
              <a:buFont typeface="Arial"/>
              <a:buNone/>
            </a:pPr>
            <a:endParaRPr sz="1400" b="0" i="0" u="none" strike="noStrike" cap="none" dirty="0">
              <a:solidFill>
                <a:srgbClr val="000000"/>
              </a:solidFill>
              <a:latin typeface="Arial"/>
              <a:ea typeface="Arial"/>
              <a:cs typeface="Arial"/>
              <a:sym typeface="Arial"/>
            </a:endParaRPr>
          </a:p>
        </p:txBody>
      </p:sp>
    </p:spTree>
    <p:extLst>
      <p:ext uri="{BB962C8B-B14F-4D97-AF65-F5344CB8AC3E}">
        <p14:creationId xmlns:p14="http://schemas.microsoft.com/office/powerpoint/2010/main" val="357113190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85;p5"/>
          <p:cNvSpPr txBox="1"/>
          <p:nvPr/>
        </p:nvSpPr>
        <p:spPr>
          <a:xfrm>
            <a:off x="403340" y="345182"/>
            <a:ext cx="9767601" cy="76944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4400"/>
              <a:buFont typeface="Arial"/>
              <a:buNone/>
            </a:pPr>
            <a:r>
              <a:rPr lang="en-GB" sz="4400" b="1" i="0" u="none" strike="noStrike" cap="none" dirty="0" smtClean="0">
                <a:solidFill>
                  <a:srgbClr val="2E2D62"/>
                </a:solidFill>
                <a:latin typeface="Arial"/>
                <a:ea typeface="Arial"/>
                <a:cs typeface="Arial"/>
                <a:sym typeface="Arial"/>
              </a:rPr>
              <a:t>Long Shutdown Projects</a:t>
            </a:r>
            <a:endParaRPr sz="1400" b="0" i="0" u="none" strike="noStrike" cap="none" dirty="0">
              <a:solidFill>
                <a:srgbClr val="000000"/>
              </a:solidFill>
              <a:latin typeface="Arial"/>
              <a:ea typeface="Arial"/>
              <a:cs typeface="Arial"/>
              <a:sym typeface="Arial"/>
            </a:endParaRPr>
          </a:p>
        </p:txBody>
      </p:sp>
      <p:sp>
        <p:nvSpPr>
          <p:cNvPr id="3" name="Rectangle 2"/>
          <p:cNvSpPr/>
          <p:nvPr/>
        </p:nvSpPr>
        <p:spPr>
          <a:xfrm>
            <a:off x="472421" y="1258976"/>
            <a:ext cx="4049507" cy="461665"/>
          </a:xfrm>
          <a:prstGeom prst="rect">
            <a:avLst/>
          </a:prstGeom>
        </p:spPr>
        <p:txBody>
          <a:bodyPr wrap="none">
            <a:spAutoFit/>
          </a:bodyPr>
          <a:lstStyle/>
          <a:p>
            <a:pPr lvl="0">
              <a:buSzPts val="3200"/>
            </a:pPr>
            <a:r>
              <a:rPr lang="en-GB" sz="2400" b="1" dirty="0" err="1" smtClean="0">
                <a:solidFill>
                  <a:srgbClr val="1E5DF8"/>
                </a:solidFill>
              </a:rPr>
              <a:t>Linac</a:t>
            </a:r>
            <a:r>
              <a:rPr lang="en-GB" sz="2400" b="1" dirty="0" smtClean="0">
                <a:solidFill>
                  <a:srgbClr val="1E5DF8"/>
                </a:solidFill>
              </a:rPr>
              <a:t> Tank 4 Replacement</a:t>
            </a:r>
            <a:endParaRPr lang="en-GB" sz="1100" dirty="0"/>
          </a:p>
        </p:txBody>
      </p:sp>
      <p:pic>
        <p:nvPicPr>
          <p:cNvPr id="3074" name="Picture 2" descr="Tank 4 on a cran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2421" y="1881045"/>
            <a:ext cx="4141834" cy="2346434"/>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Loading Tank Section_Adrian Hooper.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526937" y="1881045"/>
            <a:ext cx="3128579" cy="2346434"/>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The new tank being vacuum tested"/>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68465" y="1883869"/>
            <a:ext cx="3128579" cy="2346434"/>
          </a:xfrm>
          <a:prstGeom prst="rect">
            <a:avLst/>
          </a:prstGeom>
          <a:noFill/>
          <a:extLst>
            <a:ext uri="{909E8E84-426E-40DD-AFC4-6F175D3DCCD1}">
              <a14:hiddenFill xmlns:a14="http://schemas.microsoft.com/office/drawing/2010/main">
                <a:solidFill>
                  <a:srgbClr val="FFFFFF"/>
                </a:solidFill>
              </a14:hiddenFill>
            </a:ext>
          </a:extLst>
        </p:spPr>
      </p:pic>
      <p:pic>
        <p:nvPicPr>
          <p:cNvPr id="3082" name="Picture 10" descr="MCR Linac efficiency screen"/>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442483" y="4381518"/>
            <a:ext cx="5213033" cy="2086946"/>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399762" y="4350202"/>
            <a:ext cx="2963974" cy="1200329"/>
          </a:xfrm>
          <a:prstGeom prst="rect">
            <a:avLst/>
          </a:prstGeom>
        </p:spPr>
        <p:txBody>
          <a:bodyPr wrap="square">
            <a:spAutoFit/>
          </a:bodyPr>
          <a:lstStyle/>
          <a:p>
            <a:pPr lvl="0">
              <a:buSzPts val="2400"/>
            </a:pPr>
            <a:r>
              <a:rPr lang="en-GB" sz="2400" b="1" dirty="0" smtClean="0">
                <a:solidFill>
                  <a:srgbClr val="2E2D62"/>
                </a:solidFill>
              </a:rPr>
              <a:t>First beam</a:t>
            </a:r>
          </a:p>
          <a:p>
            <a:pPr lvl="0">
              <a:buSzPts val="2400"/>
            </a:pPr>
            <a:r>
              <a:rPr lang="en-GB" sz="2400" b="1" dirty="0" smtClean="0">
                <a:solidFill>
                  <a:srgbClr val="2E2D62"/>
                </a:solidFill>
              </a:rPr>
              <a:t>7</a:t>
            </a:r>
            <a:r>
              <a:rPr lang="en-GB" sz="2400" b="1" baseline="30000" dirty="0" smtClean="0">
                <a:solidFill>
                  <a:srgbClr val="2E2D62"/>
                </a:solidFill>
              </a:rPr>
              <a:t>th</a:t>
            </a:r>
            <a:r>
              <a:rPr lang="en-GB" sz="2400" b="1" dirty="0" smtClean="0">
                <a:solidFill>
                  <a:srgbClr val="2E2D62"/>
                </a:solidFill>
              </a:rPr>
              <a:t> December 2021</a:t>
            </a:r>
          </a:p>
          <a:p>
            <a:pPr lvl="0">
              <a:buSzPts val="2400"/>
            </a:pPr>
            <a:r>
              <a:rPr lang="en-GB" sz="2400" b="1" dirty="0" smtClean="0">
                <a:solidFill>
                  <a:srgbClr val="2E2D62"/>
                </a:solidFill>
              </a:rPr>
              <a:t>94% transmission</a:t>
            </a:r>
            <a:endParaRPr lang="en-GB" sz="2400" b="1" dirty="0">
              <a:solidFill>
                <a:srgbClr val="2E2D62"/>
              </a:solidFill>
            </a:endParaRPr>
          </a:p>
        </p:txBody>
      </p:sp>
      <p:grpSp>
        <p:nvGrpSpPr>
          <p:cNvPr id="5" name="Group 4"/>
          <p:cNvGrpSpPr/>
          <p:nvPr/>
        </p:nvGrpSpPr>
        <p:grpSpPr>
          <a:xfrm>
            <a:off x="3855412" y="4350202"/>
            <a:ext cx="2367858" cy="2149578"/>
            <a:chOff x="4071046" y="4472604"/>
            <a:chExt cx="2367858" cy="2149578"/>
          </a:xfrm>
        </p:grpSpPr>
        <p:pic>
          <p:nvPicPr>
            <p:cNvPr id="3080" name="Picture 8" descr="The beam current monitors before and after tank IV (top two traces), showing the beam pulse passing through"/>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071046" y="4472604"/>
              <a:ext cx="2367858" cy="2149578"/>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p:cNvSpPr/>
            <p:nvPr/>
          </p:nvSpPr>
          <p:spPr>
            <a:xfrm>
              <a:off x="4164812" y="4878492"/>
              <a:ext cx="665077" cy="276999"/>
            </a:xfrm>
            <a:prstGeom prst="rect">
              <a:avLst/>
            </a:prstGeom>
          </p:spPr>
          <p:txBody>
            <a:bodyPr wrap="square">
              <a:spAutoFit/>
            </a:bodyPr>
            <a:lstStyle/>
            <a:p>
              <a:pPr lvl="0">
                <a:buSzPts val="2400"/>
              </a:pPr>
              <a:r>
                <a:rPr lang="en-GB" sz="1200" b="1" dirty="0" smtClean="0">
                  <a:solidFill>
                    <a:srgbClr val="EAEA00"/>
                  </a:solidFill>
                </a:rPr>
                <a:t>I3T</a:t>
              </a:r>
              <a:endParaRPr lang="en-GB" sz="1200" b="1" dirty="0">
                <a:solidFill>
                  <a:srgbClr val="EAEA00"/>
                </a:solidFill>
              </a:endParaRPr>
            </a:p>
          </p:txBody>
        </p:sp>
        <p:sp>
          <p:nvSpPr>
            <p:cNvPr id="15" name="Rectangle 14"/>
            <p:cNvSpPr/>
            <p:nvPr/>
          </p:nvSpPr>
          <p:spPr>
            <a:xfrm>
              <a:off x="4164813" y="5343913"/>
              <a:ext cx="665077" cy="276999"/>
            </a:xfrm>
            <a:prstGeom prst="rect">
              <a:avLst/>
            </a:prstGeom>
          </p:spPr>
          <p:txBody>
            <a:bodyPr wrap="square">
              <a:spAutoFit/>
            </a:bodyPr>
            <a:lstStyle/>
            <a:p>
              <a:pPr lvl="0">
                <a:buSzPts val="2400"/>
              </a:pPr>
              <a:r>
                <a:rPr lang="en-GB" sz="1200" b="1" dirty="0" smtClean="0">
                  <a:solidFill>
                    <a:srgbClr val="00D7D7"/>
                  </a:solidFill>
                </a:rPr>
                <a:t>IHT1</a:t>
              </a:r>
              <a:endParaRPr lang="en-GB" sz="1200" b="1" dirty="0">
                <a:solidFill>
                  <a:srgbClr val="00D7D7"/>
                </a:solidFill>
              </a:endParaRPr>
            </a:p>
          </p:txBody>
        </p:sp>
        <p:sp>
          <p:nvSpPr>
            <p:cNvPr id="16" name="Rectangle 15"/>
            <p:cNvSpPr/>
            <p:nvPr/>
          </p:nvSpPr>
          <p:spPr>
            <a:xfrm>
              <a:off x="4139294" y="5740811"/>
              <a:ext cx="791114" cy="276999"/>
            </a:xfrm>
            <a:prstGeom prst="rect">
              <a:avLst/>
            </a:prstGeom>
          </p:spPr>
          <p:txBody>
            <a:bodyPr wrap="square">
              <a:spAutoFit/>
            </a:bodyPr>
            <a:lstStyle/>
            <a:p>
              <a:pPr lvl="0">
                <a:buSzPts val="2400"/>
              </a:pPr>
              <a:r>
                <a:rPr lang="en-GB" sz="1200" b="1" dirty="0" smtClean="0">
                  <a:solidFill>
                    <a:srgbClr val="0CC309"/>
                  </a:solidFill>
                </a:rPr>
                <a:t>T4 Field</a:t>
              </a:r>
              <a:endParaRPr lang="en-GB" sz="1200" b="1" dirty="0">
                <a:solidFill>
                  <a:srgbClr val="0CC309"/>
                </a:solidFill>
              </a:endParaRPr>
            </a:p>
          </p:txBody>
        </p:sp>
      </p:grpSp>
      <p:sp>
        <p:nvSpPr>
          <p:cNvPr id="6" name="TextBox 5"/>
          <p:cNvSpPr txBox="1"/>
          <p:nvPr/>
        </p:nvSpPr>
        <p:spPr>
          <a:xfrm>
            <a:off x="2797658" y="1972640"/>
            <a:ext cx="1770245" cy="307777"/>
          </a:xfrm>
          <a:prstGeom prst="rect">
            <a:avLst/>
          </a:prstGeom>
          <a:noFill/>
        </p:spPr>
        <p:txBody>
          <a:bodyPr wrap="square" rtlCol="0">
            <a:spAutoFit/>
          </a:bodyPr>
          <a:lstStyle/>
          <a:p>
            <a:r>
              <a:rPr lang="en-GB" b="1" dirty="0" smtClean="0"/>
              <a:t>Old Tank Removal</a:t>
            </a:r>
            <a:endParaRPr lang="en-GB" b="1" dirty="0"/>
          </a:p>
        </p:txBody>
      </p:sp>
      <p:sp>
        <p:nvSpPr>
          <p:cNvPr id="17" name="TextBox 16"/>
          <p:cNvSpPr txBox="1"/>
          <p:nvPr/>
        </p:nvSpPr>
        <p:spPr>
          <a:xfrm>
            <a:off x="7558501" y="1499830"/>
            <a:ext cx="2281238" cy="307777"/>
          </a:xfrm>
          <a:prstGeom prst="rect">
            <a:avLst/>
          </a:prstGeom>
          <a:noFill/>
        </p:spPr>
        <p:txBody>
          <a:bodyPr wrap="square" rtlCol="0">
            <a:spAutoFit/>
          </a:bodyPr>
          <a:lstStyle/>
          <a:p>
            <a:r>
              <a:rPr lang="en-GB" b="1" dirty="0" smtClean="0"/>
              <a:t>New Tank Installation</a:t>
            </a:r>
            <a:endParaRPr lang="en-GB" b="1" dirty="0"/>
          </a:p>
        </p:txBody>
      </p:sp>
    </p:spTree>
    <p:extLst>
      <p:ext uri="{BB962C8B-B14F-4D97-AF65-F5344CB8AC3E}">
        <p14:creationId xmlns:p14="http://schemas.microsoft.com/office/powerpoint/2010/main" val="313385859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85;p5"/>
          <p:cNvSpPr txBox="1"/>
          <p:nvPr/>
        </p:nvSpPr>
        <p:spPr>
          <a:xfrm>
            <a:off x="403340" y="345182"/>
            <a:ext cx="9767601" cy="76944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4400"/>
              <a:buFont typeface="Arial"/>
              <a:buNone/>
            </a:pPr>
            <a:r>
              <a:rPr lang="en-GB" sz="4400" b="1" i="0" u="none" strike="noStrike" cap="none" dirty="0" smtClean="0">
                <a:solidFill>
                  <a:srgbClr val="2E2D62"/>
                </a:solidFill>
                <a:latin typeface="Arial"/>
                <a:ea typeface="Arial"/>
                <a:cs typeface="Arial"/>
                <a:sym typeface="Arial"/>
              </a:rPr>
              <a:t>Present &amp; Future Work</a:t>
            </a:r>
            <a:endParaRPr sz="1400" b="0" i="0" u="none" strike="noStrike" cap="none" dirty="0">
              <a:solidFill>
                <a:srgbClr val="000000"/>
              </a:solidFill>
              <a:latin typeface="Arial"/>
              <a:ea typeface="Arial"/>
              <a:cs typeface="Arial"/>
              <a:sym typeface="Arial"/>
            </a:endParaRPr>
          </a:p>
        </p:txBody>
      </p:sp>
      <p:pic>
        <p:nvPicPr>
          <p:cNvPr id="6" name="Picture 5">
            <a:extLst>
              <a:ext uri="{FF2B5EF4-FFF2-40B4-BE49-F238E27FC236}">
                <a16:creationId xmlns:a16="http://schemas.microsoft.com/office/drawing/2014/main" id="{FCC3AD65-2083-4A28-8713-5984762C0A8C}"/>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296423" y="2973720"/>
            <a:ext cx="3536148" cy="3688060"/>
          </a:xfrm>
          <a:prstGeom prst="rect">
            <a:avLst/>
          </a:prstGeom>
          <a:noFill/>
          <a:ln w="28575">
            <a:noFill/>
            <a:miter lim="800000"/>
            <a:headEnd/>
            <a:tailEnd/>
          </a:ln>
          <a:extLst>
            <a:ext uri="{909E8E84-426E-40DD-AFC4-6F175D3DCCD1}">
              <a14:hiddenFill xmlns:a14="http://schemas.microsoft.com/office/drawing/2010/main">
                <a:solidFill>
                  <a:schemeClr val="accent1"/>
                </a:solidFill>
              </a14:hiddenFill>
            </a:ext>
          </a:extLst>
        </p:spPr>
      </p:pic>
      <p:pic>
        <p:nvPicPr>
          <p:cNvPr id="8" name="Picture 7"/>
          <p:cNvPicPr>
            <a:picLocks noChangeAspect="1"/>
          </p:cNvPicPr>
          <p:nvPr/>
        </p:nvPicPr>
        <p:blipFill>
          <a:blip r:embed="rId4"/>
          <a:stretch>
            <a:fillRect/>
          </a:stretch>
        </p:blipFill>
        <p:spPr>
          <a:xfrm>
            <a:off x="9435458" y="69274"/>
            <a:ext cx="2494897" cy="1871173"/>
          </a:xfrm>
          <a:prstGeom prst="rect">
            <a:avLst/>
          </a:prstGeom>
          <a:ln w="28575">
            <a:noFill/>
          </a:ln>
        </p:spPr>
      </p:pic>
      <p:pic>
        <p:nvPicPr>
          <p:cNvPr id="9" name="Picture 8"/>
          <p:cNvPicPr>
            <a:picLocks noChangeAspect="1"/>
          </p:cNvPicPr>
          <p:nvPr/>
        </p:nvPicPr>
        <p:blipFill>
          <a:blip r:embed="rId5"/>
          <a:stretch>
            <a:fillRect/>
          </a:stretch>
        </p:blipFill>
        <p:spPr>
          <a:xfrm>
            <a:off x="3943597" y="4920343"/>
            <a:ext cx="1840895" cy="1685611"/>
          </a:xfrm>
          <a:prstGeom prst="rect">
            <a:avLst/>
          </a:prstGeom>
          <a:ln w="28575">
            <a:noFill/>
          </a:ln>
        </p:spPr>
      </p:pic>
      <p:sp>
        <p:nvSpPr>
          <p:cNvPr id="11" name="Google Shape;267;p3"/>
          <p:cNvSpPr txBox="1"/>
          <p:nvPr/>
        </p:nvSpPr>
        <p:spPr>
          <a:xfrm>
            <a:off x="276631" y="1940447"/>
            <a:ext cx="11431275" cy="3323946"/>
          </a:xfrm>
          <a:prstGeom prst="rect">
            <a:avLst/>
          </a:prstGeom>
          <a:noFill/>
          <a:ln>
            <a:noFill/>
          </a:ln>
        </p:spPr>
        <p:txBody>
          <a:bodyPr spcFirstLastPara="1" wrap="square" lIns="91425" tIns="45700" rIns="91425" bIns="45700" anchor="t" anchorCtr="0">
            <a:spAutoFit/>
          </a:bodyPr>
          <a:lstStyle/>
          <a:p>
            <a:pPr marL="342900" indent="-252000">
              <a:lnSpc>
                <a:spcPct val="125000"/>
              </a:lnSpc>
              <a:buClr>
                <a:srgbClr val="1E5DF8"/>
              </a:buClr>
              <a:buSzPts val="2400"/>
              <a:buFont typeface="Wingdings" panose="05000000000000000000" pitchFamily="2" charset="2"/>
              <a:buChar char="§"/>
            </a:pPr>
            <a:r>
              <a:rPr lang="en-GB" sz="2400" b="1" dirty="0" smtClean="0">
                <a:solidFill>
                  <a:srgbClr val="00B050"/>
                </a:solidFill>
              </a:rPr>
              <a:t>TS-2 only, recovering from long shutdown, yet to restore full performance</a:t>
            </a:r>
          </a:p>
          <a:p>
            <a:pPr marL="342900" indent="-252000">
              <a:lnSpc>
                <a:spcPct val="125000"/>
              </a:lnSpc>
              <a:buClr>
                <a:srgbClr val="1E5DF8"/>
              </a:buClr>
              <a:buSzPts val="2400"/>
              <a:buFont typeface="Wingdings" panose="05000000000000000000" pitchFamily="2" charset="2"/>
              <a:buChar char="§"/>
            </a:pPr>
            <a:r>
              <a:rPr lang="en-GB" sz="2400" b="1" dirty="0" smtClean="0">
                <a:solidFill>
                  <a:srgbClr val="2E2D62"/>
                </a:solidFill>
              </a:rPr>
              <a:t>High </a:t>
            </a:r>
            <a:r>
              <a:rPr lang="en-GB" sz="2400" b="1" dirty="0">
                <a:solidFill>
                  <a:srgbClr val="2E2D62"/>
                </a:solidFill>
              </a:rPr>
              <a:t>intensity space charge studies and simulations</a:t>
            </a:r>
          </a:p>
          <a:p>
            <a:pPr marL="342900" lvl="0" indent="-252000">
              <a:lnSpc>
                <a:spcPct val="125000"/>
              </a:lnSpc>
              <a:buClr>
                <a:srgbClr val="1E5DF8"/>
              </a:buClr>
              <a:buSzPts val="2400"/>
              <a:buFont typeface="Wingdings" panose="05000000000000000000" pitchFamily="2" charset="2"/>
              <a:buChar char="§"/>
            </a:pPr>
            <a:r>
              <a:rPr lang="en-GB" sz="2400" b="1" dirty="0" smtClean="0">
                <a:solidFill>
                  <a:srgbClr val="2E2D62"/>
                </a:solidFill>
              </a:rPr>
              <a:t>Transverse dynamics – resonance and losses</a:t>
            </a:r>
          </a:p>
          <a:p>
            <a:pPr marL="342900" lvl="0" indent="-252000">
              <a:lnSpc>
                <a:spcPct val="125000"/>
              </a:lnSpc>
              <a:buClr>
                <a:srgbClr val="1E5DF8"/>
              </a:buClr>
              <a:buSzPts val="2400"/>
              <a:buFont typeface="Wingdings" panose="05000000000000000000" pitchFamily="2" charset="2"/>
              <a:buChar char="§"/>
            </a:pPr>
            <a:r>
              <a:rPr lang="en-GB" sz="2400" b="1" dirty="0" smtClean="0">
                <a:solidFill>
                  <a:srgbClr val="2E2D62"/>
                </a:solidFill>
              </a:rPr>
              <a:t>Low intensity lattice measurements</a:t>
            </a:r>
          </a:p>
          <a:p>
            <a:pPr marL="342900" lvl="0" indent="-252000">
              <a:lnSpc>
                <a:spcPct val="125000"/>
              </a:lnSpc>
              <a:buClr>
                <a:srgbClr val="1E5DF8"/>
              </a:buClr>
              <a:buSzPts val="2400"/>
              <a:buFont typeface="Wingdings" panose="05000000000000000000" pitchFamily="2" charset="2"/>
              <a:buChar char="§"/>
            </a:pPr>
            <a:r>
              <a:rPr lang="en-GB" sz="2400" b="1" dirty="0" smtClean="0">
                <a:solidFill>
                  <a:srgbClr val="2E2D62"/>
                </a:solidFill>
              </a:rPr>
              <a:t>Head-tail instability &amp; impedances</a:t>
            </a:r>
          </a:p>
          <a:p>
            <a:pPr marL="342900" indent="-252000">
              <a:lnSpc>
                <a:spcPct val="125000"/>
              </a:lnSpc>
              <a:buClr>
                <a:srgbClr val="1E5DF8"/>
              </a:buClr>
              <a:buSzPts val="2400"/>
              <a:buFont typeface="Wingdings" panose="05000000000000000000" pitchFamily="2" charset="2"/>
              <a:buChar char="§"/>
            </a:pPr>
            <a:r>
              <a:rPr lang="en-GB" sz="2400" b="1" dirty="0" smtClean="0">
                <a:solidFill>
                  <a:srgbClr val="2E2D62"/>
                </a:solidFill>
              </a:rPr>
              <a:t>Longitudinal dynamics</a:t>
            </a:r>
          </a:p>
          <a:p>
            <a:pPr marL="342900" indent="-252000">
              <a:lnSpc>
                <a:spcPct val="125000"/>
              </a:lnSpc>
              <a:buClr>
                <a:srgbClr val="1E5DF8"/>
              </a:buClr>
              <a:buSzPts val="2400"/>
              <a:buFont typeface="Wingdings" panose="05000000000000000000" pitchFamily="2" charset="2"/>
              <a:buChar char="§"/>
            </a:pPr>
            <a:r>
              <a:rPr lang="en-GB" sz="2400" b="1" dirty="0" smtClean="0">
                <a:solidFill>
                  <a:srgbClr val="2E2D62"/>
                </a:solidFill>
              </a:rPr>
              <a:t>Tune </a:t>
            </a:r>
            <a:r>
              <a:rPr lang="en-GB" sz="2400" b="1" dirty="0">
                <a:solidFill>
                  <a:srgbClr val="2E2D62"/>
                </a:solidFill>
              </a:rPr>
              <a:t>space </a:t>
            </a:r>
            <a:r>
              <a:rPr lang="en-GB" sz="2400" b="1" dirty="0" smtClean="0">
                <a:solidFill>
                  <a:srgbClr val="2E2D62"/>
                </a:solidFill>
              </a:rPr>
              <a:t>mapping</a:t>
            </a:r>
            <a:endParaRPr lang="en-GB" sz="2400" b="1" dirty="0">
              <a:solidFill>
                <a:srgbClr val="2E2D62"/>
              </a:solidFill>
            </a:endParaRPr>
          </a:p>
        </p:txBody>
      </p:sp>
      <p:grpSp>
        <p:nvGrpSpPr>
          <p:cNvPr id="5" name="Group 4"/>
          <p:cNvGrpSpPr/>
          <p:nvPr/>
        </p:nvGrpSpPr>
        <p:grpSpPr>
          <a:xfrm>
            <a:off x="5965468" y="3456788"/>
            <a:ext cx="2149980" cy="3179789"/>
            <a:chOff x="5860773" y="2996932"/>
            <a:chExt cx="2571954" cy="3803881"/>
          </a:xfrm>
        </p:grpSpPr>
        <p:pic>
          <p:nvPicPr>
            <p:cNvPr id="12"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864334" y="2996932"/>
              <a:ext cx="2568393" cy="1926295"/>
            </a:xfrm>
            <a:prstGeom prst="rect">
              <a:avLst/>
            </a:prstGeom>
            <a:noFill/>
            <a:ln w="28575">
              <a:noFill/>
              <a:miter lim="800000"/>
              <a:headEnd/>
              <a:tailEnd/>
            </a:ln>
            <a:extLst>
              <a:ext uri="{909E8E84-426E-40DD-AFC4-6F175D3DCCD1}">
                <a14:hiddenFill xmlns:a14="http://schemas.microsoft.com/office/drawing/2010/main">
                  <a:solidFill>
                    <a:schemeClr val="accent1"/>
                  </a:solidFill>
                </a14:hiddenFill>
              </a:ext>
            </a:extLst>
          </p:spPr>
        </p:pic>
        <p:pic>
          <p:nvPicPr>
            <p:cNvPr id="13"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860773" y="4871847"/>
              <a:ext cx="2571954" cy="1928966"/>
            </a:xfrm>
            <a:prstGeom prst="rect">
              <a:avLst/>
            </a:prstGeom>
            <a:noFill/>
            <a:ln w="28575">
              <a:noFill/>
              <a:miter lim="800000"/>
              <a:headEnd/>
              <a:tailEnd/>
            </a:ln>
            <a:extLst>
              <a:ext uri="{909E8E84-426E-40DD-AFC4-6F175D3DCCD1}">
                <a14:hiddenFill xmlns:a14="http://schemas.microsoft.com/office/drawing/2010/main">
                  <a:solidFill>
                    <a:schemeClr val="accent1"/>
                  </a:solidFill>
                </a14:hiddenFill>
              </a:ext>
            </a:extLst>
          </p:spPr>
        </p:pic>
      </p:grpSp>
      <p:sp>
        <p:nvSpPr>
          <p:cNvPr id="16" name="Rectangle 15"/>
          <p:cNvSpPr/>
          <p:nvPr/>
        </p:nvSpPr>
        <p:spPr>
          <a:xfrm>
            <a:off x="403340" y="1261071"/>
            <a:ext cx="7118674" cy="461665"/>
          </a:xfrm>
          <a:prstGeom prst="rect">
            <a:avLst/>
          </a:prstGeom>
        </p:spPr>
        <p:txBody>
          <a:bodyPr wrap="square">
            <a:spAutoFit/>
          </a:bodyPr>
          <a:lstStyle/>
          <a:p>
            <a:pPr lvl="0">
              <a:buSzPts val="3200"/>
            </a:pPr>
            <a:r>
              <a:rPr lang="en-GB" sz="2400" b="1" dirty="0" smtClean="0">
                <a:solidFill>
                  <a:srgbClr val="1E5DF8"/>
                </a:solidFill>
              </a:rPr>
              <a:t>Machine Physics, Research &amp; Development</a:t>
            </a:r>
            <a:endParaRPr lang="en-GB" sz="1100" dirty="0"/>
          </a:p>
        </p:txBody>
      </p:sp>
      <p:pic>
        <p:nvPicPr>
          <p:cNvPr id="18" name="Picture 5"/>
          <p:cNvPicPr>
            <a:picLocks noChangeAspect="1" noChangeArrowheads="1"/>
          </p:cNvPicPr>
          <p:nvPr/>
        </p:nvPicPr>
        <p:blipFill>
          <a:blip r:embed="rId8">
            <a:extLst>
              <a:ext uri="{28A0092B-C50C-407E-A947-70E740481C1C}">
                <a14:useLocalDpi xmlns:a14="http://schemas.microsoft.com/office/drawing/2010/main" val="0"/>
              </a:ext>
            </a:extLst>
          </a:blip>
          <a:srcRect l="68599" t="18674" r="2573" b="46156"/>
          <a:stretch>
            <a:fillRect/>
          </a:stretch>
        </p:blipFill>
        <p:spPr bwMode="auto">
          <a:xfrm>
            <a:off x="7215575" y="298525"/>
            <a:ext cx="2174666" cy="1641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
                <a:solidFill>
                  <a:srgbClr val="000000"/>
                </a:solidFill>
                <a:miter lim="800000"/>
                <a:headEnd/>
                <a:tailEnd/>
              </a14:hiddenLine>
            </a:ext>
          </a:extLst>
        </p:spPr>
      </p:pic>
    </p:spTree>
    <p:extLst>
      <p:ext uri="{BB962C8B-B14F-4D97-AF65-F5344CB8AC3E}">
        <p14:creationId xmlns:p14="http://schemas.microsoft.com/office/powerpoint/2010/main" val="353053539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85;p5"/>
          <p:cNvSpPr txBox="1"/>
          <p:nvPr/>
        </p:nvSpPr>
        <p:spPr>
          <a:xfrm>
            <a:off x="403340" y="345182"/>
            <a:ext cx="9767601" cy="76944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4400"/>
              <a:buFont typeface="Arial"/>
              <a:buNone/>
            </a:pPr>
            <a:r>
              <a:rPr lang="en-GB" sz="4400" b="1" i="0" u="none" strike="noStrike" cap="none" dirty="0" smtClean="0">
                <a:solidFill>
                  <a:srgbClr val="2E2D62"/>
                </a:solidFill>
                <a:latin typeface="Arial"/>
                <a:ea typeface="Arial"/>
                <a:cs typeface="Arial"/>
                <a:sym typeface="Arial"/>
              </a:rPr>
              <a:t>Present &amp; Future Work</a:t>
            </a:r>
            <a:endParaRPr sz="1400" b="0" i="0" u="none" strike="noStrike" cap="none" dirty="0">
              <a:solidFill>
                <a:srgbClr val="000000"/>
              </a:solidFill>
              <a:latin typeface="Arial"/>
              <a:ea typeface="Arial"/>
              <a:cs typeface="Arial"/>
              <a:sym typeface="Arial"/>
            </a:endParaRPr>
          </a:p>
        </p:txBody>
      </p:sp>
      <p:sp>
        <p:nvSpPr>
          <p:cNvPr id="4" name="Google Shape;268;p3"/>
          <p:cNvSpPr txBox="1"/>
          <p:nvPr/>
        </p:nvSpPr>
        <p:spPr>
          <a:xfrm>
            <a:off x="434769" y="1589724"/>
            <a:ext cx="5600611" cy="1569620"/>
          </a:xfrm>
          <a:prstGeom prst="rect">
            <a:avLst/>
          </a:prstGeom>
          <a:noFill/>
          <a:ln>
            <a:noFill/>
          </a:ln>
        </p:spPr>
        <p:txBody>
          <a:bodyPr spcFirstLastPara="1" wrap="square" lIns="91425" tIns="45700" rIns="91425" bIns="45700" anchor="t" anchorCtr="0">
            <a:spAutoFit/>
          </a:bodyPr>
          <a:lstStyle/>
          <a:p>
            <a:pPr marL="342900" indent="-342900">
              <a:lnSpc>
                <a:spcPct val="150000"/>
              </a:lnSpc>
              <a:buClr>
                <a:srgbClr val="1E5DF8"/>
              </a:buClr>
              <a:buSzPts val="2400"/>
              <a:buFont typeface="Wingdings" panose="05000000000000000000" pitchFamily="2" charset="2"/>
              <a:buChar char="§"/>
            </a:pPr>
            <a:r>
              <a:rPr lang="en-GB" sz="2400" b="1" dirty="0" smtClean="0">
                <a:solidFill>
                  <a:srgbClr val="2E2D62"/>
                </a:solidFill>
              </a:rPr>
              <a:t>Beam </a:t>
            </a:r>
            <a:r>
              <a:rPr lang="en-GB" sz="2400" b="1" dirty="0">
                <a:solidFill>
                  <a:srgbClr val="2E2D62"/>
                </a:solidFill>
              </a:rPr>
              <a:t>Damper System</a:t>
            </a:r>
          </a:p>
          <a:p>
            <a:pPr marL="342900" marR="0" lvl="0" indent="-342900" algn="l" rtl="0">
              <a:lnSpc>
                <a:spcPct val="150000"/>
              </a:lnSpc>
              <a:spcBef>
                <a:spcPts val="0"/>
              </a:spcBef>
              <a:spcAft>
                <a:spcPts val="0"/>
              </a:spcAft>
              <a:buClr>
                <a:srgbClr val="1E5DF8"/>
              </a:buClr>
              <a:buSzPts val="2400"/>
              <a:buFont typeface="Wingdings" panose="05000000000000000000" pitchFamily="2" charset="2"/>
              <a:buChar char="§"/>
            </a:pPr>
            <a:r>
              <a:rPr lang="en-GB" sz="2400" b="1" dirty="0" smtClean="0">
                <a:solidFill>
                  <a:srgbClr val="2E2D62"/>
                </a:solidFill>
              </a:rPr>
              <a:t>Multi-Wire Injector Profile Monitors</a:t>
            </a:r>
          </a:p>
          <a:p>
            <a:pPr marL="0" marR="0" lvl="0" indent="0" algn="l" rtl="0">
              <a:lnSpc>
                <a:spcPct val="100000"/>
              </a:lnSpc>
              <a:spcBef>
                <a:spcPts val="0"/>
              </a:spcBef>
              <a:spcAft>
                <a:spcPts val="0"/>
              </a:spcAft>
              <a:buClr>
                <a:srgbClr val="000000"/>
              </a:buClr>
              <a:buSzPts val="2400"/>
              <a:buFont typeface="Arial"/>
              <a:buNone/>
            </a:pPr>
            <a:endParaRPr lang="en-GB" sz="2400" b="1" dirty="0">
              <a:solidFill>
                <a:srgbClr val="2E2D62"/>
              </a:solidFill>
            </a:endParaRPr>
          </a:p>
        </p:txBody>
      </p:sp>
      <p:grpSp>
        <p:nvGrpSpPr>
          <p:cNvPr id="23" name="Group 22"/>
          <p:cNvGrpSpPr/>
          <p:nvPr/>
        </p:nvGrpSpPr>
        <p:grpSpPr>
          <a:xfrm>
            <a:off x="8167521" y="3268112"/>
            <a:ext cx="3938576" cy="2713369"/>
            <a:chOff x="8334374" y="231434"/>
            <a:chExt cx="3660251" cy="2521625"/>
          </a:xfrm>
        </p:grpSpPr>
        <p:pic>
          <p:nvPicPr>
            <p:cNvPr id="7" name="Picture 6">
              <a:extLst>
                <a:ext uri="{FF2B5EF4-FFF2-40B4-BE49-F238E27FC236}">
                  <a16:creationId xmlns:a16="http://schemas.microsoft.com/office/drawing/2014/main" id="{1018BBB7-9CBE-41B3-825C-2499C0F2626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0600" t="15" r="42233" b="-8"/>
            <a:stretch/>
          </p:blipFill>
          <p:spPr bwMode="auto">
            <a:xfrm rot="5400000">
              <a:off x="8903687" y="-337879"/>
              <a:ext cx="2521625" cy="3660251"/>
            </a:xfrm>
            <a:prstGeom prst="rect">
              <a:avLst/>
            </a:prstGeom>
            <a:ln>
              <a:noFill/>
            </a:ln>
            <a:extLst>
              <a:ext uri="{53640926-AAD7-44D8-BBD7-CCE9431645EC}">
                <a14:shadowObscured xmlns:a14="http://schemas.microsoft.com/office/drawing/2010/main"/>
              </a:ext>
            </a:extLst>
          </p:spPr>
        </p:pic>
        <p:pic>
          <p:nvPicPr>
            <p:cNvPr id="12" name="Picture 1">
              <a:extLst>
                <a:ext uri="{FF2B5EF4-FFF2-40B4-BE49-F238E27FC236}">
                  <a16:creationId xmlns:a16="http://schemas.microsoft.com/office/drawing/2014/main" id="{CA50BA92-3374-4CB9-BE21-2B5741D6DD99}"/>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8780" t="24913" r="47943" b="26676"/>
            <a:stretch/>
          </p:blipFill>
          <p:spPr bwMode="auto">
            <a:xfrm>
              <a:off x="10518205" y="231434"/>
              <a:ext cx="1466896" cy="1230654"/>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grpSp>
      <p:sp>
        <p:nvSpPr>
          <p:cNvPr id="13" name="Rectangle 12"/>
          <p:cNvSpPr/>
          <p:nvPr/>
        </p:nvSpPr>
        <p:spPr>
          <a:xfrm>
            <a:off x="403339" y="1252897"/>
            <a:ext cx="7118674" cy="461665"/>
          </a:xfrm>
          <a:prstGeom prst="rect">
            <a:avLst/>
          </a:prstGeom>
        </p:spPr>
        <p:txBody>
          <a:bodyPr wrap="square">
            <a:spAutoFit/>
          </a:bodyPr>
          <a:lstStyle/>
          <a:p>
            <a:pPr lvl="0">
              <a:buSzPts val="3200"/>
            </a:pPr>
            <a:r>
              <a:rPr lang="en-GB" sz="2400" b="1" dirty="0" smtClean="0">
                <a:solidFill>
                  <a:srgbClr val="1E5DF8"/>
                </a:solidFill>
              </a:rPr>
              <a:t>Hardware Upgrades</a:t>
            </a:r>
            <a:endParaRPr lang="en-GB" sz="1100" dirty="0"/>
          </a:p>
        </p:txBody>
      </p:sp>
      <p:sp>
        <p:nvSpPr>
          <p:cNvPr id="16" name="Rectangle 15"/>
          <p:cNvSpPr/>
          <p:nvPr/>
        </p:nvSpPr>
        <p:spPr>
          <a:xfrm>
            <a:off x="403339" y="2793176"/>
            <a:ext cx="7118674" cy="461665"/>
          </a:xfrm>
          <a:prstGeom prst="rect">
            <a:avLst/>
          </a:prstGeom>
        </p:spPr>
        <p:txBody>
          <a:bodyPr wrap="square">
            <a:spAutoFit/>
          </a:bodyPr>
          <a:lstStyle/>
          <a:p>
            <a:pPr lvl="0">
              <a:buSzPts val="3200"/>
            </a:pPr>
            <a:r>
              <a:rPr lang="en-GB" sz="2400" b="1" dirty="0" smtClean="0">
                <a:solidFill>
                  <a:srgbClr val="1E5DF8"/>
                </a:solidFill>
              </a:rPr>
              <a:t>Next Long Shutdown</a:t>
            </a:r>
            <a:endParaRPr lang="en-GB" sz="1100" dirty="0"/>
          </a:p>
        </p:txBody>
      </p:sp>
      <p:sp>
        <p:nvSpPr>
          <p:cNvPr id="17" name="Google Shape;268;p3"/>
          <p:cNvSpPr txBox="1"/>
          <p:nvPr/>
        </p:nvSpPr>
        <p:spPr>
          <a:xfrm>
            <a:off x="434769" y="3298705"/>
            <a:ext cx="7673455" cy="830956"/>
          </a:xfrm>
          <a:prstGeom prst="rect">
            <a:avLst/>
          </a:prstGeom>
          <a:noFill/>
          <a:ln>
            <a:noFill/>
          </a:ln>
        </p:spPr>
        <p:txBody>
          <a:bodyPr spcFirstLastPara="1" wrap="square" lIns="91425" tIns="45700" rIns="91425" bIns="45700" anchor="t" anchorCtr="0">
            <a:spAutoFit/>
          </a:bodyPr>
          <a:lstStyle/>
          <a:p>
            <a:pPr marL="342900" marR="0" lvl="0" indent="-342900" algn="l" rtl="0">
              <a:lnSpc>
                <a:spcPct val="100000"/>
              </a:lnSpc>
              <a:spcBef>
                <a:spcPts val="0"/>
              </a:spcBef>
              <a:spcAft>
                <a:spcPts val="0"/>
              </a:spcAft>
              <a:buClr>
                <a:srgbClr val="1E5DF8"/>
              </a:buClr>
              <a:buSzPts val="2400"/>
              <a:buFont typeface="Wingdings" panose="05000000000000000000" pitchFamily="2" charset="2"/>
              <a:buChar char="§"/>
            </a:pPr>
            <a:r>
              <a:rPr lang="en-GB" sz="2400" b="1" dirty="0" smtClean="0">
                <a:solidFill>
                  <a:srgbClr val="2E2D62"/>
                </a:solidFill>
              </a:rPr>
              <a:t>MEBT!  Reduce beam losses by injecting a chopped </a:t>
            </a:r>
            <a:r>
              <a:rPr lang="en-GB" sz="2400" b="1" dirty="0" smtClean="0">
                <a:solidFill>
                  <a:srgbClr val="2E2D62"/>
                </a:solidFill>
              </a:rPr>
              <a:t>beam</a:t>
            </a:r>
          </a:p>
        </p:txBody>
      </p:sp>
      <p:pic>
        <p:nvPicPr>
          <p:cNvPr id="21" name="Picture 2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621592" y="1124665"/>
            <a:ext cx="1486632" cy="1982176"/>
          </a:xfrm>
          <a:prstGeom prst="rect">
            <a:avLst/>
          </a:prstGeom>
        </p:spPr>
      </p:pic>
      <p:pic>
        <p:nvPicPr>
          <p:cNvPr id="9" name="Picture 8"/>
          <p:cNvPicPr>
            <a:picLocks noChangeAspect="1"/>
          </p:cNvPicPr>
          <p:nvPr/>
        </p:nvPicPr>
        <p:blipFill rotWithShape="1">
          <a:blip r:embed="rId6">
            <a:extLst>
              <a:ext uri="{28A0092B-C50C-407E-A947-70E740481C1C}">
                <a14:useLocalDpi xmlns:a14="http://schemas.microsoft.com/office/drawing/2010/main" val="0"/>
              </a:ext>
            </a:extLst>
          </a:blip>
          <a:srcRect r="18124"/>
          <a:stretch/>
        </p:blipFill>
        <p:spPr>
          <a:xfrm>
            <a:off x="8157509" y="1124665"/>
            <a:ext cx="3958601" cy="1982176"/>
          </a:xfrm>
          <a:prstGeom prst="rect">
            <a:avLst/>
          </a:prstGeom>
        </p:spPr>
      </p:pic>
      <p:pic>
        <p:nvPicPr>
          <p:cNvPr id="22" name="Picture 21"/>
          <p:cNvPicPr>
            <a:picLocks noChangeAspect="1"/>
          </p:cNvPicPr>
          <p:nvPr/>
        </p:nvPicPr>
        <p:blipFill rotWithShape="1">
          <a:blip r:embed="rId7"/>
          <a:srcRect t="1" b="44870"/>
          <a:stretch/>
        </p:blipFill>
        <p:spPr>
          <a:xfrm>
            <a:off x="8292522" y="165002"/>
            <a:ext cx="3862661" cy="878016"/>
          </a:xfrm>
          <a:prstGeom prst="rect">
            <a:avLst/>
          </a:prstGeom>
        </p:spPr>
      </p:pic>
      <p:sp>
        <p:nvSpPr>
          <p:cNvPr id="19" name="Rectangle 18"/>
          <p:cNvSpPr/>
          <p:nvPr/>
        </p:nvSpPr>
        <p:spPr>
          <a:xfrm>
            <a:off x="10306693" y="1503290"/>
            <a:ext cx="1848490" cy="276999"/>
          </a:xfrm>
          <a:prstGeom prst="rect">
            <a:avLst/>
          </a:prstGeom>
        </p:spPr>
        <p:txBody>
          <a:bodyPr wrap="square">
            <a:spAutoFit/>
          </a:bodyPr>
          <a:lstStyle/>
          <a:p>
            <a:pPr lvl="0">
              <a:buSzPts val="2400"/>
            </a:pPr>
            <a:r>
              <a:rPr lang="en-GB" sz="1200" b="1" dirty="0" smtClean="0">
                <a:solidFill>
                  <a:srgbClr val="CB04CB"/>
                </a:solidFill>
              </a:rPr>
              <a:t>220 µA with damping</a:t>
            </a:r>
            <a:endParaRPr lang="en-GB" sz="1200" b="1" dirty="0">
              <a:solidFill>
                <a:srgbClr val="CB04CB"/>
              </a:solidFill>
            </a:endParaRPr>
          </a:p>
        </p:txBody>
      </p:sp>
      <p:sp>
        <p:nvSpPr>
          <p:cNvPr id="20" name="Rectangle 19"/>
          <p:cNvSpPr/>
          <p:nvPr/>
        </p:nvSpPr>
        <p:spPr>
          <a:xfrm>
            <a:off x="10318422" y="1244728"/>
            <a:ext cx="1836761" cy="276999"/>
          </a:xfrm>
          <a:prstGeom prst="rect">
            <a:avLst/>
          </a:prstGeom>
        </p:spPr>
        <p:txBody>
          <a:bodyPr wrap="square">
            <a:spAutoFit/>
          </a:bodyPr>
          <a:lstStyle/>
          <a:p>
            <a:pPr lvl="0">
              <a:buSzPts val="2400"/>
            </a:pPr>
            <a:r>
              <a:rPr lang="en-GB" sz="1200" b="1" dirty="0" smtClean="0">
                <a:solidFill>
                  <a:srgbClr val="616161"/>
                </a:solidFill>
              </a:rPr>
              <a:t>220 µA operational</a:t>
            </a:r>
            <a:endParaRPr lang="en-GB" sz="1200" b="1" dirty="0">
              <a:solidFill>
                <a:srgbClr val="616161"/>
              </a:solidFill>
            </a:endParaRPr>
          </a:p>
        </p:txBody>
      </p:sp>
      <p:pic>
        <p:nvPicPr>
          <p:cNvPr id="24" name="Picture 1"/>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3853" t="30161" r="5654" b="29356"/>
          <a:stretch/>
        </p:blipFill>
        <p:spPr bwMode="auto">
          <a:xfrm>
            <a:off x="576271" y="4066959"/>
            <a:ext cx="4699314" cy="12543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 name="Picture 4"/>
          <p:cNvPicPr>
            <a:picLocks noChangeAspect="1" noChangeArrowheads="1"/>
          </p:cNvPicPr>
          <p:nvPr/>
        </p:nvPicPr>
        <p:blipFill rotWithShape="1">
          <a:blip r:embed="rId9" cstate="print">
            <a:extLst>
              <a:ext uri="{28A0092B-C50C-407E-A947-70E740481C1C}">
                <a14:useLocalDpi xmlns:a14="http://schemas.microsoft.com/office/drawing/2010/main" val="0"/>
              </a:ext>
            </a:extLst>
          </a:blip>
          <a:srcRect l="3698" t="8704" r="3401" b="4373"/>
          <a:stretch/>
        </p:blipFill>
        <p:spPr bwMode="auto">
          <a:xfrm>
            <a:off x="5438209" y="3993460"/>
            <a:ext cx="2507391" cy="1197769"/>
          </a:xfrm>
          <a:prstGeom prst="rect">
            <a:avLst/>
          </a:prstGeom>
          <a:noFill/>
          <a:ln w="9525">
            <a:solidFill>
              <a:schemeClr val="bg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 name="Rectangle 17"/>
          <p:cNvSpPr/>
          <p:nvPr/>
        </p:nvSpPr>
        <p:spPr>
          <a:xfrm>
            <a:off x="2568210" y="5371231"/>
            <a:ext cx="4816852" cy="830997"/>
          </a:xfrm>
          <a:prstGeom prst="rect">
            <a:avLst/>
          </a:prstGeom>
        </p:spPr>
        <p:txBody>
          <a:bodyPr wrap="square">
            <a:spAutoFit/>
          </a:bodyPr>
          <a:lstStyle/>
          <a:p>
            <a:pPr lvl="0">
              <a:buSzPts val="3200"/>
            </a:pPr>
            <a:r>
              <a:rPr lang="en-GB" sz="2400" b="1" dirty="0" smtClean="0">
                <a:solidFill>
                  <a:srgbClr val="1E5DF8"/>
                </a:solidFill>
              </a:rPr>
              <a:t>Many other Acce</a:t>
            </a:r>
            <a:r>
              <a:rPr lang="en-GB" sz="2400" b="1" dirty="0" smtClean="0">
                <a:solidFill>
                  <a:srgbClr val="1E5DF8"/>
                </a:solidFill>
              </a:rPr>
              <a:t>lerator Development Projects at ISIS</a:t>
            </a:r>
            <a:r>
              <a:rPr lang="en-GB" sz="2400" b="1" dirty="0" smtClean="0">
                <a:solidFill>
                  <a:srgbClr val="1E5DF8"/>
                </a:solidFill>
              </a:rPr>
              <a:t>…</a:t>
            </a:r>
            <a:endParaRPr lang="en-GB" sz="1100" dirty="0"/>
          </a:p>
        </p:txBody>
      </p:sp>
      <p:sp>
        <p:nvSpPr>
          <p:cNvPr id="26" name="Google Shape;268;p3"/>
          <p:cNvSpPr txBox="1"/>
          <p:nvPr/>
        </p:nvSpPr>
        <p:spPr>
          <a:xfrm>
            <a:off x="2568210" y="6201987"/>
            <a:ext cx="7790763" cy="461624"/>
          </a:xfrm>
          <a:prstGeom prst="rect">
            <a:avLst/>
          </a:prstGeom>
          <a:noFill/>
          <a:ln>
            <a:noFill/>
          </a:ln>
        </p:spPr>
        <p:txBody>
          <a:bodyPr spcFirstLastPara="1" wrap="square" lIns="91425" tIns="45700" rIns="91425" bIns="45700" anchor="t" anchorCtr="0">
            <a:spAutoFit/>
          </a:bodyPr>
          <a:lstStyle/>
          <a:p>
            <a:pPr marL="342900" marR="0" lvl="0" indent="-342900" algn="l" rtl="0">
              <a:lnSpc>
                <a:spcPct val="100000"/>
              </a:lnSpc>
              <a:spcBef>
                <a:spcPts val="0"/>
              </a:spcBef>
              <a:spcAft>
                <a:spcPts val="0"/>
              </a:spcAft>
              <a:buClr>
                <a:srgbClr val="1E5DF8"/>
              </a:buClr>
              <a:buSzPts val="2400"/>
              <a:buFont typeface="Wingdings" panose="05000000000000000000" pitchFamily="2" charset="2"/>
              <a:buChar char="§"/>
            </a:pPr>
            <a:r>
              <a:rPr lang="en-GB" sz="2400" b="1" dirty="0" smtClean="0">
                <a:solidFill>
                  <a:srgbClr val="2E2D62"/>
                </a:solidFill>
              </a:rPr>
              <a:t>RF Ion Sources, FETS, ISIS-II, FFA Magnets …</a:t>
            </a:r>
          </a:p>
        </p:txBody>
      </p:sp>
    </p:spTree>
    <p:extLst>
      <p:ext uri="{BB962C8B-B14F-4D97-AF65-F5344CB8AC3E}">
        <p14:creationId xmlns:p14="http://schemas.microsoft.com/office/powerpoint/2010/main" val="276562248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85;p5"/>
          <p:cNvSpPr txBox="1"/>
          <p:nvPr/>
        </p:nvSpPr>
        <p:spPr>
          <a:xfrm>
            <a:off x="403340" y="345182"/>
            <a:ext cx="9767601" cy="76944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4400"/>
              <a:buFont typeface="Arial"/>
              <a:buNone/>
            </a:pPr>
            <a:r>
              <a:rPr lang="en-GB" sz="4400" b="1" i="0" u="none" strike="noStrike" cap="none" dirty="0" smtClean="0">
                <a:solidFill>
                  <a:srgbClr val="2E2D62"/>
                </a:solidFill>
                <a:latin typeface="Arial"/>
                <a:ea typeface="Arial"/>
                <a:cs typeface="Arial"/>
                <a:sym typeface="Arial"/>
              </a:rPr>
              <a:t>Summary</a:t>
            </a:r>
            <a:endParaRPr sz="1400" b="0" i="0" u="none" strike="noStrike" cap="none" dirty="0">
              <a:solidFill>
                <a:srgbClr val="000000"/>
              </a:solidFill>
              <a:latin typeface="Arial"/>
              <a:ea typeface="Arial"/>
              <a:cs typeface="Arial"/>
              <a:sym typeface="Arial"/>
            </a:endParaRPr>
          </a:p>
        </p:txBody>
      </p:sp>
      <p:sp>
        <p:nvSpPr>
          <p:cNvPr id="7" name="Google Shape;268;p3"/>
          <p:cNvSpPr txBox="1"/>
          <p:nvPr/>
        </p:nvSpPr>
        <p:spPr>
          <a:xfrm>
            <a:off x="403340" y="1114623"/>
            <a:ext cx="6245109" cy="2308284"/>
          </a:xfrm>
          <a:prstGeom prst="rect">
            <a:avLst/>
          </a:prstGeom>
          <a:noFill/>
          <a:ln>
            <a:noFill/>
          </a:ln>
        </p:spPr>
        <p:txBody>
          <a:bodyPr spcFirstLastPara="1" wrap="square" lIns="91425" tIns="45700" rIns="91425" bIns="45700" anchor="t" anchorCtr="0">
            <a:spAutoFit/>
          </a:bodyPr>
          <a:lstStyle/>
          <a:p>
            <a:pPr marL="342900" marR="0" lvl="0" indent="-342900" algn="l" rtl="0">
              <a:lnSpc>
                <a:spcPct val="150000"/>
              </a:lnSpc>
              <a:spcBef>
                <a:spcPts val="0"/>
              </a:spcBef>
              <a:spcAft>
                <a:spcPts val="0"/>
              </a:spcAft>
              <a:buClr>
                <a:srgbClr val="1E5DF8"/>
              </a:buClr>
              <a:buSzPts val="2400"/>
              <a:buFont typeface="Wingdings" panose="05000000000000000000" pitchFamily="2" charset="2"/>
              <a:buChar char="§"/>
            </a:pPr>
            <a:r>
              <a:rPr lang="en-GB" sz="2400" b="1" dirty="0" smtClean="0">
                <a:solidFill>
                  <a:srgbClr val="2E2D62"/>
                </a:solidFill>
              </a:rPr>
              <a:t>2020, record performance</a:t>
            </a:r>
          </a:p>
          <a:p>
            <a:pPr marL="342900" marR="0" lvl="0" indent="-342900" algn="l" rtl="0">
              <a:lnSpc>
                <a:spcPct val="150000"/>
              </a:lnSpc>
              <a:spcBef>
                <a:spcPts val="0"/>
              </a:spcBef>
              <a:spcAft>
                <a:spcPts val="0"/>
              </a:spcAft>
              <a:buClr>
                <a:srgbClr val="1E5DF8"/>
              </a:buClr>
              <a:buSzPts val="2400"/>
              <a:buFont typeface="Wingdings" panose="05000000000000000000" pitchFamily="2" charset="2"/>
              <a:buChar char="§"/>
            </a:pPr>
            <a:r>
              <a:rPr lang="en-GB" sz="2400" b="1" dirty="0" smtClean="0">
                <a:solidFill>
                  <a:srgbClr val="2E2D62"/>
                </a:solidFill>
              </a:rPr>
              <a:t>2021, major projects in long shutdown</a:t>
            </a:r>
          </a:p>
          <a:p>
            <a:pPr marL="342900" marR="0" lvl="0" indent="-342900" algn="l" rtl="0">
              <a:lnSpc>
                <a:spcPct val="150000"/>
              </a:lnSpc>
              <a:spcBef>
                <a:spcPts val="0"/>
              </a:spcBef>
              <a:spcAft>
                <a:spcPts val="0"/>
              </a:spcAft>
              <a:buClr>
                <a:srgbClr val="1E5DF8"/>
              </a:buClr>
              <a:buSzPts val="2400"/>
              <a:buFont typeface="Wingdings" panose="05000000000000000000" pitchFamily="2" charset="2"/>
              <a:buChar char="§"/>
            </a:pPr>
            <a:r>
              <a:rPr lang="en-GB" sz="2400" b="1" i="0" u="none" strike="noStrike" cap="none" dirty="0" smtClean="0">
                <a:solidFill>
                  <a:srgbClr val="2E2D62"/>
                </a:solidFill>
                <a:latin typeface="Arial"/>
                <a:ea typeface="Arial"/>
                <a:cs typeface="Arial"/>
                <a:sym typeface="Arial"/>
              </a:rPr>
              <a:t>2022, busy operational year</a:t>
            </a:r>
            <a:endParaRPr lang="en-GB" sz="2400" b="1" dirty="0" smtClean="0">
              <a:solidFill>
                <a:srgbClr val="2E2D62"/>
              </a:solidFill>
            </a:endParaRPr>
          </a:p>
          <a:p>
            <a:pPr marL="342900" marR="0" lvl="0" indent="-342900" algn="l" rtl="0">
              <a:lnSpc>
                <a:spcPct val="150000"/>
              </a:lnSpc>
              <a:spcBef>
                <a:spcPts val="0"/>
              </a:spcBef>
              <a:spcAft>
                <a:spcPts val="0"/>
              </a:spcAft>
              <a:buClr>
                <a:srgbClr val="1E5DF8"/>
              </a:buClr>
              <a:buSzPts val="2400"/>
              <a:buFont typeface="Wingdings" panose="05000000000000000000" pitchFamily="2" charset="2"/>
              <a:buChar char="§"/>
            </a:pPr>
            <a:r>
              <a:rPr lang="en-GB" sz="2400" b="1" i="0" u="none" strike="noStrike" cap="none" dirty="0" smtClean="0">
                <a:solidFill>
                  <a:srgbClr val="2E2D62"/>
                </a:solidFill>
                <a:latin typeface="Arial"/>
                <a:ea typeface="Arial"/>
                <a:cs typeface="Arial"/>
                <a:sym typeface="Arial"/>
              </a:rPr>
              <a:t>2023+, lots to look forward to!</a:t>
            </a:r>
            <a:endParaRPr sz="1400" b="0" i="0" u="none" strike="noStrike" cap="none" dirty="0">
              <a:solidFill>
                <a:srgbClr val="000000"/>
              </a:solidFill>
              <a:latin typeface="Arial"/>
              <a:ea typeface="Arial"/>
              <a:cs typeface="Arial"/>
              <a:sym typeface="Arial"/>
            </a:endParaRPr>
          </a:p>
        </p:txBody>
      </p:sp>
      <p:pic>
        <p:nvPicPr>
          <p:cNvPr id="29" name="Picture 28"/>
          <p:cNvPicPr>
            <a:picLocks noChangeAspect="1"/>
          </p:cNvPicPr>
          <p:nvPr/>
        </p:nvPicPr>
        <p:blipFill rotWithShape="1">
          <a:blip r:embed="rId3">
            <a:extLst>
              <a:ext uri="{28A0092B-C50C-407E-A947-70E740481C1C}">
                <a14:useLocalDpi xmlns:a14="http://schemas.microsoft.com/office/drawing/2010/main" val="0"/>
              </a:ext>
            </a:extLst>
          </a:blip>
          <a:srcRect l="15517" t="1975" r="21186" b="11699"/>
          <a:stretch/>
        </p:blipFill>
        <p:spPr>
          <a:xfrm>
            <a:off x="6522700" y="-6093"/>
            <a:ext cx="5669300" cy="6858000"/>
          </a:xfrm>
          <a:prstGeom prst="rect">
            <a:avLst/>
          </a:prstGeom>
        </p:spPr>
      </p:pic>
      <p:grpSp>
        <p:nvGrpSpPr>
          <p:cNvPr id="25" name="Group 24"/>
          <p:cNvGrpSpPr/>
          <p:nvPr/>
        </p:nvGrpSpPr>
        <p:grpSpPr>
          <a:xfrm>
            <a:off x="403340" y="3519120"/>
            <a:ext cx="5799317" cy="1858424"/>
            <a:chOff x="336064" y="3096477"/>
            <a:chExt cx="6684332" cy="1991461"/>
          </a:xfrm>
        </p:grpSpPr>
        <p:pic>
          <p:nvPicPr>
            <p:cNvPr id="4" name="Picture 3"/>
            <p:cNvPicPr>
              <a:picLocks noChangeAspect="1"/>
            </p:cNvPicPr>
            <p:nvPr/>
          </p:nvPicPr>
          <p:blipFill>
            <a:blip r:embed="rId4"/>
            <a:stretch>
              <a:fillRect/>
            </a:stretch>
          </p:blipFill>
          <p:spPr>
            <a:xfrm>
              <a:off x="336064" y="3096477"/>
              <a:ext cx="6684332" cy="1991461"/>
            </a:xfrm>
            <a:prstGeom prst="rect">
              <a:avLst/>
            </a:prstGeom>
          </p:spPr>
        </p:pic>
        <p:cxnSp>
          <p:nvCxnSpPr>
            <p:cNvPr id="5" name="Straight Arrow Connector 4"/>
            <p:cNvCxnSpPr/>
            <p:nvPr/>
          </p:nvCxnSpPr>
          <p:spPr>
            <a:xfrm flipV="1">
              <a:off x="796925" y="3500438"/>
              <a:ext cx="5918200" cy="163517"/>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a:xfrm>
              <a:off x="796925" y="3911600"/>
              <a:ext cx="5918200" cy="746125"/>
            </a:xfrm>
            <a:prstGeom prst="straightConnector1">
              <a:avLst/>
            </a:prstGeom>
            <a:ln w="28575">
              <a:solidFill>
                <a:srgbClr val="0070C0"/>
              </a:solidFill>
              <a:tailEnd type="triangle"/>
            </a:ln>
          </p:spPr>
          <p:style>
            <a:lnRef idx="1">
              <a:schemeClr val="accent1"/>
            </a:lnRef>
            <a:fillRef idx="0">
              <a:schemeClr val="accent1"/>
            </a:fillRef>
            <a:effectRef idx="0">
              <a:schemeClr val="accent1"/>
            </a:effectRef>
            <a:fontRef idx="minor">
              <a:schemeClr val="tx1"/>
            </a:fontRef>
          </p:style>
        </p:cxnSp>
      </p:grpSp>
      <p:pic>
        <p:nvPicPr>
          <p:cNvPr id="31" name="Google Shape;278;p4" descr="Background pattern&#10;&#10;Description automatically generated with medium confidence"/>
          <p:cNvPicPr preferRelativeResize="0"/>
          <p:nvPr/>
        </p:nvPicPr>
        <p:blipFill rotWithShape="1">
          <a:blip r:embed="rId5">
            <a:alphaModFix/>
          </a:blip>
          <a:srcRect/>
          <a:stretch/>
        </p:blipFill>
        <p:spPr>
          <a:xfrm>
            <a:off x="5688730" y="-4885"/>
            <a:ext cx="2540000" cy="6869151"/>
          </a:xfrm>
          <a:prstGeom prst="rect">
            <a:avLst/>
          </a:prstGeom>
          <a:noFill/>
          <a:ln>
            <a:noFill/>
          </a:ln>
        </p:spPr>
      </p:pic>
    </p:spTree>
    <p:extLst>
      <p:ext uri="{BB962C8B-B14F-4D97-AF65-F5344CB8AC3E}">
        <p14:creationId xmlns:p14="http://schemas.microsoft.com/office/powerpoint/2010/main" val="283980493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bg>
      <p:bgPr>
        <a:blipFill>
          <a:blip r:embed="rId3">
            <a:alphaModFix/>
          </a:blip>
          <a:stretch>
            <a:fillRect/>
          </a:stretch>
        </a:blipFill>
        <a:effectLst/>
      </p:bgPr>
    </p:bg>
    <p:spTree>
      <p:nvGrpSpPr>
        <p:cNvPr id="1" name="Shape 409"/>
        <p:cNvGrpSpPr/>
        <p:nvPr/>
      </p:nvGrpSpPr>
      <p:grpSpPr>
        <a:xfrm>
          <a:off x="0" y="0"/>
          <a:ext cx="0" cy="0"/>
          <a:chOff x="0" y="0"/>
          <a:chExt cx="0" cy="0"/>
        </a:xfrm>
      </p:grpSpPr>
      <p:pic>
        <p:nvPicPr>
          <p:cNvPr id="411" name="Google Shape;411;p21"/>
          <p:cNvPicPr preferRelativeResize="0"/>
          <p:nvPr/>
        </p:nvPicPr>
        <p:blipFill rotWithShape="1">
          <a:blip r:embed="rId4">
            <a:alphaModFix/>
          </a:blip>
          <a:srcRect/>
          <a:stretch/>
        </p:blipFill>
        <p:spPr>
          <a:xfrm>
            <a:off x="-23446" y="1750741"/>
            <a:ext cx="12192000" cy="5107259"/>
          </a:xfrm>
          <a:prstGeom prst="rect">
            <a:avLst/>
          </a:prstGeom>
          <a:noFill/>
          <a:ln>
            <a:noFill/>
          </a:ln>
        </p:spPr>
      </p:pic>
      <p:pic>
        <p:nvPicPr>
          <p:cNvPr id="410" name="Google Shape;410;p21"/>
          <p:cNvPicPr preferRelativeResize="0"/>
          <p:nvPr/>
        </p:nvPicPr>
        <p:blipFill rotWithShape="1">
          <a:blip r:embed="rId5">
            <a:alphaModFix/>
          </a:blip>
          <a:srcRect/>
          <a:stretch/>
        </p:blipFill>
        <p:spPr>
          <a:xfrm>
            <a:off x="4963800" y="5912400"/>
            <a:ext cx="394693" cy="316800"/>
          </a:xfrm>
          <a:prstGeom prst="rect">
            <a:avLst/>
          </a:prstGeom>
          <a:noFill/>
          <a:ln>
            <a:noFill/>
          </a:ln>
        </p:spPr>
      </p:pic>
      <p:pic>
        <p:nvPicPr>
          <p:cNvPr id="412" name="Google Shape;412;p21"/>
          <p:cNvPicPr preferRelativeResize="0"/>
          <p:nvPr/>
        </p:nvPicPr>
        <p:blipFill rotWithShape="1">
          <a:blip r:embed="rId6">
            <a:alphaModFix/>
          </a:blip>
          <a:srcRect/>
          <a:stretch/>
        </p:blipFill>
        <p:spPr>
          <a:xfrm>
            <a:off x="933489" y="2565563"/>
            <a:ext cx="7442200" cy="1231900"/>
          </a:xfrm>
          <a:prstGeom prst="rect">
            <a:avLst/>
          </a:prstGeom>
          <a:noFill/>
          <a:ln>
            <a:noFill/>
          </a:ln>
        </p:spPr>
      </p:pic>
      <p:sp>
        <p:nvSpPr>
          <p:cNvPr id="413" name="Google Shape;413;p21"/>
          <p:cNvSpPr/>
          <p:nvPr/>
        </p:nvSpPr>
        <p:spPr>
          <a:xfrm>
            <a:off x="2448506" y="5904254"/>
            <a:ext cx="2075328" cy="33855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en-GB" sz="1600" b="0" i="0" u="none" strike="noStrike" cap="none">
                <a:solidFill>
                  <a:schemeClr val="lt1"/>
                </a:solidFill>
                <a:latin typeface="Arial"/>
                <a:ea typeface="Arial"/>
                <a:cs typeface="Arial"/>
                <a:sym typeface="Arial"/>
              </a:rPr>
              <a:t>@ISISNeutronMuon</a:t>
            </a:r>
            <a:endParaRPr sz="1600" b="0" i="0" u="none" strike="noStrike" cap="none">
              <a:solidFill>
                <a:schemeClr val="lt1"/>
              </a:solidFill>
              <a:latin typeface="Arial"/>
              <a:ea typeface="Arial"/>
              <a:cs typeface="Arial"/>
              <a:sym typeface="Arial"/>
            </a:endParaRPr>
          </a:p>
        </p:txBody>
      </p:sp>
      <p:sp>
        <p:nvSpPr>
          <p:cNvPr id="414" name="Google Shape;414;p21"/>
          <p:cNvSpPr/>
          <p:nvPr/>
        </p:nvSpPr>
        <p:spPr>
          <a:xfrm>
            <a:off x="278393" y="5904254"/>
            <a:ext cx="1469453" cy="33855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en-GB" sz="1600" b="0" i="0" u="none" strike="noStrike" cap="none">
                <a:solidFill>
                  <a:schemeClr val="lt1"/>
                </a:solidFill>
                <a:latin typeface="Arial"/>
                <a:ea typeface="Arial"/>
                <a:cs typeface="Arial"/>
                <a:sym typeface="Arial"/>
              </a:rPr>
              <a:t>isis.stfc.ac.uk</a:t>
            </a:r>
            <a:endParaRPr sz="1600" b="0" i="0" u="none" strike="noStrike" cap="none">
              <a:solidFill>
                <a:schemeClr val="lt1"/>
              </a:solidFill>
              <a:latin typeface="Arial"/>
              <a:ea typeface="Arial"/>
              <a:cs typeface="Arial"/>
              <a:sym typeface="Arial"/>
            </a:endParaRPr>
          </a:p>
        </p:txBody>
      </p:sp>
      <p:sp>
        <p:nvSpPr>
          <p:cNvPr id="415" name="Google Shape;415;p21"/>
          <p:cNvSpPr/>
          <p:nvPr/>
        </p:nvSpPr>
        <p:spPr>
          <a:xfrm>
            <a:off x="5263239" y="5904000"/>
            <a:ext cx="2533393" cy="33855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en-GB" sz="1600" b="0" i="0" u="none" strike="noStrike" cap="none">
                <a:solidFill>
                  <a:schemeClr val="lt1"/>
                </a:solidFill>
                <a:latin typeface="Arial"/>
                <a:ea typeface="Arial"/>
                <a:cs typeface="Arial"/>
                <a:sym typeface="Arial"/>
              </a:rPr>
              <a:t>STFC</a:t>
            </a:r>
            <a:endParaRPr sz="1400" b="0" i="0" u="none" strike="noStrike" cap="none">
              <a:solidFill>
                <a:srgbClr val="000000"/>
              </a:solidFill>
              <a:latin typeface="Arial"/>
              <a:ea typeface="Arial"/>
              <a:cs typeface="Arial"/>
              <a:sym typeface="Arial"/>
            </a:endParaRPr>
          </a:p>
        </p:txBody>
      </p:sp>
      <p:pic>
        <p:nvPicPr>
          <p:cNvPr id="416" name="Google Shape;416;p21" descr="A close-up of a person's face&#10;&#10;Description automatically generated with low confidence"/>
          <p:cNvPicPr preferRelativeResize="0"/>
          <p:nvPr/>
        </p:nvPicPr>
        <p:blipFill rotWithShape="1">
          <a:blip r:embed="rId7">
            <a:alphaModFix/>
          </a:blip>
          <a:srcRect/>
          <a:stretch/>
        </p:blipFill>
        <p:spPr>
          <a:xfrm>
            <a:off x="2275166" y="5994000"/>
            <a:ext cx="236330" cy="194400"/>
          </a:xfrm>
          <a:prstGeom prst="rect">
            <a:avLst/>
          </a:prstGeom>
          <a:noFill/>
          <a:ln>
            <a:noFill/>
          </a:ln>
        </p:spPr>
      </p:pic>
      <p:pic>
        <p:nvPicPr>
          <p:cNvPr id="417" name="Google Shape;417;p21"/>
          <p:cNvPicPr preferRelativeResize="0"/>
          <p:nvPr/>
        </p:nvPicPr>
        <p:blipFill rotWithShape="1">
          <a:blip r:embed="rId8">
            <a:alphaModFix/>
          </a:blip>
          <a:srcRect/>
          <a:stretch/>
        </p:blipFill>
        <p:spPr>
          <a:xfrm>
            <a:off x="151200" y="140400"/>
            <a:ext cx="3619500" cy="1866900"/>
          </a:xfrm>
          <a:prstGeom prst="rect">
            <a:avLst/>
          </a:prstGeom>
          <a:noFill/>
          <a:ln>
            <a:noFill/>
          </a:ln>
        </p:spPr>
      </p:pic>
      <p:pic>
        <p:nvPicPr>
          <p:cNvPr id="10" name="Google Shape;403;p20"/>
          <p:cNvPicPr preferRelativeResize="0"/>
          <p:nvPr/>
        </p:nvPicPr>
        <p:blipFill rotWithShape="1">
          <a:blip r:embed="rId9">
            <a:alphaModFix/>
          </a:blip>
          <a:srcRect/>
          <a:stretch/>
        </p:blipFill>
        <p:spPr>
          <a:xfrm>
            <a:off x="933489" y="4033130"/>
            <a:ext cx="6934200" cy="1155700"/>
          </a:xfrm>
          <a:prstGeom prst="rect">
            <a:avLst/>
          </a:prstGeom>
          <a:noFill/>
          <a:ln>
            <a:noFill/>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62"/>
        <p:cNvGrpSpPr/>
        <p:nvPr/>
      </p:nvGrpSpPr>
      <p:grpSpPr>
        <a:xfrm>
          <a:off x="0" y="0"/>
          <a:ext cx="0" cy="0"/>
          <a:chOff x="0" y="0"/>
          <a:chExt cx="0" cy="0"/>
        </a:xfrm>
      </p:grpSpPr>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l="20622" r="12605"/>
          <a:stretch/>
        </p:blipFill>
        <p:spPr>
          <a:xfrm>
            <a:off x="6108958" y="1"/>
            <a:ext cx="6083042" cy="6858000"/>
          </a:xfrm>
          <a:prstGeom prst="rect">
            <a:avLst/>
          </a:prstGeom>
        </p:spPr>
      </p:pic>
      <p:pic>
        <p:nvPicPr>
          <p:cNvPr id="264" name="Google Shape;264;p3"/>
          <p:cNvPicPr preferRelativeResize="0"/>
          <p:nvPr/>
        </p:nvPicPr>
        <p:blipFill rotWithShape="1">
          <a:blip r:embed="rId4">
            <a:alphaModFix/>
          </a:blip>
          <a:srcRect l="47005"/>
          <a:stretch/>
        </p:blipFill>
        <p:spPr>
          <a:xfrm>
            <a:off x="6067103" y="0"/>
            <a:ext cx="6166752" cy="6858000"/>
          </a:xfrm>
          <a:prstGeom prst="rect">
            <a:avLst/>
          </a:prstGeom>
          <a:noFill/>
          <a:ln>
            <a:noFill/>
          </a:ln>
        </p:spPr>
      </p:pic>
      <p:sp>
        <p:nvSpPr>
          <p:cNvPr id="265" name="Google Shape;265;p3"/>
          <p:cNvSpPr txBox="1"/>
          <p:nvPr/>
        </p:nvSpPr>
        <p:spPr>
          <a:xfrm>
            <a:off x="420147" y="529001"/>
            <a:ext cx="6460155" cy="4524275"/>
          </a:xfrm>
          <a:prstGeom prst="rect">
            <a:avLst/>
          </a:prstGeom>
          <a:noFill/>
          <a:ln>
            <a:noFill/>
          </a:ln>
        </p:spPr>
        <p:txBody>
          <a:bodyPr spcFirstLastPara="1" wrap="square" lIns="91425" tIns="45700" rIns="91425" bIns="45700" anchor="t" anchorCtr="0">
            <a:spAutoFit/>
          </a:bodyPr>
          <a:lstStyle/>
          <a:p>
            <a:pPr marL="457200" marR="0" lvl="0" indent="-457200" algn="l" rtl="0">
              <a:lnSpc>
                <a:spcPct val="200000"/>
              </a:lnSpc>
              <a:spcBef>
                <a:spcPts val="0"/>
              </a:spcBef>
              <a:spcAft>
                <a:spcPts val="0"/>
              </a:spcAft>
              <a:buClr>
                <a:srgbClr val="1E5DF8"/>
              </a:buClr>
              <a:buSzPts val="2400"/>
              <a:buFont typeface="+mj-lt"/>
              <a:buAutoNum type="arabicPeriod"/>
            </a:pPr>
            <a:r>
              <a:rPr lang="en-GB" sz="2400" b="1" i="0" u="none" strike="noStrike" cap="none" dirty="0" smtClean="0">
                <a:solidFill>
                  <a:srgbClr val="2E2D62"/>
                </a:solidFill>
                <a:sym typeface="Arial"/>
              </a:rPr>
              <a:t>Brief Re-Cap/</a:t>
            </a:r>
            <a:r>
              <a:rPr lang="en-GB" sz="2400" b="1" dirty="0" smtClean="0">
                <a:solidFill>
                  <a:srgbClr val="2E2D62"/>
                </a:solidFill>
              </a:rPr>
              <a:t>Introduction to ISIS</a:t>
            </a:r>
          </a:p>
          <a:p>
            <a:pPr marL="457200" marR="0" lvl="0" indent="-457200" algn="l" rtl="0">
              <a:lnSpc>
                <a:spcPct val="200000"/>
              </a:lnSpc>
              <a:spcBef>
                <a:spcPts val="0"/>
              </a:spcBef>
              <a:spcAft>
                <a:spcPts val="0"/>
              </a:spcAft>
              <a:buClr>
                <a:srgbClr val="1E5DF8"/>
              </a:buClr>
              <a:buSzPts val="2400"/>
              <a:buFont typeface="+mj-lt"/>
              <a:buAutoNum type="arabicPeriod"/>
            </a:pPr>
            <a:r>
              <a:rPr lang="en-GB" sz="2400" b="1" dirty="0" smtClean="0">
                <a:solidFill>
                  <a:srgbClr val="2E2D62"/>
                </a:solidFill>
              </a:rPr>
              <a:t>Developments </a:t>
            </a:r>
            <a:r>
              <a:rPr lang="en-GB" sz="2400" b="1" dirty="0">
                <a:solidFill>
                  <a:srgbClr val="2E2D62"/>
                </a:solidFill>
              </a:rPr>
              <a:t>Leading to Record </a:t>
            </a:r>
            <a:r>
              <a:rPr lang="en-GB" sz="2400" b="1" dirty="0" smtClean="0">
                <a:solidFill>
                  <a:srgbClr val="2E2D62"/>
                </a:solidFill>
              </a:rPr>
              <a:t>Performance </a:t>
            </a:r>
            <a:r>
              <a:rPr lang="en-GB" sz="2400" b="1" dirty="0">
                <a:solidFill>
                  <a:srgbClr val="2E2D62"/>
                </a:solidFill>
              </a:rPr>
              <a:t>(2019-20</a:t>
            </a:r>
            <a:r>
              <a:rPr lang="en-GB" sz="2400" b="1" dirty="0" smtClean="0">
                <a:solidFill>
                  <a:srgbClr val="2E2D62"/>
                </a:solidFill>
              </a:rPr>
              <a:t>)</a:t>
            </a:r>
          </a:p>
          <a:p>
            <a:pPr marL="457200" indent="-457200">
              <a:lnSpc>
                <a:spcPct val="200000"/>
              </a:lnSpc>
              <a:buClr>
                <a:srgbClr val="1E5DF8"/>
              </a:buClr>
              <a:buSzPts val="2400"/>
              <a:buFont typeface="+mj-lt"/>
              <a:buAutoNum type="arabicPeriod"/>
            </a:pPr>
            <a:r>
              <a:rPr lang="en-GB" sz="2400" b="1" dirty="0" smtClean="0">
                <a:solidFill>
                  <a:srgbClr val="2E2D62"/>
                </a:solidFill>
              </a:rPr>
              <a:t>Recent </a:t>
            </a:r>
            <a:r>
              <a:rPr lang="en-GB" sz="2400" b="1" dirty="0">
                <a:solidFill>
                  <a:srgbClr val="2E2D62"/>
                </a:solidFill>
              </a:rPr>
              <a:t>Long Shutdown </a:t>
            </a:r>
            <a:r>
              <a:rPr lang="en-GB" sz="2400" b="1" dirty="0" smtClean="0">
                <a:solidFill>
                  <a:srgbClr val="2E2D62"/>
                </a:solidFill>
              </a:rPr>
              <a:t>2021-22</a:t>
            </a:r>
          </a:p>
          <a:p>
            <a:pPr marL="457200" indent="-457200">
              <a:lnSpc>
                <a:spcPct val="200000"/>
              </a:lnSpc>
              <a:buClr>
                <a:srgbClr val="1E5DF8"/>
              </a:buClr>
              <a:buSzPts val="2400"/>
              <a:buFont typeface="+mj-lt"/>
              <a:buAutoNum type="arabicPeriod"/>
            </a:pPr>
            <a:r>
              <a:rPr lang="en-GB" sz="2400" b="1" dirty="0" smtClean="0">
                <a:solidFill>
                  <a:srgbClr val="2E2D62"/>
                </a:solidFill>
              </a:rPr>
              <a:t>Present </a:t>
            </a:r>
            <a:r>
              <a:rPr lang="en-GB" sz="2400" b="1" dirty="0">
                <a:solidFill>
                  <a:srgbClr val="2E2D62"/>
                </a:solidFill>
              </a:rPr>
              <a:t>&amp; Future Work</a:t>
            </a:r>
            <a:endParaRPr lang="en-GB" sz="2400" dirty="0"/>
          </a:p>
          <a:p>
            <a:pPr marL="457200" indent="-457200">
              <a:lnSpc>
                <a:spcPct val="200000"/>
              </a:lnSpc>
              <a:buClr>
                <a:srgbClr val="1E5DF8"/>
              </a:buClr>
              <a:buSzPts val="2400"/>
              <a:buFont typeface="+mj-lt"/>
              <a:buAutoNum type="arabicPeriod"/>
            </a:pPr>
            <a:r>
              <a:rPr lang="en-GB" sz="2400" b="1" dirty="0" smtClean="0">
                <a:solidFill>
                  <a:srgbClr val="2E2D62"/>
                </a:solidFill>
              </a:rPr>
              <a:t>Summary </a:t>
            </a:r>
            <a:r>
              <a:rPr lang="en-GB" sz="2400" b="1" dirty="0">
                <a:solidFill>
                  <a:srgbClr val="2E2D62"/>
                </a:solidFill>
              </a:rPr>
              <a:t>&amp; </a:t>
            </a:r>
            <a:r>
              <a:rPr lang="en-GB" sz="2400" b="1" dirty="0" smtClean="0">
                <a:solidFill>
                  <a:srgbClr val="2E2D62"/>
                </a:solidFill>
              </a:rPr>
              <a:t>Questions</a:t>
            </a:r>
            <a:endParaRPr lang="en-GB" sz="24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82"/>
        <p:cNvGrpSpPr/>
        <p:nvPr/>
      </p:nvGrpSpPr>
      <p:grpSpPr>
        <a:xfrm>
          <a:off x="0" y="0"/>
          <a:ext cx="0" cy="0"/>
          <a:chOff x="0" y="0"/>
          <a:chExt cx="0" cy="0"/>
        </a:xfrm>
      </p:grpSpPr>
      <p:sp>
        <p:nvSpPr>
          <p:cNvPr id="285" name="Google Shape;285;p5"/>
          <p:cNvSpPr txBox="1"/>
          <p:nvPr/>
        </p:nvSpPr>
        <p:spPr>
          <a:xfrm>
            <a:off x="403340" y="345182"/>
            <a:ext cx="4490393" cy="76940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4400"/>
              <a:buFont typeface="Arial"/>
              <a:buNone/>
            </a:pPr>
            <a:r>
              <a:rPr lang="en-GB" sz="4400" b="1" i="0" u="none" strike="noStrike" cap="none" dirty="0" smtClean="0">
                <a:solidFill>
                  <a:srgbClr val="2E2D62"/>
                </a:solidFill>
                <a:latin typeface="Arial"/>
                <a:ea typeface="Arial"/>
                <a:cs typeface="Arial"/>
                <a:sym typeface="Arial"/>
              </a:rPr>
              <a:t>The ISIS Facility</a:t>
            </a:r>
            <a:endParaRPr sz="1400" b="0" i="0" u="none" strike="noStrike" cap="none" dirty="0">
              <a:solidFill>
                <a:srgbClr val="000000"/>
              </a:solidFill>
              <a:latin typeface="Arial"/>
              <a:ea typeface="Arial"/>
              <a:cs typeface="Arial"/>
              <a:sym typeface="Arial"/>
            </a:endParaRPr>
          </a:p>
        </p:txBody>
      </p:sp>
      <p:pic>
        <p:nvPicPr>
          <p:cNvPr id="2050" name="Picture 2" descr="https://www.isis.stfc.ac.uk/Gallery/How_isis_work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80991" y="0"/>
            <a:ext cx="6911009" cy="6858000"/>
          </a:xfrm>
          <a:prstGeom prst="rect">
            <a:avLst/>
          </a:prstGeom>
          <a:noFill/>
          <a:extLst>
            <a:ext uri="{909E8E84-426E-40DD-AFC4-6F175D3DCCD1}">
              <a14:hiddenFill xmlns:a14="http://schemas.microsoft.com/office/drawing/2010/main">
                <a:solidFill>
                  <a:srgbClr val="FFFFFF"/>
                </a:solidFill>
              </a14:hiddenFill>
            </a:ext>
          </a:extLst>
        </p:spPr>
      </p:pic>
      <p:sp>
        <p:nvSpPr>
          <p:cNvPr id="6" name="Google Shape;267;p3"/>
          <p:cNvSpPr txBox="1"/>
          <p:nvPr/>
        </p:nvSpPr>
        <p:spPr>
          <a:xfrm>
            <a:off x="403340" y="1305362"/>
            <a:ext cx="4952431" cy="4362692"/>
          </a:xfrm>
          <a:prstGeom prst="rect">
            <a:avLst/>
          </a:prstGeom>
          <a:noFill/>
          <a:ln>
            <a:noFill/>
          </a:ln>
        </p:spPr>
        <p:txBody>
          <a:bodyPr spcFirstLastPara="1" wrap="square" lIns="91425" tIns="45700" rIns="91425" bIns="45700" anchor="t" anchorCtr="0">
            <a:spAutoFit/>
          </a:bodyPr>
          <a:lstStyle/>
          <a:p>
            <a:pPr marL="342900" lvl="0" indent="-252000">
              <a:lnSpc>
                <a:spcPct val="125000"/>
              </a:lnSpc>
              <a:buClr>
                <a:srgbClr val="1E5DF8"/>
              </a:buClr>
              <a:buSzPts val="2400"/>
              <a:buFont typeface="Wingdings" panose="05000000000000000000" pitchFamily="2" charset="2"/>
              <a:buChar char="§"/>
            </a:pPr>
            <a:r>
              <a:rPr lang="en-GB" sz="2400" b="1" dirty="0" smtClean="0">
                <a:solidFill>
                  <a:srgbClr val="2E2D62"/>
                </a:solidFill>
              </a:rPr>
              <a:t>Neutron and Muon Source</a:t>
            </a:r>
          </a:p>
          <a:p>
            <a:pPr marL="720000" lvl="3" indent="-252000">
              <a:lnSpc>
                <a:spcPct val="125000"/>
              </a:lnSpc>
              <a:buClr>
                <a:srgbClr val="1E5DF8"/>
              </a:buClr>
              <a:buSzPct val="50000"/>
              <a:buFont typeface="Wingdings" panose="05000000000000000000" pitchFamily="2" charset="2"/>
              <a:buChar char="§"/>
            </a:pPr>
            <a:r>
              <a:rPr lang="en-GB" sz="2400" b="1" dirty="0" smtClean="0">
                <a:solidFill>
                  <a:srgbClr val="2E2D62"/>
                </a:solidFill>
              </a:rPr>
              <a:t>29 neutron instruments</a:t>
            </a:r>
          </a:p>
          <a:p>
            <a:pPr marL="720000" lvl="2" indent="-252000">
              <a:lnSpc>
                <a:spcPct val="125000"/>
              </a:lnSpc>
              <a:buClr>
                <a:srgbClr val="1E5DF8"/>
              </a:buClr>
              <a:buSzPct val="50000"/>
              <a:buFont typeface="Wingdings" panose="05000000000000000000" pitchFamily="2" charset="2"/>
              <a:buChar char="§"/>
            </a:pPr>
            <a:r>
              <a:rPr lang="en-GB" sz="2400" b="1" dirty="0" smtClean="0">
                <a:solidFill>
                  <a:srgbClr val="2E2D62"/>
                </a:solidFill>
              </a:rPr>
              <a:t>5 muon instruments	</a:t>
            </a:r>
          </a:p>
          <a:p>
            <a:pPr marL="468000" lvl="2">
              <a:lnSpc>
                <a:spcPct val="125000"/>
              </a:lnSpc>
              <a:buClr>
                <a:srgbClr val="1E5DF8"/>
              </a:buClr>
              <a:buSzPct val="50000"/>
            </a:pPr>
            <a:endParaRPr lang="en-GB" sz="1000" b="1" dirty="0" smtClean="0">
              <a:solidFill>
                <a:srgbClr val="2E2D62"/>
              </a:solidFill>
            </a:endParaRPr>
          </a:p>
          <a:p>
            <a:pPr marL="342900" lvl="1" indent="-252000">
              <a:lnSpc>
                <a:spcPct val="125000"/>
              </a:lnSpc>
              <a:buClr>
                <a:srgbClr val="1E5DF8"/>
              </a:buClr>
              <a:buSzPts val="2400"/>
              <a:buFont typeface="Wingdings" panose="05000000000000000000" pitchFamily="2" charset="2"/>
              <a:buChar char="§"/>
            </a:pPr>
            <a:r>
              <a:rPr lang="en-GB" sz="2400" b="1" dirty="0" smtClean="0">
                <a:solidFill>
                  <a:srgbClr val="2E2D62"/>
                </a:solidFill>
              </a:rPr>
              <a:t>Rutherford Appleton Laboratory, Oxfordshire</a:t>
            </a:r>
          </a:p>
          <a:p>
            <a:pPr marL="90900" lvl="1">
              <a:lnSpc>
                <a:spcPct val="125000"/>
              </a:lnSpc>
              <a:buClr>
                <a:srgbClr val="1E5DF8"/>
              </a:buClr>
              <a:buSzPts val="2400"/>
            </a:pPr>
            <a:endParaRPr lang="en-GB" sz="1000" b="1" dirty="0" smtClean="0">
              <a:solidFill>
                <a:srgbClr val="2E2D62"/>
              </a:solidFill>
            </a:endParaRPr>
          </a:p>
          <a:p>
            <a:pPr marL="342900" lvl="1" indent="-252000">
              <a:lnSpc>
                <a:spcPct val="125000"/>
              </a:lnSpc>
              <a:buClr>
                <a:srgbClr val="1E5DF8"/>
              </a:buClr>
              <a:buSzPts val="2400"/>
              <a:buFont typeface="Wingdings" panose="05000000000000000000" pitchFamily="2" charset="2"/>
              <a:buChar char="§"/>
            </a:pPr>
            <a:r>
              <a:rPr lang="en-GB" sz="2400" b="1" dirty="0" smtClean="0">
                <a:solidFill>
                  <a:srgbClr val="2E2D62"/>
                </a:solidFill>
              </a:rPr>
              <a:t>Research into physical and life sciences</a:t>
            </a:r>
          </a:p>
          <a:p>
            <a:pPr marL="90900" lvl="1">
              <a:lnSpc>
                <a:spcPct val="125000"/>
              </a:lnSpc>
              <a:buClr>
                <a:srgbClr val="1E5DF8"/>
              </a:buClr>
              <a:buSzPts val="2400"/>
            </a:pPr>
            <a:endParaRPr lang="en-GB" sz="1000" b="1" dirty="0" smtClean="0">
              <a:solidFill>
                <a:srgbClr val="2E2D62"/>
              </a:solidFill>
            </a:endParaRPr>
          </a:p>
          <a:p>
            <a:pPr marL="342900" lvl="2" indent="-252000">
              <a:lnSpc>
                <a:spcPct val="125000"/>
              </a:lnSpc>
              <a:buClr>
                <a:srgbClr val="1E5DF8"/>
              </a:buClr>
              <a:buSzPts val="2400"/>
              <a:buFont typeface="Wingdings" panose="05000000000000000000" pitchFamily="2" charset="2"/>
              <a:buChar char="§"/>
            </a:pPr>
            <a:r>
              <a:rPr lang="en-GB" sz="2400" b="1" dirty="0" smtClean="0">
                <a:solidFill>
                  <a:srgbClr val="2E2D62"/>
                </a:solidFill>
              </a:rPr>
              <a:t>&gt;2000 strong community</a:t>
            </a:r>
            <a:endParaRPr lang="en-GB" sz="2400" b="1" dirty="0">
              <a:solidFill>
                <a:srgbClr val="2E2D62"/>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82"/>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8467" y="0"/>
            <a:ext cx="4563533" cy="6845300"/>
          </a:xfrm>
          <a:prstGeom prst="rect">
            <a:avLst/>
          </a:prstGeom>
        </p:spPr>
      </p:pic>
      <p:sp>
        <p:nvSpPr>
          <p:cNvPr id="285" name="Google Shape;285;p5"/>
          <p:cNvSpPr txBox="1"/>
          <p:nvPr/>
        </p:nvSpPr>
        <p:spPr>
          <a:xfrm>
            <a:off x="403340" y="345182"/>
            <a:ext cx="6446193" cy="76940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4400"/>
              <a:buFont typeface="Arial"/>
              <a:buNone/>
            </a:pPr>
            <a:r>
              <a:rPr lang="en-GB" sz="4400" b="1" i="0" u="none" strike="noStrike" cap="none" dirty="0" smtClean="0">
                <a:solidFill>
                  <a:srgbClr val="2E2D62"/>
                </a:solidFill>
                <a:latin typeface="Arial"/>
                <a:ea typeface="Arial"/>
                <a:cs typeface="Arial"/>
                <a:sym typeface="Arial"/>
              </a:rPr>
              <a:t>The ISIS Accelerators</a:t>
            </a:r>
            <a:endParaRPr sz="1400" b="0" i="0" u="none" strike="noStrike" cap="none" dirty="0">
              <a:solidFill>
                <a:srgbClr val="000000"/>
              </a:solidFill>
              <a:latin typeface="Arial"/>
              <a:ea typeface="Arial"/>
              <a:cs typeface="Arial"/>
              <a:sym typeface="Arial"/>
            </a:endParaRPr>
          </a:p>
        </p:txBody>
      </p:sp>
      <p:pic>
        <p:nvPicPr>
          <p:cNvPr id="8" name="Google Shape;278;p4" descr="Background pattern&#10;&#10;Description automatically generated with medium confidence"/>
          <p:cNvPicPr preferRelativeResize="0"/>
          <p:nvPr/>
        </p:nvPicPr>
        <p:blipFill rotWithShape="1">
          <a:blip r:embed="rId4">
            <a:alphaModFix/>
          </a:blip>
          <a:srcRect/>
          <a:stretch/>
        </p:blipFill>
        <p:spPr>
          <a:xfrm>
            <a:off x="6927045" y="0"/>
            <a:ext cx="2540000" cy="6869151"/>
          </a:xfrm>
          <a:prstGeom prst="rect">
            <a:avLst/>
          </a:prstGeom>
          <a:noFill/>
          <a:ln>
            <a:noFill/>
          </a:ln>
        </p:spPr>
      </p:pic>
      <p:sp>
        <p:nvSpPr>
          <p:cNvPr id="10" name="Google Shape;267;p3"/>
          <p:cNvSpPr txBox="1"/>
          <p:nvPr/>
        </p:nvSpPr>
        <p:spPr>
          <a:xfrm>
            <a:off x="327011" y="1178913"/>
            <a:ext cx="7750158" cy="4247276"/>
          </a:xfrm>
          <a:prstGeom prst="rect">
            <a:avLst/>
          </a:prstGeom>
          <a:noFill/>
          <a:ln>
            <a:noFill/>
          </a:ln>
        </p:spPr>
        <p:txBody>
          <a:bodyPr spcFirstLastPara="1" wrap="square" lIns="91425" tIns="45700" rIns="91425" bIns="45700" anchor="t" anchorCtr="0">
            <a:spAutoFit/>
          </a:bodyPr>
          <a:lstStyle/>
          <a:p>
            <a:pPr marL="342900" lvl="0" indent="-252000">
              <a:lnSpc>
                <a:spcPct val="125000"/>
              </a:lnSpc>
              <a:buClr>
                <a:srgbClr val="1E5DF8"/>
              </a:buClr>
              <a:buSzPts val="2400"/>
              <a:buFont typeface="Wingdings" panose="05000000000000000000" pitchFamily="2" charset="2"/>
              <a:buChar char="§"/>
            </a:pPr>
            <a:r>
              <a:rPr lang="en-GB" sz="2400" b="1" dirty="0">
                <a:solidFill>
                  <a:srgbClr val="2E2D62"/>
                </a:solidFill>
              </a:rPr>
              <a:t>35 kV H</a:t>
            </a:r>
            <a:r>
              <a:rPr lang="en-GB" sz="2400" b="1" baseline="50000" dirty="0">
                <a:solidFill>
                  <a:srgbClr val="2E2D62"/>
                </a:solidFill>
              </a:rPr>
              <a:t>-</a:t>
            </a:r>
            <a:r>
              <a:rPr lang="en-GB" sz="2400" b="1" dirty="0">
                <a:solidFill>
                  <a:srgbClr val="2E2D62"/>
                </a:solidFill>
              </a:rPr>
              <a:t> Ion Source</a:t>
            </a:r>
          </a:p>
          <a:p>
            <a:pPr marL="342900" lvl="0" indent="-252000">
              <a:lnSpc>
                <a:spcPct val="125000"/>
              </a:lnSpc>
              <a:buClr>
                <a:srgbClr val="1E5DF8"/>
              </a:buClr>
              <a:buSzPts val="2400"/>
              <a:buFont typeface="Wingdings" panose="05000000000000000000" pitchFamily="2" charset="2"/>
              <a:buChar char="§"/>
            </a:pPr>
            <a:r>
              <a:rPr lang="en-GB" sz="2400" b="1" dirty="0">
                <a:solidFill>
                  <a:srgbClr val="2E2D62"/>
                </a:solidFill>
              </a:rPr>
              <a:t>665 </a:t>
            </a:r>
            <a:r>
              <a:rPr lang="en-GB" sz="2400" b="1" dirty="0" err="1">
                <a:solidFill>
                  <a:srgbClr val="2E2D62"/>
                </a:solidFill>
              </a:rPr>
              <a:t>keV</a:t>
            </a:r>
            <a:r>
              <a:rPr lang="en-GB" sz="2400" b="1" dirty="0">
                <a:solidFill>
                  <a:srgbClr val="2E2D62"/>
                </a:solidFill>
              </a:rPr>
              <a:t> RFQ</a:t>
            </a:r>
          </a:p>
          <a:p>
            <a:pPr marL="342900" lvl="0" indent="-252000">
              <a:lnSpc>
                <a:spcPct val="125000"/>
              </a:lnSpc>
              <a:buClr>
                <a:srgbClr val="1E5DF8"/>
              </a:buClr>
              <a:buSzPts val="2400"/>
              <a:buFont typeface="Wingdings" panose="05000000000000000000" pitchFamily="2" charset="2"/>
              <a:buChar char="§"/>
            </a:pPr>
            <a:r>
              <a:rPr lang="en-GB" sz="2400" b="1" dirty="0">
                <a:solidFill>
                  <a:srgbClr val="2E2D62"/>
                </a:solidFill>
              </a:rPr>
              <a:t>70 MeV </a:t>
            </a:r>
            <a:r>
              <a:rPr lang="en-GB" sz="2400" b="1" dirty="0" smtClean="0">
                <a:solidFill>
                  <a:srgbClr val="2E2D62"/>
                </a:solidFill>
              </a:rPr>
              <a:t>DTL</a:t>
            </a:r>
          </a:p>
          <a:p>
            <a:pPr marL="342900" indent="-252000">
              <a:lnSpc>
                <a:spcPct val="125000"/>
              </a:lnSpc>
              <a:buClr>
                <a:srgbClr val="1E5DF8"/>
              </a:buClr>
              <a:buSzPts val="2400"/>
              <a:buFont typeface="Wingdings" panose="05000000000000000000" pitchFamily="2" charset="2"/>
              <a:buChar char="§"/>
            </a:pPr>
            <a:r>
              <a:rPr lang="en-GB" sz="2400" b="1" dirty="0" smtClean="0">
                <a:solidFill>
                  <a:srgbClr val="2E2D62"/>
                </a:solidFill>
              </a:rPr>
              <a:t>200 </a:t>
            </a:r>
            <a:r>
              <a:rPr lang="en-GB" sz="2400" b="1" dirty="0">
                <a:solidFill>
                  <a:srgbClr val="2E2D62"/>
                </a:solidFill>
              </a:rPr>
              <a:t>µs, multi-turn charge exchange injection</a:t>
            </a:r>
          </a:p>
          <a:p>
            <a:pPr marL="342900" indent="-252000">
              <a:lnSpc>
                <a:spcPct val="125000"/>
              </a:lnSpc>
              <a:buClr>
                <a:srgbClr val="1E5DF8"/>
              </a:buClr>
              <a:buSzPts val="2400"/>
              <a:buFont typeface="Wingdings" panose="05000000000000000000" pitchFamily="2" charset="2"/>
              <a:buChar char="§"/>
            </a:pPr>
            <a:r>
              <a:rPr lang="en-GB" sz="2400" b="1" dirty="0">
                <a:solidFill>
                  <a:srgbClr val="2E2D62"/>
                </a:solidFill>
              </a:rPr>
              <a:t>3e13 </a:t>
            </a:r>
            <a:r>
              <a:rPr lang="en-GB" sz="2400" b="1" dirty="0" err="1">
                <a:solidFill>
                  <a:srgbClr val="2E2D62"/>
                </a:solidFill>
              </a:rPr>
              <a:t>ppp</a:t>
            </a:r>
            <a:r>
              <a:rPr lang="en-GB" sz="2400" b="1" dirty="0">
                <a:solidFill>
                  <a:srgbClr val="2E2D62"/>
                </a:solidFill>
              </a:rPr>
              <a:t>, 50 Hz, 240 µA</a:t>
            </a:r>
            <a:r>
              <a:rPr lang="en-GB" sz="2400" b="1" dirty="0" smtClean="0">
                <a:solidFill>
                  <a:srgbClr val="2E2D62"/>
                </a:solidFill>
              </a:rPr>
              <a:t> (192 kW )</a:t>
            </a:r>
          </a:p>
          <a:p>
            <a:pPr marL="342900" indent="-252000">
              <a:lnSpc>
                <a:spcPct val="125000"/>
              </a:lnSpc>
              <a:buClr>
                <a:srgbClr val="1E5DF8"/>
              </a:buClr>
              <a:buSzPts val="2400"/>
              <a:buFont typeface="Wingdings" panose="05000000000000000000" pitchFamily="2" charset="2"/>
              <a:buChar char="§"/>
            </a:pPr>
            <a:r>
              <a:rPr lang="en-GB" sz="2400" b="1" dirty="0" smtClean="0">
                <a:solidFill>
                  <a:srgbClr val="2E2D62"/>
                </a:solidFill>
              </a:rPr>
              <a:t>163 </a:t>
            </a:r>
            <a:r>
              <a:rPr lang="en-GB" sz="2400" b="1" dirty="0">
                <a:solidFill>
                  <a:srgbClr val="2E2D62"/>
                </a:solidFill>
              </a:rPr>
              <a:t>m, x10 super-period, 800 MeV RCS</a:t>
            </a:r>
          </a:p>
          <a:p>
            <a:pPr marL="342900" indent="-252000">
              <a:lnSpc>
                <a:spcPct val="125000"/>
              </a:lnSpc>
              <a:buClr>
                <a:srgbClr val="1E5DF8"/>
              </a:buClr>
              <a:buSzPts val="2400"/>
              <a:buFont typeface="Wingdings" panose="05000000000000000000" pitchFamily="2" charset="2"/>
              <a:buChar char="§"/>
            </a:pPr>
            <a:r>
              <a:rPr lang="en-GB" sz="2400" b="1" dirty="0" smtClean="0">
                <a:solidFill>
                  <a:srgbClr val="2E2D62"/>
                </a:solidFill>
              </a:rPr>
              <a:t>x6 </a:t>
            </a:r>
            <a:r>
              <a:rPr lang="en-GB" sz="2400" b="1" dirty="0">
                <a:solidFill>
                  <a:srgbClr val="2E2D62"/>
                </a:solidFill>
              </a:rPr>
              <a:t>fundamental and x4 </a:t>
            </a:r>
            <a:r>
              <a:rPr lang="en-GB" sz="2400" b="1" dirty="0" smtClean="0">
                <a:solidFill>
                  <a:srgbClr val="2E2D62"/>
                </a:solidFill>
              </a:rPr>
              <a:t>dual harmonic RF </a:t>
            </a:r>
            <a:r>
              <a:rPr lang="en-GB" sz="2400" b="1" dirty="0">
                <a:solidFill>
                  <a:srgbClr val="2E2D62"/>
                </a:solidFill>
              </a:rPr>
              <a:t>cavities</a:t>
            </a:r>
          </a:p>
          <a:p>
            <a:pPr marL="342900" lvl="0" indent="-252000">
              <a:lnSpc>
                <a:spcPct val="125000"/>
              </a:lnSpc>
              <a:buClr>
                <a:srgbClr val="1E5DF8"/>
              </a:buClr>
              <a:buSzPts val="2400"/>
              <a:buFont typeface="Wingdings" panose="05000000000000000000" pitchFamily="2" charset="2"/>
              <a:buChar char="§"/>
            </a:pPr>
            <a:r>
              <a:rPr lang="en-GB" sz="2400" b="1" dirty="0" smtClean="0">
                <a:solidFill>
                  <a:srgbClr val="2E2D62"/>
                </a:solidFill>
              </a:rPr>
              <a:t>Extract 100 </a:t>
            </a:r>
            <a:r>
              <a:rPr lang="en-GB" sz="2400" b="1" dirty="0">
                <a:solidFill>
                  <a:srgbClr val="2E2D62"/>
                </a:solidFill>
              </a:rPr>
              <a:t>ns </a:t>
            </a:r>
            <a:r>
              <a:rPr lang="en-GB" sz="2400" b="1" dirty="0" smtClean="0">
                <a:solidFill>
                  <a:srgbClr val="2E2D62"/>
                </a:solidFill>
              </a:rPr>
              <a:t>bunches, 154 </a:t>
            </a:r>
            <a:r>
              <a:rPr lang="en-GB" sz="2400" b="1" dirty="0">
                <a:solidFill>
                  <a:srgbClr val="2E2D62"/>
                </a:solidFill>
              </a:rPr>
              <a:t>and 144  m </a:t>
            </a:r>
            <a:r>
              <a:rPr lang="en-GB" sz="2400" b="1" dirty="0" smtClean="0">
                <a:solidFill>
                  <a:srgbClr val="2E2D62"/>
                </a:solidFill>
              </a:rPr>
              <a:t>EPBs</a:t>
            </a:r>
          </a:p>
          <a:p>
            <a:pPr marL="342900" lvl="0" indent="-252000">
              <a:lnSpc>
                <a:spcPct val="125000"/>
              </a:lnSpc>
              <a:buClr>
                <a:srgbClr val="1E5DF8"/>
              </a:buClr>
              <a:buSzPts val="2400"/>
              <a:buFont typeface="Wingdings" panose="05000000000000000000" pitchFamily="2" charset="2"/>
              <a:buChar char="§"/>
            </a:pPr>
            <a:r>
              <a:rPr lang="en-GB" sz="2400" b="1" dirty="0">
                <a:solidFill>
                  <a:srgbClr val="2E2D62"/>
                </a:solidFill>
              </a:rPr>
              <a:t>x</a:t>
            </a:r>
            <a:r>
              <a:rPr lang="en-GB" sz="2400" b="1" dirty="0" smtClean="0">
                <a:solidFill>
                  <a:srgbClr val="2E2D62"/>
                </a:solidFill>
              </a:rPr>
              <a:t>2 Neutron (Ta/W) targets, x1 Muon target (C)</a:t>
            </a:r>
            <a:endParaRPr lang="en-GB" sz="2400" b="1" dirty="0">
              <a:solidFill>
                <a:srgbClr val="2E2D62"/>
              </a:solidFill>
            </a:endParaRPr>
          </a:p>
        </p:txBody>
      </p:sp>
    </p:spTree>
    <p:extLst>
      <p:ext uri="{BB962C8B-B14F-4D97-AF65-F5344CB8AC3E}">
        <p14:creationId xmlns:p14="http://schemas.microsoft.com/office/powerpoint/2010/main" val="26839405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85;p5"/>
          <p:cNvSpPr txBox="1"/>
          <p:nvPr/>
        </p:nvSpPr>
        <p:spPr>
          <a:xfrm>
            <a:off x="403340" y="345182"/>
            <a:ext cx="9767601" cy="76944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4400"/>
              <a:buFont typeface="Arial"/>
              <a:buNone/>
            </a:pPr>
            <a:r>
              <a:rPr lang="en-GB" sz="4400" b="1" i="0" u="none" strike="noStrike" cap="none" dirty="0" smtClean="0">
                <a:solidFill>
                  <a:srgbClr val="2E2D62"/>
                </a:solidFill>
                <a:latin typeface="Arial"/>
                <a:ea typeface="Arial"/>
                <a:cs typeface="Arial"/>
                <a:sym typeface="Arial"/>
              </a:rPr>
              <a:t>Record Performance - Operations</a:t>
            </a:r>
            <a:endParaRPr sz="1400" b="0" i="0" u="none" strike="noStrike" cap="none" dirty="0">
              <a:solidFill>
                <a:srgbClr val="000000"/>
              </a:solidFill>
              <a:latin typeface="Arial"/>
              <a:ea typeface="Arial"/>
              <a:cs typeface="Arial"/>
              <a:sym typeface="Arial"/>
            </a:endParaRPr>
          </a:p>
        </p:txBody>
      </p:sp>
      <p:pic>
        <p:nvPicPr>
          <p:cNvPr id="3" name="Picture 2"/>
          <p:cNvPicPr>
            <a:picLocks noChangeAspect="1"/>
          </p:cNvPicPr>
          <p:nvPr/>
        </p:nvPicPr>
        <p:blipFill rotWithShape="1">
          <a:blip r:embed="rId3"/>
          <a:srcRect t="799"/>
          <a:stretch/>
        </p:blipFill>
        <p:spPr>
          <a:xfrm>
            <a:off x="5945827" y="1191163"/>
            <a:ext cx="5988979" cy="2496703"/>
          </a:xfrm>
          <a:prstGeom prst="rect">
            <a:avLst/>
          </a:prstGeom>
        </p:spPr>
      </p:pic>
      <p:pic>
        <p:nvPicPr>
          <p:cNvPr id="4" name="Picture 3"/>
          <p:cNvPicPr>
            <a:picLocks noChangeAspect="1"/>
          </p:cNvPicPr>
          <p:nvPr/>
        </p:nvPicPr>
        <p:blipFill>
          <a:blip r:embed="rId4"/>
          <a:stretch>
            <a:fillRect/>
          </a:stretch>
        </p:blipFill>
        <p:spPr>
          <a:xfrm>
            <a:off x="3661502" y="3878157"/>
            <a:ext cx="8428897" cy="2511219"/>
          </a:xfrm>
          <a:prstGeom prst="rect">
            <a:avLst/>
          </a:prstGeom>
        </p:spPr>
      </p:pic>
      <p:sp>
        <p:nvSpPr>
          <p:cNvPr id="7" name="Content Placeholder 2"/>
          <p:cNvSpPr txBox="1">
            <a:spLocks/>
          </p:cNvSpPr>
          <p:nvPr/>
        </p:nvSpPr>
        <p:spPr bwMode="auto">
          <a:xfrm>
            <a:off x="357392" y="1114623"/>
            <a:ext cx="6148916" cy="23881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19088" indent="-319088"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639763" indent="-2730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lvl="2" eaLnBrk="1" hangingPunct="1">
              <a:lnSpc>
                <a:spcPct val="150000"/>
              </a:lnSpc>
              <a:spcBef>
                <a:spcPts val="500"/>
              </a:spcBef>
              <a:buClr>
                <a:srgbClr val="1E5DF8"/>
              </a:buClr>
              <a:buSzPct val="100000"/>
              <a:buFont typeface="Wingdings" panose="05000000000000000000" pitchFamily="2" charset="2"/>
              <a:buChar char="§"/>
            </a:pPr>
            <a:r>
              <a:rPr lang="en-GB" altLang="en-US" b="1" dirty="0" smtClean="0">
                <a:solidFill>
                  <a:srgbClr val="2E2D62"/>
                </a:solidFill>
                <a:latin typeface="+mn-lt"/>
              </a:rPr>
              <a:t>2019 record day </a:t>
            </a:r>
            <a:r>
              <a:rPr lang="en-GB" altLang="en-US" b="1" dirty="0" smtClean="0">
                <a:solidFill>
                  <a:srgbClr val="00B050"/>
                </a:solidFill>
                <a:latin typeface="+mn-lt"/>
              </a:rPr>
              <a:t>5.64 </a:t>
            </a:r>
            <a:r>
              <a:rPr lang="en-GB" altLang="en-US" b="1" dirty="0" err="1" smtClean="0">
                <a:solidFill>
                  <a:srgbClr val="00B050"/>
                </a:solidFill>
                <a:latin typeface="+mn-lt"/>
              </a:rPr>
              <a:t>mAh</a:t>
            </a:r>
            <a:endParaRPr lang="en-GB" altLang="en-US" b="1" dirty="0" smtClean="0">
              <a:solidFill>
                <a:srgbClr val="00B050"/>
              </a:solidFill>
              <a:latin typeface="+mn-lt"/>
            </a:endParaRPr>
          </a:p>
          <a:p>
            <a:pPr lvl="2" eaLnBrk="1" hangingPunct="1">
              <a:lnSpc>
                <a:spcPct val="150000"/>
              </a:lnSpc>
              <a:spcBef>
                <a:spcPts val="500"/>
              </a:spcBef>
              <a:buClr>
                <a:srgbClr val="1E5DF8"/>
              </a:buClr>
              <a:buSzPct val="100000"/>
              <a:buFont typeface="Wingdings" panose="05000000000000000000" pitchFamily="2" charset="2"/>
              <a:buChar char="§"/>
            </a:pPr>
            <a:r>
              <a:rPr lang="en-GB" altLang="en-US" b="1" dirty="0" smtClean="0">
                <a:solidFill>
                  <a:srgbClr val="2E2D62"/>
                </a:solidFill>
                <a:latin typeface="+mn-lt"/>
              </a:rPr>
              <a:t>Feb 2020 record day </a:t>
            </a:r>
            <a:r>
              <a:rPr lang="en-GB" altLang="en-US" b="1" dirty="0" smtClean="0">
                <a:solidFill>
                  <a:srgbClr val="00B050"/>
                </a:solidFill>
                <a:latin typeface="+mn-lt"/>
              </a:rPr>
              <a:t>5.84 </a:t>
            </a:r>
            <a:r>
              <a:rPr lang="en-GB" altLang="en-US" b="1" dirty="0" err="1" smtClean="0">
                <a:solidFill>
                  <a:srgbClr val="00B050"/>
                </a:solidFill>
                <a:latin typeface="+mn-lt"/>
              </a:rPr>
              <a:t>mAh</a:t>
            </a:r>
            <a:r>
              <a:rPr lang="en-GB" altLang="en-US" b="1" dirty="0" smtClean="0">
                <a:solidFill>
                  <a:srgbClr val="00B050"/>
                </a:solidFill>
                <a:latin typeface="+mn-lt"/>
              </a:rPr>
              <a:t>                  </a:t>
            </a:r>
          </a:p>
          <a:p>
            <a:pPr lvl="2" eaLnBrk="1" hangingPunct="1">
              <a:lnSpc>
                <a:spcPct val="150000"/>
              </a:lnSpc>
              <a:spcBef>
                <a:spcPts val="500"/>
              </a:spcBef>
              <a:buClr>
                <a:srgbClr val="1E5DF8"/>
              </a:buClr>
              <a:buSzPct val="100000"/>
              <a:buFont typeface="Wingdings" panose="05000000000000000000" pitchFamily="2" charset="2"/>
              <a:buChar char="§"/>
            </a:pPr>
            <a:r>
              <a:rPr lang="en-GB" altLang="en-US" b="1" dirty="0" smtClean="0">
                <a:solidFill>
                  <a:srgbClr val="2E2D62"/>
                </a:solidFill>
                <a:latin typeface="+mn-lt"/>
              </a:rPr>
              <a:t>Sept 2020 record day </a:t>
            </a:r>
            <a:r>
              <a:rPr lang="en-GB" altLang="en-US" b="1" dirty="0" smtClean="0">
                <a:solidFill>
                  <a:srgbClr val="00B050"/>
                </a:solidFill>
                <a:latin typeface="+mn-lt"/>
              </a:rPr>
              <a:t>5.87 </a:t>
            </a:r>
            <a:r>
              <a:rPr lang="en-GB" altLang="en-US" b="1" dirty="0" err="1" smtClean="0">
                <a:solidFill>
                  <a:srgbClr val="00B050"/>
                </a:solidFill>
                <a:latin typeface="+mn-lt"/>
              </a:rPr>
              <a:t>mAh</a:t>
            </a:r>
            <a:endParaRPr lang="en-GB" altLang="en-US" b="1" dirty="0" smtClean="0">
              <a:solidFill>
                <a:srgbClr val="00B050"/>
              </a:solidFill>
              <a:latin typeface="+mn-lt"/>
            </a:endParaRPr>
          </a:p>
          <a:p>
            <a:pPr lvl="2" indent="0" eaLnBrk="1" hangingPunct="1">
              <a:spcBef>
                <a:spcPts val="500"/>
              </a:spcBef>
              <a:buClr>
                <a:srgbClr val="1E5DF8"/>
              </a:buClr>
              <a:buSzPct val="100000"/>
              <a:buNone/>
            </a:pPr>
            <a:r>
              <a:rPr lang="en-GB" altLang="en-US" b="1" i="1" dirty="0" smtClean="0">
                <a:solidFill>
                  <a:srgbClr val="00B050"/>
                </a:solidFill>
                <a:latin typeface="+mn-lt"/>
              </a:rPr>
              <a:t>Maximum beam 245 </a:t>
            </a:r>
            <a:r>
              <a:rPr lang="en-GB" altLang="en-US" b="1" i="1" dirty="0">
                <a:solidFill>
                  <a:srgbClr val="00B050"/>
                </a:solidFill>
                <a:latin typeface="+mn-lt"/>
              </a:rPr>
              <a:t>µA for 24 </a:t>
            </a:r>
            <a:r>
              <a:rPr lang="en-GB" altLang="en-US" b="1" i="1" dirty="0" smtClean="0">
                <a:solidFill>
                  <a:srgbClr val="00B050"/>
                </a:solidFill>
                <a:latin typeface="+mn-lt"/>
              </a:rPr>
              <a:t>hrs</a:t>
            </a:r>
          </a:p>
          <a:p>
            <a:pPr lvl="2" indent="0" eaLnBrk="1" hangingPunct="1">
              <a:spcBef>
                <a:spcPts val="500"/>
              </a:spcBef>
              <a:buClr>
                <a:srgbClr val="1E5DF8"/>
              </a:buClr>
              <a:buSzPct val="100000"/>
              <a:buNone/>
            </a:pPr>
            <a:r>
              <a:rPr lang="en-GB" altLang="en-US" sz="2000" b="1" i="1" dirty="0" smtClean="0">
                <a:solidFill>
                  <a:srgbClr val="00B050"/>
                </a:solidFill>
                <a:latin typeface="+mn-lt"/>
              </a:rPr>
              <a:t>(2 minutes off!)    </a:t>
            </a:r>
            <a:endParaRPr lang="en-GB" altLang="en-US" sz="1400" b="1" i="1" dirty="0" smtClean="0">
              <a:solidFill>
                <a:srgbClr val="00B050"/>
              </a:solidFill>
              <a:latin typeface="+mn-lt"/>
            </a:endParaRPr>
          </a:p>
          <a:p>
            <a:pPr marL="685800" lvl="2" indent="0" eaLnBrk="1" hangingPunct="1">
              <a:spcBef>
                <a:spcPts val="500"/>
              </a:spcBef>
              <a:buClr>
                <a:srgbClr val="333399"/>
              </a:buClr>
              <a:buSzPct val="75000"/>
              <a:buNone/>
            </a:pPr>
            <a:endParaRPr lang="en-GB" altLang="en-US" sz="2000" dirty="0">
              <a:solidFill>
                <a:srgbClr val="00B050"/>
              </a:solidFill>
            </a:endParaRPr>
          </a:p>
        </p:txBody>
      </p:sp>
      <p:pic>
        <p:nvPicPr>
          <p:cNvPr id="6" name="Picture 5"/>
          <p:cNvPicPr>
            <a:picLocks noChangeAspect="1"/>
          </p:cNvPicPr>
          <p:nvPr/>
        </p:nvPicPr>
        <p:blipFill rotWithShape="1">
          <a:blip r:embed="rId5" cstate="print">
            <a:extLst>
              <a:ext uri="{28A0092B-C50C-407E-A947-70E740481C1C}">
                <a14:useLocalDpi xmlns:a14="http://schemas.microsoft.com/office/drawing/2010/main" val="0"/>
              </a:ext>
            </a:extLst>
          </a:blip>
          <a:srcRect l="825" t="6277" r="2334" b="3249"/>
          <a:stretch/>
        </p:blipFill>
        <p:spPr>
          <a:xfrm>
            <a:off x="459684" y="3943397"/>
            <a:ext cx="2917623" cy="1532487"/>
          </a:xfrm>
          <a:prstGeom prst="rect">
            <a:avLst/>
          </a:prstGeom>
        </p:spPr>
      </p:pic>
    </p:spTree>
    <p:extLst>
      <p:ext uri="{BB962C8B-B14F-4D97-AF65-F5344CB8AC3E}">
        <p14:creationId xmlns:p14="http://schemas.microsoft.com/office/powerpoint/2010/main" val="181918209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85;p5"/>
          <p:cNvSpPr txBox="1"/>
          <p:nvPr/>
        </p:nvSpPr>
        <p:spPr>
          <a:xfrm>
            <a:off x="403339" y="345182"/>
            <a:ext cx="11220249" cy="76940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4400"/>
              <a:buFont typeface="Arial"/>
              <a:buNone/>
            </a:pPr>
            <a:r>
              <a:rPr lang="en-GB" sz="4400" b="1" i="0" u="none" strike="noStrike" cap="none" dirty="0" smtClean="0">
                <a:solidFill>
                  <a:srgbClr val="2E2D62"/>
                </a:solidFill>
                <a:latin typeface="Arial"/>
                <a:ea typeface="Arial"/>
                <a:cs typeface="Arial"/>
                <a:sym typeface="Arial"/>
              </a:rPr>
              <a:t>Record Performance – Machine Physics</a:t>
            </a:r>
            <a:endParaRPr sz="1400" b="0" i="0" u="none" strike="noStrike" cap="none" dirty="0">
              <a:solidFill>
                <a:srgbClr val="000000"/>
              </a:solidFill>
              <a:latin typeface="Arial"/>
              <a:ea typeface="Arial"/>
              <a:cs typeface="Arial"/>
              <a:sym typeface="Arial"/>
            </a:endParaRPr>
          </a:p>
        </p:txBody>
      </p:sp>
      <p:pic>
        <p:nvPicPr>
          <p:cNvPr id="3" name="Picture 1" descr="image0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48839" y="4036821"/>
            <a:ext cx="6063991" cy="22636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3"/>
          <p:cNvPicPr>
            <a:picLocks noChangeAspect="1" noChangeArrowheads="1"/>
          </p:cNvPicPr>
          <p:nvPr/>
        </p:nvPicPr>
        <p:blipFill rotWithShape="1">
          <a:blip r:embed="rId4">
            <a:extLst>
              <a:ext uri="{28A0092B-C50C-407E-A947-70E740481C1C}">
                <a14:useLocalDpi xmlns:a14="http://schemas.microsoft.com/office/drawing/2010/main" val="0"/>
              </a:ext>
            </a:extLst>
          </a:blip>
          <a:srcRect l="910" t="62204" r="85315" b="2629"/>
          <a:stretch/>
        </p:blipFill>
        <p:spPr bwMode="auto">
          <a:xfrm>
            <a:off x="5504666" y="1197377"/>
            <a:ext cx="1837006" cy="26094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Content Placeholder 2"/>
          <p:cNvSpPr txBox="1">
            <a:spLocks/>
          </p:cNvSpPr>
          <p:nvPr/>
        </p:nvSpPr>
        <p:spPr bwMode="auto">
          <a:xfrm>
            <a:off x="403339" y="1435803"/>
            <a:ext cx="4531518" cy="31259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19088" indent="-319088"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639763" indent="-2730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lvl="2" eaLnBrk="1" hangingPunct="1">
              <a:spcBef>
                <a:spcPts val="500"/>
              </a:spcBef>
              <a:buClr>
                <a:srgbClr val="1E5DF8"/>
              </a:buClr>
              <a:buSzPct val="100000"/>
              <a:buFont typeface="Wingdings" panose="05000000000000000000" pitchFamily="2" charset="2"/>
              <a:buChar char="§"/>
            </a:pPr>
            <a:r>
              <a:rPr lang="en-GB" altLang="en-US" b="1" dirty="0" smtClean="0">
                <a:solidFill>
                  <a:srgbClr val="00B050"/>
                </a:solidFill>
                <a:latin typeface="+mn-lt"/>
              </a:rPr>
              <a:t>275 µA </a:t>
            </a:r>
            <a:r>
              <a:rPr lang="en-GB" altLang="en-US" b="1" dirty="0" smtClean="0">
                <a:solidFill>
                  <a:srgbClr val="2E2D62"/>
                </a:solidFill>
                <a:latin typeface="+mn-lt"/>
              </a:rPr>
              <a:t>equivalent beam demonstrated during Feb 2020 machine physics</a:t>
            </a:r>
          </a:p>
          <a:p>
            <a:pPr marL="1028700" lvl="2" indent="-342900" eaLnBrk="1" hangingPunct="1">
              <a:spcBef>
                <a:spcPts val="500"/>
              </a:spcBef>
              <a:buClr>
                <a:srgbClr val="1E5DF8"/>
              </a:buClr>
              <a:buSzPct val="100000"/>
              <a:buFont typeface="Wingdings" panose="05000000000000000000" pitchFamily="2" charset="2"/>
              <a:buChar char="§"/>
            </a:pPr>
            <a:endParaRPr lang="en-GB" altLang="en-US" sz="1000" b="1" dirty="0" smtClean="0">
              <a:solidFill>
                <a:srgbClr val="2E2D62"/>
              </a:solidFill>
              <a:latin typeface="+mn-lt"/>
            </a:endParaRPr>
          </a:p>
          <a:p>
            <a:pPr lvl="2" eaLnBrk="1" hangingPunct="1">
              <a:spcBef>
                <a:spcPts val="500"/>
              </a:spcBef>
              <a:buClr>
                <a:srgbClr val="1E5DF8"/>
              </a:buClr>
              <a:buSzPct val="100000"/>
              <a:buFont typeface="Wingdings" panose="05000000000000000000" pitchFamily="2" charset="2"/>
              <a:buChar char="§"/>
            </a:pPr>
            <a:r>
              <a:rPr lang="en-GB" altLang="en-US" b="1" dirty="0" smtClean="0">
                <a:solidFill>
                  <a:srgbClr val="2E2D62"/>
                </a:solidFill>
                <a:latin typeface="+mn-lt"/>
                <a:cs typeface="Calibri" panose="020F0502020204030204" pitchFamily="34" charset="0"/>
              </a:rPr>
              <a:t>Comparison of </a:t>
            </a:r>
          </a:p>
          <a:p>
            <a:pPr lvl="2" indent="0" eaLnBrk="1" hangingPunct="1">
              <a:spcBef>
                <a:spcPts val="500"/>
              </a:spcBef>
              <a:buClr>
                <a:srgbClr val="1E5DF8"/>
              </a:buClr>
              <a:buSzPct val="100000"/>
              <a:buNone/>
            </a:pPr>
            <a:r>
              <a:rPr lang="en-GB" altLang="en-US" b="1" dirty="0" smtClean="0">
                <a:solidFill>
                  <a:srgbClr val="2E2D62"/>
                </a:solidFill>
                <a:latin typeface="+mn-lt"/>
                <a:cs typeface="Calibri" panose="020F0502020204030204" pitchFamily="34" charset="0"/>
              </a:rPr>
              <a:t>220–240 µA beam loss between 2009–2020</a:t>
            </a:r>
          </a:p>
          <a:p>
            <a:pPr lvl="2" indent="0" eaLnBrk="1" hangingPunct="1">
              <a:spcBef>
                <a:spcPts val="500"/>
              </a:spcBef>
              <a:buClr>
                <a:srgbClr val="1E5DF8"/>
              </a:buClr>
              <a:buSzPct val="100000"/>
              <a:buNone/>
            </a:pPr>
            <a:endParaRPr lang="en-GB" altLang="en-US" sz="1000" b="1" dirty="0">
              <a:solidFill>
                <a:srgbClr val="2E2D62"/>
              </a:solidFill>
              <a:latin typeface="+mn-lt"/>
              <a:cs typeface="Calibri" panose="020F0502020204030204" pitchFamily="34" charset="0"/>
            </a:endParaRPr>
          </a:p>
          <a:p>
            <a:pPr lvl="2" indent="0" eaLnBrk="1" hangingPunct="1">
              <a:spcBef>
                <a:spcPts val="500"/>
              </a:spcBef>
              <a:buClr>
                <a:srgbClr val="1E5DF8"/>
              </a:buClr>
              <a:buSzPct val="100000"/>
              <a:buNone/>
            </a:pPr>
            <a:r>
              <a:rPr lang="en-GB" altLang="en-US" b="1" dirty="0" smtClean="0">
                <a:solidFill>
                  <a:srgbClr val="00B050"/>
                </a:solidFill>
                <a:latin typeface="+mn-lt"/>
                <a:cs typeface="Calibri" panose="020F0502020204030204" pitchFamily="34" charset="0"/>
              </a:rPr>
              <a:t>Beam loss control enables increased collimator aperture to accept higher intensities</a:t>
            </a:r>
            <a:endParaRPr lang="en-GB" altLang="en-US" sz="2000" dirty="0" smtClean="0">
              <a:solidFill>
                <a:srgbClr val="00B050"/>
              </a:solidFill>
              <a:latin typeface="+mn-lt"/>
            </a:endParaRPr>
          </a:p>
        </p:txBody>
      </p:sp>
      <p:sp>
        <p:nvSpPr>
          <p:cNvPr id="6" name="TextBox 5"/>
          <p:cNvSpPr txBox="1"/>
          <p:nvPr/>
        </p:nvSpPr>
        <p:spPr>
          <a:xfrm>
            <a:off x="5793326" y="6292949"/>
            <a:ext cx="2419025" cy="400110"/>
          </a:xfrm>
          <a:prstGeom prst="rect">
            <a:avLst/>
          </a:prstGeom>
          <a:noFill/>
        </p:spPr>
        <p:txBody>
          <a:bodyPr wrap="square" rtlCol="0">
            <a:spAutoFit/>
          </a:bodyPr>
          <a:lstStyle/>
          <a:p>
            <a:r>
              <a:rPr lang="en-GB" sz="2000" b="1" dirty="0" smtClean="0">
                <a:solidFill>
                  <a:srgbClr val="1E5DF8"/>
                </a:solidFill>
              </a:rPr>
              <a:t>220 µA June 2009</a:t>
            </a:r>
            <a:endParaRPr lang="en-GB" sz="2000" b="1" dirty="0">
              <a:solidFill>
                <a:srgbClr val="1E5DF8"/>
              </a:solidFill>
            </a:endParaRPr>
          </a:p>
        </p:txBody>
      </p:sp>
      <p:sp>
        <p:nvSpPr>
          <p:cNvPr id="7" name="TextBox 6"/>
          <p:cNvSpPr txBox="1"/>
          <p:nvPr/>
        </p:nvSpPr>
        <p:spPr>
          <a:xfrm>
            <a:off x="8822682" y="6300443"/>
            <a:ext cx="2912609" cy="400110"/>
          </a:xfrm>
          <a:prstGeom prst="rect">
            <a:avLst/>
          </a:prstGeom>
          <a:noFill/>
        </p:spPr>
        <p:txBody>
          <a:bodyPr wrap="square" rtlCol="0">
            <a:spAutoFit/>
          </a:bodyPr>
          <a:lstStyle/>
          <a:p>
            <a:r>
              <a:rPr lang="en-GB" sz="2000" b="1" dirty="0" smtClean="0">
                <a:solidFill>
                  <a:srgbClr val="1E5DF8"/>
                </a:solidFill>
              </a:rPr>
              <a:t>240 µA October 2020</a:t>
            </a:r>
            <a:endParaRPr lang="en-GB" sz="2000" b="1" dirty="0">
              <a:solidFill>
                <a:srgbClr val="1E5DF8"/>
              </a:solidFill>
            </a:endParaRPr>
          </a:p>
        </p:txBody>
      </p:sp>
      <p:sp>
        <p:nvSpPr>
          <p:cNvPr id="8" name="TextBox 7"/>
          <p:cNvSpPr txBox="1"/>
          <p:nvPr/>
        </p:nvSpPr>
        <p:spPr>
          <a:xfrm>
            <a:off x="3425371" y="5843854"/>
            <a:ext cx="2123468" cy="830997"/>
          </a:xfrm>
          <a:prstGeom prst="rect">
            <a:avLst/>
          </a:prstGeom>
          <a:noFill/>
        </p:spPr>
        <p:txBody>
          <a:bodyPr wrap="square" rtlCol="0">
            <a:spAutoFit/>
          </a:bodyPr>
          <a:lstStyle/>
          <a:p>
            <a:r>
              <a:rPr lang="en-GB" sz="1600" b="1" i="1" dirty="0" smtClean="0">
                <a:solidFill>
                  <a:srgbClr val="2E2D62"/>
                </a:solidFill>
              </a:rPr>
              <a:t>Same 1 V Scale</a:t>
            </a:r>
          </a:p>
          <a:p>
            <a:r>
              <a:rPr lang="en-GB" sz="1600" b="1" i="1" dirty="0" smtClean="0">
                <a:solidFill>
                  <a:srgbClr val="2E2D62"/>
                </a:solidFill>
              </a:rPr>
              <a:t>(now routinely run at 200 mV Scale)</a:t>
            </a:r>
            <a:endParaRPr lang="en-GB" sz="1600" b="1" i="1" dirty="0">
              <a:solidFill>
                <a:srgbClr val="2E2D62"/>
              </a:solidFill>
            </a:endParaRPr>
          </a:p>
        </p:txBody>
      </p:sp>
      <p:cxnSp>
        <p:nvCxnSpPr>
          <p:cNvPr id="9" name="Straight Arrow Connector 8"/>
          <p:cNvCxnSpPr>
            <a:endCxn id="4" idx="1"/>
          </p:cNvCxnSpPr>
          <p:nvPr/>
        </p:nvCxnSpPr>
        <p:spPr>
          <a:xfrm>
            <a:off x="4300896" y="1759875"/>
            <a:ext cx="1203770" cy="742243"/>
          </a:xfrm>
          <a:prstGeom prst="straightConnector1">
            <a:avLst/>
          </a:prstGeom>
          <a:ln w="381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3933371" y="3636711"/>
            <a:ext cx="2393288" cy="1684932"/>
          </a:xfrm>
          <a:prstGeom prst="straightConnector1">
            <a:avLst/>
          </a:prstGeom>
          <a:ln w="381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3933371" y="3614057"/>
            <a:ext cx="5400099" cy="1822916"/>
          </a:xfrm>
          <a:prstGeom prst="straightConnector1">
            <a:avLst/>
          </a:prstGeom>
          <a:ln w="38100">
            <a:solidFill>
              <a:srgbClr val="00B050"/>
            </a:solidFill>
            <a:tailEnd type="triangle"/>
          </a:ln>
        </p:spPr>
        <p:style>
          <a:lnRef idx="1">
            <a:schemeClr val="accent1"/>
          </a:lnRef>
          <a:fillRef idx="0">
            <a:schemeClr val="accent1"/>
          </a:fillRef>
          <a:effectRef idx="0">
            <a:schemeClr val="accent1"/>
          </a:effectRef>
          <a:fontRef idx="minor">
            <a:schemeClr val="tx1"/>
          </a:fontRef>
        </p:style>
      </p:cxnSp>
      <p:pic>
        <p:nvPicPr>
          <p:cNvPr id="12" name="Picture 1"/>
          <p:cNvPicPr>
            <a:picLocks noChangeAspect="1" noChangeArrowheads="1"/>
          </p:cNvPicPr>
          <p:nvPr/>
        </p:nvPicPr>
        <p:blipFill>
          <a:blip r:embed="rId4">
            <a:extLst>
              <a:ext uri="{28A0092B-C50C-407E-A947-70E740481C1C}">
                <a14:useLocalDpi xmlns:a14="http://schemas.microsoft.com/office/drawing/2010/main" val="0"/>
              </a:ext>
            </a:extLst>
          </a:blip>
          <a:srcRect r="59294" b="44406"/>
          <a:stretch>
            <a:fillRect/>
          </a:stretch>
        </p:blipFill>
        <p:spPr bwMode="auto">
          <a:xfrm>
            <a:off x="7646716" y="1174458"/>
            <a:ext cx="3966114" cy="2618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6388674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85;p5"/>
          <p:cNvSpPr txBox="1"/>
          <p:nvPr/>
        </p:nvSpPr>
        <p:spPr>
          <a:xfrm>
            <a:off x="403340" y="345182"/>
            <a:ext cx="9767601" cy="76944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4400"/>
              <a:buFont typeface="Arial"/>
              <a:buNone/>
            </a:pPr>
            <a:r>
              <a:rPr lang="en-GB" sz="4400" b="1" i="0" u="none" strike="noStrike" cap="none" dirty="0" smtClean="0">
                <a:solidFill>
                  <a:srgbClr val="2E2D62"/>
                </a:solidFill>
                <a:latin typeface="Arial"/>
                <a:ea typeface="Arial"/>
                <a:cs typeface="Arial"/>
                <a:sym typeface="Arial"/>
              </a:rPr>
              <a:t>Accelerator Developments</a:t>
            </a:r>
            <a:endParaRPr sz="1400" b="0" i="0" u="none" strike="noStrike" cap="none" dirty="0">
              <a:solidFill>
                <a:srgbClr val="000000"/>
              </a:solidFill>
              <a:latin typeface="Arial"/>
              <a:ea typeface="Arial"/>
              <a:cs typeface="Arial"/>
              <a:sym typeface="Arial"/>
            </a:endParaRPr>
          </a:p>
        </p:txBody>
      </p:sp>
      <p:sp>
        <p:nvSpPr>
          <p:cNvPr id="3" name="Rectangle 2"/>
          <p:cNvSpPr/>
          <p:nvPr/>
        </p:nvSpPr>
        <p:spPr>
          <a:xfrm>
            <a:off x="403340" y="1256855"/>
            <a:ext cx="8215842" cy="461665"/>
          </a:xfrm>
          <a:prstGeom prst="rect">
            <a:avLst/>
          </a:prstGeom>
        </p:spPr>
        <p:txBody>
          <a:bodyPr wrap="square">
            <a:spAutoFit/>
          </a:bodyPr>
          <a:lstStyle/>
          <a:p>
            <a:pPr lvl="0">
              <a:buSzPts val="3200"/>
            </a:pPr>
            <a:r>
              <a:rPr lang="en-GB" sz="2400" b="1" dirty="0" smtClean="0">
                <a:solidFill>
                  <a:srgbClr val="1E5DF8"/>
                </a:solidFill>
              </a:rPr>
              <a:t>Synchrotron RF Digital Low-Level Control</a:t>
            </a:r>
            <a:endParaRPr lang="en-GB" sz="1100" dirty="0"/>
          </a:p>
        </p:txBody>
      </p:sp>
      <p:grpSp>
        <p:nvGrpSpPr>
          <p:cNvPr id="4" name="Group 3"/>
          <p:cNvGrpSpPr/>
          <p:nvPr/>
        </p:nvGrpSpPr>
        <p:grpSpPr>
          <a:xfrm>
            <a:off x="6412031" y="3762328"/>
            <a:ext cx="5779968" cy="2699976"/>
            <a:chOff x="1844016" y="2233241"/>
            <a:chExt cx="8942773" cy="4105177"/>
          </a:xfrm>
        </p:grpSpPr>
        <p:pic>
          <p:nvPicPr>
            <p:cNvPr id="5" name="Picture 4" descr="C:\Users\as35\Pictures\Nikon_L330\2015-10-29\DSCN0660.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197" t="567" r="857" b="-164"/>
            <a:stretch/>
          </p:blipFill>
          <p:spPr bwMode="auto">
            <a:xfrm>
              <a:off x="4890035" y="2233241"/>
              <a:ext cx="2560456" cy="1960934"/>
            </a:xfrm>
            <a:prstGeom prst="rect">
              <a:avLst/>
            </a:prstGeom>
            <a:noFill/>
            <a:ln w="38100">
              <a:noFill/>
            </a:ln>
            <a:extLst>
              <a:ext uri="{909E8E84-426E-40DD-AFC4-6F175D3DCCD1}">
                <a14:hiddenFill xmlns:a14="http://schemas.microsoft.com/office/drawing/2010/main">
                  <a:solidFill>
                    <a:srgbClr val="FFFFFF"/>
                  </a:solidFill>
                </a14:hiddenFill>
              </a:ext>
            </a:extLst>
          </p:spPr>
        </p:pic>
        <p:pic>
          <p:nvPicPr>
            <p:cNvPr id="6" name="Picture 4" descr="IMG_0705"/>
            <p:cNvPicPr>
              <a:picLocks noChangeAspect="1" noChangeArrowheads="1"/>
            </p:cNvPicPr>
            <p:nvPr/>
          </p:nvPicPr>
          <p:blipFill rotWithShape="1">
            <a:blip r:embed="rId4" cstate="print"/>
            <a:srcRect l="25891" t="-383" r="33638" b="48269"/>
            <a:stretch/>
          </p:blipFill>
          <p:spPr bwMode="auto">
            <a:xfrm>
              <a:off x="1844016" y="2244434"/>
              <a:ext cx="2386806" cy="4093984"/>
            </a:xfrm>
            <a:prstGeom prst="rect">
              <a:avLst/>
            </a:prstGeom>
            <a:noFill/>
            <a:ln w="28575">
              <a:solidFill>
                <a:srgbClr val="FF3300"/>
              </a:solidFill>
              <a:miter lim="800000"/>
              <a:headEnd/>
              <a:tailEnd/>
            </a:ln>
          </p:spPr>
        </p:pic>
        <p:sp>
          <p:nvSpPr>
            <p:cNvPr id="7" name="Rectangle 8"/>
            <p:cNvSpPr>
              <a:spLocks noChangeArrowheads="1"/>
            </p:cNvSpPr>
            <p:nvPr/>
          </p:nvSpPr>
          <p:spPr bwMode="auto">
            <a:xfrm>
              <a:off x="5494972" y="3083022"/>
              <a:ext cx="225255" cy="773360"/>
            </a:xfrm>
            <a:prstGeom prst="rect">
              <a:avLst/>
            </a:prstGeom>
            <a:noFill/>
            <a:ln w="38100" algn="ctr">
              <a:solidFill>
                <a:srgbClr val="FF0000"/>
              </a:solidFill>
              <a:round/>
              <a:headEnd/>
              <a:tailEnd/>
            </a:ln>
          </p:spPr>
          <p:txBody>
            <a:bodyPr/>
            <a:lstStyle/>
            <a:p>
              <a:endParaRPr lang="en-GB">
                <a:solidFill>
                  <a:srgbClr val="000000"/>
                </a:solidFill>
              </a:endParaRPr>
            </a:p>
          </p:txBody>
        </p:sp>
        <p:cxnSp>
          <p:nvCxnSpPr>
            <p:cNvPr id="8" name="Straight Arrow Connector 12"/>
            <p:cNvCxnSpPr>
              <a:cxnSpLocks noChangeShapeType="1"/>
              <a:stCxn id="6" idx="3"/>
              <a:endCxn id="7" idx="1"/>
            </p:cNvCxnSpPr>
            <p:nvPr/>
          </p:nvCxnSpPr>
          <p:spPr bwMode="auto">
            <a:xfrm flipV="1">
              <a:off x="4230824" y="3469701"/>
              <a:ext cx="1264152" cy="821724"/>
            </a:xfrm>
            <a:prstGeom prst="straightConnector1">
              <a:avLst/>
            </a:prstGeom>
            <a:noFill/>
            <a:ln w="38100" algn="ctr">
              <a:solidFill>
                <a:srgbClr val="FF0000"/>
              </a:solidFill>
              <a:round/>
              <a:headEnd/>
              <a:tailEnd type="arrow" w="med" len="med"/>
            </a:ln>
          </p:spPr>
        </p:cxnSp>
        <p:pic>
          <p:nvPicPr>
            <p:cNvPr id="9" name="Picture 2" descr="C:\Users\as35\Pictures\Work\DSC_0468.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b="28116"/>
            <a:stretch/>
          </p:blipFill>
          <p:spPr bwMode="auto">
            <a:xfrm>
              <a:off x="8043554" y="2244434"/>
              <a:ext cx="2324915" cy="2971072"/>
            </a:xfrm>
            <a:prstGeom prst="rect">
              <a:avLst/>
            </a:prstGeom>
            <a:noFill/>
            <a:ln w="28575">
              <a:solidFill>
                <a:srgbClr val="00B050"/>
              </a:solidFill>
            </a:ln>
            <a:extLst>
              <a:ext uri="{909E8E84-426E-40DD-AFC4-6F175D3DCCD1}">
                <a14:hiddenFill xmlns:a14="http://schemas.microsoft.com/office/drawing/2010/main">
                  <a:solidFill>
                    <a:srgbClr val="FFFFFF"/>
                  </a:solidFill>
                </a14:hiddenFill>
              </a:ext>
            </a:extLst>
          </p:spPr>
        </p:pic>
        <p:sp>
          <p:nvSpPr>
            <p:cNvPr id="10" name="Rectangle 8"/>
            <p:cNvSpPr>
              <a:spLocks noChangeArrowheads="1"/>
            </p:cNvSpPr>
            <p:nvPr/>
          </p:nvSpPr>
          <p:spPr bwMode="auto">
            <a:xfrm>
              <a:off x="6162578" y="3083024"/>
              <a:ext cx="152121" cy="773360"/>
            </a:xfrm>
            <a:prstGeom prst="rect">
              <a:avLst/>
            </a:prstGeom>
            <a:noFill/>
            <a:ln w="38100" algn="ctr">
              <a:solidFill>
                <a:srgbClr val="00B050"/>
              </a:solidFill>
              <a:round/>
              <a:headEnd/>
              <a:tailEnd/>
            </a:ln>
          </p:spPr>
          <p:txBody>
            <a:bodyPr/>
            <a:lstStyle/>
            <a:p>
              <a:endParaRPr lang="en-GB">
                <a:solidFill>
                  <a:srgbClr val="00B050"/>
                </a:solidFill>
              </a:endParaRPr>
            </a:p>
          </p:txBody>
        </p:sp>
        <p:cxnSp>
          <p:nvCxnSpPr>
            <p:cNvPr id="11" name="Straight Arrow Connector 12"/>
            <p:cNvCxnSpPr>
              <a:cxnSpLocks noChangeShapeType="1"/>
              <a:stCxn id="9" idx="1"/>
              <a:endCxn id="10" idx="3"/>
            </p:cNvCxnSpPr>
            <p:nvPr/>
          </p:nvCxnSpPr>
          <p:spPr bwMode="auto">
            <a:xfrm flipH="1" flipV="1">
              <a:off x="6314699" y="3469705"/>
              <a:ext cx="1728854" cy="260267"/>
            </a:xfrm>
            <a:prstGeom prst="straightConnector1">
              <a:avLst/>
            </a:prstGeom>
            <a:noFill/>
            <a:ln w="38100" algn="ctr">
              <a:solidFill>
                <a:srgbClr val="00B050"/>
              </a:solidFill>
              <a:round/>
              <a:headEnd/>
              <a:tailEnd type="arrow" w="med" len="med"/>
            </a:ln>
          </p:spPr>
        </p:cxnSp>
        <p:sp>
          <p:nvSpPr>
            <p:cNvPr id="12" name="TextBox 11"/>
            <p:cNvSpPr txBox="1"/>
            <p:nvPr/>
          </p:nvSpPr>
          <p:spPr>
            <a:xfrm>
              <a:off x="4268653" y="4199169"/>
              <a:ext cx="3120246" cy="587917"/>
            </a:xfrm>
            <a:prstGeom prst="rect">
              <a:avLst/>
            </a:prstGeom>
            <a:noFill/>
          </p:spPr>
          <p:txBody>
            <a:bodyPr wrap="none" rtlCol="0">
              <a:spAutoFit/>
            </a:bodyPr>
            <a:lstStyle/>
            <a:p>
              <a:r>
                <a:rPr lang="en-GB" sz="1000" b="1" dirty="0" smtClean="0">
                  <a:solidFill>
                    <a:srgbClr val="FF0000"/>
                  </a:solidFill>
                </a:rPr>
                <a:t>x10 </a:t>
              </a:r>
              <a:r>
                <a:rPr lang="en-GB" sz="1000" b="1" dirty="0">
                  <a:solidFill>
                    <a:srgbClr val="FF0000"/>
                  </a:solidFill>
                </a:rPr>
                <a:t>Cavity Control</a:t>
              </a:r>
            </a:p>
          </p:txBody>
        </p:sp>
        <p:sp>
          <p:nvSpPr>
            <p:cNvPr id="13" name="TextBox 12"/>
            <p:cNvSpPr txBox="1"/>
            <p:nvPr/>
          </p:nvSpPr>
          <p:spPr>
            <a:xfrm>
              <a:off x="7937756" y="5338590"/>
              <a:ext cx="2849033" cy="374367"/>
            </a:xfrm>
            <a:prstGeom prst="rect">
              <a:avLst/>
            </a:prstGeom>
            <a:noFill/>
          </p:spPr>
          <p:txBody>
            <a:bodyPr wrap="square" rtlCol="0">
              <a:spAutoFit/>
            </a:bodyPr>
            <a:lstStyle/>
            <a:p>
              <a:r>
                <a:rPr lang="en-GB" sz="1000" b="1" dirty="0" smtClean="0">
                  <a:solidFill>
                    <a:srgbClr val="00B050"/>
                  </a:solidFill>
                </a:rPr>
                <a:t>Frequency Law Generator</a:t>
              </a:r>
              <a:endParaRPr lang="en-GB" sz="1000" b="1" dirty="0">
                <a:solidFill>
                  <a:srgbClr val="00B050"/>
                </a:solidFill>
              </a:endParaRPr>
            </a:p>
          </p:txBody>
        </p:sp>
      </p:grpSp>
      <p:pic>
        <p:nvPicPr>
          <p:cNvPr id="14" name="Picture 13"/>
          <p:cNvPicPr>
            <a:picLocks noChangeAspect="1"/>
          </p:cNvPicPr>
          <p:nvPr/>
        </p:nvPicPr>
        <p:blipFill>
          <a:blip r:embed="rId6"/>
          <a:stretch>
            <a:fillRect/>
          </a:stretch>
        </p:blipFill>
        <p:spPr>
          <a:xfrm>
            <a:off x="2829403" y="4410170"/>
            <a:ext cx="3279413" cy="2092672"/>
          </a:xfrm>
          <a:prstGeom prst="rect">
            <a:avLst/>
          </a:prstGeom>
        </p:spPr>
      </p:pic>
      <p:sp>
        <p:nvSpPr>
          <p:cNvPr id="15" name="TextBox 14"/>
          <p:cNvSpPr txBox="1"/>
          <p:nvPr/>
        </p:nvSpPr>
        <p:spPr>
          <a:xfrm>
            <a:off x="2803396" y="4176349"/>
            <a:ext cx="3707814" cy="230832"/>
          </a:xfrm>
          <a:prstGeom prst="rect">
            <a:avLst/>
          </a:prstGeom>
          <a:noFill/>
        </p:spPr>
        <p:txBody>
          <a:bodyPr wrap="square" rtlCol="0">
            <a:spAutoFit/>
          </a:bodyPr>
          <a:lstStyle/>
          <a:p>
            <a:r>
              <a:rPr lang="en-GB" sz="900" b="1" dirty="0" smtClean="0">
                <a:solidFill>
                  <a:srgbClr val="2E2D62"/>
                </a:solidFill>
              </a:rPr>
              <a:t>Analogue/Digital comparison over first 3 </a:t>
            </a:r>
            <a:r>
              <a:rPr lang="en-GB" sz="900" b="1" dirty="0" err="1" smtClean="0">
                <a:solidFill>
                  <a:srgbClr val="2E2D62"/>
                </a:solidFill>
              </a:rPr>
              <a:t>ms</a:t>
            </a:r>
            <a:r>
              <a:rPr lang="en-GB" sz="900" b="1" dirty="0" smtClean="0">
                <a:solidFill>
                  <a:srgbClr val="2E2D62"/>
                </a:solidFill>
              </a:rPr>
              <a:t> of acceleration</a:t>
            </a:r>
            <a:endParaRPr lang="en-GB" sz="900" b="1" dirty="0">
              <a:solidFill>
                <a:srgbClr val="2E2D62"/>
              </a:solidFill>
            </a:endParaRPr>
          </a:p>
        </p:txBody>
      </p:sp>
      <p:sp>
        <p:nvSpPr>
          <p:cNvPr id="16" name="Rectangle 15"/>
          <p:cNvSpPr/>
          <p:nvPr/>
        </p:nvSpPr>
        <p:spPr>
          <a:xfrm>
            <a:off x="9203240" y="6244815"/>
            <a:ext cx="2194832" cy="261610"/>
          </a:xfrm>
          <a:prstGeom prst="rect">
            <a:avLst/>
          </a:prstGeom>
        </p:spPr>
        <p:txBody>
          <a:bodyPr wrap="none">
            <a:spAutoFit/>
          </a:bodyPr>
          <a:lstStyle/>
          <a:p>
            <a:r>
              <a:rPr lang="en-GB" sz="1050" dirty="0">
                <a:hlinkClick r:id="rId7"/>
              </a:rPr>
              <a:t>https://arxiv.org/abs/1910.07302</a:t>
            </a:r>
            <a:endParaRPr lang="en-GB" sz="1050" dirty="0"/>
          </a:p>
        </p:txBody>
      </p:sp>
      <p:pic>
        <p:nvPicPr>
          <p:cNvPr id="18" name="Group 8"/>
          <p:cNvPicPr>
            <a:picLocks noChangeArrowheads="1"/>
          </p:cNvPicPr>
          <p:nvPr/>
        </p:nvPicPr>
        <p:blipFill rotWithShape="1">
          <a:blip r:embed="rId8">
            <a:extLst>
              <a:ext uri="{28A0092B-C50C-407E-A947-70E740481C1C}">
                <a14:useLocalDpi xmlns:a14="http://schemas.microsoft.com/office/drawing/2010/main" val="0"/>
              </a:ext>
            </a:extLst>
          </a:blip>
          <a:srcRect t="22572" b="-44"/>
          <a:stretch/>
        </p:blipFill>
        <p:spPr bwMode="auto">
          <a:xfrm>
            <a:off x="9253488" y="345181"/>
            <a:ext cx="2644458" cy="3065631"/>
          </a:xfrm>
          <a:prstGeom prst="rect">
            <a:avLst/>
          </a:prstGeom>
          <a:noFill/>
          <a:extLst>
            <a:ext uri="{909E8E84-426E-40DD-AFC4-6F175D3DCCD1}">
              <a14:hiddenFill xmlns:a14="http://schemas.microsoft.com/office/drawing/2010/main">
                <a:solidFill>
                  <a:srgbClr val="FFFFFF"/>
                </a:solidFill>
              </a14:hiddenFill>
            </a:ext>
          </a:extLst>
        </p:spPr>
      </p:pic>
      <p:sp>
        <p:nvSpPr>
          <p:cNvPr id="19" name="Google Shape;267;p3"/>
          <p:cNvSpPr txBox="1"/>
          <p:nvPr/>
        </p:nvSpPr>
        <p:spPr>
          <a:xfrm>
            <a:off x="276631" y="1722736"/>
            <a:ext cx="7989044" cy="2400617"/>
          </a:xfrm>
          <a:prstGeom prst="rect">
            <a:avLst/>
          </a:prstGeom>
          <a:noFill/>
          <a:ln>
            <a:noFill/>
          </a:ln>
        </p:spPr>
        <p:txBody>
          <a:bodyPr spcFirstLastPara="1" wrap="square" lIns="91425" tIns="45700" rIns="91425" bIns="45700" anchor="t" anchorCtr="0">
            <a:spAutoFit/>
          </a:bodyPr>
          <a:lstStyle/>
          <a:p>
            <a:pPr marL="342900" indent="-252000">
              <a:lnSpc>
                <a:spcPct val="125000"/>
              </a:lnSpc>
              <a:buClr>
                <a:srgbClr val="1E5DF8"/>
              </a:buClr>
              <a:buSzPts val="2400"/>
              <a:buFont typeface="Wingdings" panose="05000000000000000000" pitchFamily="2" charset="2"/>
              <a:buChar char="§"/>
            </a:pPr>
            <a:r>
              <a:rPr lang="en-GB" sz="2400" b="1" dirty="0" smtClean="0">
                <a:solidFill>
                  <a:srgbClr val="2E2D62"/>
                </a:solidFill>
              </a:rPr>
              <a:t>&gt;35 year old analogue controls obsolete</a:t>
            </a:r>
          </a:p>
          <a:p>
            <a:pPr marL="342900" indent="-252000">
              <a:lnSpc>
                <a:spcPct val="125000"/>
              </a:lnSpc>
              <a:buClr>
                <a:srgbClr val="1E5DF8"/>
              </a:buClr>
              <a:buSzPts val="2400"/>
              <a:buFont typeface="Wingdings" panose="05000000000000000000" pitchFamily="2" charset="2"/>
              <a:buChar char="§"/>
            </a:pPr>
            <a:r>
              <a:rPr lang="en-GB" sz="2400" b="1" dirty="0" smtClean="0">
                <a:solidFill>
                  <a:srgbClr val="2E2D62"/>
                </a:solidFill>
              </a:rPr>
              <a:t>New digital system based on NI </a:t>
            </a:r>
            <a:r>
              <a:rPr lang="en-GB" sz="2400" b="1" dirty="0" err="1" smtClean="0">
                <a:solidFill>
                  <a:srgbClr val="2E2D62"/>
                </a:solidFill>
              </a:rPr>
              <a:t>FlexRIO</a:t>
            </a:r>
            <a:r>
              <a:rPr lang="en-GB" sz="2400" b="1" dirty="0" smtClean="0">
                <a:solidFill>
                  <a:srgbClr val="2E2D62"/>
                </a:solidFill>
              </a:rPr>
              <a:t> Platform</a:t>
            </a:r>
          </a:p>
          <a:p>
            <a:pPr marL="342900" indent="-252000">
              <a:lnSpc>
                <a:spcPct val="125000"/>
              </a:lnSpc>
              <a:buClr>
                <a:srgbClr val="1E5DF8"/>
              </a:buClr>
              <a:buSzPts val="2400"/>
              <a:buFont typeface="Wingdings" panose="05000000000000000000" pitchFamily="2" charset="2"/>
              <a:buChar char="§"/>
            </a:pPr>
            <a:r>
              <a:rPr lang="en-GB" sz="2400" b="1" dirty="0" smtClean="0">
                <a:solidFill>
                  <a:srgbClr val="2E2D62"/>
                </a:solidFill>
              </a:rPr>
              <a:t>Frequency Law Generator demonstrated 2016</a:t>
            </a:r>
          </a:p>
          <a:p>
            <a:pPr marL="342900" indent="-252000">
              <a:lnSpc>
                <a:spcPct val="125000"/>
              </a:lnSpc>
              <a:buClr>
                <a:srgbClr val="1E5DF8"/>
              </a:buClr>
              <a:buSzPts val="2400"/>
              <a:buFont typeface="Wingdings" panose="05000000000000000000" pitchFamily="2" charset="2"/>
              <a:buChar char="§"/>
            </a:pPr>
            <a:r>
              <a:rPr lang="en-GB" sz="2400" b="1" dirty="0" smtClean="0">
                <a:solidFill>
                  <a:srgbClr val="2E2D62"/>
                </a:solidFill>
              </a:rPr>
              <a:t>Modular system developed, incorporating feed-forward beam compensation</a:t>
            </a:r>
          </a:p>
        </p:txBody>
      </p:sp>
    </p:spTree>
    <p:extLst>
      <p:ext uri="{BB962C8B-B14F-4D97-AF65-F5344CB8AC3E}">
        <p14:creationId xmlns:p14="http://schemas.microsoft.com/office/powerpoint/2010/main" val="303603394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85;p5"/>
          <p:cNvSpPr txBox="1"/>
          <p:nvPr/>
        </p:nvSpPr>
        <p:spPr>
          <a:xfrm>
            <a:off x="403340" y="345182"/>
            <a:ext cx="9767601" cy="76944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4400"/>
              <a:buFont typeface="Arial"/>
              <a:buNone/>
            </a:pPr>
            <a:r>
              <a:rPr lang="en-GB" sz="4400" b="1" i="0" u="none" strike="noStrike" cap="none" dirty="0" smtClean="0">
                <a:solidFill>
                  <a:srgbClr val="2E2D62"/>
                </a:solidFill>
                <a:latin typeface="Arial"/>
                <a:ea typeface="Arial"/>
                <a:cs typeface="Arial"/>
                <a:sym typeface="Arial"/>
              </a:rPr>
              <a:t>Accelerator Developments</a:t>
            </a:r>
            <a:endParaRPr sz="1400" b="0" i="0" u="none" strike="noStrike" cap="none" dirty="0">
              <a:solidFill>
                <a:srgbClr val="000000"/>
              </a:solidFill>
              <a:latin typeface="Arial"/>
              <a:ea typeface="Arial"/>
              <a:cs typeface="Arial"/>
              <a:sym typeface="Arial"/>
            </a:endParaRPr>
          </a:p>
        </p:txBody>
      </p:sp>
      <p:sp>
        <p:nvSpPr>
          <p:cNvPr id="3" name="Rectangle 2"/>
          <p:cNvSpPr/>
          <p:nvPr/>
        </p:nvSpPr>
        <p:spPr>
          <a:xfrm>
            <a:off x="417854" y="1261279"/>
            <a:ext cx="7594156" cy="461665"/>
          </a:xfrm>
          <a:prstGeom prst="rect">
            <a:avLst/>
          </a:prstGeom>
        </p:spPr>
        <p:txBody>
          <a:bodyPr wrap="square">
            <a:spAutoFit/>
          </a:bodyPr>
          <a:lstStyle/>
          <a:p>
            <a:pPr lvl="0">
              <a:buSzPts val="3200"/>
            </a:pPr>
            <a:r>
              <a:rPr lang="en-GB" sz="2400" b="1" dirty="0" smtClean="0">
                <a:solidFill>
                  <a:srgbClr val="1E5DF8"/>
                </a:solidFill>
              </a:rPr>
              <a:t>Synchrotron Scintillator BLM System</a:t>
            </a:r>
            <a:endParaRPr lang="en-GB" sz="1100" dirty="0"/>
          </a:p>
        </p:txBody>
      </p:sp>
      <p:pic>
        <p:nvPicPr>
          <p:cNvPr id="5"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23616"/>
          <a:stretch/>
        </p:blipFill>
        <p:spPr bwMode="auto">
          <a:xfrm>
            <a:off x="9271660" y="2408576"/>
            <a:ext cx="2601026" cy="3534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65771" y="3410857"/>
            <a:ext cx="4102300" cy="25321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6"/>
          <p:cNvPicPr>
            <a:picLocks noChangeAspect="1"/>
          </p:cNvPicPr>
          <p:nvPr/>
        </p:nvPicPr>
        <p:blipFill>
          <a:blip r:embed="rId5"/>
          <a:stretch>
            <a:fillRect/>
          </a:stretch>
        </p:blipFill>
        <p:spPr>
          <a:xfrm>
            <a:off x="390168" y="3651422"/>
            <a:ext cx="4151508" cy="1816768"/>
          </a:xfrm>
          <a:prstGeom prst="rect">
            <a:avLst/>
          </a:prstGeom>
        </p:spPr>
      </p:pic>
      <p:sp>
        <p:nvSpPr>
          <p:cNvPr id="8" name="Rectangle 7"/>
          <p:cNvSpPr/>
          <p:nvPr/>
        </p:nvSpPr>
        <p:spPr>
          <a:xfrm>
            <a:off x="6160212" y="6160400"/>
            <a:ext cx="5863908" cy="261610"/>
          </a:xfrm>
          <a:prstGeom prst="rect">
            <a:avLst/>
          </a:prstGeom>
        </p:spPr>
        <p:txBody>
          <a:bodyPr wrap="square">
            <a:spAutoFit/>
          </a:bodyPr>
          <a:lstStyle/>
          <a:p>
            <a:r>
              <a:rPr lang="en-GB" sz="1050" dirty="0">
                <a:hlinkClick r:id="rId6"/>
              </a:rPr>
              <a:t>http://accelconf.web.cern.ch/AccelConf/ipac2019/papers/wepgw091.pdf</a:t>
            </a:r>
            <a:endParaRPr lang="en-GB" sz="1050" dirty="0"/>
          </a:p>
        </p:txBody>
      </p:sp>
      <p:sp>
        <p:nvSpPr>
          <p:cNvPr id="9" name="TextBox 8"/>
          <p:cNvSpPr txBox="1"/>
          <p:nvPr/>
        </p:nvSpPr>
        <p:spPr>
          <a:xfrm>
            <a:off x="838391" y="3446438"/>
            <a:ext cx="3523791" cy="230832"/>
          </a:xfrm>
          <a:prstGeom prst="rect">
            <a:avLst/>
          </a:prstGeom>
          <a:noFill/>
        </p:spPr>
        <p:txBody>
          <a:bodyPr wrap="square" rtlCol="0">
            <a:spAutoFit/>
          </a:bodyPr>
          <a:lstStyle/>
          <a:p>
            <a:pPr algn="ctr"/>
            <a:r>
              <a:rPr lang="en-GB" sz="900" b="1" dirty="0" smtClean="0">
                <a:solidFill>
                  <a:schemeClr val="tx1"/>
                </a:solidFill>
              </a:rPr>
              <a:t>Health Physics Dipole Survey Comparison</a:t>
            </a:r>
            <a:endParaRPr lang="en-GB" sz="900" b="1" dirty="0">
              <a:solidFill>
                <a:schemeClr val="tx1"/>
              </a:solidFill>
            </a:endParaRPr>
          </a:p>
        </p:txBody>
      </p:sp>
      <p:sp>
        <p:nvSpPr>
          <p:cNvPr id="11" name="TextBox 10"/>
          <p:cNvSpPr txBox="1"/>
          <p:nvPr/>
        </p:nvSpPr>
        <p:spPr>
          <a:xfrm rot="840361">
            <a:off x="11157160" y="3523351"/>
            <a:ext cx="680954" cy="369332"/>
          </a:xfrm>
          <a:prstGeom prst="rect">
            <a:avLst/>
          </a:prstGeom>
          <a:noFill/>
        </p:spPr>
        <p:txBody>
          <a:bodyPr wrap="square" rtlCol="0">
            <a:spAutoFit/>
          </a:bodyPr>
          <a:lstStyle/>
          <a:p>
            <a:r>
              <a:rPr lang="en-GB" sz="900" b="1" dirty="0" smtClean="0"/>
              <a:t>Vacuum</a:t>
            </a:r>
          </a:p>
          <a:p>
            <a:r>
              <a:rPr lang="en-GB" sz="900" b="1" dirty="0" smtClean="0"/>
              <a:t>Vessel</a:t>
            </a:r>
            <a:endParaRPr lang="en-GB" sz="900" b="1" dirty="0"/>
          </a:p>
        </p:txBody>
      </p:sp>
      <p:sp>
        <p:nvSpPr>
          <p:cNvPr id="12" name="Google Shape;267;p3"/>
          <p:cNvSpPr txBox="1"/>
          <p:nvPr/>
        </p:nvSpPr>
        <p:spPr>
          <a:xfrm>
            <a:off x="276630" y="1722736"/>
            <a:ext cx="11291255" cy="1477287"/>
          </a:xfrm>
          <a:prstGeom prst="rect">
            <a:avLst/>
          </a:prstGeom>
          <a:noFill/>
          <a:ln>
            <a:noFill/>
          </a:ln>
        </p:spPr>
        <p:txBody>
          <a:bodyPr spcFirstLastPara="1" wrap="square" lIns="91425" tIns="45700" rIns="91425" bIns="45700" anchor="t" anchorCtr="0">
            <a:spAutoFit/>
          </a:bodyPr>
          <a:lstStyle/>
          <a:p>
            <a:pPr marL="342900" indent="-252000">
              <a:lnSpc>
                <a:spcPct val="125000"/>
              </a:lnSpc>
              <a:buClr>
                <a:srgbClr val="1E5DF8"/>
              </a:buClr>
              <a:buSzPts val="2400"/>
              <a:buFont typeface="Wingdings" panose="05000000000000000000" pitchFamily="2" charset="2"/>
              <a:buChar char="§"/>
            </a:pPr>
            <a:r>
              <a:rPr lang="en-GB" sz="2400" b="1" dirty="0">
                <a:solidFill>
                  <a:srgbClr val="2E2D62"/>
                </a:solidFill>
              </a:rPr>
              <a:t>x</a:t>
            </a:r>
            <a:r>
              <a:rPr lang="en-GB" sz="2400" b="1" dirty="0" smtClean="0">
                <a:solidFill>
                  <a:srgbClr val="2E2D62"/>
                </a:solidFill>
              </a:rPr>
              <a:t>6 novel BC408 plastic scintillators installed in each dipole since 2018</a:t>
            </a:r>
          </a:p>
          <a:p>
            <a:pPr marL="342900" indent="-252000">
              <a:lnSpc>
                <a:spcPct val="125000"/>
              </a:lnSpc>
              <a:buClr>
                <a:srgbClr val="1E5DF8"/>
              </a:buClr>
              <a:buSzPts val="2400"/>
              <a:buFont typeface="Wingdings" panose="05000000000000000000" pitchFamily="2" charset="2"/>
              <a:buChar char="§"/>
            </a:pPr>
            <a:r>
              <a:rPr lang="en-GB" sz="2400" b="1" dirty="0" smtClean="0">
                <a:solidFill>
                  <a:srgbClr val="2E2D62"/>
                </a:solidFill>
              </a:rPr>
              <a:t>Previously unseen beam losses in dipoles now measured</a:t>
            </a:r>
          </a:p>
          <a:p>
            <a:pPr marL="342900" indent="-252000">
              <a:lnSpc>
                <a:spcPct val="125000"/>
              </a:lnSpc>
              <a:buClr>
                <a:srgbClr val="1E5DF8"/>
              </a:buClr>
              <a:buSzPts val="2400"/>
              <a:buFont typeface="Wingdings" panose="05000000000000000000" pitchFamily="2" charset="2"/>
              <a:buChar char="§"/>
            </a:pPr>
            <a:r>
              <a:rPr lang="en-GB" sz="2400" b="1" dirty="0" smtClean="0">
                <a:solidFill>
                  <a:srgbClr val="2E2D62"/>
                </a:solidFill>
              </a:rPr>
              <a:t>40% reduction in residual dipole activation</a:t>
            </a:r>
          </a:p>
        </p:txBody>
      </p:sp>
      <p:sp>
        <p:nvSpPr>
          <p:cNvPr id="14" name="TextBox 13"/>
          <p:cNvSpPr txBox="1"/>
          <p:nvPr/>
        </p:nvSpPr>
        <p:spPr>
          <a:xfrm>
            <a:off x="1135809" y="5424413"/>
            <a:ext cx="2892333" cy="200055"/>
          </a:xfrm>
          <a:prstGeom prst="rect">
            <a:avLst/>
          </a:prstGeom>
          <a:noFill/>
        </p:spPr>
        <p:txBody>
          <a:bodyPr wrap="square" rtlCol="0">
            <a:spAutoFit/>
          </a:bodyPr>
          <a:lstStyle/>
          <a:p>
            <a:pPr algn="ctr"/>
            <a:r>
              <a:rPr lang="en-GB" sz="700" b="1" dirty="0" smtClean="0">
                <a:solidFill>
                  <a:schemeClr val="tx1"/>
                </a:solidFill>
              </a:rPr>
              <a:t>Super Period</a:t>
            </a:r>
            <a:endParaRPr lang="en-GB" sz="700" b="1" dirty="0">
              <a:solidFill>
                <a:schemeClr val="tx1"/>
              </a:solidFill>
            </a:endParaRPr>
          </a:p>
        </p:txBody>
      </p:sp>
    </p:spTree>
    <p:extLst>
      <p:ext uri="{BB962C8B-B14F-4D97-AF65-F5344CB8AC3E}">
        <p14:creationId xmlns:p14="http://schemas.microsoft.com/office/powerpoint/2010/main" val="182870962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 name="Picture 45"/>
          <p:cNvPicPr>
            <a:picLocks noChangeAspect="1"/>
          </p:cNvPicPr>
          <p:nvPr/>
        </p:nvPicPr>
        <p:blipFill>
          <a:blip r:embed="rId3"/>
          <a:stretch>
            <a:fillRect/>
          </a:stretch>
        </p:blipFill>
        <p:spPr>
          <a:xfrm>
            <a:off x="1190416" y="3200023"/>
            <a:ext cx="3822469" cy="2565767"/>
          </a:xfrm>
          <a:prstGeom prst="rect">
            <a:avLst/>
          </a:prstGeom>
        </p:spPr>
      </p:pic>
      <p:sp>
        <p:nvSpPr>
          <p:cNvPr id="2" name="Google Shape;285;p5"/>
          <p:cNvSpPr txBox="1"/>
          <p:nvPr/>
        </p:nvSpPr>
        <p:spPr>
          <a:xfrm>
            <a:off x="403340" y="345182"/>
            <a:ext cx="9767601" cy="76944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4400"/>
              <a:buFont typeface="Arial"/>
              <a:buNone/>
            </a:pPr>
            <a:r>
              <a:rPr lang="en-GB" sz="4400" b="1" i="0" u="none" strike="noStrike" cap="none" dirty="0" smtClean="0">
                <a:solidFill>
                  <a:srgbClr val="2E2D62"/>
                </a:solidFill>
                <a:latin typeface="Arial"/>
                <a:ea typeface="Arial"/>
                <a:cs typeface="Arial"/>
                <a:sym typeface="Arial"/>
              </a:rPr>
              <a:t>Accelerator Developments</a:t>
            </a:r>
            <a:endParaRPr sz="1400" b="0" i="0" u="none" strike="noStrike" cap="none" dirty="0">
              <a:solidFill>
                <a:srgbClr val="000000"/>
              </a:solidFill>
              <a:latin typeface="Arial"/>
              <a:ea typeface="Arial"/>
              <a:cs typeface="Arial"/>
              <a:sym typeface="Arial"/>
            </a:endParaRPr>
          </a:p>
        </p:txBody>
      </p:sp>
      <p:sp>
        <p:nvSpPr>
          <p:cNvPr id="42" name="Rectangle 41"/>
          <p:cNvSpPr/>
          <p:nvPr/>
        </p:nvSpPr>
        <p:spPr>
          <a:xfrm>
            <a:off x="403340" y="1254988"/>
            <a:ext cx="6241583" cy="461665"/>
          </a:xfrm>
          <a:prstGeom prst="rect">
            <a:avLst/>
          </a:prstGeom>
        </p:spPr>
        <p:txBody>
          <a:bodyPr wrap="square">
            <a:spAutoFit/>
          </a:bodyPr>
          <a:lstStyle/>
          <a:p>
            <a:pPr lvl="0">
              <a:buSzPts val="3200"/>
            </a:pPr>
            <a:r>
              <a:rPr lang="en-GB" sz="2400" b="1" dirty="0" smtClean="0">
                <a:solidFill>
                  <a:srgbClr val="1E5DF8"/>
                </a:solidFill>
              </a:rPr>
              <a:t>Trim Quad Power Supply Filtering</a:t>
            </a:r>
            <a:endParaRPr lang="en-GB" sz="1100" dirty="0"/>
          </a:p>
        </p:txBody>
      </p:sp>
      <p:pic>
        <p:nvPicPr>
          <p:cNvPr id="38" name="Picture 37"/>
          <p:cNvPicPr>
            <a:picLocks noChangeAspect="1"/>
          </p:cNvPicPr>
          <p:nvPr/>
        </p:nvPicPr>
        <p:blipFill rotWithShape="1">
          <a:blip r:embed="rId4"/>
          <a:srcRect l="966" t="10604" r="1559" b="932"/>
          <a:stretch/>
        </p:blipFill>
        <p:spPr>
          <a:xfrm>
            <a:off x="5456783" y="4486524"/>
            <a:ext cx="6250727" cy="2001361"/>
          </a:xfrm>
          <a:prstGeom prst="rect">
            <a:avLst/>
          </a:prstGeom>
        </p:spPr>
      </p:pic>
      <p:sp>
        <p:nvSpPr>
          <p:cNvPr id="39" name="TextBox 38"/>
          <p:cNvSpPr txBox="1"/>
          <p:nvPr/>
        </p:nvSpPr>
        <p:spPr>
          <a:xfrm>
            <a:off x="5505547" y="3720555"/>
            <a:ext cx="1377125" cy="523220"/>
          </a:xfrm>
          <a:prstGeom prst="rect">
            <a:avLst/>
          </a:prstGeom>
          <a:noFill/>
        </p:spPr>
        <p:txBody>
          <a:bodyPr wrap="square" rtlCol="0">
            <a:spAutoFit/>
          </a:bodyPr>
          <a:lstStyle/>
          <a:p>
            <a:pPr algn="ctr"/>
            <a:r>
              <a:rPr lang="en-GB" b="1" dirty="0" smtClean="0">
                <a:solidFill>
                  <a:srgbClr val="7030A0"/>
                </a:solidFill>
              </a:rPr>
              <a:t>Trim Quad filtering</a:t>
            </a:r>
            <a:endParaRPr lang="en-GB" b="1" dirty="0">
              <a:solidFill>
                <a:srgbClr val="7030A0"/>
              </a:solidFill>
            </a:endParaRPr>
          </a:p>
        </p:txBody>
      </p:sp>
      <p:cxnSp>
        <p:nvCxnSpPr>
          <p:cNvPr id="40" name="Straight Arrow Connector 39"/>
          <p:cNvCxnSpPr/>
          <p:nvPr/>
        </p:nvCxnSpPr>
        <p:spPr>
          <a:xfrm>
            <a:off x="6565203" y="4095504"/>
            <a:ext cx="2645058" cy="2000496"/>
          </a:xfrm>
          <a:prstGeom prst="straightConnector1">
            <a:avLst/>
          </a:prstGeom>
          <a:ln w="22225">
            <a:solidFill>
              <a:srgbClr val="7030A0"/>
            </a:solidFill>
            <a:tailEnd type="arrow"/>
          </a:ln>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a:off x="7184225" y="4105831"/>
            <a:ext cx="3523791" cy="415498"/>
          </a:xfrm>
          <a:prstGeom prst="rect">
            <a:avLst/>
          </a:prstGeom>
          <a:noFill/>
        </p:spPr>
        <p:txBody>
          <a:bodyPr wrap="square" rtlCol="0">
            <a:spAutoFit/>
          </a:bodyPr>
          <a:lstStyle/>
          <a:p>
            <a:pPr algn="ctr"/>
            <a:r>
              <a:rPr lang="en-GB" sz="1050" b="1" dirty="0" smtClean="0">
                <a:solidFill>
                  <a:schemeClr val="bg2"/>
                </a:solidFill>
              </a:rPr>
              <a:t>Beam Losses</a:t>
            </a:r>
          </a:p>
          <a:p>
            <a:pPr algn="ctr"/>
            <a:r>
              <a:rPr lang="en-GB" sz="1050" b="1" dirty="0" smtClean="0">
                <a:solidFill>
                  <a:schemeClr val="accent5">
                    <a:lumMod val="75000"/>
                  </a:schemeClr>
                </a:solidFill>
              </a:rPr>
              <a:t>September 2018  </a:t>
            </a:r>
            <a:r>
              <a:rPr lang="en-GB" sz="1050" b="1" dirty="0" smtClean="0">
                <a:solidFill>
                  <a:srgbClr val="C00000"/>
                </a:solidFill>
              </a:rPr>
              <a:t>November 2018  </a:t>
            </a:r>
            <a:r>
              <a:rPr lang="en-GB" sz="1050" b="1" dirty="0" smtClean="0">
                <a:solidFill>
                  <a:schemeClr val="accent6">
                    <a:lumMod val="75000"/>
                  </a:schemeClr>
                </a:solidFill>
              </a:rPr>
              <a:t>February 2019</a:t>
            </a:r>
            <a:endParaRPr lang="en-GB" sz="1050" b="1" dirty="0">
              <a:solidFill>
                <a:schemeClr val="accent6">
                  <a:lumMod val="75000"/>
                </a:schemeClr>
              </a:solidFill>
            </a:endParaRPr>
          </a:p>
        </p:txBody>
      </p:sp>
      <p:pic>
        <p:nvPicPr>
          <p:cNvPr id="37" name="Picture 2" descr="https://www.isis.stfc.ac.uk/Gallery/Ring1.jpg?Width=300&amp;Height=18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34514" y="2584526"/>
            <a:ext cx="1792304" cy="1105255"/>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4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622430" y="444382"/>
            <a:ext cx="2171173" cy="3256761"/>
          </a:xfrm>
          <a:prstGeom prst="rect">
            <a:avLst/>
          </a:prstGeom>
        </p:spPr>
      </p:pic>
      <p:sp>
        <p:nvSpPr>
          <p:cNvPr id="74" name="Google Shape;267;p3"/>
          <p:cNvSpPr txBox="1"/>
          <p:nvPr/>
        </p:nvSpPr>
        <p:spPr>
          <a:xfrm>
            <a:off x="276631" y="1722736"/>
            <a:ext cx="9312846" cy="1477287"/>
          </a:xfrm>
          <a:prstGeom prst="rect">
            <a:avLst/>
          </a:prstGeom>
          <a:noFill/>
          <a:ln>
            <a:noFill/>
          </a:ln>
        </p:spPr>
        <p:txBody>
          <a:bodyPr spcFirstLastPara="1" wrap="square" lIns="91425" tIns="45700" rIns="91425" bIns="45700" anchor="t" anchorCtr="0">
            <a:spAutoFit/>
          </a:bodyPr>
          <a:lstStyle/>
          <a:p>
            <a:pPr marL="342900" indent="-252000">
              <a:lnSpc>
                <a:spcPct val="125000"/>
              </a:lnSpc>
              <a:buClr>
                <a:srgbClr val="1E5DF8"/>
              </a:buClr>
              <a:buSzPts val="2400"/>
              <a:buFont typeface="Wingdings" panose="05000000000000000000" pitchFamily="2" charset="2"/>
              <a:buChar char="§"/>
            </a:pPr>
            <a:r>
              <a:rPr lang="en-GB" sz="2400" b="1" dirty="0">
                <a:solidFill>
                  <a:srgbClr val="2E2D62"/>
                </a:solidFill>
              </a:rPr>
              <a:t>x</a:t>
            </a:r>
            <a:r>
              <a:rPr lang="en-GB" sz="2400" b="1" dirty="0" smtClean="0">
                <a:solidFill>
                  <a:srgbClr val="2E2D62"/>
                </a:solidFill>
              </a:rPr>
              <a:t>20 programmable trim quadrupoles, PSUs replaced 2010</a:t>
            </a:r>
          </a:p>
          <a:p>
            <a:pPr marL="342900" indent="-252000">
              <a:lnSpc>
                <a:spcPct val="125000"/>
              </a:lnSpc>
              <a:buClr>
                <a:srgbClr val="1E5DF8"/>
              </a:buClr>
              <a:buSzPts val="2400"/>
              <a:buFont typeface="Wingdings" panose="05000000000000000000" pitchFamily="2" charset="2"/>
              <a:buChar char="§"/>
            </a:pPr>
            <a:r>
              <a:rPr lang="en-GB" sz="2400" b="1" dirty="0" smtClean="0">
                <a:solidFill>
                  <a:srgbClr val="2E2D62"/>
                </a:solidFill>
              </a:rPr>
              <a:t>Switching frequency (120 kHz) seen by beam</a:t>
            </a:r>
          </a:p>
          <a:p>
            <a:pPr marL="342900" indent="-252000">
              <a:lnSpc>
                <a:spcPct val="125000"/>
              </a:lnSpc>
              <a:buClr>
                <a:srgbClr val="1E5DF8"/>
              </a:buClr>
              <a:buSzPts val="2400"/>
              <a:buFont typeface="Wingdings" panose="05000000000000000000" pitchFamily="2" charset="2"/>
              <a:buChar char="§"/>
            </a:pPr>
            <a:r>
              <a:rPr lang="en-GB" sz="2400" b="1" dirty="0" smtClean="0">
                <a:solidFill>
                  <a:srgbClr val="2E2D62"/>
                </a:solidFill>
              </a:rPr>
              <a:t>Filters applied to PSUs</a:t>
            </a:r>
          </a:p>
        </p:txBody>
      </p:sp>
    </p:spTree>
    <p:extLst>
      <p:ext uri="{BB962C8B-B14F-4D97-AF65-F5344CB8AC3E}">
        <p14:creationId xmlns:p14="http://schemas.microsoft.com/office/powerpoint/2010/main" val="3077429525"/>
      </p:ext>
    </p:extLst>
  </p:cSld>
  <p:clrMapOvr>
    <a:masterClrMapping/>
  </p:clrMapOvr>
  <p:timing>
    <p:tnLst>
      <p:par>
        <p:cTn id="1" dur="indefinite" restart="never" nodeType="tmRoot"/>
      </p:par>
    </p:tnLst>
  </p:timing>
</p:sld>
</file>

<file path=ppt/theme/theme1.xml><?xml version="1.0" encoding="utf-8"?>
<a:theme xmlns:a="http://schemas.openxmlformats.org/drawingml/2006/main" name="Font and logo master">
  <a:themeElements>
    <a:clrScheme name="STFC theme">
      <a:dk1>
        <a:srgbClr val="2E2C61"/>
      </a:dk1>
      <a:lt1>
        <a:srgbClr val="FFFFFF"/>
      </a:lt1>
      <a:dk2>
        <a:srgbClr val="2E2C61"/>
      </a:dk2>
      <a:lt2>
        <a:srgbClr val="FFFFFF"/>
      </a:lt2>
      <a:accent1>
        <a:srgbClr val="1E5DF8"/>
      </a:accent1>
      <a:accent2>
        <a:srgbClr val="003088"/>
      </a:accent2>
      <a:accent3>
        <a:srgbClr val="F08900"/>
      </a:accent3>
      <a:accent4>
        <a:srgbClr val="616161"/>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038DED1542C1943A1290884108DB0E9" ma:contentTypeVersion="2" ma:contentTypeDescription="Create a new document." ma:contentTypeScope="" ma:versionID="75948dd912159fd788ffcd9de450d66e">
  <xsd:schema xmlns:xsd="http://www.w3.org/2001/XMLSchema" xmlns:xs="http://www.w3.org/2001/XMLSchema" xmlns:p="http://schemas.microsoft.com/office/2006/metadata/properties" xmlns:ns2="84978530-c7a6-42d8-babd-8b8d2b751aa6" targetNamespace="http://schemas.microsoft.com/office/2006/metadata/properties" ma:root="true" ma:fieldsID="c49709bdc75a7754cac99811eaeb298a" ns2:_="">
    <xsd:import namespace="84978530-c7a6-42d8-babd-8b8d2b751aa6"/>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4978530-c7a6-42d8-babd-8b8d2b751aa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1BFA9FD-3FBA-4858-A828-8FC9E7876A5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4978530-c7a6-42d8-babd-8b8d2b751aa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C14A9CD3-1715-40A4-A7ED-40D8563902F1}">
  <ds:schemaRefs>
    <ds:schemaRef ds:uri="http://schemas.microsoft.com/office/2006/metadata/properties"/>
    <ds:schemaRef ds:uri="http://purl.org/dc/terms/"/>
    <ds:schemaRef ds:uri="http://schemas.openxmlformats.org/package/2006/metadata/core-properties"/>
    <ds:schemaRef ds:uri="http://schemas.microsoft.com/office/2006/documentManagement/types"/>
    <ds:schemaRef ds:uri="84978530-c7a6-42d8-babd-8b8d2b751aa6"/>
    <ds:schemaRef ds:uri="http://purl.org/dc/elements/1.1/"/>
    <ds:schemaRef ds:uri="http://schemas.microsoft.com/office/infopath/2007/PartnerControls"/>
    <ds:schemaRef ds:uri="http://www.w3.org/XML/1998/namespace"/>
    <ds:schemaRef ds:uri="http://purl.org/dc/dcmitype/"/>
  </ds:schemaRefs>
</ds:datastoreItem>
</file>

<file path=customXml/itemProps3.xml><?xml version="1.0" encoding="utf-8"?>
<ds:datastoreItem xmlns:ds="http://schemas.openxmlformats.org/officeDocument/2006/customXml" ds:itemID="{7640F081-B534-46A2-819D-E57C6B07937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8374</TotalTime>
  <Words>2650</Words>
  <Application>Microsoft Office PowerPoint</Application>
  <PresentationFormat>Widescreen</PresentationFormat>
  <Paragraphs>204</Paragraphs>
  <Slides>15</Slides>
  <Notes>15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Arial</vt:lpstr>
      <vt:lpstr>Calibri</vt:lpstr>
      <vt:lpstr>Noto Sans Symbols</vt:lpstr>
      <vt:lpstr>Wingdings</vt:lpstr>
      <vt:lpstr>Font and logo master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Philip Millard</dc:creator>
  <cp:lastModifiedBy>Cavanagh, Hayley (STFC,RAL,ISIS)</cp:lastModifiedBy>
  <cp:revision>131</cp:revision>
  <dcterms:created xsi:type="dcterms:W3CDTF">2019-09-17T08:04:08Z</dcterms:created>
  <dcterms:modified xsi:type="dcterms:W3CDTF">2022-07-24T14:41:53Z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0x0101005038DED1542C1943A1290884108DB0E9</vt:lpwstr>
  </property>
  <property fmtid="{D5CDD505-2E9C-101B-9397-08002B2CF9AE}" pid="3" name="_dlc_DocIdItemGuid">
    <vt:lpwstr>7d6dd9f8-2757-4d2f-b6c5-c8fdb553a0d1</vt:lpwstr>
  </property>
</Properties>
</file>