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5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6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7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8.xml" ContentType="application/vnd.openxmlformats-officedocument.theme+xml"/>
  <Override PartName="/ppt/slideLayouts/slideLayout76.xml" ContentType="application/vnd.openxmlformats-officedocument.presentationml.slideLayout+xml"/>
  <Override PartName="/ppt/theme/theme9.xml" ContentType="application/vnd.openxmlformats-officedocument.theme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10.xml" ContentType="application/vnd.openxmlformats-officedocument.theme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11.xml" ContentType="application/vnd.openxmlformats-officedocument.theme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theme/theme12.xml" ContentType="application/vnd.openxmlformats-officedocument.theme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3.xml" ContentType="application/vnd.openxmlformats-officedocument.theme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theme/theme14.xml" ContentType="application/vnd.openxmlformats-officedocument.theme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5.xml" ContentType="application/vnd.openxmlformats-officedocument.theme+xml"/>
  <Override PartName="/ppt/slideLayouts/slideLayout146.xml" ContentType="application/vnd.openxmlformats-officedocument.presentationml.slideLayout+xml"/>
  <Override PartName="/ppt/theme/theme16.xml" ContentType="application/vnd.openxmlformats-officedocument.theme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94" r:id="rId4"/>
    <p:sldMasterId id="2147483698" r:id="rId5"/>
    <p:sldMasterId id="2147483700" r:id="rId6"/>
    <p:sldMasterId id="2147483826" r:id="rId7"/>
    <p:sldMasterId id="2147483802" r:id="rId8"/>
    <p:sldMasterId id="2147483701" r:id="rId9"/>
    <p:sldMasterId id="2147483814" r:id="rId10"/>
    <p:sldMasterId id="2147483872" r:id="rId11"/>
    <p:sldMasterId id="2147483870" r:id="rId12"/>
    <p:sldMasterId id="2147483880" r:id="rId13"/>
    <p:sldMasterId id="2147483660" r:id="rId14"/>
    <p:sldMasterId id="2147483893" r:id="rId15"/>
    <p:sldMasterId id="2147483908" r:id="rId16"/>
    <p:sldMasterId id="2147483922" r:id="rId17"/>
    <p:sldMasterId id="2147483937" r:id="rId18"/>
    <p:sldMasterId id="2147483942" r:id="rId19"/>
  </p:sldMasterIdLst>
  <p:notesMasterIdLst>
    <p:notesMasterId r:id="rId49"/>
  </p:notesMasterIdLst>
  <p:sldIdLst>
    <p:sldId id="257" r:id="rId20"/>
    <p:sldId id="311" r:id="rId21"/>
    <p:sldId id="370" r:id="rId22"/>
    <p:sldId id="346" r:id="rId23"/>
    <p:sldId id="340" r:id="rId24"/>
    <p:sldId id="345" r:id="rId25"/>
    <p:sldId id="341" r:id="rId26"/>
    <p:sldId id="372" r:id="rId27"/>
    <p:sldId id="373" r:id="rId28"/>
    <p:sldId id="362" r:id="rId29"/>
    <p:sldId id="371" r:id="rId30"/>
    <p:sldId id="364" r:id="rId31"/>
    <p:sldId id="374" r:id="rId32"/>
    <p:sldId id="375" r:id="rId33"/>
    <p:sldId id="317" r:id="rId34"/>
    <p:sldId id="348" r:id="rId35"/>
    <p:sldId id="363" r:id="rId36"/>
    <p:sldId id="352" r:id="rId37"/>
    <p:sldId id="377" r:id="rId38"/>
    <p:sldId id="376" r:id="rId39"/>
    <p:sldId id="361" r:id="rId40"/>
    <p:sldId id="380" r:id="rId41"/>
    <p:sldId id="349" r:id="rId42"/>
    <p:sldId id="350" r:id="rId43"/>
    <p:sldId id="378" r:id="rId44"/>
    <p:sldId id="357" r:id="rId45"/>
    <p:sldId id="381" r:id="rId46"/>
    <p:sldId id="359" r:id="rId47"/>
    <p:sldId id="369" r:id="rId4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325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34" userDrawn="1">
          <p15:clr>
            <a:srgbClr val="A4A3A4"/>
          </p15:clr>
        </p15:guide>
        <p15:guide id="8" pos="86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habalina, Anna (STFC,DL,AST)" initials="SA(" lastIdx="2" clrIdx="0">
    <p:extLst>
      <p:ext uri="{19B8F6BF-5375-455C-9EA6-DF929625EA0E}">
        <p15:presenceInfo xmlns:p15="http://schemas.microsoft.com/office/powerpoint/2012/main" userId="S-1-5-21-2030781433-144010450-1310660803-9005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C96"/>
    <a:srgbClr val="2E2D62"/>
    <a:srgbClr val="000000"/>
    <a:srgbClr val="002C88"/>
    <a:srgbClr val="0033CC"/>
    <a:srgbClr val="FFFFFF"/>
    <a:srgbClr val="5F5F5F"/>
    <a:srgbClr val="1E5DF8"/>
    <a:srgbClr val="F8F8F8"/>
    <a:srgbClr val="FF6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AB2836-01C3-5877-D76B-AD37024267B5}" v="41" dt="2022-06-13T08:05:04.689"/>
    <p1510:client id="{3A6E1E4C-7B41-02C3-176F-3B51852B657D}" v="1" dt="2022-06-13T14:11:08.211"/>
    <p1510:client id="{41088DAD-26BD-0F8F-5FFE-8FD914C5690C}" v="67" dt="2022-06-10T12:46:44.484"/>
    <p1510:client id="{4239B2CE-3743-472A-8B52-1E6226652777}" v="1" dt="2022-06-10T15:14:57.283"/>
    <p1510:client id="{61AA1A47-B62E-8AF5-59B6-323A0FECA0F8}" v="10" dt="2022-06-14T09:20:45.605"/>
    <p1510:client id="{6A1C41F2-D5DC-56D3-9192-500D8F5858B8}" v="21" dt="2022-06-13T11:08:31.881"/>
    <p1510:client id="{92F532E0-C64B-0C19-D5D8-F1681F567FFA}" v="60" dt="2022-06-14T08:26:44.083"/>
    <p1510:client id="{DDFED264-9589-FF80-16FA-5844A0122607}" v="51" dt="2022-06-10T15:14:27.748"/>
    <p1510:client id="{E79FA3E8-447E-8C0E-9170-5C1A527950DD}" v="21" dt="2022-06-14T07:51:56.331"/>
    <p1510:client id="{FCEAE788-4171-5714-995B-BE6506356C5D}" v="65" dt="2022-06-13T14:30:55.30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>
        <p:guide orient="horz" pos="323"/>
        <p:guide pos="325"/>
        <p:guide orient="horz" pos="3974"/>
        <p:guide pos="7355"/>
        <p:guide pos="3840"/>
        <p:guide orient="horz" pos="867"/>
        <p:guide orient="horz" pos="3634"/>
        <p:guide pos="86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0.xml"/><Relationship Id="rId18" Type="http://schemas.openxmlformats.org/officeDocument/2006/relationships/slideMaster" Target="slideMasters/slideMaster15.xml"/><Relationship Id="rId26" Type="http://schemas.openxmlformats.org/officeDocument/2006/relationships/slide" Target="slides/slide7.xml"/><Relationship Id="rId39" Type="http://schemas.openxmlformats.org/officeDocument/2006/relationships/slide" Target="slides/slide20.xml"/><Relationship Id="rId21" Type="http://schemas.openxmlformats.org/officeDocument/2006/relationships/slide" Target="slides/slide2.xml"/><Relationship Id="rId34" Type="http://schemas.openxmlformats.org/officeDocument/2006/relationships/slide" Target="slides/slide15.xml"/><Relationship Id="rId42" Type="http://schemas.openxmlformats.org/officeDocument/2006/relationships/slide" Target="slides/slide23.xml"/><Relationship Id="rId47" Type="http://schemas.openxmlformats.org/officeDocument/2006/relationships/slide" Target="slides/slide28.xml"/><Relationship Id="rId50" Type="http://schemas.openxmlformats.org/officeDocument/2006/relationships/commentAuthors" Target="commentAuthors.xml"/><Relationship Id="rId55" Type="http://schemas.microsoft.com/office/2015/10/relationships/revisionInfo" Target="revisionInfo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3.xml"/><Relationship Id="rId29" Type="http://schemas.openxmlformats.org/officeDocument/2006/relationships/slide" Target="slides/slide10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5.xml"/><Relationship Id="rId32" Type="http://schemas.openxmlformats.org/officeDocument/2006/relationships/slide" Target="slides/slide13.xml"/><Relationship Id="rId37" Type="http://schemas.openxmlformats.org/officeDocument/2006/relationships/slide" Target="slides/slide18.xml"/><Relationship Id="rId40" Type="http://schemas.openxmlformats.org/officeDocument/2006/relationships/slide" Target="slides/slide21.xml"/><Relationship Id="rId45" Type="http://schemas.openxmlformats.org/officeDocument/2006/relationships/slide" Target="slides/slide26.xml"/><Relationship Id="rId53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slideMaster" Target="slideMasters/slideMaster7.xml"/><Relationship Id="rId19" Type="http://schemas.openxmlformats.org/officeDocument/2006/relationships/slideMaster" Target="slideMasters/slideMaster16.xml"/><Relationship Id="rId31" Type="http://schemas.openxmlformats.org/officeDocument/2006/relationships/slide" Target="slides/slide12.xml"/><Relationship Id="rId44" Type="http://schemas.openxmlformats.org/officeDocument/2006/relationships/slide" Target="slides/slide25.xml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slide" Target="slides/slide11.xml"/><Relationship Id="rId35" Type="http://schemas.openxmlformats.org/officeDocument/2006/relationships/slide" Target="slides/slide16.xml"/><Relationship Id="rId43" Type="http://schemas.openxmlformats.org/officeDocument/2006/relationships/slide" Target="slides/slide24.xml"/><Relationship Id="rId48" Type="http://schemas.openxmlformats.org/officeDocument/2006/relationships/slide" Target="slides/slide29.xml"/><Relationship Id="rId8" Type="http://schemas.openxmlformats.org/officeDocument/2006/relationships/slideMaster" Target="slideMasters/slideMaster5.xml"/><Relationship Id="rId51" Type="http://schemas.openxmlformats.org/officeDocument/2006/relationships/presProps" Target="presProps.xml"/><Relationship Id="rId3" Type="http://schemas.openxmlformats.org/officeDocument/2006/relationships/customXml" Target="../customXml/item3.xml"/><Relationship Id="rId12" Type="http://schemas.openxmlformats.org/officeDocument/2006/relationships/slideMaster" Target="slideMasters/slideMaster9.xml"/><Relationship Id="rId17" Type="http://schemas.openxmlformats.org/officeDocument/2006/relationships/slideMaster" Target="slideMasters/slideMaster14.xml"/><Relationship Id="rId25" Type="http://schemas.openxmlformats.org/officeDocument/2006/relationships/slide" Target="slides/slide6.xml"/><Relationship Id="rId33" Type="http://schemas.openxmlformats.org/officeDocument/2006/relationships/slide" Target="slides/slide14.xml"/><Relationship Id="rId38" Type="http://schemas.openxmlformats.org/officeDocument/2006/relationships/slide" Target="slides/slide19.xml"/><Relationship Id="rId46" Type="http://schemas.openxmlformats.org/officeDocument/2006/relationships/slide" Target="slides/slide27.xml"/><Relationship Id="rId20" Type="http://schemas.openxmlformats.org/officeDocument/2006/relationships/slide" Target="slides/slide1.xml"/><Relationship Id="rId41" Type="http://schemas.openxmlformats.org/officeDocument/2006/relationships/slide" Target="slides/slide22.xml"/><Relationship Id="rId54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Master" Target="slideMasters/slideMaster12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36" Type="http://schemas.openxmlformats.org/officeDocument/2006/relationships/slide" Target="slides/slide17.xml"/><Relationship Id="rId4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FB6B03-7DD6-4833-B6B9-9BE6D6FBD1A1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485C6990-B7BF-4DE5-93EC-5E0B7B953E3F}">
      <dgm:prSet phldrT="[Text]" custT="1"/>
      <dgm:spPr/>
      <dgm:t>
        <a:bodyPr/>
        <a:lstStyle/>
        <a:p>
          <a:r>
            <a:rPr lang="en-US" sz="2400" dirty="0" smtClean="0"/>
            <a:t>Generator (Cathode)</a:t>
          </a:r>
          <a:endParaRPr lang="en-US" sz="2400" dirty="0"/>
        </a:p>
      </dgm:t>
    </dgm:pt>
    <dgm:pt modelId="{6FB68184-1A41-4857-8085-7281FA2F59E9}" type="parTrans" cxnId="{D0CC892F-96FE-4254-A011-B97D942CCF79}">
      <dgm:prSet/>
      <dgm:spPr/>
      <dgm:t>
        <a:bodyPr/>
        <a:lstStyle/>
        <a:p>
          <a:endParaRPr lang="en-US" sz="1400"/>
        </a:p>
      </dgm:t>
    </dgm:pt>
    <dgm:pt modelId="{7A1CEEF1-AAFF-4276-9E36-12685C9A382B}" type="sibTrans" cxnId="{D0CC892F-96FE-4254-A011-B97D942CCF79}">
      <dgm:prSet/>
      <dgm:spPr/>
      <dgm:t>
        <a:bodyPr/>
        <a:lstStyle/>
        <a:p>
          <a:endParaRPr lang="en-US" sz="1400"/>
        </a:p>
      </dgm:t>
    </dgm:pt>
    <dgm:pt modelId="{3881D3C0-185D-40E2-91B5-F6CCD5844797}">
      <dgm:prSet phldrT="[Text]" custT="1"/>
      <dgm:spPr>
        <a:solidFill>
          <a:schemeClr val="accent4"/>
        </a:solidFill>
      </dgm:spPr>
      <dgm:t>
        <a:bodyPr/>
        <a:lstStyle/>
        <a:p>
          <a:r>
            <a:rPr lang="en-US" sz="2400" dirty="0" smtClean="0"/>
            <a:t>ASTRA (Injector)</a:t>
          </a:r>
          <a:endParaRPr lang="en-US" sz="2400" dirty="0"/>
        </a:p>
      </dgm:t>
    </dgm:pt>
    <dgm:pt modelId="{936904CA-8BCF-48F2-9D91-49B2B05A7F7E}" type="parTrans" cxnId="{C86C3358-0F6D-4E65-85EA-80120F28E59E}">
      <dgm:prSet/>
      <dgm:spPr/>
      <dgm:t>
        <a:bodyPr/>
        <a:lstStyle/>
        <a:p>
          <a:endParaRPr lang="en-US" sz="1400"/>
        </a:p>
      </dgm:t>
    </dgm:pt>
    <dgm:pt modelId="{6D4BD3B2-FD02-4EE2-A44C-2A78709F5B24}" type="sibTrans" cxnId="{C86C3358-0F6D-4E65-85EA-80120F28E59E}">
      <dgm:prSet/>
      <dgm:spPr/>
      <dgm:t>
        <a:bodyPr/>
        <a:lstStyle/>
        <a:p>
          <a:endParaRPr lang="en-US" sz="1400"/>
        </a:p>
      </dgm:t>
    </dgm:pt>
    <dgm:pt modelId="{5DB9E47E-3656-4594-A2EA-F766D210BD11}">
      <dgm:prSet phldrT="[Text]" custT="1"/>
      <dgm:spPr>
        <a:solidFill>
          <a:schemeClr val="accent6"/>
        </a:solidFill>
      </dgm:spPr>
      <dgm:t>
        <a:bodyPr/>
        <a:lstStyle/>
        <a:p>
          <a:r>
            <a:rPr lang="en-US" sz="2400" dirty="0" smtClean="0"/>
            <a:t>Elegant (CLARA)</a:t>
          </a:r>
          <a:endParaRPr lang="en-US" sz="2400" dirty="0"/>
        </a:p>
      </dgm:t>
    </dgm:pt>
    <dgm:pt modelId="{672A3B3B-2B38-4E5B-8025-15D410D36EFB}" type="parTrans" cxnId="{9026CFF5-2D55-485D-9210-D8C6CACA8478}">
      <dgm:prSet/>
      <dgm:spPr/>
      <dgm:t>
        <a:bodyPr/>
        <a:lstStyle/>
        <a:p>
          <a:endParaRPr lang="en-US" sz="1400"/>
        </a:p>
      </dgm:t>
    </dgm:pt>
    <dgm:pt modelId="{659C070E-0580-4440-B490-47FDEAC76853}" type="sibTrans" cxnId="{9026CFF5-2D55-485D-9210-D8C6CACA8478}">
      <dgm:prSet/>
      <dgm:spPr/>
      <dgm:t>
        <a:bodyPr/>
        <a:lstStyle/>
        <a:p>
          <a:endParaRPr lang="en-US" sz="1400"/>
        </a:p>
      </dgm:t>
    </dgm:pt>
    <dgm:pt modelId="{BF657249-0E30-4B07-884F-98241B98A579}">
      <dgm:prSet phldrT="[Text]" custT="1"/>
      <dgm:spPr>
        <a:solidFill>
          <a:schemeClr val="accent6"/>
        </a:solidFill>
      </dgm:spPr>
      <dgm:t>
        <a:bodyPr/>
        <a:lstStyle/>
        <a:p>
          <a:r>
            <a:rPr lang="en-US" sz="2400" dirty="0" smtClean="0"/>
            <a:t>Elegant    (FEBE)</a:t>
          </a:r>
          <a:endParaRPr lang="en-US" sz="2400" dirty="0"/>
        </a:p>
      </dgm:t>
    </dgm:pt>
    <dgm:pt modelId="{E851D054-AD44-4F3D-9099-3A00B7EF227A}" type="parTrans" cxnId="{07FFF896-E75A-4EC9-9FCB-161F5C2002E4}">
      <dgm:prSet/>
      <dgm:spPr/>
      <dgm:t>
        <a:bodyPr/>
        <a:lstStyle/>
        <a:p>
          <a:endParaRPr lang="en-US" sz="1400"/>
        </a:p>
      </dgm:t>
    </dgm:pt>
    <dgm:pt modelId="{84CCE2CF-EC83-4FF0-BC71-445BF0874304}" type="sibTrans" cxnId="{07FFF896-E75A-4EC9-9FCB-161F5C2002E4}">
      <dgm:prSet/>
      <dgm:spPr/>
      <dgm:t>
        <a:bodyPr/>
        <a:lstStyle/>
        <a:p>
          <a:endParaRPr lang="en-US" sz="1400"/>
        </a:p>
      </dgm:t>
    </dgm:pt>
    <dgm:pt modelId="{6F940E88-0578-4335-80F5-F200E4C5BEC1}" type="pres">
      <dgm:prSet presAssocID="{9CFB6B03-7DD6-4833-B6B9-9BE6D6FBD1A1}" presName="Name0" presStyleCnt="0">
        <dgm:presLayoutVars>
          <dgm:dir/>
          <dgm:animLvl val="lvl"/>
          <dgm:resizeHandles val="exact"/>
        </dgm:presLayoutVars>
      </dgm:prSet>
      <dgm:spPr/>
    </dgm:pt>
    <dgm:pt modelId="{04F37D34-9C3C-40EA-AFEE-969AC69184DC}" type="pres">
      <dgm:prSet presAssocID="{485C6990-B7BF-4DE5-93EC-5E0B7B953E3F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B8B023-4247-4F17-BDDA-7B92F25E3C40}" type="pres">
      <dgm:prSet presAssocID="{7A1CEEF1-AAFF-4276-9E36-12685C9A382B}" presName="parTxOnlySpace" presStyleCnt="0"/>
      <dgm:spPr/>
    </dgm:pt>
    <dgm:pt modelId="{C6AD81F1-153E-4530-83B0-3BC7EDE15778}" type="pres">
      <dgm:prSet presAssocID="{3881D3C0-185D-40E2-91B5-F6CCD5844797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4BCF34-64B8-42F4-B4C4-1E0E49BBC1AE}" type="pres">
      <dgm:prSet presAssocID="{6D4BD3B2-FD02-4EE2-A44C-2A78709F5B24}" presName="parTxOnlySpace" presStyleCnt="0"/>
      <dgm:spPr/>
    </dgm:pt>
    <dgm:pt modelId="{032B5888-3E56-4F36-8931-13502076FCD6}" type="pres">
      <dgm:prSet presAssocID="{5DB9E47E-3656-4594-A2EA-F766D210BD11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BBA013-84F4-4797-AA5A-A0429BA04EFD}" type="pres">
      <dgm:prSet presAssocID="{659C070E-0580-4440-B490-47FDEAC76853}" presName="parTxOnlySpace" presStyleCnt="0"/>
      <dgm:spPr/>
    </dgm:pt>
    <dgm:pt modelId="{14A9E59D-44FC-4CFA-B02F-98FDFD002760}" type="pres">
      <dgm:prSet presAssocID="{BF657249-0E30-4B07-884F-98241B98A579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7FFF896-E75A-4EC9-9FCB-161F5C2002E4}" srcId="{9CFB6B03-7DD6-4833-B6B9-9BE6D6FBD1A1}" destId="{BF657249-0E30-4B07-884F-98241B98A579}" srcOrd="3" destOrd="0" parTransId="{E851D054-AD44-4F3D-9099-3A00B7EF227A}" sibTransId="{84CCE2CF-EC83-4FF0-BC71-445BF0874304}"/>
    <dgm:cxn modelId="{2FDCB833-64D0-4726-B1B4-48810538FB31}" type="presOf" srcId="{485C6990-B7BF-4DE5-93EC-5E0B7B953E3F}" destId="{04F37D34-9C3C-40EA-AFEE-969AC69184DC}" srcOrd="0" destOrd="0" presId="urn:microsoft.com/office/officeart/2005/8/layout/chevron1"/>
    <dgm:cxn modelId="{C86C3358-0F6D-4E65-85EA-80120F28E59E}" srcId="{9CFB6B03-7DD6-4833-B6B9-9BE6D6FBD1A1}" destId="{3881D3C0-185D-40E2-91B5-F6CCD5844797}" srcOrd="1" destOrd="0" parTransId="{936904CA-8BCF-48F2-9D91-49B2B05A7F7E}" sibTransId="{6D4BD3B2-FD02-4EE2-A44C-2A78709F5B24}"/>
    <dgm:cxn modelId="{D0CC892F-96FE-4254-A011-B97D942CCF79}" srcId="{9CFB6B03-7DD6-4833-B6B9-9BE6D6FBD1A1}" destId="{485C6990-B7BF-4DE5-93EC-5E0B7B953E3F}" srcOrd="0" destOrd="0" parTransId="{6FB68184-1A41-4857-8085-7281FA2F59E9}" sibTransId="{7A1CEEF1-AAFF-4276-9E36-12685C9A382B}"/>
    <dgm:cxn modelId="{07472F81-EE2A-4A44-B31B-CFDAA64C251F}" type="presOf" srcId="{3881D3C0-185D-40E2-91B5-F6CCD5844797}" destId="{C6AD81F1-153E-4530-83B0-3BC7EDE15778}" srcOrd="0" destOrd="0" presId="urn:microsoft.com/office/officeart/2005/8/layout/chevron1"/>
    <dgm:cxn modelId="{646B7613-90C4-425C-BFD1-A60B900FF339}" type="presOf" srcId="{9CFB6B03-7DD6-4833-B6B9-9BE6D6FBD1A1}" destId="{6F940E88-0578-4335-80F5-F200E4C5BEC1}" srcOrd="0" destOrd="0" presId="urn:microsoft.com/office/officeart/2005/8/layout/chevron1"/>
    <dgm:cxn modelId="{6F4AB9D0-A78F-4ACD-BC35-777CEA178BE1}" type="presOf" srcId="{BF657249-0E30-4B07-884F-98241B98A579}" destId="{14A9E59D-44FC-4CFA-B02F-98FDFD002760}" srcOrd="0" destOrd="0" presId="urn:microsoft.com/office/officeart/2005/8/layout/chevron1"/>
    <dgm:cxn modelId="{AC2B0EF5-824C-4133-A823-43EB644FCD69}" type="presOf" srcId="{5DB9E47E-3656-4594-A2EA-F766D210BD11}" destId="{032B5888-3E56-4F36-8931-13502076FCD6}" srcOrd="0" destOrd="0" presId="urn:microsoft.com/office/officeart/2005/8/layout/chevron1"/>
    <dgm:cxn modelId="{9026CFF5-2D55-485D-9210-D8C6CACA8478}" srcId="{9CFB6B03-7DD6-4833-B6B9-9BE6D6FBD1A1}" destId="{5DB9E47E-3656-4594-A2EA-F766D210BD11}" srcOrd="2" destOrd="0" parTransId="{672A3B3B-2B38-4E5B-8025-15D410D36EFB}" sibTransId="{659C070E-0580-4440-B490-47FDEAC76853}"/>
    <dgm:cxn modelId="{08BDE6EB-4E0F-408F-8779-60D46BFAED63}" type="presParOf" srcId="{6F940E88-0578-4335-80F5-F200E4C5BEC1}" destId="{04F37D34-9C3C-40EA-AFEE-969AC69184DC}" srcOrd="0" destOrd="0" presId="urn:microsoft.com/office/officeart/2005/8/layout/chevron1"/>
    <dgm:cxn modelId="{73D30496-CBE4-4FD6-A1D4-A6F562D658E7}" type="presParOf" srcId="{6F940E88-0578-4335-80F5-F200E4C5BEC1}" destId="{7AB8B023-4247-4F17-BDDA-7B92F25E3C40}" srcOrd="1" destOrd="0" presId="urn:microsoft.com/office/officeart/2005/8/layout/chevron1"/>
    <dgm:cxn modelId="{11F5C4DD-2C16-486D-9023-A3E70095B32C}" type="presParOf" srcId="{6F940E88-0578-4335-80F5-F200E4C5BEC1}" destId="{C6AD81F1-153E-4530-83B0-3BC7EDE15778}" srcOrd="2" destOrd="0" presId="urn:microsoft.com/office/officeart/2005/8/layout/chevron1"/>
    <dgm:cxn modelId="{7692ED24-3140-426A-BFD6-11A017AFEDC8}" type="presParOf" srcId="{6F940E88-0578-4335-80F5-F200E4C5BEC1}" destId="{CF4BCF34-64B8-42F4-B4C4-1E0E49BBC1AE}" srcOrd="3" destOrd="0" presId="urn:microsoft.com/office/officeart/2005/8/layout/chevron1"/>
    <dgm:cxn modelId="{775802E7-CD8D-4A10-895D-856206FC24C5}" type="presParOf" srcId="{6F940E88-0578-4335-80F5-F200E4C5BEC1}" destId="{032B5888-3E56-4F36-8931-13502076FCD6}" srcOrd="4" destOrd="0" presId="urn:microsoft.com/office/officeart/2005/8/layout/chevron1"/>
    <dgm:cxn modelId="{D2CDD682-1E2F-45C6-B133-F03CD839DDFA}" type="presParOf" srcId="{6F940E88-0578-4335-80F5-F200E4C5BEC1}" destId="{57BBA013-84F4-4797-AA5A-A0429BA04EFD}" srcOrd="5" destOrd="0" presId="urn:microsoft.com/office/officeart/2005/8/layout/chevron1"/>
    <dgm:cxn modelId="{C47CC054-7CE2-43CE-BD2D-5AC81040429E}" type="presParOf" srcId="{6F940E88-0578-4335-80F5-F200E4C5BEC1}" destId="{14A9E59D-44FC-4CFA-B02F-98FDFD002760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CFB6B03-7DD6-4833-B6B9-9BE6D6FBD1A1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3881D3C0-185D-40E2-91B5-F6CCD5844797}">
      <dgm:prSet phldrT="[Text]" custT="1"/>
      <dgm:spPr>
        <a:solidFill>
          <a:schemeClr val="accent4">
            <a:alpha val="34000"/>
          </a:schemeClr>
        </a:solidFill>
      </dgm:spPr>
      <dgm:t>
        <a:bodyPr/>
        <a:lstStyle/>
        <a:p>
          <a:r>
            <a:rPr lang="en-US" sz="1800" i="1" dirty="0" smtClean="0">
              <a:solidFill>
                <a:srgbClr val="003088"/>
              </a:solidFill>
            </a:rPr>
            <a:t>0-35 MeV/c</a:t>
          </a:r>
        </a:p>
        <a:p>
          <a:r>
            <a:rPr lang="en-US" sz="1800" i="1" dirty="0" smtClean="0">
              <a:solidFill>
                <a:srgbClr val="003088"/>
              </a:solidFill>
            </a:rPr>
            <a:t>Space-charge</a:t>
          </a:r>
          <a:endParaRPr lang="en-US" sz="1800" i="1" dirty="0">
            <a:solidFill>
              <a:srgbClr val="003088"/>
            </a:solidFill>
          </a:endParaRPr>
        </a:p>
      </dgm:t>
    </dgm:pt>
    <dgm:pt modelId="{936904CA-8BCF-48F2-9D91-49B2B05A7F7E}" type="parTrans" cxnId="{C86C3358-0F6D-4E65-85EA-80120F28E59E}">
      <dgm:prSet/>
      <dgm:spPr/>
      <dgm:t>
        <a:bodyPr/>
        <a:lstStyle/>
        <a:p>
          <a:endParaRPr lang="en-US" sz="1200" i="1"/>
        </a:p>
      </dgm:t>
    </dgm:pt>
    <dgm:pt modelId="{6D4BD3B2-FD02-4EE2-A44C-2A78709F5B24}" type="sibTrans" cxnId="{C86C3358-0F6D-4E65-85EA-80120F28E59E}">
      <dgm:prSet/>
      <dgm:spPr/>
      <dgm:t>
        <a:bodyPr/>
        <a:lstStyle/>
        <a:p>
          <a:endParaRPr lang="en-US" sz="1200" i="1"/>
        </a:p>
      </dgm:t>
    </dgm:pt>
    <dgm:pt modelId="{5DB9E47E-3656-4594-A2EA-F766D210BD11}">
      <dgm:prSet phldrT="[Text]" custT="1"/>
      <dgm:spPr>
        <a:solidFill>
          <a:schemeClr val="accent6">
            <a:alpha val="34000"/>
          </a:schemeClr>
        </a:solidFill>
      </dgm:spPr>
      <dgm:t>
        <a:bodyPr/>
        <a:lstStyle/>
        <a:p>
          <a:r>
            <a:rPr lang="en-US" sz="1800" i="1" dirty="0" smtClean="0">
              <a:solidFill>
                <a:srgbClr val="003088"/>
              </a:solidFill>
            </a:rPr>
            <a:t>35-250MeV/c</a:t>
          </a:r>
        </a:p>
        <a:p>
          <a:r>
            <a:rPr lang="en-US" sz="1800" i="1" dirty="0" smtClean="0">
              <a:solidFill>
                <a:srgbClr val="003088"/>
              </a:solidFill>
            </a:rPr>
            <a:t>LSC/CSR</a:t>
          </a:r>
          <a:endParaRPr lang="en-US" sz="1800" i="1" dirty="0">
            <a:solidFill>
              <a:srgbClr val="003088"/>
            </a:solidFill>
          </a:endParaRPr>
        </a:p>
      </dgm:t>
    </dgm:pt>
    <dgm:pt modelId="{672A3B3B-2B38-4E5B-8025-15D410D36EFB}" type="parTrans" cxnId="{9026CFF5-2D55-485D-9210-D8C6CACA8478}">
      <dgm:prSet/>
      <dgm:spPr/>
      <dgm:t>
        <a:bodyPr/>
        <a:lstStyle/>
        <a:p>
          <a:endParaRPr lang="en-US" sz="1200" i="1"/>
        </a:p>
      </dgm:t>
    </dgm:pt>
    <dgm:pt modelId="{659C070E-0580-4440-B490-47FDEAC76853}" type="sibTrans" cxnId="{9026CFF5-2D55-485D-9210-D8C6CACA8478}">
      <dgm:prSet/>
      <dgm:spPr/>
      <dgm:t>
        <a:bodyPr/>
        <a:lstStyle/>
        <a:p>
          <a:endParaRPr lang="en-US" sz="1200" i="1"/>
        </a:p>
      </dgm:t>
    </dgm:pt>
    <dgm:pt modelId="{BF657249-0E30-4B07-884F-98241B98A579}">
      <dgm:prSet phldrT="[Text]" custT="1"/>
      <dgm:spPr>
        <a:solidFill>
          <a:schemeClr val="accent6">
            <a:alpha val="34000"/>
          </a:schemeClr>
        </a:solidFill>
      </dgm:spPr>
      <dgm:t>
        <a:bodyPr/>
        <a:lstStyle/>
        <a:p>
          <a:r>
            <a:rPr lang="en-US" sz="1800" i="1" dirty="0" smtClean="0">
              <a:solidFill>
                <a:srgbClr val="003088"/>
              </a:solidFill>
            </a:rPr>
            <a:t>250MeV/c</a:t>
          </a:r>
        </a:p>
        <a:p>
          <a:r>
            <a:rPr lang="en-US" sz="1800" i="1" dirty="0" smtClean="0">
              <a:solidFill>
                <a:srgbClr val="003088"/>
              </a:solidFill>
            </a:rPr>
            <a:t>LSC/CSR</a:t>
          </a:r>
          <a:endParaRPr lang="en-US" sz="1800" i="1" dirty="0">
            <a:solidFill>
              <a:srgbClr val="003088"/>
            </a:solidFill>
          </a:endParaRPr>
        </a:p>
      </dgm:t>
    </dgm:pt>
    <dgm:pt modelId="{E851D054-AD44-4F3D-9099-3A00B7EF227A}" type="parTrans" cxnId="{07FFF896-E75A-4EC9-9FCB-161F5C2002E4}">
      <dgm:prSet/>
      <dgm:spPr/>
      <dgm:t>
        <a:bodyPr/>
        <a:lstStyle/>
        <a:p>
          <a:endParaRPr lang="en-US" sz="1200" i="1"/>
        </a:p>
      </dgm:t>
    </dgm:pt>
    <dgm:pt modelId="{84CCE2CF-EC83-4FF0-BC71-445BF0874304}" type="sibTrans" cxnId="{07FFF896-E75A-4EC9-9FCB-161F5C2002E4}">
      <dgm:prSet/>
      <dgm:spPr/>
      <dgm:t>
        <a:bodyPr/>
        <a:lstStyle/>
        <a:p>
          <a:endParaRPr lang="en-US" sz="1200" i="1"/>
        </a:p>
      </dgm:t>
    </dgm:pt>
    <dgm:pt modelId="{485C6990-B7BF-4DE5-93EC-5E0B7B953E3F}">
      <dgm:prSet phldrT="[Text]" custT="1"/>
      <dgm:spPr>
        <a:solidFill>
          <a:schemeClr val="accent1">
            <a:alpha val="34000"/>
          </a:schemeClr>
        </a:solidFill>
      </dgm:spPr>
      <dgm:t>
        <a:bodyPr/>
        <a:lstStyle/>
        <a:p>
          <a:r>
            <a:rPr lang="en-US" sz="1800" i="1" dirty="0" smtClean="0"/>
            <a:t> </a:t>
          </a:r>
          <a:endParaRPr lang="en-US" sz="1800" i="1" dirty="0"/>
        </a:p>
      </dgm:t>
    </dgm:pt>
    <dgm:pt modelId="{7A1CEEF1-AAFF-4276-9E36-12685C9A382B}" type="sibTrans" cxnId="{D0CC892F-96FE-4254-A011-B97D942CCF79}">
      <dgm:prSet/>
      <dgm:spPr/>
      <dgm:t>
        <a:bodyPr/>
        <a:lstStyle/>
        <a:p>
          <a:endParaRPr lang="en-US" sz="1200" i="1"/>
        </a:p>
      </dgm:t>
    </dgm:pt>
    <dgm:pt modelId="{6FB68184-1A41-4857-8085-7281FA2F59E9}" type="parTrans" cxnId="{D0CC892F-96FE-4254-A011-B97D942CCF79}">
      <dgm:prSet/>
      <dgm:spPr/>
      <dgm:t>
        <a:bodyPr/>
        <a:lstStyle/>
        <a:p>
          <a:endParaRPr lang="en-US" sz="1200" i="1"/>
        </a:p>
      </dgm:t>
    </dgm:pt>
    <dgm:pt modelId="{6F940E88-0578-4335-80F5-F200E4C5BEC1}" type="pres">
      <dgm:prSet presAssocID="{9CFB6B03-7DD6-4833-B6B9-9BE6D6FBD1A1}" presName="Name0" presStyleCnt="0">
        <dgm:presLayoutVars>
          <dgm:dir/>
          <dgm:animLvl val="lvl"/>
          <dgm:resizeHandles val="exact"/>
        </dgm:presLayoutVars>
      </dgm:prSet>
      <dgm:spPr/>
    </dgm:pt>
    <dgm:pt modelId="{04F37D34-9C3C-40EA-AFEE-969AC69184DC}" type="pres">
      <dgm:prSet presAssocID="{485C6990-B7BF-4DE5-93EC-5E0B7B953E3F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B8B023-4247-4F17-BDDA-7B92F25E3C40}" type="pres">
      <dgm:prSet presAssocID="{7A1CEEF1-AAFF-4276-9E36-12685C9A382B}" presName="parTxOnlySpace" presStyleCnt="0"/>
      <dgm:spPr/>
    </dgm:pt>
    <dgm:pt modelId="{C6AD81F1-153E-4530-83B0-3BC7EDE15778}" type="pres">
      <dgm:prSet presAssocID="{3881D3C0-185D-40E2-91B5-F6CCD5844797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4BCF34-64B8-42F4-B4C4-1E0E49BBC1AE}" type="pres">
      <dgm:prSet presAssocID="{6D4BD3B2-FD02-4EE2-A44C-2A78709F5B24}" presName="parTxOnlySpace" presStyleCnt="0"/>
      <dgm:spPr/>
    </dgm:pt>
    <dgm:pt modelId="{032B5888-3E56-4F36-8931-13502076FCD6}" type="pres">
      <dgm:prSet presAssocID="{5DB9E47E-3656-4594-A2EA-F766D210BD11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BBA013-84F4-4797-AA5A-A0429BA04EFD}" type="pres">
      <dgm:prSet presAssocID="{659C070E-0580-4440-B490-47FDEAC76853}" presName="parTxOnlySpace" presStyleCnt="0"/>
      <dgm:spPr/>
    </dgm:pt>
    <dgm:pt modelId="{14A9E59D-44FC-4CFA-B02F-98FDFD002760}" type="pres">
      <dgm:prSet presAssocID="{BF657249-0E30-4B07-884F-98241B98A579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7FFF896-E75A-4EC9-9FCB-161F5C2002E4}" srcId="{9CFB6B03-7DD6-4833-B6B9-9BE6D6FBD1A1}" destId="{BF657249-0E30-4B07-884F-98241B98A579}" srcOrd="3" destOrd="0" parTransId="{E851D054-AD44-4F3D-9099-3A00B7EF227A}" sibTransId="{84CCE2CF-EC83-4FF0-BC71-445BF0874304}"/>
    <dgm:cxn modelId="{2FDCB833-64D0-4726-B1B4-48810538FB31}" type="presOf" srcId="{485C6990-B7BF-4DE5-93EC-5E0B7B953E3F}" destId="{04F37D34-9C3C-40EA-AFEE-969AC69184DC}" srcOrd="0" destOrd="0" presId="urn:microsoft.com/office/officeart/2005/8/layout/chevron1"/>
    <dgm:cxn modelId="{C86C3358-0F6D-4E65-85EA-80120F28E59E}" srcId="{9CFB6B03-7DD6-4833-B6B9-9BE6D6FBD1A1}" destId="{3881D3C0-185D-40E2-91B5-F6CCD5844797}" srcOrd="1" destOrd="0" parTransId="{936904CA-8BCF-48F2-9D91-49B2B05A7F7E}" sibTransId="{6D4BD3B2-FD02-4EE2-A44C-2A78709F5B24}"/>
    <dgm:cxn modelId="{D0CC892F-96FE-4254-A011-B97D942CCF79}" srcId="{9CFB6B03-7DD6-4833-B6B9-9BE6D6FBD1A1}" destId="{485C6990-B7BF-4DE5-93EC-5E0B7B953E3F}" srcOrd="0" destOrd="0" parTransId="{6FB68184-1A41-4857-8085-7281FA2F59E9}" sibTransId="{7A1CEEF1-AAFF-4276-9E36-12685C9A382B}"/>
    <dgm:cxn modelId="{07472F81-EE2A-4A44-B31B-CFDAA64C251F}" type="presOf" srcId="{3881D3C0-185D-40E2-91B5-F6CCD5844797}" destId="{C6AD81F1-153E-4530-83B0-3BC7EDE15778}" srcOrd="0" destOrd="0" presId="urn:microsoft.com/office/officeart/2005/8/layout/chevron1"/>
    <dgm:cxn modelId="{646B7613-90C4-425C-BFD1-A60B900FF339}" type="presOf" srcId="{9CFB6B03-7DD6-4833-B6B9-9BE6D6FBD1A1}" destId="{6F940E88-0578-4335-80F5-F200E4C5BEC1}" srcOrd="0" destOrd="0" presId="urn:microsoft.com/office/officeart/2005/8/layout/chevron1"/>
    <dgm:cxn modelId="{6F4AB9D0-A78F-4ACD-BC35-777CEA178BE1}" type="presOf" srcId="{BF657249-0E30-4B07-884F-98241B98A579}" destId="{14A9E59D-44FC-4CFA-B02F-98FDFD002760}" srcOrd="0" destOrd="0" presId="urn:microsoft.com/office/officeart/2005/8/layout/chevron1"/>
    <dgm:cxn modelId="{AC2B0EF5-824C-4133-A823-43EB644FCD69}" type="presOf" srcId="{5DB9E47E-3656-4594-A2EA-F766D210BD11}" destId="{032B5888-3E56-4F36-8931-13502076FCD6}" srcOrd="0" destOrd="0" presId="urn:microsoft.com/office/officeart/2005/8/layout/chevron1"/>
    <dgm:cxn modelId="{9026CFF5-2D55-485D-9210-D8C6CACA8478}" srcId="{9CFB6B03-7DD6-4833-B6B9-9BE6D6FBD1A1}" destId="{5DB9E47E-3656-4594-A2EA-F766D210BD11}" srcOrd="2" destOrd="0" parTransId="{672A3B3B-2B38-4E5B-8025-15D410D36EFB}" sibTransId="{659C070E-0580-4440-B490-47FDEAC76853}"/>
    <dgm:cxn modelId="{08BDE6EB-4E0F-408F-8779-60D46BFAED63}" type="presParOf" srcId="{6F940E88-0578-4335-80F5-F200E4C5BEC1}" destId="{04F37D34-9C3C-40EA-AFEE-969AC69184DC}" srcOrd="0" destOrd="0" presId="urn:microsoft.com/office/officeart/2005/8/layout/chevron1"/>
    <dgm:cxn modelId="{73D30496-CBE4-4FD6-A1D4-A6F562D658E7}" type="presParOf" srcId="{6F940E88-0578-4335-80F5-F200E4C5BEC1}" destId="{7AB8B023-4247-4F17-BDDA-7B92F25E3C40}" srcOrd="1" destOrd="0" presId="urn:microsoft.com/office/officeart/2005/8/layout/chevron1"/>
    <dgm:cxn modelId="{11F5C4DD-2C16-486D-9023-A3E70095B32C}" type="presParOf" srcId="{6F940E88-0578-4335-80F5-F200E4C5BEC1}" destId="{C6AD81F1-153E-4530-83B0-3BC7EDE15778}" srcOrd="2" destOrd="0" presId="urn:microsoft.com/office/officeart/2005/8/layout/chevron1"/>
    <dgm:cxn modelId="{7692ED24-3140-426A-BFD6-11A017AFEDC8}" type="presParOf" srcId="{6F940E88-0578-4335-80F5-F200E4C5BEC1}" destId="{CF4BCF34-64B8-42F4-B4C4-1E0E49BBC1AE}" srcOrd="3" destOrd="0" presId="urn:microsoft.com/office/officeart/2005/8/layout/chevron1"/>
    <dgm:cxn modelId="{775802E7-CD8D-4A10-895D-856206FC24C5}" type="presParOf" srcId="{6F940E88-0578-4335-80F5-F200E4C5BEC1}" destId="{032B5888-3E56-4F36-8931-13502076FCD6}" srcOrd="4" destOrd="0" presId="urn:microsoft.com/office/officeart/2005/8/layout/chevron1"/>
    <dgm:cxn modelId="{D2CDD682-1E2F-45C6-B133-F03CD839DDFA}" type="presParOf" srcId="{6F940E88-0578-4335-80F5-F200E4C5BEC1}" destId="{57BBA013-84F4-4797-AA5A-A0429BA04EFD}" srcOrd="5" destOrd="0" presId="urn:microsoft.com/office/officeart/2005/8/layout/chevron1"/>
    <dgm:cxn modelId="{C47CC054-7CE2-43CE-BD2D-5AC81040429E}" type="presParOf" srcId="{6F940E88-0578-4335-80F5-F200E4C5BEC1}" destId="{14A9E59D-44FC-4CFA-B02F-98FDFD002760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CFB6B03-7DD6-4833-B6B9-9BE6D6FBD1A1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3881D3C0-185D-40E2-91B5-F6CCD5844797}">
      <dgm:prSet phldrT="[Text]" custT="1"/>
      <dgm:spPr>
        <a:solidFill>
          <a:schemeClr val="accent4">
            <a:alpha val="34000"/>
          </a:schemeClr>
        </a:solidFill>
      </dgm:spPr>
      <dgm:t>
        <a:bodyPr/>
        <a:lstStyle/>
        <a:p>
          <a:r>
            <a:rPr lang="en-US" sz="2000" i="0" dirty="0" smtClean="0">
              <a:solidFill>
                <a:srgbClr val="003088"/>
              </a:solidFill>
            </a:rPr>
            <a:t>Gun + Linac1</a:t>
          </a:r>
          <a:endParaRPr lang="en-US" sz="2000" i="0" dirty="0">
            <a:solidFill>
              <a:srgbClr val="003088"/>
            </a:solidFill>
          </a:endParaRPr>
        </a:p>
      </dgm:t>
    </dgm:pt>
    <dgm:pt modelId="{936904CA-8BCF-48F2-9D91-49B2B05A7F7E}" type="parTrans" cxnId="{C86C3358-0F6D-4E65-85EA-80120F28E59E}">
      <dgm:prSet/>
      <dgm:spPr/>
      <dgm:t>
        <a:bodyPr/>
        <a:lstStyle/>
        <a:p>
          <a:endParaRPr lang="en-US" sz="1200" i="1"/>
        </a:p>
      </dgm:t>
    </dgm:pt>
    <dgm:pt modelId="{6D4BD3B2-FD02-4EE2-A44C-2A78709F5B24}" type="sibTrans" cxnId="{C86C3358-0F6D-4E65-85EA-80120F28E59E}">
      <dgm:prSet/>
      <dgm:spPr/>
      <dgm:t>
        <a:bodyPr/>
        <a:lstStyle/>
        <a:p>
          <a:endParaRPr lang="en-US" sz="1200" i="1"/>
        </a:p>
      </dgm:t>
    </dgm:pt>
    <dgm:pt modelId="{5DB9E47E-3656-4594-A2EA-F766D210BD11}">
      <dgm:prSet phldrT="[Text]" custT="1"/>
      <dgm:spPr>
        <a:solidFill>
          <a:schemeClr val="accent6">
            <a:alpha val="34000"/>
          </a:schemeClr>
        </a:solidFill>
      </dgm:spPr>
      <dgm:t>
        <a:bodyPr/>
        <a:lstStyle/>
        <a:p>
          <a:r>
            <a:rPr lang="en-US" sz="2000" i="0" dirty="0" smtClean="0">
              <a:solidFill>
                <a:srgbClr val="003088"/>
              </a:solidFill>
            </a:rPr>
            <a:t>Linac 2-4, 4HC, VBC, De-chirper</a:t>
          </a:r>
          <a:endParaRPr lang="en-US" sz="2000" i="0" dirty="0">
            <a:solidFill>
              <a:srgbClr val="003088"/>
            </a:solidFill>
          </a:endParaRPr>
        </a:p>
      </dgm:t>
    </dgm:pt>
    <dgm:pt modelId="{672A3B3B-2B38-4E5B-8025-15D410D36EFB}" type="parTrans" cxnId="{9026CFF5-2D55-485D-9210-D8C6CACA8478}">
      <dgm:prSet/>
      <dgm:spPr/>
      <dgm:t>
        <a:bodyPr/>
        <a:lstStyle/>
        <a:p>
          <a:endParaRPr lang="en-US" sz="1200" i="1"/>
        </a:p>
      </dgm:t>
    </dgm:pt>
    <dgm:pt modelId="{659C070E-0580-4440-B490-47FDEAC76853}" type="sibTrans" cxnId="{9026CFF5-2D55-485D-9210-D8C6CACA8478}">
      <dgm:prSet/>
      <dgm:spPr/>
      <dgm:t>
        <a:bodyPr/>
        <a:lstStyle/>
        <a:p>
          <a:endParaRPr lang="en-US" sz="1200" i="1"/>
        </a:p>
      </dgm:t>
    </dgm:pt>
    <dgm:pt modelId="{BF657249-0E30-4B07-884F-98241B98A579}">
      <dgm:prSet phldrT="[Text]" custT="1"/>
      <dgm:spPr>
        <a:solidFill>
          <a:schemeClr val="accent6">
            <a:alpha val="34000"/>
          </a:schemeClr>
        </a:solidFill>
      </dgm:spPr>
      <dgm:t>
        <a:bodyPr/>
        <a:lstStyle/>
        <a:p>
          <a:r>
            <a:rPr lang="en-US" sz="2000" i="0" dirty="0" smtClean="0">
              <a:solidFill>
                <a:srgbClr val="003088"/>
              </a:solidFill>
            </a:rPr>
            <a:t>FEBE Arc, FEBE Hutch, IP</a:t>
          </a:r>
          <a:endParaRPr lang="en-US" sz="2000" i="0" dirty="0">
            <a:solidFill>
              <a:srgbClr val="003088"/>
            </a:solidFill>
          </a:endParaRPr>
        </a:p>
      </dgm:t>
    </dgm:pt>
    <dgm:pt modelId="{E851D054-AD44-4F3D-9099-3A00B7EF227A}" type="parTrans" cxnId="{07FFF896-E75A-4EC9-9FCB-161F5C2002E4}">
      <dgm:prSet/>
      <dgm:spPr/>
      <dgm:t>
        <a:bodyPr/>
        <a:lstStyle/>
        <a:p>
          <a:endParaRPr lang="en-US" sz="1200" i="1"/>
        </a:p>
      </dgm:t>
    </dgm:pt>
    <dgm:pt modelId="{84CCE2CF-EC83-4FF0-BC71-445BF0874304}" type="sibTrans" cxnId="{07FFF896-E75A-4EC9-9FCB-161F5C2002E4}">
      <dgm:prSet/>
      <dgm:spPr/>
      <dgm:t>
        <a:bodyPr/>
        <a:lstStyle/>
        <a:p>
          <a:endParaRPr lang="en-US" sz="1200" i="1"/>
        </a:p>
      </dgm:t>
    </dgm:pt>
    <dgm:pt modelId="{485C6990-B7BF-4DE5-93EC-5E0B7B953E3F}">
      <dgm:prSet phldrT="[Text]" custT="1"/>
      <dgm:spPr>
        <a:solidFill>
          <a:schemeClr val="accent1">
            <a:alpha val="34000"/>
          </a:schemeClr>
        </a:solidFill>
      </dgm:spPr>
      <dgm:t>
        <a:bodyPr/>
        <a:lstStyle/>
        <a:p>
          <a:r>
            <a:rPr lang="en-US" sz="1800" i="1" dirty="0" smtClean="0"/>
            <a:t> </a:t>
          </a:r>
          <a:endParaRPr lang="en-US" sz="1800" i="1" dirty="0"/>
        </a:p>
      </dgm:t>
    </dgm:pt>
    <dgm:pt modelId="{7A1CEEF1-AAFF-4276-9E36-12685C9A382B}" type="sibTrans" cxnId="{D0CC892F-96FE-4254-A011-B97D942CCF79}">
      <dgm:prSet/>
      <dgm:spPr/>
      <dgm:t>
        <a:bodyPr/>
        <a:lstStyle/>
        <a:p>
          <a:endParaRPr lang="en-US" sz="1200" i="1"/>
        </a:p>
      </dgm:t>
    </dgm:pt>
    <dgm:pt modelId="{6FB68184-1A41-4857-8085-7281FA2F59E9}" type="parTrans" cxnId="{D0CC892F-96FE-4254-A011-B97D942CCF79}">
      <dgm:prSet/>
      <dgm:spPr/>
      <dgm:t>
        <a:bodyPr/>
        <a:lstStyle/>
        <a:p>
          <a:endParaRPr lang="en-US" sz="1200" i="1"/>
        </a:p>
      </dgm:t>
    </dgm:pt>
    <dgm:pt modelId="{6F940E88-0578-4335-80F5-F200E4C5BEC1}" type="pres">
      <dgm:prSet presAssocID="{9CFB6B03-7DD6-4833-B6B9-9BE6D6FBD1A1}" presName="Name0" presStyleCnt="0">
        <dgm:presLayoutVars>
          <dgm:dir/>
          <dgm:animLvl val="lvl"/>
          <dgm:resizeHandles val="exact"/>
        </dgm:presLayoutVars>
      </dgm:prSet>
      <dgm:spPr/>
    </dgm:pt>
    <dgm:pt modelId="{04F37D34-9C3C-40EA-AFEE-969AC69184DC}" type="pres">
      <dgm:prSet presAssocID="{485C6990-B7BF-4DE5-93EC-5E0B7B953E3F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B8B023-4247-4F17-BDDA-7B92F25E3C40}" type="pres">
      <dgm:prSet presAssocID="{7A1CEEF1-AAFF-4276-9E36-12685C9A382B}" presName="parTxOnlySpace" presStyleCnt="0"/>
      <dgm:spPr/>
    </dgm:pt>
    <dgm:pt modelId="{C6AD81F1-153E-4530-83B0-3BC7EDE15778}" type="pres">
      <dgm:prSet presAssocID="{3881D3C0-185D-40E2-91B5-F6CCD5844797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4BCF34-64B8-42F4-B4C4-1E0E49BBC1AE}" type="pres">
      <dgm:prSet presAssocID="{6D4BD3B2-FD02-4EE2-A44C-2A78709F5B24}" presName="parTxOnlySpace" presStyleCnt="0"/>
      <dgm:spPr/>
    </dgm:pt>
    <dgm:pt modelId="{032B5888-3E56-4F36-8931-13502076FCD6}" type="pres">
      <dgm:prSet presAssocID="{5DB9E47E-3656-4594-A2EA-F766D210BD11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BBA013-84F4-4797-AA5A-A0429BA04EFD}" type="pres">
      <dgm:prSet presAssocID="{659C070E-0580-4440-B490-47FDEAC76853}" presName="parTxOnlySpace" presStyleCnt="0"/>
      <dgm:spPr/>
    </dgm:pt>
    <dgm:pt modelId="{14A9E59D-44FC-4CFA-B02F-98FDFD002760}" type="pres">
      <dgm:prSet presAssocID="{BF657249-0E30-4B07-884F-98241B98A579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7FFF896-E75A-4EC9-9FCB-161F5C2002E4}" srcId="{9CFB6B03-7DD6-4833-B6B9-9BE6D6FBD1A1}" destId="{BF657249-0E30-4B07-884F-98241B98A579}" srcOrd="3" destOrd="0" parTransId="{E851D054-AD44-4F3D-9099-3A00B7EF227A}" sibTransId="{84CCE2CF-EC83-4FF0-BC71-445BF0874304}"/>
    <dgm:cxn modelId="{2FDCB833-64D0-4726-B1B4-48810538FB31}" type="presOf" srcId="{485C6990-B7BF-4DE5-93EC-5E0B7B953E3F}" destId="{04F37D34-9C3C-40EA-AFEE-969AC69184DC}" srcOrd="0" destOrd="0" presId="urn:microsoft.com/office/officeart/2005/8/layout/chevron1"/>
    <dgm:cxn modelId="{C86C3358-0F6D-4E65-85EA-80120F28E59E}" srcId="{9CFB6B03-7DD6-4833-B6B9-9BE6D6FBD1A1}" destId="{3881D3C0-185D-40E2-91B5-F6CCD5844797}" srcOrd="1" destOrd="0" parTransId="{936904CA-8BCF-48F2-9D91-49B2B05A7F7E}" sibTransId="{6D4BD3B2-FD02-4EE2-A44C-2A78709F5B24}"/>
    <dgm:cxn modelId="{D0CC892F-96FE-4254-A011-B97D942CCF79}" srcId="{9CFB6B03-7DD6-4833-B6B9-9BE6D6FBD1A1}" destId="{485C6990-B7BF-4DE5-93EC-5E0B7B953E3F}" srcOrd="0" destOrd="0" parTransId="{6FB68184-1A41-4857-8085-7281FA2F59E9}" sibTransId="{7A1CEEF1-AAFF-4276-9E36-12685C9A382B}"/>
    <dgm:cxn modelId="{07472F81-EE2A-4A44-B31B-CFDAA64C251F}" type="presOf" srcId="{3881D3C0-185D-40E2-91B5-F6CCD5844797}" destId="{C6AD81F1-153E-4530-83B0-3BC7EDE15778}" srcOrd="0" destOrd="0" presId="urn:microsoft.com/office/officeart/2005/8/layout/chevron1"/>
    <dgm:cxn modelId="{646B7613-90C4-425C-BFD1-A60B900FF339}" type="presOf" srcId="{9CFB6B03-7DD6-4833-B6B9-9BE6D6FBD1A1}" destId="{6F940E88-0578-4335-80F5-F200E4C5BEC1}" srcOrd="0" destOrd="0" presId="urn:microsoft.com/office/officeart/2005/8/layout/chevron1"/>
    <dgm:cxn modelId="{6F4AB9D0-A78F-4ACD-BC35-777CEA178BE1}" type="presOf" srcId="{BF657249-0E30-4B07-884F-98241B98A579}" destId="{14A9E59D-44FC-4CFA-B02F-98FDFD002760}" srcOrd="0" destOrd="0" presId="urn:microsoft.com/office/officeart/2005/8/layout/chevron1"/>
    <dgm:cxn modelId="{AC2B0EF5-824C-4133-A823-43EB644FCD69}" type="presOf" srcId="{5DB9E47E-3656-4594-A2EA-F766D210BD11}" destId="{032B5888-3E56-4F36-8931-13502076FCD6}" srcOrd="0" destOrd="0" presId="urn:microsoft.com/office/officeart/2005/8/layout/chevron1"/>
    <dgm:cxn modelId="{9026CFF5-2D55-485D-9210-D8C6CACA8478}" srcId="{9CFB6B03-7DD6-4833-B6B9-9BE6D6FBD1A1}" destId="{5DB9E47E-3656-4594-A2EA-F766D210BD11}" srcOrd="2" destOrd="0" parTransId="{672A3B3B-2B38-4E5B-8025-15D410D36EFB}" sibTransId="{659C070E-0580-4440-B490-47FDEAC76853}"/>
    <dgm:cxn modelId="{08BDE6EB-4E0F-408F-8779-60D46BFAED63}" type="presParOf" srcId="{6F940E88-0578-4335-80F5-F200E4C5BEC1}" destId="{04F37D34-9C3C-40EA-AFEE-969AC69184DC}" srcOrd="0" destOrd="0" presId="urn:microsoft.com/office/officeart/2005/8/layout/chevron1"/>
    <dgm:cxn modelId="{73D30496-CBE4-4FD6-A1D4-A6F562D658E7}" type="presParOf" srcId="{6F940E88-0578-4335-80F5-F200E4C5BEC1}" destId="{7AB8B023-4247-4F17-BDDA-7B92F25E3C40}" srcOrd="1" destOrd="0" presId="urn:microsoft.com/office/officeart/2005/8/layout/chevron1"/>
    <dgm:cxn modelId="{11F5C4DD-2C16-486D-9023-A3E70095B32C}" type="presParOf" srcId="{6F940E88-0578-4335-80F5-F200E4C5BEC1}" destId="{C6AD81F1-153E-4530-83B0-3BC7EDE15778}" srcOrd="2" destOrd="0" presId="urn:microsoft.com/office/officeart/2005/8/layout/chevron1"/>
    <dgm:cxn modelId="{7692ED24-3140-426A-BFD6-11A017AFEDC8}" type="presParOf" srcId="{6F940E88-0578-4335-80F5-F200E4C5BEC1}" destId="{CF4BCF34-64B8-42F4-B4C4-1E0E49BBC1AE}" srcOrd="3" destOrd="0" presId="urn:microsoft.com/office/officeart/2005/8/layout/chevron1"/>
    <dgm:cxn modelId="{775802E7-CD8D-4A10-895D-856206FC24C5}" type="presParOf" srcId="{6F940E88-0578-4335-80F5-F200E4C5BEC1}" destId="{032B5888-3E56-4F36-8931-13502076FCD6}" srcOrd="4" destOrd="0" presId="urn:microsoft.com/office/officeart/2005/8/layout/chevron1"/>
    <dgm:cxn modelId="{D2CDD682-1E2F-45C6-B133-F03CD839DDFA}" type="presParOf" srcId="{6F940E88-0578-4335-80F5-F200E4C5BEC1}" destId="{57BBA013-84F4-4797-AA5A-A0429BA04EFD}" srcOrd="5" destOrd="0" presId="urn:microsoft.com/office/officeart/2005/8/layout/chevron1"/>
    <dgm:cxn modelId="{C47CC054-7CE2-43CE-BD2D-5AC81040429E}" type="presParOf" srcId="{6F940E88-0578-4335-80F5-F200E4C5BEC1}" destId="{14A9E59D-44FC-4CFA-B02F-98FDFD002760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F37D34-9C3C-40EA-AFEE-969AC69184DC}">
      <dsp:nvSpPr>
        <dsp:cNvPr id="0" name=""/>
        <dsp:cNvSpPr/>
      </dsp:nvSpPr>
      <dsp:spPr>
        <a:xfrm>
          <a:off x="4841" y="0"/>
          <a:ext cx="2818123" cy="78377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Generator (Cathode)</a:t>
          </a:r>
          <a:endParaRPr lang="en-US" sz="2400" kern="1200" dirty="0"/>
        </a:p>
      </dsp:txBody>
      <dsp:txXfrm>
        <a:off x="396727" y="0"/>
        <a:ext cx="2034352" cy="783771"/>
      </dsp:txXfrm>
    </dsp:sp>
    <dsp:sp modelId="{C6AD81F1-153E-4530-83B0-3BC7EDE15778}">
      <dsp:nvSpPr>
        <dsp:cNvPr id="0" name=""/>
        <dsp:cNvSpPr/>
      </dsp:nvSpPr>
      <dsp:spPr>
        <a:xfrm>
          <a:off x="2541152" y="0"/>
          <a:ext cx="2818123" cy="783771"/>
        </a:xfrm>
        <a:prstGeom prst="chevron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ASTRA (Injector)</a:t>
          </a:r>
          <a:endParaRPr lang="en-US" sz="2400" kern="1200" dirty="0"/>
        </a:p>
      </dsp:txBody>
      <dsp:txXfrm>
        <a:off x="2933038" y="0"/>
        <a:ext cx="2034352" cy="783771"/>
      </dsp:txXfrm>
    </dsp:sp>
    <dsp:sp modelId="{032B5888-3E56-4F36-8931-13502076FCD6}">
      <dsp:nvSpPr>
        <dsp:cNvPr id="0" name=""/>
        <dsp:cNvSpPr/>
      </dsp:nvSpPr>
      <dsp:spPr>
        <a:xfrm>
          <a:off x="5077463" y="0"/>
          <a:ext cx="2818123" cy="783771"/>
        </a:xfrm>
        <a:prstGeom prst="chevron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Elegant (CLARA)</a:t>
          </a:r>
          <a:endParaRPr lang="en-US" sz="2400" kern="1200" dirty="0"/>
        </a:p>
      </dsp:txBody>
      <dsp:txXfrm>
        <a:off x="5469349" y="0"/>
        <a:ext cx="2034352" cy="783771"/>
      </dsp:txXfrm>
    </dsp:sp>
    <dsp:sp modelId="{14A9E59D-44FC-4CFA-B02F-98FDFD002760}">
      <dsp:nvSpPr>
        <dsp:cNvPr id="0" name=""/>
        <dsp:cNvSpPr/>
      </dsp:nvSpPr>
      <dsp:spPr>
        <a:xfrm>
          <a:off x="7613774" y="0"/>
          <a:ext cx="2818123" cy="783771"/>
        </a:xfrm>
        <a:prstGeom prst="chevron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Elegant    (FEBE)</a:t>
          </a:r>
          <a:endParaRPr lang="en-US" sz="2400" kern="1200" dirty="0"/>
        </a:p>
      </dsp:txBody>
      <dsp:txXfrm>
        <a:off x="8005660" y="0"/>
        <a:ext cx="2034352" cy="78377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F37D34-9C3C-40EA-AFEE-969AC69184DC}">
      <dsp:nvSpPr>
        <dsp:cNvPr id="0" name=""/>
        <dsp:cNvSpPr/>
      </dsp:nvSpPr>
      <dsp:spPr>
        <a:xfrm>
          <a:off x="4841" y="0"/>
          <a:ext cx="2818123" cy="660176"/>
        </a:xfrm>
        <a:prstGeom prst="chevron">
          <a:avLst/>
        </a:prstGeom>
        <a:solidFill>
          <a:schemeClr val="accent1">
            <a:alpha val="34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i="1" kern="1200" dirty="0" smtClean="0"/>
            <a:t> </a:t>
          </a:r>
          <a:endParaRPr lang="en-US" sz="1800" i="1" kern="1200" dirty="0"/>
        </a:p>
      </dsp:txBody>
      <dsp:txXfrm>
        <a:off x="334929" y="0"/>
        <a:ext cx="2157947" cy="660176"/>
      </dsp:txXfrm>
    </dsp:sp>
    <dsp:sp modelId="{C6AD81F1-153E-4530-83B0-3BC7EDE15778}">
      <dsp:nvSpPr>
        <dsp:cNvPr id="0" name=""/>
        <dsp:cNvSpPr/>
      </dsp:nvSpPr>
      <dsp:spPr>
        <a:xfrm>
          <a:off x="2541152" y="0"/>
          <a:ext cx="2818123" cy="660176"/>
        </a:xfrm>
        <a:prstGeom prst="chevron">
          <a:avLst/>
        </a:prstGeom>
        <a:solidFill>
          <a:schemeClr val="accent4">
            <a:alpha val="34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i="1" kern="1200" dirty="0" smtClean="0">
              <a:solidFill>
                <a:srgbClr val="003088"/>
              </a:solidFill>
            </a:rPr>
            <a:t>0-35 MeV/c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i="1" kern="1200" dirty="0" smtClean="0">
              <a:solidFill>
                <a:srgbClr val="003088"/>
              </a:solidFill>
            </a:rPr>
            <a:t>Space-charge</a:t>
          </a:r>
          <a:endParaRPr lang="en-US" sz="1800" i="1" kern="1200" dirty="0">
            <a:solidFill>
              <a:srgbClr val="003088"/>
            </a:solidFill>
          </a:endParaRPr>
        </a:p>
      </dsp:txBody>
      <dsp:txXfrm>
        <a:off x="2871240" y="0"/>
        <a:ext cx="2157947" cy="660176"/>
      </dsp:txXfrm>
    </dsp:sp>
    <dsp:sp modelId="{032B5888-3E56-4F36-8931-13502076FCD6}">
      <dsp:nvSpPr>
        <dsp:cNvPr id="0" name=""/>
        <dsp:cNvSpPr/>
      </dsp:nvSpPr>
      <dsp:spPr>
        <a:xfrm>
          <a:off x="5077463" y="0"/>
          <a:ext cx="2818123" cy="660176"/>
        </a:xfrm>
        <a:prstGeom prst="chevron">
          <a:avLst/>
        </a:prstGeom>
        <a:solidFill>
          <a:schemeClr val="accent6">
            <a:alpha val="34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i="1" kern="1200" dirty="0" smtClean="0">
              <a:solidFill>
                <a:srgbClr val="003088"/>
              </a:solidFill>
            </a:rPr>
            <a:t>35-250MeV/c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i="1" kern="1200" dirty="0" smtClean="0">
              <a:solidFill>
                <a:srgbClr val="003088"/>
              </a:solidFill>
            </a:rPr>
            <a:t>LSC/CSR</a:t>
          </a:r>
          <a:endParaRPr lang="en-US" sz="1800" i="1" kern="1200" dirty="0">
            <a:solidFill>
              <a:srgbClr val="003088"/>
            </a:solidFill>
          </a:endParaRPr>
        </a:p>
      </dsp:txBody>
      <dsp:txXfrm>
        <a:off x="5407551" y="0"/>
        <a:ext cx="2157947" cy="660176"/>
      </dsp:txXfrm>
    </dsp:sp>
    <dsp:sp modelId="{14A9E59D-44FC-4CFA-B02F-98FDFD002760}">
      <dsp:nvSpPr>
        <dsp:cNvPr id="0" name=""/>
        <dsp:cNvSpPr/>
      </dsp:nvSpPr>
      <dsp:spPr>
        <a:xfrm>
          <a:off x="7613774" y="0"/>
          <a:ext cx="2818123" cy="660176"/>
        </a:xfrm>
        <a:prstGeom prst="chevron">
          <a:avLst/>
        </a:prstGeom>
        <a:solidFill>
          <a:schemeClr val="accent6">
            <a:alpha val="34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i="1" kern="1200" dirty="0" smtClean="0">
              <a:solidFill>
                <a:srgbClr val="003088"/>
              </a:solidFill>
            </a:rPr>
            <a:t>250MeV/c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i="1" kern="1200" dirty="0" smtClean="0">
              <a:solidFill>
                <a:srgbClr val="003088"/>
              </a:solidFill>
            </a:rPr>
            <a:t>LSC/CSR</a:t>
          </a:r>
          <a:endParaRPr lang="en-US" sz="1800" i="1" kern="1200" dirty="0">
            <a:solidFill>
              <a:srgbClr val="003088"/>
            </a:solidFill>
          </a:endParaRPr>
        </a:p>
      </dsp:txBody>
      <dsp:txXfrm>
        <a:off x="7943862" y="0"/>
        <a:ext cx="2157947" cy="66017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F37D34-9C3C-40EA-AFEE-969AC69184DC}">
      <dsp:nvSpPr>
        <dsp:cNvPr id="0" name=""/>
        <dsp:cNvSpPr/>
      </dsp:nvSpPr>
      <dsp:spPr>
        <a:xfrm>
          <a:off x="4841" y="0"/>
          <a:ext cx="2818123" cy="660176"/>
        </a:xfrm>
        <a:prstGeom prst="chevron">
          <a:avLst/>
        </a:prstGeom>
        <a:solidFill>
          <a:schemeClr val="accent1">
            <a:alpha val="34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i="1" kern="1200" dirty="0" smtClean="0"/>
            <a:t> </a:t>
          </a:r>
          <a:endParaRPr lang="en-US" sz="1800" i="1" kern="1200" dirty="0"/>
        </a:p>
      </dsp:txBody>
      <dsp:txXfrm>
        <a:off x="334929" y="0"/>
        <a:ext cx="2157947" cy="660176"/>
      </dsp:txXfrm>
    </dsp:sp>
    <dsp:sp modelId="{C6AD81F1-153E-4530-83B0-3BC7EDE15778}">
      <dsp:nvSpPr>
        <dsp:cNvPr id="0" name=""/>
        <dsp:cNvSpPr/>
      </dsp:nvSpPr>
      <dsp:spPr>
        <a:xfrm>
          <a:off x="2541152" y="0"/>
          <a:ext cx="2818123" cy="660176"/>
        </a:xfrm>
        <a:prstGeom prst="chevron">
          <a:avLst/>
        </a:prstGeom>
        <a:solidFill>
          <a:schemeClr val="accent4">
            <a:alpha val="34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i="0" kern="1200" dirty="0" smtClean="0">
              <a:solidFill>
                <a:srgbClr val="003088"/>
              </a:solidFill>
            </a:rPr>
            <a:t>Gun + Linac1</a:t>
          </a:r>
          <a:endParaRPr lang="en-US" sz="2000" i="0" kern="1200" dirty="0">
            <a:solidFill>
              <a:srgbClr val="003088"/>
            </a:solidFill>
          </a:endParaRPr>
        </a:p>
      </dsp:txBody>
      <dsp:txXfrm>
        <a:off x="2871240" y="0"/>
        <a:ext cx="2157947" cy="660176"/>
      </dsp:txXfrm>
    </dsp:sp>
    <dsp:sp modelId="{032B5888-3E56-4F36-8931-13502076FCD6}">
      <dsp:nvSpPr>
        <dsp:cNvPr id="0" name=""/>
        <dsp:cNvSpPr/>
      </dsp:nvSpPr>
      <dsp:spPr>
        <a:xfrm>
          <a:off x="5077463" y="0"/>
          <a:ext cx="2818123" cy="660176"/>
        </a:xfrm>
        <a:prstGeom prst="chevron">
          <a:avLst/>
        </a:prstGeom>
        <a:solidFill>
          <a:schemeClr val="accent6">
            <a:alpha val="34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i="0" kern="1200" dirty="0" smtClean="0">
              <a:solidFill>
                <a:srgbClr val="003088"/>
              </a:solidFill>
            </a:rPr>
            <a:t>Linac 2-4, 4HC, VBC, De-chirper</a:t>
          </a:r>
          <a:endParaRPr lang="en-US" sz="2000" i="0" kern="1200" dirty="0">
            <a:solidFill>
              <a:srgbClr val="003088"/>
            </a:solidFill>
          </a:endParaRPr>
        </a:p>
      </dsp:txBody>
      <dsp:txXfrm>
        <a:off x="5407551" y="0"/>
        <a:ext cx="2157947" cy="660176"/>
      </dsp:txXfrm>
    </dsp:sp>
    <dsp:sp modelId="{14A9E59D-44FC-4CFA-B02F-98FDFD002760}">
      <dsp:nvSpPr>
        <dsp:cNvPr id="0" name=""/>
        <dsp:cNvSpPr/>
      </dsp:nvSpPr>
      <dsp:spPr>
        <a:xfrm>
          <a:off x="7613774" y="0"/>
          <a:ext cx="2818123" cy="660176"/>
        </a:xfrm>
        <a:prstGeom prst="chevron">
          <a:avLst/>
        </a:prstGeom>
        <a:solidFill>
          <a:schemeClr val="accent6">
            <a:alpha val="34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i="0" kern="1200" dirty="0" smtClean="0">
              <a:solidFill>
                <a:srgbClr val="003088"/>
              </a:solidFill>
            </a:rPr>
            <a:t>FEBE Arc, FEBE Hutch, IP</a:t>
          </a:r>
          <a:endParaRPr lang="en-US" sz="2000" i="0" kern="1200" dirty="0">
            <a:solidFill>
              <a:srgbClr val="003088"/>
            </a:solidFill>
          </a:endParaRPr>
        </a:p>
      </dsp:txBody>
      <dsp:txXfrm>
        <a:off x="7943862" y="0"/>
        <a:ext cx="2157947" cy="6601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FE9A4A-3203-D544-A0F2-9B4A7A1B021E}" type="datetimeFigureOut">
              <a:rPr lang="en-US" smtClean="0"/>
              <a:t>7/25/2022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F3BA1D-A00F-DB41-84DA-BE26C4853B3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672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83631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B1C696-9DF0-484E-B3F1-B0EB388B715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04685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7796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8488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8082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794439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814779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134112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806162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40599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76879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275667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214756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703158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73136" y="6356350"/>
            <a:ext cx="438258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758482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319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318812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294739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44606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410182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2833836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897036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475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174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452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409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64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975286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747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950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351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296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744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480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083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235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1541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7791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096814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250868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239316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620234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534232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73136" y="6356350"/>
            <a:ext cx="438258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390589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158100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112548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69584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43888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23321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482697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599" y="6356350"/>
            <a:ext cx="4939937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978536" y="6355443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285225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644231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6C7622-5EF1-48C7-8BE4-622682AE92B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3602532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7674787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539969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EBE46-F65C-4E8F-87DD-8853D299C1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585209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Deepa Angal-Kalinin,  AAB,  11</a:t>
            </a:r>
            <a:r>
              <a:rPr kumimoji="0" lang="en-GB" sz="1200" b="0" i="0" u="none" strike="noStrike" kern="1200" cap="none" spc="0" normalizeH="0" baseline="30000" noProof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th</a:t>
            </a: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March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1949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21375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9887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38143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3706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74860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8998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6729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707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9618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4559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5966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27799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1457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6703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61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22138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47373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719542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9538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96060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1713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1813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1595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45801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341595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429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253898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76065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151668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808554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116232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82503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334411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6705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2758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47123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416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700591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0313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3943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3468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88569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23872"/>
            <a:ext cx="9144000" cy="1450848"/>
          </a:xfrm>
        </p:spPr>
        <p:txBody>
          <a:bodyPr anchor="ctr">
            <a:normAutofit/>
          </a:bodyPr>
          <a:lstStyle>
            <a:lvl1pPr algn="l">
              <a:defRPr sz="36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D944504C-7841-4947-9FD7-02BD9E0B9FD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273" y="215030"/>
            <a:ext cx="3615608" cy="1552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7061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4ACA80A6-B85D-43E5-969B-8D37EDA32D1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273" y="5994039"/>
            <a:ext cx="1894439" cy="81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978218"/>
            <a:ext cx="10515600" cy="2852737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857943"/>
            <a:ext cx="10515600" cy="1500187"/>
          </a:xfrm>
        </p:spPr>
        <p:txBody>
          <a:bodyPr anchor="ctr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31A1302A-02B8-4643-865F-86DCFF720DB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273" y="5994039"/>
            <a:ext cx="1894439" cy="81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99875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8178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58178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0CFCBE5C-5E46-4454-8A1A-67B8DFC18AC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273" y="5994039"/>
            <a:ext cx="1894439" cy="81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67291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93941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510475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334387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510475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334387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0" name="Picture 9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AD5F3E75-629D-4938-8A6A-CF771E1BA3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273" y="5994039"/>
            <a:ext cx="1894439" cy="81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7078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Picture 5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A71EE7D8-4E85-415D-9846-D46827E9B3C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273" y="5994039"/>
            <a:ext cx="1894439" cy="81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961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363005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5" name="Picture 4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C0D76B54-4C59-4E2F-B15D-E899C6BF93B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273" y="5994039"/>
            <a:ext cx="1894439" cy="81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455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FCB18B1F-E01D-49A9-A84A-9E5F916E44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273" y="5994039"/>
            <a:ext cx="1894439" cy="81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59669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722CA19A-3ED1-476A-9A2D-14DE6B8040F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273" y="5994039"/>
            <a:ext cx="1894439" cy="81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27799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26372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82521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401646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72059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372873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66169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011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71230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65825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97367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691772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962303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372676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&amp;T Bullet Styl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3388" y="1557339"/>
            <a:ext cx="10363199" cy="38004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9505"/>
            <a:ext cx="12192000" cy="1143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704817" indent="0" algn="l">
              <a:tabLst/>
              <a:defRPr/>
            </a:lvl1pPr>
          </a:lstStyle>
          <a:p>
            <a:pPr lvl="0"/>
            <a:r>
              <a:rPr lang="en-US" alt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8927205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37459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30546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678035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196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93224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02958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7253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739578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518513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444022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09505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61810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23163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584711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2108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54184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167229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27757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17893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79992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89792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37508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410619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908011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7594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257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4.xml"/><Relationship Id="rId13" Type="http://schemas.openxmlformats.org/officeDocument/2006/relationships/slideLayout" Target="../slideLayouts/slideLayout89.xml"/><Relationship Id="rId3" Type="http://schemas.openxmlformats.org/officeDocument/2006/relationships/slideLayout" Target="../slideLayouts/slideLayout79.xml"/><Relationship Id="rId7" Type="http://schemas.openxmlformats.org/officeDocument/2006/relationships/slideLayout" Target="../slideLayouts/slideLayout83.xml"/><Relationship Id="rId12" Type="http://schemas.openxmlformats.org/officeDocument/2006/relationships/slideLayout" Target="../slideLayouts/slideLayout88.xml"/><Relationship Id="rId2" Type="http://schemas.openxmlformats.org/officeDocument/2006/relationships/slideLayout" Target="../slideLayouts/slideLayout78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77.xml"/><Relationship Id="rId6" Type="http://schemas.openxmlformats.org/officeDocument/2006/relationships/slideLayout" Target="../slideLayouts/slideLayout82.xml"/><Relationship Id="rId11" Type="http://schemas.openxmlformats.org/officeDocument/2006/relationships/slideLayout" Target="../slideLayouts/slideLayout87.xml"/><Relationship Id="rId5" Type="http://schemas.openxmlformats.org/officeDocument/2006/relationships/slideLayout" Target="../slideLayouts/slideLayout81.xml"/><Relationship Id="rId15" Type="http://schemas.openxmlformats.org/officeDocument/2006/relationships/theme" Target="../theme/theme10.xml"/><Relationship Id="rId10" Type="http://schemas.openxmlformats.org/officeDocument/2006/relationships/slideLayout" Target="../slideLayouts/slideLayout86.xml"/><Relationship Id="rId4" Type="http://schemas.openxmlformats.org/officeDocument/2006/relationships/slideLayout" Target="../slideLayouts/slideLayout80.xml"/><Relationship Id="rId9" Type="http://schemas.openxmlformats.org/officeDocument/2006/relationships/slideLayout" Target="../slideLayouts/slideLayout85.xml"/><Relationship Id="rId14" Type="http://schemas.openxmlformats.org/officeDocument/2006/relationships/slideLayout" Target="../slideLayouts/slideLayout9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93.xml"/><Relationship Id="rId7" Type="http://schemas.openxmlformats.org/officeDocument/2006/relationships/slideLayout" Target="../slideLayouts/slideLayout9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2.xml"/><Relationship Id="rId1" Type="http://schemas.openxmlformats.org/officeDocument/2006/relationships/slideLayout" Target="../slideLayouts/slideLayout91.xml"/><Relationship Id="rId6" Type="http://schemas.openxmlformats.org/officeDocument/2006/relationships/slideLayout" Target="../slideLayouts/slideLayout96.xml"/><Relationship Id="rId11" Type="http://schemas.openxmlformats.org/officeDocument/2006/relationships/slideLayout" Target="../slideLayouts/slideLayout101.xml"/><Relationship Id="rId5" Type="http://schemas.openxmlformats.org/officeDocument/2006/relationships/slideLayout" Target="../slideLayouts/slideLayout95.xml"/><Relationship Id="rId10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94.xml"/><Relationship Id="rId9" Type="http://schemas.openxmlformats.org/officeDocument/2006/relationships/slideLayout" Target="../slideLayouts/slideLayout9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9.xml"/><Relationship Id="rId13" Type="http://schemas.openxmlformats.org/officeDocument/2006/relationships/slideLayout" Target="../slideLayouts/slideLayout114.xml"/><Relationship Id="rId3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108.xml"/><Relationship Id="rId12" Type="http://schemas.openxmlformats.org/officeDocument/2006/relationships/slideLayout" Target="../slideLayouts/slideLayout113.xml"/><Relationship Id="rId2" Type="http://schemas.openxmlformats.org/officeDocument/2006/relationships/slideLayout" Target="../slideLayouts/slideLayout103.xml"/><Relationship Id="rId1" Type="http://schemas.openxmlformats.org/officeDocument/2006/relationships/slideLayout" Target="../slideLayouts/slideLayout102.xml"/><Relationship Id="rId6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2.xml"/><Relationship Id="rId5" Type="http://schemas.openxmlformats.org/officeDocument/2006/relationships/slideLayout" Target="../slideLayouts/slideLayout106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11.xml"/><Relationship Id="rId4" Type="http://schemas.openxmlformats.org/officeDocument/2006/relationships/slideLayout" Target="../slideLayouts/slideLayout105.xml"/><Relationship Id="rId9" Type="http://schemas.openxmlformats.org/officeDocument/2006/relationships/slideLayout" Target="../slideLayouts/slideLayout110.xml"/><Relationship Id="rId14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2.xml"/><Relationship Id="rId13" Type="http://schemas.openxmlformats.org/officeDocument/2006/relationships/slideLayout" Target="../slideLayouts/slideLayout127.xml"/><Relationship Id="rId3" Type="http://schemas.openxmlformats.org/officeDocument/2006/relationships/slideLayout" Target="../slideLayouts/slideLayout117.xml"/><Relationship Id="rId7" Type="http://schemas.openxmlformats.org/officeDocument/2006/relationships/slideLayout" Target="../slideLayouts/slideLayout121.xml"/><Relationship Id="rId12" Type="http://schemas.openxmlformats.org/officeDocument/2006/relationships/slideLayout" Target="../slideLayouts/slideLayout126.xml"/><Relationship Id="rId2" Type="http://schemas.openxmlformats.org/officeDocument/2006/relationships/slideLayout" Target="../slideLayouts/slideLayout116.xml"/><Relationship Id="rId1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20.xml"/><Relationship Id="rId11" Type="http://schemas.openxmlformats.org/officeDocument/2006/relationships/slideLayout" Target="../slideLayouts/slideLayout125.xml"/><Relationship Id="rId5" Type="http://schemas.openxmlformats.org/officeDocument/2006/relationships/slideLayout" Target="../slideLayouts/slideLayout11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23.xml"/><Relationship Id="rId1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5.xml"/><Relationship Id="rId13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0.xml"/><Relationship Id="rId7" Type="http://schemas.openxmlformats.org/officeDocument/2006/relationships/slideLayout" Target="../slideLayouts/slideLayout134.xml"/><Relationship Id="rId12" Type="http://schemas.openxmlformats.org/officeDocument/2006/relationships/slideLayout" Target="../slideLayouts/slideLayout139.xml"/><Relationship Id="rId2" Type="http://schemas.openxmlformats.org/officeDocument/2006/relationships/slideLayout" Target="../slideLayouts/slideLayout129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28.xml"/><Relationship Id="rId6" Type="http://schemas.openxmlformats.org/officeDocument/2006/relationships/slideLayout" Target="../slideLayouts/slideLayout133.xml"/><Relationship Id="rId11" Type="http://schemas.openxmlformats.org/officeDocument/2006/relationships/slideLayout" Target="../slideLayouts/slideLayout138.xml"/><Relationship Id="rId5" Type="http://schemas.openxmlformats.org/officeDocument/2006/relationships/slideLayout" Target="../slideLayouts/slideLayout132.xml"/><Relationship Id="rId15" Type="http://schemas.openxmlformats.org/officeDocument/2006/relationships/theme" Target="../theme/theme14.xml"/><Relationship Id="rId10" Type="http://schemas.openxmlformats.org/officeDocument/2006/relationships/slideLayout" Target="../slideLayouts/slideLayout137.xml"/><Relationship Id="rId4" Type="http://schemas.openxmlformats.org/officeDocument/2006/relationships/slideLayout" Target="../slideLayouts/slideLayout131.xml"/><Relationship Id="rId9" Type="http://schemas.openxmlformats.org/officeDocument/2006/relationships/slideLayout" Target="../slideLayouts/slideLayout136.xml"/><Relationship Id="rId14" Type="http://schemas.openxmlformats.org/officeDocument/2006/relationships/slideLayout" Target="../slideLayouts/slideLayout141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43.xml"/><Relationship Id="rId1" Type="http://schemas.openxmlformats.org/officeDocument/2006/relationships/slideLayout" Target="../slideLayouts/slideLayout142.xml"/><Relationship Id="rId5" Type="http://schemas.openxmlformats.org/officeDocument/2006/relationships/theme" Target="../theme/theme15.xml"/><Relationship Id="rId4" Type="http://schemas.openxmlformats.org/officeDocument/2006/relationships/slideLayout" Target="../slideLayouts/slideLayout145.xml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16.xml"/><Relationship Id="rId1" Type="http://schemas.openxmlformats.org/officeDocument/2006/relationships/slideLayout" Target="../slideLayouts/slideLayout146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8.xml"/><Relationship Id="rId10" Type="http://schemas.openxmlformats.org/officeDocument/2006/relationships/theme" Target="../theme/theme7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13" Type="http://schemas.openxmlformats.org/officeDocument/2006/relationships/slideLayout" Target="../slideLayouts/slideLayout75.xml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74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Relationship Id="rId1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7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F859F6F-E047-894C-BA4C-F3215D885E8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46202" y="5687327"/>
            <a:ext cx="2366369" cy="1016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890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5" r:id="rId3"/>
    <p:sldLayoutId id="2147483867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513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82" r:id="rId2"/>
    <p:sldLayoutId id="2147483883" r:id="rId3"/>
    <p:sldLayoutId id="2147483884" r:id="rId4"/>
    <p:sldLayoutId id="2147483885" r:id="rId5"/>
    <p:sldLayoutId id="2147483886" r:id="rId6"/>
    <p:sldLayoutId id="2147483887" r:id="rId7"/>
    <p:sldLayoutId id="2147483888" r:id="rId8"/>
    <p:sldLayoutId id="2147483889" r:id="rId9"/>
    <p:sldLayoutId id="2147483890" r:id="rId10"/>
    <p:sldLayoutId id="2147483891" r:id="rId11"/>
    <p:sldLayoutId id="2147483892" r:id="rId12"/>
    <p:sldLayoutId id="2147483868" r:id="rId13"/>
    <p:sldLayoutId id="2147483869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952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44983" y="6356350"/>
            <a:ext cx="42084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B71704F-DD57-B249-A704-6024A1BC904C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97200" y="5760000"/>
            <a:ext cx="2352675" cy="1010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300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  <p:sldLayoutId id="2147483905" r:id="rId12"/>
    <p:sldLayoutId id="2147483907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3657">
          <p15:clr>
            <a:srgbClr val="F26B43"/>
          </p15:clr>
        </p15:guide>
        <p15:guide id="4" orient="horz" pos="3997">
          <p15:clr>
            <a:srgbClr val="F26B43"/>
          </p15:clr>
        </p15:guide>
        <p15:guide id="5" orient="horz" pos="4156">
          <p15:clr>
            <a:srgbClr val="F26B43"/>
          </p15:clr>
        </p15:guide>
        <p15:guide id="6" pos="166">
          <p15:clr>
            <a:srgbClr val="F26B43"/>
          </p15:clr>
        </p15:guide>
        <p15:guide id="7" pos="778">
          <p15:clr>
            <a:srgbClr val="F26B43"/>
          </p15:clr>
        </p15:guide>
        <p15:guide id="8" pos="1504">
          <p15:clr>
            <a:srgbClr val="F26B43"/>
          </p15:clr>
        </p15:guide>
        <p15:guide id="9" orient="horz" pos="4065">
          <p15:clr>
            <a:srgbClr val="F26B43"/>
          </p15:clr>
        </p15:guide>
      </p15:sldGuideLst>
    </p:ext>
  </p:extLst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041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16" r:id="rId8"/>
    <p:sldLayoutId id="2147483917" r:id="rId9"/>
    <p:sldLayoutId id="2147483918" r:id="rId10"/>
    <p:sldLayoutId id="2147483919" r:id="rId11"/>
    <p:sldLayoutId id="2147483920" r:id="rId12"/>
    <p:sldLayoutId id="2147483921" r:id="rId13"/>
  </p:sldLayoutIdLst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44983" y="6356350"/>
            <a:ext cx="42084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B71704F-DD57-B249-A704-6024A1BC904C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97200" y="5760000"/>
            <a:ext cx="2352675" cy="1010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087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3" r:id="rId1"/>
    <p:sldLayoutId id="2147483924" r:id="rId2"/>
    <p:sldLayoutId id="2147483925" r:id="rId3"/>
    <p:sldLayoutId id="2147483926" r:id="rId4"/>
    <p:sldLayoutId id="2147483927" r:id="rId5"/>
    <p:sldLayoutId id="2147483928" r:id="rId6"/>
    <p:sldLayoutId id="2147483929" r:id="rId7"/>
    <p:sldLayoutId id="2147483930" r:id="rId8"/>
    <p:sldLayoutId id="2147483931" r:id="rId9"/>
    <p:sldLayoutId id="2147483932" r:id="rId10"/>
    <p:sldLayoutId id="2147483933" r:id="rId11"/>
    <p:sldLayoutId id="2147483934" r:id="rId12"/>
    <p:sldLayoutId id="2147483935" r:id="rId13"/>
    <p:sldLayoutId id="2147483936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3657">
          <p15:clr>
            <a:srgbClr val="F26B43"/>
          </p15:clr>
        </p15:guide>
        <p15:guide id="4" orient="horz" pos="3997">
          <p15:clr>
            <a:srgbClr val="F26B43"/>
          </p15:clr>
        </p15:guide>
        <p15:guide id="5" orient="horz" pos="4156">
          <p15:clr>
            <a:srgbClr val="F26B43"/>
          </p15:clr>
        </p15:guide>
        <p15:guide id="6" pos="166">
          <p15:clr>
            <a:srgbClr val="F26B43"/>
          </p15:clr>
        </p15:guide>
        <p15:guide id="7" pos="778">
          <p15:clr>
            <a:srgbClr val="F26B43"/>
          </p15:clr>
        </p15:guide>
        <p15:guide id="8" pos="1504">
          <p15:clr>
            <a:srgbClr val="F26B43"/>
          </p15:clr>
        </p15:guide>
        <p15:guide id="9" orient="horz" pos="4065">
          <p15:clr>
            <a:srgbClr val="F26B43"/>
          </p15:clr>
        </p15:guide>
      </p15:sldGuideLst>
    </p:ext>
  </p:extLst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6C7622-5EF1-48C7-8BE4-622682AE92B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95325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Deepa Angal-Kalinin,  AAB,  11</a:t>
            </a:r>
            <a:r>
              <a:rPr lang="en-GB" baseline="30000"/>
              <a:t>th</a:t>
            </a:r>
            <a:r>
              <a:rPr lang="en-GB"/>
              <a:t> March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595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3" r:id="rId1"/>
  </p:sldLayoutIdLst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F859F6F-E047-894C-BA4C-F3215D885E8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6202" y="5687327"/>
            <a:ext cx="2366369" cy="1016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28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F859F6F-E047-894C-BA4C-F3215D885E8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246202" y="5687327"/>
            <a:ext cx="2366369" cy="1016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901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F859F6F-E047-894C-BA4C-F3215D885E8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246202" y="5687327"/>
            <a:ext cx="2366369" cy="1016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690" r:id="rId9"/>
    <p:sldLayoutId id="2147483835" r:id="rId10"/>
    <p:sldLayoutId id="2147483692" r:id="rId11"/>
    <p:sldLayoutId id="2147483699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440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  <p:sldLayoutId id="2147483848" r:id="rId12"/>
    <p:sldLayoutId id="2147483790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937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507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97205"/>
            <a:ext cx="10515600" cy="43308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98243" y="636214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350558" y="6356350"/>
            <a:ext cx="18028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2E2D6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4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6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6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6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56163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834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74" r:id="rId2"/>
    <p:sldLayoutId id="2147483875" r:id="rId3"/>
    <p:sldLayoutId id="2147483876" r:id="rId4"/>
    <p:sldLayoutId id="2147483877" r:id="rId5"/>
    <p:sldLayoutId id="2147483878" r:id="rId6"/>
    <p:sldLayoutId id="2147483879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1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D7AF2DF-B182-3D42-AFB4-BDFF5FB9E9F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5943" y="5802308"/>
            <a:ext cx="210808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360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8.jpeg"/><Relationship Id="rId4" Type="http://schemas.openxmlformats.org/officeDocument/2006/relationships/image" Target="../media/image7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projects.astec.ac.uk/VELACLARAManual/index.php/File:VELA-CLARA_phase1_April_18.jpg" TargetMode="External"/><Relationship Id="rId1" Type="http://schemas.openxmlformats.org/officeDocument/2006/relationships/slideLayout" Target="../slideLayouts/slideLayout10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slideLayout" Target="../slideLayouts/slideLayout146.xml"/><Relationship Id="rId1" Type="http://schemas.openxmlformats.org/officeDocument/2006/relationships/tags" Target="../tags/tag2.xml"/><Relationship Id="rId6" Type="http://schemas.openxmlformats.org/officeDocument/2006/relationships/image" Target="../media/image24.png"/><Relationship Id="rId11" Type="http://schemas.openxmlformats.org/officeDocument/2006/relationships/hyperlink" Target="https://accelconf.web.cern.ch/icalepcs2021/papers/wepv020.pdf" TargetMode="External"/><Relationship Id="rId5" Type="http://schemas.openxmlformats.org/officeDocument/2006/relationships/image" Target="../media/image23.png"/><Relationship Id="rId10" Type="http://schemas.openxmlformats.org/officeDocument/2006/relationships/hyperlink" Target="https://accelconf.web.cern.ch/ipac2022/papers/thpotk061.pdf" TargetMode="External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accelconf.web.cern.ch/icalepcs2021/papers/wepv021.pdf" TargetMode="External"/><Relationship Id="rId3" Type="http://schemas.openxmlformats.org/officeDocument/2006/relationships/image" Target="../media/image28.JPG"/><Relationship Id="rId7" Type="http://schemas.openxmlformats.org/officeDocument/2006/relationships/image" Target="../media/image32.JPG"/><Relationship Id="rId2" Type="http://schemas.openxmlformats.org/officeDocument/2006/relationships/slideLayout" Target="../slideLayouts/slideLayout146.xml"/><Relationship Id="rId1" Type="http://schemas.openxmlformats.org/officeDocument/2006/relationships/tags" Target="../tags/tag3.xml"/><Relationship Id="rId6" Type="http://schemas.openxmlformats.org/officeDocument/2006/relationships/image" Target="../media/image31.JPG"/><Relationship Id="rId5" Type="http://schemas.openxmlformats.org/officeDocument/2006/relationships/image" Target="../media/image30.JP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jpeg"/><Relationship Id="rId5" Type="http://schemas.openxmlformats.org/officeDocument/2006/relationships/image" Target="../media/image1.png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3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3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3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34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13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3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3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29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3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121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projects.astec.ac.uk/VELACLARAManual/index.php/File:VELA-CLARA_phase1_April_18.jpg" TargetMode="External"/><Relationship Id="rId1" Type="http://schemas.openxmlformats.org/officeDocument/2006/relationships/slideLayout" Target="../slideLayouts/slideLayout108.xml"/><Relationship Id="rId4" Type="http://schemas.openxmlformats.org/officeDocument/2006/relationships/hyperlink" Target="https://link.aps.org/doi/10.1103/PhysRevAccelBeams.23.044801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stfc.ac.uk/event/574/" TargetMode="External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200018" y="2196893"/>
            <a:ext cx="6306660" cy="144655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4400" b="1" spc="-15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CLARA as an Accelerator Test Facility for the UK</a:t>
            </a:r>
            <a:endParaRPr lang="en-US" sz="4400" b="1" spc="-15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62605" y="4398095"/>
            <a:ext cx="3529395" cy="223637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429340" y="282686"/>
            <a:ext cx="6865880" cy="1200321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en-US" sz="3600" b="1" i="1" dirty="0">
                <a:solidFill>
                  <a:prstClr val="white"/>
                </a:solidFill>
                <a:ea typeface="ヒラギノ角ゴ Pro W3"/>
                <a:cs typeface="Arial" pitchFamily="34" charset="0"/>
              </a:rPr>
              <a:t>Making a brighter future through advanced accelerators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45455" y="4473816"/>
            <a:ext cx="5083885" cy="1569652"/>
          </a:xfrm>
          <a:prstGeom prst="rect">
            <a:avLst/>
          </a:prstGeom>
        </p:spPr>
        <p:txBody>
          <a:bodyPr wrap="square" lIns="91432" tIns="45716" rIns="91432" bIns="45716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en-US" sz="2400" dirty="0" smtClean="0"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rPr>
              <a:t>Deepa Angal-Kalinin on behalf of </a:t>
            </a:r>
            <a:r>
              <a:rPr lang="en-GB" altLang="en-US" sz="2400" dirty="0" smtClean="0"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rPr>
              <a:t>the CLARA </a:t>
            </a:r>
            <a:r>
              <a:rPr lang="en-GB" altLang="en-US" sz="2400" dirty="0" smtClean="0"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rPr>
              <a:t>Team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altLang="en-US" sz="2400" dirty="0" smtClean="0">
              <a:latin typeface="Calibri" panose="020F0502020204030204" pitchFamily="34" charset="0"/>
              <a:ea typeface="ヒラギノ角ゴ Pro W3"/>
              <a:cs typeface="Calibri" panose="020F050202020403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en-US" sz="2400" dirty="0" smtClean="0"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rPr>
              <a:t>25</a:t>
            </a:r>
            <a:r>
              <a:rPr lang="en-GB" altLang="en-US" sz="2400" baseline="30000" dirty="0" smtClean="0"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rPr>
              <a:t>th</a:t>
            </a:r>
            <a:r>
              <a:rPr lang="en-GB" altLang="en-US" sz="2400" dirty="0" smtClean="0"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rPr>
              <a:t> July 2022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2605" y="2055470"/>
            <a:ext cx="3529394" cy="208013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F859F6F-E047-894C-BA4C-F3215D885E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1200" y="140400"/>
            <a:ext cx="3619500" cy="1554480"/>
          </a:xfrm>
          <a:prstGeom prst="rect">
            <a:avLst/>
          </a:prstGeom>
        </p:spPr>
      </p:pic>
      <p:sp>
        <p:nvSpPr>
          <p:cNvPr id="9" name="Footer Placeholder 1"/>
          <p:cNvSpPr txBox="1">
            <a:spLocks/>
          </p:cNvSpPr>
          <p:nvPr/>
        </p:nvSpPr>
        <p:spPr>
          <a:xfrm>
            <a:off x="3153905" y="6366664"/>
            <a:ext cx="6346555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 smtClean="0"/>
              <a:t>IoP</a:t>
            </a:r>
            <a:r>
              <a:rPr lang="en-GB" dirty="0" smtClean="0"/>
              <a:t> PAB Conference, Liverpool, 25-26</a:t>
            </a:r>
            <a:r>
              <a:rPr lang="en-GB" baseline="30000" dirty="0" smtClean="0"/>
              <a:t>th</a:t>
            </a:r>
            <a:r>
              <a:rPr lang="en-GB" dirty="0" smtClean="0"/>
              <a:t> July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438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Slide Number Placeholder 2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4" name="Picture 5" descr="Schematic of Phase 1">
            <a:hlinkClick r:id="rId2" tooltip="Schematic of Phase 1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705" y="3359722"/>
            <a:ext cx="10749515" cy="3498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ounded Rectangle 4"/>
          <p:cNvSpPr/>
          <p:nvPr/>
        </p:nvSpPr>
        <p:spPr bwMode="auto">
          <a:xfrm rot="16200000">
            <a:off x="6548343" y="5396010"/>
            <a:ext cx="503238" cy="1152525"/>
          </a:xfrm>
          <a:prstGeom prst="roundRect">
            <a:avLst/>
          </a:prstGeom>
          <a:solidFill>
            <a:srgbClr val="FFFFFF">
              <a:lumMod val="75000"/>
            </a:srgb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ヒラギノ角ゴ Pro W3" pitchFamily="84" charset="-128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85597" y="5771070"/>
            <a:ext cx="7168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wall</a:t>
            </a:r>
          </a:p>
        </p:txBody>
      </p:sp>
      <p:sp>
        <p:nvSpPr>
          <p:cNvPr id="7" name="Title 11"/>
          <p:cNvSpPr txBox="1">
            <a:spLocks/>
          </p:cNvSpPr>
          <p:nvPr/>
        </p:nvSpPr>
        <p:spPr>
          <a:xfrm>
            <a:off x="876693" y="142125"/>
            <a:ext cx="10736825" cy="59412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2C96"/>
                </a:solidFill>
                <a:effectLst/>
                <a:uLnTx/>
                <a:uFillTx/>
                <a:latin typeface="Arial" panose="020B0604020202020204"/>
                <a:ea typeface="+mj-ea"/>
                <a:cs typeface="Calibri" panose="020F0502020204030204" pitchFamily="34" charset="0"/>
              </a:rPr>
              <a:t>VELA/CLARA Accelerator Hall &amp; Phase 2</a:t>
            </a:r>
            <a:endParaRPr kumimoji="0" lang="en-US" altLang="en-US" sz="3200" b="1" i="0" u="none" strike="noStrike" kern="0" cap="none" spc="0" normalizeH="0" baseline="0" noProof="0" dirty="0">
              <a:ln>
                <a:noFill/>
              </a:ln>
              <a:solidFill>
                <a:srgbClr val="002C96"/>
              </a:solidFill>
              <a:effectLst/>
              <a:uLnTx/>
              <a:uFillTx/>
              <a:latin typeface="Arial" panose="020B0604020202020204"/>
              <a:ea typeface="+mj-ea"/>
              <a:cs typeface="Calibri" panose="020F05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439265" y="5611088"/>
            <a:ext cx="923019" cy="707886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Beam Area 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0855" y="6001903"/>
            <a:ext cx="2428870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                            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21" y="3514015"/>
            <a:ext cx="1901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10Hz gun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34294" y="4518015"/>
            <a:ext cx="1901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400Hz gun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4187" y="987723"/>
            <a:ext cx="1127431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Temporary shield wall at the end of BA1 allows operation of VELA/CLARA FE whilst installation of Phase 2 continues beyond this wall.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When Phase 2 beam line will be installed, existing BA1 beamline will not be operational due to component clash (also due to preference not to switch off the accelerator to maintain stable operation).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Option to move BA1 beamline and TW laser to BA2 has been worked out but is currently not prioritised. </a:t>
            </a:r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2796369" y="4014167"/>
            <a:ext cx="8294336" cy="33487"/>
          </a:xfrm>
          <a:prstGeom prst="line">
            <a:avLst/>
          </a:prstGeom>
          <a:ln w="28575">
            <a:solidFill>
              <a:srgbClr val="C00000"/>
            </a:solidFill>
            <a:headEnd type="stealth" w="lg" len="med"/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074174" y="3329349"/>
            <a:ext cx="5570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C00000"/>
                </a:solidFill>
              </a:rPr>
              <a:t>LINAC2, LINAC3, 4HC, VBC will be installed here 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151220" y="3031958"/>
            <a:ext cx="562725" cy="2739112"/>
          </a:xfrm>
          <a:prstGeom prst="rect">
            <a:avLst/>
          </a:prstGeom>
          <a:solidFill>
            <a:srgbClr val="5F5F5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0190351" y="4185760"/>
            <a:ext cx="2484463" cy="369332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Temporary Shield Wall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Left-Right Arrow 13"/>
          <p:cNvSpPr/>
          <p:nvPr/>
        </p:nvSpPr>
        <p:spPr>
          <a:xfrm rot="3459342">
            <a:off x="-41541" y="4112586"/>
            <a:ext cx="906651" cy="204893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947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448014" y="972342"/>
            <a:ext cx="7541053" cy="526297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2088032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417606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626409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835213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10440162" algn="l" defTabSz="417606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12528194" algn="l" defTabSz="417606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14616227" algn="l" defTabSz="417606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16704259" algn="l" defTabSz="417606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1.5-cell </a:t>
            </a:r>
            <a:r>
              <a:rPr kumimoji="0" lang="en-GB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S-band High </a:t>
            </a: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Repetition Rate Gun (HRRG) designed by STFC/CI/INR </a:t>
            </a:r>
            <a:r>
              <a:rPr kumimoji="0" lang="en-GB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collaboration.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altLang="en-US" sz="2400" dirty="0" smtClean="0">
                <a:solidFill>
                  <a:srgbClr val="2E2C6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Fitted with vacuum load-lock system which allows to transport and swap cathodes without breaking vacuum.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Gun </a:t>
            </a: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installed on VELA line in 2016 shutdown</a:t>
            </a:r>
            <a:r>
              <a:rPr kumimoji="0" lang="en-GB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. RF </a:t>
            </a:r>
            <a:r>
              <a:rPr lang="en-GB" altLang="en-US" sz="24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GB" altLang="en-US" sz="2400" noProof="0" dirty="0" err="1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uto</a:t>
            </a:r>
            <a:r>
              <a:rPr lang="en-GB" altLang="en-US" sz="2400" noProof="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-conditioning script developed &amp; tested for unmanned conditioning.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altLang="en-US" sz="2400" dirty="0" smtClean="0">
                <a:solidFill>
                  <a:srgbClr val="2E2C6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Time sharing with CLARA line and issues with RF waveguide switch delayed commissioning.</a:t>
            </a:r>
            <a:endParaRPr lang="en-GB" altLang="en-US" sz="2400" noProof="0" dirty="0" smtClean="0">
              <a:solidFill>
                <a:srgbClr val="2E2C6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altLang="en-US" sz="2400" noProof="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Conditioning followed by commissioning to start August’22.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altLang="en-US" sz="24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Gun will be swapped to CLARA line from VELA line in 2023.</a:t>
            </a:r>
            <a:endParaRPr lang="en-GB" altLang="en-US" sz="2400" noProof="0" dirty="0" smtClean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497" y="4331316"/>
            <a:ext cx="3276872" cy="2457653"/>
          </a:xfrm>
          <a:prstGeom prst="rect">
            <a:avLst/>
          </a:prstGeom>
        </p:spPr>
      </p:pic>
      <p:sp>
        <p:nvSpPr>
          <p:cNvPr id="21" name="Title 11"/>
          <p:cNvSpPr txBox="1">
            <a:spLocks/>
          </p:cNvSpPr>
          <p:nvPr/>
        </p:nvSpPr>
        <p:spPr>
          <a:xfrm>
            <a:off x="991403" y="121770"/>
            <a:ext cx="9999133" cy="65349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2C96"/>
                </a:solidFill>
                <a:effectLst/>
                <a:uLnTx/>
                <a:uFillTx/>
                <a:latin typeface="Arial" panose="020B0604020202020204"/>
                <a:ea typeface="+mj-ea"/>
                <a:cs typeface="Calibri" panose="020F0502020204030204" pitchFamily="34" charset="0"/>
              </a:rPr>
              <a:t>High Repetition</a:t>
            </a:r>
            <a:r>
              <a:rPr kumimoji="0" lang="en-US" altLang="en-US" sz="3200" b="1" i="0" u="none" strike="noStrike" kern="0" cap="none" spc="0" normalizeH="0" noProof="0" dirty="0" smtClean="0">
                <a:ln>
                  <a:noFill/>
                </a:ln>
                <a:solidFill>
                  <a:srgbClr val="002C96"/>
                </a:solidFill>
                <a:effectLst/>
                <a:uLnTx/>
                <a:uFillTx/>
                <a:latin typeface="Arial" panose="020B0604020202020204"/>
                <a:ea typeface="+mj-ea"/>
                <a:cs typeface="Calibri" panose="020F0502020204030204" pitchFamily="34" charset="0"/>
              </a:rPr>
              <a:t> Rate </a:t>
            </a:r>
            <a:r>
              <a:rPr lang="en-US" altLang="en-US" sz="3200" b="1" kern="0" dirty="0" smtClean="0">
                <a:solidFill>
                  <a:srgbClr val="002C96"/>
                </a:solidFill>
                <a:latin typeface="Arial" panose="020B0604020202020204"/>
                <a:cs typeface="Calibri" panose="020F0502020204030204" pitchFamily="34" charset="0"/>
              </a:rPr>
              <a:t>Gun </a:t>
            </a:r>
            <a:r>
              <a:rPr kumimoji="0" lang="en-US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2C96"/>
                </a:solidFill>
                <a:effectLst/>
                <a:uLnTx/>
                <a:uFillTx/>
                <a:latin typeface="Arial" panose="020B0604020202020204"/>
                <a:ea typeface="+mj-ea"/>
                <a:cs typeface="Calibri" panose="020F0502020204030204" pitchFamily="34" charset="0"/>
              </a:rPr>
              <a:t>(</a:t>
            </a:r>
            <a:r>
              <a:rPr kumimoji="0" lang="en-US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2C96"/>
                </a:solidFill>
                <a:effectLst/>
                <a:uLnTx/>
                <a:uFillTx/>
                <a:latin typeface="Arial" panose="020B0604020202020204"/>
                <a:ea typeface="+mj-ea"/>
                <a:cs typeface="Calibri" panose="020F0502020204030204" pitchFamily="34" charset="0"/>
              </a:rPr>
              <a:t>400 </a:t>
            </a:r>
            <a:r>
              <a:rPr kumimoji="0" lang="en-US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2C96"/>
                </a:solidFill>
                <a:effectLst/>
                <a:uLnTx/>
                <a:uFillTx/>
                <a:latin typeface="Arial" panose="020B0604020202020204"/>
                <a:ea typeface="+mj-ea"/>
                <a:cs typeface="Calibri" panose="020F0502020204030204" pitchFamily="34" charset="0"/>
              </a:rPr>
              <a:t>Hz)</a:t>
            </a:r>
            <a:endParaRPr kumimoji="0" lang="en-US" altLang="en-US" sz="3200" b="1" i="0" u="none" strike="noStrike" kern="0" cap="none" spc="0" normalizeH="0" baseline="0" noProof="0" dirty="0">
              <a:ln>
                <a:noFill/>
              </a:ln>
              <a:solidFill>
                <a:srgbClr val="002C96"/>
              </a:solidFill>
              <a:effectLst/>
              <a:uLnTx/>
              <a:uFillTx/>
              <a:latin typeface="Arial" panose="020B0604020202020204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2342"/>
            <a:ext cx="4215866" cy="316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109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878" y="1011613"/>
            <a:ext cx="5667244" cy="5604619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  <a:cs typeface="Arial" panose="020B0604020202020204" pitchFamily="34" charset="0"/>
              </a:rPr>
              <a:t>Major effort to ensure robustness of control room software.</a:t>
            </a:r>
          </a:p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  <a:cs typeface="Arial" panose="020B0604020202020204" pitchFamily="34" charset="0"/>
              </a:rPr>
              <a:t>All software accessed from Application dashboard, documentation on CLARA wiki </a:t>
            </a:r>
          </a:p>
          <a:p>
            <a:pPr>
              <a:lnSpc>
                <a:spcPct val="110000"/>
              </a:lnSpc>
            </a:pPr>
            <a:r>
              <a:rPr lang="en-GB" sz="2200" dirty="0" smtClean="0">
                <a:cs typeface="Arial" panose="020B0604020202020204" pitchFamily="34" charset="0"/>
              </a:rPr>
              <a:t>Work </a:t>
            </a:r>
            <a:r>
              <a:rPr lang="en-GB" sz="2200" dirty="0">
                <a:cs typeface="Arial" panose="020B0604020202020204" pitchFamily="34" charset="0"/>
              </a:rPr>
              <a:t>in progress to establish consistency with the online model -  </a:t>
            </a:r>
            <a:r>
              <a:rPr lang="en-GB" sz="2200" dirty="0" smtClean="0">
                <a:cs typeface="Arial" panose="020B0604020202020204" pitchFamily="34" charset="0"/>
              </a:rPr>
              <a:t>will </a:t>
            </a:r>
            <a:r>
              <a:rPr lang="en-GB" sz="2200" dirty="0">
                <a:cs typeface="Arial" panose="020B0604020202020204" pitchFamily="34" charset="0"/>
              </a:rPr>
              <a:t>allow seamless comparison of machine </a:t>
            </a:r>
            <a:r>
              <a:rPr lang="en-GB" sz="2400" dirty="0">
                <a:cs typeface="Arial" panose="020B0604020202020204" pitchFamily="34" charset="0"/>
              </a:rPr>
              <a:t>status</a:t>
            </a:r>
            <a:r>
              <a:rPr lang="en-GB" sz="2200" dirty="0">
                <a:cs typeface="Arial" panose="020B0604020202020204" pitchFamily="34" charset="0"/>
              </a:rPr>
              <a:t> with </a:t>
            </a:r>
            <a:r>
              <a:rPr lang="en-GB" sz="2200" dirty="0" smtClean="0">
                <a:cs typeface="Arial" panose="020B0604020202020204" pitchFamily="34" charset="0"/>
              </a:rPr>
              <a:t>simulations.</a:t>
            </a:r>
          </a:p>
          <a:p>
            <a:pPr>
              <a:lnSpc>
                <a:spcPct val="110000"/>
              </a:lnSpc>
            </a:pPr>
            <a:r>
              <a:rPr lang="en-US" sz="2200" dirty="0" smtClean="0">
                <a:cs typeface="Arial" panose="020B0604020202020204" pitchFamily="34" charset="0"/>
              </a:rPr>
              <a:t>Number </a:t>
            </a:r>
            <a:r>
              <a:rPr lang="en-US" sz="2200" dirty="0">
                <a:cs typeface="Arial" panose="020B0604020202020204" pitchFamily="34" charset="0"/>
              </a:rPr>
              <a:t>of brand new tools being developed for new </a:t>
            </a:r>
            <a:r>
              <a:rPr lang="en-US" sz="2200" dirty="0" smtClean="0">
                <a:cs typeface="Arial" panose="020B0604020202020204" pitchFamily="34" charset="0"/>
              </a:rPr>
              <a:t>diagnostics</a:t>
            </a:r>
            <a:r>
              <a:rPr lang="en-US" sz="2200" dirty="0">
                <a:cs typeface="Arial" panose="020B0604020202020204" pitchFamily="34" charset="0"/>
              </a:rPr>
              <a:t> </a:t>
            </a:r>
            <a:r>
              <a:rPr lang="en-US" sz="2200" dirty="0" smtClean="0">
                <a:cs typeface="Arial" panose="020B0604020202020204" pitchFamily="34" charset="0"/>
              </a:rPr>
              <a:t>and for exploitation experiments in collaboration with users. </a:t>
            </a:r>
            <a:endParaRPr lang="en-GB" sz="2200" dirty="0" smtClean="0"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E1C93C-5050-FC42-8F10-D22D4F119D1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680299" y="52544"/>
            <a:ext cx="10831403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C9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CLARA Software Tools &amp; Simulations</a:t>
            </a:r>
            <a:endParaRPr kumimoji="0" lang="en-GB" sz="3800" b="1" i="0" u="none" strike="noStrike" kern="1200" cap="none" spc="0" normalizeH="0" baseline="0" noProof="0" dirty="0">
              <a:ln>
                <a:noFill/>
              </a:ln>
              <a:solidFill>
                <a:srgbClr val="002C96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2767" y="1145406"/>
            <a:ext cx="5869233" cy="359022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822197" y="5031541"/>
            <a:ext cx="636980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Effort is now ramping up to apply Machine Learning in several areas on CLARA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Great potential to use CLARA for application of ML.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401030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6152685" y="1682885"/>
            <a:ext cx="5904000" cy="508278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14804" y="1682885"/>
            <a:ext cx="5904000" cy="509054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" name="Title 11"/>
          <p:cNvSpPr txBox="1">
            <a:spLocks/>
          </p:cNvSpPr>
          <p:nvPr/>
        </p:nvSpPr>
        <p:spPr>
          <a:xfrm>
            <a:off x="1318214" y="150646"/>
            <a:ext cx="9531755" cy="65349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C96"/>
                </a:solidFill>
                <a:effectLst/>
                <a:uLnTx/>
                <a:uFillTx/>
                <a:latin typeface="Arial" panose="020B0604020202020204"/>
                <a:ea typeface="+mj-ea"/>
                <a:cs typeface="Calibri" panose="020F0502020204030204" pitchFamily="34" charset="0"/>
              </a:rPr>
              <a:t>Machine Learning – Custom Bunch Shaping</a:t>
            </a:r>
            <a:endParaRPr kumimoji="0" lang="en-US" altLang="en-US" sz="3400" b="1" i="0" u="none" strike="noStrike" kern="0" cap="none" spc="0" normalizeH="0" baseline="0" noProof="0" dirty="0">
              <a:ln>
                <a:noFill/>
              </a:ln>
              <a:solidFill>
                <a:srgbClr val="002C96"/>
              </a:solidFill>
              <a:effectLst/>
              <a:uLnTx/>
              <a:uFillTx/>
              <a:latin typeface="Arial" panose="020B0604020202020204"/>
              <a:ea typeface="+mj-ea"/>
              <a:cs typeface="Calibri" panose="020F050202020403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13607" y="875962"/>
            <a:ext cx="110818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Calibri" panose="020F0502020204030204" pitchFamily="34" charset="0"/>
              </a:rPr>
              <a:t>We aim to use Machine Learning to deliver an 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Calibri" panose="020F0502020204030204" pitchFamily="34" charset="0"/>
              </a:rPr>
              <a:t>efficient, automated accelerator </a:t>
            </a: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Calibri" panose="020F0502020204030204" pitchFamily="34" charset="0"/>
              </a:rPr>
              <a:t>with 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Calibri" panose="020F0502020204030204" pitchFamily="34" charset="0"/>
              </a:rPr>
              <a:t>rapidly customisable beam properties</a:t>
            </a: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Calibri" panose="020F050202020403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" panose="020B0604020202020204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7636" y="4241643"/>
            <a:ext cx="2233417" cy="245454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/>
          <a:srcRect r="3406" b="12236"/>
          <a:stretch/>
        </p:blipFill>
        <p:spPr>
          <a:xfrm>
            <a:off x="273531" y="4464095"/>
            <a:ext cx="1829408" cy="1648154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0984" y="1827080"/>
            <a:ext cx="2272057" cy="2262262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78887" y="2391545"/>
            <a:ext cx="3592664" cy="2504333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7"/>
          <a:srcRect r="-4657"/>
          <a:stretch/>
        </p:blipFill>
        <p:spPr>
          <a:xfrm>
            <a:off x="8556549" y="4965694"/>
            <a:ext cx="3215002" cy="163288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2" name="Rectangle 31"/>
          <p:cNvSpPr/>
          <p:nvPr/>
        </p:nvSpPr>
        <p:spPr>
          <a:xfrm>
            <a:off x="6317607" y="1729801"/>
            <a:ext cx="561823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Calibri" panose="020F0502020204030204" pitchFamily="34" charset="0"/>
              </a:rPr>
              <a:t>Simulation/experiment-based project to deploy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Calibri" panose="020F0502020204030204" pitchFamily="34" charset="0"/>
              </a:rPr>
              <a:t>ML-based pulse shaping for the CLARA photo-injector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Calibri" panose="020F0502020204030204" pitchFamily="34" charset="0"/>
              </a:rPr>
              <a:t>laser: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" panose="020B0604020202020204"/>
              <a:ea typeface="+mn-ea"/>
              <a:cs typeface="Calibri" panose="020F050202020403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43988" y="1791219"/>
            <a:ext cx="3550097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Calibri" panose="020F0502020204030204" pitchFamily="34" charset="0"/>
              </a:rPr>
              <a:t>Simulation-based example to learn the relationship between accelerator settings and longitudinal phase space: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/>
                <a:ea typeface="+mn-ea"/>
                <a:cs typeface="Calibri" panose="020F0502020204030204" pitchFamily="34" charset="0"/>
              </a:rPr>
              <a:t>Trained using ~10k examples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/>
                <a:ea typeface="+mn-ea"/>
                <a:cs typeface="Calibri" panose="020F0502020204030204" pitchFamily="34" charset="0"/>
              </a:rPr>
              <a:t>Users can draw the desired LPS to get the required machine settings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67719" y="4241643"/>
            <a:ext cx="1601218" cy="2181022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6316305" y="2858881"/>
            <a:ext cx="19397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/>
                <a:ea typeface="+mn-ea"/>
                <a:cs typeface="Calibri" panose="020F0502020204030204" pitchFamily="34" charset="0"/>
              </a:rPr>
              <a:t>Schematic of the temporal pulse shaper at CLARA, featuring an acousto-optic modulator (AOM)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316305" y="4588028"/>
            <a:ext cx="23622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/>
                <a:ea typeface="+mn-ea"/>
                <a:cs typeface="Calibri" panose="020F0502020204030204" pitchFamily="34" charset="0"/>
              </a:rPr>
              <a:t>Demonstration of solutions found for arbitrary pulse shapes (the model takes into account physical constraints)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1E5DF8"/>
              </a:solidFill>
              <a:effectLst/>
              <a:uLnTx/>
              <a:uFillTx/>
              <a:latin typeface="Arial" panose="020B0604020202020204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7675" y="4239822"/>
            <a:ext cx="1961120" cy="217903"/>
          </a:xfrm>
          <a:prstGeom prst="rect">
            <a:avLst/>
          </a:prstGeom>
        </p:spPr>
      </p:pic>
      <p:sp>
        <p:nvSpPr>
          <p:cNvPr id="43" name="Rectangle 42"/>
          <p:cNvSpPr/>
          <p:nvPr/>
        </p:nvSpPr>
        <p:spPr>
          <a:xfrm>
            <a:off x="8131332" y="6544911"/>
            <a:ext cx="407171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hlinkClick r:id="rId10"/>
              </a:rPr>
              <a:t>https://accelconf.web.cern.ch/ipac2022/papers/thpotk061.pdf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14804" y="6510162"/>
            <a:ext cx="453267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hlinkClick r:id="rId11"/>
              </a:rPr>
              <a:t>https://accelconf.web.cern.ch/icalepcs2021/papers/wepv020.pdf</a:t>
            </a: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105796" y="6162676"/>
            <a:ext cx="2103385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Poster presentation by Amelia Pollard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22702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75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1"/>
          <p:cNvSpPr txBox="1">
            <a:spLocks/>
          </p:cNvSpPr>
          <p:nvPr/>
        </p:nvSpPr>
        <p:spPr>
          <a:xfrm>
            <a:off x="1389990" y="129248"/>
            <a:ext cx="9531755" cy="65349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C96"/>
                </a:solidFill>
                <a:effectLst/>
                <a:uLnTx/>
                <a:uFillTx/>
                <a:latin typeface="Arial" panose="020B0604020202020204"/>
                <a:ea typeface="+mj-ea"/>
                <a:cs typeface="Calibri" panose="020F0502020204030204" pitchFamily="34" charset="0"/>
              </a:rPr>
              <a:t>Machine Learning – RF Breakdown </a:t>
            </a:r>
            <a:r>
              <a:rPr kumimoji="0" lang="en-US" altLang="en-US" sz="3400" b="1" i="0" u="none" strike="noStrike" kern="0" cap="none" spc="0" normalizeH="0" baseline="0" noProof="0" dirty="0">
                <a:ln>
                  <a:noFill/>
                </a:ln>
                <a:solidFill>
                  <a:srgbClr val="002C96"/>
                </a:solidFill>
                <a:effectLst/>
                <a:uLnTx/>
                <a:uFillTx/>
                <a:latin typeface="Arial" panose="020B0604020202020204"/>
                <a:ea typeface="+mj-ea"/>
                <a:cs typeface="Calibri" panose="020F0502020204030204" pitchFamily="34" charset="0"/>
              </a:rPr>
              <a:t>D</a:t>
            </a:r>
            <a:r>
              <a:rPr kumimoji="0" lang="en-US" altLang="en-US" sz="3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C96"/>
                </a:solidFill>
                <a:effectLst/>
                <a:uLnTx/>
                <a:uFillTx/>
                <a:latin typeface="Arial" panose="020B0604020202020204"/>
                <a:ea typeface="+mj-ea"/>
                <a:cs typeface="Calibri" panose="020F0502020204030204" pitchFamily="34" charset="0"/>
              </a:rPr>
              <a:t>etection</a:t>
            </a:r>
            <a:endParaRPr kumimoji="0" lang="en-US" altLang="en-US" sz="3400" b="1" i="0" u="none" strike="noStrike" kern="0" cap="none" spc="0" normalizeH="0" baseline="0" noProof="0" dirty="0">
              <a:ln>
                <a:noFill/>
              </a:ln>
              <a:solidFill>
                <a:srgbClr val="002C96"/>
              </a:solidFill>
              <a:effectLst/>
              <a:uLnTx/>
              <a:uFillTx/>
              <a:latin typeface="Arial" panose="020B0604020202020204"/>
              <a:ea typeface="+mj-ea"/>
              <a:cs typeface="Calibri" panose="020F050202020403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42260" y="2537055"/>
            <a:ext cx="435935" cy="2585323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71629" y="846699"/>
            <a:ext cx="91178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Calibri" panose="020F0502020204030204" pitchFamily="34" charset="0"/>
              </a:rPr>
              <a:t>Work is ongoing to use machine learning for 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Calibri" panose="020F0502020204030204" pitchFamily="34" charset="0"/>
              </a:rPr>
              <a:t>improved detection of RF 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Calibri" panose="020F0502020204030204" pitchFamily="34" charset="0"/>
              </a:rPr>
              <a:t>breakdowns</a:t>
            </a: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Calibri" panose="020F0502020204030204" pitchFamily="34" charset="0"/>
              </a:rPr>
              <a:t>, to be used in HRRG &amp; Phase</a:t>
            </a:r>
            <a:r>
              <a:rPr kumimoji="0" lang="en-GB" sz="2200" b="0" i="0" u="none" strike="noStrike" kern="1200" cap="none" spc="0" normalizeH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Calibri" panose="020F0502020204030204" pitchFamily="34" charset="0"/>
              </a:rPr>
              <a:t> </a:t>
            </a: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Calibri" panose="020F0502020204030204" pitchFamily="34" charset="0"/>
              </a:rPr>
              <a:t>2 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Calibri" panose="020F0502020204030204" pitchFamily="34" charset="0"/>
              </a:rPr>
              <a:t>RF </a:t>
            </a: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Calibri" panose="020F0502020204030204" pitchFamily="34" charset="0"/>
              </a:rPr>
              <a:t>conditioning.</a:t>
            </a: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" panose="020B0604020202020204"/>
              <a:ea typeface="+mn-ea"/>
              <a:cs typeface="Calibri" panose="020F0502020204030204" pitchFamily="34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544760" y="4627575"/>
            <a:ext cx="6482597" cy="2185898"/>
            <a:chOff x="838200" y="3365376"/>
            <a:chExt cx="6482597" cy="2185898"/>
          </a:xfrm>
        </p:grpSpPr>
        <p:sp>
          <p:nvSpPr>
            <p:cNvPr id="27" name="TextBox 26"/>
            <p:cNvSpPr txBox="1"/>
            <p:nvPr/>
          </p:nvSpPr>
          <p:spPr>
            <a:xfrm>
              <a:off x="1118180" y="4963886"/>
              <a:ext cx="120700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Input layer (4x1017)</a:t>
              </a:r>
              <a:endPara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552524" y="4963886"/>
              <a:ext cx="73931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Convolution</a:t>
              </a:r>
              <a:endPara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932046" y="5000462"/>
              <a:ext cx="73931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Max Pooling</a:t>
              </a:r>
              <a:endPara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023995" y="4966499"/>
              <a:ext cx="4509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Dense (1x4)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ReLU</a:t>
              </a:r>
              <a:endPara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endPara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776223" y="4963886"/>
              <a:ext cx="4509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Dense </a:t>
              </a: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</a:t>
              </a:r>
              <a:r>
                <a:rPr kumimoji="0" lang="en-GB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1x8)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ReLU</a:t>
              </a:r>
              <a:endPara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869819" y="4963886"/>
              <a:ext cx="4509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Dense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</a:t>
              </a:r>
              <a:r>
                <a:rPr kumimoji="0" lang="en-GB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1x32) 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ReLU</a:t>
              </a:r>
              <a:endPara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334037" y="4513641"/>
              <a:ext cx="4509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Latent Space (1x2) </a:t>
              </a:r>
              <a:endPara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8200" y="3365376"/>
              <a:ext cx="6368929" cy="1635086"/>
            </a:xfrm>
            <a:prstGeom prst="rect">
              <a:avLst/>
            </a:prstGeom>
          </p:spPr>
        </p:pic>
      </p:grpSp>
      <p:sp>
        <p:nvSpPr>
          <p:cNvPr id="35" name="TextBox 34"/>
          <p:cNvSpPr txBox="1"/>
          <p:nvPr/>
        </p:nvSpPr>
        <p:spPr>
          <a:xfrm>
            <a:off x="4637453" y="5101917"/>
            <a:ext cx="450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μ</a:t>
            </a: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815108" y="5366593"/>
            <a:ext cx="450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σ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Right Brace 36"/>
          <p:cNvSpPr/>
          <p:nvPr/>
        </p:nvSpPr>
        <p:spPr>
          <a:xfrm rot="16200000">
            <a:off x="2422595" y="2348028"/>
            <a:ext cx="337022" cy="4092693"/>
          </a:xfrm>
          <a:prstGeom prst="rightBrace">
            <a:avLst/>
          </a:prstGeom>
          <a:ln w="1270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Right Brace 37"/>
          <p:cNvSpPr/>
          <p:nvPr/>
        </p:nvSpPr>
        <p:spPr>
          <a:xfrm rot="16200000">
            <a:off x="6108489" y="3201839"/>
            <a:ext cx="337022" cy="2377131"/>
          </a:xfrm>
          <a:prstGeom prst="rightBrace">
            <a:avLst/>
          </a:prstGeom>
          <a:ln w="1270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105167" y="3802571"/>
            <a:ext cx="971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Encoder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811951" y="3804144"/>
            <a:ext cx="971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Decoder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4240352" y="1624886"/>
            <a:ext cx="3689074" cy="2231971"/>
            <a:chOff x="3185098" y="2034298"/>
            <a:chExt cx="2227650" cy="1532234"/>
          </a:xfrm>
        </p:grpSpPr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85098" y="2081432"/>
              <a:ext cx="2227650" cy="1485100"/>
            </a:xfrm>
            <a:prstGeom prst="rect">
              <a:avLst/>
            </a:prstGeom>
          </p:spPr>
        </p:pic>
        <p:sp>
          <p:nvSpPr>
            <p:cNvPr id="43" name="TextBox 42"/>
            <p:cNvSpPr txBox="1"/>
            <p:nvPr/>
          </p:nvSpPr>
          <p:spPr>
            <a:xfrm>
              <a:off x="3379024" y="2034298"/>
              <a:ext cx="18650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2D Latent Space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815108" y="3709449"/>
            <a:ext cx="540317" cy="1580599"/>
            <a:chOff x="4707854" y="3479558"/>
            <a:chExt cx="448739" cy="1258911"/>
          </a:xfrm>
        </p:grpSpPr>
        <p:cxnSp>
          <p:nvCxnSpPr>
            <p:cNvPr id="45" name="Straight Arrow Connector 44"/>
            <p:cNvCxnSpPr/>
            <p:nvPr/>
          </p:nvCxnSpPr>
          <p:spPr>
            <a:xfrm>
              <a:off x="4707854" y="3924082"/>
              <a:ext cx="187271" cy="814387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V="1">
              <a:off x="4707854" y="3479558"/>
              <a:ext cx="448739" cy="44452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8224837" y="1503337"/>
            <a:ext cx="3792638" cy="4411986"/>
            <a:chOff x="7900150" y="1398274"/>
            <a:chExt cx="3581447" cy="4139663"/>
          </a:xfrm>
        </p:grpSpPr>
        <p:grpSp>
          <p:nvGrpSpPr>
            <p:cNvPr id="48" name="Group 47"/>
            <p:cNvGrpSpPr/>
            <p:nvPr/>
          </p:nvGrpSpPr>
          <p:grpSpPr>
            <a:xfrm>
              <a:off x="7951808" y="1398274"/>
              <a:ext cx="3529789" cy="4139663"/>
              <a:chOff x="7670882" y="1697814"/>
              <a:chExt cx="3529789" cy="4139663"/>
            </a:xfrm>
          </p:grpSpPr>
          <p:pic>
            <p:nvPicPr>
              <p:cNvPr id="51" name="Picture 50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033550" y="2014672"/>
                <a:ext cx="2914664" cy="1904247"/>
              </a:xfrm>
              <a:prstGeom prst="rect">
                <a:avLst/>
              </a:prstGeom>
            </p:spPr>
          </p:pic>
          <p:pic>
            <p:nvPicPr>
              <p:cNvPr id="52" name="Picture 51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994602" y="3918920"/>
                <a:ext cx="2953611" cy="1918557"/>
              </a:xfrm>
              <a:prstGeom prst="rect">
                <a:avLst/>
              </a:prstGeom>
            </p:spPr>
          </p:pic>
          <p:sp>
            <p:nvSpPr>
              <p:cNvPr id="53" name="TextBox 52"/>
              <p:cNvSpPr txBox="1"/>
              <p:nvPr/>
            </p:nvSpPr>
            <p:spPr>
              <a:xfrm>
                <a:off x="7670882" y="1697814"/>
                <a:ext cx="3529789" cy="3320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Data</a:t>
                </a:r>
                <a:r>
                  <a:rPr kumimoji="0" lang="en-GB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– </a:t>
                </a:r>
                <a:r>
                  <a:rPr kumimoji="0" lang="en-GB" sz="18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Reconstruction</a:t>
                </a:r>
                <a:r>
                  <a:rPr kumimoji="0" lang="en-GB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= </a:t>
                </a:r>
                <a:r>
                  <a:rPr kumimoji="0" lang="en-GB" sz="18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2EC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Residual</a:t>
                </a:r>
                <a:endParaRPr kumimoji="0" lang="en-GB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2EC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49" name="TextBox 48"/>
            <p:cNvSpPr txBox="1"/>
            <p:nvPr/>
          </p:nvSpPr>
          <p:spPr>
            <a:xfrm rot="16200000">
              <a:off x="7284737" y="2413671"/>
              <a:ext cx="1612262" cy="369332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Healthy Pulse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 rot="16200000">
              <a:off x="7135740" y="4299466"/>
              <a:ext cx="1898152" cy="369332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Breakdown Pulse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54" name="Picture 5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638335">
            <a:off x="5940174" y="5348767"/>
            <a:ext cx="1925601" cy="156130"/>
          </a:xfrm>
          <a:prstGeom prst="rect">
            <a:avLst/>
          </a:prstGeom>
        </p:spPr>
      </p:pic>
      <p:cxnSp>
        <p:nvCxnSpPr>
          <p:cNvPr id="55" name="Straight Connector 54"/>
          <p:cNvCxnSpPr/>
          <p:nvPr/>
        </p:nvCxnSpPr>
        <p:spPr>
          <a:xfrm flipV="1">
            <a:off x="5754110" y="4812241"/>
            <a:ext cx="557212" cy="84327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6836758" y="5984569"/>
            <a:ext cx="657252" cy="37535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7308282" y="6209714"/>
            <a:ext cx="5611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Dense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</a:t>
            </a:r>
            <a:r>
              <a:rPr kumimoji="0" lang="en-GB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1x4068)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Sigmoid</a:t>
            </a: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07399" y="1791341"/>
            <a:ext cx="4278144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 anomaly detection method has been used, whereby an </a:t>
            </a:r>
            <a:r>
              <a:rPr kumimoji="0" lang="en-GB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autoencoder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is ‘over-trained’ using healthy RF traces.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When shown a breakdown trace the reconstruction will not match the data.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High accuracy and recall show it is an effective classifier of breakdowns.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3929" y="6563560"/>
            <a:ext cx="418343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hlinkClick r:id="rId8"/>
              </a:rPr>
              <a:t>https://accelconf.web.cern.ch/icalepcs2021/papers/wepv021.pdf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263984" y="5887530"/>
            <a:ext cx="3757435" cy="92333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There is a UK interest group on machine learning for accelerators – contact: david.dunning@stfc.ac.uk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1777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75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159E85F-170D-B94D-BA35-E3F2E3C164E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24146" y="4127252"/>
            <a:ext cx="8567854" cy="27307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1A39C34-E01A-FD49-8603-2E8AE6BB5606}"/>
              </a:ext>
            </a:extLst>
          </p:cNvPr>
          <p:cNvSpPr txBox="1"/>
          <p:nvPr/>
        </p:nvSpPr>
        <p:spPr>
          <a:xfrm>
            <a:off x="1266345" y="2160730"/>
            <a:ext cx="8316591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800" b="1" spc="-1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CLARA Phase 2</a:t>
            </a:r>
            <a:endParaRPr lang="en-US" sz="4800" b="1" spc="-1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859F6F-E047-894C-BA4C-F3215D885E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1200" y="140400"/>
            <a:ext cx="3619500" cy="15544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27811" y="1694880"/>
            <a:ext cx="4297016" cy="3216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0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1" name="Title 1"/>
          <p:cNvSpPr txBox="1">
            <a:spLocks/>
          </p:cNvSpPr>
          <p:nvPr/>
        </p:nvSpPr>
        <p:spPr>
          <a:xfrm>
            <a:off x="196645" y="260648"/>
            <a:ext cx="11818374" cy="562074"/>
          </a:xfr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400" b="1" i="0" u="none" strike="noStrike" kern="1200" cap="none" spc="0" normalizeH="0" baseline="0" noProof="0" dirty="0">
                <a:ln>
                  <a:noFill/>
                </a:ln>
                <a:solidFill>
                  <a:srgbClr val="002C96"/>
                </a:solidFill>
                <a:effectLst/>
                <a:uLnTx/>
                <a:uFillTx/>
                <a:latin typeface="Arial" panose="020B0604020202020204"/>
                <a:ea typeface="+mj-ea"/>
                <a:cs typeface="Calibri" panose="020F0502020204030204" pitchFamily="34" charset="0"/>
              </a:rPr>
              <a:t>CLARA Phase </a:t>
            </a:r>
            <a:r>
              <a:rPr kumimoji="0" lang="en-GB" sz="3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C96"/>
                </a:solidFill>
                <a:effectLst/>
                <a:uLnTx/>
                <a:uFillTx/>
                <a:latin typeface="Arial" panose="020B0604020202020204"/>
                <a:ea typeface="+mj-ea"/>
                <a:cs typeface="Calibri" panose="020F0502020204030204" pitchFamily="34" charset="0"/>
              </a:rPr>
              <a:t>2 - Schematic</a:t>
            </a:r>
            <a:endParaRPr kumimoji="0" lang="en-GB" sz="3400" b="1" i="0" u="none" strike="noStrike" kern="1200" cap="none" spc="0" normalizeH="0" baseline="0" noProof="0" dirty="0">
              <a:ln>
                <a:noFill/>
              </a:ln>
              <a:solidFill>
                <a:srgbClr val="002C96"/>
              </a:solidFill>
              <a:effectLst/>
              <a:uLnTx/>
              <a:uFillTx/>
              <a:latin typeface="Arial" panose="020B0604020202020204"/>
              <a:ea typeface="+mj-ea"/>
              <a:cs typeface="Calibri" panose="020F050202020403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457199" y="3900885"/>
            <a:ext cx="11298265" cy="1785104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 anchor="t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Three 4 m long S-band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Linacs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, Variable Bunch Compressor, X-band </a:t>
            </a: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lineariser,</a:t>
            </a:r>
            <a:r>
              <a:rPr lang="en-GB" sz="2200" dirty="0">
                <a:solidFill>
                  <a:srgbClr val="2E2C6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</a:t>
            </a:r>
            <a:r>
              <a:rPr lang="en-GB" sz="2200" dirty="0" smtClean="0">
                <a:solidFill>
                  <a:srgbClr val="2E2C6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pace reserved for Laser Heater.</a:t>
            </a: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200" dirty="0" smtClean="0">
                <a:solidFill>
                  <a:srgbClr val="2E2C6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Full 6-D beam characterisation using S-band TDC at 250 MeV.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GB" sz="2200" dirty="0" smtClean="0">
                <a:solidFill>
                  <a:srgbClr val="2E2C6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Beamline incorporates DWA </a:t>
            </a:r>
            <a:r>
              <a:rPr lang="en-GB" sz="2200" dirty="0" err="1" smtClean="0">
                <a:solidFill>
                  <a:srgbClr val="2E2C6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dechirper</a:t>
            </a:r>
            <a:r>
              <a:rPr lang="en-GB" sz="2200" dirty="0" smtClean="0">
                <a:solidFill>
                  <a:srgbClr val="2E2C6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(Half of </a:t>
            </a:r>
            <a:r>
              <a:rPr lang="en-GB" sz="2200" dirty="0">
                <a:solidFill>
                  <a:srgbClr val="2E2C6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GB" sz="2200" dirty="0" err="1" smtClean="0">
                <a:solidFill>
                  <a:srgbClr val="2E2C6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wakefield</a:t>
            </a:r>
            <a:r>
              <a:rPr lang="en-GB" sz="2200" dirty="0" smtClean="0">
                <a:solidFill>
                  <a:srgbClr val="2E2C6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200" dirty="0">
                <a:solidFill>
                  <a:srgbClr val="2E2C6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</a:t>
            </a:r>
            <a:r>
              <a:rPr lang="en-GB" sz="2200" dirty="0" err="1" smtClean="0">
                <a:solidFill>
                  <a:srgbClr val="2E2C6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dechirper</a:t>
            </a:r>
            <a:r>
              <a:rPr lang="en-GB" sz="2200" dirty="0" smtClean="0">
                <a:solidFill>
                  <a:srgbClr val="2E2C6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tested in BA1)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GB" sz="2200" dirty="0" smtClean="0">
                <a:solidFill>
                  <a:srgbClr val="2E2C6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Full Energy Beamline for Exploitation (FEBE) delivers beam to dedicated shielded enclosure.</a:t>
            </a: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72" y="1300356"/>
            <a:ext cx="11077056" cy="23904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6008028" y="2189220"/>
            <a:ext cx="6687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FEBE Arc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552970" y="1161519"/>
            <a:ext cx="7906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FEBE Hutch</a:t>
            </a:r>
          </a:p>
        </p:txBody>
      </p:sp>
      <p:sp>
        <p:nvSpPr>
          <p:cNvPr id="2" name="Rectangle 1"/>
          <p:cNvSpPr/>
          <p:nvPr/>
        </p:nvSpPr>
        <p:spPr>
          <a:xfrm>
            <a:off x="196645" y="983053"/>
            <a:ext cx="8240424" cy="43088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Calibri"/>
              </a:rPr>
              <a:t>250 MeV, 250 </a:t>
            </a:r>
            <a:r>
              <a:rPr kumimoji="0" lang="en-GB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Calibri"/>
              </a:rPr>
              <a:t>pC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Calibri"/>
              </a:rPr>
              <a:t> FEL ready bunches at 100 Hz</a:t>
            </a:r>
          </a:p>
        </p:txBody>
      </p:sp>
    </p:spTree>
    <p:extLst>
      <p:ext uri="{BB962C8B-B14F-4D97-AF65-F5344CB8AC3E}">
        <p14:creationId xmlns:p14="http://schemas.microsoft.com/office/powerpoint/2010/main" val="1896997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7004" y="959050"/>
            <a:ext cx="11522482" cy="3643947"/>
            <a:chOff x="47003" y="959050"/>
            <a:chExt cx="12097995" cy="456545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003" y="1352054"/>
              <a:ext cx="12097995" cy="4172446"/>
            </a:xfrm>
            <a:prstGeom prst="rect">
              <a:avLst/>
            </a:prstGeom>
          </p:spPr>
        </p:pic>
        <p:sp>
          <p:nvSpPr>
            <p:cNvPr id="9" name="Line Callout 2 8">
              <a:extLst>
                <a:ext uri="{FF2B5EF4-FFF2-40B4-BE49-F238E27FC236}">
                  <a16:creationId xmlns:a16="http://schemas.microsoft.com/office/drawing/2014/main" id="{003551A3-D8A4-C748-8638-92206C68E1D9}"/>
                </a:ext>
              </a:extLst>
            </p:cNvPr>
            <p:cNvSpPr/>
            <p:nvPr/>
          </p:nvSpPr>
          <p:spPr>
            <a:xfrm>
              <a:off x="886460" y="1858097"/>
              <a:ext cx="1736035" cy="723367"/>
            </a:xfrm>
            <a:prstGeom prst="borderCallout2">
              <a:avLst>
                <a:gd name="adj1" fmla="val 51467"/>
                <a:gd name="adj2" fmla="val 88255"/>
                <a:gd name="adj3" fmla="val 65741"/>
                <a:gd name="adj4" fmla="val 106853"/>
                <a:gd name="adj5" fmla="val 235020"/>
                <a:gd name="adj6" fmla="val 129432"/>
              </a:avLst>
            </a:prstGeom>
            <a:solidFill>
              <a:srgbClr val="F08900"/>
            </a:solidFill>
            <a:ln w="12700">
              <a:solidFill>
                <a:srgbClr val="F08900"/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Flexible compression arc + mask</a:t>
              </a:r>
            </a:p>
          </p:txBody>
        </p:sp>
        <p:sp>
          <p:nvSpPr>
            <p:cNvPr id="10" name="Line Callout 2 9">
              <a:extLst>
                <a:ext uri="{FF2B5EF4-FFF2-40B4-BE49-F238E27FC236}">
                  <a16:creationId xmlns:a16="http://schemas.microsoft.com/office/drawing/2014/main" id="{003551A3-D8A4-C748-8638-92206C68E1D9}"/>
                </a:ext>
              </a:extLst>
            </p:cNvPr>
            <p:cNvSpPr/>
            <p:nvPr/>
          </p:nvSpPr>
          <p:spPr>
            <a:xfrm>
              <a:off x="3070657" y="1134730"/>
              <a:ext cx="1736035" cy="723367"/>
            </a:xfrm>
            <a:prstGeom prst="borderCallout2">
              <a:avLst>
                <a:gd name="adj1" fmla="val 56734"/>
                <a:gd name="adj2" fmla="val 90998"/>
                <a:gd name="adj3" fmla="val 123679"/>
                <a:gd name="adj4" fmla="val 101367"/>
                <a:gd name="adj5" fmla="val 294274"/>
                <a:gd name="adj6" fmla="val 100901"/>
              </a:avLst>
            </a:prstGeom>
            <a:solidFill>
              <a:srgbClr val="F08900"/>
            </a:solidFill>
            <a:ln w="12700">
              <a:solidFill>
                <a:srgbClr val="F08900"/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Matching section</a:t>
              </a:r>
            </a:p>
          </p:txBody>
        </p:sp>
        <p:sp>
          <p:nvSpPr>
            <p:cNvPr id="11" name="Line Callout 2 10">
              <a:extLst>
                <a:ext uri="{FF2B5EF4-FFF2-40B4-BE49-F238E27FC236}">
                  <a16:creationId xmlns:a16="http://schemas.microsoft.com/office/drawing/2014/main" id="{003551A3-D8A4-C748-8638-92206C68E1D9}"/>
                </a:ext>
              </a:extLst>
            </p:cNvPr>
            <p:cNvSpPr/>
            <p:nvPr/>
          </p:nvSpPr>
          <p:spPr>
            <a:xfrm>
              <a:off x="4961050" y="978298"/>
              <a:ext cx="1736035" cy="723367"/>
            </a:xfrm>
            <a:prstGeom prst="borderCallout2">
              <a:avLst>
                <a:gd name="adj1" fmla="val 99579"/>
                <a:gd name="adj2" fmla="val 69438"/>
                <a:gd name="adj3" fmla="val 126311"/>
                <a:gd name="adj4" fmla="val 78322"/>
                <a:gd name="adj5" fmla="val 269061"/>
                <a:gd name="adj6" fmla="val 78423"/>
              </a:avLst>
            </a:prstGeom>
            <a:ln>
              <a:tailEnd type="oval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Laser insertion</a:t>
              </a:r>
            </a:p>
          </p:txBody>
        </p:sp>
        <p:sp>
          <p:nvSpPr>
            <p:cNvPr id="12" name="Line Callout 2 11">
              <a:extLst>
                <a:ext uri="{FF2B5EF4-FFF2-40B4-BE49-F238E27FC236}">
                  <a16:creationId xmlns:a16="http://schemas.microsoft.com/office/drawing/2014/main" id="{003551A3-D8A4-C748-8638-92206C68E1D9}"/>
                </a:ext>
              </a:extLst>
            </p:cNvPr>
            <p:cNvSpPr/>
            <p:nvPr/>
          </p:nvSpPr>
          <p:spPr>
            <a:xfrm>
              <a:off x="6968892" y="968668"/>
              <a:ext cx="1736035" cy="723367"/>
            </a:xfrm>
            <a:prstGeom prst="borderCallout2">
              <a:avLst>
                <a:gd name="adj1" fmla="val 95427"/>
                <a:gd name="adj2" fmla="val 40527"/>
                <a:gd name="adj3" fmla="val 123679"/>
                <a:gd name="adj4" fmla="val 25103"/>
                <a:gd name="adj5" fmla="val 271723"/>
                <a:gd name="adj6" fmla="val 14265"/>
              </a:avLst>
            </a:prstGeom>
            <a:ln>
              <a:tailEnd type="oval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3" name="Line Callout 2 12">
              <a:extLst>
                <a:ext uri="{FF2B5EF4-FFF2-40B4-BE49-F238E27FC236}">
                  <a16:creationId xmlns:a16="http://schemas.microsoft.com/office/drawing/2014/main" id="{003551A3-D8A4-C748-8638-92206C68E1D9}"/>
                </a:ext>
              </a:extLst>
            </p:cNvPr>
            <p:cNvSpPr/>
            <p:nvPr/>
          </p:nvSpPr>
          <p:spPr>
            <a:xfrm>
              <a:off x="6968892" y="959050"/>
              <a:ext cx="1736035" cy="723367"/>
            </a:xfrm>
            <a:prstGeom prst="borderCallout2">
              <a:avLst>
                <a:gd name="adj1" fmla="val 95427"/>
                <a:gd name="adj2" fmla="val 58470"/>
                <a:gd name="adj3" fmla="val 124995"/>
                <a:gd name="adj4" fmla="val 75031"/>
                <a:gd name="adj5" fmla="val 273067"/>
                <a:gd name="adj6" fmla="val 89316"/>
              </a:avLst>
            </a:prstGeom>
            <a:ln>
              <a:tailEnd type="oval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Two interaction points</a:t>
              </a:r>
            </a:p>
          </p:txBody>
        </p:sp>
        <p:sp>
          <p:nvSpPr>
            <p:cNvPr id="15" name="Line Callout 2 14">
              <a:extLst>
                <a:ext uri="{FF2B5EF4-FFF2-40B4-BE49-F238E27FC236}">
                  <a16:creationId xmlns:a16="http://schemas.microsoft.com/office/drawing/2014/main" id="{003551A3-D8A4-C748-8638-92206C68E1D9}"/>
                </a:ext>
              </a:extLst>
            </p:cNvPr>
            <p:cNvSpPr/>
            <p:nvPr/>
          </p:nvSpPr>
          <p:spPr>
            <a:xfrm>
              <a:off x="10251191" y="1141799"/>
              <a:ext cx="1736035" cy="723367"/>
            </a:xfrm>
            <a:prstGeom prst="borderCallout2">
              <a:avLst>
                <a:gd name="adj1" fmla="val 100245"/>
                <a:gd name="adj2" fmla="val 35621"/>
                <a:gd name="adj3" fmla="val 134211"/>
                <a:gd name="adj4" fmla="val 22907"/>
                <a:gd name="adj5" fmla="val 294273"/>
                <a:gd name="adj6" fmla="val 15309"/>
              </a:avLst>
            </a:prstGeom>
            <a:ln>
              <a:tailEnd type="oval"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Post-interaction spectrometer line</a:t>
              </a:r>
            </a:p>
          </p:txBody>
        </p:sp>
        <p:sp>
          <p:nvSpPr>
            <p:cNvPr id="16" name="Line Callout 2 15">
              <a:extLst>
                <a:ext uri="{FF2B5EF4-FFF2-40B4-BE49-F238E27FC236}">
                  <a16:creationId xmlns:a16="http://schemas.microsoft.com/office/drawing/2014/main" id="{003551A3-D8A4-C748-8638-92206C68E1D9}"/>
                </a:ext>
              </a:extLst>
            </p:cNvPr>
            <p:cNvSpPr/>
            <p:nvPr/>
          </p:nvSpPr>
          <p:spPr>
            <a:xfrm>
              <a:off x="6968892" y="4202771"/>
              <a:ext cx="1736035" cy="723367"/>
            </a:xfrm>
            <a:prstGeom prst="borderCallout2">
              <a:avLst>
                <a:gd name="adj1" fmla="val 16796"/>
                <a:gd name="adj2" fmla="val 97788"/>
                <a:gd name="adj3" fmla="val 9120"/>
                <a:gd name="adj4" fmla="val 118374"/>
                <a:gd name="adj5" fmla="val -129723"/>
                <a:gd name="adj6" fmla="val 159608"/>
              </a:avLst>
            </a:prstGeom>
            <a:ln>
              <a:tailEnd type="oval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7" name="Line Callout 2 16">
              <a:extLst>
                <a:ext uri="{FF2B5EF4-FFF2-40B4-BE49-F238E27FC236}">
                  <a16:creationId xmlns:a16="http://schemas.microsoft.com/office/drawing/2014/main" id="{003551A3-D8A4-C748-8638-92206C68E1D9}"/>
                </a:ext>
              </a:extLst>
            </p:cNvPr>
            <p:cNvSpPr/>
            <p:nvPr/>
          </p:nvSpPr>
          <p:spPr>
            <a:xfrm>
              <a:off x="6968892" y="4205197"/>
              <a:ext cx="1736035" cy="723367"/>
            </a:xfrm>
            <a:prstGeom prst="borderCallout2">
              <a:avLst>
                <a:gd name="adj1" fmla="val 19502"/>
                <a:gd name="adj2" fmla="val -531"/>
                <a:gd name="adj3" fmla="val 11753"/>
                <a:gd name="adj4" fmla="val -18243"/>
                <a:gd name="adj5" fmla="val -127089"/>
                <a:gd name="adj6" fmla="val -75220"/>
              </a:avLst>
            </a:prstGeom>
            <a:ln>
              <a:tailEnd type="oval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Radiation shutters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365040" y="190683"/>
            <a:ext cx="1168458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-150" normalizeH="0" baseline="0" noProof="0" dirty="0">
                <a:ln>
                  <a:noFill/>
                </a:ln>
                <a:solidFill>
                  <a:srgbClr val="002C9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FEBE Design Overview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29937" y="4770814"/>
            <a:ext cx="11603019" cy="193899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2E2C6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FEBE design is conceived and developed in collaboration with stakeholders and is building upon the existing community interest and demonstrations on CLARA FE</a:t>
            </a:r>
            <a:r>
              <a:rPr lang="en-GB" sz="2400" dirty="0" smtClean="0">
                <a:solidFill>
                  <a:srgbClr val="2E2C6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GB" sz="2400" dirty="0" smtClean="0">
                <a:solidFill>
                  <a:srgbClr val="2E2C6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FEBE arc is designed to mitigate CSR</a:t>
            </a:r>
            <a:endParaRPr lang="en-GB" sz="2400" dirty="0">
              <a:solidFill>
                <a:srgbClr val="2E2C6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2E2C6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Dedicated diagnostics pre- and post interaction point to fully characterise beams</a:t>
            </a:r>
            <a:r>
              <a:rPr lang="en-GB" sz="2400" dirty="0" smtClean="0">
                <a:solidFill>
                  <a:srgbClr val="2E2C6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lvl="0">
              <a:defRPr/>
            </a:pPr>
            <a:endParaRPr lang="en-GB" sz="2400" dirty="0" smtClean="0">
              <a:solidFill>
                <a:srgbClr val="2E2C6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96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193" y="1123236"/>
            <a:ext cx="7980197" cy="563559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7CE7CC7-A14C-410F-8AFE-CC7057645E8F}"/>
              </a:ext>
            </a:extLst>
          </p:cNvPr>
          <p:cNvSpPr txBox="1"/>
          <p:nvPr/>
        </p:nvSpPr>
        <p:spPr>
          <a:xfrm>
            <a:off x="3324226" y="5989386"/>
            <a:ext cx="8759616" cy="830997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Two identical chambers: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more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flexible, provides diagnostic support, and a route towards ambitious interaction/transport/application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365040" y="180100"/>
            <a:ext cx="11684581" cy="61555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-150" normalizeH="0" baseline="0" noProof="0" dirty="0">
                <a:ln>
                  <a:noFill/>
                </a:ln>
                <a:solidFill>
                  <a:srgbClr val="002C9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FEBE Hutch Overview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82345" y="1566632"/>
            <a:ext cx="3304135" cy="1399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640" y="904339"/>
            <a:ext cx="117393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4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Hutch footprint: 10×5.4×3 m</a:t>
            </a:r>
            <a:r>
              <a:rPr lang="en-GB" sz="2400" b="1" baseline="300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GB" sz="24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Shielding</a:t>
            </a:r>
            <a:r>
              <a:rPr lang="en-GB" sz="24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GB" sz="2400" u="sng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total beam power 6 W</a:t>
            </a:r>
            <a:br>
              <a:rPr lang="en-GB" sz="2400" u="sng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Flexibility with bunch charge (maximum 250 </a:t>
            </a:r>
            <a:r>
              <a:rPr lang="en-GB" sz="24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pC</a:t>
            </a: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), bunch repetition rate (maximum 100 Hz</a:t>
            </a:r>
            <a:r>
              <a:rPr lang="en-GB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),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</a:t>
            </a: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(250 MeV – 2 GeV)</a:t>
            </a:r>
          </a:p>
        </p:txBody>
      </p:sp>
    </p:spTree>
    <p:extLst>
      <p:ext uri="{BB962C8B-B14F-4D97-AF65-F5344CB8AC3E}">
        <p14:creationId xmlns:p14="http://schemas.microsoft.com/office/powerpoint/2010/main" val="101282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19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2200" y="152980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400" b="1" spc="-150" dirty="0">
                <a:solidFill>
                  <a:srgbClr val="002C9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FEBE Laser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649827" y="1305621"/>
            <a:ext cx="11191605" cy="4635247"/>
            <a:chOff x="625829" y="1824730"/>
            <a:chExt cx="11191605" cy="4635247"/>
          </a:xfrm>
        </p:grpSpPr>
        <p:pic>
          <p:nvPicPr>
            <p:cNvPr id="5" name="Picture 4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50939" y="2415216"/>
              <a:ext cx="7183196" cy="2988356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625829" y="2631168"/>
              <a:ext cx="1502648" cy="523220"/>
            </a:xfrm>
            <a:prstGeom prst="rect">
              <a:avLst/>
            </a:prstGeom>
            <a:ln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400">
                  <a:latin typeface="Arial" panose="020B0604020202020204" pitchFamily="34" charset="0"/>
                  <a:cs typeface="Arial" panose="020B0604020202020204" pitchFamily="34" charset="0"/>
                </a:rPr>
                <a:t>Down-periscope from laser room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920999" y="1824730"/>
              <a:ext cx="1502648" cy="523220"/>
            </a:xfrm>
            <a:prstGeom prst="rect">
              <a:avLst/>
            </a:prstGeom>
            <a:ln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lIns="91440" tIns="45720" rIns="91440" bIns="45720" rtlCol="0" anchor="t">
              <a:spAutoFit/>
            </a:bodyPr>
            <a:lstStyle/>
            <a:p>
              <a:pPr algn="ctr"/>
              <a:r>
                <a:rPr lang="en-GB" sz="1400">
                  <a:latin typeface="Arial"/>
                  <a:cs typeface="Arial"/>
                </a:rPr>
                <a:t>Deformable mirror</a:t>
              </a:r>
              <a:endParaRPr lang="en-US">
                <a:latin typeface="Arial"/>
                <a:cs typeface="Arial"/>
              </a:endParaRPr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2128477" y="2892778"/>
              <a:ext cx="622462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627675" y="4887164"/>
              <a:ext cx="1868979" cy="523220"/>
            </a:xfrm>
            <a:prstGeom prst="rect">
              <a:avLst/>
            </a:prstGeom>
            <a:ln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lIns="91440" tIns="45720" rIns="91440" bIns="45720" rtlCol="0" anchor="t">
              <a:spAutoFit/>
            </a:bodyPr>
            <a:lstStyle/>
            <a:p>
              <a:pPr algn="ctr"/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OAP</a:t>
              </a:r>
            </a:p>
            <a:p>
              <a:pPr algn="ctr"/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~3.5m Focal Length </a:t>
              </a: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>
              <a:off x="3857385" y="2347950"/>
              <a:ext cx="422622" cy="47209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740819" y="3615121"/>
              <a:ext cx="1629014" cy="30777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CLARA Beam</a:t>
              </a: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V="1">
              <a:off x="2369833" y="4575745"/>
              <a:ext cx="538279" cy="27929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2263773" y="3769010"/>
              <a:ext cx="437537" cy="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H="1">
              <a:off x="4958092" y="2565542"/>
              <a:ext cx="639939" cy="632887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5469169" y="2257765"/>
              <a:ext cx="1502648" cy="523220"/>
            </a:xfrm>
            <a:prstGeom prst="rect">
              <a:avLst/>
            </a:prstGeom>
            <a:ln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400">
                  <a:latin typeface="Arial" panose="020B0604020202020204" pitchFamily="34" charset="0"/>
                  <a:cs typeface="Arial" panose="020B0604020202020204" pitchFamily="34" charset="0"/>
                </a:rPr>
                <a:t>Pass through to chamber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0188420" y="3664547"/>
              <a:ext cx="1629014" cy="30777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CLARA Beam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502614" y="5721313"/>
              <a:ext cx="1629014" cy="738664"/>
            </a:xfrm>
            <a:prstGeom prst="rect">
              <a:avLst/>
            </a:prstGeom>
            <a:ln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400">
                  <a:latin typeface="Arial" panose="020B0604020202020204" pitchFamily="34" charset="0"/>
                  <a:cs typeface="Arial" panose="020B0604020202020204" pitchFamily="34" charset="0"/>
                </a:rPr>
                <a:t>Primary Laser IP (could move focus upstream)</a:t>
              </a: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V="1">
              <a:off x="9934135" y="3818437"/>
              <a:ext cx="437537" cy="1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H="1" flipV="1">
              <a:off x="6317121" y="3909394"/>
              <a:ext cx="3984" cy="178959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740819" y="3615120"/>
              <a:ext cx="1629014" cy="30777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CLARA</a:t>
              </a:r>
              <a:r>
                <a:rPr lang="en-GB" sz="14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sz="14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Beam</a:t>
              </a: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>
              <a:off x="2263773" y="3769009"/>
              <a:ext cx="437537" cy="0"/>
            </a:xfrm>
            <a:prstGeom prst="straightConnector1">
              <a:avLst/>
            </a:prstGeom>
            <a:ln w="571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V="1">
              <a:off x="9934135" y="3818436"/>
              <a:ext cx="437537" cy="1"/>
            </a:xfrm>
            <a:prstGeom prst="straightConnector1">
              <a:avLst/>
            </a:prstGeom>
            <a:ln w="571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7156528" y="2257765"/>
              <a:ext cx="1502648" cy="523220"/>
            </a:xfrm>
            <a:prstGeom prst="rect">
              <a:avLst/>
            </a:prstGeom>
            <a:ln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400">
                  <a:latin typeface="Arial" panose="020B0604020202020204" pitchFamily="34" charset="0"/>
                  <a:cs typeface="Arial" panose="020B0604020202020204" pitchFamily="34" charset="0"/>
                </a:rPr>
                <a:t>IP Probe line (representative)</a:t>
              </a:r>
            </a:p>
          </p:txBody>
        </p:sp>
        <p:cxnSp>
          <p:nvCxnSpPr>
            <p:cNvPr id="24" name="Straight Arrow Connector 23"/>
            <p:cNvCxnSpPr>
              <a:cxnSpLocks/>
            </p:cNvCxnSpPr>
            <p:nvPr/>
          </p:nvCxnSpPr>
          <p:spPr>
            <a:xfrm flipH="1">
              <a:off x="6949570" y="2780985"/>
              <a:ext cx="505115" cy="45058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7760627" y="4884463"/>
            <a:ext cx="4301315" cy="19389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FEBE Laser</a:t>
            </a: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Commercial 100 TW, 5 Hz – </a:t>
            </a:r>
            <a:r>
              <a:rPr lang="en-GB" sz="2000" i="1" dirty="0">
                <a:latin typeface="Calibri" panose="020F0502020204030204" pitchFamily="34" charset="0"/>
                <a:cs typeface="Calibri" panose="020F0502020204030204" pitchFamily="34" charset="0"/>
              </a:rPr>
              <a:t>recently funded by STFC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– delivery 2024/25</a:t>
            </a: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‘Upgrade ready’ to 250 TW</a:t>
            </a: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Femtosecond synchronization to CLARA Optical Timing Network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1EBA5FF-04B5-4733-9D47-A973E3D729BF}"/>
              </a:ext>
            </a:extLst>
          </p:cNvPr>
          <p:cNvSpPr txBox="1"/>
          <p:nvPr/>
        </p:nvSpPr>
        <p:spPr>
          <a:xfrm>
            <a:off x="2139260" y="1379183"/>
            <a:ext cx="1502648" cy="523220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1400">
                <a:latin typeface="Arial"/>
                <a:cs typeface="Arial"/>
              </a:rPr>
              <a:t>Wavefront sensor</a:t>
            </a:r>
            <a:endParaRPr lang="en-US">
              <a:latin typeface="Arial"/>
              <a:cs typeface="Arial"/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CEBDBF4-C5AB-456B-B16A-831780FF51C6}"/>
              </a:ext>
            </a:extLst>
          </p:cNvPr>
          <p:cNvCxnSpPr>
            <a:cxnSpLocks/>
            <a:stCxn id="26" idx="2"/>
          </p:cNvCxnSpPr>
          <p:nvPr/>
        </p:nvCxnSpPr>
        <p:spPr>
          <a:xfrm>
            <a:off x="2890584" y="1902403"/>
            <a:ext cx="368779" cy="44011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39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7BE17AB-FEAE-1A42-84B8-5376345F5709}"/>
              </a:ext>
            </a:extLst>
          </p:cNvPr>
          <p:cNvSpPr txBox="1"/>
          <p:nvPr/>
        </p:nvSpPr>
        <p:spPr>
          <a:xfrm>
            <a:off x="299012" y="345182"/>
            <a:ext cx="1133574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60" dirty="0">
                <a:solidFill>
                  <a:srgbClr val="2E2D62"/>
                </a:solidFill>
                <a:cs typeface="Arial" panose="020B0604020202020204" pitchFamily="34" charset="0"/>
              </a:rPr>
              <a:t>Contents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422DBB9-7747-7041-8E78-C517CE8075C9}"/>
              </a:ext>
            </a:extLst>
          </p:cNvPr>
          <p:cNvSpPr/>
          <p:nvPr/>
        </p:nvSpPr>
        <p:spPr>
          <a:xfrm>
            <a:off x="372875" y="1322715"/>
            <a:ext cx="6984787" cy="4098558"/>
          </a:xfrm>
          <a:prstGeom prst="rect">
            <a:avLst/>
          </a:prstGeom>
          <a:solidFill>
            <a:srgbClr val="FFFFFF"/>
          </a:solidFill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800" spc="-100" dirty="0" smtClean="0">
                <a:solidFill>
                  <a:srgbClr val="626262"/>
                </a:solidFill>
                <a:cs typeface="Calibri"/>
              </a:rPr>
              <a:t>Introduction to CLARA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800" spc="-100" dirty="0" smtClean="0">
                <a:solidFill>
                  <a:srgbClr val="626262"/>
                </a:solidFill>
                <a:cs typeface="Calibri"/>
              </a:rPr>
              <a:t>Phases of CLARA</a:t>
            </a:r>
            <a:r>
              <a:rPr lang="en-US" sz="2800" spc="-100" dirty="0">
                <a:solidFill>
                  <a:srgbClr val="626262"/>
                </a:solidFill>
                <a:cs typeface="Calibri"/>
              </a:rPr>
              <a:t> 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800" spc="-100" dirty="0">
                <a:solidFill>
                  <a:srgbClr val="626262"/>
                </a:solidFill>
                <a:cs typeface="Calibri"/>
              </a:rPr>
              <a:t>Exploitation on CLARA Phase </a:t>
            </a:r>
            <a:r>
              <a:rPr lang="en-US" sz="2800" spc="-100" dirty="0" smtClean="0">
                <a:solidFill>
                  <a:srgbClr val="626262"/>
                </a:solidFill>
                <a:cs typeface="Calibri"/>
              </a:rPr>
              <a:t>1/VELA line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800" spc="-100" dirty="0" smtClean="0">
                <a:solidFill>
                  <a:srgbClr val="626262"/>
                </a:solidFill>
                <a:cs typeface="Calibri"/>
              </a:rPr>
              <a:t>Status </a:t>
            </a:r>
            <a:r>
              <a:rPr lang="en-US" sz="2800" spc="-100" dirty="0">
                <a:solidFill>
                  <a:srgbClr val="626262"/>
                </a:solidFill>
                <a:cs typeface="Calibri"/>
              </a:rPr>
              <a:t>of </a:t>
            </a:r>
            <a:r>
              <a:rPr lang="en-US" sz="2800" spc="-100" dirty="0" smtClean="0">
                <a:solidFill>
                  <a:srgbClr val="626262"/>
                </a:solidFill>
                <a:cs typeface="Calibri"/>
              </a:rPr>
              <a:t>CLARA Phase </a:t>
            </a:r>
            <a:r>
              <a:rPr lang="en-US" sz="2800" spc="-100" dirty="0">
                <a:solidFill>
                  <a:srgbClr val="626262"/>
                </a:solidFill>
                <a:cs typeface="Calibri"/>
              </a:rPr>
              <a:t>2 </a:t>
            </a:r>
            <a:endParaRPr lang="en-US" sz="2800" spc="-100" dirty="0">
              <a:solidFill>
                <a:srgbClr val="626262"/>
              </a:solidFill>
              <a:cs typeface="Calibri" panose="020F0502020204030204" pitchFamily="34" charset="0"/>
            </a:endParaRP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800" spc="-100" dirty="0" smtClean="0">
                <a:solidFill>
                  <a:srgbClr val="626262"/>
                </a:solidFill>
                <a:cs typeface="Calibri"/>
              </a:rPr>
              <a:t>Summary</a:t>
            </a:r>
          </a:p>
          <a:p>
            <a:endParaRPr lang="en-GB" sz="2800" dirty="0">
              <a:solidFill>
                <a:srgbClr val="626262"/>
              </a:solidFill>
              <a:cs typeface="Arial"/>
            </a:endParaRPr>
          </a:p>
          <a:p>
            <a:pPr marL="342900" indent="-342900">
              <a:buFont typeface="Arial,Sans-Serif" panose="020B0604020202020204" pitchFamily="34" charset="0"/>
              <a:buChar char="•"/>
            </a:pPr>
            <a:endParaRPr lang="en-GB" sz="2800" dirty="0">
              <a:solidFill>
                <a:srgbClr val="626262"/>
              </a:solidFill>
              <a:cs typeface="Arial"/>
            </a:endParaRPr>
          </a:p>
          <a:p>
            <a:pPr marL="342900" indent="-342900">
              <a:buFont typeface="Arial,Sans-Serif" panose="020B0604020202020204" pitchFamily="34" charset="0"/>
              <a:buChar char="•"/>
            </a:pPr>
            <a:endParaRPr lang="en-US" sz="2800" dirty="0">
              <a:solidFill>
                <a:srgbClr val="626262"/>
              </a:solidFill>
              <a:cs typeface="Arial"/>
            </a:endParaRPr>
          </a:p>
          <a:p>
            <a:endParaRPr lang="en-US" sz="2800" dirty="0">
              <a:solidFill>
                <a:srgbClr val="626262"/>
              </a:solidFill>
              <a:cs typeface="Arial"/>
            </a:endParaRPr>
          </a:p>
        </p:txBody>
      </p:sp>
      <p:sp>
        <p:nvSpPr>
          <p:cNvPr id="2" name="AutoShape 2" descr="https://ukc-powerpoint.officeapps.live.com/pods/GetClipboardImage.ashx?Id=6d124d06-9aed-4e9d-9f71-dc4dbab70fde&amp;DC=GUK1&amp;wdoverrides=GetClipboardImageEnabled:true"/>
          <p:cNvSpPr>
            <a:spLocks noChangeAspect="1" noChangeArrowheads="1"/>
          </p:cNvSpPr>
          <p:nvPr/>
        </p:nvSpPr>
        <p:spPr bwMode="auto">
          <a:xfrm>
            <a:off x="21272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754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20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5A9346F-C81C-4FB7-A134-185924736859}"/>
              </a:ext>
            </a:extLst>
          </p:cNvPr>
          <p:cNvSpPr txBox="1"/>
          <p:nvPr/>
        </p:nvSpPr>
        <p:spPr>
          <a:xfrm>
            <a:off x="507419" y="198580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400" b="1" spc="-150" dirty="0">
                <a:solidFill>
                  <a:srgbClr val="002C9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FEBE Laser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A9346F-C81C-4FB7-A134-185924736859}"/>
              </a:ext>
            </a:extLst>
          </p:cNvPr>
          <p:cNvSpPr txBox="1"/>
          <p:nvPr/>
        </p:nvSpPr>
        <p:spPr>
          <a:xfrm>
            <a:off x="4362309" y="1182338"/>
            <a:ext cx="3915964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 anchor="t">
            <a:spAutoFit/>
          </a:bodyPr>
          <a:lstStyle/>
          <a:p>
            <a:pPr algn="ctr" fontAlgn="base"/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Immediately on top of the FEBE hutch to minimise path length to target.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13547" b="215"/>
          <a:stretch/>
        </p:blipFill>
        <p:spPr>
          <a:xfrm>
            <a:off x="1692051" y="2319985"/>
            <a:ext cx="8278711" cy="420953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8659365" y="2092234"/>
            <a:ext cx="2452920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base"/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 10,000 (ISO 7) clean room with environment control.</a:t>
            </a:r>
            <a:endParaRPr lang="en-GB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157806" y="5142544"/>
            <a:ext cx="2409007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base"/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 suppliers will be housed in nearby Rack Room 4.</a:t>
            </a:r>
          </a:p>
        </p:txBody>
      </p:sp>
      <p:sp>
        <p:nvSpPr>
          <p:cNvPr id="8" name="Rectangle 7"/>
          <p:cNvSpPr/>
          <p:nvPr/>
        </p:nvSpPr>
        <p:spPr>
          <a:xfrm>
            <a:off x="9970762" y="4545216"/>
            <a:ext cx="1890911" cy="120032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base"/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Operated from immediately adjacent laser control room.</a:t>
            </a:r>
          </a:p>
        </p:txBody>
      </p:sp>
      <p:sp>
        <p:nvSpPr>
          <p:cNvPr id="9" name="Rectangle 8"/>
          <p:cNvSpPr/>
          <p:nvPr/>
        </p:nvSpPr>
        <p:spPr>
          <a:xfrm>
            <a:off x="5689600" y="3413615"/>
            <a:ext cx="1007533" cy="1428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99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21</a:t>
            </a:fld>
            <a:endParaRPr lang="en-US"/>
          </a:p>
        </p:txBody>
      </p:sp>
      <p:sp>
        <p:nvSpPr>
          <p:cNvPr id="4" name="Content Placeholder 6"/>
          <p:cNvSpPr txBox="1">
            <a:spLocks/>
          </p:cNvSpPr>
          <p:nvPr/>
        </p:nvSpPr>
        <p:spPr>
          <a:xfrm>
            <a:off x="914853" y="1049782"/>
            <a:ext cx="10515600" cy="4067713"/>
          </a:xfrm>
          <a:prstGeom prst="rect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Tracking performed in </a:t>
            </a:r>
            <a:r>
              <a:rPr lang="en-GB" sz="24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SimFrame</a:t>
            </a:r>
            <a:r>
              <a:rPr lang="en-GB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– ASTRA + Elegant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1E5D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Includes LSC, CSR, Cavity </a:t>
            </a:r>
            <a:r>
              <a:rPr lang="en-GB" dirty="0" err="1" smtClean="0">
                <a:solidFill>
                  <a:srgbClr val="1E5D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Wakefields</a:t>
            </a:r>
            <a:r>
              <a:rPr lang="en-GB" dirty="0" smtClean="0">
                <a:solidFill>
                  <a:srgbClr val="1E5D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De-chirper </a:t>
            </a:r>
            <a:r>
              <a:rPr lang="en-GB" dirty="0" err="1" smtClean="0">
                <a:solidFill>
                  <a:srgbClr val="1E5D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Wakefields</a:t>
            </a:r>
            <a:endParaRPr lang="en-GB" dirty="0" smtClean="0">
              <a:solidFill>
                <a:srgbClr val="1E5DF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1E5D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Optimisation using GA and Simplex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Strong CSR/LSC effects (low energy, high charge</a:t>
            </a:r>
            <a:r>
              <a:rPr lang="en-GB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GB" sz="2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GB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GB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GB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GB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GB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GB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GB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99400" y="3163732"/>
            <a:ext cx="10436739" cy="2351454"/>
            <a:chOff x="1980005" y="473425"/>
            <a:chExt cx="8128000" cy="2351454"/>
          </a:xfrm>
        </p:grpSpPr>
        <p:graphicFrame>
          <p:nvGraphicFramePr>
            <p:cNvPr id="6" name="Diagram 5"/>
            <p:cNvGraphicFramePr/>
            <p:nvPr>
              <p:extLst/>
            </p:nvPr>
          </p:nvGraphicFramePr>
          <p:xfrm>
            <a:off x="1980005" y="1250371"/>
            <a:ext cx="8128000" cy="783771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graphicFrame>
          <p:nvGraphicFramePr>
            <p:cNvPr id="7" name="Diagram 6"/>
            <p:cNvGraphicFramePr/>
            <p:nvPr>
              <p:extLst/>
            </p:nvPr>
          </p:nvGraphicFramePr>
          <p:xfrm>
            <a:off x="1980005" y="2164703"/>
            <a:ext cx="8128000" cy="66017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  <p:graphicFrame>
          <p:nvGraphicFramePr>
            <p:cNvPr id="8" name="Diagram 7"/>
            <p:cNvGraphicFramePr/>
            <p:nvPr>
              <p:extLst/>
            </p:nvPr>
          </p:nvGraphicFramePr>
          <p:xfrm>
            <a:off x="1980005" y="473425"/>
            <a:ext cx="8128000" cy="66017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2" r:lo="rId13" r:qs="rId14" r:cs="rId15"/>
            </a:graphicData>
          </a:graphic>
        </p:graphicFrame>
      </p:grpSp>
      <p:sp>
        <p:nvSpPr>
          <p:cNvPr id="9" name="TextBox 8"/>
          <p:cNvSpPr txBox="1"/>
          <p:nvPr/>
        </p:nvSpPr>
        <p:spPr>
          <a:xfrm>
            <a:off x="4650538" y="174901"/>
            <a:ext cx="31516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4000" b="1" dirty="0" smtClean="0">
                <a:solidFill>
                  <a:srgbClr val="002C9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Tracking Tools</a:t>
            </a:r>
            <a:endParaRPr lang="en-GB" sz="4000" b="1" dirty="0">
              <a:solidFill>
                <a:srgbClr val="002C9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Slide Number Placeholder 8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BAAB195-B577-5546-8349-9DDA93B6129E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59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22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E288275-2FA5-564F-87D1-D588139B106D}"/>
              </a:ext>
            </a:extLst>
          </p:cNvPr>
          <p:cNvSpPr/>
          <p:nvPr/>
        </p:nvSpPr>
        <p:spPr>
          <a:xfrm>
            <a:off x="277835" y="1309718"/>
            <a:ext cx="10719460" cy="76944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ctr" fontAlgn="base"/>
            <a:r>
              <a:rPr lang="en-GB" sz="2400" dirty="0">
                <a:solidFill>
                  <a:srgbClr val="2E2D6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Offered parameters to evolve, based on development time   </a:t>
            </a:r>
          </a:p>
          <a:p>
            <a:pPr lvl="1" algn="ctr" fontAlgn="base"/>
            <a:r>
              <a:rPr lang="en-GB" sz="2000" i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‘Day 1’ </a:t>
            </a:r>
            <a:r>
              <a:rPr lang="en-GB" sz="2000" i="1" dirty="0">
                <a:solidFill>
                  <a:srgbClr val="62626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sz="2000" i="1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Nominal </a:t>
            </a:r>
            <a:r>
              <a:rPr lang="en-GB" sz="2000" i="1" dirty="0" smtClean="0">
                <a:solidFill>
                  <a:srgbClr val="62626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sz="2000" i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R&amp;D</a:t>
            </a:r>
            <a:endParaRPr lang="en-GB" sz="20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277835" y="216059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400" b="1" spc="-150" dirty="0">
                <a:solidFill>
                  <a:srgbClr val="002C9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parameters</a:t>
            </a:r>
          </a:p>
        </p:txBody>
      </p:sp>
      <p:sp>
        <p:nvSpPr>
          <p:cNvPr id="6" name="TextBox 2">
            <a:extLst>
              <a:ext uri="{FF2B5EF4-FFF2-40B4-BE49-F238E27FC236}">
                <a16:creationId xmlns:a16="http://schemas.microsoft.com/office/drawing/2014/main" id="{C7DAA3F5-E9A3-4697-BDDE-B2C851B61FA8}"/>
              </a:ext>
            </a:extLst>
          </p:cNvPr>
          <p:cNvSpPr txBox="1"/>
          <p:nvPr/>
        </p:nvSpPr>
        <p:spPr>
          <a:xfrm>
            <a:off x="185980" y="5707915"/>
            <a:ext cx="12006020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 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parameters to be confirmed through measurement using appropriate diagnostics</a:t>
            </a:r>
            <a:r>
              <a:rPr lang="en-GB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en-GB" sz="20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R&amp;D</a:t>
            </a:r>
            <a:r>
              <a:rPr lang="en-GB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dedicated effort required beyond standard operations, and/or new diagnostics technology required.</a:t>
            </a:r>
          </a:p>
          <a:p>
            <a:endParaRPr lang="en-GB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9238984"/>
              </p:ext>
            </p:extLst>
          </p:nvPr>
        </p:nvGraphicFramePr>
        <p:xfrm>
          <a:off x="2686767" y="2224757"/>
          <a:ext cx="6866715" cy="33375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41859">
                  <a:extLst>
                    <a:ext uri="{9D8B030D-6E8A-4147-A177-3AD203B41FA5}">
                      <a16:colId xmlns:a16="http://schemas.microsoft.com/office/drawing/2014/main" val="2742851033"/>
                    </a:ext>
                  </a:extLst>
                </a:gridCol>
                <a:gridCol w="2212428">
                  <a:extLst>
                    <a:ext uri="{9D8B030D-6E8A-4147-A177-3AD203B41FA5}">
                      <a16:colId xmlns:a16="http://schemas.microsoft.com/office/drawing/2014/main" val="1438131348"/>
                    </a:ext>
                  </a:extLst>
                </a:gridCol>
                <a:gridCol w="2212428">
                  <a:extLst>
                    <a:ext uri="{9D8B030D-6E8A-4147-A177-3AD203B41FA5}">
                      <a16:colId xmlns:a16="http://schemas.microsoft.com/office/drawing/2014/main" val="31018777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High charge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Low charge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10951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Energy [MeV]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>
                          <a:solidFill>
                            <a:schemeClr val="accent5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>
                          <a:solidFill>
                            <a:schemeClr val="accent5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90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Charge [pC]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accent5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5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  <a:endParaRPr lang="en-GB" dirty="0">
                        <a:solidFill>
                          <a:schemeClr val="accent5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59089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RMS t [fs]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 </a:t>
                      </a:r>
                      <a:r>
                        <a:rPr lang="en-GB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(50)</a:t>
                      </a:r>
                      <a:endParaRPr lang="en-GB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 </a:t>
                      </a:r>
                      <a:r>
                        <a:rPr lang="en-GB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(≤50)</a:t>
                      </a:r>
                      <a:endParaRPr lang="en-GB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7689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σ</a:t>
                      </a:r>
                      <a:r>
                        <a:rPr lang="en-GB" baseline="-25000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GB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/E</a:t>
                      </a:r>
                      <a:r>
                        <a:rPr lang="en-GB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[%]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5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&lt;5 </a:t>
                      </a:r>
                      <a:r>
                        <a:rPr lang="en-GB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(1)</a:t>
                      </a:r>
                      <a:endParaRPr lang="en-GB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5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&lt;1 </a:t>
                      </a:r>
                      <a:r>
                        <a:rPr lang="en-GB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(&lt;1)</a:t>
                      </a:r>
                      <a:endParaRPr lang="en-GB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80951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RMS x [µm]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5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 </a:t>
                      </a:r>
                      <a:r>
                        <a:rPr lang="en-GB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(50)</a:t>
                      </a:r>
                      <a:endParaRPr lang="en-GB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 </a:t>
                      </a:r>
                      <a:r>
                        <a:rPr lang="en-GB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(1)</a:t>
                      </a:r>
                      <a:endParaRPr lang="en-GB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24182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RMS y [µm]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5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 </a:t>
                      </a:r>
                      <a:r>
                        <a:rPr lang="en-GB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(50)</a:t>
                      </a:r>
                      <a:endParaRPr lang="en-GB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5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 </a:t>
                      </a:r>
                      <a:r>
                        <a:rPr lang="en-GB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(1)</a:t>
                      </a:r>
                      <a:endParaRPr lang="en-GB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1222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l-GR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ε</a:t>
                      </a:r>
                      <a:r>
                        <a:rPr lang="en-GB" baseline="-250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lang="en-GB" baseline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x @ 250 MeV [</a:t>
                      </a:r>
                      <a:r>
                        <a:rPr lang="en-GB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µm]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 </a:t>
                      </a:r>
                      <a:r>
                        <a:rPr lang="en-GB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(&lt;5)</a:t>
                      </a:r>
                      <a:endParaRPr lang="en-GB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 </a:t>
                      </a:r>
                      <a:r>
                        <a:rPr lang="en-GB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(1)</a:t>
                      </a:r>
                      <a:endParaRPr lang="en-GB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2858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ε</a:t>
                      </a:r>
                      <a:r>
                        <a:rPr lang="en-GB" baseline="-250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lang="en-GB" baseline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 @ 250 MeV [</a:t>
                      </a:r>
                      <a:r>
                        <a:rPr lang="en-GB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µm]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 </a:t>
                      </a:r>
                      <a:r>
                        <a:rPr lang="en-GB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(&lt;1)</a:t>
                      </a:r>
                      <a:endParaRPr lang="en-GB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 </a:t>
                      </a:r>
                      <a:r>
                        <a:rPr lang="en-GB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(&lt;1)</a:t>
                      </a:r>
                      <a:endParaRPr lang="en-GB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54384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150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73" y="0"/>
            <a:ext cx="11511813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604234" y="5076153"/>
            <a:ext cx="218226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Status 2022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96645" y="260648"/>
            <a:ext cx="11818374" cy="562074"/>
          </a:xfr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400" b="1" i="0" u="none" strike="noStrike" kern="1200" cap="none" spc="0" normalizeH="0" baseline="0" noProof="0" dirty="0">
                <a:ln>
                  <a:noFill/>
                </a:ln>
                <a:solidFill>
                  <a:srgbClr val="002C9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CLARA </a:t>
            </a:r>
            <a:r>
              <a:rPr kumimoji="0" lang="en-GB" sz="3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C9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250 MeV - Accelerator Hall</a:t>
            </a:r>
            <a:endParaRPr kumimoji="0" lang="en-GB" sz="3400" b="1" i="0" u="none" strike="noStrike" kern="1200" cap="none" spc="0" normalizeH="0" baseline="0" noProof="0" dirty="0">
              <a:ln>
                <a:noFill/>
              </a:ln>
              <a:solidFill>
                <a:srgbClr val="002C96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867266" y="754144"/>
            <a:ext cx="9681439" cy="2305755"/>
            <a:chOff x="867266" y="754144"/>
            <a:chExt cx="9681439" cy="2305755"/>
          </a:xfrm>
        </p:grpSpPr>
        <p:sp>
          <p:nvSpPr>
            <p:cNvPr id="10" name="Left Arrow 9"/>
            <p:cNvSpPr/>
            <p:nvPr/>
          </p:nvSpPr>
          <p:spPr>
            <a:xfrm rot="20776618">
              <a:off x="6948024" y="1373122"/>
              <a:ext cx="514092" cy="515566"/>
            </a:xfrm>
            <a:prstGeom prst="leftArrow">
              <a:avLst>
                <a:gd name="adj1" fmla="val 50000"/>
                <a:gd name="adj2" fmla="val 59144"/>
              </a:avLst>
            </a:prstGeom>
            <a:solidFill>
              <a:srgbClr val="D09E00">
                <a:alpha val="6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7" name="Left-Right Arrow 16"/>
            <p:cNvSpPr/>
            <p:nvPr/>
          </p:nvSpPr>
          <p:spPr>
            <a:xfrm rot="20932211">
              <a:off x="2067081" y="1955996"/>
              <a:ext cx="4958305" cy="518473"/>
            </a:xfrm>
            <a:prstGeom prst="leftRightArrow">
              <a:avLst>
                <a:gd name="adj1" fmla="val 51208"/>
                <a:gd name="adj2" fmla="val 53568"/>
              </a:avLst>
            </a:prstGeom>
            <a:solidFill>
              <a:schemeClr val="accent1">
                <a:lumMod val="60000"/>
                <a:lumOff val="40000"/>
              </a:schemeClr>
            </a:solidFill>
            <a:scene3d>
              <a:camera prst="orthographicFront">
                <a:rot lat="0" lon="0" rev="72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Tested &amp; installed 2021-22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867266" y="754144"/>
              <a:ext cx="2997724" cy="11406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3" name="Left Arrow 12"/>
            <p:cNvSpPr/>
            <p:nvPr/>
          </p:nvSpPr>
          <p:spPr>
            <a:xfrm rot="9822835">
              <a:off x="9268988" y="869378"/>
              <a:ext cx="496180" cy="514800"/>
            </a:xfrm>
            <a:prstGeom prst="leftArrow">
              <a:avLst>
                <a:gd name="adj1" fmla="val 50000"/>
                <a:gd name="adj2" fmla="val 55820"/>
              </a:avLst>
            </a:prstGeom>
            <a:solidFill>
              <a:srgbClr val="D09E00">
                <a:alpha val="8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 rot="20880205">
              <a:off x="7226016" y="1254409"/>
              <a:ext cx="2304000" cy="252000"/>
            </a:xfrm>
            <a:prstGeom prst="rect">
              <a:avLst/>
            </a:prstGeom>
            <a:solidFill>
              <a:srgbClr val="D09E00">
                <a:alpha val="84000"/>
              </a:srgbClr>
            </a:solidFill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Tested &amp; ready for install 2023</a:t>
              </a:r>
              <a:endPara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" name="Left Arrow 6"/>
            <p:cNvSpPr/>
            <p:nvPr/>
          </p:nvSpPr>
          <p:spPr>
            <a:xfrm rot="20783106">
              <a:off x="8027186" y="2412028"/>
              <a:ext cx="2521519" cy="241201"/>
            </a:xfrm>
            <a:prstGeom prst="leftArrow">
              <a:avLst>
                <a:gd name="adj1" fmla="val 33072"/>
                <a:gd name="adj2" fmla="val 29329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 rot="20623892">
              <a:off x="8119606" y="2782900"/>
              <a:ext cx="4748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BA1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49945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657" y="796030"/>
            <a:ext cx="11843045" cy="5592285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96645" y="260648"/>
            <a:ext cx="11818374" cy="562074"/>
          </a:xfr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400" b="1" i="0" u="none" strike="noStrike" kern="1200" cap="none" spc="0" normalizeH="0" baseline="0" noProof="0" dirty="0">
                <a:ln>
                  <a:noFill/>
                </a:ln>
                <a:solidFill>
                  <a:srgbClr val="003088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CLARA </a:t>
            </a:r>
            <a:r>
              <a:rPr kumimoji="0" lang="en-GB" sz="3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088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250 MeV - Accelerator Hall Roof</a:t>
            </a:r>
            <a:endParaRPr kumimoji="0" lang="en-GB" sz="3400" b="1" i="0" u="none" strike="noStrike" kern="1200" cap="none" spc="0" normalizeH="0" baseline="0" noProof="0" dirty="0">
              <a:ln>
                <a:noFill/>
              </a:ln>
              <a:solidFill>
                <a:srgbClr val="003088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84881" y="4316278"/>
            <a:ext cx="39385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RF, Rack and FEBE laser rooms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9552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097" y="933332"/>
            <a:ext cx="3674678" cy="2750904"/>
          </a:xfrm>
          <a:prstGeom prst="rect">
            <a:avLst/>
          </a:prstGeom>
        </p:spPr>
      </p:pic>
      <p:pic>
        <p:nvPicPr>
          <p:cNvPr id="6" name="Picture 5" descr="A large indoor swimming pool&#10;&#10;Description automatically generated with medium confidence">
            <a:extLst>
              <a:ext uri="{FF2B5EF4-FFF2-40B4-BE49-F238E27FC236}">
                <a16:creationId xmlns:a16="http://schemas.microsoft.com/office/drawing/2014/main" id="{1F0634CE-DA9A-4946-B42D-A2A39A5F564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29" y="3770792"/>
            <a:ext cx="3678803" cy="2753993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510511" y="5557794"/>
            <a:ext cx="2679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Calibri" panose="020F0502020204030204" pitchFamily="34" charset="0"/>
              </a:rPr>
              <a:t>FEBE Laser Room and Rack Room 4 on Roof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Calibri" panose="020F050202020403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-112593" y="3239797"/>
            <a:ext cx="3506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Calibri" panose="020F0502020204030204" pitchFamily="34" charset="0"/>
              </a:rPr>
              <a:t>Phase 2 Installation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88482" y="933332"/>
            <a:ext cx="3674678" cy="275090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0969C77-1D43-4624-8192-55BCBB78FEFD}"/>
              </a:ext>
            </a:extLst>
          </p:cNvPr>
          <p:cNvSpPr txBox="1"/>
          <p:nvPr/>
        </p:nvSpPr>
        <p:spPr>
          <a:xfrm>
            <a:off x="3595482" y="3179235"/>
            <a:ext cx="3967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FEBE Hutch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8482" y="3693303"/>
            <a:ext cx="3700494" cy="277023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21CE91B-CC00-453E-8FA1-17B5A63502B5}"/>
              </a:ext>
            </a:extLst>
          </p:cNvPr>
          <p:cNvSpPr txBox="1"/>
          <p:nvPr/>
        </p:nvSpPr>
        <p:spPr>
          <a:xfrm>
            <a:off x="4505553" y="5700904"/>
            <a:ext cx="28367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RF Room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Linac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 &amp; 3 modulators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507419" y="163887"/>
            <a:ext cx="11684581" cy="61555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002C9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Phase 2 Preparation Progress</a:t>
            </a:r>
            <a:endParaRPr kumimoji="0" lang="en-US" sz="3400" b="1" i="0" u="none" strike="noStrike" kern="1200" cap="none" spc="-150" normalizeH="0" baseline="0" noProof="0" dirty="0">
              <a:ln>
                <a:noFill/>
              </a:ln>
              <a:solidFill>
                <a:srgbClr val="002C96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0912AAB-5581-4ABA-886C-B4464205FAA3}"/>
              </a:ext>
            </a:extLst>
          </p:cNvPr>
          <p:cNvSpPr txBox="1"/>
          <p:nvPr/>
        </p:nvSpPr>
        <p:spPr>
          <a:xfrm>
            <a:off x="7653720" y="1031784"/>
            <a:ext cx="438071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Accelerator module construction &amp; </a:t>
            </a: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installation progressing</a:t>
            </a:r>
            <a:r>
              <a:rPr kumimoji="0" lang="en-GB" sz="22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as planned</a:t>
            </a: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GB" sz="22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 modules built off-line in the </a:t>
            </a:r>
            <a:r>
              <a:rPr lang="en-GB" sz="2200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Engg</a:t>
            </a:r>
            <a:r>
              <a:rPr lang="en-GB" sz="22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Technology Centre</a:t>
            </a:r>
            <a:r>
              <a:rPr lang="en-GB" sz="22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GB" sz="22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Mechanical build, alignment, vacuum and electrical tests of all modules </a:t>
            </a:r>
            <a:r>
              <a:rPr lang="en-GB" sz="22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complete</a:t>
            </a: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Completion 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of </a:t>
            </a: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100TW Laser 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room </a:t>
            </a: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complex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Electrical/mechanical services </a:t>
            </a: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installation </a:t>
            </a: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Painting floors and bunker surfaces to allow clean </a:t>
            </a: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installation</a:t>
            </a: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151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598" y="0"/>
            <a:ext cx="9711172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34806" y="733444"/>
            <a:ext cx="3253535" cy="954107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1" i="0" u="none" strike="noStrike" kern="1200" cap="none" spc="0" normalizeH="0" baseline="0" noProof="0" dirty="0" smtClean="0">
              <a:ln>
                <a:noFill/>
              </a:ln>
              <a:solidFill>
                <a:srgbClr val="003088"/>
              </a:solidFill>
              <a:effectLst/>
              <a:uLnTx/>
              <a:uFillTx/>
              <a:latin typeface="Arial" panose="020B0604020202020204"/>
              <a:ea typeface="+mn-ea"/>
              <a:cs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003088"/>
              </a:solidFill>
              <a:effectLst/>
              <a:uLnTx/>
              <a:uFillTx/>
              <a:latin typeface="Arial" panose="020B0604020202020204"/>
              <a:ea typeface="+mn-ea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62164" y="5064439"/>
            <a:ext cx="3253535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Status 2023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96645" y="260648"/>
            <a:ext cx="11818374" cy="562074"/>
          </a:xfr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400" b="1" i="0" u="none" strike="noStrike" kern="1200" cap="none" spc="0" normalizeH="0" baseline="0" noProof="0" dirty="0">
                <a:ln>
                  <a:noFill/>
                </a:ln>
                <a:solidFill>
                  <a:srgbClr val="002C9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CLARA </a:t>
            </a:r>
            <a:r>
              <a:rPr kumimoji="0" lang="en-GB" sz="3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C9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250 MeV - Accelerator Hall</a:t>
            </a:r>
            <a:endParaRPr kumimoji="0" lang="en-GB" sz="3400" b="1" i="0" u="none" strike="noStrike" kern="1200" cap="none" spc="0" normalizeH="0" baseline="0" noProof="0" dirty="0">
              <a:ln>
                <a:noFill/>
              </a:ln>
              <a:solidFill>
                <a:srgbClr val="002C96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1072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27</a:t>
            </a:fld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B660E77-3F25-BEEB-70D4-D421B09451DA}"/>
              </a:ext>
            </a:extLst>
          </p:cNvPr>
          <p:cNvGrpSpPr/>
          <p:nvPr/>
        </p:nvGrpSpPr>
        <p:grpSpPr>
          <a:xfrm>
            <a:off x="37460" y="1540986"/>
            <a:ext cx="11925666" cy="2528941"/>
            <a:chOff x="-48" y="1545511"/>
            <a:chExt cx="11925666" cy="2528941"/>
          </a:xfrm>
        </p:grpSpPr>
        <p:grpSp>
          <p:nvGrpSpPr>
            <p:cNvPr id="4" name="Group 3"/>
            <p:cNvGrpSpPr/>
            <p:nvPr/>
          </p:nvGrpSpPr>
          <p:grpSpPr>
            <a:xfrm>
              <a:off x="-48" y="1545511"/>
              <a:ext cx="11925666" cy="2528941"/>
              <a:chOff x="145867" y="1545511"/>
              <a:chExt cx="11925666" cy="2528941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1035908" y="1545511"/>
                <a:ext cx="11035625" cy="701796"/>
                <a:chOff x="933154" y="1655038"/>
                <a:chExt cx="11035625" cy="701796"/>
              </a:xfrm>
            </p:grpSpPr>
            <p:grpSp>
              <p:nvGrpSpPr>
                <p:cNvPr id="36" name="Group 35"/>
                <p:cNvGrpSpPr/>
                <p:nvPr/>
              </p:nvGrpSpPr>
              <p:grpSpPr>
                <a:xfrm>
                  <a:off x="1184856" y="2036131"/>
                  <a:ext cx="10532223" cy="320703"/>
                  <a:chOff x="579474" y="2036131"/>
                  <a:chExt cx="11137605" cy="255185"/>
                </a:xfrm>
              </p:grpSpPr>
              <p:cxnSp>
                <p:nvCxnSpPr>
                  <p:cNvPr id="47" name="Straight Connector 46"/>
                  <p:cNvCxnSpPr/>
                  <p:nvPr/>
                </p:nvCxnSpPr>
                <p:spPr>
                  <a:xfrm flipV="1">
                    <a:off x="701749" y="2137144"/>
                    <a:ext cx="10770781" cy="31898"/>
                  </a:xfrm>
                  <a:prstGeom prst="line">
                    <a:avLst/>
                  </a:prstGeom>
                </p:spPr>
                <p:style>
                  <a:lnRef idx="3">
                    <a:schemeClr val="accent2"/>
                  </a:lnRef>
                  <a:fillRef idx="0">
                    <a:schemeClr val="accent2"/>
                  </a:fillRef>
                  <a:effectRef idx="2">
                    <a:schemeClr val="accent2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8" name="Rectangle 47"/>
                  <p:cNvSpPr/>
                  <p:nvPr/>
                </p:nvSpPr>
                <p:spPr>
                  <a:xfrm>
                    <a:off x="579474" y="2046767"/>
                    <a:ext cx="244549" cy="244549"/>
                  </a:xfrm>
                  <a:prstGeom prst="rect">
                    <a:avLst/>
                  </a:prstGeom>
                  <a:pattFill prst="narVert">
                    <a:fgClr>
                      <a:schemeClr val="accent1"/>
                    </a:fgClr>
                    <a:bgClr>
                      <a:schemeClr val="bg1"/>
                    </a:bgClr>
                  </a:pattFill>
                  <a:ln w="28575"/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panose="020B060402020202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9" name="Rectangle 48"/>
                  <p:cNvSpPr/>
                  <p:nvPr/>
                </p:nvSpPr>
                <p:spPr>
                  <a:xfrm>
                    <a:off x="1827028" y="2046764"/>
                    <a:ext cx="244549" cy="244549"/>
                  </a:xfrm>
                  <a:prstGeom prst="rect">
                    <a:avLst/>
                  </a:prstGeom>
                  <a:pattFill prst="narVert">
                    <a:fgClr>
                      <a:schemeClr val="accent1"/>
                    </a:fgClr>
                    <a:bgClr>
                      <a:schemeClr val="bg1"/>
                    </a:bgClr>
                  </a:pattFill>
                  <a:ln w="28575"/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panose="020B060402020202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0" name="Rectangle 49"/>
                  <p:cNvSpPr/>
                  <p:nvPr/>
                </p:nvSpPr>
                <p:spPr>
                  <a:xfrm>
                    <a:off x="3074582" y="2046767"/>
                    <a:ext cx="244549" cy="244549"/>
                  </a:xfrm>
                  <a:prstGeom prst="rect">
                    <a:avLst/>
                  </a:prstGeom>
                  <a:pattFill prst="narVert">
                    <a:fgClr>
                      <a:schemeClr val="accent1"/>
                    </a:fgClr>
                    <a:bgClr>
                      <a:schemeClr val="bg1"/>
                    </a:bgClr>
                  </a:pattFill>
                  <a:ln w="28575"/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panose="020B060402020202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1" name="Rectangle 50"/>
                  <p:cNvSpPr/>
                  <p:nvPr/>
                </p:nvSpPr>
                <p:spPr>
                  <a:xfrm>
                    <a:off x="4322136" y="2046766"/>
                    <a:ext cx="244549" cy="244549"/>
                  </a:xfrm>
                  <a:prstGeom prst="rect">
                    <a:avLst/>
                  </a:prstGeom>
                  <a:pattFill prst="narVert">
                    <a:fgClr>
                      <a:schemeClr val="accent1"/>
                    </a:fgClr>
                    <a:bgClr>
                      <a:schemeClr val="bg1"/>
                    </a:bgClr>
                  </a:pattFill>
                  <a:ln w="28575"/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panose="020B060402020202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2" name="Rectangle 51"/>
                  <p:cNvSpPr/>
                  <p:nvPr/>
                </p:nvSpPr>
                <p:spPr>
                  <a:xfrm>
                    <a:off x="5569690" y="2046766"/>
                    <a:ext cx="244549" cy="244549"/>
                  </a:xfrm>
                  <a:prstGeom prst="rect">
                    <a:avLst/>
                  </a:prstGeom>
                  <a:pattFill prst="narVert">
                    <a:fgClr>
                      <a:schemeClr val="accent1"/>
                    </a:fgClr>
                    <a:bgClr>
                      <a:schemeClr val="bg1"/>
                    </a:bgClr>
                  </a:pattFill>
                  <a:ln w="28575"/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panose="020B060402020202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3" name="Rectangle 52"/>
                  <p:cNvSpPr/>
                  <p:nvPr/>
                </p:nvSpPr>
                <p:spPr>
                  <a:xfrm>
                    <a:off x="6817244" y="2046766"/>
                    <a:ext cx="244549" cy="244549"/>
                  </a:xfrm>
                  <a:prstGeom prst="rect">
                    <a:avLst/>
                  </a:prstGeom>
                  <a:pattFill prst="narVert">
                    <a:fgClr>
                      <a:schemeClr val="accent1"/>
                    </a:fgClr>
                    <a:bgClr>
                      <a:schemeClr val="bg1"/>
                    </a:bgClr>
                  </a:pattFill>
                  <a:ln w="28575"/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panose="020B060402020202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4" name="Rectangle 53"/>
                  <p:cNvSpPr/>
                  <p:nvPr/>
                </p:nvSpPr>
                <p:spPr>
                  <a:xfrm>
                    <a:off x="8064798" y="2046764"/>
                    <a:ext cx="244549" cy="244549"/>
                  </a:xfrm>
                  <a:prstGeom prst="rect">
                    <a:avLst/>
                  </a:prstGeom>
                  <a:pattFill prst="narVert">
                    <a:fgClr>
                      <a:schemeClr val="accent1"/>
                    </a:fgClr>
                    <a:bgClr>
                      <a:schemeClr val="bg1"/>
                    </a:bgClr>
                  </a:pattFill>
                  <a:ln w="28575"/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panose="020B060402020202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5" name="Rectangle 54"/>
                  <p:cNvSpPr/>
                  <p:nvPr/>
                </p:nvSpPr>
                <p:spPr>
                  <a:xfrm>
                    <a:off x="9312352" y="2036131"/>
                    <a:ext cx="244549" cy="244549"/>
                  </a:xfrm>
                  <a:prstGeom prst="rect">
                    <a:avLst/>
                  </a:prstGeom>
                  <a:pattFill prst="narVert">
                    <a:fgClr>
                      <a:schemeClr val="accent1"/>
                    </a:fgClr>
                    <a:bgClr>
                      <a:schemeClr val="bg1"/>
                    </a:bgClr>
                  </a:pattFill>
                  <a:ln w="28575"/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panose="020B060402020202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6" name="Rectangle 55"/>
                  <p:cNvSpPr/>
                  <p:nvPr/>
                </p:nvSpPr>
                <p:spPr>
                  <a:xfrm>
                    <a:off x="10392441" y="2046764"/>
                    <a:ext cx="244549" cy="244549"/>
                  </a:xfrm>
                  <a:prstGeom prst="rect">
                    <a:avLst/>
                  </a:prstGeom>
                  <a:pattFill prst="narVert">
                    <a:fgClr>
                      <a:schemeClr val="accent1"/>
                    </a:fgClr>
                    <a:bgClr>
                      <a:schemeClr val="bg1"/>
                    </a:bgClr>
                  </a:pattFill>
                  <a:ln w="28575"/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panose="020B060402020202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7" name="Rectangle 56"/>
                  <p:cNvSpPr/>
                  <p:nvPr/>
                </p:nvSpPr>
                <p:spPr>
                  <a:xfrm>
                    <a:off x="11472530" y="2046764"/>
                    <a:ext cx="244549" cy="244549"/>
                  </a:xfrm>
                  <a:prstGeom prst="rect">
                    <a:avLst/>
                  </a:prstGeom>
                  <a:pattFill prst="narVert">
                    <a:fgClr>
                      <a:schemeClr val="accent1"/>
                    </a:fgClr>
                    <a:bgClr>
                      <a:schemeClr val="bg1"/>
                    </a:bgClr>
                  </a:pattFill>
                  <a:ln w="28575"/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panose="020B0604020202020204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37" name="TextBox 36"/>
                <p:cNvSpPr txBox="1"/>
                <p:nvPr/>
              </p:nvSpPr>
              <p:spPr>
                <a:xfrm>
                  <a:off x="933154" y="1659092"/>
                  <a:ext cx="73465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2E2C61"/>
                      </a:solidFill>
                      <a:effectLst/>
                      <a:uLnTx/>
                      <a:uFillTx/>
                      <a:latin typeface="Arial" panose="020B0604020202020204"/>
                      <a:ea typeface="+mn-ea"/>
                      <a:cs typeface="+mn-cs"/>
                    </a:rPr>
                    <a:t>2022</a:t>
                  </a:r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2112897" y="1655038"/>
                  <a:ext cx="73465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2E2C61"/>
                      </a:solidFill>
                      <a:effectLst/>
                      <a:uLnTx/>
                      <a:uFillTx/>
                      <a:latin typeface="Arial" panose="020B0604020202020204"/>
                      <a:ea typeface="+mn-ea"/>
                      <a:cs typeface="+mn-cs"/>
                    </a:rPr>
                    <a:t>2023</a:t>
                  </a:r>
                </a:p>
              </p:txBody>
            </p:sp>
            <p:sp>
              <p:nvSpPr>
                <p:cNvPr id="39" name="TextBox 38"/>
                <p:cNvSpPr txBox="1"/>
                <p:nvPr/>
              </p:nvSpPr>
              <p:spPr>
                <a:xfrm>
                  <a:off x="3292641" y="1655038"/>
                  <a:ext cx="73465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2E2C61"/>
                      </a:solidFill>
                      <a:effectLst/>
                      <a:uLnTx/>
                      <a:uFillTx/>
                      <a:latin typeface="Arial" panose="020B0604020202020204"/>
                      <a:ea typeface="+mn-ea"/>
                      <a:cs typeface="+mn-cs"/>
                    </a:rPr>
                    <a:t>2024</a:t>
                  </a:r>
                </a:p>
              </p:txBody>
            </p:sp>
            <p:sp>
              <p:nvSpPr>
                <p:cNvPr id="40" name="TextBox 39"/>
                <p:cNvSpPr txBox="1"/>
                <p:nvPr/>
              </p:nvSpPr>
              <p:spPr>
                <a:xfrm>
                  <a:off x="4472385" y="1655038"/>
                  <a:ext cx="73465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2E2C61"/>
                      </a:solidFill>
                      <a:effectLst/>
                      <a:uLnTx/>
                      <a:uFillTx/>
                      <a:latin typeface="Arial" panose="020B0604020202020204"/>
                      <a:ea typeface="+mn-ea"/>
                      <a:cs typeface="+mn-cs"/>
                    </a:rPr>
                    <a:t>2025</a:t>
                  </a:r>
                </a:p>
              </p:txBody>
            </p:sp>
            <p:sp>
              <p:nvSpPr>
                <p:cNvPr id="41" name="TextBox 40"/>
                <p:cNvSpPr txBox="1"/>
                <p:nvPr/>
              </p:nvSpPr>
              <p:spPr>
                <a:xfrm>
                  <a:off x="5658495" y="1655038"/>
                  <a:ext cx="73465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2E2C61"/>
                      </a:solidFill>
                      <a:effectLst/>
                      <a:uLnTx/>
                      <a:uFillTx/>
                      <a:latin typeface="Arial" panose="020B0604020202020204"/>
                      <a:ea typeface="+mn-ea"/>
                      <a:cs typeface="+mn-cs"/>
                    </a:rPr>
                    <a:t>2026</a:t>
                  </a:r>
                </a:p>
              </p:txBody>
            </p:sp>
            <p:sp>
              <p:nvSpPr>
                <p:cNvPr id="42" name="TextBox 41"/>
                <p:cNvSpPr txBox="1"/>
                <p:nvPr/>
              </p:nvSpPr>
              <p:spPr>
                <a:xfrm>
                  <a:off x="6831871" y="1655038"/>
                  <a:ext cx="73465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2E2C61"/>
                      </a:solidFill>
                      <a:effectLst/>
                      <a:uLnTx/>
                      <a:uFillTx/>
                      <a:latin typeface="Arial" panose="020B0604020202020204"/>
                      <a:ea typeface="+mn-ea"/>
                      <a:cs typeface="+mn-cs"/>
                    </a:rPr>
                    <a:t>2027</a:t>
                  </a:r>
                </a:p>
              </p:txBody>
            </p:sp>
            <p:sp>
              <p:nvSpPr>
                <p:cNvPr id="43" name="TextBox 42"/>
                <p:cNvSpPr txBox="1"/>
                <p:nvPr/>
              </p:nvSpPr>
              <p:spPr>
                <a:xfrm>
                  <a:off x="8011615" y="1655038"/>
                  <a:ext cx="73465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2E2C61"/>
                      </a:solidFill>
                      <a:effectLst/>
                      <a:uLnTx/>
                      <a:uFillTx/>
                      <a:latin typeface="Arial" panose="020B0604020202020204"/>
                      <a:ea typeface="+mn-ea"/>
                      <a:cs typeface="+mn-cs"/>
                    </a:rPr>
                    <a:t>2028</a:t>
                  </a:r>
                </a:p>
              </p:txBody>
            </p:sp>
            <p:sp>
              <p:nvSpPr>
                <p:cNvPr id="44" name="TextBox 43"/>
                <p:cNvSpPr txBox="1"/>
                <p:nvPr/>
              </p:nvSpPr>
              <p:spPr>
                <a:xfrm>
                  <a:off x="9196993" y="1655038"/>
                  <a:ext cx="73465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2E2C61"/>
                      </a:solidFill>
                      <a:effectLst/>
                      <a:uLnTx/>
                      <a:uFillTx/>
                      <a:latin typeface="Arial" panose="020B0604020202020204"/>
                      <a:ea typeface="+mn-ea"/>
                      <a:cs typeface="+mn-cs"/>
                    </a:rPr>
                    <a:t>2029</a:t>
                  </a:r>
                </a:p>
              </p:txBody>
            </p:sp>
            <p:sp>
              <p:nvSpPr>
                <p:cNvPr id="45" name="TextBox 44"/>
                <p:cNvSpPr txBox="1"/>
                <p:nvPr/>
              </p:nvSpPr>
              <p:spPr>
                <a:xfrm>
                  <a:off x="10212739" y="1655038"/>
                  <a:ext cx="73465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2E2C61"/>
                      </a:solidFill>
                      <a:effectLst/>
                      <a:uLnTx/>
                      <a:uFillTx/>
                      <a:latin typeface="Arial" panose="020B0604020202020204"/>
                      <a:ea typeface="+mn-ea"/>
                      <a:cs typeface="+mn-cs"/>
                    </a:rPr>
                    <a:t>2030</a:t>
                  </a:r>
                </a:p>
              </p:txBody>
            </p:sp>
            <p:sp>
              <p:nvSpPr>
                <p:cNvPr id="46" name="TextBox 45"/>
                <p:cNvSpPr txBox="1"/>
                <p:nvPr/>
              </p:nvSpPr>
              <p:spPr>
                <a:xfrm>
                  <a:off x="11234120" y="1655038"/>
                  <a:ext cx="73465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2E2C61"/>
                      </a:solidFill>
                      <a:effectLst/>
                      <a:uLnTx/>
                      <a:uFillTx/>
                      <a:latin typeface="Arial" panose="020B0604020202020204"/>
                      <a:ea typeface="+mn-ea"/>
                      <a:cs typeface="+mn-cs"/>
                    </a:rPr>
                    <a:t>2031</a:t>
                  </a:r>
                </a:p>
              </p:txBody>
            </p:sp>
          </p:grpSp>
          <p:cxnSp>
            <p:nvCxnSpPr>
              <p:cNvPr id="9" name="Straight Connector 8"/>
              <p:cNvCxnSpPr>
                <a:stCxn id="48" idx="2"/>
              </p:cNvCxnSpPr>
              <p:nvPr/>
            </p:nvCxnSpPr>
            <p:spPr>
              <a:xfrm>
                <a:off x="1403239" y="2247307"/>
                <a:ext cx="12153" cy="1827144"/>
              </a:xfrm>
              <a:prstGeom prst="line">
                <a:avLst/>
              </a:prstGeom>
              <a:ln w="9525" cap="flat" cmpd="sng" algn="ctr">
                <a:solidFill>
                  <a:schemeClr val="accent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2578032" y="2249388"/>
                <a:ext cx="4948" cy="1825063"/>
              </a:xfrm>
              <a:prstGeom prst="line">
                <a:avLst/>
              </a:prstGeom>
              <a:ln w="9525" cap="flat" cmpd="sng" algn="ctr">
                <a:solidFill>
                  <a:schemeClr val="accent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3756994" y="2249388"/>
                <a:ext cx="781" cy="1825063"/>
              </a:xfrm>
              <a:prstGeom prst="line">
                <a:avLst/>
              </a:prstGeom>
              <a:ln w="9525" cap="flat" cmpd="sng" algn="ctr">
                <a:solidFill>
                  <a:schemeClr val="accent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 flipH="1">
                <a:off x="4936737" y="2247307"/>
                <a:ext cx="40" cy="1827144"/>
              </a:xfrm>
              <a:prstGeom prst="line">
                <a:avLst/>
              </a:prstGeom>
              <a:ln w="9525" cap="flat" cmpd="sng" algn="ctr">
                <a:solidFill>
                  <a:schemeClr val="accent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flipH="1">
                <a:off x="6128207" y="2247303"/>
                <a:ext cx="373" cy="1827148"/>
              </a:xfrm>
              <a:prstGeom prst="line">
                <a:avLst/>
              </a:prstGeom>
              <a:ln w="9525" cap="flat" cmpd="sng" algn="ctr">
                <a:solidFill>
                  <a:schemeClr val="accent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flipH="1">
                <a:off x="7299782" y="2247303"/>
                <a:ext cx="2121" cy="1827148"/>
              </a:xfrm>
              <a:prstGeom prst="line">
                <a:avLst/>
              </a:prstGeom>
              <a:ln w="9525" cap="flat" cmpd="sng" algn="ctr">
                <a:solidFill>
                  <a:schemeClr val="accent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flipH="1">
                <a:off x="8480882" y="2247303"/>
                <a:ext cx="818" cy="1827148"/>
              </a:xfrm>
              <a:prstGeom prst="line">
                <a:avLst/>
              </a:prstGeom>
              <a:ln w="9525" cap="flat" cmpd="sng" algn="ctr">
                <a:solidFill>
                  <a:schemeClr val="accent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flipH="1">
                <a:off x="9663947" y="2233940"/>
                <a:ext cx="2" cy="1840511"/>
              </a:xfrm>
              <a:prstGeom prst="line">
                <a:avLst/>
              </a:prstGeom>
              <a:ln w="9525" cap="flat" cmpd="sng" algn="ctr">
                <a:solidFill>
                  <a:schemeClr val="accent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10682822" y="2240582"/>
                <a:ext cx="36435" cy="1833869"/>
              </a:xfrm>
              <a:prstGeom prst="line">
                <a:avLst/>
              </a:prstGeom>
              <a:ln w="9525" cap="flat" cmpd="sng" algn="ctr">
                <a:solidFill>
                  <a:schemeClr val="accent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flipH="1">
                <a:off x="11707159" y="2245701"/>
                <a:ext cx="4117" cy="1828750"/>
              </a:xfrm>
              <a:prstGeom prst="line">
                <a:avLst/>
              </a:prstGeom>
              <a:ln w="9525" cap="flat" cmpd="sng" algn="ctr">
                <a:solidFill>
                  <a:schemeClr val="accent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V="1">
                <a:off x="1407354" y="4074451"/>
                <a:ext cx="10316075" cy="1"/>
              </a:xfrm>
              <a:prstGeom prst="line">
                <a:avLst/>
              </a:prstGeom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grpSp>
            <p:nvGrpSpPr>
              <p:cNvPr id="20" name="Group 19"/>
              <p:cNvGrpSpPr/>
              <p:nvPr/>
            </p:nvGrpSpPr>
            <p:grpSpPr>
              <a:xfrm>
                <a:off x="2853241" y="2380372"/>
                <a:ext cx="898113" cy="207176"/>
                <a:chOff x="2579342" y="2402258"/>
                <a:chExt cx="898113" cy="207176"/>
              </a:xfrm>
            </p:grpSpPr>
            <p:sp>
              <p:nvSpPr>
                <p:cNvPr id="34" name="Rectangle 33"/>
                <p:cNvSpPr/>
                <p:nvPr/>
              </p:nvSpPr>
              <p:spPr>
                <a:xfrm>
                  <a:off x="2579342" y="2402258"/>
                  <a:ext cx="429882" cy="184050"/>
                </a:xfrm>
                <a:prstGeom prst="rect">
                  <a:avLst/>
                </a:prstGeom>
                <a:pattFill prst="dashHorz">
                  <a:fgClr>
                    <a:schemeClr val="accent6"/>
                  </a:fgClr>
                  <a:bgClr>
                    <a:schemeClr val="bg1"/>
                  </a:bgClr>
                </a:patt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  <p:sp>
              <p:nvSpPr>
                <p:cNvPr id="35" name="Rectangle 34"/>
                <p:cNvSpPr/>
                <p:nvPr/>
              </p:nvSpPr>
              <p:spPr>
                <a:xfrm>
                  <a:off x="3009225" y="2411434"/>
                  <a:ext cx="468230" cy="198000"/>
                </a:xfrm>
                <a:prstGeom prst="rect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1" name="Group 20"/>
              <p:cNvGrpSpPr/>
              <p:nvPr/>
            </p:nvGrpSpPr>
            <p:grpSpPr>
              <a:xfrm>
                <a:off x="145867" y="2272453"/>
                <a:ext cx="2734697" cy="369332"/>
                <a:chOff x="43113" y="5340352"/>
                <a:chExt cx="2734697" cy="369332"/>
              </a:xfrm>
            </p:grpSpPr>
            <p:sp>
              <p:nvSpPr>
                <p:cNvPr id="32" name="TextBox 31"/>
                <p:cNvSpPr txBox="1"/>
                <p:nvPr/>
              </p:nvSpPr>
              <p:spPr>
                <a:xfrm>
                  <a:off x="43113" y="5340352"/>
                  <a:ext cx="126952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800" b="1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rgbClr val="2E2C61"/>
                      </a:solidFill>
                      <a:effectLst/>
                      <a:uLnTx/>
                      <a:uFillTx/>
                      <a:latin typeface="Arial Narrow" panose="020B0606020202030204" pitchFamily="34" charset="0"/>
                      <a:ea typeface="+mn-ea"/>
                      <a:cs typeface="+mn-cs"/>
                    </a:rPr>
                    <a:t>CLARA </a:t>
                  </a:r>
                  <a:endPara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E2C61"/>
                    </a:solidFill>
                    <a:effectLst/>
                    <a:uLnTx/>
                    <a:uFillTx/>
                    <a:latin typeface="Arial Narrow" panose="020B0606020202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3" name="Rectangle 32"/>
                <p:cNvSpPr/>
                <p:nvPr/>
              </p:nvSpPr>
              <p:spPr>
                <a:xfrm>
                  <a:off x="1944866" y="5439895"/>
                  <a:ext cx="832944" cy="198000"/>
                </a:xfrm>
                <a:prstGeom prst="rect">
                  <a:avLst/>
                </a:prstGeom>
                <a:solidFill>
                  <a:srgbClr val="00B050"/>
                </a:solidFill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" name="Group 21"/>
              <p:cNvGrpSpPr/>
              <p:nvPr/>
            </p:nvGrpSpPr>
            <p:grpSpPr>
              <a:xfrm>
                <a:off x="195281" y="3173452"/>
                <a:ext cx="11511878" cy="672241"/>
                <a:chOff x="195281" y="2220141"/>
                <a:chExt cx="11511878" cy="672241"/>
              </a:xfrm>
            </p:grpSpPr>
            <p:grpSp>
              <p:nvGrpSpPr>
                <p:cNvPr id="23" name="Group 22"/>
                <p:cNvGrpSpPr/>
                <p:nvPr/>
              </p:nvGrpSpPr>
              <p:grpSpPr>
                <a:xfrm>
                  <a:off x="195281" y="2220141"/>
                  <a:ext cx="9025700" cy="672241"/>
                  <a:chOff x="92527" y="2761959"/>
                  <a:chExt cx="9025700" cy="672241"/>
                </a:xfrm>
              </p:grpSpPr>
              <p:grpSp>
                <p:nvGrpSpPr>
                  <p:cNvPr id="26" name="Group 25"/>
                  <p:cNvGrpSpPr/>
                  <p:nvPr/>
                </p:nvGrpSpPr>
                <p:grpSpPr>
                  <a:xfrm>
                    <a:off x="92527" y="2761959"/>
                    <a:ext cx="8906237" cy="369332"/>
                    <a:chOff x="99586" y="2162140"/>
                    <a:chExt cx="8906237" cy="369332"/>
                  </a:xfrm>
                </p:grpSpPr>
                <p:sp>
                  <p:nvSpPr>
                    <p:cNvPr id="29" name="TextBox 28"/>
                    <p:cNvSpPr txBox="1"/>
                    <p:nvPr/>
                  </p:nvSpPr>
                  <p:spPr>
                    <a:xfrm>
                      <a:off x="99586" y="2162140"/>
                      <a:ext cx="1269525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E2C61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UK XFEL</a:t>
                      </a:r>
                    </a:p>
                  </p:txBody>
                </p:sp>
                <p:sp>
                  <p:nvSpPr>
                    <p:cNvPr id="30" name="Rectangle 29"/>
                    <p:cNvSpPr/>
                    <p:nvPr/>
                  </p:nvSpPr>
                  <p:spPr>
                    <a:xfrm>
                      <a:off x="1845198" y="2287572"/>
                      <a:ext cx="3570284" cy="198000"/>
                    </a:xfrm>
                    <a:prstGeom prst="rect">
                      <a:avLst/>
                    </a:prstGeom>
                    <a:pattFill prst="dkVert">
                      <a:fgClr>
                        <a:srgbClr val="BE2BBB"/>
                      </a:fgClr>
                      <a:bgClr>
                        <a:schemeClr val="bg1"/>
                      </a:bgClr>
                    </a:pattFill>
                    <a:ln>
                      <a:solidFill>
                        <a:srgbClr val="7030A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1" name="Rectangle 30"/>
                    <p:cNvSpPr/>
                    <p:nvPr/>
                  </p:nvSpPr>
                  <p:spPr>
                    <a:xfrm>
                      <a:off x="5435539" y="2287572"/>
                      <a:ext cx="3570284" cy="198000"/>
                    </a:xfrm>
                    <a:prstGeom prst="rect">
                      <a:avLst/>
                    </a:prstGeom>
                    <a:pattFill prst="narVert">
                      <a:fgClr>
                        <a:srgbClr val="BE2BBB"/>
                      </a:fgClr>
                      <a:bgClr>
                        <a:schemeClr val="bg1"/>
                      </a:bgClr>
                    </a:patt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p:txBody>
                </p:sp>
              </p:grpSp>
              <p:sp>
                <p:nvSpPr>
                  <p:cNvPr id="27" name="TextBox 26"/>
                  <p:cNvSpPr txBox="1"/>
                  <p:nvPr/>
                </p:nvSpPr>
                <p:spPr>
                  <a:xfrm>
                    <a:off x="2161833" y="3058600"/>
                    <a:ext cx="3606795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2E2C61"/>
                        </a:solidFill>
                        <a:effectLst/>
                        <a:uLnTx/>
                        <a:uFillTx/>
                        <a:latin typeface="Arial Narrow" panose="020B0606020202030204" pitchFamily="34" charset="0"/>
                        <a:ea typeface="+mn-ea"/>
                        <a:cs typeface="+mn-cs"/>
                      </a:rPr>
                      <a:t>CDR: Options </a:t>
                    </a:r>
                    <a:r>
                      <a: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2E2C61"/>
                        </a:solidFill>
                        <a:effectLst/>
                        <a:uLnTx/>
                        <a:uFillTx/>
                        <a:latin typeface="Arial Narrow" panose="020B0606020202030204" pitchFamily="34" charset="0"/>
                        <a:ea typeface="+mn-ea"/>
                        <a:cs typeface="+mn-cs"/>
                      </a:rPr>
                      <a:t>analysis</a:t>
                    </a:r>
                  </a:p>
                </p:txBody>
              </p:sp>
              <p:sp>
                <p:nvSpPr>
                  <p:cNvPr id="28" name="TextBox 27"/>
                  <p:cNvSpPr txBox="1"/>
                  <p:nvPr/>
                </p:nvSpPr>
                <p:spPr>
                  <a:xfrm>
                    <a:off x="5511432" y="3126423"/>
                    <a:ext cx="3606795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2E2C61"/>
                        </a:solidFill>
                        <a:effectLst/>
                        <a:uLnTx/>
                        <a:uFillTx/>
                        <a:latin typeface="Arial Narrow" panose="020B0606020202030204" pitchFamily="34" charset="0"/>
                        <a:ea typeface="+mn-ea"/>
                        <a:cs typeface="+mn-cs"/>
                      </a:rPr>
                      <a:t>TDR</a:t>
                    </a:r>
                  </a:p>
                </p:txBody>
              </p:sp>
            </p:grpSp>
            <p:sp>
              <p:nvSpPr>
                <p:cNvPr id="24" name="Rectangle 23"/>
                <p:cNvSpPr/>
                <p:nvPr/>
              </p:nvSpPr>
              <p:spPr>
                <a:xfrm>
                  <a:off x="9075723" y="2345829"/>
                  <a:ext cx="2631436" cy="198000"/>
                </a:xfrm>
                <a:prstGeom prst="rect">
                  <a:avLst/>
                </a:prstGeom>
                <a:solidFill>
                  <a:srgbClr val="BE2BBB"/>
                </a:solidFill>
                <a:ln>
                  <a:solidFill>
                    <a:srgbClr val="7030A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9029021" y="2534846"/>
                  <a:ext cx="262090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2E2C61"/>
                      </a:solidFill>
                      <a:effectLst/>
                      <a:uLnTx/>
                      <a:uFillTx/>
                      <a:latin typeface="Arial Narrow" panose="020B0606020202030204" pitchFamily="34" charset="0"/>
                      <a:ea typeface="+mn-ea"/>
                      <a:cs typeface="+mn-cs"/>
                    </a:rPr>
                    <a:t>Construction</a:t>
                  </a:r>
                </a:p>
              </p:txBody>
            </p:sp>
          </p:grpSp>
        </p:grp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7E94CF9-9014-7D90-0FA5-F830537823CC}"/>
                </a:ext>
              </a:extLst>
            </p:cNvPr>
            <p:cNvSpPr/>
            <p:nvPr/>
          </p:nvSpPr>
          <p:spPr>
            <a:xfrm>
              <a:off x="1624651" y="2371997"/>
              <a:ext cx="267855" cy="198000"/>
            </a:xfrm>
            <a:prstGeom prst="rect">
              <a:avLst/>
            </a:prstGeom>
            <a:pattFill prst="dashHorz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BBED5EC-0C14-6A24-540F-D01CC8C9D7A5}"/>
                </a:ext>
              </a:extLst>
            </p:cNvPr>
            <p:cNvSpPr txBox="1"/>
            <p:nvPr/>
          </p:nvSpPr>
          <p:spPr>
            <a:xfrm>
              <a:off x="4911296" y="2593933"/>
              <a:ext cx="6785608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+mn-cs"/>
                </a:rPr>
                <a:t>Machine Development 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+mn-cs"/>
                </a:rPr>
                <a:t>and CLARA Exploitation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89B8359-D56F-703E-7DFB-55106148B0BD}"/>
                </a:ext>
              </a:extLst>
            </p:cNvPr>
            <p:cNvSpPr/>
            <p:nvPr/>
          </p:nvSpPr>
          <p:spPr>
            <a:xfrm>
              <a:off x="4802794" y="2394088"/>
              <a:ext cx="6774720" cy="198000"/>
            </a:xfrm>
            <a:prstGeom prst="rect">
              <a:avLst/>
            </a:prstGeom>
            <a:pattFill prst="pct90">
              <a:fgClr>
                <a:srgbClr val="00B050"/>
              </a:fgClr>
              <a:bgClr>
                <a:schemeClr val="bg1"/>
              </a:bgClr>
            </a:patt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58" name="Rectangle 57"/>
          <p:cNvSpPr/>
          <p:nvPr/>
        </p:nvSpPr>
        <p:spPr>
          <a:xfrm>
            <a:off x="1295934" y="2356362"/>
            <a:ext cx="363460" cy="19948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/>
          </a:p>
        </p:txBody>
      </p:sp>
      <p:sp>
        <p:nvSpPr>
          <p:cNvPr id="59" name="Rectangle 58"/>
          <p:cNvSpPr/>
          <p:nvPr/>
        </p:nvSpPr>
        <p:spPr>
          <a:xfrm>
            <a:off x="3641476" y="2378063"/>
            <a:ext cx="597008" cy="198000"/>
          </a:xfrm>
          <a:prstGeom prst="rect">
            <a:avLst/>
          </a:prstGeom>
          <a:solidFill>
            <a:srgbClr val="00B05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4228930" y="2376766"/>
            <a:ext cx="590074" cy="19844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058627" y="2579932"/>
            <a:ext cx="623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 Narrow" panose="020B0606020202030204" pitchFamily="34" charset="0"/>
              </a:rPr>
              <a:t>HRRG</a:t>
            </a:r>
            <a:endParaRPr lang="en-GB" sz="1400" dirty="0">
              <a:latin typeface="Arial Narrow" panose="020B060602020203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12501" y="2571758"/>
            <a:ext cx="4700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Arial Narrow" panose="020B0606020202030204" pitchFamily="34" charset="0"/>
              </a:rPr>
              <a:t>SD1</a:t>
            </a:r>
            <a:endParaRPr lang="en-GB" sz="1400" dirty="0">
              <a:latin typeface="Arial Narrow" panose="020B060602020203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719519" y="2572134"/>
            <a:ext cx="4700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Arial Narrow" panose="020B0606020202030204" pitchFamily="34" charset="0"/>
              </a:rPr>
              <a:t>SD2</a:t>
            </a:r>
            <a:endParaRPr lang="en-GB" sz="1400" dirty="0">
              <a:latin typeface="Arial Narrow" panose="020B060602020203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065353" y="2572411"/>
            <a:ext cx="186754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Arial Narrow" panose="020B0606020202030204" pitchFamily="34" charset="0"/>
              </a:rPr>
              <a:t>Technical   Beam    FEBE</a:t>
            </a:r>
          </a:p>
          <a:p>
            <a:pPr algn="ctr"/>
            <a:r>
              <a:rPr lang="en-GB" sz="1400" dirty="0">
                <a:latin typeface="Arial Narrow" panose="020B0606020202030204" pitchFamily="34" charset="0"/>
              </a:rPr>
              <a:t>C</a:t>
            </a:r>
            <a:r>
              <a:rPr lang="en-GB" sz="1400" dirty="0" smtClean="0">
                <a:latin typeface="Arial Narrow" panose="020B0606020202030204" pitchFamily="34" charset="0"/>
              </a:rPr>
              <a:t>ommissioning</a:t>
            </a:r>
            <a:endParaRPr lang="en-GB" sz="1400" dirty="0">
              <a:latin typeface="Arial Narrow" panose="020B0606020202030204" pitchFamily="34" charset="0"/>
            </a:endParaRPr>
          </a:p>
        </p:txBody>
      </p:sp>
      <p:sp>
        <p:nvSpPr>
          <p:cNvPr id="65" name="Diamond 64"/>
          <p:cNvSpPr/>
          <p:nvPr/>
        </p:nvSpPr>
        <p:spPr>
          <a:xfrm>
            <a:off x="2807921" y="2351288"/>
            <a:ext cx="140523" cy="191888"/>
          </a:xfrm>
          <a:prstGeom prst="diamon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6-Point Star 68"/>
          <p:cNvSpPr/>
          <p:nvPr/>
        </p:nvSpPr>
        <p:spPr>
          <a:xfrm>
            <a:off x="4152592" y="2373825"/>
            <a:ext cx="158228" cy="199288"/>
          </a:xfrm>
          <a:prstGeom prst="star6">
            <a:avLst/>
          </a:prstGeom>
          <a:solidFill>
            <a:srgbClr val="5338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Diamond 69"/>
          <p:cNvSpPr/>
          <p:nvPr/>
        </p:nvSpPr>
        <p:spPr>
          <a:xfrm>
            <a:off x="4672373" y="2389564"/>
            <a:ext cx="163604" cy="191712"/>
          </a:xfrm>
          <a:prstGeom prst="diamond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8" name="Group 77"/>
          <p:cNvGrpSpPr/>
          <p:nvPr/>
        </p:nvGrpSpPr>
        <p:grpSpPr>
          <a:xfrm>
            <a:off x="8323028" y="4366507"/>
            <a:ext cx="3504400" cy="1540672"/>
            <a:chOff x="2525296" y="4593505"/>
            <a:chExt cx="3504400" cy="1540672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0BBED5EC-0C14-6A24-540F-D01CC8C9D7A5}"/>
                </a:ext>
              </a:extLst>
            </p:cNvPr>
            <p:cNvSpPr txBox="1"/>
            <p:nvPr/>
          </p:nvSpPr>
          <p:spPr>
            <a:xfrm>
              <a:off x="2904567" y="4593505"/>
              <a:ext cx="2113420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+mn-cs"/>
                </a:rPr>
                <a:t>FEBE Laser contract begins</a:t>
              </a: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0BBED5EC-0C14-6A24-540F-D01CC8C9D7A5}"/>
                </a:ext>
              </a:extLst>
            </p:cNvPr>
            <p:cNvSpPr txBox="1"/>
            <p:nvPr/>
          </p:nvSpPr>
          <p:spPr>
            <a:xfrm>
              <a:off x="2928630" y="4897191"/>
              <a:ext cx="24776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+mn-cs"/>
                </a:rPr>
                <a:t>FEBE Exploitation kick off meeting</a:t>
              </a: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68" name="6-Point Star 67"/>
            <p:cNvSpPr/>
            <p:nvPr/>
          </p:nvSpPr>
          <p:spPr>
            <a:xfrm>
              <a:off x="2748502" y="4957207"/>
              <a:ext cx="158228" cy="199288"/>
            </a:xfrm>
            <a:prstGeom prst="star6">
              <a:avLst/>
            </a:prstGeom>
            <a:solidFill>
              <a:srgbClr val="00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Diamond 70"/>
            <p:cNvSpPr/>
            <p:nvPr/>
          </p:nvSpPr>
          <p:spPr>
            <a:xfrm>
              <a:off x="2762459" y="5245494"/>
              <a:ext cx="144271" cy="182611"/>
            </a:xfrm>
            <a:prstGeom prst="diamond">
              <a:avLst/>
            </a:prstGeom>
            <a:solidFill>
              <a:srgbClr val="00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0BBED5EC-0C14-6A24-540F-D01CC8C9D7A5}"/>
                </a:ext>
              </a:extLst>
            </p:cNvPr>
            <p:cNvSpPr txBox="1"/>
            <p:nvPr/>
          </p:nvSpPr>
          <p:spPr>
            <a:xfrm>
              <a:off x="2905397" y="5199708"/>
              <a:ext cx="24776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+mn-cs"/>
                </a:rPr>
                <a:t>FEBE Laser ready for exploitation</a:t>
              </a: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0BBED5EC-0C14-6A24-540F-D01CC8C9D7A5}"/>
                </a:ext>
              </a:extLst>
            </p:cNvPr>
            <p:cNvSpPr txBox="1"/>
            <p:nvPr/>
          </p:nvSpPr>
          <p:spPr>
            <a:xfrm>
              <a:off x="2929941" y="5532045"/>
              <a:ext cx="309023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+mn-cs"/>
                </a:rPr>
                <a:t>Shutdown - Gun Modulator/klystron  change</a:t>
              </a: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74" name="Diamond 73"/>
            <p:cNvSpPr/>
            <p:nvPr/>
          </p:nvSpPr>
          <p:spPr>
            <a:xfrm>
              <a:off x="2760296" y="4656089"/>
              <a:ext cx="144271" cy="182611"/>
            </a:xfrm>
            <a:prstGeom prst="diamond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2525296" y="5512075"/>
              <a:ext cx="470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latin typeface="Arial Narrow" panose="020B0606020202030204" pitchFamily="34" charset="0"/>
                </a:rPr>
                <a:t>SD1</a:t>
              </a:r>
              <a:endParaRPr lang="en-GB" sz="1400" dirty="0">
                <a:latin typeface="Arial Narrow" panose="020B060602020203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2534821" y="5826400"/>
              <a:ext cx="470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latin typeface="Arial Narrow" panose="020B0606020202030204" pitchFamily="34" charset="0"/>
                </a:rPr>
                <a:t>SD2</a:t>
              </a:r>
              <a:endParaRPr lang="en-GB" sz="1400" dirty="0">
                <a:latin typeface="Arial Narrow" panose="020B0606020202030204" pitchFamily="34" charset="0"/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0BBED5EC-0C14-6A24-540F-D01CC8C9D7A5}"/>
                </a:ext>
              </a:extLst>
            </p:cNvPr>
            <p:cNvSpPr txBox="1"/>
            <p:nvPr/>
          </p:nvSpPr>
          <p:spPr>
            <a:xfrm>
              <a:off x="2939466" y="5817795"/>
              <a:ext cx="309023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+mn-cs"/>
                </a:rPr>
                <a:t>Shutdown - Phase 2 installation </a:t>
              </a: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79" name="Title 1"/>
          <p:cNvSpPr txBox="1">
            <a:spLocks/>
          </p:cNvSpPr>
          <p:nvPr/>
        </p:nvSpPr>
        <p:spPr>
          <a:xfrm>
            <a:off x="196645" y="260648"/>
            <a:ext cx="11818374" cy="562074"/>
          </a:xfr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400" b="1" i="0" u="none" strike="noStrike" kern="1200" cap="none" spc="0" normalizeH="0" baseline="0" noProof="0" dirty="0">
                <a:ln>
                  <a:noFill/>
                </a:ln>
                <a:solidFill>
                  <a:srgbClr val="002C9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CLARA </a:t>
            </a:r>
            <a:r>
              <a:rPr lang="en-GB" sz="3400" b="1" dirty="0" smtClean="0">
                <a:solidFill>
                  <a:srgbClr val="002C9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&amp; UK XFEL Schedule</a:t>
            </a:r>
            <a:endParaRPr kumimoji="0" lang="en-GB" sz="3400" b="1" i="0" u="none" strike="noStrike" kern="1200" cap="none" spc="0" normalizeH="0" baseline="0" noProof="0" dirty="0">
              <a:ln>
                <a:noFill/>
              </a:ln>
              <a:solidFill>
                <a:srgbClr val="002C96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23864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1641014" y="99071"/>
            <a:ext cx="8571326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C9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Summary</a:t>
            </a: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002C96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669304" y="894912"/>
            <a:ext cx="10576873" cy="4808304"/>
          </a:xfrm>
          <a:prstGeom prst="rect">
            <a:avLst/>
          </a:prstGeom>
          <a:solidFill>
            <a:srgbClr val="FFFFFF"/>
          </a:solidFill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sz="22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CLARA FE has delivered high brightness beam </a:t>
            </a: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several novel applications successfully</a:t>
            </a:r>
            <a:r>
              <a:rPr kumimoji="0" lang="en-GB" sz="22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over two user runs from 2018</a:t>
            </a: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2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leading to many high impact publications.</a:t>
            </a: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Upon completion of CLARA Phase 2 in 2024, 250 </a:t>
            </a:r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MeV FEL ready beam </a:t>
            </a: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will be available to UK and international community. </a:t>
            </a:r>
            <a:endParaRPr lang="en-GB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defRPr/>
            </a:pP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FEBE </a:t>
            </a:r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will offer a unique facility to users to work on a configurable, easily accessible (both regular calls and the hutch) high quality electron beam with femtosecond </a:t>
            </a: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synchronised </a:t>
            </a:r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high energy laser light</a:t>
            </a: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GB" sz="2200" noProof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400 Hz gun conditioning/commissioning will start in August 2022 on the VELA line, which will allow us to swap this gun to CLARA line during Phase 2 shutdown (planned to start February 2023)</a:t>
            </a:r>
          </a:p>
          <a:p>
            <a:pPr lvl="0"/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Straight-on </a:t>
            </a:r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space </a:t>
            </a: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(Phase 3) is </a:t>
            </a:r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retained for accelerator technology R&amp;D in support of UK XFEL</a:t>
            </a: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srgbClr val="1E5DF8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rgbClr val="222048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srgbClr val="222048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srgbClr val="222048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058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4159A88-49B6-5941-A081-2D5FC08F9F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1236"/>
            <a:ext cx="3619500" cy="155448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63471" y="5478651"/>
            <a:ext cx="2960176" cy="1232115"/>
          </a:xfrm>
          <a:prstGeom prst="rect">
            <a:avLst/>
          </a:prstGeom>
          <a:solidFill>
            <a:srgbClr val="F8F8F8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EB1E82C-511C-F44B-8DEE-6C4FBE2011FA}"/>
              </a:ext>
            </a:extLst>
          </p:cNvPr>
          <p:cNvSpPr/>
          <p:nvPr/>
        </p:nvSpPr>
        <p:spPr>
          <a:xfrm>
            <a:off x="279243" y="5904254"/>
            <a:ext cx="1620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2E2C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astec.stfc.ac.uk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DB4F796-7A73-B444-9AB1-C5BEC4B95960}"/>
              </a:ext>
            </a:extLst>
          </p:cNvPr>
          <p:cNvGrpSpPr/>
          <p:nvPr/>
        </p:nvGrpSpPr>
        <p:grpSpPr>
          <a:xfrm>
            <a:off x="2491972" y="5904254"/>
            <a:ext cx="2038167" cy="338554"/>
            <a:chOff x="2358405" y="5904254"/>
            <a:chExt cx="2038167" cy="33855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D90C4E3-95AE-AE45-8782-2B4D4D090039}"/>
                </a:ext>
              </a:extLst>
            </p:cNvPr>
            <p:cNvSpPr/>
            <p:nvPr/>
          </p:nvSpPr>
          <p:spPr>
            <a:xfrm>
              <a:off x="2546065" y="5904254"/>
              <a:ext cx="185050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600" dirty="0">
                  <a:solidFill>
                    <a:srgbClr val="2E2C6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@</a:t>
              </a:r>
              <a:r>
                <a:rPr lang="en-GB" sz="1600" dirty="0" err="1">
                  <a:solidFill>
                    <a:srgbClr val="2E2C6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ASTeCSTFC</a:t>
              </a:r>
              <a:endParaRPr lang="en-GB" sz="1600" dirty="0">
                <a:solidFill>
                  <a:srgbClr val="2E2C6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1736D92-0BEE-7247-BF06-3BCA7E269A3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2358405" y="5994000"/>
              <a:ext cx="236329" cy="194400"/>
            </a:xfrm>
            <a:prstGeom prst="rect">
              <a:avLst/>
            </a:prstGeom>
          </p:spPr>
        </p:pic>
      </p:grpSp>
      <p:sp>
        <p:nvSpPr>
          <p:cNvPr id="18" name="Title 1"/>
          <p:cNvSpPr txBox="1">
            <a:spLocks/>
          </p:cNvSpPr>
          <p:nvPr/>
        </p:nvSpPr>
        <p:spPr>
          <a:xfrm>
            <a:off x="2069023" y="66447"/>
            <a:ext cx="8229600" cy="562074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GB" sz="3800" b="1" kern="0" dirty="0" smtClean="0">
                <a:solidFill>
                  <a:srgbClr val="002C96"/>
                </a:solidFill>
                <a:latin typeface="+mn-lt"/>
                <a:cs typeface="Calibri" panose="020F0502020204030204" pitchFamily="34" charset="0"/>
              </a:rPr>
              <a:t>Acknowledgments</a:t>
            </a:r>
            <a:endParaRPr lang="en-GB" sz="3800" b="1" kern="0" dirty="0">
              <a:solidFill>
                <a:srgbClr val="002C96"/>
              </a:solidFill>
              <a:latin typeface="+mn-lt"/>
              <a:cs typeface="Calibri" panose="020F0502020204030204" pitchFamily="34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9750" y="1009597"/>
            <a:ext cx="9425336" cy="569904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2679632" y="1009597"/>
            <a:ext cx="8110133" cy="523220"/>
          </a:xfrm>
          <a:prstGeom prst="rect">
            <a:avLst/>
          </a:prstGeom>
          <a:solidFill>
            <a:schemeClr val="accent5"/>
          </a:solidFill>
        </p:spPr>
        <p:txBody>
          <a:bodyPr wrap="square">
            <a:spAutoFit/>
          </a:bodyPr>
          <a:lstStyle/>
          <a:p>
            <a:r>
              <a:rPr lang="en-GB" sz="2800" i="1" dirty="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Thanks to everyone in the CLARA team &amp; CLARA Users.</a:t>
            </a:r>
          </a:p>
        </p:txBody>
      </p:sp>
    </p:spTree>
    <p:extLst>
      <p:ext uri="{BB962C8B-B14F-4D97-AF65-F5344CB8AC3E}">
        <p14:creationId xmlns:p14="http://schemas.microsoft.com/office/powerpoint/2010/main" val="184222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36065" y="306609"/>
            <a:ext cx="11646976" cy="73039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Compact Linear Accelerator for Research and Applications</a:t>
            </a:r>
            <a:endParaRPr lang="en-GB" sz="3600" b="1" dirty="0">
              <a:solidFill>
                <a:schemeClr val="accent5">
                  <a:lumMod val="50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Content Placeholder 3"/>
          <p:cNvSpPr txBox="1">
            <a:spLocks/>
          </p:cNvSpPr>
          <p:nvPr/>
        </p:nvSpPr>
        <p:spPr>
          <a:xfrm>
            <a:off x="308909" y="1232034"/>
            <a:ext cx="11501289" cy="5400600"/>
          </a:xfrm>
          <a:prstGeom prst="rect">
            <a:avLst/>
          </a:prstGeom>
          <a:solidFill>
            <a:srgbClr val="FFFFFF"/>
          </a:solidFill>
          <a:ln>
            <a:solidFill>
              <a:srgbClr val="F8F8F8"/>
            </a:solidFill>
          </a:ln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2400" dirty="0" smtClean="0">
                <a:cs typeface="Arial" panose="020B0604020202020204" pitchFamily="34" charset="0"/>
              </a:rPr>
              <a:t>CLARA is a high brightness electron test facility enabling the broad range of accelerator and FEL R&amp;D necessary to ensure a future UK XFEL facility is world leading </a:t>
            </a:r>
          </a:p>
          <a:p>
            <a:pPr>
              <a:lnSpc>
                <a:spcPct val="100000"/>
              </a:lnSpc>
            </a:pPr>
            <a:r>
              <a:rPr lang="en-GB" sz="2400" dirty="0" smtClean="0">
                <a:cs typeface="Arial" panose="020B0604020202020204" pitchFamily="34" charset="0"/>
              </a:rPr>
              <a:t>Addressing many scientific and technology challenges for future large scale facility</a:t>
            </a:r>
          </a:p>
          <a:p>
            <a:pPr>
              <a:lnSpc>
                <a:spcPct val="100000"/>
              </a:lnSpc>
            </a:pPr>
            <a:r>
              <a:rPr lang="en-GB" sz="2400" dirty="0" smtClean="0">
                <a:cs typeface="Arial" panose="020B0604020202020204" pitchFamily="34" charset="0"/>
              </a:rPr>
              <a:t>Establishing key technologies in the UK </a:t>
            </a:r>
          </a:p>
          <a:p>
            <a:pPr lvl="1">
              <a:lnSpc>
                <a:spcPct val="100000"/>
              </a:lnSpc>
            </a:pPr>
            <a:r>
              <a:rPr lang="en-GB" dirty="0" err="1" smtClean="0">
                <a:solidFill>
                  <a:srgbClr val="0033CC"/>
                </a:solidFill>
                <a:cs typeface="Arial" panose="020B0604020202020204" pitchFamily="34" charset="0"/>
              </a:rPr>
              <a:t>Photoinjectors</a:t>
            </a:r>
            <a:r>
              <a:rPr lang="en-GB" dirty="0" smtClean="0">
                <a:solidFill>
                  <a:srgbClr val="0033CC"/>
                </a:solidFill>
                <a:cs typeface="Arial" panose="020B0604020202020204" pitchFamily="34" charset="0"/>
              </a:rPr>
              <a:t> and photocathodes</a:t>
            </a:r>
          </a:p>
          <a:p>
            <a:pPr lvl="1">
              <a:lnSpc>
                <a:spcPct val="100000"/>
              </a:lnSpc>
            </a:pPr>
            <a:r>
              <a:rPr lang="en-GB" dirty="0" smtClean="0">
                <a:solidFill>
                  <a:srgbClr val="0033CC"/>
                </a:solidFill>
                <a:cs typeface="Arial" panose="020B0604020202020204" pitchFamily="34" charset="0"/>
              </a:rPr>
              <a:t>Novel </a:t>
            </a:r>
            <a:r>
              <a:rPr lang="en-GB" dirty="0" err="1" smtClean="0">
                <a:solidFill>
                  <a:srgbClr val="0033CC"/>
                </a:solidFill>
                <a:cs typeface="Arial" panose="020B0604020202020204" pitchFamily="34" charset="0"/>
              </a:rPr>
              <a:t>undulators</a:t>
            </a:r>
            <a:endParaRPr lang="en-GB" dirty="0" smtClean="0">
              <a:solidFill>
                <a:srgbClr val="0033CC"/>
              </a:solidFill>
              <a:cs typeface="Arial" panose="020B0604020202020204" pitchFamily="34" charset="0"/>
            </a:endParaRPr>
          </a:p>
          <a:p>
            <a:pPr lvl="1">
              <a:lnSpc>
                <a:spcPct val="100000"/>
              </a:lnSpc>
            </a:pPr>
            <a:r>
              <a:rPr lang="en-GB" dirty="0" smtClean="0">
                <a:solidFill>
                  <a:srgbClr val="0033CC"/>
                </a:solidFill>
                <a:cs typeface="Arial" panose="020B0604020202020204" pitchFamily="34" charset="0"/>
              </a:rPr>
              <a:t>New accelerating structures</a:t>
            </a:r>
          </a:p>
          <a:p>
            <a:pPr lvl="1">
              <a:lnSpc>
                <a:spcPct val="100000"/>
              </a:lnSpc>
            </a:pPr>
            <a:r>
              <a:rPr lang="en-GB" dirty="0" smtClean="0">
                <a:solidFill>
                  <a:srgbClr val="0033CC"/>
                </a:solidFill>
                <a:cs typeface="Arial" panose="020B0604020202020204" pitchFamily="34" charset="0"/>
              </a:rPr>
              <a:t>Advanced single bunch diagnostics</a:t>
            </a:r>
          </a:p>
          <a:p>
            <a:pPr lvl="1">
              <a:lnSpc>
                <a:spcPct val="100000"/>
              </a:lnSpc>
            </a:pPr>
            <a:r>
              <a:rPr lang="en-GB" dirty="0" smtClean="0">
                <a:solidFill>
                  <a:srgbClr val="0033CC"/>
                </a:solidFill>
                <a:cs typeface="Arial" panose="020B0604020202020204" pitchFamily="34" charset="0"/>
              </a:rPr>
              <a:t>Machine learning </a:t>
            </a:r>
          </a:p>
          <a:p>
            <a:pPr lvl="1">
              <a:lnSpc>
                <a:spcPct val="100000"/>
              </a:lnSpc>
            </a:pPr>
            <a:r>
              <a:rPr lang="en-GB" dirty="0" smtClean="0">
                <a:solidFill>
                  <a:srgbClr val="0033CC"/>
                </a:solidFill>
                <a:cs typeface="Arial" panose="020B0604020202020204" pitchFamily="34" charset="0"/>
              </a:rPr>
              <a:t>…….</a:t>
            </a:r>
          </a:p>
          <a:p>
            <a:pPr>
              <a:lnSpc>
                <a:spcPct val="100000"/>
              </a:lnSpc>
            </a:pPr>
            <a:r>
              <a:rPr lang="en-GB" sz="2400" dirty="0" smtClean="0">
                <a:cs typeface="Arial" panose="020B0604020202020204" pitchFamily="34" charset="0"/>
              </a:rPr>
              <a:t>Flexible test facility to demonstrate novel concepts.</a:t>
            </a:r>
          </a:p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endParaRPr lang="en-GB" sz="2400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117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3"/>
          <p:cNvSpPr txBox="1">
            <a:spLocks/>
          </p:cNvSpPr>
          <p:nvPr/>
        </p:nvSpPr>
        <p:spPr>
          <a:xfrm>
            <a:off x="7032820" y="895547"/>
            <a:ext cx="5033245" cy="533668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500"/>
              </a:spcBef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VELA (Versatile Electron Linear Accelerator)</a:t>
            </a:r>
            <a:r>
              <a:rPr kumimoji="0" lang="en-GB" sz="24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lvl="1">
              <a:lnSpc>
                <a:spcPct val="120000"/>
              </a:lnSpc>
              <a:defRPr/>
            </a:pPr>
            <a:r>
              <a:rPr lang="en-GB" dirty="0" err="1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Photoinjector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incorporates dedicated diagnostics suite</a:t>
            </a:r>
          </a:p>
          <a:p>
            <a:pPr lvl="1">
              <a:lnSpc>
                <a:spcPct val="120000"/>
              </a:lnSpc>
              <a:defRPr/>
            </a:pPr>
            <a:r>
              <a:rPr kumimoji="0" lang="en-GB" b="0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Beamline delivers beam two beam areas (BA1 &amp; BA2) </a:t>
            </a:r>
          </a:p>
          <a:p>
            <a:pPr>
              <a:lnSpc>
                <a:spcPct val="120000"/>
              </a:lnSpc>
              <a:spcBef>
                <a:spcPts val="500"/>
              </a:spcBef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CLARA Front End </a:t>
            </a:r>
          </a:p>
          <a:p>
            <a:pPr>
              <a:lnSpc>
                <a:spcPct val="120000"/>
              </a:lnSpc>
              <a:spcBef>
                <a:spcPts val="500"/>
              </a:spcBef>
              <a:defRPr/>
            </a:pPr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VELA &amp; CLARA </a:t>
            </a:r>
            <a:r>
              <a:rPr lang="en-GB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photoinjectors</a:t>
            </a:r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share the same RF and laser infrastructure.</a:t>
            </a:r>
          </a:p>
          <a:p>
            <a:pPr lvl="1">
              <a:lnSpc>
                <a:spcPct val="120000"/>
              </a:lnSpc>
              <a:defRPr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ALPHA-X gun (S-Band, 10 Hz)</a:t>
            </a:r>
          </a:p>
          <a:p>
            <a:pPr lvl="1">
              <a:lnSpc>
                <a:spcPct val="120000"/>
              </a:lnSpc>
              <a:defRPr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HRRG (S-Band, 400 Hz)</a:t>
            </a:r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>
          <a:xfrm>
            <a:off x="7010400" y="6597352"/>
            <a:ext cx="2133600" cy="196850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359A125-FD4F-4340-AB17-6270915601A3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56653" y="244919"/>
            <a:ext cx="12009412" cy="562074"/>
          </a:xfr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088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Accelerator Hall Configuration</a:t>
            </a:r>
            <a:r>
              <a:rPr kumimoji="0" lang="en-GB" sz="3300" b="1" i="0" u="none" strike="noStrike" kern="1200" cap="none" spc="0" normalizeH="0" noProof="0" dirty="0" smtClean="0">
                <a:ln>
                  <a:noFill/>
                </a:ln>
                <a:solidFill>
                  <a:srgbClr val="003088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until 2023</a:t>
            </a:r>
            <a:endParaRPr kumimoji="0" lang="en-GB" sz="3300" b="1" i="0" u="none" strike="noStrike" kern="1200" cap="none" spc="0" normalizeH="0" baseline="0" noProof="0" dirty="0">
              <a:ln>
                <a:noFill/>
              </a:ln>
              <a:solidFill>
                <a:srgbClr val="003088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300" b="1" i="0" u="none" strike="noStrike" kern="1200" cap="none" spc="0" normalizeH="0" baseline="0" noProof="0" dirty="0">
                <a:ln>
                  <a:noFill/>
                </a:ln>
                <a:solidFill>
                  <a:srgbClr val="003088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                                                 </a:t>
            </a:r>
          </a:p>
        </p:txBody>
      </p:sp>
      <p:pic>
        <p:nvPicPr>
          <p:cNvPr id="13" name="Picture 12" descr="C:\Users\jac93\Pictures\DL17-022- (4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53" y="993849"/>
            <a:ext cx="6800428" cy="4300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695074" y="5380817"/>
            <a:ext cx="3731704" cy="369332"/>
          </a:xfrm>
          <a:prstGeom prst="rect">
            <a:avLst/>
          </a:prstGeom>
          <a:solidFill>
            <a:schemeClr val="tx1">
              <a:lumMod val="90000"/>
              <a:lumOff val="1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CLARA and VELA Accelerator Hall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39476" y="6232227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18401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2043222" y="152422"/>
            <a:ext cx="8229600" cy="562074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400" b="1" i="0" u="none" strike="noStrike" kern="0" cap="none" spc="0" normalizeH="0" baseline="0" noProof="0" dirty="0">
                <a:ln>
                  <a:noFill/>
                </a:ln>
                <a:solidFill>
                  <a:srgbClr val="003088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CLARA Schematic &amp; Project Phases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9211041" y="4362092"/>
            <a:ext cx="2980959" cy="110457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PHASE 3:</a:t>
            </a:r>
            <a:br>
              <a:rPr kumimoji="0" lang="en-GB" sz="1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kumimoji="0" lang="en-GB" sz="1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100 nm FEL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NOT YET FUNDED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Decision tied to UK XFEL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56172" y="964377"/>
            <a:ext cx="181754" cy="972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 rot="1260000">
            <a:off x="5859403" y="1360909"/>
            <a:ext cx="55332" cy="1368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16172" y="2672833"/>
            <a:ext cx="36000" cy="72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 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4165" y="4253517"/>
            <a:ext cx="2148101" cy="1649913"/>
          </a:xfrm>
          <a:prstGeom prst="rect">
            <a:avLst/>
          </a:prstGeom>
          <a:solidFill>
            <a:srgbClr val="FFFFFF"/>
          </a:solidFill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rgbClr val="3C8C93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1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PHASE 1:</a:t>
            </a:r>
            <a:br>
              <a:rPr kumimoji="0" lang="en-GB" sz="1800" b="1" i="1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kumimoji="0" lang="en-GB" sz="1800" b="1" i="1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50 MeV, 250 </a:t>
            </a:r>
            <a:r>
              <a:rPr kumimoji="0" lang="en-GB" sz="1800" b="1" i="1" u="none" strike="noStrike" kern="0" cap="none" spc="0" normalizeH="0" baseline="0" noProof="0" dirty="0" err="1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pC</a:t>
            </a:r>
            <a:r>
              <a:rPr kumimoji="0" lang="en-GB" sz="1800" b="1" i="1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at 10 Hz </a:t>
            </a:r>
            <a:r>
              <a:rPr kumimoji="0" lang="en-GB" sz="18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ACHIEVED (2017)</a:t>
            </a:r>
            <a:endParaRPr kumimoji="0" lang="en-GB" sz="1800" b="1" i="1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1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574" y="1388741"/>
            <a:ext cx="11713503" cy="291161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53681" y="2028585"/>
            <a:ext cx="729983" cy="1905702"/>
          </a:xfrm>
          <a:prstGeom prst="rect">
            <a:avLst/>
          </a:prstGeom>
          <a:noFill/>
          <a:ln w="254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724977" y="4261139"/>
            <a:ext cx="4546583" cy="16903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800" b="1" i="1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PHASE 2:</a:t>
            </a:r>
            <a:br>
              <a:rPr kumimoji="0" lang="en-GB" sz="1800" b="1" i="1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kumimoji="0" lang="en-GB" sz="1800" b="1" i="1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250 MeV, ASSEMBLED OFFLINE,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800" b="1" i="1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Partly installed in the accelerator hall.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800" b="1" i="1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800" b="1" i="1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Includes dedicated 250 MeV beamline (FEBE) for novel </a:t>
            </a:r>
            <a:r>
              <a:rPr kumimoji="0" lang="en-GB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experiments</a:t>
            </a:r>
            <a:r>
              <a:rPr kumimoji="0" lang="en-GB" sz="1800" b="1" i="1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(approved in 2019 ahead of Phase 3)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94084" y="2981436"/>
            <a:ext cx="6539113" cy="1318916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763640" y="6002673"/>
            <a:ext cx="25901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Total length = 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95 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</a:p>
        </p:txBody>
      </p:sp>
      <p:sp>
        <p:nvSpPr>
          <p:cNvPr id="16" name="TextBox 15"/>
          <p:cNvSpPr txBox="1"/>
          <p:nvPr/>
        </p:nvSpPr>
        <p:spPr>
          <a:xfrm rot="16200000">
            <a:off x="5446953" y="2126056"/>
            <a:ext cx="6687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FEBE Arc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746148" y="1210944"/>
            <a:ext cx="7906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FEBE Hutch</a:t>
            </a: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458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6591" y="5784783"/>
            <a:ext cx="1982751" cy="69521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481362" y="972342"/>
            <a:ext cx="7507705" cy="526297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2088032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417606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626409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835213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10440162" algn="l" defTabSz="417606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12528194" algn="l" defTabSz="417606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14616227" algn="l" defTabSz="417606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16704259" algn="l" defTabSz="417606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2.5-cell S-Band RF gun, </a:t>
            </a:r>
            <a:r>
              <a:rPr lang="en-GB" altLang="en-US" sz="2400" dirty="0" smtClean="0">
                <a:solidFill>
                  <a:srgbClr val="2E2C6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 Hz repetition </a:t>
            </a:r>
            <a:r>
              <a:rPr kumimoji="0" lang="en-GB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rate</a:t>
            </a:r>
            <a:r>
              <a:rPr kumimoji="0" lang="en-GB" alt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ALPHA-X gun on loan from Strathclyde.</a:t>
            </a:r>
            <a:r>
              <a:rPr kumimoji="0" lang="en-GB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altLang="en-US" sz="2400" dirty="0" smtClean="0">
                <a:solidFill>
                  <a:srgbClr val="1E5D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Commissioned and operated on VELA line from 2013-2016. Swapped to CLARA line in 2017.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altLang="en-US" sz="2400" dirty="0" smtClean="0">
                <a:solidFill>
                  <a:srgbClr val="2E2C6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Gun was upgraded to operate with interchangeable photocathode plug in 2019 which allows to transport and swap cathodes without breaking vacuum.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altLang="en-US" sz="2400" dirty="0" smtClean="0">
                <a:solidFill>
                  <a:srgbClr val="1E5D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Back wall Copper photocathode replaced with hybrid Cu/Mo photocathode with off-centred diamond turned tip.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Major</a:t>
            </a:r>
            <a:r>
              <a:rPr kumimoji="0" lang="en-GB" alt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efforts concentrated on improving beam quality and mitigation of dark current.</a:t>
            </a:r>
          </a:p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en-GB" altLang="en-US" sz="2400" dirty="0">
                <a:solidFill>
                  <a:srgbClr val="2E2C6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Extensive photocathode R&amp;D underpinning programme in dedicated lab space</a:t>
            </a:r>
            <a:r>
              <a:rPr lang="en-GB" altLang="en-US" sz="2400" dirty="0" smtClean="0">
                <a:solidFill>
                  <a:srgbClr val="2E2C6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GB" altLang="en-US" sz="2400" dirty="0">
              <a:solidFill>
                <a:srgbClr val="2E2C6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itle 11"/>
          <p:cNvSpPr txBox="1">
            <a:spLocks/>
          </p:cNvSpPr>
          <p:nvPr/>
        </p:nvSpPr>
        <p:spPr>
          <a:xfrm>
            <a:off x="991403" y="121770"/>
            <a:ext cx="9999133" cy="65349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2C96"/>
                </a:solidFill>
                <a:effectLst/>
                <a:uLnTx/>
                <a:uFillTx/>
                <a:latin typeface="Arial" panose="020B0604020202020204"/>
                <a:ea typeface="+mj-ea"/>
                <a:cs typeface="Calibri" panose="020F0502020204030204" pitchFamily="34" charset="0"/>
              </a:rPr>
              <a:t>ALPHA-X Gun (10 Hz)</a:t>
            </a:r>
            <a:endParaRPr kumimoji="0" lang="en-US" altLang="en-US" sz="3200" b="1" i="0" u="none" strike="noStrike" kern="0" cap="none" spc="0" normalizeH="0" baseline="0" noProof="0" dirty="0">
              <a:ln>
                <a:noFill/>
              </a:ln>
              <a:solidFill>
                <a:srgbClr val="002C96"/>
              </a:solidFill>
              <a:effectLst/>
              <a:uLnTx/>
              <a:uFillTx/>
              <a:latin typeface="Arial" panose="020B0604020202020204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16" name="Picture 15" descr="\\dlfiles03\apsv4\Astec\AP\IPAC\IPAC12\Papers\TUPPD068_EBTF_TDC_AP\EBTF_gun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8243" y="775268"/>
            <a:ext cx="4370795" cy="1947854"/>
          </a:xfrm>
          <a:prstGeom prst="rect">
            <a:avLst/>
          </a:prstGeom>
          <a:noFill/>
        </p:spPr>
      </p:pic>
      <p:pic>
        <p:nvPicPr>
          <p:cNvPr id="17" name="Content Placeholder 8" descr="IMG_5441 (3)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21" t="22687" r="35619" b="18584"/>
          <a:stretch/>
        </p:blipFill>
        <p:spPr bwMode="auto">
          <a:xfrm rot="5400000">
            <a:off x="77364" y="2921052"/>
            <a:ext cx="1947855" cy="1747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75" t="6601" r="24013" b="5201"/>
          <a:stretch/>
        </p:blipFill>
        <p:spPr>
          <a:xfrm>
            <a:off x="143406" y="5122089"/>
            <a:ext cx="1825111" cy="1619463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65" r="24482" b="9845"/>
          <a:stretch/>
        </p:blipFill>
        <p:spPr>
          <a:xfrm>
            <a:off x="2394206" y="2820872"/>
            <a:ext cx="1878346" cy="2046735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0" y="4768727"/>
            <a:ext cx="2431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Back wall photocathode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019012" y="6169131"/>
            <a:ext cx="2628733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Back wall of the cavity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with photocathode socket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394206" y="4794269"/>
            <a:ext cx="219837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ybrid Cu/Mo photocathode with off-centre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diamond turned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tip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5382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Slide Number Placeholder 2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4" name="Picture 5" descr="Schematic of Phase 1">
            <a:hlinkClick r:id="rId2" tooltip="Schematic of Phase 1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87" y="2539639"/>
            <a:ext cx="10749515" cy="3498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ounded Rectangle 4"/>
          <p:cNvSpPr/>
          <p:nvPr/>
        </p:nvSpPr>
        <p:spPr bwMode="auto">
          <a:xfrm rot="16200000">
            <a:off x="6569749" y="4622572"/>
            <a:ext cx="503238" cy="1152525"/>
          </a:xfrm>
          <a:prstGeom prst="roundRect">
            <a:avLst/>
          </a:prstGeom>
          <a:solidFill>
            <a:srgbClr val="FFFFFF">
              <a:lumMod val="75000"/>
            </a:srgb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ヒラギノ角ゴ Pro W3" pitchFamily="84" charset="-128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08762" y="4988789"/>
            <a:ext cx="7168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wall</a:t>
            </a:r>
          </a:p>
        </p:txBody>
      </p:sp>
      <p:sp>
        <p:nvSpPr>
          <p:cNvPr id="7" name="Title 11"/>
          <p:cNvSpPr txBox="1">
            <a:spLocks/>
          </p:cNvSpPr>
          <p:nvPr/>
        </p:nvSpPr>
        <p:spPr>
          <a:xfrm>
            <a:off x="876693" y="142125"/>
            <a:ext cx="10736825" cy="59412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300" b="1" i="0" u="none" strike="noStrike" kern="0" cap="none" spc="0" normalizeH="0" baseline="0" noProof="0" dirty="0">
                <a:ln>
                  <a:noFill/>
                </a:ln>
                <a:solidFill>
                  <a:srgbClr val="002C9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CLARA Phase 1 Exploitation Experiments (</a:t>
            </a:r>
            <a:r>
              <a:rPr kumimoji="0" lang="en-US" altLang="en-US" sz="3300" b="1" i="0" u="none" strike="noStrike" kern="0" cap="none" spc="0" normalizeH="0" baseline="0" noProof="0" dirty="0" smtClean="0">
                <a:ln>
                  <a:noFill/>
                </a:ln>
                <a:solidFill>
                  <a:srgbClr val="002C9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2018-22</a:t>
            </a:r>
            <a:r>
              <a:rPr kumimoji="0" lang="en-US" altLang="en-US" sz="3300" b="1" i="0" u="none" strike="noStrike" kern="0" cap="none" spc="0" normalizeH="0" baseline="0" noProof="0" dirty="0">
                <a:ln>
                  <a:noFill/>
                </a:ln>
                <a:solidFill>
                  <a:srgbClr val="002C9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976838" y="2728023"/>
            <a:ext cx="923019" cy="707886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Beam Area 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071954" y="5440865"/>
            <a:ext cx="923019" cy="707886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Beam Area 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0855" y="6001903"/>
            <a:ext cx="2428870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                            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0" y="3411529"/>
            <a:ext cx="1901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10Hz gun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47551" y="3698681"/>
            <a:ext cx="1901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400Hz gun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67506" y="6100088"/>
            <a:ext cx="69044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hlinkClick r:id="rId4"/>
              </a:rPr>
              <a:t>Angal-Kalinin et al, Phys. Rev.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hlinkClick r:id="rId4"/>
              </a:rPr>
              <a:t>Accel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hlinkClick r:id="rId4"/>
              </a:rPr>
              <a:t>. Beams 23, 044801, 2020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6627" y="5636335"/>
            <a:ext cx="471603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Details of the beam line available at: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4535" y="738950"/>
            <a:ext cx="1117510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RF gun + </a:t>
            </a:r>
            <a:r>
              <a:rPr lang="en-GB" sz="2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Linac</a:t>
            </a: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 accelerates beam to 50 MeV. S-bend merges beam with the VELA beamline.</a:t>
            </a:r>
            <a:endParaRPr lang="en-GB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High energy beam delivered to users in two user runs (2018/19 &amp; 2021/22) following competitive beam time allocation process.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Beam time requests oversubscribed by a factor of two. High demand for BA1 and experiments utilising TW laser.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397436" y="4668107"/>
            <a:ext cx="3352200" cy="175432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DWA, THz acceleration &amp; deflection, Plasma afterglow metrology, CDR, </a:t>
            </a:r>
            <a:r>
              <a:rPr lang="en-GB" b="1" dirty="0" smtClean="0"/>
              <a:t>external injection into Laser driven </a:t>
            </a:r>
            <a:r>
              <a:rPr lang="en-GB" b="1" dirty="0" err="1" smtClean="0"/>
              <a:t>wakefield</a:t>
            </a:r>
            <a:r>
              <a:rPr lang="en-GB" b="1" dirty="0" smtClean="0"/>
              <a:t>, pulsed </a:t>
            </a:r>
            <a:r>
              <a:rPr lang="en-GB" b="1" dirty="0" smtClean="0"/>
              <a:t>radiolysis,…….</a:t>
            </a:r>
            <a:endParaRPr lang="en-GB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3270301" y="2925161"/>
            <a:ext cx="3352200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b="1" dirty="0" smtClean="0"/>
              <a:t>VHEE, Plasmid/Cell, SCU, ….</a:t>
            </a:r>
            <a:endParaRPr lang="en-GB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037014" y="3881095"/>
            <a:ext cx="992579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b="1" dirty="0" smtClean="0"/>
              <a:t>CBPMs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68510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8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22F0E30-A0D1-D390-9794-DDABDBCD6E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989" y="1241040"/>
            <a:ext cx="6845861" cy="3861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3C03204-CB09-3F26-29A8-8CD5B6F7A56A}"/>
              </a:ext>
            </a:extLst>
          </p:cNvPr>
          <p:cNvSpPr txBox="1"/>
          <p:nvPr/>
        </p:nvSpPr>
        <p:spPr>
          <a:xfrm>
            <a:off x="7003850" y="736253"/>
            <a:ext cx="5140272" cy="5062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en-GB" sz="1900" dirty="0">
              <a:solidFill>
                <a:srgbClr val="2E2D6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2E2D6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Electron beam: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2E2D6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35 MeV, 100 pC, 10 Hz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2E2D6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300 fs (RMS) length, 100 µm (RMS) radius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2E2D6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Laser: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2E2D6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~500 mJ, 50 fs, 10 Hz, synchronized ~100 fs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2E2D6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f/19 parabola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 smtClean="0">
                <a:solidFill>
                  <a:srgbClr val="2E2D6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User Chamber</a:t>
            </a:r>
            <a:r>
              <a:rPr lang="en-GB" sz="1900" dirty="0">
                <a:solidFill>
                  <a:srgbClr val="2E2D6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2E2D6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Old SRS ‘empty box’, retrofitted with breadboard and gas/electrical </a:t>
            </a:r>
            <a:r>
              <a:rPr lang="en-GB" sz="1900" dirty="0" smtClean="0">
                <a:solidFill>
                  <a:srgbClr val="2E2D6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feedthroughs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900" dirty="0" smtClean="0">
                <a:solidFill>
                  <a:srgbClr val="2E2D6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Diagnostics for beam profile – IP &amp; Upstream and downstream of IP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900" dirty="0" smtClean="0">
                <a:solidFill>
                  <a:srgbClr val="2E2D6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 be pumped down in few hours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 smtClean="0">
                <a:solidFill>
                  <a:srgbClr val="2E2D6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line incorporates spectrometer dipole to measure energy spectra &amp; FCUP for charge measurement.</a:t>
            </a:r>
            <a:endParaRPr lang="en-GB" sz="1900" dirty="0">
              <a:solidFill>
                <a:srgbClr val="2E2D6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itle 11"/>
          <p:cNvSpPr txBox="1">
            <a:spLocks/>
          </p:cNvSpPr>
          <p:nvPr/>
        </p:nvSpPr>
        <p:spPr>
          <a:xfrm>
            <a:off x="876693" y="142125"/>
            <a:ext cx="10736825" cy="59412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2C96"/>
                </a:solidFill>
                <a:effectLst/>
                <a:uLnTx/>
                <a:uFillTx/>
                <a:latin typeface="Arial" panose="020B0604020202020204"/>
                <a:ea typeface="+mj-ea"/>
                <a:cs typeface="Calibri" panose="020F0502020204030204" pitchFamily="34" charset="0"/>
              </a:rPr>
              <a:t>VELA Beam Area 1</a:t>
            </a:r>
            <a:endParaRPr kumimoji="0" lang="en-US" altLang="en-US" sz="3200" b="1" i="0" u="none" strike="noStrike" kern="0" cap="none" spc="0" normalizeH="0" baseline="0" noProof="0" dirty="0">
              <a:ln>
                <a:noFill/>
              </a:ln>
              <a:solidFill>
                <a:srgbClr val="002C96"/>
              </a:solidFill>
              <a:effectLst/>
              <a:uLnTx/>
              <a:uFillTx/>
              <a:latin typeface="Arial" panose="020B0604020202020204"/>
              <a:ea typeface="+mj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681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9</a:t>
            </a:fld>
            <a:endParaRPr lang="en-US"/>
          </a:p>
        </p:txBody>
      </p:sp>
      <p:sp>
        <p:nvSpPr>
          <p:cNvPr id="3" name="Title 11"/>
          <p:cNvSpPr txBox="1">
            <a:spLocks/>
          </p:cNvSpPr>
          <p:nvPr/>
        </p:nvSpPr>
        <p:spPr>
          <a:xfrm>
            <a:off x="876691" y="228753"/>
            <a:ext cx="10736825" cy="59412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2C96"/>
                </a:solidFill>
                <a:effectLst/>
                <a:uLnTx/>
                <a:uFillTx/>
                <a:latin typeface="Arial" panose="020B0604020202020204"/>
                <a:ea typeface="+mj-ea"/>
                <a:cs typeface="Calibri" panose="020F0502020204030204" pitchFamily="34" charset="0"/>
              </a:rPr>
              <a:t>CLARA </a:t>
            </a:r>
            <a:r>
              <a:rPr kumimoji="0" lang="en-US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2C96"/>
                </a:solidFill>
                <a:effectLst/>
                <a:uLnTx/>
                <a:uFillTx/>
                <a:latin typeface="Arial" panose="020B0604020202020204"/>
                <a:ea typeface="+mj-ea"/>
                <a:cs typeface="Calibri" panose="020F0502020204030204" pitchFamily="34" charset="0"/>
              </a:rPr>
              <a:t>User Meeting</a:t>
            </a:r>
            <a:endParaRPr kumimoji="0" lang="en-US" altLang="en-US" sz="3200" b="1" i="0" u="none" strike="noStrike" kern="0" cap="none" spc="0" normalizeH="0" baseline="0" noProof="0" dirty="0">
              <a:ln>
                <a:noFill/>
              </a:ln>
              <a:solidFill>
                <a:srgbClr val="002C96"/>
              </a:solidFill>
              <a:effectLst/>
              <a:uLnTx/>
              <a:uFillTx/>
              <a:latin typeface="Arial" panose="020B0604020202020204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212" y="2656573"/>
            <a:ext cx="5549666" cy="369977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92945" y="979836"/>
            <a:ext cx="11220571" cy="11791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2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Following successful exploitation run (October’21-April’22), Third CLARA User Meeting was </a:t>
            </a:r>
            <a:r>
              <a:rPr lang="en-GB" sz="2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held on 5</a:t>
            </a:r>
            <a:r>
              <a:rPr lang="en-GB" sz="2200" baseline="30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GB" sz="2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July’22 at Daresbury Laboratory in a hybrid format with </a:t>
            </a:r>
            <a:r>
              <a:rPr lang="en-GB" sz="22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55 </a:t>
            </a:r>
            <a:r>
              <a:rPr lang="en-GB" sz="2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participants attending in person and 20 connected remotely</a:t>
            </a:r>
            <a:r>
              <a:rPr lang="en-GB" sz="22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en-GB" sz="22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01264" y="1959324"/>
            <a:ext cx="6096000" cy="34009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All experimental teams presented results from their experiments and outlined plans for publications of their results. </a:t>
            </a:r>
            <a:endParaRPr lang="en-GB" sz="2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GB" sz="2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CLARA team presented the plans and timeline for completion of Phase </a:t>
            </a:r>
            <a:r>
              <a:rPr lang="en-GB" sz="22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Detailed presentations available at: </a:t>
            </a:r>
            <a:r>
              <a:rPr lang="en-GB" sz="22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3"/>
              </a:rPr>
              <a:t>https</a:t>
            </a:r>
            <a:r>
              <a:rPr lang="en-GB" sz="2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3"/>
              </a:rPr>
              <a:t>://indico.stfc.ac.uk/event/574/</a:t>
            </a:r>
            <a:endParaRPr lang="en-GB" sz="2200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45103" y="5027192"/>
            <a:ext cx="5184094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Talks by Morgan Hibberd, Lewis Reid, Toby Overton at this conference.</a:t>
            </a:r>
            <a:endParaRPr lang="en-GB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93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9|1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9|3.2|4.6|17.3|4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9|3.2|4.6|17.3|4.8"/>
</p:tagLst>
</file>

<file path=ppt/theme/theme1.xml><?xml version="1.0" encoding="utf-8"?>
<a:theme xmlns:a="http://schemas.openxmlformats.org/drawingml/2006/main" name="Office Theme">
  <a:themeElements>
    <a:clrScheme name="UKRI">
      <a:dk1>
        <a:srgbClr val="201D3E"/>
      </a:dk1>
      <a:lt1>
        <a:srgbClr val="FF6800"/>
      </a:lt1>
      <a:dk2>
        <a:srgbClr val="F19D1B"/>
      </a:dk2>
      <a:lt2>
        <a:srgbClr val="F9BB0E"/>
      </a:lt2>
      <a:accent1>
        <a:srgbClr val="69BF49"/>
      </a:accent1>
      <a:accent2>
        <a:srgbClr val="07B089"/>
      </a:accent2>
      <a:accent3>
        <a:srgbClr val="36D2AF"/>
      </a:accent3>
      <a:accent4>
        <a:srgbClr val="10BED6"/>
      </a:accent4>
      <a:accent5>
        <a:srgbClr val="247BE1"/>
      </a:accent5>
      <a:accent6>
        <a:srgbClr val="BF28BC"/>
      </a:accent6>
      <a:hlink>
        <a:srgbClr val="FF595B"/>
      </a:hlink>
      <a:folHlink>
        <a:srgbClr val="F02436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10.xml><?xml version="1.0" encoding="utf-8"?>
<a:theme xmlns:a="http://schemas.openxmlformats.org/drawingml/2006/main" name="1_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2_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3_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4_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5_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ASTER 2 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RI_STFC_master_template_Nov19" id="{3A936423-45A7-4A6A-B540-2B98053127A0}" vid="{98ED170D-EBB1-40C3-9A38-21C35FB3D609}"/>
    </a:ext>
  </a:extLst>
</a:theme>
</file>

<file path=ppt/theme/theme7.xml><?xml version="1.0" encoding="utf-8"?>
<a:theme xmlns:a="http://schemas.openxmlformats.org/drawingml/2006/main" name="Font and logo master">
  <a:themeElements>
    <a:clrScheme name="UKRI-STFC">
      <a:dk1>
        <a:srgbClr val="2E2D62"/>
      </a:dk1>
      <a:lt1>
        <a:srgbClr val="FFFFFF"/>
      </a:lt1>
      <a:dk2>
        <a:srgbClr val="C13D33"/>
      </a:dk2>
      <a:lt2>
        <a:srgbClr val="FFFFFF"/>
      </a:lt2>
      <a:accent1>
        <a:srgbClr val="D77900"/>
      </a:accent1>
      <a:accent2>
        <a:srgbClr val="3E863E"/>
      </a:accent2>
      <a:accent3>
        <a:srgbClr val="005E54"/>
      </a:accent3>
      <a:accent4>
        <a:srgbClr val="16978A"/>
      </a:accent4>
      <a:accent5>
        <a:srgbClr val="008AAD"/>
      </a:accent5>
      <a:accent6>
        <a:srgbClr val="003088"/>
      </a:accent6>
      <a:hlink>
        <a:srgbClr val="8A1A9B"/>
      </a:hlink>
      <a:folHlink>
        <a:srgbClr val="923D9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MASTER 2 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omms_x0020_Date xmlns="c49463d4-dd4d-49df-b46d-e839e721eb37">2022-06-13T23:00:00+00:00</Comms_x0020_Date>
    <SharedWithUsers xmlns="2dad6f63-9709-461e-84c2-aa2c0bc5947d">
      <UserInfo>
        <DisplayName>Clarke, Jim (STFC,DL,AST)</DisplayName>
        <AccountId>21</AccountId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4FD47B34D35A4A8FB4479620AD7F95" ma:contentTypeVersion="10" ma:contentTypeDescription="Create a new document." ma:contentTypeScope="" ma:versionID="2581b9370dab4a3d66018970ec7577df">
  <xsd:schema xmlns:xsd="http://www.w3.org/2001/XMLSchema" xmlns:xs="http://www.w3.org/2001/XMLSchema" xmlns:p="http://schemas.microsoft.com/office/2006/metadata/properties" xmlns:ns2="c49463d4-dd4d-49df-b46d-e839e721eb37" xmlns:ns3="2dad6f63-9709-461e-84c2-aa2c0bc5947d" targetNamespace="http://schemas.microsoft.com/office/2006/metadata/properties" ma:root="true" ma:fieldsID="bd1f8e8a0d01445a9baefef5e255c179" ns2:_="" ns3:_="">
    <xsd:import namespace="c49463d4-dd4d-49df-b46d-e839e721eb37"/>
    <xsd:import namespace="2dad6f63-9709-461e-84c2-aa2c0bc5947d"/>
    <xsd:element name="properties">
      <xsd:complexType>
        <xsd:sequence>
          <xsd:element name="documentManagement">
            <xsd:complexType>
              <xsd:all>
                <xsd:element ref="ns2:Comms_x0020_Date" minOccurs="0"/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9463d4-dd4d-49df-b46d-e839e721eb37" elementFormDefault="qualified">
    <xsd:import namespace="http://schemas.microsoft.com/office/2006/documentManagement/types"/>
    <xsd:import namespace="http://schemas.microsoft.com/office/infopath/2007/PartnerControls"/>
    <xsd:element name="Comms_x0020_Date" ma:index="2" nillable="true" ma:displayName="Comms Date" ma:default="[today]" ma:format="DateOnly" ma:internalName="Comms_x0020_Date" ma:readOnly="false">
      <xsd:simpleType>
        <xsd:restriction base="dms:DateTime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hidden="true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ad6f63-9709-461e-84c2-aa2c0bc5947d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hidden="true" ma:internalName="SharedWithDetail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0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286C31D-94DB-4E96-A537-76703D71578C}">
  <ds:schemaRefs>
    <ds:schemaRef ds:uri="http://schemas.microsoft.com/office/infopath/2007/PartnerControls"/>
    <ds:schemaRef ds:uri="http://purl.org/dc/terms/"/>
    <ds:schemaRef ds:uri="http://purl.org/dc/dcmitype/"/>
    <ds:schemaRef ds:uri="http://www.w3.org/XML/1998/namespace"/>
    <ds:schemaRef ds:uri="c49463d4-dd4d-49df-b46d-e839e721eb37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2dad6f63-9709-461e-84c2-aa2c0bc5947d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A0E1011A-002E-4EF7-841B-270ACC72275D}">
  <ds:schemaRefs>
    <ds:schemaRef ds:uri="2dad6f63-9709-461e-84c2-aa2c0bc5947d"/>
    <ds:schemaRef ds:uri="c49463d4-dd4d-49df-b46d-e839e721eb3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A914043F-25CE-433B-B00F-49A83AB9301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4828</TotalTime>
  <Words>2181</Words>
  <Application>Microsoft Office PowerPoint</Application>
  <PresentationFormat>Widescreen</PresentationFormat>
  <Paragraphs>363</Paragraphs>
  <Slides>29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16</vt:i4>
      </vt:variant>
      <vt:variant>
        <vt:lpstr>Slide Titles</vt:lpstr>
      </vt:variant>
      <vt:variant>
        <vt:i4>29</vt:i4>
      </vt:variant>
    </vt:vector>
  </HeadingPairs>
  <TitlesOfParts>
    <vt:vector size="53" baseType="lpstr">
      <vt:lpstr>Arial</vt:lpstr>
      <vt:lpstr>Arial Narrow</vt:lpstr>
      <vt:lpstr>Arial Regular</vt:lpstr>
      <vt:lpstr>Arial,Sans-Serif</vt:lpstr>
      <vt:lpstr>Calibri</vt:lpstr>
      <vt:lpstr>Calibri Light</vt:lpstr>
      <vt:lpstr>Wingdings</vt:lpstr>
      <vt:lpstr>ヒラギノ角ゴ Pro W3</vt:lpstr>
      <vt:lpstr>Office Theme</vt:lpstr>
      <vt:lpstr>MASTER 2 WHITE</vt:lpstr>
      <vt:lpstr>Font and logo master</vt:lpstr>
      <vt:lpstr>Font and logo master</vt:lpstr>
      <vt:lpstr>Font and logo master</vt:lpstr>
      <vt:lpstr>Font and logo master</vt:lpstr>
      <vt:lpstr>Font and logo master</vt:lpstr>
      <vt:lpstr>Font and logo master</vt:lpstr>
      <vt:lpstr>MASTER 2 WHITE</vt:lpstr>
      <vt:lpstr>1_Font and logo master</vt:lpstr>
      <vt:lpstr>Font and logo master</vt:lpstr>
      <vt:lpstr>2_Font and logo master</vt:lpstr>
      <vt:lpstr>3_Font and logo master</vt:lpstr>
      <vt:lpstr>4_Font and logo master</vt:lpstr>
      <vt:lpstr>6_Office Theme</vt:lpstr>
      <vt:lpstr>5_Font and logo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 Millard</dc:creator>
  <cp:lastModifiedBy>Angal-Kalinin, Deepa (STFC,DL,AST)</cp:lastModifiedBy>
  <cp:revision>150</cp:revision>
  <cp:lastPrinted>2019-10-02T08:27:37Z</cp:lastPrinted>
  <dcterms:created xsi:type="dcterms:W3CDTF">2019-09-17T08:04:08Z</dcterms:created>
  <dcterms:modified xsi:type="dcterms:W3CDTF">2022-07-25T13:00:37Z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0x0101003A4FD47B34D35A4A8FB4479620AD7F95</vt:lpwstr>
  </property>
</Properties>
</file>