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3" r:id="rId4"/>
    <p:sldId id="274" r:id="rId5"/>
    <p:sldId id="275" r:id="rId6"/>
    <p:sldId id="284" r:id="rId7"/>
    <p:sldId id="285" r:id="rId8"/>
    <p:sldId id="289" r:id="rId9"/>
    <p:sldId id="286" r:id="rId10"/>
    <p:sldId id="295" r:id="rId11"/>
    <p:sldId id="288" r:id="rId12"/>
    <p:sldId id="292" r:id="rId13"/>
    <p:sldId id="293" r:id="rId14"/>
    <p:sldId id="290" r:id="rId15"/>
    <p:sldId id="291" r:id="rId16"/>
    <p:sldId id="29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65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57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1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3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8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2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4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69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0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5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B6E02-3174-4280-BE0B-7669DCCCDF5D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oot.cern.ch/doc/master/classTRandom.html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ROOT: Functions &amp; Fitting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Harinder</a:t>
            </a:r>
            <a:r>
              <a:rPr lang="en-US" dirty="0" smtClean="0"/>
              <a:t> Singh </a:t>
            </a:r>
            <a:r>
              <a:rPr lang="en-US" dirty="0" err="1" smtClean="0"/>
              <a:t>Bawa</a:t>
            </a:r>
            <a:endParaRPr lang="en-US" dirty="0" smtClean="0"/>
          </a:p>
          <a:p>
            <a:r>
              <a:rPr lang="en-US" dirty="0" smtClean="0"/>
              <a:t>California State University Fresno</a:t>
            </a:r>
            <a:endParaRPr lang="en-US" dirty="0"/>
          </a:p>
        </p:txBody>
      </p:sp>
      <p:sp>
        <p:nvSpPr>
          <p:cNvPr id="4" name="AutoShape 2" descr="https://i.ytimg.com/vi/2QzB2ur-yF4/hqdefault.jpg"/>
          <p:cNvSpPr>
            <a:spLocks noChangeAspect="1" noChangeArrowheads="1"/>
          </p:cNvSpPr>
          <p:nvPr/>
        </p:nvSpPr>
        <p:spPr bwMode="auto">
          <a:xfrm>
            <a:off x="155574" y="-144463"/>
            <a:ext cx="1749425" cy="174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i.ytimg.com/vi/2QzB2ur-yF4/hqdefaul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i.ytimg.com/vi/2QzB2ur-yF4/hq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60337"/>
            <a:ext cx="2790825" cy="1638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8" y="125168"/>
            <a:ext cx="20478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5172579" cy="3505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667" y="3319462"/>
            <a:ext cx="5123382" cy="34718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91200" y="1117438"/>
            <a:ext cx="2907399" cy="92333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gStyle</a:t>
            </a:r>
            <a:r>
              <a:rPr lang="en-US" dirty="0" smtClean="0">
                <a:solidFill>
                  <a:schemeClr val="bg1"/>
                </a:solidFill>
              </a:rPr>
              <a:t>-&gt;</a:t>
            </a:r>
            <a:r>
              <a:rPr lang="en-US" dirty="0" err="1" smtClean="0">
                <a:solidFill>
                  <a:schemeClr val="bg1"/>
                </a:solidFill>
              </a:rPr>
              <a:t>SetOptStat</a:t>
            </a:r>
            <a:r>
              <a:rPr lang="en-US" dirty="0" smtClean="0">
                <a:solidFill>
                  <a:schemeClr val="bg1"/>
                </a:solidFill>
              </a:rPr>
              <a:t>(1111111)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Also can try :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gStyle</a:t>
            </a:r>
            <a:r>
              <a:rPr lang="en-US" dirty="0" smtClean="0">
                <a:solidFill>
                  <a:schemeClr val="bg1"/>
                </a:solidFill>
              </a:rPr>
              <a:t>-&gt;</a:t>
            </a:r>
            <a:r>
              <a:rPr lang="en-US" dirty="0" err="1" smtClean="0">
                <a:solidFill>
                  <a:schemeClr val="bg1"/>
                </a:solidFill>
              </a:rPr>
              <a:t>SetOptFit</a:t>
            </a:r>
            <a:r>
              <a:rPr lang="en-US" dirty="0" smtClean="0">
                <a:solidFill>
                  <a:schemeClr val="bg1"/>
                </a:solidFill>
              </a:rPr>
              <a:t>(1111)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257800" y="1447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705600" y="2040768"/>
            <a:ext cx="76200" cy="127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302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762000"/>
            <a:ext cx="8382000" cy="537267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1981200" y="5410200"/>
            <a:ext cx="2362200" cy="914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7200" y="6096000"/>
            <a:ext cx="351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the slider to change fit Range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238780"/>
            <a:ext cx="2113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Fitting </a:t>
            </a:r>
            <a:r>
              <a:rPr lang="en-US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contd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987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185738"/>
            <a:ext cx="8620125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62400" y="2816423"/>
            <a:ext cx="164019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Mean=65, sigma=5.</a:t>
            </a:r>
            <a:endParaRPr lang="en-US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6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96" y="762000"/>
            <a:ext cx="8104695" cy="563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725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70" y="381001"/>
            <a:ext cx="7970756" cy="5562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6800" y="6160532"/>
            <a:ext cx="614473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https://root.cern.ch/doc/master/classTRandom.html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4838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81000"/>
            <a:ext cx="86106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Exercise:</a:t>
            </a:r>
          </a:p>
          <a:p>
            <a:r>
              <a:rPr lang="en-US" dirty="0" smtClean="0"/>
              <a:t>1)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Create </a:t>
            </a:r>
            <a:r>
              <a:rPr lang="en-US" dirty="0"/>
              <a:t>a </a:t>
            </a:r>
            <a:r>
              <a:rPr lang="en-US" dirty="0" err="1"/>
              <a:t>gaussian</a:t>
            </a:r>
            <a:r>
              <a:rPr lang="en-US" dirty="0"/>
              <a:t> function using </a:t>
            </a:r>
            <a:r>
              <a:rPr lang="en-US" b="1" dirty="0"/>
              <a:t>TF1</a:t>
            </a:r>
            <a:r>
              <a:rPr lang="en-US" dirty="0"/>
              <a:t> class of Root, set its </a:t>
            </a:r>
            <a:r>
              <a:rPr lang="en-US" dirty="0" smtClean="0"/>
              <a:t>parameters(500.,65.,5.), </a:t>
            </a:r>
            <a:r>
              <a:rPr lang="en-US" dirty="0"/>
              <a:t>plot </a:t>
            </a:r>
            <a:r>
              <a:rPr lang="en-US" dirty="0" smtClean="0"/>
              <a:t>it and </a:t>
            </a:r>
            <a:r>
              <a:rPr lang="en-US" dirty="0"/>
              <a:t>finally save the </a:t>
            </a:r>
            <a:r>
              <a:rPr lang="en-US" dirty="0" smtClean="0"/>
              <a:t>plot.</a:t>
            </a:r>
          </a:p>
          <a:p>
            <a:r>
              <a:rPr lang="en-US" dirty="0" smtClean="0"/>
              <a:t>Hint: Gaussian function:</a:t>
            </a:r>
          </a:p>
          <a:p>
            <a:r>
              <a:rPr lang="en-US" dirty="0">
                <a:solidFill>
                  <a:srgbClr val="C00000"/>
                </a:solidFill>
              </a:rPr>
              <a:t>TF1 f1("gauss", "[0] / </a:t>
            </a:r>
            <a:r>
              <a:rPr lang="en-US" dirty="0" err="1">
                <a:solidFill>
                  <a:srgbClr val="C00000"/>
                </a:solidFill>
              </a:rPr>
              <a:t>sqrt</a:t>
            </a:r>
            <a:r>
              <a:rPr lang="en-US" dirty="0">
                <a:solidFill>
                  <a:srgbClr val="C00000"/>
                </a:solidFill>
              </a:rPr>
              <a:t>(2.0 * </a:t>
            </a:r>
            <a:r>
              <a:rPr lang="en-US" dirty="0" err="1">
                <a:solidFill>
                  <a:srgbClr val="C00000"/>
                </a:solidFill>
              </a:rPr>
              <a:t>TMath</a:t>
            </a:r>
            <a:r>
              <a:rPr lang="en-US" dirty="0">
                <a:solidFill>
                  <a:srgbClr val="C00000"/>
                </a:solidFill>
              </a:rPr>
              <a:t>::Pi()) / [2] * </a:t>
            </a:r>
            <a:r>
              <a:rPr lang="en-US" dirty="0" err="1">
                <a:solidFill>
                  <a:srgbClr val="C00000"/>
                </a:solidFill>
              </a:rPr>
              <a:t>exp</a:t>
            </a:r>
            <a:r>
              <a:rPr lang="en-US" dirty="0">
                <a:solidFill>
                  <a:srgbClr val="C00000"/>
                </a:solidFill>
              </a:rPr>
              <a:t>(-(x-[1])*(x-[1])/2./[2]/[2])", 0, </a:t>
            </a:r>
            <a:r>
              <a:rPr lang="en-US" dirty="0" smtClean="0">
                <a:solidFill>
                  <a:srgbClr val="C00000"/>
                </a:solidFill>
              </a:rPr>
              <a:t>100)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Create </a:t>
            </a:r>
            <a:r>
              <a:rPr lang="en-US" dirty="0"/>
              <a:t>a </a:t>
            </a:r>
            <a:r>
              <a:rPr lang="en-US" dirty="0" err="1"/>
              <a:t>gaussian</a:t>
            </a:r>
            <a:r>
              <a:rPr lang="en-US" dirty="0"/>
              <a:t> distributed random numbers using the Random number generator class </a:t>
            </a:r>
            <a:r>
              <a:rPr lang="en-US" b="1" dirty="0"/>
              <a:t>TRandom3</a:t>
            </a:r>
            <a:r>
              <a:rPr lang="en-US" dirty="0"/>
              <a:t> and using the provided basic Random distribution "</a:t>
            </a:r>
            <a:r>
              <a:rPr lang="en-US" dirty="0" err="1" smtClean="0"/>
              <a:t>Gaus</a:t>
            </a:r>
            <a:r>
              <a:rPr lang="en-US" dirty="0" smtClean="0"/>
              <a:t>(mean=65,sigma=5)". </a:t>
            </a:r>
            <a:r>
              <a:rPr lang="en-US" dirty="0"/>
              <a:t>Create a 1-dimensional histogram </a:t>
            </a:r>
            <a:r>
              <a:rPr lang="en-US" b="1" dirty="0"/>
              <a:t>TH1D</a:t>
            </a:r>
            <a:r>
              <a:rPr lang="en-US" dirty="0"/>
              <a:t> and fill in with the generated random numbers. Finally book a </a:t>
            </a:r>
            <a:r>
              <a:rPr lang="en-US" dirty="0" smtClean="0"/>
              <a:t>canvas </a:t>
            </a:r>
            <a:r>
              <a:rPr lang="en-US" b="1" dirty="0" err="1" smtClean="0"/>
              <a:t>TCanvas</a:t>
            </a:r>
            <a:r>
              <a:rPr lang="en-US" dirty="0"/>
              <a:t> and plot the distribution and save it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 Fit the histogram from (2) with function (1)</a:t>
            </a:r>
          </a:p>
          <a:p>
            <a:endParaRPr lang="en-US" dirty="0" smtClean="0"/>
          </a:p>
          <a:p>
            <a:r>
              <a:rPr lang="en-US" dirty="0" smtClean="0"/>
              <a:t>2)  Write a root macro that creates randomly generated data as a signal peak (</a:t>
            </a:r>
            <a:r>
              <a:rPr lang="en-US" dirty="0" err="1" smtClean="0"/>
              <a:t>gaussian</a:t>
            </a:r>
            <a:r>
              <a:rPr lang="en-US" dirty="0" smtClean="0"/>
              <a:t>) with mean= 125.0 &amp;  sigma=10.0. </a:t>
            </a:r>
            <a:r>
              <a:rPr lang="en-US" dirty="0"/>
              <a:t>P</a:t>
            </a:r>
            <a:r>
              <a:rPr lang="en-US" dirty="0" smtClean="0"/>
              <a:t>erform </a:t>
            </a:r>
            <a:r>
              <a:rPr lang="en-US" dirty="0"/>
              <a:t>fit with a </a:t>
            </a:r>
            <a:r>
              <a:rPr lang="en-US" dirty="0" err="1"/>
              <a:t>gaussian</a:t>
            </a:r>
            <a:r>
              <a:rPr lang="en-US" dirty="0"/>
              <a:t> function and inspect the parameters 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Add background as uniform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Fit using function gaus+pol2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Write down the good parameters.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18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3903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Exercise </a:t>
            </a:r>
            <a:r>
              <a:rPr lang="en-US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upto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now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14400"/>
            <a:ext cx="8382000" cy="545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Fill a histogram randomly (n=~10,000) with a Landau distribution with a most probable value at 20 and a “width” of 5 (use the ROOT website to find out about the Landau function)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Fill </a:t>
            </a:r>
            <a:r>
              <a:rPr lang="en-US" dirty="0"/>
              <a:t>the same histogram randomly (n=~5,000) with a Gaussian distribution centered at 5 with a “width” of 3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Write </a:t>
            </a:r>
            <a:r>
              <a:rPr lang="en-US" dirty="0"/>
              <a:t>a compiled script with a fit function that describes the total histogram nicely (it might be a good idea to fit both peaks individually first and use the fit parameters for a combined fit) </a:t>
            </a:r>
            <a:endParaRPr lang="en-US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Add titles to x- and y-axis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Include </a:t>
            </a:r>
            <a:r>
              <a:rPr lang="en-US" dirty="0"/>
              <a:t>a legend of the histogram with number of entries, mean, and RMS </a:t>
            </a:r>
            <a:r>
              <a:rPr lang="en-US" dirty="0" smtClean="0"/>
              <a:t>values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Add </a:t>
            </a:r>
            <a:r>
              <a:rPr lang="en-US" dirty="0"/>
              <a:t>text to the canvas with the fitted function parameters </a:t>
            </a:r>
            <a:endParaRPr lang="en-US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Draw everything on a square-size canvas (histogram in blue, fit in red)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Save </a:t>
            </a:r>
            <a:r>
              <a:rPr lang="en-US" dirty="0"/>
              <a:t>as </a:t>
            </a:r>
            <a:r>
              <a:rPr lang="en-US" dirty="0" err="1"/>
              <a:t>png</a:t>
            </a:r>
            <a:r>
              <a:rPr lang="en-US" dirty="0"/>
              <a:t>, eps, and root file</a:t>
            </a:r>
          </a:p>
        </p:txBody>
      </p:sp>
    </p:spTree>
    <p:extLst>
      <p:ext uri="{BB962C8B-B14F-4D97-AF65-F5344CB8AC3E}">
        <p14:creationId xmlns:p14="http://schemas.microsoft.com/office/powerpoint/2010/main" val="1975421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1981200"/>
            <a:ext cx="7315200" cy="99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of previous sessions: Any Question?</a:t>
            </a:r>
          </a:p>
          <a:p>
            <a:pPr marL="0" indent="0">
              <a:buNone/>
            </a:pPr>
            <a:endParaRPr lang="en-US" sz="3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to practice some exercises side by side in order to understand</a:t>
            </a:r>
            <a:endParaRPr lang="en-US" sz="36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3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780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6600" y="2430959"/>
            <a:ext cx="28150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930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76400"/>
            <a:ext cx="8991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477" y="3276600"/>
            <a:ext cx="4660323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352925"/>
            <a:ext cx="42005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066800"/>
            <a:ext cx="8610600" cy="461665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/>
              <a:t>A function can have </a:t>
            </a:r>
            <a:r>
              <a:rPr lang="en-US" sz="2400" b="1" dirty="0"/>
              <a:t>parameters </a:t>
            </a:r>
            <a:r>
              <a:rPr lang="en-US" sz="2400" dirty="0"/>
              <a:t>(e.g. floating parameters for fits...)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228600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TF1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parameters</a:t>
            </a:r>
          </a:p>
        </p:txBody>
      </p:sp>
    </p:spTree>
    <p:extLst>
      <p:ext uri="{BB962C8B-B14F-4D97-AF65-F5344CB8AC3E}">
        <p14:creationId xmlns:p14="http://schemas.microsoft.com/office/powerpoint/2010/main" val="226502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1" y="3352800"/>
            <a:ext cx="4306089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562600" y="1219200"/>
            <a:ext cx="2789995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/>
              <a:t>a </a:t>
            </a:r>
            <a:r>
              <a:rPr lang="en-US" b="1" dirty="0" err="1"/>
              <a:t>TCanvas</a:t>
            </a:r>
            <a:r>
              <a:rPr lang="en-US" b="1" dirty="0"/>
              <a:t> </a:t>
            </a:r>
            <a:r>
              <a:rPr lang="en-US" dirty="0"/>
              <a:t>is an object too...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47837"/>
            <a:ext cx="4724400" cy="3242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3625"/>
            <a:ext cx="51054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048375"/>
            <a:ext cx="441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45" y="5181600"/>
            <a:ext cx="445008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74275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most objects in ROOT, functions can be </a:t>
            </a:r>
            <a:r>
              <a: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drawn </a:t>
            </a:r>
            <a:r>
              <a:rPr 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a </a:t>
            </a:r>
            <a:r>
              <a: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canvas</a:t>
            </a:r>
            <a:endParaRPr lang="en-US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228600"/>
            <a:ext cx="51257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Let's draw a TF1 on a </a:t>
            </a:r>
            <a:r>
              <a:rPr lang="en-US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TCanvas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76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04800"/>
            <a:ext cx="5017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 and Histograms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914400"/>
            <a:ext cx="8991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Define a function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TF1 *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myfunc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=new TF1(“myfunc”,”gaus”,0,3);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Myfunc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SetParameters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(10., 1.5, 0.5);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Myfunc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-&gt;Draw();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Generate histograms from functions: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Myfunc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GetHistogram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())-&gt;Draw();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Generate histograms with random numbers from a function: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TH1F *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=new TH1F(“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”,”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from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”, 50, 0,3);</a:t>
            </a:r>
          </a:p>
          <a:p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FillRandom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(“myfunc”,10000);</a:t>
            </a:r>
          </a:p>
          <a:p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-&gt;Draw();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histogram to a </a:t>
            </a:r>
            <a:r>
              <a:rPr lang="en-US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rootfile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TFile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*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myfile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new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Tfile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(“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hgaus.root”,”RECREATE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”);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-&gt;Write();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Myfile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-&gt;Close();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3207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Fitting Histograms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1" y="914400"/>
            <a:ext cx="8839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Let us try to fit the histogram created by the previous step: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Interactively: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 </a:t>
            </a:r>
            <a:r>
              <a:rPr lang="en-US" sz="2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rootfile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containing histogram: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en-US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root –l </a:t>
            </a:r>
            <a:r>
              <a:rPr lang="en-US" sz="24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hgaus.root</a:t>
            </a:r>
            <a:endParaRPr lang="en-US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 histogram</a:t>
            </a:r>
          </a:p>
          <a:p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en-US" sz="24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</a:t>
            </a:r>
            <a:r>
              <a:rPr lang="en-US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-&gt;Draw()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Right click on the histogram and select “Fit Panel”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Check to ensure: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 is selected in the Function-&gt;Predefined pop-menu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“Chi-square” is selected in the Fit Settings-&gt;Method menu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Click on “Fit” at the bottom</a:t>
            </a:r>
            <a:endParaRPr lang="en-US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[Display fit parameters: Select Options-&gt;</a:t>
            </a:r>
            <a:r>
              <a:rPr lang="en-US" sz="2400" dirty="0" err="1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FitParameters</a:t>
            </a:r>
            <a:r>
              <a:rPr lang="en-US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]</a:t>
            </a:r>
          </a:p>
          <a:p>
            <a:endParaRPr lang="en-US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0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38100"/>
            <a:ext cx="90297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2113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Fitting </a:t>
            </a:r>
            <a:r>
              <a:rPr lang="en-US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contd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699" y="1036165"/>
            <a:ext cx="7428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Using user defined functions: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Create a file called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user_func.C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with the following contents: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930" y="1797066"/>
            <a:ext cx="5634470" cy="170813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90" y="3810001"/>
            <a:ext cx="7722610" cy="28574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231636" y="4114800"/>
            <a:ext cx="2683764" cy="92333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Last 3 parameters specify the number of </a:t>
            </a:r>
            <a:r>
              <a:rPr lang="en-US" dirty="0" smtClean="0">
                <a:solidFill>
                  <a:schemeClr val="bg1"/>
                </a:solidFill>
              </a:rPr>
              <a:t>parameters </a:t>
            </a:r>
            <a:r>
              <a:rPr lang="en-US" dirty="0">
                <a:solidFill>
                  <a:schemeClr val="bg1"/>
                </a:solidFill>
              </a:rPr>
              <a:t>for the function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673095" y="4576465"/>
            <a:ext cx="1558541" cy="300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5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500</Words>
  <Application>Microsoft Office PowerPoint</Application>
  <PresentationFormat>On-screen Show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ROOT: Functions &amp; Fitting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UserID</dc:creator>
  <cp:lastModifiedBy>UserID</cp:lastModifiedBy>
  <cp:revision>54</cp:revision>
  <dcterms:created xsi:type="dcterms:W3CDTF">2016-03-01T17:44:47Z</dcterms:created>
  <dcterms:modified xsi:type="dcterms:W3CDTF">2016-03-16T04:28:49Z</dcterms:modified>
</cp:coreProperties>
</file>