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1" r:id="rId6"/>
    <p:sldId id="272" r:id="rId7"/>
    <p:sldId id="268" r:id="rId8"/>
    <p:sldId id="264" r:id="rId9"/>
    <p:sldId id="265" r:id="rId10"/>
    <p:sldId id="266" r:id="rId11"/>
    <p:sldId id="267" r:id="rId12"/>
    <p:sldId id="269" r:id="rId13"/>
    <p:sldId id="270" r:id="rId14"/>
    <p:sldId id="283" r:id="rId15"/>
    <p:sldId id="274" r:id="rId16"/>
    <p:sldId id="275" r:id="rId17"/>
    <p:sldId id="260" r:id="rId18"/>
    <p:sldId id="261" r:id="rId19"/>
    <p:sldId id="284" r:id="rId20"/>
    <p:sldId id="273" r:id="rId21"/>
    <p:sldId id="281" r:id="rId22"/>
    <p:sldId id="277" r:id="rId23"/>
    <p:sldId id="276" r:id="rId24"/>
    <p:sldId id="278" r:id="rId25"/>
    <p:sldId id="279" r:id="rId26"/>
    <p:sldId id="280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5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357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911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7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136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985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728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046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29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169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900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457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B6E02-3174-4280-BE0B-7669DCCCDF5D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87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oot.cern.ch/root/html/TMultiGraph.html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ROOT: Functions &amp; Histograms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Harinder</a:t>
            </a:r>
            <a:r>
              <a:rPr lang="en-US" dirty="0" smtClean="0"/>
              <a:t> Singh </a:t>
            </a:r>
            <a:r>
              <a:rPr lang="en-US" dirty="0" err="1" smtClean="0"/>
              <a:t>Bawa</a:t>
            </a:r>
            <a:endParaRPr lang="en-US" dirty="0" smtClean="0"/>
          </a:p>
          <a:p>
            <a:r>
              <a:rPr lang="en-US" dirty="0" smtClean="0"/>
              <a:t>California State University Fresno</a:t>
            </a:r>
            <a:endParaRPr lang="en-US" dirty="0"/>
          </a:p>
        </p:txBody>
      </p:sp>
      <p:sp>
        <p:nvSpPr>
          <p:cNvPr id="4" name="AutoShape 2" descr="https://i.ytimg.com/vi/2QzB2ur-yF4/hqdefault.jpg"/>
          <p:cNvSpPr>
            <a:spLocks noChangeAspect="1" noChangeArrowheads="1"/>
          </p:cNvSpPr>
          <p:nvPr/>
        </p:nvSpPr>
        <p:spPr bwMode="auto">
          <a:xfrm>
            <a:off x="155574" y="-144463"/>
            <a:ext cx="1749425" cy="174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https://i.ytimg.com/vi/2QzB2ur-yF4/hqdefault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https://i.ytimg.com/vi/2QzB2ur-yF4/hq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60337"/>
            <a:ext cx="2790825" cy="1638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28" y="125168"/>
            <a:ext cx="2047875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0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81200"/>
            <a:ext cx="8450632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" y="381000"/>
            <a:ext cx="2299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THStack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(2)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109990"/>
            <a:ext cx="9009454" cy="523220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How to plot many histograms at once and stack them as well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8390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66" y="1581094"/>
            <a:ext cx="8396416" cy="4895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620000" y="5562600"/>
            <a:ext cx="15240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81000" y="986135"/>
            <a:ext cx="8390082" cy="461665"/>
          </a:xfrm>
          <a:prstGeom prst="rect">
            <a:avLst/>
          </a:prstGeom>
          <a:noFill/>
          <a:ln w="28575"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How to have e.g. a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data/MC inset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on the bottom of your plot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5009" y="320301"/>
            <a:ext cx="11012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TPad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471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785689"/>
            <a:ext cx="6705600" cy="4843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457200"/>
            <a:ext cx="11012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TPad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6482" y="1214735"/>
            <a:ext cx="7844118" cy="461665"/>
          </a:xfrm>
          <a:prstGeom prst="rect">
            <a:avLst/>
          </a:prstGeom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dirty="0"/>
              <a:t>How to have e.g. a </a:t>
            </a:r>
            <a:r>
              <a:rPr lang="en-US" sz="2400" b="1" dirty="0"/>
              <a:t>data/MC inset </a:t>
            </a:r>
            <a:r>
              <a:rPr lang="en-US" sz="2400" dirty="0"/>
              <a:t>on the bottom of your plot</a:t>
            </a:r>
          </a:p>
        </p:txBody>
      </p:sp>
    </p:spTree>
    <p:extLst>
      <p:ext uri="{BB962C8B-B14F-4D97-AF65-F5344CB8AC3E}">
        <p14:creationId xmlns:p14="http://schemas.microsoft.com/office/powerpoint/2010/main" val="232400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997" y="3657600"/>
            <a:ext cx="4311603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72390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836052" y="1076980"/>
            <a:ext cx="6860148" cy="523220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800" dirty="0"/>
              <a:t>How to draw a </a:t>
            </a:r>
            <a:r>
              <a:rPr lang="en-US" sz="2800" b="1" dirty="0"/>
              <a:t>legend </a:t>
            </a:r>
            <a:r>
              <a:rPr lang="en-US" sz="2800" dirty="0"/>
              <a:t>for multiple histograms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6052" y="457200"/>
            <a:ext cx="17859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TLegend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423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76600" y="2430959"/>
            <a:ext cx="28150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993013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76400"/>
            <a:ext cx="89916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477" y="3276600"/>
            <a:ext cx="4660323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4352925"/>
            <a:ext cx="420052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1066800"/>
            <a:ext cx="8610600" cy="461665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/>
              <a:t>A function can have </a:t>
            </a:r>
            <a:r>
              <a:rPr lang="en-US" sz="2400" b="1" dirty="0"/>
              <a:t>parameters </a:t>
            </a:r>
            <a:r>
              <a:rPr lang="en-US" sz="2400" dirty="0"/>
              <a:t>(e.g. floating parameters for fits...)</a:t>
            </a:r>
          </a:p>
        </p:txBody>
      </p:sp>
      <p:sp>
        <p:nvSpPr>
          <p:cNvPr id="3" name="Rectangle 2"/>
          <p:cNvSpPr/>
          <p:nvPr/>
        </p:nvSpPr>
        <p:spPr>
          <a:xfrm>
            <a:off x="381000" y="228600"/>
            <a:ext cx="647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TF1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parameters</a:t>
            </a:r>
          </a:p>
        </p:txBody>
      </p:sp>
    </p:spTree>
    <p:extLst>
      <p:ext uri="{BB962C8B-B14F-4D97-AF65-F5344CB8AC3E}">
        <p14:creationId xmlns:p14="http://schemas.microsoft.com/office/powerpoint/2010/main" val="226502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1" y="3352800"/>
            <a:ext cx="4306089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562600" y="1219200"/>
            <a:ext cx="2789995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/>
              <a:t>a </a:t>
            </a:r>
            <a:r>
              <a:rPr lang="en-US" b="1" dirty="0" err="1"/>
              <a:t>TCanvas</a:t>
            </a:r>
            <a:r>
              <a:rPr lang="en-US" b="1" dirty="0"/>
              <a:t> </a:t>
            </a:r>
            <a:r>
              <a:rPr lang="en-US" dirty="0"/>
              <a:t>is an object too...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747837"/>
            <a:ext cx="4724400" cy="3242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33625"/>
            <a:ext cx="510540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6048375"/>
            <a:ext cx="4419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45" y="5181600"/>
            <a:ext cx="445008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74275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Like most objects in ROOT, functions can be </a:t>
            </a:r>
            <a:r>
              <a:rPr lang="en-US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drawn </a:t>
            </a:r>
            <a:r>
              <a:rPr lang="en-US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a </a:t>
            </a:r>
            <a:r>
              <a:rPr lang="en-US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canvas</a:t>
            </a:r>
            <a:endParaRPr lang="en-US" sz="2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" y="228600"/>
            <a:ext cx="51257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Let's draw a TF1 on a </a:t>
            </a:r>
            <a:r>
              <a:rPr lang="en-US" sz="3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TCanvas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765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304800"/>
            <a:ext cx="3844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TF1 Functions and Fit: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3754"/>
            <a:ext cx="8915400" cy="5273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713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46376"/>
            <a:ext cx="8229599" cy="5806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" y="228600"/>
            <a:ext cx="4575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ROOT commands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276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6600" y="2667000"/>
            <a:ext cx="19577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Graphs</a:t>
            </a:r>
            <a:endParaRPr lang="en-US" sz="4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0159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38200" y="1981200"/>
            <a:ext cx="7315200" cy="99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of previous sessions: Any Question?</a:t>
            </a:r>
          </a:p>
          <a:p>
            <a:pPr marL="0" indent="0">
              <a:buNone/>
            </a:pPr>
            <a:endParaRPr lang="en-US" sz="36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3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to practice some exercises side by side in order to understand</a:t>
            </a:r>
            <a:endParaRPr lang="en-US" sz="3600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36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780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1009471"/>
            <a:ext cx="8229600" cy="1200329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r>
              <a:rPr lang="en-US" sz="2400" b="1" dirty="0" err="1"/>
              <a:t>TGraph</a:t>
            </a:r>
            <a:r>
              <a:rPr lang="en-US" sz="2400" dirty="0"/>
              <a:t>: two arrays of points representing x and y coordinates</a:t>
            </a:r>
          </a:p>
          <a:p>
            <a:r>
              <a:rPr lang="en-US" sz="2400" b="1" dirty="0" err="1">
                <a:solidFill>
                  <a:schemeClr val="bg1"/>
                </a:solidFill>
              </a:rPr>
              <a:t>TGraphErrors</a:t>
            </a:r>
            <a:r>
              <a:rPr lang="en-US" sz="2400" dirty="0">
                <a:solidFill>
                  <a:schemeClr val="bg1"/>
                </a:solidFill>
              </a:rPr>
              <a:t>: </a:t>
            </a:r>
            <a:r>
              <a:rPr lang="en-US" sz="2400" dirty="0" err="1">
                <a:solidFill>
                  <a:schemeClr val="bg1"/>
                </a:solidFill>
              </a:rPr>
              <a:t>TGraph</a:t>
            </a:r>
            <a:r>
              <a:rPr lang="en-US" sz="2400" dirty="0">
                <a:solidFill>
                  <a:schemeClr val="bg1"/>
                </a:solidFill>
              </a:rPr>
              <a:t> with symmetric errors on x and y points</a:t>
            </a:r>
          </a:p>
          <a:p>
            <a:r>
              <a:rPr lang="en-US" sz="2400" b="1" dirty="0" err="1">
                <a:solidFill>
                  <a:schemeClr val="bg1"/>
                </a:solidFill>
              </a:rPr>
              <a:t>TGraphAsymmErrors</a:t>
            </a:r>
            <a:r>
              <a:rPr lang="en-US" sz="2400" dirty="0">
                <a:solidFill>
                  <a:schemeClr val="bg1"/>
                </a:solidFill>
              </a:rPr>
              <a:t>: </a:t>
            </a:r>
            <a:r>
              <a:rPr lang="en-US" sz="2400" dirty="0" err="1">
                <a:solidFill>
                  <a:schemeClr val="bg1"/>
                </a:solidFill>
              </a:rPr>
              <a:t>TgraphErrors</a:t>
            </a:r>
            <a:r>
              <a:rPr lang="en-US" sz="2400" dirty="0">
                <a:solidFill>
                  <a:schemeClr val="bg1"/>
                </a:solidFill>
              </a:rPr>
              <a:t>, with asymmetric errors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705" y="3962399"/>
            <a:ext cx="3974695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2438400"/>
            <a:ext cx="4572000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838200" y="152400"/>
            <a:ext cx="15436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TGraph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009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41887"/>
            <a:ext cx="8534400" cy="5802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457200"/>
            <a:ext cx="4499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Graph Drawing options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09027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152400"/>
            <a:ext cx="33187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TGraph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Error bar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738600"/>
            <a:ext cx="7772400" cy="59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55914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04800"/>
            <a:ext cx="40463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TGraphAsymmErrors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1009471"/>
            <a:ext cx="8229600" cy="1200329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r>
              <a:rPr lang="en-US" sz="2400" b="1" dirty="0" err="1"/>
              <a:t>TGraph</a:t>
            </a:r>
            <a:r>
              <a:rPr lang="en-US" sz="2400" dirty="0"/>
              <a:t>: two arrays of points representing x and y coordinates</a:t>
            </a:r>
          </a:p>
          <a:p>
            <a:r>
              <a:rPr lang="en-US" sz="2400" b="1" dirty="0" err="1">
                <a:solidFill>
                  <a:schemeClr val="bg1"/>
                </a:solidFill>
              </a:rPr>
              <a:t>TGraphErrors</a:t>
            </a:r>
            <a:r>
              <a:rPr lang="en-US" sz="2400" dirty="0">
                <a:solidFill>
                  <a:schemeClr val="bg1"/>
                </a:solidFill>
              </a:rPr>
              <a:t>: </a:t>
            </a:r>
            <a:r>
              <a:rPr lang="en-US" sz="2400" dirty="0" err="1">
                <a:solidFill>
                  <a:schemeClr val="bg1"/>
                </a:solidFill>
              </a:rPr>
              <a:t>TGraph</a:t>
            </a:r>
            <a:r>
              <a:rPr lang="en-US" sz="2400" dirty="0">
                <a:solidFill>
                  <a:schemeClr val="bg1"/>
                </a:solidFill>
              </a:rPr>
              <a:t> with symmetric errors on x and y points</a:t>
            </a:r>
          </a:p>
          <a:p>
            <a:r>
              <a:rPr lang="en-US" sz="2400" b="1" dirty="0" err="1">
                <a:solidFill>
                  <a:schemeClr val="bg1"/>
                </a:solidFill>
              </a:rPr>
              <a:t>TGraphAsymmErrors</a:t>
            </a:r>
            <a:r>
              <a:rPr lang="en-US" sz="2400" dirty="0">
                <a:solidFill>
                  <a:schemeClr val="bg1"/>
                </a:solidFill>
              </a:rPr>
              <a:t>: </a:t>
            </a:r>
            <a:r>
              <a:rPr lang="en-US" sz="2400" dirty="0" err="1">
                <a:solidFill>
                  <a:schemeClr val="bg1"/>
                </a:solidFill>
              </a:rPr>
              <a:t>TgraphErrors</a:t>
            </a:r>
            <a:r>
              <a:rPr lang="en-US" sz="2400" dirty="0">
                <a:solidFill>
                  <a:schemeClr val="bg1"/>
                </a:solidFill>
              </a:rPr>
              <a:t>, with asymmetric errors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466" y="2971800"/>
            <a:ext cx="4124358" cy="281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7000"/>
            <a:ext cx="5257800" cy="3687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57758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2562225"/>
            <a:ext cx="7715250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14375" y="381000"/>
            <a:ext cx="28864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</a:t>
            </a:r>
            <a:r>
              <a:rPr lang="en-US" sz="3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TGraphs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1371600"/>
            <a:ext cx="5931175" cy="58477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sz="3200" dirty="0"/>
              <a:t>How to plot </a:t>
            </a:r>
            <a:r>
              <a:rPr lang="en-US" sz="3200" b="1" dirty="0"/>
              <a:t>many graphs </a:t>
            </a:r>
            <a:r>
              <a:rPr lang="en-US" sz="3200" dirty="0"/>
              <a:t>at once?</a:t>
            </a:r>
          </a:p>
        </p:txBody>
      </p:sp>
    </p:spTree>
    <p:extLst>
      <p:ext uri="{BB962C8B-B14F-4D97-AF65-F5344CB8AC3E}">
        <p14:creationId xmlns:p14="http://schemas.microsoft.com/office/powerpoint/2010/main" val="25184416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0"/>
            <a:ext cx="4986867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276600"/>
            <a:ext cx="4827280" cy="3402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851925"/>
            <a:ext cx="3502480" cy="25390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257094" tIns="38088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effectLst/>
                <a:latin typeface="Adobe Fan Heiti Std B" pitchFamily="34" charset="-128"/>
                <a:ea typeface="Adobe Fan Heiti Std B" pitchFamily="34" charset="-128"/>
                <a:cs typeface="Arial" pitchFamily="34" charset="0"/>
                <a:hlinkClick r:id="rId4"/>
              </a:rPr>
              <a:t>TMultiGraph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effectLst/>
                <a:latin typeface="Adobe Fan Heiti Std B" pitchFamily="34" charset="-128"/>
                <a:ea typeface="Adobe Fan Heiti Std B" pitchFamily="34" charset="-128"/>
                <a:cs typeface="Arial" pitchFamily="34" charset="0"/>
              </a:rPr>
              <a:t> *mg = new </a:t>
            </a:r>
            <a:r>
              <a:rPr kumimoji="0" lang="en-US" altLang="en-US" sz="1400" b="0" i="0" u="sng" strike="noStrike" cap="none" normalizeH="0" baseline="0" dirty="0" err="1" smtClean="0">
                <a:ln>
                  <a:noFill/>
                </a:ln>
                <a:effectLst/>
                <a:latin typeface="Adobe Fan Heiti Std B" pitchFamily="34" charset="-128"/>
                <a:ea typeface="Adobe Fan Heiti Std B" pitchFamily="34" charset="-128"/>
                <a:cs typeface="Arial" pitchFamily="34" charset="0"/>
                <a:hlinkClick r:id="rId4"/>
              </a:rPr>
              <a:t>TMultiGraph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effectLst/>
                <a:latin typeface="Adobe Fan Heiti Std B" pitchFamily="34" charset="-128"/>
                <a:ea typeface="Adobe Fan Heiti Std B" pitchFamily="34" charset="-128"/>
                <a:cs typeface="Arial" pitchFamily="34" charset="0"/>
              </a:rPr>
              <a:t>(); </a:t>
            </a:r>
          </a:p>
        </p:txBody>
      </p:sp>
      <p:sp>
        <p:nvSpPr>
          <p:cNvPr id="3" name="Rectangle 2"/>
          <p:cNvSpPr/>
          <p:nvPr/>
        </p:nvSpPr>
        <p:spPr>
          <a:xfrm>
            <a:off x="609600" y="152400"/>
            <a:ext cx="24851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TMultigraph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43467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5352" y="152400"/>
            <a:ext cx="2491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Exercises (1)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685800"/>
            <a:ext cx="86868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Create two histograms with 10 bins ranging from -5. to 5. with no title and two different </a:t>
            </a:r>
            <a:r>
              <a:rPr lang="en-US" sz="2000" dirty="0" smtClean="0"/>
              <a:t>names</a:t>
            </a:r>
            <a:r>
              <a:rPr lang="en-US" sz="2000" dirty="0" smtClean="0"/>
              <a:t>. </a:t>
            </a:r>
            <a:r>
              <a:rPr lang="en-US" sz="2000" dirty="0" smtClean="0">
                <a:solidFill>
                  <a:srgbClr val="FF0000"/>
                </a:solidFill>
              </a:rPr>
              <a:t>(* Also try to use variable binning by your own)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Fill </a:t>
            </a:r>
            <a:r>
              <a:rPr lang="en-US" sz="2000" dirty="0"/>
              <a:t>the first histogram with a Gaussian distribution by using </a:t>
            </a:r>
            <a:r>
              <a:rPr lang="en-US" sz="2000" dirty="0" smtClean="0"/>
              <a:t>                           hist1-</a:t>
            </a:r>
            <a:r>
              <a:rPr lang="en-US" sz="2000" dirty="0"/>
              <a:t>&gt;</a:t>
            </a:r>
            <a:r>
              <a:rPr lang="en-US" sz="2000" dirty="0" err="1"/>
              <a:t>FillRandom</a:t>
            </a:r>
            <a:r>
              <a:rPr lang="en-US" sz="2000" dirty="0"/>
              <a:t>("</a:t>
            </a:r>
            <a:r>
              <a:rPr lang="en-US" sz="2000" dirty="0" err="1"/>
              <a:t>gaus</a:t>
            </a:r>
            <a:r>
              <a:rPr lang="en-US" sz="2000" dirty="0"/>
              <a:t>", 500</a:t>
            </a:r>
            <a:r>
              <a:rPr lang="en-US" sz="2000" dirty="0" smtClean="0"/>
              <a:t>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Fill </a:t>
            </a:r>
            <a:r>
              <a:rPr lang="en-US" sz="2000" dirty="0"/>
              <a:t>the second histogram with a second order polynomial distribution by using hist2-&gt;</a:t>
            </a:r>
            <a:r>
              <a:rPr lang="en-US" sz="2000" dirty="0" err="1"/>
              <a:t>FillRandom</a:t>
            </a:r>
            <a:r>
              <a:rPr lang="en-US" sz="2000" dirty="0"/>
              <a:t>("pol2", 500</a:t>
            </a:r>
            <a:r>
              <a:rPr lang="en-US" sz="2000" dirty="0" smtClean="0"/>
              <a:t>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Create </a:t>
            </a:r>
            <a:r>
              <a:rPr lang="en-US" sz="2000" dirty="0"/>
              <a:t>a new </a:t>
            </a:r>
            <a:r>
              <a:rPr lang="en-US" sz="2000" dirty="0" err="1"/>
              <a:t>TCanvas</a:t>
            </a:r>
            <a:r>
              <a:rPr lang="en-US" sz="2000" dirty="0"/>
              <a:t> with name "c1" and title "gauss" and draw the first </a:t>
            </a:r>
            <a:r>
              <a:rPr lang="en-US" sz="2000" dirty="0" smtClean="0"/>
              <a:t>histogram.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Create </a:t>
            </a:r>
            <a:r>
              <a:rPr lang="en-US" sz="2000" dirty="0"/>
              <a:t>a new </a:t>
            </a:r>
            <a:r>
              <a:rPr lang="en-US" sz="2000" dirty="0" err="1"/>
              <a:t>TCanvas</a:t>
            </a:r>
            <a:r>
              <a:rPr lang="en-US" sz="2000" dirty="0"/>
              <a:t> with name "c2" and title "poly" and draw the second </a:t>
            </a:r>
            <a:r>
              <a:rPr lang="en-US" sz="2000" dirty="0" smtClean="0"/>
              <a:t>histogram.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Set </a:t>
            </a:r>
            <a:r>
              <a:rPr lang="en-US" sz="2000" dirty="0"/>
              <a:t>the line color of the first histogram to red (</a:t>
            </a:r>
            <a:r>
              <a:rPr lang="en-US" sz="2000" dirty="0" err="1"/>
              <a:t>kRed</a:t>
            </a:r>
            <a:r>
              <a:rPr lang="en-US" sz="2000" dirty="0"/>
              <a:t>) and the second to blue (</a:t>
            </a:r>
            <a:r>
              <a:rPr lang="en-US" sz="2000" dirty="0" err="1"/>
              <a:t>kBlue</a:t>
            </a:r>
            <a:r>
              <a:rPr lang="en-US" sz="2000" dirty="0" smtClean="0"/>
              <a:t>). *Using </a:t>
            </a:r>
            <a:r>
              <a:rPr lang="en-US" sz="2000" dirty="0" err="1" smtClean="0"/>
              <a:t>hist</a:t>
            </a:r>
            <a:r>
              <a:rPr lang="en-US" sz="2000" dirty="0" smtClean="0"/>
              <a:t>-&gt;</a:t>
            </a:r>
            <a:r>
              <a:rPr lang="en-US" sz="2000" dirty="0" err="1" smtClean="0"/>
              <a:t>SetLineColor</a:t>
            </a:r>
            <a:r>
              <a:rPr lang="en-US" sz="2000" dirty="0" smtClean="0"/>
              <a:t>()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Create </a:t>
            </a:r>
            <a:r>
              <a:rPr lang="en-US" sz="2000" dirty="0"/>
              <a:t>a third canvas and draw the first </a:t>
            </a:r>
            <a:r>
              <a:rPr lang="en-US" sz="2000" dirty="0" smtClean="0"/>
              <a:t>histogram</a:t>
            </a:r>
            <a:r>
              <a:rPr lang="en-US" sz="2000" dirty="0"/>
              <a:t>. Then draw the second </a:t>
            </a:r>
            <a:r>
              <a:rPr lang="en-US" sz="2000" dirty="0" smtClean="0"/>
              <a:t>histogram </a:t>
            </a:r>
            <a:r>
              <a:rPr lang="en-US" sz="2000" dirty="0"/>
              <a:t>with option "same" to have both histograms in the same </a:t>
            </a:r>
            <a:r>
              <a:rPr lang="en-US" sz="2000" dirty="0" smtClean="0"/>
              <a:t>plot.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Create </a:t>
            </a:r>
            <a:r>
              <a:rPr lang="en-US" sz="2000" dirty="0"/>
              <a:t>a legend at position (0.16, 0.63, 0.45, 0.91) and add entries for both histograms to it. Draw the </a:t>
            </a:r>
            <a:r>
              <a:rPr lang="en-US" sz="2000" dirty="0" smtClean="0"/>
              <a:t>legend.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Save </a:t>
            </a:r>
            <a:r>
              <a:rPr lang="en-US" sz="2000" dirty="0"/>
              <a:t>the third canvas as a PDF file and open the </a:t>
            </a:r>
            <a:r>
              <a:rPr lang="en-US" sz="2000" dirty="0" smtClean="0"/>
              <a:t>PDF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Save </a:t>
            </a:r>
            <a:r>
              <a:rPr lang="en-US" sz="2000" dirty="0"/>
              <a:t>the third canvas as a ROOT file (</a:t>
            </a:r>
            <a:r>
              <a:rPr lang="en-US" sz="2000" dirty="0" err="1"/>
              <a:t>gaussian-polynomial.root</a:t>
            </a:r>
            <a:r>
              <a:rPr lang="en-US" dirty="0"/>
              <a:t>).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361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371600"/>
            <a:ext cx="765677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Create a one dimensional function f(x)=sin(x)/</a:t>
            </a:r>
            <a:r>
              <a:rPr lang="en-US" dirty="0" err="1"/>
              <a:t>x+a</a:t>
            </a:r>
            <a:r>
              <a:rPr lang="en-US" dirty="0"/>
              <a:t> in the region 0 - </a:t>
            </a:r>
            <a:r>
              <a:rPr lang="en-US" dirty="0" smtClean="0"/>
              <a:t>10.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Set </a:t>
            </a:r>
            <a:r>
              <a:rPr lang="en-US" dirty="0"/>
              <a:t>the parameter </a:t>
            </a:r>
            <a:r>
              <a:rPr lang="en-US" dirty="0" smtClean="0"/>
              <a:t>a=5.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Draw </a:t>
            </a:r>
            <a:r>
              <a:rPr lang="en-US" dirty="0"/>
              <a:t>the function</a:t>
            </a:r>
            <a:r>
              <a:rPr lang="en-US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Create </a:t>
            </a:r>
            <a:r>
              <a:rPr lang="en-US" dirty="0"/>
              <a:t>a graph with symmetric errors and 5 </a:t>
            </a:r>
            <a:r>
              <a:rPr lang="en-US" dirty="0" smtClean="0"/>
              <a:t>points.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Set </a:t>
            </a:r>
            <a:r>
              <a:rPr lang="en-US" dirty="0"/>
              <a:t>the following points: (1.0, 2.1), (2.0, 2.9), (3.0, 4.05), (4.0, 5.2), (5.0, </a:t>
            </a:r>
            <a:r>
              <a:rPr lang="en-US" dirty="0" smtClean="0"/>
              <a:t>5.95)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Set </a:t>
            </a:r>
            <a:r>
              <a:rPr lang="en-US" dirty="0"/>
              <a:t>the errors on x to 0.0 and the errors on y to </a:t>
            </a:r>
            <a:r>
              <a:rPr lang="en-US" dirty="0" smtClean="0"/>
              <a:t>0.1.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Draw </a:t>
            </a:r>
            <a:r>
              <a:rPr lang="en-US" dirty="0"/>
              <a:t>the graph including the axes and error bars.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499011"/>
            <a:ext cx="220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Exercise(2)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5944" y="2286000"/>
            <a:ext cx="220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Exercise(3)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3270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077754"/>
            <a:ext cx="88392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b="1" dirty="0" smtClean="0"/>
              <a:t>Booking</a:t>
            </a:r>
            <a:endParaRPr lang="en-US" sz="2200" b="1" dirty="0"/>
          </a:p>
          <a:p>
            <a:r>
              <a:rPr lang="en-US" sz="2200" dirty="0"/>
              <a:t>TH1F(</a:t>
            </a:r>
            <a:r>
              <a:rPr lang="en-US" sz="2200" dirty="0" err="1"/>
              <a:t>const</a:t>
            </a:r>
            <a:r>
              <a:rPr lang="en-US" sz="2200" dirty="0"/>
              <a:t> char* name, </a:t>
            </a:r>
            <a:r>
              <a:rPr lang="en-US" sz="2200" dirty="0" err="1"/>
              <a:t>const</a:t>
            </a:r>
            <a:r>
              <a:rPr lang="en-US" sz="2200" dirty="0"/>
              <a:t> char* title, </a:t>
            </a:r>
            <a:r>
              <a:rPr lang="en-US" sz="2200" dirty="0" err="1"/>
              <a:t>int</a:t>
            </a:r>
            <a:r>
              <a:rPr lang="en-US" sz="2200" dirty="0"/>
              <a:t> </a:t>
            </a:r>
            <a:r>
              <a:rPr lang="en-US" sz="2200" dirty="0" err="1"/>
              <a:t>nbinsx</a:t>
            </a:r>
            <a:r>
              <a:rPr lang="en-US" sz="2200" dirty="0"/>
              <a:t>, double </a:t>
            </a:r>
            <a:r>
              <a:rPr lang="en-US" sz="2200" dirty="0" err="1"/>
              <a:t>xlow</a:t>
            </a:r>
            <a:r>
              <a:rPr lang="en-US" sz="2200" dirty="0"/>
              <a:t>, double </a:t>
            </a:r>
            <a:r>
              <a:rPr lang="en-US" sz="2200" dirty="0" err="1"/>
              <a:t>xup</a:t>
            </a:r>
            <a:r>
              <a:rPr lang="en-US" sz="2200" dirty="0"/>
              <a:t>);</a:t>
            </a:r>
          </a:p>
          <a:p>
            <a:r>
              <a:rPr lang="en-US" sz="2200" dirty="0"/>
              <a:t>TH1F(</a:t>
            </a:r>
            <a:r>
              <a:rPr lang="en-US" sz="2200" dirty="0" err="1"/>
              <a:t>const</a:t>
            </a:r>
            <a:r>
              <a:rPr lang="en-US" sz="2200" dirty="0"/>
              <a:t> char* name, </a:t>
            </a:r>
            <a:r>
              <a:rPr lang="en-US" sz="2200" dirty="0" err="1"/>
              <a:t>const</a:t>
            </a:r>
            <a:r>
              <a:rPr lang="en-US" sz="2200" dirty="0"/>
              <a:t> char* title, </a:t>
            </a:r>
            <a:r>
              <a:rPr lang="en-US" sz="2200" dirty="0" err="1"/>
              <a:t>int</a:t>
            </a:r>
            <a:r>
              <a:rPr lang="en-US" sz="2200" dirty="0"/>
              <a:t> </a:t>
            </a:r>
            <a:r>
              <a:rPr lang="en-US" sz="2200" dirty="0" err="1"/>
              <a:t>nbinsx</a:t>
            </a:r>
            <a:r>
              <a:rPr lang="en-US" sz="2200" dirty="0"/>
              <a:t>, </a:t>
            </a:r>
            <a:r>
              <a:rPr lang="en-US" sz="2200" dirty="0" err="1"/>
              <a:t>const</a:t>
            </a:r>
            <a:r>
              <a:rPr lang="en-US" sz="2200" dirty="0"/>
              <a:t> double* </a:t>
            </a:r>
            <a:r>
              <a:rPr lang="en-US" sz="2200" dirty="0" err="1"/>
              <a:t>xbins</a:t>
            </a:r>
            <a:r>
              <a:rPr lang="en-US" sz="2200" dirty="0"/>
              <a:t>);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b="1" dirty="0" smtClean="0"/>
              <a:t>Filling</a:t>
            </a:r>
            <a:endParaRPr lang="en-US" sz="2200" b="1" dirty="0"/>
          </a:p>
          <a:p>
            <a:r>
              <a:rPr lang="en-US" sz="2200" dirty="0"/>
              <a:t>virtual </a:t>
            </a:r>
            <a:r>
              <a:rPr lang="en-US" sz="2200" dirty="0" err="1"/>
              <a:t>int</a:t>
            </a:r>
            <a:r>
              <a:rPr lang="en-US" sz="2200" dirty="0"/>
              <a:t> Fill(double x);</a:t>
            </a:r>
          </a:p>
          <a:p>
            <a:r>
              <a:rPr lang="en-US" sz="2200" dirty="0"/>
              <a:t>virtual </a:t>
            </a:r>
            <a:r>
              <a:rPr lang="en-US" sz="2200" dirty="0" err="1"/>
              <a:t>int</a:t>
            </a:r>
            <a:r>
              <a:rPr lang="en-US" sz="2200" dirty="0"/>
              <a:t> Fill(double x, double w);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b="1" dirty="0" smtClean="0"/>
              <a:t>Getting </a:t>
            </a:r>
            <a:r>
              <a:rPr lang="en-US" sz="2200" b="1" dirty="0"/>
              <a:t>information</a:t>
            </a:r>
          </a:p>
          <a:p>
            <a:r>
              <a:rPr lang="en-US" sz="2200" dirty="0"/>
              <a:t>virtual double </a:t>
            </a:r>
            <a:r>
              <a:rPr lang="en-US" sz="2200" dirty="0" err="1"/>
              <a:t>GetBinContent</a:t>
            </a:r>
            <a:r>
              <a:rPr lang="en-US" sz="2200" dirty="0"/>
              <a:t>(</a:t>
            </a:r>
            <a:r>
              <a:rPr lang="en-US" sz="2200" dirty="0" err="1"/>
              <a:t>int</a:t>
            </a:r>
            <a:r>
              <a:rPr lang="en-US" sz="2200" dirty="0"/>
              <a:t> bin) </a:t>
            </a:r>
            <a:r>
              <a:rPr lang="en-US" sz="2200" dirty="0" err="1"/>
              <a:t>const</a:t>
            </a:r>
            <a:r>
              <a:rPr lang="en-US" sz="2200" dirty="0"/>
              <a:t>;</a:t>
            </a:r>
          </a:p>
          <a:p>
            <a:r>
              <a:rPr lang="en-US" sz="2200" dirty="0"/>
              <a:t>virtual double </a:t>
            </a:r>
            <a:r>
              <a:rPr lang="en-US" sz="2200" dirty="0" err="1"/>
              <a:t>GetMaximum</a:t>
            </a:r>
            <a:r>
              <a:rPr lang="en-US" sz="2200" dirty="0"/>
              <a:t>(double </a:t>
            </a:r>
            <a:r>
              <a:rPr lang="en-US" sz="2200" dirty="0" err="1"/>
              <a:t>maxval</a:t>
            </a:r>
            <a:r>
              <a:rPr lang="en-US" sz="2200" dirty="0"/>
              <a:t> = FLT_MAX) </a:t>
            </a:r>
            <a:r>
              <a:rPr lang="en-US" sz="2200" dirty="0" err="1"/>
              <a:t>const</a:t>
            </a:r>
            <a:r>
              <a:rPr lang="en-US" sz="2200" dirty="0"/>
              <a:t>;</a:t>
            </a:r>
          </a:p>
          <a:p>
            <a:r>
              <a:rPr lang="en-US" sz="2200" dirty="0"/>
              <a:t>virtual double </a:t>
            </a:r>
            <a:r>
              <a:rPr lang="en-US" sz="2200" dirty="0" err="1"/>
              <a:t>GetMaximum</a:t>
            </a:r>
            <a:r>
              <a:rPr lang="en-US" sz="2200" dirty="0"/>
              <a:t>(double </a:t>
            </a:r>
            <a:r>
              <a:rPr lang="en-US" sz="2200" dirty="0" err="1"/>
              <a:t>maxval</a:t>
            </a:r>
            <a:r>
              <a:rPr lang="en-US" sz="2200" dirty="0"/>
              <a:t> = FLT_MAX) </a:t>
            </a:r>
            <a:r>
              <a:rPr lang="en-US" sz="2200" dirty="0" err="1"/>
              <a:t>const</a:t>
            </a:r>
            <a:r>
              <a:rPr lang="en-US" sz="2200" dirty="0"/>
              <a:t>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b="1" dirty="0" smtClean="0"/>
              <a:t>Drawing</a:t>
            </a:r>
            <a:endParaRPr lang="en-US" sz="2200" b="1" dirty="0"/>
          </a:p>
          <a:p>
            <a:r>
              <a:rPr lang="en-US" sz="2200" dirty="0"/>
              <a:t>virtual void Draw(</a:t>
            </a:r>
            <a:r>
              <a:rPr lang="en-US" sz="2200" dirty="0" err="1"/>
              <a:t>Option_t</a:t>
            </a:r>
            <a:r>
              <a:rPr lang="en-US" sz="2200" dirty="0"/>
              <a:t>* option);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b="1" dirty="0" smtClean="0"/>
              <a:t>Writing </a:t>
            </a:r>
            <a:r>
              <a:rPr lang="en-US" sz="2200" b="1" dirty="0"/>
              <a:t>to a file (inherited from </a:t>
            </a:r>
            <a:r>
              <a:rPr lang="en-US" sz="2200" b="1" dirty="0" err="1"/>
              <a:t>TObject</a:t>
            </a:r>
            <a:r>
              <a:rPr lang="en-US" sz="2200" b="1" dirty="0"/>
              <a:t>)</a:t>
            </a:r>
          </a:p>
          <a:p>
            <a:r>
              <a:rPr lang="en-US" sz="2200" dirty="0"/>
              <a:t>virtual </a:t>
            </a:r>
            <a:r>
              <a:rPr lang="en-US" sz="2200" dirty="0" err="1"/>
              <a:t>int</a:t>
            </a:r>
            <a:r>
              <a:rPr lang="en-US" sz="2200" dirty="0"/>
              <a:t> Write(</a:t>
            </a:r>
            <a:r>
              <a:rPr lang="en-US" sz="2200" dirty="0" err="1"/>
              <a:t>const</a:t>
            </a:r>
            <a:r>
              <a:rPr lang="en-US" sz="2200" dirty="0"/>
              <a:t> char* name = "0", </a:t>
            </a:r>
            <a:r>
              <a:rPr lang="en-US" sz="2200" dirty="0" err="1"/>
              <a:t>int</a:t>
            </a:r>
            <a:r>
              <a:rPr lang="en-US" sz="2200" dirty="0"/>
              <a:t> option = 0, </a:t>
            </a:r>
            <a:r>
              <a:rPr lang="en-US" sz="2200" dirty="0" err="1"/>
              <a:t>int</a:t>
            </a:r>
            <a:r>
              <a:rPr lang="en-US" sz="2200" dirty="0"/>
              <a:t> </a:t>
            </a:r>
            <a:r>
              <a:rPr lang="en-US" sz="2200" dirty="0" err="1"/>
              <a:t>bufsize</a:t>
            </a:r>
            <a:r>
              <a:rPr lang="en-US" sz="2200" dirty="0"/>
              <a:t> = 0);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66800" y="329625"/>
            <a:ext cx="35082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 far in Histograms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761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8077200" cy="4826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9600" y="457200"/>
            <a:ext cx="32918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Review: Histogram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" y="5638800"/>
            <a:ext cx="8763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Samples a random number from the standard Normal (Gaussian) Distribution with the given mean and sigma</a:t>
            </a:r>
            <a:r>
              <a:rPr lang="en-US" dirty="0"/>
              <a:t>.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https</a:t>
            </a:r>
            <a:r>
              <a:rPr lang="en-US" dirty="0">
                <a:solidFill>
                  <a:srgbClr val="C00000"/>
                </a:solidFill>
              </a:rPr>
              <a:t>://root.cern.ch/doc/master/classTRandom.html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676400" y="3403855"/>
            <a:ext cx="16002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724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5" y="1862138"/>
            <a:ext cx="8969292" cy="408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8229600" y="5638800"/>
            <a:ext cx="6858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90282" y="304363"/>
            <a:ext cx="3049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1-D Histograms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90282" y="1066800"/>
            <a:ext cx="7539318" cy="523220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/>
              <a:t>1-D histograms </a:t>
            </a:r>
            <a:r>
              <a:rPr lang="en-US" sz="2800" dirty="0"/>
              <a:t>can be instantiated in various ways</a:t>
            </a:r>
          </a:p>
        </p:txBody>
      </p:sp>
    </p:spTree>
    <p:extLst>
      <p:ext uri="{BB962C8B-B14F-4D97-AF65-F5344CB8AC3E}">
        <p14:creationId xmlns:p14="http://schemas.microsoft.com/office/powerpoint/2010/main" val="142519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1219200"/>
            <a:ext cx="8001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{</a:t>
            </a:r>
          </a:p>
          <a:p>
            <a:r>
              <a:rPr lang="en-US" sz="1600" dirty="0" smtClean="0"/>
              <a:t>        </a:t>
            </a:r>
            <a:r>
              <a:rPr lang="en-US" sz="1600" dirty="0" err="1" smtClean="0"/>
              <a:t>Double_t</a:t>
            </a:r>
            <a:r>
              <a:rPr lang="en-US" sz="1600" dirty="0" smtClean="0"/>
              <a:t> Bins[4]={0,2,5,8};</a:t>
            </a:r>
          </a:p>
          <a:p>
            <a:r>
              <a:rPr lang="en-US" sz="1600" dirty="0" smtClean="0"/>
              <a:t>        TH1F *</a:t>
            </a:r>
            <a:r>
              <a:rPr lang="en-US" sz="1600" dirty="0" err="1" smtClean="0"/>
              <a:t>hist</a:t>
            </a:r>
            <a:r>
              <a:rPr lang="en-US" sz="1600" dirty="0" smtClean="0"/>
              <a:t>=new TH1F("hist","",3,Bins);</a:t>
            </a:r>
          </a:p>
          <a:p>
            <a:r>
              <a:rPr lang="en-US" sz="1600" dirty="0" smtClean="0"/>
              <a:t>        TH1F *hist1=new TH1F("hist1","",3,Bins);</a:t>
            </a:r>
          </a:p>
          <a:p>
            <a:r>
              <a:rPr lang="en-US" sz="1600" dirty="0" smtClean="0"/>
              <a:t>        for(</a:t>
            </a:r>
            <a:r>
              <a:rPr lang="en-US" sz="1600" dirty="0" err="1" smtClean="0"/>
              <a:t>Int_t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en-US" sz="1600" dirty="0" smtClean="0"/>
              <a:t>=0;i&lt;1000;i++)  {</a:t>
            </a:r>
          </a:p>
          <a:p>
            <a:r>
              <a:rPr lang="en-US" sz="1600" dirty="0" smtClean="0"/>
              <a:t>        </a:t>
            </a:r>
            <a:r>
              <a:rPr lang="en-US" sz="1600" dirty="0" err="1" smtClean="0"/>
              <a:t>hist</a:t>
            </a:r>
            <a:r>
              <a:rPr lang="en-US" sz="1600" dirty="0" smtClean="0"/>
              <a:t>-&gt;Fill(</a:t>
            </a:r>
            <a:r>
              <a:rPr lang="en-US" sz="1600" dirty="0" err="1" smtClean="0"/>
              <a:t>i</a:t>
            </a:r>
            <a:r>
              <a:rPr lang="en-US" sz="1600" dirty="0" smtClean="0"/>
              <a:t>);</a:t>
            </a:r>
          </a:p>
          <a:p>
            <a:r>
              <a:rPr lang="en-US" sz="1600" dirty="0" smtClean="0"/>
              <a:t>        hist1-&gt;Fill(i,</a:t>
            </a:r>
            <a:r>
              <a:rPr lang="en-US" sz="1600" dirty="0" smtClean="0">
                <a:solidFill>
                  <a:srgbClr val="C00000"/>
                </a:solidFill>
              </a:rPr>
              <a:t>100</a:t>
            </a:r>
            <a:r>
              <a:rPr lang="en-US" sz="1600" dirty="0" smtClean="0"/>
              <a:t>);  }</a:t>
            </a:r>
            <a:r>
              <a:rPr lang="en-US" sz="1600" dirty="0" smtClean="0">
                <a:solidFill>
                  <a:srgbClr val="C00000"/>
                </a:solidFill>
              </a:rPr>
              <a:t>//100 is weight given to histogram entries</a:t>
            </a:r>
          </a:p>
          <a:p>
            <a:r>
              <a:rPr lang="en-US" sz="1600" dirty="0" smtClean="0"/>
              <a:t>        </a:t>
            </a:r>
            <a:r>
              <a:rPr lang="en-US" sz="1600" dirty="0" err="1" smtClean="0"/>
              <a:t>cout</a:t>
            </a:r>
            <a:r>
              <a:rPr lang="en-US" sz="1600" dirty="0" smtClean="0"/>
              <a:t>&lt;&lt;"Bin 1 of </a:t>
            </a:r>
            <a:r>
              <a:rPr lang="en-US" sz="1600" dirty="0" err="1" smtClean="0"/>
              <a:t>hist</a:t>
            </a:r>
            <a:r>
              <a:rPr lang="en-US" sz="1600" dirty="0" smtClean="0"/>
              <a:t> now have\t"&lt;&lt;</a:t>
            </a:r>
            <a:r>
              <a:rPr lang="en-US" sz="1600" dirty="0" err="1" smtClean="0"/>
              <a:t>hist</a:t>
            </a:r>
            <a:r>
              <a:rPr lang="en-US" sz="1600" dirty="0" smtClean="0"/>
              <a:t>-&gt;</a:t>
            </a:r>
            <a:r>
              <a:rPr lang="en-US" sz="1600" dirty="0" err="1" smtClean="0"/>
              <a:t>GetBinContent</a:t>
            </a:r>
            <a:r>
              <a:rPr lang="en-US" sz="1600" dirty="0" smtClean="0"/>
              <a:t>(1)&lt;&lt;"\</a:t>
            </a:r>
            <a:r>
              <a:rPr lang="en-US" sz="1600" dirty="0" err="1" smtClean="0"/>
              <a:t>tentries</a:t>
            </a:r>
            <a:r>
              <a:rPr lang="en-US" sz="1600" dirty="0" smtClean="0"/>
              <a:t>"&lt;&lt;</a:t>
            </a:r>
            <a:r>
              <a:rPr lang="en-US" sz="1600" dirty="0" err="1" smtClean="0"/>
              <a:t>endl</a:t>
            </a:r>
            <a:r>
              <a:rPr lang="en-US" sz="1600" dirty="0" smtClean="0"/>
              <a:t>;</a:t>
            </a:r>
          </a:p>
          <a:p>
            <a:r>
              <a:rPr lang="en-US" sz="1600" dirty="0" smtClean="0"/>
              <a:t>        </a:t>
            </a:r>
            <a:r>
              <a:rPr lang="en-US" sz="1600" dirty="0" err="1" smtClean="0"/>
              <a:t>cout</a:t>
            </a:r>
            <a:r>
              <a:rPr lang="en-US" sz="1600" dirty="0" smtClean="0"/>
              <a:t>&lt;&lt;"Bin 1 of hist1 now have\t"&lt;&lt;hist1-&gt;</a:t>
            </a:r>
            <a:r>
              <a:rPr lang="en-US" sz="1600" dirty="0" err="1" smtClean="0"/>
              <a:t>GetBinContent</a:t>
            </a:r>
            <a:r>
              <a:rPr lang="en-US" sz="1600" dirty="0" smtClean="0"/>
              <a:t>(1)&lt;&lt;"\</a:t>
            </a:r>
            <a:r>
              <a:rPr lang="en-US" sz="1600" dirty="0" err="1" smtClean="0"/>
              <a:t>tentries</a:t>
            </a:r>
            <a:r>
              <a:rPr lang="en-US" sz="1600" dirty="0" smtClean="0"/>
              <a:t>"&lt;&lt;</a:t>
            </a:r>
            <a:r>
              <a:rPr lang="en-US" sz="1600" dirty="0" err="1" smtClean="0"/>
              <a:t>endl</a:t>
            </a:r>
            <a:r>
              <a:rPr lang="en-US" sz="1600" dirty="0" smtClean="0"/>
              <a:t>;</a:t>
            </a:r>
          </a:p>
          <a:p>
            <a:r>
              <a:rPr lang="en-US" sz="1600" dirty="0" smtClean="0"/>
              <a:t>        </a:t>
            </a:r>
            <a:r>
              <a:rPr lang="en-US" sz="1600" dirty="0" err="1" smtClean="0"/>
              <a:t>hist</a:t>
            </a:r>
            <a:r>
              <a:rPr lang="en-US" sz="1600" dirty="0" smtClean="0"/>
              <a:t>-&gt;Print("all");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9525"/>
            <a:ext cx="7086600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14400" y="222914"/>
            <a:ext cx="3666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1-D Histograms (2)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838200"/>
            <a:ext cx="7924800" cy="523220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Filling histograms, getting information in various ways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1735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49209"/>
            <a:ext cx="7010400" cy="5027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6828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1-Dimensional histograms (1)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914400"/>
            <a:ext cx="4910383" cy="461665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How to plot many histograms  at once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114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79" y="1676401"/>
            <a:ext cx="8221594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0379" y="381000"/>
            <a:ext cx="6828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1-Dimensional histograms (2)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69198" y="1295400"/>
            <a:ext cx="6479402" cy="461665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How to plot many histograms  at once, in easy way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9067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85" y="1845588"/>
            <a:ext cx="8381015" cy="4402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00" y="304800"/>
            <a:ext cx="2299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THStack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(1)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109990"/>
            <a:ext cx="9009454" cy="523220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How to plot many histograms at once and stack them as well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3820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848</Words>
  <Application>Microsoft Office PowerPoint</Application>
  <PresentationFormat>On-screen Show (4:3)</PresentationFormat>
  <Paragraphs>100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ROOT: Functions &amp; Histograms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UserID</dc:creator>
  <cp:lastModifiedBy>UserID</cp:lastModifiedBy>
  <cp:revision>33</cp:revision>
  <dcterms:created xsi:type="dcterms:W3CDTF">2016-03-01T17:44:47Z</dcterms:created>
  <dcterms:modified xsi:type="dcterms:W3CDTF">2016-03-02T13:53:45Z</dcterms:modified>
</cp:coreProperties>
</file>