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7"/>
  </p:notesMasterIdLst>
  <p:sldIdLst>
    <p:sldId id="256" r:id="rId2"/>
    <p:sldId id="342" r:id="rId3"/>
    <p:sldId id="360" r:id="rId4"/>
    <p:sldId id="592" r:id="rId5"/>
    <p:sldId id="555" r:id="rId6"/>
    <p:sldId id="561" r:id="rId7"/>
    <p:sldId id="546" r:id="rId8"/>
    <p:sldId id="348" r:id="rId9"/>
    <p:sldId id="308" r:id="rId10"/>
    <p:sldId id="505" r:id="rId11"/>
    <p:sldId id="318" r:id="rId12"/>
    <p:sldId id="326" r:id="rId13"/>
    <p:sldId id="363" r:id="rId14"/>
    <p:sldId id="362" r:id="rId15"/>
    <p:sldId id="591" r:id="rId16"/>
    <p:sldId id="562" r:id="rId17"/>
    <p:sldId id="381" r:id="rId18"/>
    <p:sldId id="345" r:id="rId19"/>
    <p:sldId id="355" r:id="rId20"/>
    <p:sldId id="364" r:id="rId21"/>
    <p:sldId id="572" r:id="rId22"/>
    <p:sldId id="600" r:id="rId23"/>
    <p:sldId id="356" r:id="rId24"/>
    <p:sldId id="366" r:id="rId25"/>
    <p:sldId id="273" r:id="rId26"/>
    <p:sldId id="332" r:id="rId27"/>
    <p:sldId id="275" r:id="rId28"/>
    <p:sldId id="338" r:id="rId29"/>
    <p:sldId id="336" r:id="rId30"/>
    <p:sldId id="346" r:id="rId31"/>
    <p:sldId id="357" r:id="rId32"/>
    <p:sldId id="359" r:id="rId33"/>
    <p:sldId id="344" r:id="rId34"/>
    <p:sldId id="567" r:id="rId35"/>
    <p:sldId id="548" r:id="rId36"/>
    <p:sldId id="549" r:id="rId37"/>
    <p:sldId id="382" r:id="rId38"/>
    <p:sldId id="550" r:id="rId39"/>
    <p:sldId id="386" r:id="rId40"/>
    <p:sldId id="598" r:id="rId41"/>
    <p:sldId id="417" r:id="rId42"/>
    <p:sldId id="596" r:id="rId43"/>
    <p:sldId id="368" r:id="rId44"/>
    <p:sldId id="564" r:id="rId45"/>
    <p:sldId id="552" r:id="rId46"/>
    <p:sldId id="590" r:id="rId47"/>
    <p:sldId id="589" r:id="rId48"/>
    <p:sldId id="602" r:id="rId49"/>
    <p:sldId id="580" r:id="rId50"/>
    <p:sldId id="604" r:id="rId51"/>
    <p:sldId id="288" r:id="rId52"/>
    <p:sldId id="352" r:id="rId53"/>
    <p:sldId id="558" r:id="rId54"/>
    <p:sldId id="481" r:id="rId55"/>
    <p:sldId id="294" r:id="rId56"/>
    <p:sldId id="353" r:id="rId57"/>
    <p:sldId id="599" r:id="rId58"/>
    <p:sldId id="314" r:id="rId59"/>
    <p:sldId id="601" r:id="rId60"/>
    <p:sldId id="487" r:id="rId61"/>
    <p:sldId id="489" r:id="rId62"/>
    <p:sldId id="491" r:id="rId63"/>
    <p:sldId id="490" r:id="rId64"/>
    <p:sldId id="493" r:id="rId65"/>
    <p:sldId id="404" r:id="rId6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16F"/>
    <a:srgbClr val="011893"/>
    <a:srgbClr val="5E5E5E"/>
    <a:srgbClr val="001C9C"/>
    <a:srgbClr val="0432FF"/>
    <a:srgbClr val="0224BA"/>
    <a:srgbClr val="DE0002"/>
    <a:srgbClr val="007C38"/>
    <a:srgbClr val="FFFFFF"/>
    <a:srgbClr val="4D6D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95"/>
    <p:restoredTop sz="66713"/>
  </p:normalViewPr>
  <p:slideViewPr>
    <p:cSldViewPr snapToGrid="0" snapToObjects="1">
      <p:cViewPr varScale="1">
        <p:scale>
          <a:sx n="80" d="100"/>
          <a:sy n="80" d="100"/>
        </p:scale>
        <p:origin x="1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FD391-A80C-A74C-B508-276718F8BB48}" type="datetimeFigureOut">
              <a:rPr lang="en-US" smtClean="0"/>
              <a:t>4/6/21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8D46-BA60-8B4B-9050-117BA4DE7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3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88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0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025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70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409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492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E8D46-BA60-8B4B-9050-117BA4DE795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1163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605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808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7875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929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955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86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41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875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238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635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166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3952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011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654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46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023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565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698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4720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5794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3322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59818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7331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93839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8652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02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523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23613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72134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48657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4775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33698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11000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39837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6334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838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24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141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862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E8D46-BA60-8B4B-9050-117BA4DE7950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6715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32469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2601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217BF-4A24-4525-A611-BF3D7CB04906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57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99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5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747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9FFAF-9249-3349-9589-B3E0BACBD5A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9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DE896-1D56-A14A-BE36-A5CC5CC455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F3F20F-4741-7A4C-8090-623865CE20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E26B6-8875-C84F-AAFD-F50A18BF0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E67A9-B0E5-304A-B6CE-EDCC32E86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DAD7D-961D-1845-AF20-DFEF4C918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55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E1E0D-FCE8-4A43-92B0-692E601ED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BBA00B-F252-C548-B02D-A7B51EE84D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E375F-5E80-5E4E-B839-55F1092C3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01497-9067-D94D-B26A-7719EBD68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1606D-8941-D043-A30D-543D0FFF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2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CB9822-ECCA-D249-B624-8B8A3ED261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C3699-0DAC-A747-81D5-CB3A95FC41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F9724-2C42-B544-8416-7D79155EA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FB8FA-F321-F040-9338-CFC3550F5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A7B52-A04F-3141-B313-E48640CBD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3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5E5A2-91FB-4146-8592-9270D320E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25E08-620D-CB4C-BA20-62A4D6C37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6CBF6-799D-FF42-AFEB-844DD71B9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C0420-902C-5A4D-85D4-405C6F273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EB7AF-DBE2-074F-91E6-A39FCE6A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075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F3B14-13BE-6048-AE30-D5F063C51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8EA5E-AA5B-9045-88AF-F38CB2055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325E4-EC51-E04E-B8CB-D2C33288F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CAF27-59DB-4E47-8B04-3DF195EA0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386C5-87D5-9A42-A87B-DA8D9F0FF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6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F67BA-3012-8E4C-8264-B31511055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A5FE7-3ED6-4A4B-BE4E-FCB4B95C15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DE33E-19DF-6E4D-AB75-50E95E5D4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9E73A8-B45C-5543-AAB5-A97E1251F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A0553-6AFB-124C-B08A-B23987B38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6ACAC-88C1-EC42-A5A0-83C8B95B7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6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859CB-4267-E64F-9CA8-851856D1F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B1863B-C43C-9443-8270-8D342FFC68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E9A6AC-0AA8-9148-B036-C62995B5F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8FD2DF-5144-F849-84EA-68EC01EB0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CF7FB5-80E8-3A49-81C1-DE30292E42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7DFE02-F8B4-D241-AF7E-C1FCC5111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E9BBD1-AC14-544E-9DAF-5471284F4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DE89F1-5393-9547-8FBF-D6BAEEADE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8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D641-22D5-1248-BFCE-CD683DDB8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036DD4-A078-4B42-A899-3541ED135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834C52-0429-9E47-9C65-5BB014570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4CAD1F-61A6-B646-AD8F-9A278F7FD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70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A56ABA-A186-654B-9500-7804E0F7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9E0B57-37B4-AC43-BF61-DDDB72561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E42CE-17B3-6745-A03B-0ED37E417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00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AB4C3-D6D4-F14E-AF40-588E6709F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DD72F-93B3-7A48-873D-0F4378D41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A0725E-CC72-D049-98A8-E752CEAE0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210D1B-F9CF-7741-82E3-40F5795C7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BB479-E391-3F47-A247-38E799A06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2E8DBC-3C6B-2E4D-9ED4-1CCAA9AA0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25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C462B-6035-B846-B8B0-21495E2D1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2FC8AB-DCF4-994E-918F-4AA3DDA20A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BE7833-91DF-FD4D-9380-5593A873F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F2941-A217-724A-A4D1-D1AE42C00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E11B0A-27E4-B34C-A8DA-8960B35F9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3020A3-E06A-BD47-8354-447C72812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21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52DE51-A966-2049-AF12-2E3262AA5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8D41F-B2D8-3347-BC37-024EBB373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AEECB-B27E-0344-BCC1-48316D30F5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AFF54-38D5-E441-A5CF-DD17F81CF38B}" type="datetimeFigureOut">
              <a:rPr lang="en-US" smtClean="0"/>
              <a:t>4/6/21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1F294-A21B-474B-BE64-DA97045D3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88C9B-6449-B14B-B352-187604F68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B0AEA-5199-2643-B942-6E5C4C76E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19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emf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6.png"/><Relationship Id="rId4" Type="http://schemas.openxmlformats.org/officeDocument/2006/relationships/image" Target="../media/image4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0.emf"/><Relationship Id="rId7" Type="http://schemas.openxmlformats.org/officeDocument/2006/relationships/image" Target="../media/image5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10" Type="http://schemas.openxmlformats.org/officeDocument/2006/relationships/image" Target="../media/image57.png"/><Relationship Id="rId4" Type="http://schemas.openxmlformats.org/officeDocument/2006/relationships/image" Target="../media/image51.emf"/><Relationship Id="rId9" Type="http://schemas.openxmlformats.org/officeDocument/2006/relationships/image" Target="../media/image5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48.emf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61.emf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64.emf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11" Type="http://schemas.openxmlformats.org/officeDocument/2006/relationships/image" Target="../media/image70.png"/><Relationship Id="rId5" Type="http://schemas.openxmlformats.org/officeDocument/2006/relationships/image" Target="../media/image66.emf"/><Relationship Id="rId10" Type="http://schemas.openxmlformats.org/officeDocument/2006/relationships/image" Target="../media/image69.png"/><Relationship Id="rId4" Type="http://schemas.openxmlformats.org/officeDocument/2006/relationships/image" Target="../media/image65.emf"/><Relationship Id="rId9" Type="http://schemas.openxmlformats.org/officeDocument/2006/relationships/image" Target="../media/image46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eg"/><Relationship Id="rId11" Type="http://schemas.openxmlformats.org/officeDocument/2006/relationships/image" Target="../media/image90.jpeg"/><Relationship Id="rId5" Type="http://schemas.openxmlformats.org/officeDocument/2006/relationships/image" Target="../media/image84.jpeg"/><Relationship Id="rId10" Type="http://schemas.openxmlformats.org/officeDocument/2006/relationships/image" Target="../media/image89.jpeg"/><Relationship Id="rId4" Type="http://schemas.openxmlformats.org/officeDocument/2006/relationships/image" Target="../media/image83.jpeg"/><Relationship Id="rId9" Type="http://schemas.openxmlformats.org/officeDocument/2006/relationships/image" Target="../media/image8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jpe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1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117.png"/><Relationship Id="rId4" Type="http://schemas.openxmlformats.org/officeDocument/2006/relationships/image" Target="../media/image1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99.png"/><Relationship Id="rId4" Type="http://schemas.openxmlformats.org/officeDocument/2006/relationships/image" Target="../media/image11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99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07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13.png"/><Relationship Id="rId4" Type="http://schemas.openxmlformats.org/officeDocument/2006/relationships/image" Target="../media/image11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135.png"/><Relationship Id="rId5" Type="http://schemas.openxmlformats.org/officeDocument/2006/relationships/image" Target="../media/image129.png"/><Relationship Id="rId10" Type="http://schemas.openxmlformats.org/officeDocument/2006/relationships/image" Target="../media/image134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38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13" Type="http://schemas.openxmlformats.org/officeDocument/2006/relationships/image" Target="../media/image23.emf"/><Relationship Id="rId18" Type="http://schemas.openxmlformats.org/officeDocument/2006/relationships/image" Target="../media/image46.emf"/><Relationship Id="rId3" Type="http://schemas.openxmlformats.org/officeDocument/2006/relationships/image" Target="../media/image5.png"/><Relationship Id="rId7" Type="http://schemas.openxmlformats.org/officeDocument/2006/relationships/image" Target="../media/image64.emf"/><Relationship Id="rId12" Type="http://schemas.openxmlformats.org/officeDocument/2006/relationships/image" Target="../media/image68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44.xml"/><Relationship Id="rId16" Type="http://schemas.openxmlformats.org/officeDocument/2006/relationships/image" Target="../media/image36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67.emf"/><Relationship Id="rId5" Type="http://schemas.openxmlformats.org/officeDocument/2006/relationships/image" Target="../media/image12.png"/><Relationship Id="rId15" Type="http://schemas.openxmlformats.org/officeDocument/2006/relationships/image" Target="../media/image33.png"/><Relationship Id="rId10" Type="http://schemas.openxmlformats.org/officeDocument/2006/relationships/image" Target="../media/image66.emf"/><Relationship Id="rId19" Type="http://schemas.openxmlformats.org/officeDocument/2006/relationships/image" Target="../media/image47.png"/><Relationship Id="rId4" Type="http://schemas.openxmlformats.org/officeDocument/2006/relationships/image" Target="../media/image11.jpeg"/><Relationship Id="rId9" Type="http://schemas.openxmlformats.org/officeDocument/2006/relationships/image" Target="../media/image45.emf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13" Type="http://schemas.openxmlformats.org/officeDocument/2006/relationships/image" Target="../media/image144.emf"/><Relationship Id="rId3" Type="http://schemas.openxmlformats.org/officeDocument/2006/relationships/image" Target="../media/image139.png"/><Relationship Id="rId7" Type="http://schemas.openxmlformats.org/officeDocument/2006/relationships/image" Target="../media/image82.jpeg"/><Relationship Id="rId12" Type="http://schemas.openxmlformats.org/officeDocument/2006/relationships/image" Target="../media/image14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png"/><Relationship Id="rId11" Type="http://schemas.openxmlformats.org/officeDocument/2006/relationships/image" Target="../media/image137.png"/><Relationship Id="rId5" Type="http://schemas.openxmlformats.org/officeDocument/2006/relationships/image" Target="../media/image141.png"/><Relationship Id="rId10" Type="http://schemas.openxmlformats.org/officeDocument/2006/relationships/image" Target="../media/image95.png"/><Relationship Id="rId4" Type="http://schemas.openxmlformats.org/officeDocument/2006/relationships/image" Target="../media/image140.png"/><Relationship Id="rId9" Type="http://schemas.openxmlformats.org/officeDocument/2006/relationships/image" Target="../media/image96.png"/><Relationship Id="rId14" Type="http://schemas.openxmlformats.org/officeDocument/2006/relationships/image" Target="../media/image121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emf"/><Relationship Id="rId7" Type="http://schemas.openxmlformats.org/officeDocument/2006/relationships/image" Target="../media/image48.emf"/><Relationship Id="rId2" Type="http://schemas.openxmlformats.org/officeDocument/2006/relationships/image" Target="../media/image14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.emf"/><Relationship Id="rId5" Type="http://schemas.openxmlformats.org/officeDocument/2006/relationships/image" Target="../media/image148.emf"/><Relationship Id="rId4" Type="http://schemas.openxmlformats.org/officeDocument/2006/relationships/image" Target="../media/image147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4.png"/><Relationship Id="rId4" Type="http://schemas.openxmlformats.org/officeDocument/2006/relationships/image" Target="../media/image15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emf"/><Relationship Id="rId5" Type="http://schemas.openxmlformats.org/officeDocument/2006/relationships/image" Target="../media/image155.emf"/><Relationship Id="rId4" Type="http://schemas.openxmlformats.org/officeDocument/2006/relationships/image" Target="../media/image92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9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3" Type="http://schemas.openxmlformats.org/officeDocument/2006/relationships/image" Target="../media/image161.emf"/><Relationship Id="rId7" Type="http://schemas.openxmlformats.org/officeDocument/2006/relationships/image" Target="../media/image16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4.png"/><Relationship Id="rId5" Type="http://schemas.openxmlformats.org/officeDocument/2006/relationships/image" Target="../media/image163.png"/><Relationship Id="rId4" Type="http://schemas.openxmlformats.org/officeDocument/2006/relationships/image" Target="../media/image162.png"/><Relationship Id="rId9" Type="http://schemas.openxmlformats.org/officeDocument/2006/relationships/image" Target="../media/image16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3" Type="http://schemas.openxmlformats.org/officeDocument/2006/relationships/image" Target="../media/image168.emf"/><Relationship Id="rId7" Type="http://schemas.openxmlformats.org/officeDocument/2006/relationships/image" Target="../media/image170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9.png"/><Relationship Id="rId5" Type="http://schemas.openxmlformats.org/officeDocument/2006/relationships/image" Target="../media/image165.png"/><Relationship Id="rId4" Type="http://schemas.openxmlformats.org/officeDocument/2006/relationships/image" Target="../media/image163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emf"/><Relationship Id="rId3" Type="http://schemas.openxmlformats.org/officeDocument/2006/relationships/image" Target="../media/image48.emf"/><Relationship Id="rId7" Type="http://schemas.openxmlformats.org/officeDocument/2006/relationships/image" Target="../media/image174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3.emf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3" Type="http://schemas.openxmlformats.org/officeDocument/2006/relationships/image" Target="../media/image176.png"/><Relationship Id="rId7" Type="http://schemas.openxmlformats.org/officeDocument/2006/relationships/image" Target="../media/image180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9.emf"/><Relationship Id="rId5" Type="http://schemas.openxmlformats.org/officeDocument/2006/relationships/image" Target="../media/image178.png"/><Relationship Id="rId4" Type="http://schemas.openxmlformats.org/officeDocument/2006/relationships/image" Target="../media/image177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emf"/><Relationship Id="rId7" Type="http://schemas.openxmlformats.org/officeDocument/2006/relationships/image" Target="../media/image187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emf"/><Relationship Id="rId5" Type="http://schemas.openxmlformats.org/officeDocument/2006/relationships/image" Target="../media/image185.emf"/><Relationship Id="rId4" Type="http://schemas.openxmlformats.org/officeDocument/2006/relationships/image" Target="../media/image18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emf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A1E3CB1-388C-5B4B-A3D4-497021AF99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5625" y="1621065"/>
            <a:ext cx="9704439" cy="1102519"/>
          </a:xfrm>
        </p:spPr>
        <p:txBody>
          <a:bodyPr>
            <a:noAutofit/>
          </a:bodyPr>
          <a:lstStyle/>
          <a:p>
            <a:r>
              <a:rPr lang="en-AU" sz="4000" dirty="0">
                <a:solidFill>
                  <a:srgbClr val="001C9C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Caustic Analysis in Accelerators</a:t>
            </a:r>
            <a:endParaRPr lang="en-US" sz="4000" dirty="0">
              <a:solidFill>
                <a:srgbClr val="001C9C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15" name="Picture 14" descr="Maps - Maps - University of Liverpool">
            <a:extLst>
              <a:ext uri="{FF2B5EF4-FFF2-40B4-BE49-F238E27FC236}">
                <a16:creationId xmlns:a16="http://schemas.microsoft.com/office/drawing/2014/main" id="{96B290B5-A5BD-D048-B325-E7781E0D1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88" y="5992535"/>
            <a:ext cx="2097589" cy="53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6D4401E-5F6C-4A4A-BB80-A02D4C590259}"/>
              </a:ext>
            </a:extLst>
          </p:cNvPr>
          <p:cNvSpPr txBox="1"/>
          <p:nvPr/>
        </p:nvSpPr>
        <p:spPr>
          <a:xfrm>
            <a:off x="317996" y="3429000"/>
            <a:ext cx="11556008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Tessa Charles</a:t>
            </a:r>
            <a:endParaRPr lang="en-GB" sz="3400" dirty="0">
              <a:solidFill>
                <a:schemeClr val="bg2">
                  <a:lumMod val="50000"/>
                </a:schemeClr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algn="ctr"/>
            <a:r>
              <a:rPr lang="en-GB" sz="2000" dirty="0">
                <a:solidFill>
                  <a:schemeClr val="bg2">
                    <a:lumMod val="50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University of Liverpool</a:t>
            </a:r>
          </a:p>
          <a:p>
            <a:pPr algn="ctr"/>
            <a:r>
              <a:rPr lang="en-GB" sz="2000" dirty="0">
                <a:solidFill>
                  <a:schemeClr val="bg2">
                    <a:lumMod val="50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Cockcroft Institute</a:t>
            </a:r>
          </a:p>
        </p:txBody>
      </p:sp>
      <p:pic>
        <p:nvPicPr>
          <p:cNvPr id="1026" name="Picture 2" descr="The Cockcroft Institute">
            <a:extLst>
              <a:ext uri="{FF2B5EF4-FFF2-40B4-BE49-F238E27FC236}">
                <a16:creationId xmlns:a16="http://schemas.microsoft.com/office/drawing/2014/main" id="{39133E57-D3D5-8E42-B819-B187E4870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9059" y="5719415"/>
            <a:ext cx="1668452" cy="94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506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H="1">
            <a:off x="8624045" y="3394116"/>
            <a:ext cx="1963525" cy="2035429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70133" y="8564711"/>
            <a:ext cx="246280" cy="4924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endParaRPr lang="en-US" sz="2400" dirty="0"/>
          </a:p>
        </p:txBody>
      </p:sp>
      <p:sp>
        <p:nvSpPr>
          <p:cNvPr id="3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120335" y="10407873"/>
            <a:ext cx="1761067" cy="365125"/>
          </a:xfrm>
        </p:spPr>
        <p:txBody>
          <a:bodyPr/>
          <a:lstStyle/>
          <a:p>
            <a:fld id="{611EA655-6DB3-4F4A-912E-9FB87C7B001D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3303393" y="4291055"/>
            <a:ext cx="5626702" cy="1605520"/>
            <a:chOff x="1397307" y="5006296"/>
            <a:chExt cx="5481440" cy="1838075"/>
          </a:xfrm>
        </p:grpSpPr>
        <p:grpSp>
          <p:nvGrpSpPr>
            <p:cNvPr id="14" name="Group 13"/>
            <p:cNvGrpSpPr/>
            <p:nvPr/>
          </p:nvGrpSpPr>
          <p:grpSpPr>
            <a:xfrm>
              <a:off x="1397307" y="5006296"/>
              <a:ext cx="5481440" cy="1838075"/>
              <a:chOff x="1926597" y="3518805"/>
              <a:chExt cx="5481440" cy="1838075"/>
            </a:xfrm>
          </p:grpSpPr>
          <p:cxnSp>
            <p:nvCxnSpPr>
              <p:cNvPr id="15" name="Straight Connector 14"/>
              <p:cNvCxnSpPr>
                <a:stCxn id="32" idx="3"/>
                <a:endCxn id="34" idx="1"/>
              </p:cNvCxnSpPr>
              <p:nvPr/>
            </p:nvCxnSpPr>
            <p:spPr>
              <a:xfrm flipV="1">
                <a:off x="3150091" y="4026574"/>
                <a:ext cx="819900" cy="822537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35" idx="3"/>
                <a:endCxn id="33" idx="1"/>
              </p:cNvCxnSpPr>
              <p:nvPr/>
            </p:nvCxnSpPr>
            <p:spPr>
              <a:xfrm>
                <a:off x="5650638" y="4026574"/>
                <a:ext cx="757673" cy="822537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4427161" y="3969022"/>
                <a:ext cx="766232" cy="0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1926597" y="4900739"/>
                <a:ext cx="766232" cy="0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6849419" y="4923586"/>
                <a:ext cx="558618" cy="2820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6015913" y="4259873"/>
                <a:ext cx="0" cy="303204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32" idx="3"/>
              </p:cNvCxnSpPr>
              <p:nvPr/>
            </p:nvCxnSpPr>
            <p:spPr>
              <a:xfrm flipV="1">
                <a:off x="3150091" y="3919411"/>
                <a:ext cx="822939" cy="92970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5645557" y="3881331"/>
                <a:ext cx="742481" cy="940877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428581" y="3851157"/>
                <a:ext cx="766232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32" idx="3"/>
              </p:cNvCxnSpPr>
              <p:nvPr/>
            </p:nvCxnSpPr>
            <p:spPr>
              <a:xfrm flipV="1">
                <a:off x="3150091" y="4132662"/>
                <a:ext cx="831178" cy="716449"/>
              </a:xfrm>
              <a:prstGeom prst="line">
                <a:avLst/>
              </a:prstGeom>
              <a:ln w="127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645557" y="4132662"/>
                <a:ext cx="767198" cy="729995"/>
              </a:xfrm>
              <a:prstGeom prst="line">
                <a:avLst/>
              </a:prstGeom>
              <a:ln w="127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4427161" y="4062968"/>
                <a:ext cx="766232" cy="0"/>
              </a:xfrm>
              <a:prstGeom prst="line">
                <a:avLst/>
              </a:prstGeom>
              <a:ln w="127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2699213" y="4341342"/>
                <a:ext cx="450878" cy="1015538"/>
              </a:xfrm>
              <a:prstGeom prst="rect">
                <a:avLst/>
              </a:prstGeom>
              <a:solidFill>
                <a:srgbClr val="00027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Avenir Book"/>
                  <a:cs typeface="Avenir Book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408311" y="4341342"/>
                <a:ext cx="450878" cy="1015538"/>
              </a:xfrm>
              <a:prstGeom prst="rect">
                <a:avLst/>
              </a:prstGeom>
              <a:solidFill>
                <a:srgbClr val="00027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Avenir Book"/>
                  <a:cs typeface="Avenir Book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969991" y="3518805"/>
                <a:ext cx="450878" cy="1015538"/>
              </a:xfrm>
              <a:prstGeom prst="rect">
                <a:avLst/>
              </a:prstGeom>
              <a:solidFill>
                <a:srgbClr val="00027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199760" y="3518805"/>
                <a:ext cx="450878" cy="1015538"/>
              </a:xfrm>
              <a:prstGeom prst="rect">
                <a:avLst/>
              </a:prstGeom>
              <a:solidFill>
                <a:srgbClr val="00027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flipV="1">
                <a:off x="3552113" y="4310673"/>
                <a:ext cx="0" cy="303204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traight Connector 39"/>
            <p:cNvCxnSpPr/>
            <p:nvPr/>
          </p:nvCxnSpPr>
          <p:spPr>
            <a:xfrm flipH="1" flipV="1">
              <a:off x="4275561" y="5231956"/>
              <a:ext cx="1774" cy="38409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6580597" y="6351776"/>
              <a:ext cx="0" cy="12065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1802897" y="6334843"/>
              <a:ext cx="0" cy="12065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5CD0F61-321A-C545-8F1E-A3CE826A5741}"/>
              </a:ext>
            </a:extLst>
          </p:cNvPr>
          <p:cNvGrpSpPr/>
          <p:nvPr/>
        </p:nvGrpSpPr>
        <p:grpSpPr>
          <a:xfrm>
            <a:off x="9145251" y="1614534"/>
            <a:ext cx="2420285" cy="1922436"/>
            <a:chOff x="9145251" y="1614534"/>
            <a:chExt cx="2420285" cy="1922436"/>
          </a:xfrm>
        </p:grpSpPr>
        <p:pic>
          <p:nvPicPr>
            <p:cNvPr id="11" name="Picture 10" descr="BC2_5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5251" y="1614534"/>
              <a:ext cx="2420285" cy="1761535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8AF7360-5210-1D45-876F-2B819F16D9CE}"/>
                </a:ext>
              </a:extLst>
            </p:cNvPr>
            <p:cNvSpPr txBox="1"/>
            <p:nvPr/>
          </p:nvSpPr>
          <p:spPr>
            <a:xfrm>
              <a:off x="10155200" y="3213805"/>
              <a:ext cx="689712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z (fs)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D5B957C-40B9-894A-84F3-717E27EED625}"/>
              </a:ext>
            </a:extLst>
          </p:cNvPr>
          <p:cNvGrpSpPr/>
          <p:nvPr/>
        </p:nvGrpSpPr>
        <p:grpSpPr>
          <a:xfrm>
            <a:off x="148842" y="958732"/>
            <a:ext cx="8519499" cy="4470813"/>
            <a:chOff x="148842" y="958732"/>
            <a:chExt cx="8519499" cy="4470813"/>
          </a:xfrm>
        </p:grpSpPr>
        <p:cxnSp>
          <p:nvCxnSpPr>
            <p:cNvPr id="6" name="Straight Arrow Connector 5"/>
            <p:cNvCxnSpPr>
              <a:stCxn id="12" idx="2"/>
            </p:cNvCxnSpPr>
            <p:nvPr/>
          </p:nvCxnSpPr>
          <p:spPr>
            <a:xfrm>
              <a:off x="1957072" y="3388769"/>
              <a:ext cx="1762660" cy="2040776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pic>
          <p:nvPicPr>
            <p:cNvPr id="9" name="Picture 8" descr="BC2_2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1380" y="1614534"/>
              <a:ext cx="2422729" cy="1779583"/>
            </a:xfrm>
            <a:prstGeom prst="rect">
              <a:avLst/>
            </a:prstGeom>
          </p:spPr>
        </p:pic>
        <p:pic>
          <p:nvPicPr>
            <p:cNvPr id="10" name="Picture 9" descr="BC2_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7694" y="1622788"/>
              <a:ext cx="2420647" cy="1754605"/>
            </a:xfrm>
            <a:prstGeom prst="rect">
              <a:avLst/>
            </a:prstGeom>
          </p:spPr>
        </p:pic>
        <p:grpSp>
          <p:nvGrpSpPr>
            <p:cNvPr id="43" name="Group 42"/>
            <p:cNvGrpSpPr/>
            <p:nvPr/>
          </p:nvGrpSpPr>
          <p:grpSpPr>
            <a:xfrm>
              <a:off x="766067" y="1602945"/>
              <a:ext cx="2390424" cy="1785824"/>
              <a:chOff x="-1157818" y="2539724"/>
              <a:chExt cx="2323818" cy="1701040"/>
            </a:xfrm>
          </p:grpSpPr>
          <p:pic>
            <p:nvPicPr>
              <p:cNvPr id="12" name="Picture 11" descr="BC2_1.png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157818" y="2539724"/>
                <a:ext cx="2315636" cy="1701040"/>
              </a:xfrm>
              <a:prstGeom prst="rect">
                <a:avLst/>
              </a:prstGeom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-778469" y="3285366"/>
                <a:ext cx="848564" cy="341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33" dirty="0">
                    <a:solidFill>
                      <a:schemeClr val="bg1"/>
                    </a:solidFill>
                    <a:latin typeface="CMUSansSerif"/>
                    <a:cs typeface="CMUSansSerif"/>
                  </a:rPr>
                  <a:t>head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37364" y="2593619"/>
                <a:ext cx="828636" cy="341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33" dirty="0">
                    <a:solidFill>
                      <a:srgbClr val="FFFFFF"/>
                    </a:solidFill>
                    <a:latin typeface="CMUSansSerif"/>
                    <a:cs typeface="CMUSansSerif"/>
                  </a:rPr>
                  <a:t>tail</a:t>
                </a: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0C4923B-F9AA-194F-B3A4-BD89AA3534E0}"/>
                </a:ext>
              </a:extLst>
            </p:cNvPr>
            <p:cNvSpPr txBox="1"/>
            <p:nvPr/>
          </p:nvSpPr>
          <p:spPr>
            <a:xfrm rot="16200000">
              <a:off x="-1001179" y="2108753"/>
              <a:ext cx="285404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Fractional </a:t>
              </a:r>
            </a:p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energy spread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B925D1-DC42-5547-91D8-8D9A9508126E}"/>
                </a:ext>
              </a:extLst>
            </p:cNvPr>
            <p:cNvSpPr txBox="1"/>
            <p:nvPr/>
          </p:nvSpPr>
          <p:spPr>
            <a:xfrm>
              <a:off x="1753206" y="3213805"/>
              <a:ext cx="689712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z (</a:t>
              </a:r>
              <a:r>
                <a:rPr lang="en-US" sz="15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ps</a:t>
              </a:r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)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42DE738-8E02-BD4F-8A36-58C6D418162B}"/>
                </a:ext>
              </a:extLst>
            </p:cNvPr>
            <p:cNvSpPr txBox="1"/>
            <p:nvPr/>
          </p:nvSpPr>
          <p:spPr>
            <a:xfrm>
              <a:off x="4366813" y="3213805"/>
              <a:ext cx="689712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z (</a:t>
              </a:r>
              <a:r>
                <a:rPr lang="en-US" sz="15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ps</a:t>
              </a:r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)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FA3281-1307-D84D-B24E-B4AAC1C6325E}"/>
                </a:ext>
              </a:extLst>
            </p:cNvPr>
            <p:cNvSpPr txBox="1"/>
            <p:nvPr/>
          </p:nvSpPr>
          <p:spPr>
            <a:xfrm>
              <a:off x="7214164" y="3213805"/>
              <a:ext cx="689712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z (fs)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FF4BA7AB-8FF8-224A-8C11-C713F3C016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4946" y="3536970"/>
              <a:ext cx="348119" cy="130677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EE700DA8-44C0-1C4B-A06E-2E798FEF9221}"/>
                </a:ext>
              </a:extLst>
            </p:cNvPr>
            <p:cNvCxnSpPr>
              <a:cxnSpLocks/>
            </p:cNvCxnSpPr>
            <p:nvPr/>
          </p:nvCxnSpPr>
          <p:spPr>
            <a:xfrm>
              <a:off x="4559310" y="3536970"/>
              <a:ext cx="395742" cy="1411895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9" name="Slide Number Placeholder 2">
            <a:extLst>
              <a:ext uri="{FF2B5EF4-FFF2-40B4-BE49-F238E27FC236}">
                <a16:creationId xmlns:a16="http://schemas.microsoft.com/office/drawing/2014/main" id="{24253B83-74DF-024D-9475-458C21C25509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10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D7C1AF4A-023A-AD4D-988B-13DFCC266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067" y="136525"/>
            <a:ext cx="10799469" cy="1325563"/>
          </a:xfrm>
        </p:spPr>
        <p:txBody>
          <a:bodyPr>
            <a:noAutofit/>
          </a:bodyPr>
          <a:lstStyle/>
          <a:p>
            <a:pPr algn="ctr"/>
            <a:r>
              <a:rPr lang="en-US" sz="3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Longitudinal phase space evolution through a bunch compression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297E9A-7394-FF4B-99AC-76C449C7BDD2}"/>
              </a:ext>
            </a:extLst>
          </p:cNvPr>
          <p:cNvSpPr txBox="1"/>
          <p:nvPr/>
        </p:nvSpPr>
        <p:spPr>
          <a:xfrm>
            <a:off x="2900877" y="5962205"/>
            <a:ext cx="28540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190072"/>
                </a:solidFill>
                <a:latin typeface="CMUSansSerif"/>
                <a:cs typeface="CMUSansSerif"/>
              </a:rPr>
              <a:t>dipole </a:t>
            </a:r>
          </a:p>
          <a:p>
            <a:pPr algn="ctr"/>
            <a:r>
              <a:rPr lang="en-US" sz="1700" dirty="0">
                <a:solidFill>
                  <a:srgbClr val="190072"/>
                </a:solidFill>
                <a:latin typeface="CMUSansSerif"/>
                <a:cs typeface="CMUSansSerif"/>
              </a:rPr>
              <a:t>magnet</a:t>
            </a:r>
          </a:p>
        </p:txBody>
      </p:sp>
    </p:spTree>
    <p:extLst>
      <p:ext uri="{BB962C8B-B14F-4D97-AF65-F5344CB8AC3E}">
        <p14:creationId xmlns:p14="http://schemas.microsoft.com/office/powerpoint/2010/main" val="237308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4033252" y="3394117"/>
            <a:ext cx="0" cy="2516345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70133" y="8564711"/>
            <a:ext cx="246280" cy="4924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endParaRPr lang="en-US" sz="2400" dirty="0"/>
          </a:p>
        </p:txBody>
      </p:sp>
      <p:sp>
        <p:nvSpPr>
          <p:cNvPr id="3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120335" y="10407873"/>
            <a:ext cx="1761067" cy="365125"/>
          </a:xfrm>
        </p:spPr>
        <p:txBody>
          <a:bodyPr/>
          <a:lstStyle/>
          <a:p>
            <a:fld id="{611EA655-6DB3-4F4A-912E-9FB87C7B001D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520391" y="5099944"/>
            <a:ext cx="3674871" cy="1143000"/>
            <a:chOff x="1287192" y="5006296"/>
            <a:chExt cx="5849430" cy="1838075"/>
          </a:xfrm>
        </p:grpSpPr>
        <p:grpSp>
          <p:nvGrpSpPr>
            <p:cNvPr id="14" name="Group 13"/>
            <p:cNvGrpSpPr/>
            <p:nvPr/>
          </p:nvGrpSpPr>
          <p:grpSpPr>
            <a:xfrm>
              <a:off x="1287192" y="5006296"/>
              <a:ext cx="5849430" cy="1838075"/>
              <a:chOff x="1816482" y="3518805"/>
              <a:chExt cx="5849430" cy="1838075"/>
            </a:xfrm>
          </p:grpSpPr>
          <p:cxnSp>
            <p:nvCxnSpPr>
              <p:cNvPr id="15" name="Straight Connector 14"/>
              <p:cNvCxnSpPr>
                <a:stCxn id="32" idx="3"/>
                <a:endCxn id="34" idx="1"/>
              </p:cNvCxnSpPr>
              <p:nvPr/>
            </p:nvCxnSpPr>
            <p:spPr>
              <a:xfrm flipV="1">
                <a:off x="3150091" y="4026574"/>
                <a:ext cx="819900" cy="822537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35" idx="3"/>
                <a:endCxn id="33" idx="1"/>
              </p:cNvCxnSpPr>
              <p:nvPr/>
            </p:nvCxnSpPr>
            <p:spPr>
              <a:xfrm>
                <a:off x="5650638" y="4026574"/>
                <a:ext cx="757673" cy="822537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4427161" y="3969022"/>
                <a:ext cx="766232" cy="0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1926597" y="4900739"/>
                <a:ext cx="766232" cy="0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6849419" y="4923586"/>
                <a:ext cx="558618" cy="2820"/>
              </a:xfrm>
              <a:prstGeom prst="line">
                <a:avLst/>
              </a:prstGeom>
              <a:ln w="12700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1816482" y="5018787"/>
                <a:ext cx="833588" cy="181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3" dirty="0">
                    <a:solidFill>
                      <a:schemeClr val="bg1"/>
                    </a:solidFill>
                    <a:latin typeface="Avenir Book"/>
                    <a:cs typeface="Avenir Book"/>
                  </a:rPr>
                  <a:t>BC2_1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224242" y="4662676"/>
                <a:ext cx="894994" cy="181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3" dirty="0">
                    <a:solidFill>
                      <a:schemeClr val="bg1"/>
                    </a:solidFill>
                    <a:latin typeface="Avenir Book"/>
                    <a:cs typeface="Avenir Book"/>
                  </a:rPr>
                  <a:t>BC2_2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372564" y="4151561"/>
                <a:ext cx="877460" cy="181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3" dirty="0">
                    <a:solidFill>
                      <a:schemeClr val="bg1"/>
                    </a:solidFill>
                    <a:latin typeface="Avenir Book"/>
                    <a:cs typeface="Avenir Book"/>
                  </a:rPr>
                  <a:t>BC2_3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471922" y="4628809"/>
                <a:ext cx="797260" cy="181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3" dirty="0">
                    <a:solidFill>
                      <a:schemeClr val="bg1"/>
                    </a:solidFill>
                    <a:latin typeface="Avenir Book"/>
                    <a:cs typeface="Avenir Book"/>
                  </a:rPr>
                  <a:t>BC2_4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855307" y="5005640"/>
                <a:ext cx="810605" cy="181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3" dirty="0">
                    <a:solidFill>
                      <a:schemeClr val="bg1"/>
                    </a:solidFill>
                    <a:latin typeface="Avenir Book"/>
                    <a:cs typeface="Avenir Book"/>
                  </a:rPr>
                  <a:t>BC2_5</a:t>
                </a: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flipV="1">
                <a:off x="6015913" y="4259873"/>
                <a:ext cx="0" cy="303204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32" idx="3"/>
              </p:cNvCxnSpPr>
              <p:nvPr/>
            </p:nvCxnSpPr>
            <p:spPr>
              <a:xfrm flipV="1">
                <a:off x="3150091" y="3919411"/>
                <a:ext cx="822939" cy="92970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5645557" y="3881331"/>
                <a:ext cx="742481" cy="940877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428581" y="3851157"/>
                <a:ext cx="766232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32" idx="3"/>
              </p:cNvCxnSpPr>
              <p:nvPr/>
            </p:nvCxnSpPr>
            <p:spPr>
              <a:xfrm flipV="1">
                <a:off x="3150091" y="4132662"/>
                <a:ext cx="831178" cy="716449"/>
              </a:xfrm>
              <a:prstGeom prst="line">
                <a:avLst/>
              </a:prstGeom>
              <a:ln w="127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645557" y="4132662"/>
                <a:ext cx="767198" cy="729995"/>
              </a:xfrm>
              <a:prstGeom prst="line">
                <a:avLst/>
              </a:prstGeom>
              <a:ln w="127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4427161" y="4062968"/>
                <a:ext cx="766232" cy="0"/>
              </a:xfrm>
              <a:prstGeom prst="line">
                <a:avLst/>
              </a:prstGeom>
              <a:ln w="127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2699213" y="4341342"/>
                <a:ext cx="450878" cy="1015538"/>
              </a:xfrm>
              <a:prstGeom prst="rect">
                <a:avLst/>
              </a:prstGeom>
              <a:solidFill>
                <a:srgbClr val="00027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Avenir Book"/>
                  <a:cs typeface="Avenir Book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408311" y="4341342"/>
                <a:ext cx="450878" cy="1015538"/>
              </a:xfrm>
              <a:prstGeom prst="rect">
                <a:avLst/>
              </a:prstGeom>
              <a:solidFill>
                <a:srgbClr val="00027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Avenir Book"/>
                  <a:cs typeface="Avenir Book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969991" y="3518805"/>
                <a:ext cx="450878" cy="1015538"/>
              </a:xfrm>
              <a:prstGeom prst="rect">
                <a:avLst/>
              </a:prstGeom>
              <a:solidFill>
                <a:srgbClr val="00027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199760" y="3518805"/>
                <a:ext cx="450878" cy="1015538"/>
              </a:xfrm>
              <a:prstGeom prst="rect">
                <a:avLst/>
              </a:prstGeom>
              <a:solidFill>
                <a:srgbClr val="00027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flipV="1">
                <a:off x="3552113" y="4310673"/>
                <a:ext cx="0" cy="303204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traight Connector 39"/>
            <p:cNvCxnSpPr/>
            <p:nvPr/>
          </p:nvCxnSpPr>
          <p:spPr>
            <a:xfrm flipH="1" flipV="1">
              <a:off x="4275561" y="5231956"/>
              <a:ext cx="1774" cy="38409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6580597" y="6351776"/>
              <a:ext cx="0" cy="12065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1802897" y="6334843"/>
              <a:ext cx="0" cy="12065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47" descr="latex-image-1.pdf">
            <a:extLst>
              <a:ext uri="{FF2B5EF4-FFF2-40B4-BE49-F238E27FC236}">
                <a16:creationId xmlns:a16="http://schemas.microsoft.com/office/drawing/2014/main" id="{7EED4B97-23D5-9F40-B36A-B4DC60A897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25" t="366" r="22324" b="52961"/>
          <a:stretch/>
        </p:blipFill>
        <p:spPr>
          <a:xfrm>
            <a:off x="6396781" y="2779476"/>
            <a:ext cx="4572401" cy="776299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44975ED-EAB7-D647-86B5-3066ED22EE62}"/>
              </a:ext>
            </a:extLst>
          </p:cNvPr>
          <p:cNvCxnSpPr/>
          <p:nvPr/>
        </p:nvCxnSpPr>
        <p:spPr>
          <a:xfrm flipH="1">
            <a:off x="9469969" y="2636230"/>
            <a:ext cx="180623" cy="24270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19B78C72-9BEC-3845-A29C-CADB97E4600C}"/>
              </a:ext>
            </a:extLst>
          </p:cNvPr>
          <p:cNvSpPr txBox="1"/>
          <p:nvPr/>
        </p:nvSpPr>
        <p:spPr>
          <a:xfrm>
            <a:off x="8039718" y="2306342"/>
            <a:ext cx="4041423" cy="369330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algn="ctr"/>
            <a:r>
              <a:rPr lang="en-US" sz="1600" dirty="0" err="1">
                <a:latin typeface="CMUSansSerif"/>
                <a:cs typeface="CMUSansSerif"/>
              </a:rPr>
              <a:t>λ</a:t>
            </a:r>
            <a:r>
              <a:rPr lang="en-US" sz="1600" dirty="0">
                <a:latin typeface="CMUSansSerif"/>
                <a:cs typeface="CMUSansSerif"/>
              </a:rPr>
              <a:t> = linear charge density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5375323-400E-4141-9E8F-AB2379F5F94F}"/>
              </a:ext>
            </a:extLst>
          </p:cNvPr>
          <p:cNvSpPr txBox="1"/>
          <p:nvPr/>
        </p:nvSpPr>
        <p:spPr>
          <a:xfrm>
            <a:off x="6528973" y="1510615"/>
            <a:ext cx="5244266" cy="707884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900" dirty="0">
                <a:latin typeface="CMUSansSerif"/>
                <a:cs typeface="CMUSansSerif"/>
              </a:rPr>
              <a:t>Energy spread induced by Coherent Synchrotron Radiation (CSR):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BC559D9-D257-B644-9826-D9282834EFE8}"/>
              </a:ext>
            </a:extLst>
          </p:cNvPr>
          <p:cNvSpPr txBox="1"/>
          <p:nvPr/>
        </p:nvSpPr>
        <p:spPr>
          <a:xfrm>
            <a:off x="6606203" y="3959653"/>
            <a:ext cx="4572401" cy="800217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9" rIns="121917" bIns="60959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800000"/>
                </a:solidFill>
                <a:latin typeface="CMUSansSerif"/>
                <a:cs typeface="CMUSansSerif"/>
              </a:rPr>
              <a:t>Current spikes are problematic, leading to </a:t>
            </a:r>
            <a:r>
              <a:rPr lang="en-US" sz="2000" b="1" dirty="0">
                <a:solidFill>
                  <a:srgbClr val="800000"/>
                </a:solidFill>
                <a:latin typeface="CMUSansSerif"/>
                <a:cs typeface="CMUSansSerif"/>
              </a:rPr>
              <a:t>CSR-induced emittance growth.</a:t>
            </a:r>
            <a:endParaRPr lang="en-US" sz="2000" dirty="0">
              <a:solidFill>
                <a:srgbClr val="800000"/>
              </a:solidFill>
              <a:latin typeface="CMUSansSerif"/>
              <a:cs typeface="CMUSansSerif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798AE18E-1888-D441-85EB-0963CDCB3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260" y="1458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3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Longitudinal phase space dist. at bunch compression exit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78EA35-EE84-2D40-8529-CE555DEFF308}"/>
              </a:ext>
            </a:extLst>
          </p:cNvPr>
          <p:cNvGrpSpPr/>
          <p:nvPr/>
        </p:nvGrpSpPr>
        <p:grpSpPr>
          <a:xfrm>
            <a:off x="3306856" y="2872586"/>
            <a:ext cx="2739385" cy="2499750"/>
            <a:chOff x="3306856" y="2872586"/>
            <a:chExt cx="2739385" cy="249975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2194EAA-AE25-7849-93B9-EAD6E52CDA51}"/>
                </a:ext>
              </a:extLst>
            </p:cNvPr>
            <p:cNvSpPr/>
            <p:nvPr/>
          </p:nvSpPr>
          <p:spPr>
            <a:xfrm>
              <a:off x="3306856" y="3350572"/>
              <a:ext cx="1265145" cy="4717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8AD09DB-B89A-594B-9B5A-05C2C6E77661}"/>
                </a:ext>
              </a:extLst>
            </p:cNvPr>
            <p:cNvSpPr/>
            <p:nvPr/>
          </p:nvSpPr>
          <p:spPr>
            <a:xfrm>
              <a:off x="3504781" y="2872586"/>
              <a:ext cx="2541460" cy="24288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Picture 46" descr="Current_BC2_5.png">
              <a:extLst>
                <a:ext uri="{FF2B5EF4-FFF2-40B4-BE49-F238E27FC236}">
                  <a16:creationId xmlns:a16="http://schemas.microsoft.com/office/drawing/2014/main" id="{E415AE47-2563-CD4F-A77C-B83255339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39465" y="3513365"/>
              <a:ext cx="2541460" cy="1858971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D7B29C2-6294-8547-9E29-79AE160D6764}"/>
              </a:ext>
            </a:extLst>
          </p:cNvPr>
          <p:cNvGrpSpPr/>
          <p:nvPr/>
        </p:nvGrpSpPr>
        <p:grpSpPr>
          <a:xfrm>
            <a:off x="3530255" y="1614534"/>
            <a:ext cx="2420285" cy="1904148"/>
            <a:chOff x="9145251" y="1614534"/>
            <a:chExt cx="2420285" cy="1904148"/>
          </a:xfrm>
        </p:grpSpPr>
        <p:pic>
          <p:nvPicPr>
            <p:cNvPr id="54" name="Picture 53" descr="BC2_5.png">
              <a:extLst>
                <a:ext uri="{FF2B5EF4-FFF2-40B4-BE49-F238E27FC236}">
                  <a16:creationId xmlns:a16="http://schemas.microsoft.com/office/drawing/2014/main" id="{9B89A81E-4C7A-6A45-A35F-1AFC7979D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5251" y="1614534"/>
              <a:ext cx="2420285" cy="1761535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E085EBE-A7F6-1340-A7A7-A5D69991CEF1}"/>
                </a:ext>
              </a:extLst>
            </p:cNvPr>
            <p:cNvSpPr txBox="1"/>
            <p:nvPr/>
          </p:nvSpPr>
          <p:spPr>
            <a:xfrm>
              <a:off x="10155200" y="3195517"/>
              <a:ext cx="689712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MUSansSerif"/>
                  <a:cs typeface="CMUSansSerif"/>
                </a:rPr>
                <a:t>z (fs)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0CF8A30-6DE3-A646-AB15-A1653F2B094B}"/>
              </a:ext>
            </a:extLst>
          </p:cNvPr>
          <p:cNvSpPr txBox="1"/>
          <p:nvPr/>
        </p:nvSpPr>
        <p:spPr>
          <a:xfrm>
            <a:off x="3857779" y="3505852"/>
            <a:ext cx="4041423" cy="369330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600" dirty="0">
                <a:solidFill>
                  <a:srgbClr val="00DCA0"/>
                </a:solidFill>
                <a:latin typeface="CMUSansSerif"/>
                <a:cs typeface="CMUSansSerif"/>
              </a:rPr>
              <a:t>-</a:t>
            </a:r>
            <a:r>
              <a:rPr lang="en-US" sz="1600" dirty="0" err="1">
                <a:solidFill>
                  <a:srgbClr val="00DCA0"/>
                </a:solidFill>
                <a:latin typeface="CMUSansSerif"/>
                <a:cs typeface="CMUSansSerif"/>
              </a:rPr>
              <a:t>λ</a:t>
            </a:r>
            <a:endParaRPr lang="en-US" sz="1600" dirty="0">
              <a:solidFill>
                <a:srgbClr val="00DCA0"/>
              </a:solidFill>
              <a:latin typeface="CMUSansSerif"/>
              <a:cs typeface="CMUSansSerif"/>
            </a:endParaRPr>
          </a:p>
        </p:txBody>
      </p:sp>
      <p:sp>
        <p:nvSpPr>
          <p:cNvPr id="57" name="Slide Number Placeholder 2">
            <a:extLst>
              <a:ext uri="{FF2B5EF4-FFF2-40B4-BE49-F238E27FC236}">
                <a16:creationId xmlns:a16="http://schemas.microsoft.com/office/drawing/2014/main" id="{3DFAD280-7BF9-9E46-8337-BD921AAA7F52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11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9759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2947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expression: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39"/>
          <a:stretch/>
        </p:blipFill>
        <p:spPr>
          <a:xfrm>
            <a:off x="1574807" y="1172685"/>
            <a:ext cx="6434665" cy="11249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8478E3-95AA-CE49-9DD3-93A976AAE4C4}"/>
              </a:ext>
            </a:extLst>
          </p:cNvPr>
          <p:cNvSpPr txBox="1"/>
          <p:nvPr/>
        </p:nvSpPr>
        <p:spPr>
          <a:xfrm>
            <a:off x="7785847" y="5926885"/>
            <a:ext cx="4304807" cy="697753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867" dirty="0" err="1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T.K.Charles</a:t>
            </a:r>
            <a:r>
              <a:rPr lang="en-US" sz="1867" dirty="0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et al. Phys. Rev. Accel. Beams, (2016) </a:t>
            </a:r>
            <a:r>
              <a:rPr lang="en-US" sz="1867" b="1" dirty="0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19</a:t>
            </a:r>
            <a:r>
              <a:rPr lang="en-US" sz="1867" dirty="0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, 104402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47157D-521A-6A4C-852A-168A537ECF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569" y="1168593"/>
            <a:ext cx="744237" cy="115669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B5B41CD-E515-604B-9503-284B4FD72B22}"/>
              </a:ext>
            </a:extLst>
          </p:cNvPr>
          <p:cNvGrpSpPr/>
          <p:nvPr/>
        </p:nvGrpSpPr>
        <p:grpSpPr>
          <a:xfrm>
            <a:off x="2785625" y="2408756"/>
            <a:ext cx="10515600" cy="3506518"/>
            <a:chOff x="2785625" y="2408756"/>
            <a:chExt cx="10515600" cy="350651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20584AA-0491-1742-9934-5F7739988FE0}"/>
                </a:ext>
              </a:extLst>
            </p:cNvPr>
            <p:cNvGrpSpPr/>
            <p:nvPr/>
          </p:nvGrpSpPr>
          <p:grpSpPr>
            <a:xfrm>
              <a:off x="2785625" y="2408756"/>
              <a:ext cx="10515600" cy="3506518"/>
              <a:chOff x="2785625" y="2408756"/>
              <a:chExt cx="10515600" cy="3506518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41"/>
              <a:stretch/>
            </p:blipFill>
            <p:spPr>
              <a:xfrm>
                <a:off x="2785625" y="3234620"/>
                <a:ext cx="3570552" cy="2239720"/>
              </a:xfrm>
              <a:prstGeom prst="rect">
                <a:avLst/>
              </a:prstGeom>
            </p:spPr>
          </p:pic>
          <p:pic>
            <p:nvPicPr>
              <p:cNvPr id="7" name="Picture 6" descr="latex-image-1.pdf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78586" y="5622766"/>
                <a:ext cx="2946481" cy="292508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741" t="12095" r="15075" b="11733"/>
              <a:stretch/>
            </p:blipFill>
            <p:spPr>
              <a:xfrm>
                <a:off x="7058665" y="3429000"/>
                <a:ext cx="2740159" cy="1746507"/>
              </a:xfrm>
              <a:prstGeom prst="rec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4502791" y="4278918"/>
                <a:ext cx="172800" cy="110400"/>
              </a:xfrm>
              <a:prstGeom prst="rect">
                <a:avLst/>
              </a:prstGeom>
              <a:noFill/>
              <a:ln w="9525" cmpd="sng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9" name="Trapezoid 8"/>
              <p:cNvSpPr/>
              <p:nvPr/>
            </p:nvSpPr>
            <p:spPr>
              <a:xfrm rot="16200000">
                <a:off x="4950189" y="3171439"/>
                <a:ext cx="1806416" cy="2317201"/>
              </a:xfrm>
              <a:prstGeom prst="trapezoid">
                <a:avLst>
                  <a:gd name="adj" fmla="val 46211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  <a:alpha val="26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5" name="Title 1">
                <a:extLst>
                  <a:ext uri="{FF2B5EF4-FFF2-40B4-BE49-F238E27FC236}">
                    <a16:creationId xmlns:a16="http://schemas.microsoft.com/office/drawing/2014/main" id="{62B9485B-CAB1-0442-8AA3-10696FFD8F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85625" y="2408756"/>
                <a:ext cx="10515600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800" dirty="0"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Initial phase space distribution:</a:t>
                </a:r>
              </a:p>
            </p:txBody>
          </p:sp>
        </p:grpSp>
        <p:pic>
          <p:nvPicPr>
            <p:cNvPr id="16" name="Picture 15" descr="latex-image-1.pdf">
              <a:extLst>
                <a:ext uri="{FF2B5EF4-FFF2-40B4-BE49-F238E27FC236}">
                  <a16:creationId xmlns:a16="http://schemas.microsoft.com/office/drawing/2014/main" id="{EEBF8F4C-63F6-0841-9676-41B640A790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/>
            <a:stretch/>
          </p:blipFill>
          <p:spPr>
            <a:xfrm>
              <a:off x="5861353" y="2884771"/>
              <a:ext cx="531110" cy="357106"/>
            </a:xfrm>
            <a:prstGeom prst="rect">
              <a:avLst/>
            </a:prstGeom>
          </p:spPr>
        </p:pic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A555683F-F4CF-0444-BF8E-C050F8BD27EB}"/>
              </a:ext>
            </a:extLst>
          </p:cNvPr>
          <p:cNvSpPr/>
          <p:nvPr/>
        </p:nvSpPr>
        <p:spPr>
          <a:xfrm>
            <a:off x="2208627" y="1012873"/>
            <a:ext cx="548862" cy="520505"/>
          </a:xfrm>
          <a:prstGeom prst="ellipse">
            <a:avLst/>
          </a:prstGeom>
          <a:noFill/>
          <a:ln>
            <a:solidFill>
              <a:srgbClr val="0224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CEEABF59-6FE7-6D40-94DA-479DFFF8C3FD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12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55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18" y="1729704"/>
            <a:ext cx="6480529" cy="3513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368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expression for a chicane</a:t>
            </a: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7806266" y="1729765"/>
            <a:ext cx="3742268" cy="3237063"/>
            <a:chOff x="8178799" y="2340940"/>
            <a:chExt cx="3636369" cy="314546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78799" y="2340940"/>
              <a:ext cx="3636369" cy="3145460"/>
            </a:xfrm>
            <a:prstGeom prst="rect">
              <a:avLst/>
            </a:prstGeom>
          </p:spPr>
        </p:pic>
        <p:sp>
          <p:nvSpPr>
            <p:cNvPr id="18" name="Freeform 17"/>
            <p:cNvSpPr/>
            <p:nvPr/>
          </p:nvSpPr>
          <p:spPr>
            <a:xfrm>
              <a:off x="9603938" y="4830216"/>
              <a:ext cx="1155908" cy="454567"/>
            </a:xfrm>
            <a:custGeom>
              <a:avLst/>
              <a:gdLst>
                <a:gd name="connsiteX0" fmla="*/ 0 w 1345406"/>
                <a:gd name="connsiteY0" fmla="*/ 576479 h 576479"/>
                <a:gd name="connsiteX1" fmla="*/ 23812 w 1345406"/>
                <a:gd name="connsiteY1" fmla="*/ 564573 h 576479"/>
                <a:gd name="connsiteX2" fmla="*/ 33337 w 1345406"/>
                <a:gd name="connsiteY2" fmla="*/ 559810 h 576479"/>
                <a:gd name="connsiteX3" fmla="*/ 40481 w 1345406"/>
                <a:gd name="connsiteY3" fmla="*/ 555048 h 576479"/>
                <a:gd name="connsiteX4" fmla="*/ 57150 w 1345406"/>
                <a:gd name="connsiteY4" fmla="*/ 533617 h 576479"/>
                <a:gd name="connsiteX5" fmla="*/ 61912 w 1345406"/>
                <a:gd name="connsiteY5" fmla="*/ 526473 h 576479"/>
                <a:gd name="connsiteX6" fmla="*/ 64293 w 1345406"/>
                <a:gd name="connsiteY6" fmla="*/ 519329 h 576479"/>
                <a:gd name="connsiteX7" fmla="*/ 78581 w 1345406"/>
                <a:gd name="connsiteY7" fmla="*/ 505042 h 576479"/>
                <a:gd name="connsiteX8" fmla="*/ 88106 w 1345406"/>
                <a:gd name="connsiteY8" fmla="*/ 490754 h 576479"/>
                <a:gd name="connsiteX9" fmla="*/ 92868 w 1345406"/>
                <a:gd name="connsiteY9" fmla="*/ 483610 h 576479"/>
                <a:gd name="connsiteX10" fmla="*/ 100012 w 1345406"/>
                <a:gd name="connsiteY10" fmla="*/ 476467 h 576479"/>
                <a:gd name="connsiteX11" fmla="*/ 109537 w 1345406"/>
                <a:gd name="connsiteY11" fmla="*/ 459798 h 576479"/>
                <a:gd name="connsiteX12" fmla="*/ 116681 w 1345406"/>
                <a:gd name="connsiteY12" fmla="*/ 452654 h 576479"/>
                <a:gd name="connsiteX13" fmla="*/ 126206 w 1345406"/>
                <a:gd name="connsiteY13" fmla="*/ 438367 h 576479"/>
                <a:gd name="connsiteX14" fmla="*/ 135731 w 1345406"/>
                <a:gd name="connsiteY14" fmla="*/ 426460 h 576479"/>
                <a:gd name="connsiteX15" fmla="*/ 145256 w 1345406"/>
                <a:gd name="connsiteY15" fmla="*/ 412173 h 576479"/>
                <a:gd name="connsiteX16" fmla="*/ 152400 w 1345406"/>
                <a:gd name="connsiteY16" fmla="*/ 405029 h 576479"/>
                <a:gd name="connsiteX17" fmla="*/ 171450 w 1345406"/>
                <a:gd name="connsiteY17" fmla="*/ 378835 h 576479"/>
                <a:gd name="connsiteX18" fmla="*/ 173831 w 1345406"/>
                <a:gd name="connsiteY18" fmla="*/ 364548 h 576479"/>
                <a:gd name="connsiteX19" fmla="*/ 176212 w 1345406"/>
                <a:gd name="connsiteY19" fmla="*/ 333592 h 576479"/>
                <a:gd name="connsiteX20" fmla="*/ 178593 w 1345406"/>
                <a:gd name="connsiteY20" fmla="*/ 326448 h 576479"/>
                <a:gd name="connsiteX21" fmla="*/ 185737 w 1345406"/>
                <a:gd name="connsiteY21" fmla="*/ 305017 h 576479"/>
                <a:gd name="connsiteX22" fmla="*/ 192881 w 1345406"/>
                <a:gd name="connsiteY22" fmla="*/ 288348 h 576479"/>
                <a:gd name="connsiteX23" fmla="*/ 195262 w 1345406"/>
                <a:gd name="connsiteY23" fmla="*/ 281204 h 576479"/>
                <a:gd name="connsiteX24" fmla="*/ 197643 w 1345406"/>
                <a:gd name="connsiteY24" fmla="*/ 207385 h 576479"/>
                <a:gd name="connsiteX25" fmla="*/ 200025 w 1345406"/>
                <a:gd name="connsiteY25" fmla="*/ 200242 h 576479"/>
                <a:gd name="connsiteX26" fmla="*/ 197643 w 1345406"/>
                <a:gd name="connsiteY26" fmla="*/ 140710 h 576479"/>
                <a:gd name="connsiteX27" fmla="*/ 192881 w 1345406"/>
                <a:gd name="connsiteY27" fmla="*/ 128804 h 576479"/>
                <a:gd name="connsiteX28" fmla="*/ 190500 w 1345406"/>
                <a:gd name="connsiteY28" fmla="*/ 116898 h 576479"/>
                <a:gd name="connsiteX29" fmla="*/ 188118 w 1345406"/>
                <a:gd name="connsiteY29" fmla="*/ 109754 h 576479"/>
                <a:gd name="connsiteX30" fmla="*/ 183356 w 1345406"/>
                <a:gd name="connsiteY30" fmla="*/ 93085 h 576479"/>
                <a:gd name="connsiteX31" fmla="*/ 178593 w 1345406"/>
                <a:gd name="connsiteY31" fmla="*/ 83560 h 576479"/>
                <a:gd name="connsiteX32" fmla="*/ 173831 w 1345406"/>
                <a:gd name="connsiteY32" fmla="*/ 54985 h 576479"/>
                <a:gd name="connsiteX33" fmla="*/ 169068 w 1345406"/>
                <a:gd name="connsiteY33" fmla="*/ 35935 h 576479"/>
                <a:gd name="connsiteX34" fmla="*/ 161925 w 1345406"/>
                <a:gd name="connsiteY34" fmla="*/ 28792 h 576479"/>
                <a:gd name="connsiteX35" fmla="*/ 150018 w 1345406"/>
                <a:gd name="connsiteY35" fmla="*/ 14504 h 576479"/>
                <a:gd name="connsiteX36" fmla="*/ 147637 w 1345406"/>
                <a:gd name="connsiteY36" fmla="*/ 7360 h 576479"/>
                <a:gd name="connsiteX37" fmla="*/ 147637 w 1345406"/>
                <a:gd name="connsiteY37" fmla="*/ 4979 h 576479"/>
                <a:gd name="connsiteX38" fmla="*/ 164306 w 1345406"/>
                <a:gd name="connsiteY38" fmla="*/ 26410 h 576479"/>
                <a:gd name="connsiteX39" fmla="*/ 169068 w 1345406"/>
                <a:gd name="connsiteY39" fmla="*/ 33554 h 576479"/>
                <a:gd name="connsiteX40" fmla="*/ 183356 w 1345406"/>
                <a:gd name="connsiteY40" fmla="*/ 43079 h 576479"/>
                <a:gd name="connsiteX41" fmla="*/ 190500 w 1345406"/>
                <a:gd name="connsiteY41" fmla="*/ 50223 h 576479"/>
                <a:gd name="connsiteX42" fmla="*/ 204787 w 1345406"/>
                <a:gd name="connsiteY42" fmla="*/ 59748 h 576479"/>
                <a:gd name="connsiteX43" fmla="*/ 214312 w 1345406"/>
                <a:gd name="connsiteY43" fmla="*/ 66892 h 576479"/>
                <a:gd name="connsiteX44" fmla="*/ 228600 w 1345406"/>
                <a:gd name="connsiteY44" fmla="*/ 76417 h 576479"/>
                <a:gd name="connsiteX45" fmla="*/ 238125 w 1345406"/>
                <a:gd name="connsiteY45" fmla="*/ 83560 h 576479"/>
                <a:gd name="connsiteX46" fmla="*/ 252412 w 1345406"/>
                <a:gd name="connsiteY46" fmla="*/ 93085 h 576479"/>
                <a:gd name="connsiteX47" fmla="*/ 269081 w 1345406"/>
                <a:gd name="connsiteY47" fmla="*/ 107373 h 576479"/>
                <a:gd name="connsiteX48" fmla="*/ 276225 w 1345406"/>
                <a:gd name="connsiteY48" fmla="*/ 109754 h 576479"/>
                <a:gd name="connsiteX49" fmla="*/ 280987 w 1345406"/>
                <a:gd name="connsiteY49" fmla="*/ 116898 h 576479"/>
                <a:gd name="connsiteX50" fmla="*/ 295275 w 1345406"/>
                <a:gd name="connsiteY50" fmla="*/ 124042 h 576479"/>
                <a:gd name="connsiteX51" fmla="*/ 302418 w 1345406"/>
                <a:gd name="connsiteY51" fmla="*/ 128804 h 576479"/>
                <a:gd name="connsiteX52" fmla="*/ 314325 w 1345406"/>
                <a:gd name="connsiteY52" fmla="*/ 140710 h 576479"/>
                <a:gd name="connsiteX53" fmla="*/ 330993 w 1345406"/>
                <a:gd name="connsiteY53" fmla="*/ 145473 h 576479"/>
                <a:gd name="connsiteX54" fmla="*/ 352425 w 1345406"/>
                <a:gd name="connsiteY54" fmla="*/ 157379 h 576479"/>
                <a:gd name="connsiteX55" fmla="*/ 366712 w 1345406"/>
                <a:gd name="connsiteY55" fmla="*/ 166904 h 576479"/>
                <a:gd name="connsiteX56" fmla="*/ 388143 w 1345406"/>
                <a:gd name="connsiteY56" fmla="*/ 178810 h 576479"/>
                <a:gd name="connsiteX57" fmla="*/ 395287 w 1345406"/>
                <a:gd name="connsiteY57" fmla="*/ 183573 h 576479"/>
                <a:gd name="connsiteX58" fmla="*/ 409575 w 1345406"/>
                <a:gd name="connsiteY58" fmla="*/ 188335 h 576479"/>
                <a:gd name="connsiteX59" fmla="*/ 416718 w 1345406"/>
                <a:gd name="connsiteY59" fmla="*/ 193098 h 576479"/>
                <a:gd name="connsiteX60" fmla="*/ 431006 w 1345406"/>
                <a:gd name="connsiteY60" fmla="*/ 197860 h 576479"/>
                <a:gd name="connsiteX61" fmla="*/ 438150 w 1345406"/>
                <a:gd name="connsiteY61" fmla="*/ 202623 h 576479"/>
                <a:gd name="connsiteX62" fmla="*/ 445293 w 1345406"/>
                <a:gd name="connsiteY62" fmla="*/ 205004 h 576479"/>
                <a:gd name="connsiteX63" fmla="*/ 466725 w 1345406"/>
                <a:gd name="connsiteY63" fmla="*/ 216910 h 576479"/>
                <a:gd name="connsiteX64" fmla="*/ 481012 w 1345406"/>
                <a:gd name="connsiteY64" fmla="*/ 226435 h 576479"/>
                <a:gd name="connsiteX65" fmla="*/ 488156 w 1345406"/>
                <a:gd name="connsiteY65" fmla="*/ 231198 h 576479"/>
                <a:gd name="connsiteX66" fmla="*/ 514350 w 1345406"/>
                <a:gd name="connsiteY66" fmla="*/ 243104 h 576479"/>
                <a:gd name="connsiteX67" fmla="*/ 531018 w 1345406"/>
                <a:gd name="connsiteY67" fmla="*/ 252629 h 576479"/>
                <a:gd name="connsiteX68" fmla="*/ 538162 w 1345406"/>
                <a:gd name="connsiteY68" fmla="*/ 255010 h 576479"/>
                <a:gd name="connsiteX69" fmla="*/ 552450 w 1345406"/>
                <a:gd name="connsiteY69" fmla="*/ 262154 h 576479"/>
                <a:gd name="connsiteX70" fmla="*/ 561975 w 1345406"/>
                <a:gd name="connsiteY70" fmla="*/ 266917 h 576479"/>
                <a:gd name="connsiteX71" fmla="*/ 569118 w 1345406"/>
                <a:gd name="connsiteY71" fmla="*/ 271679 h 576479"/>
                <a:gd name="connsiteX72" fmla="*/ 578643 w 1345406"/>
                <a:gd name="connsiteY72" fmla="*/ 274060 h 576479"/>
                <a:gd name="connsiteX73" fmla="*/ 588168 w 1345406"/>
                <a:gd name="connsiteY73" fmla="*/ 278823 h 576479"/>
                <a:gd name="connsiteX74" fmla="*/ 597693 w 1345406"/>
                <a:gd name="connsiteY74" fmla="*/ 281204 h 576479"/>
                <a:gd name="connsiteX75" fmla="*/ 619125 w 1345406"/>
                <a:gd name="connsiteY75" fmla="*/ 293110 h 576479"/>
                <a:gd name="connsiteX76" fmla="*/ 633412 w 1345406"/>
                <a:gd name="connsiteY76" fmla="*/ 302635 h 576479"/>
                <a:gd name="connsiteX77" fmla="*/ 640556 w 1345406"/>
                <a:gd name="connsiteY77" fmla="*/ 307398 h 576479"/>
                <a:gd name="connsiteX78" fmla="*/ 650081 w 1345406"/>
                <a:gd name="connsiteY78" fmla="*/ 312160 h 576479"/>
                <a:gd name="connsiteX79" fmla="*/ 657225 w 1345406"/>
                <a:gd name="connsiteY79" fmla="*/ 316923 h 576479"/>
                <a:gd name="connsiteX80" fmla="*/ 666750 w 1345406"/>
                <a:gd name="connsiteY80" fmla="*/ 321685 h 576479"/>
                <a:gd name="connsiteX81" fmla="*/ 673893 w 1345406"/>
                <a:gd name="connsiteY81" fmla="*/ 324067 h 576479"/>
                <a:gd name="connsiteX82" fmla="*/ 681037 w 1345406"/>
                <a:gd name="connsiteY82" fmla="*/ 328829 h 576479"/>
                <a:gd name="connsiteX83" fmla="*/ 695325 w 1345406"/>
                <a:gd name="connsiteY83" fmla="*/ 333592 h 576479"/>
                <a:gd name="connsiteX84" fmla="*/ 716756 w 1345406"/>
                <a:gd name="connsiteY84" fmla="*/ 340735 h 576479"/>
                <a:gd name="connsiteX85" fmla="*/ 733425 w 1345406"/>
                <a:gd name="connsiteY85" fmla="*/ 347879 h 576479"/>
                <a:gd name="connsiteX86" fmla="*/ 752475 w 1345406"/>
                <a:gd name="connsiteY86" fmla="*/ 352642 h 576479"/>
                <a:gd name="connsiteX87" fmla="*/ 766762 w 1345406"/>
                <a:gd name="connsiteY87" fmla="*/ 357404 h 576479"/>
                <a:gd name="connsiteX88" fmla="*/ 773906 w 1345406"/>
                <a:gd name="connsiteY88" fmla="*/ 359785 h 576479"/>
                <a:gd name="connsiteX89" fmla="*/ 781050 w 1345406"/>
                <a:gd name="connsiteY89" fmla="*/ 364548 h 576479"/>
                <a:gd name="connsiteX90" fmla="*/ 788193 w 1345406"/>
                <a:gd name="connsiteY90" fmla="*/ 366929 h 576479"/>
                <a:gd name="connsiteX91" fmla="*/ 797718 w 1345406"/>
                <a:gd name="connsiteY91" fmla="*/ 374073 h 576479"/>
                <a:gd name="connsiteX92" fmla="*/ 804862 w 1345406"/>
                <a:gd name="connsiteY92" fmla="*/ 378835 h 576479"/>
                <a:gd name="connsiteX93" fmla="*/ 814387 w 1345406"/>
                <a:gd name="connsiteY93" fmla="*/ 383598 h 576479"/>
                <a:gd name="connsiteX94" fmla="*/ 821531 w 1345406"/>
                <a:gd name="connsiteY94" fmla="*/ 388360 h 576479"/>
                <a:gd name="connsiteX95" fmla="*/ 838200 w 1345406"/>
                <a:gd name="connsiteY95" fmla="*/ 395504 h 576479"/>
                <a:gd name="connsiteX96" fmla="*/ 852487 w 1345406"/>
                <a:gd name="connsiteY96" fmla="*/ 405029 h 576479"/>
                <a:gd name="connsiteX97" fmla="*/ 862012 w 1345406"/>
                <a:gd name="connsiteY97" fmla="*/ 409792 h 576479"/>
                <a:gd name="connsiteX98" fmla="*/ 869156 w 1345406"/>
                <a:gd name="connsiteY98" fmla="*/ 416935 h 576479"/>
                <a:gd name="connsiteX99" fmla="*/ 878681 w 1345406"/>
                <a:gd name="connsiteY99" fmla="*/ 421698 h 576479"/>
                <a:gd name="connsiteX100" fmla="*/ 895350 w 1345406"/>
                <a:gd name="connsiteY100" fmla="*/ 426460 h 576479"/>
                <a:gd name="connsiteX101" fmla="*/ 904875 w 1345406"/>
                <a:gd name="connsiteY101" fmla="*/ 431223 h 576479"/>
                <a:gd name="connsiteX102" fmla="*/ 912018 w 1345406"/>
                <a:gd name="connsiteY102" fmla="*/ 433604 h 576479"/>
                <a:gd name="connsiteX103" fmla="*/ 933450 w 1345406"/>
                <a:gd name="connsiteY103" fmla="*/ 443129 h 576479"/>
                <a:gd name="connsiteX104" fmla="*/ 942975 w 1345406"/>
                <a:gd name="connsiteY104" fmla="*/ 447892 h 576479"/>
                <a:gd name="connsiteX105" fmla="*/ 950118 w 1345406"/>
                <a:gd name="connsiteY105" fmla="*/ 452654 h 576479"/>
                <a:gd name="connsiteX106" fmla="*/ 973931 w 1345406"/>
                <a:gd name="connsiteY106" fmla="*/ 457417 h 576479"/>
                <a:gd name="connsiteX107" fmla="*/ 1000125 w 1345406"/>
                <a:gd name="connsiteY107" fmla="*/ 464560 h 576479"/>
                <a:gd name="connsiteX108" fmla="*/ 1007268 w 1345406"/>
                <a:gd name="connsiteY108" fmla="*/ 469323 h 576479"/>
                <a:gd name="connsiteX109" fmla="*/ 1026318 w 1345406"/>
                <a:gd name="connsiteY109" fmla="*/ 474085 h 576479"/>
                <a:gd name="connsiteX110" fmla="*/ 1033462 w 1345406"/>
                <a:gd name="connsiteY110" fmla="*/ 476467 h 576479"/>
                <a:gd name="connsiteX111" fmla="*/ 1054893 w 1345406"/>
                <a:gd name="connsiteY111" fmla="*/ 481229 h 576479"/>
                <a:gd name="connsiteX112" fmla="*/ 1076325 w 1345406"/>
                <a:gd name="connsiteY112" fmla="*/ 488373 h 576479"/>
                <a:gd name="connsiteX113" fmla="*/ 1083468 w 1345406"/>
                <a:gd name="connsiteY113" fmla="*/ 490754 h 576479"/>
                <a:gd name="connsiteX114" fmla="*/ 1090612 w 1345406"/>
                <a:gd name="connsiteY114" fmla="*/ 493135 h 576479"/>
                <a:gd name="connsiteX115" fmla="*/ 1107281 w 1345406"/>
                <a:gd name="connsiteY115" fmla="*/ 502660 h 576479"/>
                <a:gd name="connsiteX116" fmla="*/ 1126331 w 1345406"/>
                <a:gd name="connsiteY116" fmla="*/ 507423 h 576479"/>
                <a:gd name="connsiteX117" fmla="*/ 1135856 w 1345406"/>
                <a:gd name="connsiteY117" fmla="*/ 514567 h 576479"/>
                <a:gd name="connsiteX118" fmla="*/ 1143000 w 1345406"/>
                <a:gd name="connsiteY118" fmla="*/ 516948 h 576479"/>
                <a:gd name="connsiteX119" fmla="*/ 1152525 w 1345406"/>
                <a:gd name="connsiteY119" fmla="*/ 521710 h 576479"/>
                <a:gd name="connsiteX120" fmla="*/ 1159668 w 1345406"/>
                <a:gd name="connsiteY120" fmla="*/ 524092 h 576479"/>
                <a:gd name="connsiteX121" fmla="*/ 1176337 w 1345406"/>
                <a:gd name="connsiteY121" fmla="*/ 531235 h 576479"/>
                <a:gd name="connsiteX122" fmla="*/ 1195387 w 1345406"/>
                <a:gd name="connsiteY122" fmla="*/ 540760 h 576479"/>
                <a:gd name="connsiteX123" fmla="*/ 1204912 w 1345406"/>
                <a:gd name="connsiteY123" fmla="*/ 545523 h 576479"/>
                <a:gd name="connsiteX124" fmla="*/ 1214437 w 1345406"/>
                <a:gd name="connsiteY124" fmla="*/ 547904 h 576479"/>
                <a:gd name="connsiteX125" fmla="*/ 1238250 w 1345406"/>
                <a:gd name="connsiteY125" fmla="*/ 552667 h 576479"/>
                <a:gd name="connsiteX126" fmla="*/ 1252537 w 1345406"/>
                <a:gd name="connsiteY126" fmla="*/ 557429 h 576479"/>
                <a:gd name="connsiteX127" fmla="*/ 1295400 w 1345406"/>
                <a:gd name="connsiteY127" fmla="*/ 566954 h 576479"/>
                <a:gd name="connsiteX128" fmla="*/ 1333500 w 1345406"/>
                <a:gd name="connsiteY128" fmla="*/ 571717 h 576479"/>
                <a:gd name="connsiteX129" fmla="*/ 1345406 w 1345406"/>
                <a:gd name="connsiteY129" fmla="*/ 574098 h 576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345406" h="576479">
                  <a:moveTo>
                    <a:pt x="0" y="576479"/>
                  </a:moveTo>
                  <a:lnTo>
                    <a:pt x="23812" y="564573"/>
                  </a:lnTo>
                  <a:cubicBezTo>
                    <a:pt x="26987" y="562985"/>
                    <a:pt x="30383" y="561779"/>
                    <a:pt x="33337" y="559810"/>
                  </a:cubicBezTo>
                  <a:lnTo>
                    <a:pt x="40481" y="555048"/>
                  </a:lnTo>
                  <a:cubicBezTo>
                    <a:pt x="64561" y="518927"/>
                    <a:pt x="38494" y="556004"/>
                    <a:pt x="57150" y="533617"/>
                  </a:cubicBezTo>
                  <a:cubicBezTo>
                    <a:pt x="58982" y="531418"/>
                    <a:pt x="60632" y="529033"/>
                    <a:pt x="61912" y="526473"/>
                  </a:cubicBezTo>
                  <a:cubicBezTo>
                    <a:pt x="63034" y="524228"/>
                    <a:pt x="62752" y="521310"/>
                    <a:pt x="64293" y="519329"/>
                  </a:cubicBezTo>
                  <a:cubicBezTo>
                    <a:pt x="68428" y="514013"/>
                    <a:pt x="74845" y="510646"/>
                    <a:pt x="78581" y="505042"/>
                  </a:cubicBezTo>
                  <a:lnTo>
                    <a:pt x="88106" y="490754"/>
                  </a:lnTo>
                  <a:cubicBezTo>
                    <a:pt x="89693" y="488373"/>
                    <a:pt x="90844" y="485634"/>
                    <a:pt x="92868" y="483610"/>
                  </a:cubicBezTo>
                  <a:lnTo>
                    <a:pt x="100012" y="476467"/>
                  </a:lnTo>
                  <a:cubicBezTo>
                    <a:pt x="102922" y="470648"/>
                    <a:pt x="105332" y="464844"/>
                    <a:pt x="109537" y="459798"/>
                  </a:cubicBezTo>
                  <a:cubicBezTo>
                    <a:pt x="111693" y="457211"/>
                    <a:pt x="114613" y="455312"/>
                    <a:pt x="116681" y="452654"/>
                  </a:cubicBezTo>
                  <a:cubicBezTo>
                    <a:pt x="120195" y="448136"/>
                    <a:pt x="126206" y="438367"/>
                    <a:pt x="126206" y="438367"/>
                  </a:cubicBezTo>
                  <a:cubicBezTo>
                    <a:pt x="131567" y="422281"/>
                    <a:pt x="124132" y="439716"/>
                    <a:pt x="135731" y="426460"/>
                  </a:cubicBezTo>
                  <a:cubicBezTo>
                    <a:pt x="139500" y="422153"/>
                    <a:pt x="141209" y="416220"/>
                    <a:pt x="145256" y="412173"/>
                  </a:cubicBezTo>
                  <a:cubicBezTo>
                    <a:pt x="147637" y="409792"/>
                    <a:pt x="150267" y="407635"/>
                    <a:pt x="152400" y="405029"/>
                  </a:cubicBezTo>
                  <a:cubicBezTo>
                    <a:pt x="161998" y="393297"/>
                    <a:pt x="164594" y="389119"/>
                    <a:pt x="171450" y="378835"/>
                  </a:cubicBezTo>
                  <a:cubicBezTo>
                    <a:pt x="172244" y="374073"/>
                    <a:pt x="173326" y="369349"/>
                    <a:pt x="173831" y="364548"/>
                  </a:cubicBezTo>
                  <a:cubicBezTo>
                    <a:pt x="174914" y="354256"/>
                    <a:pt x="174928" y="343861"/>
                    <a:pt x="176212" y="333592"/>
                  </a:cubicBezTo>
                  <a:cubicBezTo>
                    <a:pt x="176523" y="331101"/>
                    <a:pt x="178048" y="328898"/>
                    <a:pt x="178593" y="326448"/>
                  </a:cubicBezTo>
                  <a:cubicBezTo>
                    <a:pt x="182871" y="307200"/>
                    <a:pt x="177452" y="317444"/>
                    <a:pt x="185737" y="305017"/>
                  </a:cubicBezTo>
                  <a:cubicBezTo>
                    <a:pt x="191321" y="288263"/>
                    <a:pt x="184053" y="308946"/>
                    <a:pt x="192881" y="288348"/>
                  </a:cubicBezTo>
                  <a:cubicBezTo>
                    <a:pt x="193870" y="286041"/>
                    <a:pt x="194468" y="283585"/>
                    <a:pt x="195262" y="281204"/>
                  </a:cubicBezTo>
                  <a:cubicBezTo>
                    <a:pt x="196056" y="256598"/>
                    <a:pt x="196197" y="231962"/>
                    <a:pt x="197643" y="207385"/>
                  </a:cubicBezTo>
                  <a:cubicBezTo>
                    <a:pt x="197790" y="204879"/>
                    <a:pt x="200025" y="202752"/>
                    <a:pt x="200025" y="200242"/>
                  </a:cubicBezTo>
                  <a:cubicBezTo>
                    <a:pt x="200025" y="180382"/>
                    <a:pt x="199619" y="160471"/>
                    <a:pt x="197643" y="140710"/>
                  </a:cubicBezTo>
                  <a:cubicBezTo>
                    <a:pt x="197218" y="136457"/>
                    <a:pt x="194109" y="132898"/>
                    <a:pt x="192881" y="128804"/>
                  </a:cubicBezTo>
                  <a:cubicBezTo>
                    <a:pt x="191718" y="124927"/>
                    <a:pt x="191482" y="120824"/>
                    <a:pt x="190500" y="116898"/>
                  </a:cubicBezTo>
                  <a:cubicBezTo>
                    <a:pt x="189891" y="114463"/>
                    <a:pt x="188808" y="112168"/>
                    <a:pt x="188118" y="109754"/>
                  </a:cubicBezTo>
                  <a:cubicBezTo>
                    <a:pt x="186392" y="103714"/>
                    <a:pt x="185803" y="98793"/>
                    <a:pt x="183356" y="93085"/>
                  </a:cubicBezTo>
                  <a:cubicBezTo>
                    <a:pt x="181958" y="89822"/>
                    <a:pt x="180181" y="86735"/>
                    <a:pt x="178593" y="83560"/>
                  </a:cubicBezTo>
                  <a:cubicBezTo>
                    <a:pt x="174708" y="52474"/>
                    <a:pt x="178326" y="75213"/>
                    <a:pt x="173831" y="54985"/>
                  </a:cubicBezTo>
                  <a:cubicBezTo>
                    <a:pt x="173429" y="53177"/>
                    <a:pt x="171197" y="39129"/>
                    <a:pt x="169068" y="35935"/>
                  </a:cubicBezTo>
                  <a:cubicBezTo>
                    <a:pt x="167200" y="33133"/>
                    <a:pt x="164081" y="31379"/>
                    <a:pt x="161925" y="28792"/>
                  </a:cubicBezTo>
                  <a:cubicBezTo>
                    <a:pt x="145349" y="8901"/>
                    <a:pt x="170887" y="35373"/>
                    <a:pt x="150018" y="14504"/>
                  </a:cubicBezTo>
                  <a:cubicBezTo>
                    <a:pt x="149224" y="12123"/>
                    <a:pt x="149029" y="9449"/>
                    <a:pt x="147637" y="7360"/>
                  </a:cubicBezTo>
                  <a:cubicBezTo>
                    <a:pt x="143971" y="1861"/>
                    <a:pt x="133016" y="-4767"/>
                    <a:pt x="147637" y="4979"/>
                  </a:cubicBezTo>
                  <a:cubicBezTo>
                    <a:pt x="171717" y="41100"/>
                    <a:pt x="145650" y="4023"/>
                    <a:pt x="164306" y="26410"/>
                  </a:cubicBezTo>
                  <a:cubicBezTo>
                    <a:pt x="166138" y="28609"/>
                    <a:pt x="166914" y="31669"/>
                    <a:pt x="169068" y="33554"/>
                  </a:cubicBezTo>
                  <a:cubicBezTo>
                    <a:pt x="173376" y="37323"/>
                    <a:pt x="179309" y="39032"/>
                    <a:pt x="183356" y="43079"/>
                  </a:cubicBezTo>
                  <a:cubicBezTo>
                    <a:pt x="185737" y="45460"/>
                    <a:pt x="187842" y="48155"/>
                    <a:pt x="190500" y="50223"/>
                  </a:cubicBezTo>
                  <a:cubicBezTo>
                    <a:pt x="195018" y="53737"/>
                    <a:pt x="200208" y="56314"/>
                    <a:pt x="204787" y="59748"/>
                  </a:cubicBezTo>
                  <a:cubicBezTo>
                    <a:pt x="207962" y="62129"/>
                    <a:pt x="211061" y="64616"/>
                    <a:pt x="214312" y="66892"/>
                  </a:cubicBezTo>
                  <a:cubicBezTo>
                    <a:pt x="219001" y="70174"/>
                    <a:pt x="224021" y="72983"/>
                    <a:pt x="228600" y="76417"/>
                  </a:cubicBezTo>
                  <a:cubicBezTo>
                    <a:pt x="231775" y="78798"/>
                    <a:pt x="234874" y="81284"/>
                    <a:pt x="238125" y="83560"/>
                  </a:cubicBezTo>
                  <a:cubicBezTo>
                    <a:pt x="242814" y="86842"/>
                    <a:pt x="248365" y="89038"/>
                    <a:pt x="252412" y="93085"/>
                  </a:cubicBezTo>
                  <a:cubicBezTo>
                    <a:pt x="258041" y="98714"/>
                    <a:pt x="261954" y="103301"/>
                    <a:pt x="269081" y="107373"/>
                  </a:cubicBezTo>
                  <a:cubicBezTo>
                    <a:pt x="271260" y="108618"/>
                    <a:pt x="273844" y="108960"/>
                    <a:pt x="276225" y="109754"/>
                  </a:cubicBezTo>
                  <a:cubicBezTo>
                    <a:pt x="277812" y="112135"/>
                    <a:pt x="278963" y="114874"/>
                    <a:pt x="280987" y="116898"/>
                  </a:cubicBezTo>
                  <a:cubicBezTo>
                    <a:pt x="287808" y="123719"/>
                    <a:pt x="287531" y="120170"/>
                    <a:pt x="295275" y="124042"/>
                  </a:cubicBezTo>
                  <a:cubicBezTo>
                    <a:pt x="297834" y="125322"/>
                    <a:pt x="300037" y="127217"/>
                    <a:pt x="302418" y="128804"/>
                  </a:cubicBezTo>
                  <a:cubicBezTo>
                    <a:pt x="306652" y="135155"/>
                    <a:pt x="306916" y="137534"/>
                    <a:pt x="314325" y="140710"/>
                  </a:cubicBezTo>
                  <a:cubicBezTo>
                    <a:pt x="319711" y="143018"/>
                    <a:pt x="325786" y="142581"/>
                    <a:pt x="330993" y="145473"/>
                  </a:cubicBezTo>
                  <a:cubicBezTo>
                    <a:pt x="355555" y="159118"/>
                    <a:pt x="336261" y="151992"/>
                    <a:pt x="352425" y="157379"/>
                  </a:cubicBezTo>
                  <a:cubicBezTo>
                    <a:pt x="368276" y="173232"/>
                    <a:pt x="351206" y="158290"/>
                    <a:pt x="366712" y="166904"/>
                  </a:cubicBezTo>
                  <a:cubicBezTo>
                    <a:pt x="391278" y="180551"/>
                    <a:pt x="371979" y="173422"/>
                    <a:pt x="388143" y="178810"/>
                  </a:cubicBezTo>
                  <a:cubicBezTo>
                    <a:pt x="390524" y="180398"/>
                    <a:pt x="392672" y="182411"/>
                    <a:pt x="395287" y="183573"/>
                  </a:cubicBezTo>
                  <a:cubicBezTo>
                    <a:pt x="399875" y="185612"/>
                    <a:pt x="409575" y="188335"/>
                    <a:pt x="409575" y="188335"/>
                  </a:cubicBezTo>
                  <a:cubicBezTo>
                    <a:pt x="411956" y="189923"/>
                    <a:pt x="414103" y="191936"/>
                    <a:pt x="416718" y="193098"/>
                  </a:cubicBezTo>
                  <a:cubicBezTo>
                    <a:pt x="421306" y="195137"/>
                    <a:pt x="431006" y="197860"/>
                    <a:pt x="431006" y="197860"/>
                  </a:cubicBezTo>
                  <a:cubicBezTo>
                    <a:pt x="433387" y="199448"/>
                    <a:pt x="435590" y="201343"/>
                    <a:pt x="438150" y="202623"/>
                  </a:cubicBezTo>
                  <a:cubicBezTo>
                    <a:pt x="440395" y="203745"/>
                    <a:pt x="443099" y="203785"/>
                    <a:pt x="445293" y="205004"/>
                  </a:cubicBezTo>
                  <a:cubicBezTo>
                    <a:pt x="469855" y="218649"/>
                    <a:pt x="450561" y="211523"/>
                    <a:pt x="466725" y="216910"/>
                  </a:cubicBezTo>
                  <a:lnTo>
                    <a:pt x="481012" y="226435"/>
                  </a:lnTo>
                  <a:cubicBezTo>
                    <a:pt x="483393" y="228023"/>
                    <a:pt x="485441" y="230293"/>
                    <a:pt x="488156" y="231198"/>
                  </a:cubicBezTo>
                  <a:cubicBezTo>
                    <a:pt x="498270" y="234569"/>
                    <a:pt x="503705" y="236006"/>
                    <a:pt x="514350" y="243104"/>
                  </a:cubicBezTo>
                  <a:cubicBezTo>
                    <a:pt x="521526" y="247889"/>
                    <a:pt x="522556" y="249003"/>
                    <a:pt x="531018" y="252629"/>
                  </a:cubicBezTo>
                  <a:cubicBezTo>
                    <a:pt x="533325" y="253618"/>
                    <a:pt x="535781" y="254216"/>
                    <a:pt x="538162" y="255010"/>
                  </a:cubicBezTo>
                  <a:cubicBezTo>
                    <a:pt x="551893" y="264165"/>
                    <a:pt x="538645" y="256238"/>
                    <a:pt x="552450" y="262154"/>
                  </a:cubicBezTo>
                  <a:cubicBezTo>
                    <a:pt x="555713" y="263552"/>
                    <a:pt x="558893" y="265156"/>
                    <a:pt x="561975" y="266917"/>
                  </a:cubicBezTo>
                  <a:cubicBezTo>
                    <a:pt x="564460" y="268337"/>
                    <a:pt x="566488" y="270552"/>
                    <a:pt x="569118" y="271679"/>
                  </a:cubicBezTo>
                  <a:cubicBezTo>
                    <a:pt x="572126" y="272968"/>
                    <a:pt x="575468" y="273266"/>
                    <a:pt x="578643" y="274060"/>
                  </a:cubicBezTo>
                  <a:cubicBezTo>
                    <a:pt x="581818" y="275648"/>
                    <a:pt x="584844" y="277577"/>
                    <a:pt x="588168" y="278823"/>
                  </a:cubicBezTo>
                  <a:cubicBezTo>
                    <a:pt x="591232" y="279972"/>
                    <a:pt x="594766" y="279740"/>
                    <a:pt x="597693" y="281204"/>
                  </a:cubicBezTo>
                  <a:cubicBezTo>
                    <a:pt x="630443" y="297578"/>
                    <a:pt x="599370" y="286526"/>
                    <a:pt x="619125" y="293110"/>
                  </a:cubicBezTo>
                  <a:lnTo>
                    <a:pt x="633412" y="302635"/>
                  </a:lnTo>
                  <a:cubicBezTo>
                    <a:pt x="635793" y="304223"/>
                    <a:pt x="637996" y="306118"/>
                    <a:pt x="640556" y="307398"/>
                  </a:cubicBezTo>
                  <a:cubicBezTo>
                    <a:pt x="643731" y="308985"/>
                    <a:pt x="646999" y="310399"/>
                    <a:pt x="650081" y="312160"/>
                  </a:cubicBezTo>
                  <a:cubicBezTo>
                    <a:pt x="652566" y="313580"/>
                    <a:pt x="654740" y="315503"/>
                    <a:pt x="657225" y="316923"/>
                  </a:cubicBezTo>
                  <a:cubicBezTo>
                    <a:pt x="660307" y="318684"/>
                    <a:pt x="663487" y="320287"/>
                    <a:pt x="666750" y="321685"/>
                  </a:cubicBezTo>
                  <a:cubicBezTo>
                    <a:pt x="669057" y="322674"/>
                    <a:pt x="671648" y="322944"/>
                    <a:pt x="673893" y="324067"/>
                  </a:cubicBezTo>
                  <a:cubicBezTo>
                    <a:pt x="676453" y="325347"/>
                    <a:pt x="678422" y="327667"/>
                    <a:pt x="681037" y="328829"/>
                  </a:cubicBezTo>
                  <a:cubicBezTo>
                    <a:pt x="685625" y="330868"/>
                    <a:pt x="690562" y="332004"/>
                    <a:pt x="695325" y="333592"/>
                  </a:cubicBezTo>
                  <a:lnTo>
                    <a:pt x="716756" y="340735"/>
                  </a:lnTo>
                  <a:cubicBezTo>
                    <a:pt x="733503" y="346318"/>
                    <a:pt x="712837" y="339056"/>
                    <a:pt x="733425" y="347879"/>
                  </a:cubicBezTo>
                  <a:cubicBezTo>
                    <a:pt x="741853" y="351491"/>
                    <a:pt x="742228" y="349847"/>
                    <a:pt x="752475" y="352642"/>
                  </a:cubicBezTo>
                  <a:cubicBezTo>
                    <a:pt x="757318" y="353963"/>
                    <a:pt x="762000" y="355817"/>
                    <a:pt x="766762" y="357404"/>
                  </a:cubicBezTo>
                  <a:lnTo>
                    <a:pt x="773906" y="359785"/>
                  </a:lnTo>
                  <a:cubicBezTo>
                    <a:pt x="776287" y="361373"/>
                    <a:pt x="778490" y="363268"/>
                    <a:pt x="781050" y="364548"/>
                  </a:cubicBezTo>
                  <a:cubicBezTo>
                    <a:pt x="783295" y="365670"/>
                    <a:pt x="786014" y="365684"/>
                    <a:pt x="788193" y="366929"/>
                  </a:cubicBezTo>
                  <a:cubicBezTo>
                    <a:pt x="791639" y="368898"/>
                    <a:pt x="794488" y="371766"/>
                    <a:pt x="797718" y="374073"/>
                  </a:cubicBezTo>
                  <a:cubicBezTo>
                    <a:pt x="800047" y="375736"/>
                    <a:pt x="802377" y="377415"/>
                    <a:pt x="804862" y="378835"/>
                  </a:cubicBezTo>
                  <a:cubicBezTo>
                    <a:pt x="807944" y="380596"/>
                    <a:pt x="811305" y="381837"/>
                    <a:pt x="814387" y="383598"/>
                  </a:cubicBezTo>
                  <a:cubicBezTo>
                    <a:pt x="816872" y="385018"/>
                    <a:pt x="819046" y="386940"/>
                    <a:pt x="821531" y="388360"/>
                  </a:cubicBezTo>
                  <a:cubicBezTo>
                    <a:pt x="829774" y="393070"/>
                    <a:pt x="830183" y="392832"/>
                    <a:pt x="838200" y="395504"/>
                  </a:cubicBezTo>
                  <a:cubicBezTo>
                    <a:pt x="842962" y="398679"/>
                    <a:pt x="847368" y="402469"/>
                    <a:pt x="852487" y="405029"/>
                  </a:cubicBezTo>
                  <a:cubicBezTo>
                    <a:pt x="855662" y="406617"/>
                    <a:pt x="859123" y="407729"/>
                    <a:pt x="862012" y="409792"/>
                  </a:cubicBezTo>
                  <a:cubicBezTo>
                    <a:pt x="864752" y="411749"/>
                    <a:pt x="866416" y="414978"/>
                    <a:pt x="869156" y="416935"/>
                  </a:cubicBezTo>
                  <a:cubicBezTo>
                    <a:pt x="872045" y="418998"/>
                    <a:pt x="875418" y="420300"/>
                    <a:pt x="878681" y="421698"/>
                  </a:cubicBezTo>
                  <a:cubicBezTo>
                    <a:pt x="883462" y="423747"/>
                    <a:pt x="890519" y="425252"/>
                    <a:pt x="895350" y="426460"/>
                  </a:cubicBezTo>
                  <a:cubicBezTo>
                    <a:pt x="898525" y="428048"/>
                    <a:pt x="901612" y="429825"/>
                    <a:pt x="904875" y="431223"/>
                  </a:cubicBezTo>
                  <a:cubicBezTo>
                    <a:pt x="907182" y="432212"/>
                    <a:pt x="909839" y="432359"/>
                    <a:pt x="912018" y="433604"/>
                  </a:cubicBezTo>
                  <a:cubicBezTo>
                    <a:pt x="930916" y="444403"/>
                    <a:pt x="911394" y="438719"/>
                    <a:pt x="933450" y="443129"/>
                  </a:cubicBezTo>
                  <a:cubicBezTo>
                    <a:pt x="936625" y="444717"/>
                    <a:pt x="939893" y="446131"/>
                    <a:pt x="942975" y="447892"/>
                  </a:cubicBezTo>
                  <a:cubicBezTo>
                    <a:pt x="945460" y="449312"/>
                    <a:pt x="947383" y="451812"/>
                    <a:pt x="950118" y="452654"/>
                  </a:cubicBezTo>
                  <a:cubicBezTo>
                    <a:pt x="957855" y="455035"/>
                    <a:pt x="966251" y="454857"/>
                    <a:pt x="973931" y="457417"/>
                  </a:cubicBezTo>
                  <a:cubicBezTo>
                    <a:pt x="992058" y="463459"/>
                    <a:pt x="983296" y="461195"/>
                    <a:pt x="1000125" y="464560"/>
                  </a:cubicBezTo>
                  <a:cubicBezTo>
                    <a:pt x="1002506" y="466148"/>
                    <a:pt x="1004579" y="468345"/>
                    <a:pt x="1007268" y="469323"/>
                  </a:cubicBezTo>
                  <a:cubicBezTo>
                    <a:pt x="1013419" y="471560"/>
                    <a:pt x="1020109" y="472015"/>
                    <a:pt x="1026318" y="474085"/>
                  </a:cubicBezTo>
                  <a:cubicBezTo>
                    <a:pt x="1028699" y="474879"/>
                    <a:pt x="1031027" y="475858"/>
                    <a:pt x="1033462" y="476467"/>
                  </a:cubicBezTo>
                  <a:cubicBezTo>
                    <a:pt x="1047060" y="479867"/>
                    <a:pt x="1042669" y="477562"/>
                    <a:pt x="1054893" y="481229"/>
                  </a:cubicBezTo>
                  <a:cubicBezTo>
                    <a:pt x="1062106" y="483393"/>
                    <a:pt x="1069181" y="485992"/>
                    <a:pt x="1076325" y="488373"/>
                  </a:cubicBezTo>
                  <a:lnTo>
                    <a:pt x="1083468" y="490754"/>
                  </a:lnTo>
                  <a:lnTo>
                    <a:pt x="1090612" y="493135"/>
                  </a:lnTo>
                  <a:cubicBezTo>
                    <a:pt x="1099957" y="500144"/>
                    <a:pt x="1097756" y="500062"/>
                    <a:pt x="1107281" y="502660"/>
                  </a:cubicBezTo>
                  <a:cubicBezTo>
                    <a:pt x="1113596" y="504382"/>
                    <a:pt x="1126331" y="507423"/>
                    <a:pt x="1126331" y="507423"/>
                  </a:cubicBezTo>
                  <a:cubicBezTo>
                    <a:pt x="1129506" y="509804"/>
                    <a:pt x="1132410" y="512598"/>
                    <a:pt x="1135856" y="514567"/>
                  </a:cubicBezTo>
                  <a:cubicBezTo>
                    <a:pt x="1138035" y="515812"/>
                    <a:pt x="1140693" y="515959"/>
                    <a:pt x="1143000" y="516948"/>
                  </a:cubicBezTo>
                  <a:cubicBezTo>
                    <a:pt x="1146263" y="518346"/>
                    <a:pt x="1149262" y="520312"/>
                    <a:pt x="1152525" y="521710"/>
                  </a:cubicBezTo>
                  <a:cubicBezTo>
                    <a:pt x="1154832" y="522699"/>
                    <a:pt x="1157423" y="522969"/>
                    <a:pt x="1159668" y="524092"/>
                  </a:cubicBezTo>
                  <a:cubicBezTo>
                    <a:pt x="1176107" y="532312"/>
                    <a:pt x="1156521" y="526281"/>
                    <a:pt x="1176337" y="531235"/>
                  </a:cubicBezTo>
                  <a:lnTo>
                    <a:pt x="1195387" y="540760"/>
                  </a:lnTo>
                  <a:cubicBezTo>
                    <a:pt x="1198562" y="542348"/>
                    <a:pt x="1201468" y="544662"/>
                    <a:pt x="1204912" y="545523"/>
                  </a:cubicBezTo>
                  <a:cubicBezTo>
                    <a:pt x="1208087" y="546317"/>
                    <a:pt x="1211237" y="547218"/>
                    <a:pt x="1214437" y="547904"/>
                  </a:cubicBezTo>
                  <a:cubicBezTo>
                    <a:pt x="1222352" y="549600"/>
                    <a:pt x="1230570" y="550107"/>
                    <a:pt x="1238250" y="552667"/>
                  </a:cubicBezTo>
                  <a:cubicBezTo>
                    <a:pt x="1243012" y="554254"/>
                    <a:pt x="1247667" y="556211"/>
                    <a:pt x="1252537" y="557429"/>
                  </a:cubicBezTo>
                  <a:cubicBezTo>
                    <a:pt x="1267225" y="561101"/>
                    <a:pt x="1280275" y="564686"/>
                    <a:pt x="1295400" y="566954"/>
                  </a:cubicBezTo>
                  <a:cubicBezTo>
                    <a:pt x="1351553" y="575376"/>
                    <a:pt x="1294676" y="564657"/>
                    <a:pt x="1333500" y="571717"/>
                  </a:cubicBezTo>
                  <a:cubicBezTo>
                    <a:pt x="1337482" y="572441"/>
                    <a:pt x="1345406" y="574098"/>
                    <a:pt x="1345406" y="574098"/>
                  </a:cubicBezTo>
                </a:path>
              </a:pathLst>
            </a:custGeom>
            <a:ln w="38100" cmpd="sng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121917" tIns="60959" rIns="121917" bIns="60959" rtlCol="0" anchor="ctr"/>
            <a:lstStyle/>
            <a:p>
              <a:pPr algn="ctr"/>
              <a:endParaRPr lang="en-GB" sz="240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9578976" y="3591933"/>
              <a:ext cx="1181100" cy="574725"/>
            </a:xfrm>
            <a:custGeom>
              <a:avLst/>
              <a:gdLst>
                <a:gd name="connsiteX0" fmla="*/ 128078 w 1444909"/>
                <a:gd name="connsiteY0" fmla="*/ 0 h 707705"/>
                <a:gd name="connsiteX1" fmla="*/ 109028 w 1444909"/>
                <a:gd name="connsiteY1" fmla="*/ 4763 h 707705"/>
                <a:gd name="connsiteX2" fmla="*/ 87596 w 1444909"/>
                <a:gd name="connsiteY2" fmla="*/ 16669 h 707705"/>
                <a:gd name="connsiteX3" fmla="*/ 80453 w 1444909"/>
                <a:gd name="connsiteY3" fmla="*/ 23813 h 707705"/>
                <a:gd name="connsiteX4" fmla="*/ 70928 w 1444909"/>
                <a:gd name="connsiteY4" fmla="*/ 38100 h 707705"/>
                <a:gd name="connsiteX5" fmla="*/ 63784 w 1444909"/>
                <a:gd name="connsiteY5" fmla="*/ 45244 h 707705"/>
                <a:gd name="connsiteX6" fmla="*/ 59021 w 1444909"/>
                <a:gd name="connsiteY6" fmla="*/ 52388 h 707705"/>
                <a:gd name="connsiteX7" fmla="*/ 51878 w 1444909"/>
                <a:gd name="connsiteY7" fmla="*/ 57150 h 707705"/>
                <a:gd name="connsiteX8" fmla="*/ 37590 w 1444909"/>
                <a:gd name="connsiteY8" fmla="*/ 66675 h 707705"/>
                <a:gd name="connsiteX9" fmla="*/ 25684 w 1444909"/>
                <a:gd name="connsiteY9" fmla="*/ 78582 h 707705"/>
                <a:gd name="connsiteX10" fmla="*/ 18540 w 1444909"/>
                <a:gd name="connsiteY10" fmla="*/ 83344 h 707705"/>
                <a:gd name="connsiteX11" fmla="*/ 11396 w 1444909"/>
                <a:gd name="connsiteY11" fmla="*/ 97632 h 707705"/>
                <a:gd name="connsiteX12" fmla="*/ 6634 w 1444909"/>
                <a:gd name="connsiteY12" fmla="*/ 104775 h 707705"/>
                <a:gd name="connsiteX13" fmla="*/ 4253 w 1444909"/>
                <a:gd name="connsiteY13" fmla="*/ 111919 h 707705"/>
                <a:gd name="connsiteX14" fmla="*/ 4253 w 1444909"/>
                <a:gd name="connsiteY14" fmla="*/ 202407 h 707705"/>
                <a:gd name="connsiteX15" fmla="*/ 28065 w 1444909"/>
                <a:gd name="connsiteY15" fmla="*/ 226219 h 707705"/>
                <a:gd name="connsiteX16" fmla="*/ 35209 w 1444909"/>
                <a:gd name="connsiteY16" fmla="*/ 230982 h 707705"/>
                <a:gd name="connsiteX17" fmla="*/ 49496 w 1444909"/>
                <a:gd name="connsiteY17" fmla="*/ 235744 h 707705"/>
                <a:gd name="connsiteX18" fmla="*/ 56640 w 1444909"/>
                <a:gd name="connsiteY18" fmla="*/ 238125 h 707705"/>
                <a:gd name="connsiteX19" fmla="*/ 63784 w 1444909"/>
                <a:gd name="connsiteY19" fmla="*/ 242888 h 707705"/>
                <a:gd name="connsiteX20" fmla="*/ 70928 w 1444909"/>
                <a:gd name="connsiteY20" fmla="*/ 245269 h 707705"/>
                <a:gd name="connsiteX21" fmla="*/ 75690 w 1444909"/>
                <a:gd name="connsiteY21" fmla="*/ 252413 h 707705"/>
                <a:gd name="connsiteX22" fmla="*/ 89978 w 1444909"/>
                <a:gd name="connsiteY22" fmla="*/ 257175 h 707705"/>
                <a:gd name="connsiteX23" fmla="*/ 111409 w 1444909"/>
                <a:gd name="connsiteY23" fmla="*/ 266700 h 707705"/>
                <a:gd name="connsiteX24" fmla="*/ 125696 w 1444909"/>
                <a:gd name="connsiteY24" fmla="*/ 271463 h 707705"/>
                <a:gd name="connsiteX25" fmla="*/ 144746 w 1444909"/>
                <a:gd name="connsiteY25" fmla="*/ 273844 h 707705"/>
                <a:gd name="connsiteX26" fmla="*/ 154271 w 1444909"/>
                <a:gd name="connsiteY26" fmla="*/ 276225 h 707705"/>
                <a:gd name="connsiteX27" fmla="*/ 175703 w 1444909"/>
                <a:gd name="connsiteY27" fmla="*/ 278607 h 707705"/>
                <a:gd name="connsiteX28" fmla="*/ 192371 w 1444909"/>
                <a:gd name="connsiteY28" fmla="*/ 283369 h 707705"/>
                <a:gd name="connsiteX29" fmla="*/ 209040 w 1444909"/>
                <a:gd name="connsiteY29" fmla="*/ 285750 h 707705"/>
                <a:gd name="connsiteX30" fmla="*/ 228090 w 1444909"/>
                <a:gd name="connsiteY30" fmla="*/ 290513 h 707705"/>
                <a:gd name="connsiteX31" fmla="*/ 244759 w 1444909"/>
                <a:gd name="connsiteY31" fmla="*/ 295275 h 707705"/>
                <a:gd name="connsiteX32" fmla="*/ 251903 w 1444909"/>
                <a:gd name="connsiteY32" fmla="*/ 300038 h 707705"/>
                <a:gd name="connsiteX33" fmla="*/ 278096 w 1444909"/>
                <a:gd name="connsiteY33" fmla="*/ 304800 h 707705"/>
                <a:gd name="connsiteX34" fmla="*/ 332865 w 1444909"/>
                <a:gd name="connsiteY34" fmla="*/ 311944 h 707705"/>
                <a:gd name="connsiteX35" fmla="*/ 382871 w 1444909"/>
                <a:gd name="connsiteY35" fmla="*/ 316707 h 707705"/>
                <a:gd name="connsiteX36" fmla="*/ 401921 w 1444909"/>
                <a:gd name="connsiteY36" fmla="*/ 319088 h 707705"/>
                <a:gd name="connsiteX37" fmla="*/ 418590 w 1444909"/>
                <a:gd name="connsiteY37" fmla="*/ 323850 h 707705"/>
                <a:gd name="connsiteX38" fmla="*/ 435259 w 1444909"/>
                <a:gd name="connsiteY38" fmla="*/ 326232 h 707705"/>
                <a:gd name="connsiteX39" fmla="*/ 463834 w 1444909"/>
                <a:gd name="connsiteY39" fmla="*/ 330994 h 707705"/>
                <a:gd name="connsiteX40" fmla="*/ 487646 w 1444909"/>
                <a:gd name="connsiteY40" fmla="*/ 335757 h 707705"/>
                <a:gd name="connsiteX41" fmla="*/ 516221 w 1444909"/>
                <a:gd name="connsiteY41" fmla="*/ 338138 h 707705"/>
                <a:gd name="connsiteX42" fmla="*/ 528128 w 1444909"/>
                <a:gd name="connsiteY42" fmla="*/ 340519 h 707705"/>
                <a:gd name="connsiteX43" fmla="*/ 537653 w 1444909"/>
                <a:gd name="connsiteY43" fmla="*/ 342900 h 707705"/>
                <a:gd name="connsiteX44" fmla="*/ 551940 w 1444909"/>
                <a:gd name="connsiteY44" fmla="*/ 345282 h 707705"/>
                <a:gd name="connsiteX45" fmla="*/ 559084 w 1444909"/>
                <a:gd name="connsiteY45" fmla="*/ 350044 h 707705"/>
                <a:gd name="connsiteX46" fmla="*/ 580515 w 1444909"/>
                <a:gd name="connsiteY46" fmla="*/ 354807 h 707705"/>
                <a:gd name="connsiteX47" fmla="*/ 587659 w 1444909"/>
                <a:gd name="connsiteY47" fmla="*/ 357188 h 707705"/>
                <a:gd name="connsiteX48" fmla="*/ 597184 w 1444909"/>
                <a:gd name="connsiteY48" fmla="*/ 359569 h 707705"/>
                <a:gd name="connsiteX49" fmla="*/ 604328 w 1444909"/>
                <a:gd name="connsiteY49" fmla="*/ 361950 h 707705"/>
                <a:gd name="connsiteX50" fmla="*/ 625759 w 1444909"/>
                <a:gd name="connsiteY50" fmla="*/ 364332 h 707705"/>
                <a:gd name="connsiteX51" fmla="*/ 637665 w 1444909"/>
                <a:gd name="connsiteY51" fmla="*/ 366713 h 707705"/>
                <a:gd name="connsiteX52" fmla="*/ 678146 w 1444909"/>
                <a:gd name="connsiteY52" fmla="*/ 369094 h 707705"/>
                <a:gd name="connsiteX53" fmla="*/ 699578 w 1444909"/>
                <a:gd name="connsiteY53" fmla="*/ 376238 h 707705"/>
                <a:gd name="connsiteX54" fmla="*/ 713865 w 1444909"/>
                <a:gd name="connsiteY54" fmla="*/ 381000 h 707705"/>
                <a:gd name="connsiteX55" fmla="*/ 728153 w 1444909"/>
                <a:gd name="connsiteY55" fmla="*/ 383382 h 707705"/>
                <a:gd name="connsiteX56" fmla="*/ 747203 w 1444909"/>
                <a:gd name="connsiteY56" fmla="*/ 388144 h 707705"/>
                <a:gd name="connsiteX57" fmla="*/ 785303 w 1444909"/>
                <a:gd name="connsiteY57" fmla="*/ 390525 h 707705"/>
                <a:gd name="connsiteX58" fmla="*/ 806734 w 1444909"/>
                <a:gd name="connsiteY58" fmla="*/ 395288 h 707705"/>
                <a:gd name="connsiteX59" fmla="*/ 818640 w 1444909"/>
                <a:gd name="connsiteY59" fmla="*/ 397669 h 707705"/>
                <a:gd name="connsiteX60" fmla="*/ 849596 w 1444909"/>
                <a:gd name="connsiteY60" fmla="*/ 400050 h 707705"/>
                <a:gd name="connsiteX61" fmla="*/ 861503 w 1444909"/>
                <a:gd name="connsiteY61" fmla="*/ 402432 h 707705"/>
                <a:gd name="connsiteX62" fmla="*/ 890078 w 1444909"/>
                <a:gd name="connsiteY62" fmla="*/ 407194 h 707705"/>
                <a:gd name="connsiteX63" fmla="*/ 899603 w 1444909"/>
                <a:gd name="connsiteY63" fmla="*/ 409575 h 707705"/>
                <a:gd name="connsiteX64" fmla="*/ 906746 w 1444909"/>
                <a:gd name="connsiteY64" fmla="*/ 411957 h 707705"/>
                <a:gd name="connsiteX65" fmla="*/ 935321 w 1444909"/>
                <a:gd name="connsiteY65" fmla="*/ 419100 h 707705"/>
                <a:gd name="connsiteX66" fmla="*/ 942465 w 1444909"/>
                <a:gd name="connsiteY66" fmla="*/ 421482 h 707705"/>
                <a:gd name="connsiteX67" fmla="*/ 954371 w 1444909"/>
                <a:gd name="connsiteY67" fmla="*/ 426244 h 707705"/>
                <a:gd name="connsiteX68" fmla="*/ 973421 w 1444909"/>
                <a:gd name="connsiteY68" fmla="*/ 431007 h 707705"/>
                <a:gd name="connsiteX69" fmla="*/ 985328 w 1444909"/>
                <a:gd name="connsiteY69" fmla="*/ 435769 h 707705"/>
                <a:gd name="connsiteX70" fmla="*/ 994853 w 1444909"/>
                <a:gd name="connsiteY70" fmla="*/ 440532 h 707705"/>
                <a:gd name="connsiteX71" fmla="*/ 1011521 w 1444909"/>
                <a:gd name="connsiteY71" fmla="*/ 445294 h 707705"/>
                <a:gd name="connsiteX72" fmla="*/ 1023428 w 1444909"/>
                <a:gd name="connsiteY72" fmla="*/ 447675 h 707705"/>
                <a:gd name="connsiteX73" fmla="*/ 1040096 w 1444909"/>
                <a:gd name="connsiteY73" fmla="*/ 452438 h 707705"/>
                <a:gd name="connsiteX74" fmla="*/ 1094865 w 1444909"/>
                <a:gd name="connsiteY74" fmla="*/ 459582 h 707705"/>
                <a:gd name="connsiteX75" fmla="*/ 1113915 w 1444909"/>
                <a:gd name="connsiteY75" fmla="*/ 464344 h 707705"/>
                <a:gd name="connsiteX76" fmla="*/ 1140109 w 1444909"/>
                <a:gd name="connsiteY76" fmla="*/ 469107 h 707705"/>
                <a:gd name="connsiteX77" fmla="*/ 1147253 w 1444909"/>
                <a:gd name="connsiteY77" fmla="*/ 471488 h 707705"/>
                <a:gd name="connsiteX78" fmla="*/ 1166303 w 1444909"/>
                <a:gd name="connsiteY78" fmla="*/ 473869 h 707705"/>
                <a:gd name="connsiteX79" fmla="*/ 1185353 w 1444909"/>
                <a:gd name="connsiteY79" fmla="*/ 478632 h 707705"/>
                <a:gd name="connsiteX80" fmla="*/ 1194878 w 1444909"/>
                <a:gd name="connsiteY80" fmla="*/ 481013 h 707705"/>
                <a:gd name="connsiteX81" fmla="*/ 1206784 w 1444909"/>
                <a:gd name="connsiteY81" fmla="*/ 483394 h 707705"/>
                <a:gd name="connsiteX82" fmla="*/ 1221071 w 1444909"/>
                <a:gd name="connsiteY82" fmla="*/ 488157 h 707705"/>
                <a:gd name="connsiteX83" fmla="*/ 1230596 w 1444909"/>
                <a:gd name="connsiteY83" fmla="*/ 490538 h 707705"/>
                <a:gd name="connsiteX84" fmla="*/ 1244884 w 1444909"/>
                <a:gd name="connsiteY84" fmla="*/ 495300 h 707705"/>
                <a:gd name="connsiteX85" fmla="*/ 1252028 w 1444909"/>
                <a:gd name="connsiteY85" fmla="*/ 497682 h 707705"/>
                <a:gd name="connsiteX86" fmla="*/ 1268696 w 1444909"/>
                <a:gd name="connsiteY86" fmla="*/ 500063 h 707705"/>
                <a:gd name="connsiteX87" fmla="*/ 1318703 w 1444909"/>
                <a:gd name="connsiteY87" fmla="*/ 507207 h 707705"/>
                <a:gd name="connsiteX88" fmla="*/ 1325846 w 1444909"/>
                <a:gd name="connsiteY88" fmla="*/ 509588 h 707705"/>
                <a:gd name="connsiteX89" fmla="*/ 1335371 w 1444909"/>
                <a:gd name="connsiteY89" fmla="*/ 511969 h 707705"/>
                <a:gd name="connsiteX90" fmla="*/ 1349659 w 1444909"/>
                <a:gd name="connsiteY90" fmla="*/ 516732 h 707705"/>
                <a:gd name="connsiteX91" fmla="*/ 1363946 w 1444909"/>
                <a:gd name="connsiteY91" fmla="*/ 521494 h 707705"/>
                <a:gd name="connsiteX92" fmla="*/ 1378234 w 1444909"/>
                <a:gd name="connsiteY92" fmla="*/ 526257 h 707705"/>
                <a:gd name="connsiteX93" fmla="*/ 1385378 w 1444909"/>
                <a:gd name="connsiteY93" fmla="*/ 528638 h 707705"/>
                <a:gd name="connsiteX94" fmla="*/ 1402046 w 1444909"/>
                <a:gd name="connsiteY94" fmla="*/ 538163 h 707705"/>
                <a:gd name="connsiteX95" fmla="*/ 1416334 w 1444909"/>
                <a:gd name="connsiteY95" fmla="*/ 547688 h 707705"/>
                <a:gd name="connsiteX96" fmla="*/ 1423478 w 1444909"/>
                <a:gd name="connsiteY96" fmla="*/ 552450 h 707705"/>
                <a:gd name="connsiteX97" fmla="*/ 1433003 w 1444909"/>
                <a:gd name="connsiteY97" fmla="*/ 566738 h 707705"/>
                <a:gd name="connsiteX98" fmla="*/ 1437765 w 1444909"/>
                <a:gd name="connsiteY98" fmla="*/ 573882 h 707705"/>
                <a:gd name="connsiteX99" fmla="*/ 1444909 w 1444909"/>
                <a:gd name="connsiteY99" fmla="*/ 588169 h 707705"/>
                <a:gd name="connsiteX100" fmla="*/ 1442528 w 1444909"/>
                <a:gd name="connsiteY100" fmla="*/ 628650 h 707705"/>
                <a:gd name="connsiteX101" fmla="*/ 1430621 w 1444909"/>
                <a:gd name="connsiteY101" fmla="*/ 650082 h 707705"/>
                <a:gd name="connsiteX102" fmla="*/ 1418715 w 1444909"/>
                <a:gd name="connsiteY102" fmla="*/ 664369 h 707705"/>
                <a:gd name="connsiteX103" fmla="*/ 1416334 w 1444909"/>
                <a:gd name="connsiteY103" fmla="*/ 671513 h 707705"/>
                <a:gd name="connsiteX104" fmla="*/ 1404428 w 1444909"/>
                <a:gd name="connsiteY104" fmla="*/ 685800 h 707705"/>
                <a:gd name="connsiteX105" fmla="*/ 1397284 w 1444909"/>
                <a:gd name="connsiteY105" fmla="*/ 688182 h 707705"/>
                <a:gd name="connsiteX106" fmla="*/ 1387759 w 1444909"/>
                <a:gd name="connsiteY106" fmla="*/ 695325 h 707705"/>
                <a:gd name="connsiteX107" fmla="*/ 1380615 w 1444909"/>
                <a:gd name="connsiteY107" fmla="*/ 700088 h 707705"/>
                <a:gd name="connsiteX108" fmla="*/ 1373471 w 1444909"/>
                <a:gd name="connsiteY108" fmla="*/ 707232 h 707705"/>
                <a:gd name="connsiteX109" fmla="*/ 1366328 w 1444909"/>
                <a:gd name="connsiteY109" fmla="*/ 707232 h 707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1444909" h="707705">
                  <a:moveTo>
                    <a:pt x="128078" y="0"/>
                  </a:moveTo>
                  <a:cubicBezTo>
                    <a:pt x="124782" y="659"/>
                    <a:pt x="113146" y="2475"/>
                    <a:pt x="109028" y="4763"/>
                  </a:cubicBezTo>
                  <a:cubicBezTo>
                    <a:pt x="84466" y="18408"/>
                    <a:pt x="103760" y="11282"/>
                    <a:pt x="87596" y="16669"/>
                  </a:cubicBezTo>
                  <a:cubicBezTo>
                    <a:pt x="85215" y="19050"/>
                    <a:pt x="82520" y="21155"/>
                    <a:pt x="80453" y="23813"/>
                  </a:cubicBezTo>
                  <a:cubicBezTo>
                    <a:pt x="76939" y="28331"/>
                    <a:pt x="74975" y="34053"/>
                    <a:pt x="70928" y="38100"/>
                  </a:cubicBezTo>
                  <a:cubicBezTo>
                    <a:pt x="68547" y="40481"/>
                    <a:pt x="65940" y="42657"/>
                    <a:pt x="63784" y="45244"/>
                  </a:cubicBezTo>
                  <a:cubicBezTo>
                    <a:pt x="61952" y="47443"/>
                    <a:pt x="61045" y="50364"/>
                    <a:pt x="59021" y="52388"/>
                  </a:cubicBezTo>
                  <a:cubicBezTo>
                    <a:pt x="56998" y="54411"/>
                    <a:pt x="54076" y="55318"/>
                    <a:pt x="51878" y="57150"/>
                  </a:cubicBezTo>
                  <a:cubicBezTo>
                    <a:pt x="39987" y="67060"/>
                    <a:pt x="50144" y="62491"/>
                    <a:pt x="37590" y="66675"/>
                  </a:cubicBezTo>
                  <a:cubicBezTo>
                    <a:pt x="18535" y="79379"/>
                    <a:pt x="41563" y="62703"/>
                    <a:pt x="25684" y="78582"/>
                  </a:cubicBezTo>
                  <a:cubicBezTo>
                    <a:pt x="23660" y="80606"/>
                    <a:pt x="20921" y="81757"/>
                    <a:pt x="18540" y="83344"/>
                  </a:cubicBezTo>
                  <a:cubicBezTo>
                    <a:pt x="4890" y="103822"/>
                    <a:pt x="21258" y="77910"/>
                    <a:pt x="11396" y="97632"/>
                  </a:cubicBezTo>
                  <a:cubicBezTo>
                    <a:pt x="10116" y="100191"/>
                    <a:pt x="8221" y="102394"/>
                    <a:pt x="6634" y="104775"/>
                  </a:cubicBezTo>
                  <a:cubicBezTo>
                    <a:pt x="5840" y="107156"/>
                    <a:pt x="4862" y="109484"/>
                    <a:pt x="4253" y="111919"/>
                  </a:cubicBezTo>
                  <a:cubicBezTo>
                    <a:pt x="-3081" y="141252"/>
                    <a:pt x="524" y="173325"/>
                    <a:pt x="4253" y="202407"/>
                  </a:cubicBezTo>
                  <a:cubicBezTo>
                    <a:pt x="5737" y="213979"/>
                    <a:pt x="20232" y="220997"/>
                    <a:pt x="28065" y="226219"/>
                  </a:cubicBezTo>
                  <a:cubicBezTo>
                    <a:pt x="30446" y="227807"/>
                    <a:pt x="32494" y="230077"/>
                    <a:pt x="35209" y="230982"/>
                  </a:cubicBezTo>
                  <a:lnTo>
                    <a:pt x="49496" y="235744"/>
                  </a:lnTo>
                  <a:lnTo>
                    <a:pt x="56640" y="238125"/>
                  </a:lnTo>
                  <a:cubicBezTo>
                    <a:pt x="59021" y="239713"/>
                    <a:pt x="61224" y="241608"/>
                    <a:pt x="63784" y="242888"/>
                  </a:cubicBezTo>
                  <a:cubicBezTo>
                    <a:pt x="66029" y="244011"/>
                    <a:pt x="68968" y="243701"/>
                    <a:pt x="70928" y="245269"/>
                  </a:cubicBezTo>
                  <a:cubicBezTo>
                    <a:pt x="73163" y="247057"/>
                    <a:pt x="73263" y="250896"/>
                    <a:pt x="75690" y="252413"/>
                  </a:cubicBezTo>
                  <a:cubicBezTo>
                    <a:pt x="79947" y="255074"/>
                    <a:pt x="89978" y="257175"/>
                    <a:pt x="89978" y="257175"/>
                  </a:cubicBezTo>
                  <a:cubicBezTo>
                    <a:pt x="101299" y="264724"/>
                    <a:pt x="94404" y="261032"/>
                    <a:pt x="111409" y="266700"/>
                  </a:cubicBezTo>
                  <a:lnTo>
                    <a:pt x="125696" y="271463"/>
                  </a:lnTo>
                  <a:cubicBezTo>
                    <a:pt x="132046" y="272257"/>
                    <a:pt x="138434" y="272792"/>
                    <a:pt x="144746" y="273844"/>
                  </a:cubicBezTo>
                  <a:cubicBezTo>
                    <a:pt x="147974" y="274382"/>
                    <a:pt x="151036" y="275727"/>
                    <a:pt x="154271" y="276225"/>
                  </a:cubicBezTo>
                  <a:cubicBezTo>
                    <a:pt x="161375" y="277318"/>
                    <a:pt x="168559" y="277813"/>
                    <a:pt x="175703" y="278607"/>
                  </a:cubicBezTo>
                  <a:cubicBezTo>
                    <a:pt x="181824" y="280647"/>
                    <a:pt x="185792" y="282173"/>
                    <a:pt x="192371" y="283369"/>
                  </a:cubicBezTo>
                  <a:cubicBezTo>
                    <a:pt x="197893" y="284373"/>
                    <a:pt x="203484" y="284956"/>
                    <a:pt x="209040" y="285750"/>
                  </a:cubicBezTo>
                  <a:cubicBezTo>
                    <a:pt x="221804" y="290006"/>
                    <a:pt x="210852" y="286683"/>
                    <a:pt x="228090" y="290513"/>
                  </a:cubicBezTo>
                  <a:cubicBezTo>
                    <a:pt x="237060" y="292506"/>
                    <a:pt x="236804" y="292624"/>
                    <a:pt x="244759" y="295275"/>
                  </a:cubicBezTo>
                  <a:cubicBezTo>
                    <a:pt x="247140" y="296863"/>
                    <a:pt x="249272" y="298911"/>
                    <a:pt x="251903" y="300038"/>
                  </a:cubicBezTo>
                  <a:cubicBezTo>
                    <a:pt x="258078" y="302685"/>
                    <a:pt x="273270" y="303835"/>
                    <a:pt x="278096" y="304800"/>
                  </a:cubicBezTo>
                  <a:cubicBezTo>
                    <a:pt x="320209" y="313223"/>
                    <a:pt x="269674" y="307732"/>
                    <a:pt x="332865" y="311944"/>
                  </a:cubicBezTo>
                  <a:cubicBezTo>
                    <a:pt x="354247" y="319070"/>
                    <a:pt x="333723" y="312926"/>
                    <a:pt x="382871" y="316707"/>
                  </a:cubicBezTo>
                  <a:cubicBezTo>
                    <a:pt x="389252" y="317198"/>
                    <a:pt x="395571" y="318294"/>
                    <a:pt x="401921" y="319088"/>
                  </a:cubicBezTo>
                  <a:cubicBezTo>
                    <a:pt x="408043" y="321128"/>
                    <a:pt x="412011" y="322654"/>
                    <a:pt x="418590" y="323850"/>
                  </a:cubicBezTo>
                  <a:cubicBezTo>
                    <a:pt x="424112" y="324854"/>
                    <a:pt x="429703" y="325438"/>
                    <a:pt x="435259" y="326232"/>
                  </a:cubicBezTo>
                  <a:cubicBezTo>
                    <a:pt x="451211" y="331549"/>
                    <a:pt x="434211" y="326437"/>
                    <a:pt x="463834" y="330994"/>
                  </a:cubicBezTo>
                  <a:cubicBezTo>
                    <a:pt x="494573" y="335723"/>
                    <a:pt x="445745" y="331101"/>
                    <a:pt x="487646" y="335757"/>
                  </a:cubicBezTo>
                  <a:cubicBezTo>
                    <a:pt x="497146" y="336813"/>
                    <a:pt x="506696" y="337344"/>
                    <a:pt x="516221" y="338138"/>
                  </a:cubicBezTo>
                  <a:cubicBezTo>
                    <a:pt x="520190" y="338932"/>
                    <a:pt x="524177" y="339641"/>
                    <a:pt x="528128" y="340519"/>
                  </a:cubicBezTo>
                  <a:cubicBezTo>
                    <a:pt x="531323" y="341229"/>
                    <a:pt x="534444" y="342258"/>
                    <a:pt x="537653" y="342900"/>
                  </a:cubicBezTo>
                  <a:cubicBezTo>
                    <a:pt x="542387" y="343847"/>
                    <a:pt x="547178" y="344488"/>
                    <a:pt x="551940" y="345282"/>
                  </a:cubicBezTo>
                  <a:cubicBezTo>
                    <a:pt x="554321" y="346869"/>
                    <a:pt x="556524" y="348764"/>
                    <a:pt x="559084" y="350044"/>
                  </a:cubicBezTo>
                  <a:cubicBezTo>
                    <a:pt x="565515" y="353259"/>
                    <a:pt x="573934" y="353344"/>
                    <a:pt x="580515" y="354807"/>
                  </a:cubicBezTo>
                  <a:cubicBezTo>
                    <a:pt x="582965" y="355352"/>
                    <a:pt x="585245" y="356498"/>
                    <a:pt x="587659" y="357188"/>
                  </a:cubicBezTo>
                  <a:cubicBezTo>
                    <a:pt x="590806" y="358087"/>
                    <a:pt x="594037" y="358670"/>
                    <a:pt x="597184" y="359569"/>
                  </a:cubicBezTo>
                  <a:cubicBezTo>
                    <a:pt x="599598" y="360259"/>
                    <a:pt x="601852" y="361537"/>
                    <a:pt x="604328" y="361950"/>
                  </a:cubicBezTo>
                  <a:cubicBezTo>
                    <a:pt x="611418" y="363132"/>
                    <a:pt x="618644" y="363315"/>
                    <a:pt x="625759" y="364332"/>
                  </a:cubicBezTo>
                  <a:cubicBezTo>
                    <a:pt x="629766" y="364904"/>
                    <a:pt x="633634" y="366347"/>
                    <a:pt x="637665" y="366713"/>
                  </a:cubicBezTo>
                  <a:cubicBezTo>
                    <a:pt x="651126" y="367937"/>
                    <a:pt x="664652" y="368300"/>
                    <a:pt x="678146" y="369094"/>
                  </a:cubicBezTo>
                  <a:lnTo>
                    <a:pt x="699578" y="376238"/>
                  </a:lnTo>
                  <a:lnTo>
                    <a:pt x="713865" y="381000"/>
                  </a:lnTo>
                  <a:cubicBezTo>
                    <a:pt x="718628" y="381794"/>
                    <a:pt x="723440" y="382334"/>
                    <a:pt x="728153" y="383382"/>
                  </a:cubicBezTo>
                  <a:cubicBezTo>
                    <a:pt x="741394" y="386325"/>
                    <a:pt x="729193" y="386429"/>
                    <a:pt x="747203" y="388144"/>
                  </a:cubicBezTo>
                  <a:cubicBezTo>
                    <a:pt x="759870" y="389350"/>
                    <a:pt x="772603" y="389731"/>
                    <a:pt x="785303" y="390525"/>
                  </a:cubicBezTo>
                  <a:lnTo>
                    <a:pt x="806734" y="395288"/>
                  </a:lnTo>
                  <a:cubicBezTo>
                    <a:pt x="810691" y="396136"/>
                    <a:pt x="814618" y="397222"/>
                    <a:pt x="818640" y="397669"/>
                  </a:cubicBezTo>
                  <a:cubicBezTo>
                    <a:pt x="828926" y="398812"/>
                    <a:pt x="839277" y="399256"/>
                    <a:pt x="849596" y="400050"/>
                  </a:cubicBezTo>
                  <a:cubicBezTo>
                    <a:pt x="853565" y="400844"/>
                    <a:pt x="857517" y="401729"/>
                    <a:pt x="861503" y="402432"/>
                  </a:cubicBezTo>
                  <a:cubicBezTo>
                    <a:pt x="871012" y="404110"/>
                    <a:pt x="880710" y="404852"/>
                    <a:pt x="890078" y="407194"/>
                  </a:cubicBezTo>
                  <a:cubicBezTo>
                    <a:pt x="893253" y="407988"/>
                    <a:pt x="896456" y="408676"/>
                    <a:pt x="899603" y="409575"/>
                  </a:cubicBezTo>
                  <a:cubicBezTo>
                    <a:pt x="902016" y="410265"/>
                    <a:pt x="904321" y="411310"/>
                    <a:pt x="906746" y="411957"/>
                  </a:cubicBezTo>
                  <a:cubicBezTo>
                    <a:pt x="916233" y="414487"/>
                    <a:pt x="926007" y="415994"/>
                    <a:pt x="935321" y="419100"/>
                  </a:cubicBezTo>
                  <a:cubicBezTo>
                    <a:pt x="937702" y="419894"/>
                    <a:pt x="940115" y="420601"/>
                    <a:pt x="942465" y="421482"/>
                  </a:cubicBezTo>
                  <a:cubicBezTo>
                    <a:pt x="946467" y="422983"/>
                    <a:pt x="950286" y="424987"/>
                    <a:pt x="954371" y="426244"/>
                  </a:cubicBezTo>
                  <a:cubicBezTo>
                    <a:pt x="960627" y="428169"/>
                    <a:pt x="967344" y="428576"/>
                    <a:pt x="973421" y="431007"/>
                  </a:cubicBezTo>
                  <a:cubicBezTo>
                    <a:pt x="977390" y="432594"/>
                    <a:pt x="981422" y="434033"/>
                    <a:pt x="985328" y="435769"/>
                  </a:cubicBezTo>
                  <a:cubicBezTo>
                    <a:pt x="988572" y="437211"/>
                    <a:pt x="991590" y="439134"/>
                    <a:pt x="994853" y="440532"/>
                  </a:cubicBezTo>
                  <a:cubicBezTo>
                    <a:pt x="999136" y="442368"/>
                    <a:pt x="1007339" y="444365"/>
                    <a:pt x="1011521" y="445294"/>
                  </a:cubicBezTo>
                  <a:cubicBezTo>
                    <a:pt x="1015472" y="446172"/>
                    <a:pt x="1019501" y="446693"/>
                    <a:pt x="1023428" y="447675"/>
                  </a:cubicBezTo>
                  <a:cubicBezTo>
                    <a:pt x="1036132" y="450851"/>
                    <a:pt x="1024933" y="449763"/>
                    <a:pt x="1040096" y="452438"/>
                  </a:cubicBezTo>
                  <a:cubicBezTo>
                    <a:pt x="1093152" y="461800"/>
                    <a:pt x="1049804" y="453573"/>
                    <a:pt x="1094865" y="459582"/>
                  </a:cubicBezTo>
                  <a:cubicBezTo>
                    <a:pt x="1113675" y="462090"/>
                    <a:pt x="1100176" y="460910"/>
                    <a:pt x="1113915" y="464344"/>
                  </a:cubicBezTo>
                  <a:cubicBezTo>
                    <a:pt x="1131237" y="468674"/>
                    <a:pt x="1121015" y="464864"/>
                    <a:pt x="1140109" y="469107"/>
                  </a:cubicBezTo>
                  <a:cubicBezTo>
                    <a:pt x="1142559" y="469652"/>
                    <a:pt x="1144783" y="471039"/>
                    <a:pt x="1147253" y="471488"/>
                  </a:cubicBezTo>
                  <a:cubicBezTo>
                    <a:pt x="1153549" y="472633"/>
                    <a:pt x="1159978" y="472896"/>
                    <a:pt x="1166303" y="473869"/>
                  </a:cubicBezTo>
                  <a:cubicBezTo>
                    <a:pt x="1182046" y="476291"/>
                    <a:pt x="1173517" y="475250"/>
                    <a:pt x="1185353" y="478632"/>
                  </a:cubicBezTo>
                  <a:cubicBezTo>
                    <a:pt x="1188500" y="479531"/>
                    <a:pt x="1191683" y="480303"/>
                    <a:pt x="1194878" y="481013"/>
                  </a:cubicBezTo>
                  <a:cubicBezTo>
                    <a:pt x="1198829" y="481891"/>
                    <a:pt x="1202879" y="482329"/>
                    <a:pt x="1206784" y="483394"/>
                  </a:cubicBezTo>
                  <a:cubicBezTo>
                    <a:pt x="1211627" y="484715"/>
                    <a:pt x="1216201" y="486940"/>
                    <a:pt x="1221071" y="488157"/>
                  </a:cubicBezTo>
                  <a:cubicBezTo>
                    <a:pt x="1224246" y="488951"/>
                    <a:pt x="1227461" y="489598"/>
                    <a:pt x="1230596" y="490538"/>
                  </a:cubicBezTo>
                  <a:cubicBezTo>
                    <a:pt x="1235405" y="491980"/>
                    <a:pt x="1240121" y="493712"/>
                    <a:pt x="1244884" y="495300"/>
                  </a:cubicBezTo>
                  <a:cubicBezTo>
                    <a:pt x="1247265" y="496094"/>
                    <a:pt x="1249543" y="497327"/>
                    <a:pt x="1252028" y="497682"/>
                  </a:cubicBezTo>
                  <a:lnTo>
                    <a:pt x="1268696" y="500063"/>
                  </a:lnTo>
                  <a:cubicBezTo>
                    <a:pt x="1280413" y="501591"/>
                    <a:pt x="1303860" y="503496"/>
                    <a:pt x="1318703" y="507207"/>
                  </a:cubicBezTo>
                  <a:cubicBezTo>
                    <a:pt x="1321138" y="507816"/>
                    <a:pt x="1323433" y="508899"/>
                    <a:pt x="1325846" y="509588"/>
                  </a:cubicBezTo>
                  <a:cubicBezTo>
                    <a:pt x="1328993" y="510487"/>
                    <a:pt x="1332236" y="511029"/>
                    <a:pt x="1335371" y="511969"/>
                  </a:cubicBezTo>
                  <a:cubicBezTo>
                    <a:pt x="1340180" y="513412"/>
                    <a:pt x="1344896" y="515144"/>
                    <a:pt x="1349659" y="516732"/>
                  </a:cubicBezTo>
                  <a:lnTo>
                    <a:pt x="1363946" y="521494"/>
                  </a:lnTo>
                  <a:lnTo>
                    <a:pt x="1378234" y="526257"/>
                  </a:lnTo>
                  <a:lnTo>
                    <a:pt x="1385378" y="528638"/>
                  </a:lnTo>
                  <a:cubicBezTo>
                    <a:pt x="1410082" y="545108"/>
                    <a:pt x="1371841" y="520040"/>
                    <a:pt x="1402046" y="538163"/>
                  </a:cubicBezTo>
                  <a:cubicBezTo>
                    <a:pt x="1406954" y="541108"/>
                    <a:pt x="1411571" y="544513"/>
                    <a:pt x="1416334" y="547688"/>
                  </a:cubicBezTo>
                  <a:lnTo>
                    <a:pt x="1423478" y="552450"/>
                  </a:lnTo>
                  <a:lnTo>
                    <a:pt x="1433003" y="566738"/>
                  </a:lnTo>
                  <a:cubicBezTo>
                    <a:pt x="1434590" y="569119"/>
                    <a:pt x="1436860" y="571167"/>
                    <a:pt x="1437765" y="573882"/>
                  </a:cubicBezTo>
                  <a:cubicBezTo>
                    <a:pt x="1441051" y="583740"/>
                    <a:pt x="1438754" y="578937"/>
                    <a:pt x="1444909" y="588169"/>
                  </a:cubicBezTo>
                  <a:cubicBezTo>
                    <a:pt x="1444115" y="601663"/>
                    <a:pt x="1444276" y="615247"/>
                    <a:pt x="1442528" y="628650"/>
                  </a:cubicBezTo>
                  <a:cubicBezTo>
                    <a:pt x="1440413" y="644866"/>
                    <a:pt x="1438824" y="640238"/>
                    <a:pt x="1430621" y="650082"/>
                  </a:cubicBezTo>
                  <a:cubicBezTo>
                    <a:pt x="1414044" y="669974"/>
                    <a:pt x="1439588" y="643496"/>
                    <a:pt x="1418715" y="664369"/>
                  </a:cubicBezTo>
                  <a:cubicBezTo>
                    <a:pt x="1417921" y="666750"/>
                    <a:pt x="1417457" y="669268"/>
                    <a:pt x="1416334" y="671513"/>
                  </a:cubicBezTo>
                  <a:cubicBezTo>
                    <a:pt x="1414138" y="675905"/>
                    <a:pt x="1408377" y="683167"/>
                    <a:pt x="1404428" y="685800"/>
                  </a:cubicBezTo>
                  <a:cubicBezTo>
                    <a:pt x="1402339" y="687192"/>
                    <a:pt x="1399665" y="687388"/>
                    <a:pt x="1397284" y="688182"/>
                  </a:cubicBezTo>
                  <a:cubicBezTo>
                    <a:pt x="1394109" y="690563"/>
                    <a:pt x="1390988" y="693018"/>
                    <a:pt x="1387759" y="695325"/>
                  </a:cubicBezTo>
                  <a:cubicBezTo>
                    <a:pt x="1385430" y="696989"/>
                    <a:pt x="1382814" y="698256"/>
                    <a:pt x="1380615" y="700088"/>
                  </a:cubicBezTo>
                  <a:cubicBezTo>
                    <a:pt x="1378028" y="702244"/>
                    <a:pt x="1376483" y="705726"/>
                    <a:pt x="1373471" y="707232"/>
                  </a:cubicBezTo>
                  <a:cubicBezTo>
                    <a:pt x="1371341" y="708297"/>
                    <a:pt x="1368709" y="707232"/>
                    <a:pt x="1366328" y="707232"/>
                  </a:cubicBezTo>
                </a:path>
              </a:pathLst>
            </a:custGeom>
            <a:ln w="38100" cmpd="sng">
              <a:solidFill>
                <a:srgbClr val="0000D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lIns="121917" tIns="60959" rIns="121917" bIns="60959" rtlCol="0" anchor="ctr"/>
            <a:lstStyle/>
            <a:p>
              <a:pPr algn="ctr"/>
              <a:endParaRPr lang="en-GB" sz="240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189176" y="5363802"/>
            <a:ext cx="2632145" cy="451340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2133" i="1" dirty="0">
                <a:solidFill>
                  <a:srgbClr val="000080"/>
                </a:solidFill>
                <a:latin typeface="Times New Roman"/>
                <a:cs typeface="Times New Roman"/>
              </a:rPr>
              <a:t>R</a:t>
            </a:r>
            <a:r>
              <a:rPr lang="en-US" sz="2133" baseline="-25000" dirty="0">
                <a:solidFill>
                  <a:srgbClr val="000080"/>
                </a:solidFill>
                <a:latin typeface="Times New Roman"/>
                <a:cs typeface="Times New Roman"/>
              </a:rPr>
              <a:t>56</a:t>
            </a:r>
            <a:r>
              <a:rPr lang="en-US" sz="2133" dirty="0">
                <a:solidFill>
                  <a:srgbClr val="000080"/>
                </a:solidFill>
                <a:latin typeface="CMUSansSerif"/>
                <a:cs typeface="CMUSansSerif"/>
              </a:rPr>
              <a:t> = -10 mm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145245" y="1709432"/>
            <a:ext cx="5029200" cy="3268133"/>
            <a:chOff x="8826500" y="0"/>
            <a:chExt cx="3771900" cy="2451100"/>
          </a:xfrm>
        </p:grpSpPr>
        <p:sp>
          <p:nvSpPr>
            <p:cNvPr id="4" name="Rectangle 3"/>
            <p:cNvSpPr/>
            <p:nvPr/>
          </p:nvSpPr>
          <p:spPr>
            <a:xfrm>
              <a:off x="8826500" y="0"/>
              <a:ext cx="3771900" cy="245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37015" y="120703"/>
              <a:ext cx="3276473" cy="2043699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FC941003-02EA-1D45-B1D7-F63DB6D46D1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17" y="1729764"/>
            <a:ext cx="6480529" cy="35115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17645" y="1705290"/>
            <a:ext cx="3984089" cy="430885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2000" b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  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Caustic expression (red)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403600" y="2186973"/>
            <a:ext cx="478435" cy="454627"/>
          </a:xfrm>
          <a:prstGeom prst="line">
            <a:avLst/>
          </a:prstGeom>
          <a:ln w="6350" cmpd="sng">
            <a:solidFill>
              <a:srgbClr val="0D0D0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4961599" y="3649599"/>
            <a:ext cx="4233203" cy="1891708"/>
            <a:chOff x="5924550" y="4878474"/>
            <a:chExt cx="3479306" cy="1399637"/>
          </a:xfrm>
          <a:effectLst/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9373353" y="5536270"/>
              <a:ext cx="30503" cy="122771"/>
            </a:xfrm>
            <a:prstGeom prst="straightConnector1">
              <a:avLst/>
            </a:prstGeom>
            <a:ln>
              <a:solidFill>
                <a:srgbClr val="000080"/>
              </a:solidFill>
              <a:headEnd type="none"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Arc 23"/>
            <p:cNvSpPr/>
            <p:nvPr/>
          </p:nvSpPr>
          <p:spPr>
            <a:xfrm rot="5400000" flipV="1">
              <a:off x="7245353" y="4239763"/>
              <a:ext cx="850896" cy="3225800"/>
            </a:xfrm>
            <a:prstGeom prst="arc">
              <a:avLst>
                <a:gd name="adj1" fmla="val 16177929"/>
                <a:gd name="adj2" fmla="val 0"/>
              </a:avLst>
            </a:prstGeom>
            <a:ln w="19050" cmpd="sng">
              <a:solidFill>
                <a:srgbClr val="000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3" name="Arc 22"/>
            <p:cNvSpPr/>
            <p:nvPr/>
          </p:nvSpPr>
          <p:spPr>
            <a:xfrm rot="5400000">
              <a:off x="6954819" y="3848205"/>
              <a:ext cx="1397507" cy="3458046"/>
            </a:xfrm>
            <a:prstGeom prst="arc">
              <a:avLst/>
            </a:prstGeom>
            <a:ln w="19050" cmpd="sng">
              <a:solidFill>
                <a:srgbClr val="000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cxnSp>
        <p:nvCxnSpPr>
          <p:cNvPr id="34" name="Straight Connector 33"/>
          <p:cNvCxnSpPr/>
          <p:nvPr/>
        </p:nvCxnSpPr>
        <p:spPr>
          <a:xfrm flipV="1">
            <a:off x="5074213" y="1746698"/>
            <a:ext cx="0" cy="2865537"/>
          </a:xfrm>
          <a:prstGeom prst="line">
            <a:avLst/>
          </a:prstGeom>
          <a:ln w="19050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76E74008-0E71-7742-BB98-650AAC5BAFA6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13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4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876" y="4772801"/>
            <a:ext cx="1736504" cy="12264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1335" y="1167443"/>
            <a:ext cx="3591040" cy="198270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472493" y="4787845"/>
            <a:ext cx="1463777" cy="943590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333" dirty="0">
                <a:solidFill>
                  <a:srgbClr val="000080"/>
                </a:solidFill>
                <a:latin typeface="CMUSansSerif"/>
                <a:cs typeface="CMUSansSerif"/>
              </a:rPr>
              <a:t>E.g. MAX IV </a:t>
            </a:r>
          </a:p>
          <a:p>
            <a:r>
              <a:rPr lang="en-US" sz="1333" dirty="0">
                <a:solidFill>
                  <a:srgbClr val="000080"/>
                </a:solidFill>
                <a:latin typeface="CMUSansSerif"/>
                <a:cs typeface="CMUSansSerif"/>
              </a:rPr>
              <a:t>[S. </a:t>
            </a:r>
            <a:r>
              <a:rPr lang="en-US" sz="1333" dirty="0" err="1">
                <a:solidFill>
                  <a:srgbClr val="000080"/>
                </a:solidFill>
                <a:latin typeface="CMUSansSerif"/>
                <a:cs typeface="CMUSansSerif"/>
              </a:rPr>
              <a:t>Thorin</a:t>
            </a:r>
            <a:r>
              <a:rPr lang="en-US" sz="1333" dirty="0">
                <a:solidFill>
                  <a:srgbClr val="000080"/>
                </a:solidFill>
                <a:latin typeface="CMUSansSerif"/>
                <a:cs typeface="CMUSansSerif"/>
              </a:rPr>
              <a:t> </a:t>
            </a:r>
            <a:r>
              <a:rPr lang="en-US" sz="1333" i="1" dirty="0">
                <a:solidFill>
                  <a:srgbClr val="000080"/>
                </a:solidFill>
                <a:latin typeface="CMUSansSerif"/>
                <a:cs typeface="CMUSansSerif"/>
              </a:rPr>
              <a:t>et al</a:t>
            </a:r>
            <a:r>
              <a:rPr lang="en-US" sz="1333" dirty="0">
                <a:solidFill>
                  <a:srgbClr val="000080"/>
                </a:solidFill>
                <a:latin typeface="CMUSansSerif"/>
                <a:cs typeface="CMUSansSerif"/>
              </a:rPr>
              <a:t>. </a:t>
            </a:r>
            <a:r>
              <a:rPr lang="hr-HR" sz="1333" dirty="0">
                <a:solidFill>
                  <a:srgbClr val="000080"/>
                </a:solidFill>
                <a:latin typeface="CMUSansSerif"/>
                <a:cs typeface="CMUSansSerif"/>
              </a:rPr>
              <a:t>FEL2010,</a:t>
            </a:r>
          </a:p>
          <a:p>
            <a:r>
              <a:rPr lang="en-US" sz="1333" dirty="0">
                <a:solidFill>
                  <a:srgbClr val="000080"/>
                </a:solidFill>
                <a:latin typeface="CMUSansSerif"/>
                <a:cs typeface="CMUSansSerif"/>
              </a:rPr>
              <a:t>WEPB34]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712205" y="805644"/>
            <a:ext cx="3469060" cy="61555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T</a:t>
            </a:r>
            <a:r>
              <a:rPr lang="en-US" sz="1600" baseline="-25000" dirty="0">
                <a:solidFill>
                  <a:srgbClr val="000270"/>
                </a:solidFill>
                <a:latin typeface="CMUSansSerif"/>
                <a:cs typeface="CMUSansSerif"/>
              </a:rPr>
              <a:t>566</a:t>
            </a:r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 =16.1 mm, U</a:t>
            </a:r>
            <a:r>
              <a:rPr lang="en-US" sz="1600" baseline="-25000" dirty="0">
                <a:solidFill>
                  <a:srgbClr val="000270"/>
                </a:solidFill>
                <a:latin typeface="CMUSansSerif"/>
                <a:cs typeface="CMUSansSerif"/>
              </a:rPr>
              <a:t>5666</a:t>
            </a:r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 = </a:t>
            </a:r>
            <a:r>
              <a:rPr lang="hr-HR" sz="1600" dirty="0">
                <a:solidFill>
                  <a:srgbClr val="000270"/>
                </a:solidFill>
                <a:latin typeface="CMUSansSerif"/>
                <a:cs typeface="CMUSansSerif"/>
              </a:rPr>
              <a:t>2.6</a:t>
            </a:r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 m</a:t>
            </a:r>
          </a:p>
          <a:p>
            <a:endParaRPr lang="en-GB" sz="1600" dirty="0">
              <a:solidFill>
                <a:srgbClr val="000270"/>
              </a:solidFill>
              <a:latin typeface="CMUSansSerif"/>
              <a:cs typeface="CMUSansSerif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0880183" y="2793053"/>
            <a:ext cx="1437" cy="500876"/>
          </a:xfrm>
          <a:prstGeom prst="straightConnector1">
            <a:avLst/>
          </a:prstGeom>
          <a:ln>
            <a:solidFill>
              <a:srgbClr val="15003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contour_BC2_5_3rdCol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6054" y="3359143"/>
            <a:ext cx="2110671" cy="1354359"/>
          </a:xfrm>
          <a:prstGeom prst="rect">
            <a:avLst/>
          </a:prstGeom>
        </p:spPr>
      </p:pic>
      <p:pic>
        <p:nvPicPr>
          <p:cNvPr id="6" name="Picture 5" descr="Fig7b2.pd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5568" y="4787668"/>
            <a:ext cx="1670907" cy="1196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135366"/>
            <a:ext cx="3611469" cy="20180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1392" y="4793275"/>
            <a:ext cx="1273289" cy="176407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333" dirty="0">
                <a:solidFill>
                  <a:srgbClr val="000080"/>
                </a:solidFill>
                <a:latin typeface="CMUSansSerif"/>
                <a:cs typeface="CMUSansSerif"/>
              </a:rPr>
              <a:t>E.g. single spike bunch compression [S. Huang </a:t>
            </a:r>
            <a:r>
              <a:rPr lang="en-US" sz="1333" i="1" dirty="0">
                <a:solidFill>
                  <a:srgbClr val="000080"/>
                </a:solidFill>
                <a:latin typeface="CMUSansSerif"/>
                <a:cs typeface="CMUSansSerif"/>
              </a:rPr>
              <a:t>et al,</a:t>
            </a:r>
            <a:r>
              <a:rPr lang="en-US" sz="1333" dirty="0">
                <a:solidFill>
                  <a:srgbClr val="000080"/>
                </a:solidFill>
                <a:latin typeface="CMUSansSerif"/>
                <a:cs typeface="CMUSansSerif"/>
              </a:rPr>
              <a:t> Phys. Rev. AB (2014) 17 120703]</a:t>
            </a:r>
          </a:p>
          <a:p>
            <a:endParaRPr lang="en-US" sz="1333" dirty="0">
              <a:solidFill>
                <a:srgbClr val="000080"/>
              </a:solidFill>
              <a:latin typeface="CMUSansSerif"/>
              <a:cs typeface="CMUSansSerif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5734" y="805644"/>
            <a:ext cx="3884276" cy="61555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T</a:t>
            </a:r>
            <a:r>
              <a:rPr lang="en-US" sz="1600" baseline="-25000" dirty="0">
                <a:solidFill>
                  <a:srgbClr val="000270"/>
                </a:solidFill>
                <a:latin typeface="CMUSansSerif"/>
                <a:cs typeface="CMUSansSerif"/>
              </a:rPr>
              <a:t>566</a:t>
            </a:r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 = 18.1 mm, U</a:t>
            </a:r>
            <a:r>
              <a:rPr lang="en-US" sz="1600" baseline="-25000" dirty="0">
                <a:solidFill>
                  <a:srgbClr val="000270"/>
                </a:solidFill>
                <a:latin typeface="CMUSansSerif"/>
                <a:cs typeface="CMUSansSerif"/>
              </a:rPr>
              <a:t>5666</a:t>
            </a:r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 = -24 mm</a:t>
            </a:r>
            <a:endParaRPr lang="en-GB" sz="1600" dirty="0">
              <a:solidFill>
                <a:srgbClr val="000270"/>
              </a:solidFill>
              <a:latin typeface="CMUSansSerif"/>
              <a:cs typeface="CMUSansSerif"/>
            </a:endParaRPr>
          </a:p>
          <a:p>
            <a:endParaRPr lang="en-GB" sz="1600" dirty="0">
              <a:solidFill>
                <a:srgbClr val="000270"/>
              </a:solidFill>
              <a:latin typeface="CMUSansSerif"/>
              <a:cs typeface="CMUSansSerif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173488" y="2793052"/>
            <a:ext cx="1353" cy="495288"/>
          </a:xfrm>
          <a:prstGeom prst="straightConnector1">
            <a:avLst/>
          </a:prstGeom>
          <a:ln>
            <a:solidFill>
              <a:srgbClr val="15003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contour_BC2_5_2ndCol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193" y="3373029"/>
            <a:ext cx="1984699" cy="1326584"/>
          </a:xfrm>
          <a:prstGeom prst="rect">
            <a:avLst/>
          </a:prstGeom>
        </p:spPr>
      </p:pic>
      <p:pic>
        <p:nvPicPr>
          <p:cNvPr id="5" name="Picture 4" descr="Fig7a2.pdf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778" y="4793275"/>
            <a:ext cx="1560895" cy="11854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3238" y="1218047"/>
            <a:ext cx="3589497" cy="19159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75343" y="4787844"/>
            <a:ext cx="1333420" cy="943590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333" dirty="0">
                <a:solidFill>
                  <a:srgbClr val="000080"/>
                </a:solidFill>
                <a:latin typeface="CMUSansSerif"/>
                <a:cs typeface="CMUSansSerif"/>
              </a:rPr>
              <a:t>E.g. LCLS </a:t>
            </a:r>
          </a:p>
          <a:p>
            <a:r>
              <a:rPr lang="en-US" sz="1333" dirty="0">
                <a:solidFill>
                  <a:srgbClr val="000270"/>
                </a:solidFill>
                <a:latin typeface="CMUSansSerif"/>
                <a:cs typeface="CMUSansSerif"/>
              </a:rPr>
              <a:t>[Y. Ding </a:t>
            </a:r>
            <a:r>
              <a:rPr lang="en-US" sz="1333" i="1" dirty="0">
                <a:solidFill>
                  <a:srgbClr val="000270"/>
                </a:solidFill>
                <a:latin typeface="CMUSansSerif"/>
                <a:cs typeface="CMUSansSerif"/>
              </a:rPr>
              <a:t>et al.</a:t>
            </a:r>
            <a:r>
              <a:rPr lang="en-US" sz="1333" dirty="0">
                <a:solidFill>
                  <a:srgbClr val="000270"/>
                </a:solidFill>
                <a:latin typeface="CMUSansSerif"/>
                <a:cs typeface="CMUSansSerif"/>
              </a:rPr>
              <a:t> Phys. Rev. AB 19, </a:t>
            </a:r>
            <a:r>
              <a:rPr lang="is-IS" sz="1333" dirty="0">
                <a:solidFill>
                  <a:srgbClr val="000270"/>
                </a:solidFill>
                <a:latin typeface="CMUSansSerif"/>
                <a:cs typeface="CMUSansSerif"/>
              </a:rPr>
              <a:t>100703]</a:t>
            </a:r>
            <a:endParaRPr lang="en-US" sz="1333" dirty="0">
              <a:solidFill>
                <a:srgbClr val="000270"/>
              </a:solidFill>
              <a:latin typeface="CMUSansSerif"/>
              <a:cs typeface="CMUSansSerif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75341" y="805644"/>
            <a:ext cx="3691468" cy="61555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T</a:t>
            </a:r>
            <a:r>
              <a:rPr lang="en-US" sz="1600" baseline="-25000" dirty="0">
                <a:solidFill>
                  <a:srgbClr val="000270"/>
                </a:solidFill>
                <a:latin typeface="CMUSansSerif"/>
                <a:cs typeface="CMUSansSerif"/>
              </a:rPr>
              <a:t>566</a:t>
            </a:r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 = 16.4 mm, U</a:t>
            </a:r>
            <a:r>
              <a:rPr lang="en-US" sz="1600" baseline="-25000" dirty="0">
                <a:solidFill>
                  <a:srgbClr val="000270"/>
                </a:solidFill>
                <a:latin typeface="CMUSansSerif"/>
                <a:cs typeface="CMUSansSerif"/>
              </a:rPr>
              <a:t>5666</a:t>
            </a:r>
            <a:r>
              <a:rPr lang="en-US" sz="1600" dirty="0">
                <a:solidFill>
                  <a:srgbClr val="000270"/>
                </a:solidFill>
                <a:latin typeface="CMUSansSerif"/>
                <a:cs typeface="CMUSansSerif"/>
              </a:rPr>
              <a:t> = -11.4 mm</a:t>
            </a:r>
            <a:endParaRPr lang="en-GB" sz="1600" dirty="0">
              <a:solidFill>
                <a:srgbClr val="000270"/>
              </a:solidFill>
              <a:latin typeface="CMUSansSerif"/>
              <a:cs typeface="CMUSansSerif"/>
            </a:endParaRPr>
          </a:p>
          <a:p>
            <a:endParaRPr lang="en-GB" sz="1600" dirty="0">
              <a:solidFill>
                <a:srgbClr val="000270"/>
              </a:solidFill>
              <a:latin typeface="CMUSansSerif"/>
              <a:cs typeface="CMUSansSerif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74297" y="2776981"/>
            <a:ext cx="1289" cy="478196"/>
          </a:xfrm>
          <a:prstGeom prst="straightConnector1">
            <a:avLst/>
          </a:prstGeom>
          <a:ln>
            <a:solidFill>
              <a:srgbClr val="15003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contour_BC2_5_1stCol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7934" y="3400505"/>
            <a:ext cx="1891257" cy="1271636"/>
          </a:xfrm>
          <a:prstGeom prst="rect">
            <a:avLst/>
          </a:prstGeom>
        </p:spPr>
      </p:pic>
      <p:cxnSp>
        <p:nvCxnSpPr>
          <p:cNvPr id="30" name="Straight Connector 29"/>
          <p:cNvCxnSpPr>
            <a:cxnSpLocks/>
          </p:cNvCxnSpPr>
          <p:nvPr/>
        </p:nvCxnSpPr>
        <p:spPr>
          <a:xfrm>
            <a:off x="8138438" y="670907"/>
            <a:ext cx="0" cy="5862628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4050907" y="670907"/>
            <a:ext cx="0" cy="5862628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FCED371-504B-BD41-A8AB-6CB35C469656}"/>
              </a:ext>
            </a:extLst>
          </p:cNvPr>
          <p:cNvSpPr txBox="1"/>
          <p:nvPr/>
        </p:nvSpPr>
        <p:spPr>
          <a:xfrm>
            <a:off x="1" y="198700"/>
            <a:ext cx="4050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Fold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1B65D9-1069-F249-AB1A-E478F8827C98}"/>
              </a:ext>
            </a:extLst>
          </p:cNvPr>
          <p:cNvSpPr txBox="1"/>
          <p:nvPr/>
        </p:nvSpPr>
        <p:spPr>
          <a:xfrm>
            <a:off x="4050907" y="198700"/>
            <a:ext cx="4087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Cusp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3A0F60-A1EF-9B43-8CF3-AEAB126BB97A}"/>
              </a:ext>
            </a:extLst>
          </p:cNvPr>
          <p:cNvSpPr txBox="1"/>
          <p:nvPr/>
        </p:nvSpPr>
        <p:spPr>
          <a:xfrm>
            <a:off x="8138438" y="198700"/>
            <a:ext cx="4053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Butterfly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AB33512-9587-B244-9367-A0F825436214}"/>
              </a:ext>
            </a:extLst>
          </p:cNvPr>
          <p:cNvSpPr/>
          <p:nvPr/>
        </p:nvSpPr>
        <p:spPr>
          <a:xfrm>
            <a:off x="8289090" y="6086703"/>
            <a:ext cx="3111573" cy="7712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9" name="Slide Number Placeholder 2">
            <a:extLst>
              <a:ext uri="{FF2B5EF4-FFF2-40B4-BE49-F238E27FC236}">
                <a16:creationId xmlns:a16="http://schemas.microsoft.com/office/drawing/2014/main" id="{C042DC2B-15C3-6842-B351-0A1D19F48D8D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14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97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2" grpId="0"/>
      <p:bldP spid="16" grpId="0"/>
      <p:bldP spid="2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2D0B7B07-A27F-7747-B1F4-9D9B7ADFD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832" y="204710"/>
            <a:ext cx="10515600" cy="7331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 closer look…</a:t>
            </a:r>
            <a:endParaRPr lang="en-GB" sz="28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33" name="Picture 32" descr="latex-image-1.pdf">
            <a:extLst>
              <a:ext uri="{FF2B5EF4-FFF2-40B4-BE49-F238E27FC236}">
                <a16:creationId xmlns:a16="http://schemas.microsoft.com/office/drawing/2014/main" id="{2DD34237-D002-8C45-8DED-34736112AE9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6105" y="758780"/>
            <a:ext cx="7551164" cy="118761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0783E76-31BE-324D-A6EC-925A15AAE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169" y="2239894"/>
            <a:ext cx="7065129" cy="385932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BBA34F1-A99C-EE45-913A-9EC565D70449}"/>
              </a:ext>
            </a:extLst>
          </p:cNvPr>
          <p:cNvSpPr txBox="1"/>
          <p:nvPr/>
        </p:nvSpPr>
        <p:spPr>
          <a:xfrm>
            <a:off x="584114" y="1125668"/>
            <a:ext cx="3202629" cy="92332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3 types of catastrophes, but all described by the same parametric expression. </a:t>
            </a:r>
          </a:p>
        </p:txBody>
      </p:sp>
      <p:sp>
        <p:nvSpPr>
          <p:cNvPr id="36" name="Slide Number Placeholder 2">
            <a:extLst>
              <a:ext uri="{FF2B5EF4-FFF2-40B4-BE49-F238E27FC236}">
                <a16:creationId xmlns:a16="http://schemas.microsoft.com/office/drawing/2014/main" id="{C0DBA8AE-1A84-A543-839D-F1C5C58F4CF6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15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6122F6-CB82-7C43-9D66-8E344A8B21F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737" y="2252977"/>
            <a:ext cx="2569342" cy="14357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C51635-6924-0243-9BD9-11E356E9666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370" y="4039847"/>
            <a:ext cx="2553709" cy="13631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C5B26F-496F-274B-A52F-5E94B9558176}"/>
              </a:ext>
            </a:extLst>
          </p:cNvPr>
          <p:cNvSpPr txBox="1"/>
          <p:nvPr/>
        </p:nvSpPr>
        <p:spPr>
          <a:xfrm>
            <a:off x="584114" y="5729962"/>
            <a:ext cx="4127055" cy="92332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>
              <a:defRPr/>
            </a:pPr>
            <a:r>
              <a:rPr lang="en-US" dirty="0">
                <a:latin typeface="Avenir Book" panose="02000503020000020003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These 3 cases give us an idea of how we might be able to sculpt electron trajectories to our benefit.</a:t>
            </a:r>
          </a:p>
        </p:txBody>
      </p:sp>
    </p:spTree>
    <p:extLst>
      <p:ext uri="{BB962C8B-B14F-4D97-AF65-F5344CB8AC3E}">
        <p14:creationId xmlns:p14="http://schemas.microsoft.com/office/powerpoint/2010/main" val="402196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FA708EA-83FF-514C-9DA1-8727AD9DDEEE}"/>
              </a:ext>
            </a:extLst>
          </p:cNvPr>
          <p:cNvSpPr txBox="1"/>
          <p:nvPr/>
        </p:nvSpPr>
        <p:spPr>
          <a:xfrm>
            <a:off x="2472906" y="4037921"/>
            <a:ext cx="10653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15003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Current horn suppression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DB14BD-66F1-BE4D-861F-902507726041}"/>
              </a:ext>
            </a:extLst>
          </p:cNvPr>
          <p:cNvSpPr/>
          <p:nvPr/>
        </p:nvSpPr>
        <p:spPr>
          <a:xfrm>
            <a:off x="2472906" y="4845309"/>
            <a:ext cx="5489003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67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Example of the usefulness of caustics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094CE60-DDF4-6D42-8FD8-05D8BB5D088F}"/>
              </a:ext>
            </a:extLst>
          </p:cNvPr>
          <p:cNvGrpSpPr/>
          <p:nvPr/>
        </p:nvGrpSpPr>
        <p:grpSpPr>
          <a:xfrm>
            <a:off x="37914" y="114300"/>
            <a:ext cx="2374372" cy="6654800"/>
            <a:chOff x="42926" y="114300"/>
            <a:chExt cx="3143919" cy="66548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47C85A6-EEFD-0445-981B-511205D9CB65}"/>
                </a:ext>
              </a:extLst>
            </p:cNvPr>
            <p:cNvGrpSpPr/>
            <p:nvPr/>
          </p:nvGrpSpPr>
          <p:grpSpPr>
            <a:xfrm>
              <a:off x="42926" y="114300"/>
              <a:ext cx="2928875" cy="6654800"/>
              <a:chOff x="157226" y="114300"/>
              <a:chExt cx="2928874" cy="6654800"/>
            </a:xfrm>
          </p:grpSpPr>
          <p:pic>
            <p:nvPicPr>
              <p:cNvPr id="9" name="Picture 8" descr="IntroductoryFigure.png">
                <a:extLst>
                  <a:ext uri="{FF2B5EF4-FFF2-40B4-BE49-F238E27FC236}">
                    <a16:creationId xmlns:a16="http://schemas.microsoft.com/office/drawing/2014/main" id="{11525C65-2FC8-2E4D-B0E6-324F338666C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606550" y="2076450"/>
                <a:ext cx="6654800" cy="2730500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8D31BC6-144E-7149-88EF-648B032B40BD}"/>
                  </a:ext>
                </a:extLst>
              </p:cNvPr>
              <p:cNvSpPr/>
              <p:nvPr/>
            </p:nvSpPr>
            <p:spPr>
              <a:xfrm rot="18019431">
                <a:off x="387282" y="3211809"/>
                <a:ext cx="385118" cy="8452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ED570E-E728-7E49-9348-EE7C7B90402B}"/>
                </a:ext>
              </a:extLst>
            </p:cNvPr>
            <p:cNvSpPr/>
            <p:nvPr/>
          </p:nvSpPr>
          <p:spPr>
            <a:xfrm>
              <a:off x="2662820" y="3194469"/>
              <a:ext cx="524025" cy="1597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spcCol="0"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A1E766D-4AF9-7648-828A-5FAB24A629B0}"/>
                </a:ext>
              </a:extLst>
            </p:cNvPr>
            <p:cNvSpPr/>
            <p:nvPr/>
          </p:nvSpPr>
          <p:spPr>
            <a:xfrm rot="2733951">
              <a:off x="2123985" y="3861766"/>
              <a:ext cx="1002695" cy="271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spcCol="0"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4922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203200"/>
            <a:ext cx="11548534" cy="82465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LSLC’s experience - current spikes diminish FEL performance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124885" y="5283168"/>
            <a:ext cx="184662" cy="3847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74133" y="1106345"/>
            <a:ext cx="4741333" cy="40010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2000" dirty="0">
                <a:solidFill>
                  <a:srgbClr val="00027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Before collimation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16407" y="3653274"/>
            <a:ext cx="4741333" cy="40010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2000" dirty="0">
                <a:solidFill>
                  <a:srgbClr val="00027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After collimation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306434" y="2583864"/>
            <a:ext cx="1" cy="1998134"/>
          </a:xfrm>
          <a:prstGeom prst="straightConnector1">
            <a:avLst/>
          </a:prstGeom>
          <a:ln w="28575" cmpd="sng">
            <a:solidFill>
              <a:srgbClr val="00027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0414960" y="2922583"/>
            <a:ext cx="1828799" cy="144654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2200" i="1" dirty="0">
                <a:solidFill>
                  <a:srgbClr val="000270"/>
                </a:solidFill>
              </a:rPr>
              <a:t>FEL power increased from ~</a:t>
            </a:r>
            <a:r>
              <a:rPr lang="hr-HR" sz="2200" i="1" dirty="0">
                <a:solidFill>
                  <a:srgbClr val="000270"/>
                </a:solidFill>
              </a:rPr>
              <a:t>3.5 mJ to 4-5 mJ.</a:t>
            </a:r>
            <a:r>
              <a:rPr lang="en-US" sz="2200" i="1" dirty="0">
                <a:solidFill>
                  <a:srgbClr val="000270"/>
                </a:solidFill>
              </a:rPr>
              <a:t> 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B3ED267C-7A7D-8647-93A5-FBEB69C3B5A0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17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10" name="Picture 9" descr="Chart, surface chart&#10;&#10;Description automatically generated">
            <a:extLst>
              <a:ext uri="{FF2B5EF4-FFF2-40B4-BE49-F238E27FC236}">
                <a16:creationId xmlns:a16="http://schemas.microsoft.com/office/drawing/2014/main" id="{45609E86-F1B5-2149-ADCA-9B14EFD32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00" y="3980812"/>
            <a:ext cx="9795686" cy="2304381"/>
          </a:xfrm>
          <a:prstGeom prst="rect">
            <a:avLst/>
          </a:prstGeom>
        </p:spPr>
      </p:pic>
      <p:pic>
        <p:nvPicPr>
          <p:cNvPr id="14" name="Picture 13" descr="Chart, surface chart&#10;&#10;Description automatically generated">
            <a:extLst>
              <a:ext uri="{FF2B5EF4-FFF2-40B4-BE49-F238E27FC236}">
                <a16:creationId xmlns:a16="http://schemas.microsoft.com/office/drawing/2014/main" id="{BFDD95C4-6FFF-E947-856F-3F2CAC4BF9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00" y="1509975"/>
            <a:ext cx="9795686" cy="206225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5768995" y="6324524"/>
            <a:ext cx="5257795" cy="6309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800" b="1" dirty="0">
                <a:solidFill>
                  <a:srgbClr val="00027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Y. Ding et al. (2016) Phys. Rev. AB 19, </a:t>
            </a:r>
            <a:r>
              <a:rPr lang="is-IS" sz="1800" b="1" dirty="0">
                <a:solidFill>
                  <a:srgbClr val="00027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100703</a:t>
            </a:r>
            <a:endParaRPr lang="en-US" sz="1800" b="1" dirty="0">
              <a:solidFill>
                <a:srgbClr val="00027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endParaRPr lang="en-US" sz="1700" b="1" dirty="0">
              <a:solidFill>
                <a:srgbClr val="0002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140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6412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Current horn suppression - </a:t>
            </a:r>
            <a:b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</a:br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an S-band FEL </a:t>
            </a:r>
            <a:r>
              <a:rPr lang="en-US" sz="3200" dirty="0" err="1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Linac</a:t>
            </a:r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example</a:t>
            </a:r>
          </a:p>
        </p:txBody>
      </p:sp>
      <p:pic>
        <p:nvPicPr>
          <p:cNvPr id="18" name="Picture 17" descr="Sband_horns.pdf">
            <a:extLst>
              <a:ext uri="{FF2B5EF4-FFF2-40B4-BE49-F238E27FC236}">
                <a16:creationId xmlns:a16="http://schemas.microsoft.com/office/drawing/2014/main" id="{CE79680D-7683-0046-9F27-985CB3D76F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823" y="1739901"/>
            <a:ext cx="2596444" cy="216112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2ABB526-6CA3-9344-AF2F-1DCEF77C66E0}"/>
              </a:ext>
            </a:extLst>
          </p:cNvPr>
          <p:cNvGrpSpPr/>
          <p:nvPr/>
        </p:nvGrpSpPr>
        <p:grpSpPr>
          <a:xfrm>
            <a:off x="1024573" y="4003190"/>
            <a:ext cx="2478024" cy="1910777"/>
            <a:chOff x="1386226" y="3760511"/>
            <a:chExt cx="2375671" cy="1970667"/>
          </a:xfrm>
        </p:grpSpPr>
        <p:pic>
          <p:nvPicPr>
            <p:cNvPr id="20" name="Picture 19" descr="current_horns.pdf">
              <a:extLst>
                <a:ext uri="{FF2B5EF4-FFF2-40B4-BE49-F238E27FC236}">
                  <a16:creationId xmlns:a16="http://schemas.microsoft.com/office/drawing/2014/main" id="{036F9126-4033-294B-92A8-41EC7189C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6226" y="3760511"/>
              <a:ext cx="2375671" cy="1970667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22EEBE7-F72D-A849-903E-5BA811DDA9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1067" y="3818264"/>
              <a:ext cx="1902332" cy="1456469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F74A31B-C551-A04A-AD6E-7DCE31C0C507}"/>
              </a:ext>
            </a:extLst>
          </p:cNvPr>
          <p:cNvGrpSpPr/>
          <p:nvPr/>
        </p:nvGrpSpPr>
        <p:grpSpPr>
          <a:xfrm>
            <a:off x="4094563" y="2148318"/>
            <a:ext cx="7262615" cy="978471"/>
            <a:chOff x="1923995" y="837066"/>
            <a:chExt cx="5446961" cy="733853"/>
          </a:xfrm>
        </p:grpSpPr>
        <p:grpSp>
          <p:nvGrpSpPr>
            <p:cNvPr id="34" name="Group 33"/>
            <p:cNvGrpSpPr/>
            <p:nvPr/>
          </p:nvGrpSpPr>
          <p:grpSpPr>
            <a:xfrm>
              <a:off x="1923995" y="837066"/>
              <a:ext cx="5446961" cy="733853"/>
              <a:chOff x="3188045" y="845353"/>
              <a:chExt cx="6010989" cy="907465"/>
            </a:xfrm>
          </p:grpSpPr>
          <p:pic>
            <p:nvPicPr>
              <p:cNvPr id="35" name="Picture 34" descr="Fig6b.pdf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8572"/>
              <a:stretch/>
            </p:blipFill>
            <p:spPr>
              <a:xfrm>
                <a:off x="3188045" y="845353"/>
                <a:ext cx="6010989" cy="907465"/>
              </a:xfrm>
              <a:prstGeom prst="rect">
                <a:avLst/>
              </a:prstGeom>
            </p:spPr>
          </p:pic>
          <p:sp>
            <p:nvSpPr>
              <p:cNvPr id="37" name="Rectangle 36"/>
              <p:cNvSpPr/>
              <p:nvPr/>
            </p:nvSpPr>
            <p:spPr>
              <a:xfrm>
                <a:off x="6784301" y="1511809"/>
                <a:ext cx="111125" cy="1936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9" rIns="121917" bIns="60959" rtlCol="0" anchor="ctr"/>
              <a:lstStyle/>
              <a:p>
                <a:pPr algn="ctr"/>
                <a:endParaRPr lang="en-US" sz="2400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6743027" y="1596354"/>
                <a:ext cx="200025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6056DFC-F7CA-1B4F-A016-861652C23D5B}"/>
                </a:ext>
              </a:extLst>
            </p:cNvPr>
            <p:cNvSpPr/>
            <p:nvPr/>
          </p:nvSpPr>
          <p:spPr>
            <a:xfrm>
              <a:off x="3665154" y="1153056"/>
              <a:ext cx="112344" cy="15557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7623AB3-2009-8649-BC5C-66E5E9E407A0}"/>
                </a:ext>
              </a:extLst>
            </p:cNvPr>
            <p:cNvCxnSpPr/>
            <p:nvPr/>
          </p:nvCxnSpPr>
          <p:spPr>
            <a:xfrm>
              <a:off x="3630928" y="1234343"/>
              <a:ext cx="17280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788CE70-38F7-5B4B-A6F9-3109ABB0DFFA}"/>
              </a:ext>
            </a:extLst>
          </p:cNvPr>
          <p:cNvSpPr txBox="1"/>
          <p:nvPr/>
        </p:nvSpPr>
        <p:spPr>
          <a:xfrm>
            <a:off x="4094563" y="3511176"/>
            <a:ext cx="6898888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latin typeface="CMU Concrete Roman" panose="02000603000000000000" pitchFamily="2" charset="0"/>
                <a:ea typeface="CMU Concrete Roman" panose="02000603000000000000" pitchFamily="2" charset="0"/>
                <a:cs typeface="CMU Concrete Roman" panose="02000603000000000000" pitchFamily="2" charset="0"/>
              </a:rPr>
              <a:t>Elegant</a:t>
            </a: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simulations of longitudinal phase space and current profile at the end of Linac2.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A92B87-2B3B-CC48-865A-0FC8DB202CB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8656" y="4106334"/>
            <a:ext cx="1945703" cy="1467223"/>
          </a:xfrm>
          <a:prstGeom prst="rect">
            <a:avLst/>
          </a:prstGeom>
        </p:spPr>
      </p:pic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BA55D902-22C5-2C4C-AAA1-139A26E4AF22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18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913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1388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Caustic condition</a:t>
            </a: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302" r="44185" b="9548"/>
          <a:stretch/>
        </p:blipFill>
        <p:spPr>
          <a:xfrm>
            <a:off x="8648131" y="1616361"/>
            <a:ext cx="3411009" cy="874968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8" t="36130" r="83444" b="48403"/>
          <a:stretch/>
        </p:blipFill>
        <p:spPr>
          <a:xfrm>
            <a:off x="8519551" y="1285726"/>
            <a:ext cx="870635" cy="334472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7090"/>
          <a:stretch/>
        </p:blipFill>
        <p:spPr>
          <a:xfrm>
            <a:off x="575164" y="1150004"/>
            <a:ext cx="7559675" cy="602597"/>
          </a:xfrm>
          <a:prstGeom prst="rect">
            <a:avLst/>
          </a:prstGeom>
        </p:spPr>
      </p:pic>
      <p:pic>
        <p:nvPicPr>
          <p:cNvPr id="10" name="Picture 9" descr="Fig4a.pd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502" y="2415567"/>
            <a:ext cx="4406900" cy="2403168"/>
          </a:xfrm>
          <a:prstGeom prst="rect">
            <a:avLst/>
          </a:prstGeom>
        </p:spPr>
      </p:pic>
      <p:pic>
        <p:nvPicPr>
          <p:cNvPr id="13" name="Picture 12" descr="Fig4_a.pd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21" y="4865433"/>
            <a:ext cx="1986583" cy="1357843"/>
          </a:xfrm>
          <a:prstGeom prst="rect">
            <a:avLst/>
          </a:prstGeom>
        </p:spPr>
      </p:pic>
      <p:pic>
        <p:nvPicPr>
          <p:cNvPr id="14" name="Picture 13" descr="Fig4_b.pdf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1755" y="4909857"/>
            <a:ext cx="1786680" cy="1268995"/>
          </a:xfrm>
          <a:prstGeom prst="rect">
            <a:avLst/>
          </a:prstGeom>
        </p:spPr>
      </p:pic>
      <p:pic>
        <p:nvPicPr>
          <p:cNvPr id="15" name="Picture 14" descr="Fig4_c.pdf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02" y="4892533"/>
            <a:ext cx="1954015" cy="1303643"/>
          </a:xfrm>
          <a:prstGeom prst="rect">
            <a:avLst/>
          </a:prstGeom>
        </p:spPr>
      </p:pic>
      <p:pic>
        <p:nvPicPr>
          <p:cNvPr id="16" name="Picture 15" descr="Fig4_d.pdf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7451" y="4850750"/>
            <a:ext cx="2029551" cy="1387212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/>
          </p:cNvCxnSpPr>
          <p:nvPr/>
        </p:nvCxnSpPr>
        <p:spPr>
          <a:xfrm flipV="1">
            <a:off x="1397002" y="3416303"/>
            <a:ext cx="3060700" cy="1498599"/>
          </a:xfrm>
          <a:prstGeom prst="straightConnector1">
            <a:avLst/>
          </a:prstGeom>
          <a:ln w="9525" cmpd="sng">
            <a:solidFill>
              <a:schemeClr val="tx1">
                <a:lumMod val="95000"/>
                <a:lumOff val="5000"/>
              </a:schemeClr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0"/>
          </p:cNvCxnSpPr>
          <p:nvPr/>
        </p:nvCxnSpPr>
        <p:spPr>
          <a:xfrm flipH="1" flipV="1">
            <a:off x="5207007" y="2831046"/>
            <a:ext cx="1472303" cy="2061489"/>
          </a:xfrm>
          <a:prstGeom prst="straightConnector1">
            <a:avLst/>
          </a:prstGeom>
          <a:ln w="9525" cmpd="sng">
            <a:solidFill>
              <a:schemeClr val="tx1">
                <a:lumMod val="95000"/>
                <a:lumOff val="5000"/>
              </a:schemeClr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416300" y="4000502"/>
            <a:ext cx="1778000" cy="1104900"/>
          </a:xfrm>
          <a:prstGeom prst="straightConnector1">
            <a:avLst/>
          </a:prstGeom>
          <a:ln w="9525" cmpd="sng">
            <a:solidFill>
              <a:schemeClr val="tx1">
                <a:lumMod val="95000"/>
                <a:lumOff val="5000"/>
              </a:schemeClr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3942" y="3557009"/>
            <a:ext cx="3178105" cy="824057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 flipV="1">
            <a:off x="6451686" y="3477922"/>
            <a:ext cx="2768516" cy="1233780"/>
          </a:xfrm>
          <a:prstGeom prst="straightConnector1">
            <a:avLst/>
          </a:prstGeom>
          <a:ln w="9525" cmpd="sng">
            <a:solidFill>
              <a:schemeClr val="tx1">
                <a:lumMod val="95000"/>
                <a:lumOff val="5000"/>
              </a:schemeClr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F18092A8-C692-E24A-A336-DA95308D6286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19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08EE8B-1B21-0C48-B471-42239BCFF2D1}"/>
              </a:ext>
            </a:extLst>
          </p:cNvPr>
          <p:cNvCxnSpPr>
            <a:cxnSpLocks/>
          </p:cNvCxnSpPr>
          <p:nvPr/>
        </p:nvCxnSpPr>
        <p:spPr>
          <a:xfrm>
            <a:off x="2011680" y="2831046"/>
            <a:ext cx="2403818" cy="489090"/>
          </a:xfrm>
          <a:prstGeom prst="straightConnector1">
            <a:avLst/>
          </a:prstGeom>
          <a:ln w="9525" cmpd="sng">
            <a:solidFill>
              <a:srgbClr val="C00000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DCB8B11-981C-3149-89F7-C53A429FDFBA}"/>
              </a:ext>
            </a:extLst>
          </p:cNvPr>
          <p:cNvSpPr txBox="1"/>
          <p:nvPr/>
        </p:nvSpPr>
        <p:spPr>
          <a:xfrm>
            <a:off x="270721" y="2199188"/>
            <a:ext cx="2078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Point (a) is the working point of the S-band </a:t>
            </a:r>
            <a:r>
              <a:rPr lang="en-US" dirty="0" err="1">
                <a:solidFill>
                  <a:srgbClr val="C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linac</a:t>
            </a:r>
            <a:r>
              <a:rPr lang="en-US" dirty="0">
                <a:solidFill>
                  <a:srgbClr val="C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example</a:t>
            </a:r>
          </a:p>
        </p:txBody>
      </p:sp>
    </p:spTree>
    <p:extLst>
      <p:ext uri="{BB962C8B-B14F-4D97-AF65-F5344CB8AC3E}">
        <p14:creationId xmlns:p14="http://schemas.microsoft.com/office/powerpoint/2010/main" val="47460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picture containing indoor, wall, cup, sitting&#10;&#10;Description generated with very high confidence">
            <a:extLst>
              <a:ext uri="{FF2B5EF4-FFF2-40B4-BE49-F238E27FC236}">
                <a16:creationId xmlns:a16="http://schemas.microsoft.com/office/drawing/2014/main" id="{DC832EE5-A966-EC43-83DC-58A6E0583A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981" y="1222784"/>
            <a:ext cx="3532335" cy="3434897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9E8D1126-692A-1E40-A97D-2EB5E91B3353}"/>
              </a:ext>
            </a:extLst>
          </p:cNvPr>
          <p:cNvSpPr/>
          <p:nvPr/>
        </p:nvSpPr>
        <p:spPr>
          <a:xfrm>
            <a:off x="609600" y="4802908"/>
            <a:ext cx="10972800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67" dirty="0">
                <a:solidFill>
                  <a:srgbClr val="C90804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The envelope of trajectories forms the caustics lines.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DDE32899-3A1C-9C44-9D9C-6513BE5FF92A}"/>
              </a:ext>
            </a:extLst>
          </p:cNvPr>
          <p:cNvCxnSpPr/>
          <p:nvPr/>
        </p:nvCxnSpPr>
        <p:spPr>
          <a:xfrm>
            <a:off x="7949035" y="1526953"/>
            <a:ext cx="12768" cy="2592268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BE3F0D3-E797-0E4D-8D58-76CFD9E21882}"/>
              </a:ext>
            </a:extLst>
          </p:cNvPr>
          <p:cNvCxnSpPr/>
          <p:nvPr/>
        </p:nvCxnSpPr>
        <p:spPr>
          <a:xfrm>
            <a:off x="8139707" y="1537463"/>
            <a:ext cx="12768" cy="2572199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48F362E-D7BD-3644-AFD5-3091704B196E}"/>
              </a:ext>
            </a:extLst>
          </p:cNvPr>
          <p:cNvCxnSpPr/>
          <p:nvPr/>
        </p:nvCxnSpPr>
        <p:spPr>
          <a:xfrm>
            <a:off x="8330377" y="1562813"/>
            <a:ext cx="12768" cy="2512104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D933061-464E-4F43-BE48-660E50A388BC}"/>
              </a:ext>
            </a:extLst>
          </p:cNvPr>
          <p:cNvCxnSpPr/>
          <p:nvPr/>
        </p:nvCxnSpPr>
        <p:spPr>
          <a:xfrm>
            <a:off x="8711721" y="1720468"/>
            <a:ext cx="12768" cy="2187123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6E99761B-451B-0845-8749-805A41610427}"/>
              </a:ext>
            </a:extLst>
          </p:cNvPr>
          <p:cNvCxnSpPr/>
          <p:nvPr/>
        </p:nvCxnSpPr>
        <p:spPr>
          <a:xfrm>
            <a:off x="7317747" y="2692652"/>
            <a:ext cx="1016605" cy="1382277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1F9718D0-4E54-624F-8747-4D05276BBD32}"/>
              </a:ext>
            </a:extLst>
          </p:cNvPr>
          <p:cNvCxnSpPr/>
          <p:nvPr/>
        </p:nvCxnSpPr>
        <p:spPr>
          <a:xfrm>
            <a:off x="7138469" y="3002395"/>
            <a:ext cx="1395348" cy="1006805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E7AD8904-36AF-A346-84D7-8479172F3839}"/>
              </a:ext>
            </a:extLst>
          </p:cNvPr>
          <p:cNvCxnSpPr/>
          <p:nvPr/>
        </p:nvCxnSpPr>
        <p:spPr>
          <a:xfrm>
            <a:off x="7189601" y="3429626"/>
            <a:ext cx="1534888" cy="477964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8F50AF49-BDF0-9345-BBB1-5341094FEC9A}"/>
              </a:ext>
            </a:extLst>
          </p:cNvPr>
          <p:cNvCxnSpPr/>
          <p:nvPr/>
        </p:nvCxnSpPr>
        <p:spPr>
          <a:xfrm>
            <a:off x="8889625" y="1849064"/>
            <a:ext cx="12768" cy="1926353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270A1F49-92ED-434B-8847-3A299BC05627}"/>
              </a:ext>
            </a:extLst>
          </p:cNvPr>
          <p:cNvCxnSpPr/>
          <p:nvPr/>
        </p:nvCxnSpPr>
        <p:spPr>
          <a:xfrm flipV="1">
            <a:off x="7317747" y="3774486"/>
            <a:ext cx="1584645" cy="20956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496DDF5-10E4-794F-8156-D6D7FFF1EE11}"/>
              </a:ext>
            </a:extLst>
          </p:cNvPr>
          <p:cNvCxnSpPr/>
          <p:nvPr/>
        </p:nvCxnSpPr>
        <p:spPr>
          <a:xfrm>
            <a:off x="9063931" y="2044845"/>
            <a:ext cx="0" cy="1562084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245B9602-DFE1-3F43-A806-79A5356D2587}"/>
              </a:ext>
            </a:extLst>
          </p:cNvPr>
          <p:cNvCxnSpPr/>
          <p:nvPr/>
        </p:nvCxnSpPr>
        <p:spPr>
          <a:xfrm flipV="1">
            <a:off x="7695241" y="3610130"/>
            <a:ext cx="1367809" cy="438977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B939775C-6395-3B4B-8490-EF40F50369D8}"/>
              </a:ext>
            </a:extLst>
          </p:cNvPr>
          <p:cNvCxnSpPr/>
          <p:nvPr/>
        </p:nvCxnSpPr>
        <p:spPr>
          <a:xfrm>
            <a:off x="9221871" y="2285185"/>
            <a:ext cx="0" cy="1068339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11DC229B-A2DA-EC4D-8A2A-04183419DD55}"/>
              </a:ext>
            </a:extLst>
          </p:cNvPr>
          <p:cNvCxnSpPr/>
          <p:nvPr/>
        </p:nvCxnSpPr>
        <p:spPr>
          <a:xfrm flipV="1">
            <a:off x="8533818" y="3340189"/>
            <a:ext cx="693165" cy="669011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AD47D629-1DCB-6D44-91B1-1550E8681120}"/>
              </a:ext>
            </a:extLst>
          </p:cNvPr>
          <p:cNvCxnSpPr/>
          <p:nvPr/>
        </p:nvCxnSpPr>
        <p:spPr>
          <a:xfrm>
            <a:off x="8235041" y="1540733"/>
            <a:ext cx="12768" cy="2560256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4B862F06-5967-2B46-83C3-327A2F29A08E}"/>
              </a:ext>
            </a:extLst>
          </p:cNvPr>
          <p:cNvCxnSpPr/>
          <p:nvPr/>
        </p:nvCxnSpPr>
        <p:spPr>
          <a:xfrm>
            <a:off x="8425713" y="1601087"/>
            <a:ext cx="12768" cy="2448019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4E239038-5A72-2A41-96CF-0B1D1546441A}"/>
              </a:ext>
            </a:extLst>
          </p:cNvPr>
          <p:cNvCxnSpPr/>
          <p:nvPr/>
        </p:nvCxnSpPr>
        <p:spPr>
          <a:xfrm>
            <a:off x="8616385" y="1666982"/>
            <a:ext cx="12768" cy="2299797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AC8EAE4-4D47-744F-8F32-F8F4F069B29B}"/>
              </a:ext>
            </a:extLst>
          </p:cNvPr>
          <p:cNvCxnSpPr/>
          <p:nvPr/>
        </p:nvCxnSpPr>
        <p:spPr>
          <a:xfrm>
            <a:off x="8807056" y="1780649"/>
            <a:ext cx="0" cy="2061049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D413341C-9C85-0F44-966E-78FEF8678B17}"/>
              </a:ext>
            </a:extLst>
          </p:cNvPr>
          <p:cNvCxnSpPr/>
          <p:nvPr/>
        </p:nvCxnSpPr>
        <p:spPr>
          <a:xfrm flipH="1">
            <a:off x="9141481" y="2153817"/>
            <a:ext cx="1420" cy="1346568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75A4B5BA-842C-1940-B5EA-3E2DD49AC7FA}"/>
              </a:ext>
            </a:extLst>
          </p:cNvPr>
          <p:cNvCxnSpPr/>
          <p:nvPr/>
        </p:nvCxnSpPr>
        <p:spPr>
          <a:xfrm>
            <a:off x="9300841" y="2471915"/>
            <a:ext cx="332" cy="667549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C911653B-8B08-C94B-B6D4-BEE6B0E6E604}"/>
              </a:ext>
            </a:extLst>
          </p:cNvPr>
          <p:cNvCxnSpPr/>
          <p:nvPr/>
        </p:nvCxnSpPr>
        <p:spPr>
          <a:xfrm flipV="1">
            <a:off x="8048924" y="3500385"/>
            <a:ext cx="1092557" cy="618835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D16BCE5C-BF06-0647-A73C-5D5033F82161}"/>
              </a:ext>
            </a:extLst>
          </p:cNvPr>
          <p:cNvCxnSpPr/>
          <p:nvPr/>
        </p:nvCxnSpPr>
        <p:spPr>
          <a:xfrm>
            <a:off x="7485031" y="2628567"/>
            <a:ext cx="762779" cy="1472421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5B6C7F35-8DD4-EC49-8328-2B3367003667}"/>
              </a:ext>
            </a:extLst>
          </p:cNvPr>
          <p:cNvCxnSpPr/>
          <p:nvPr/>
        </p:nvCxnSpPr>
        <p:spPr>
          <a:xfrm>
            <a:off x="7791824" y="2565833"/>
            <a:ext cx="265315" cy="1553388"/>
          </a:xfrm>
          <a:prstGeom prst="line">
            <a:avLst/>
          </a:prstGeom>
          <a:ln w="95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1A0D065-E9FE-654C-BCF0-2954039A5AD1}"/>
              </a:ext>
            </a:extLst>
          </p:cNvPr>
          <p:cNvGrpSpPr/>
          <p:nvPr/>
        </p:nvGrpSpPr>
        <p:grpSpPr>
          <a:xfrm>
            <a:off x="8520631" y="1637550"/>
            <a:ext cx="12768" cy="2368089"/>
            <a:chOff x="5291678" y="967400"/>
            <a:chExt cx="18445" cy="3688943"/>
          </a:xfrm>
        </p:grpSpPr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D42DF92E-1B8C-0041-B832-C8B4F17AEDFA}"/>
                </a:ext>
              </a:extLst>
            </p:cNvPr>
            <p:cNvCxnSpPr/>
            <p:nvPr/>
          </p:nvCxnSpPr>
          <p:spPr>
            <a:xfrm>
              <a:off x="5291678" y="967400"/>
              <a:ext cx="18445" cy="3688943"/>
            </a:xfrm>
            <a:prstGeom prst="line">
              <a:avLst/>
            </a:prstGeom>
            <a:ln w="95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5B4B26A7-2C57-0B44-A6E5-D3063FCB2925}"/>
                </a:ext>
              </a:extLst>
            </p:cNvPr>
            <p:cNvCxnSpPr/>
            <p:nvPr/>
          </p:nvCxnSpPr>
          <p:spPr>
            <a:xfrm>
              <a:off x="5297755" y="2359355"/>
              <a:ext cx="0" cy="39515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02BBA69-B058-0A4B-99EA-50A80A932320}"/>
              </a:ext>
            </a:extLst>
          </p:cNvPr>
          <p:cNvGrpSpPr/>
          <p:nvPr/>
        </p:nvGrpSpPr>
        <p:grpSpPr>
          <a:xfrm>
            <a:off x="7439580" y="3700650"/>
            <a:ext cx="1545381" cy="256335"/>
            <a:chOff x="3729897" y="4181239"/>
            <a:chExt cx="2232593" cy="399310"/>
          </a:xfrm>
        </p:grpSpPr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D3BDFC44-237D-FF4B-A1F8-15FBB1DCA6EA}"/>
                </a:ext>
              </a:extLst>
            </p:cNvPr>
            <p:cNvCxnSpPr/>
            <p:nvPr/>
          </p:nvCxnSpPr>
          <p:spPr>
            <a:xfrm flipV="1">
              <a:off x="3729897" y="4181239"/>
              <a:ext cx="2232593" cy="399310"/>
            </a:xfrm>
            <a:prstGeom prst="line">
              <a:avLst/>
            </a:prstGeom>
            <a:ln w="95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FA3BB10C-4786-1442-9FC5-B6E60B6C1841}"/>
                </a:ext>
              </a:extLst>
            </p:cNvPr>
            <p:cNvCxnSpPr/>
            <p:nvPr/>
          </p:nvCxnSpPr>
          <p:spPr>
            <a:xfrm flipH="1">
              <a:off x="3933462" y="4528562"/>
              <a:ext cx="83708" cy="19411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B56D5F0-FAC0-E043-8038-BE081810D0B1}"/>
              </a:ext>
            </a:extLst>
          </p:cNvPr>
          <p:cNvGrpSpPr/>
          <p:nvPr/>
        </p:nvGrpSpPr>
        <p:grpSpPr>
          <a:xfrm>
            <a:off x="8044371" y="1526953"/>
            <a:ext cx="12768" cy="2592268"/>
            <a:chOff x="4603630" y="795113"/>
            <a:chExt cx="18445" cy="4038163"/>
          </a:xfrm>
        </p:grpSpPr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EA7AF180-7C42-C14D-B184-8D7938B36964}"/>
                </a:ext>
              </a:extLst>
            </p:cNvPr>
            <p:cNvCxnSpPr/>
            <p:nvPr/>
          </p:nvCxnSpPr>
          <p:spPr>
            <a:xfrm>
              <a:off x="4603630" y="795113"/>
              <a:ext cx="18445" cy="4038163"/>
            </a:xfrm>
            <a:prstGeom prst="line">
              <a:avLst/>
            </a:prstGeom>
            <a:ln w="95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172557FC-C676-0B4F-AD8E-0A0D418B86CA}"/>
                </a:ext>
              </a:extLst>
            </p:cNvPr>
            <p:cNvCxnSpPr/>
            <p:nvPr/>
          </p:nvCxnSpPr>
          <p:spPr>
            <a:xfrm>
              <a:off x="4610208" y="2340637"/>
              <a:ext cx="0" cy="58233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F896BE5E-11AD-D440-8441-91AAAEC113DB}"/>
              </a:ext>
            </a:extLst>
          </p:cNvPr>
          <p:cNvGrpSpPr/>
          <p:nvPr/>
        </p:nvGrpSpPr>
        <p:grpSpPr>
          <a:xfrm>
            <a:off x="8984314" y="1932129"/>
            <a:ext cx="647" cy="1770303"/>
            <a:chOff x="5961556" y="1426285"/>
            <a:chExt cx="934" cy="2757727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71B76B12-2FE5-184A-92E7-3570EB5DF1A5}"/>
                </a:ext>
              </a:extLst>
            </p:cNvPr>
            <p:cNvCxnSpPr/>
            <p:nvPr/>
          </p:nvCxnSpPr>
          <p:spPr>
            <a:xfrm>
              <a:off x="5962490" y="1426285"/>
              <a:ext cx="0" cy="2757727"/>
            </a:xfrm>
            <a:prstGeom prst="line">
              <a:avLst/>
            </a:prstGeom>
            <a:ln w="95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B919C189-EBCD-3F4E-8B6A-11D1E9B42628}"/>
                </a:ext>
              </a:extLst>
            </p:cNvPr>
            <p:cNvCxnSpPr/>
            <p:nvPr/>
          </p:nvCxnSpPr>
          <p:spPr>
            <a:xfrm>
              <a:off x="5961556" y="2340637"/>
              <a:ext cx="0" cy="58233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F84F2617-C53E-1745-91A6-BC47D29E373E}"/>
              </a:ext>
            </a:extLst>
          </p:cNvPr>
          <p:cNvGrpSpPr/>
          <p:nvPr/>
        </p:nvGrpSpPr>
        <p:grpSpPr>
          <a:xfrm>
            <a:off x="7638427" y="2569823"/>
            <a:ext cx="505755" cy="1539837"/>
            <a:chOff x="4017169" y="2419669"/>
            <a:chExt cx="730658" cy="2398715"/>
          </a:xfrm>
        </p:grpSpPr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7B3020EA-9383-C84A-995A-46F86C5EE9C7}"/>
                </a:ext>
              </a:extLst>
            </p:cNvPr>
            <p:cNvCxnSpPr/>
            <p:nvPr/>
          </p:nvCxnSpPr>
          <p:spPr>
            <a:xfrm>
              <a:off x="4017169" y="2419669"/>
              <a:ext cx="730658" cy="2398715"/>
            </a:xfrm>
            <a:prstGeom prst="line">
              <a:avLst/>
            </a:prstGeom>
            <a:ln w="95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2B6D7725-610F-804D-B1BB-86DF46FEC77E}"/>
                </a:ext>
              </a:extLst>
            </p:cNvPr>
            <p:cNvCxnSpPr/>
            <p:nvPr/>
          </p:nvCxnSpPr>
          <p:spPr>
            <a:xfrm flipH="1" flipV="1">
              <a:off x="4092918" y="2683107"/>
              <a:ext cx="36424" cy="99830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D765B5C3-B47B-F549-B94F-E16C361E5807}"/>
              </a:ext>
            </a:extLst>
          </p:cNvPr>
          <p:cNvGrpSpPr/>
          <p:nvPr/>
        </p:nvGrpSpPr>
        <p:grpSpPr>
          <a:xfrm>
            <a:off x="7189601" y="2820822"/>
            <a:ext cx="1248880" cy="1228284"/>
            <a:chOff x="3368755" y="2810667"/>
            <a:chExt cx="1804242" cy="1913387"/>
          </a:xfrm>
        </p:grpSpPr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57C47041-DE86-3448-8EE2-BA63491EFF9C}"/>
                </a:ext>
              </a:extLst>
            </p:cNvPr>
            <p:cNvCxnSpPr/>
            <p:nvPr/>
          </p:nvCxnSpPr>
          <p:spPr>
            <a:xfrm>
              <a:off x="3368755" y="2810667"/>
              <a:ext cx="1804242" cy="1913387"/>
            </a:xfrm>
            <a:prstGeom prst="line">
              <a:avLst/>
            </a:prstGeom>
            <a:ln w="95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>
              <a:extLst>
                <a:ext uri="{FF2B5EF4-FFF2-40B4-BE49-F238E27FC236}">
                  <a16:creationId xmlns:a16="http://schemas.microsoft.com/office/drawing/2014/main" id="{C9BB842C-437A-4246-AA72-549E5FD1DDE9}"/>
                </a:ext>
              </a:extLst>
            </p:cNvPr>
            <p:cNvCxnSpPr/>
            <p:nvPr/>
          </p:nvCxnSpPr>
          <p:spPr>
            <a:xfrm flipH="1" flipV="1">
              <a:off x="3682529" y="3135111"/>
              <a:ext cx="80199" cy="94284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C8FD084-FB09-8D45-B503-1796454F619F}"/>
              </a:ext>
            </a:extLst>
          </p:cNvPr>
          <p:cNvGrpSpPr/>
          <p:nvPr/>
        </p:nvGrpSpPr>
        <p:grpSpPr>
          <a:xfrm>
            <a:off x="7189601" y="3253393"/>
            <a:ext cx="1435307" cy="703591"/>
            <a:chOff x="3368755" y="3484514"/>
            <a:chExt cx="2073570" cy="1096035"/>
          </a:xfrm>
        </p:grpSpPr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F093F006-8CEE-FB41-BC00-6D77B5C15A0F}"/>
                </a:ext>
              </a:extLst>
            </p:cNvPr>
            <p:cNvCxnSpPr/>
            <p:nvPr/>
          </p:nvCxnSpPr>
          <p:spPr>
            <a:xfrm>
              <a:off x="3368755" y="3484514"/>
              <a:ext cx="2073570" cy="1096035"/>
            </a:xfrm>
            <a:prstGeom prst="line">
              <a:avLst/>
            </a:prstGeom>
            <a:ln w="95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>
              <a:extLst>
                <a:ext uri="{FF2B5EF4-FFF2-40B4-BE49-F238E27FC236}">
                  <a16:creationId xmlns:a16="http://schemas.microsoft.com/office/drawing/2014/main" id="{05C3B67C-29B0-CD49-B5AD-106401451256}"/>
                </a:ext>
              </a:extLst>
            </p:cNvPr>
            <p:cNvCxnSpPr/>
            <p:nvPr/>
          </p:nvCxnSpPr>
          <p:spPr>
            <a:xfrm flipH="1" flipV="1">
              <a:off x="3642430" y="3619723"/>
              <a:ext cx="120298" cy="72769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B9DFD7B-13FE-9F43-AF17-D0D097BBFABC}"/>
              </a:ext>
            </a:extLst>
          </p:cNvPr>
          <p:cNvGrpSpPr/>
          <p:nvPr/>
        </p:nvGrpSpPr>
        <p:grpSpPr>
          <a:xfrm>
            <a:off x="7257776" y="3610488"/>
            <a:ext cx="1546251" cy="238357"/>
            <a:chOff x="3467248" y="4040788"/>
            <a:chExt cx="2233849" cy="371307"/>
          </a:xfrm>
        </p:grpSpPr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89253213-83C5-0642-8BFF-87B753057C6E}"/>
                </a:ext>
              </a:extLst>
            </p:cNvPr>
            <p:cNvCxnSpPr/>
            <p:nvPr/>
          </p:nvCxnSpPr>
          <p:spPr>
            <a:xfrm>
              <a:off x="3467248" y="4040788"/>
              <a:ext cx="2233849" cy="371307"/>
            </a:xfrm>
            <a:prstGeom prst="line">
              <a:avLst/>
            </a:prstGeom>
            <a:ln w="95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2B5AED73-C991-8340-8495-A54BB5C649A2}"/>
                </a:ext>
              </a:extLst>
            </p:cNvPr>
            <p:cNvCxnSpPr/>
            <p:nvPr/>
          </p:nvCxnSpPr>
          <p:spPr>
            <a:xfrm flipH="1" flipV="1">
              <a:off x="3620626" y="4063409"/>
              <a:ext cx="120298" cy="22854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DCAE2532-7CD2-2543-8F00-819106615907}"/>
              </a:ext>
            </a:extLst>
          </p:cNvPr>
          <p:cNvGrpSpPr/>
          <p:nvPr/>
        </p:nvGrpSpPr>
        <p:grpSpPr>
          <a:xfrm>
            <a:off x="8902393" y="3143628"/>
            <a:ext cx="398780" cy="631787"/>
            <a:chOff x="5843205" y="3313527"/>
            <a:chExt cx="576113" cy="984180"/>
          </a:xfrm>
        </p:grpSpPr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D87A54DA-BBF2-7149-8AF0-60517621B8DA}"/>
                </a:ext>
              </a:extLst>
            </p:cNvPr>
            <p:cNvCxnSpPr/>
            <p:nvPr/>
          </p:nvCxnSpPr>
          <p:spPr>
            <a:xfrm flipV="1">
              <a:off x="5843205" y="3313527"/>
              <a:ext cx="576113" cy="984180"/>
            </a:xfrm>
            <a:prstGeom prst="line">
              <a:avLst/>
            </a:prstGeom>
            <a:ln w="952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C7D73D7B-0A2F-444F-8D17-4EA8CDDCD54D}"/>
                </a:ext>
              </a:extLst>
            </p:cNvPr>
            <p:cNvCxnSpPr/>
            <p:nvPr/>
          </p:nvCxnSpPr>
          <p:spPr>
            <a:xfrm flipH="1">
              <a:off x="5998635" y="3948596"/>
              <a:ext cx="52544" cy="86646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2" name="Picture 181">
            <a:extLst>
              <a:ext uri="{FF2B5EF4-FFF2-40B4-BE49-F238E27FC236}">
                <a16:creationId xmlns:a16="http://schemas.microsoft.com/office/drawing/2014/main" id="{C5CCE29B-F253-6F4F-8D11-63F4A83BB3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087"/>
          <a:stretch/>
        </p:blipFill>
        <p:spPr>
          <a:xfrm rot="16200000">
            <a:off x="7196607" y="1958157"/>
            <a:ext cx="1531799" cy="3079803"/>
          </a:xfrm>
          <a:prstGeom prst="rect">
            <a:avLst/>
          </a:prstGeom>
        </p:spPr>
      </p:pic>
      <p:sp>
        <p:nvSpPr>
          <p:cNvPr id="176" name="Oval 175">
            <a:extLst>
              <a:ext uri="{FF2B5EF4-FFF2-40B4-BE49-F238E27FC236}">
                <a16:creationId xmlns:a16="http://schemas.microsoft.com/office/drawing/2014/main" id="{0186E258-B6D3-CA46-9680-68A8A6E552B0}"/>
              </a:ext>
            </a:extLst>
          </p:cNvPr>
          <p:cNvSpPr/>
          <p:nvPr/>
        </p:nvSpPr>
        <p:spPr>
          <a:xfrm>
            <a:off x="6570334" y="1521613"/>
            <a:ext cx="2778181" cy="2597609"/>
          </a:xfrm>
          <a:prstGeom prst="ellipse">
            <a:avLst/>
          </a:prstGeom>
          <a:noFill/>
          <a:ln w="19050" cmpd="sng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0" name="Slide Number Placeholder 2">
            <a:extLst>
              <a:ext uri="{FF2B5EF4-FFF2-40B4-BE49-F238E27FC236}">
                <a16:creationId xmlns:a16="http://schemas.microsoft.com/office/drawing/2014/main" id="{05FED746-75A9-9B43-AE83-995281CFC602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2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88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9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1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8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1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3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40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6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70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9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2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30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6D61878-4F3C-314E-A3F0-BBEA9A70D10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77" y="2301635"/>
            <a:ext cx="10353724" cy="395644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BDD4042-3988-AE4F-8E0C-0D7DFF47D3BF}"/>
              </a:ext>
            </a:extLst>
          </p:cNvPr>
          <p:cNvSpPr/>
          <p:nvPr/>
        </p:nvSpPr>
        <p:spPr>
          <a:xfrm>
            <a:off x="8242644" y="2145736"/>
            <a:ext cx="2442289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109E719F-9D61-1645-96F0-18C847C76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88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Caustic condition</a:t>
            </a:r>
          </a:p>
        </p:txBody>
      </p:sp>
      <p:pic>
        <p:nvPicPr>
          <p:cNvPr id="11" name="Picture 10" descr="latex-image-1.pdf">
            <a:extLst>
              <a:ext uri="{FF2B5EF4-FFF2-40B4-BE49-F238E27FC236}">
                <a16:creationId xmlns:a16="http://schemas.microsoft.com/office/drawing/2014/main" id="{7175C8EB-3C39-B04D-9EB8-778F3675A0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302" r="44185" b="9548"/>
          <a:stretch/>
        </p:blipFill>
        <p:spPr>
          <a:xfrm>
            <a:off x="8648131" y="1616361"/>
            <a:ext cx="3411009" cy="874968"/>
          </a:xfrm>
          <a:prstGeom prst="rect">
            <a:avLst/>
          </a:prstGeom>
        </p:spPr>
      </p:pic>
      <p:pic>
        <p:nvPicPr>
          <p:cNvPr id="12" name="Picture 11" descr="latex-image-1.pdf">
            <a:extLst>
              <a:ext uri="{FF2B5EF4-FFF2-40B4-BE49-F238E27FC236}">
                <a16:creationId xmlns:a16="http://schemas.microsoft.com/office/drawing/2014/main" id="{9E6E8D4F-9FCB-F54D-AE9E-334BF2F9EF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8" t="36130" r="83444" b="48403"/>
          <a:stretch/>
        </p:blipFill>
        <p:spPr>
          <a:xfrm>
            <a:off x="8519551" y="1285726"/>
            <a:ext cx="870635" cy="334472"/>
          </a:xfrm>
          <a:prstGeom prst="rect">
            <a:avLst/>
          </a:prstGeom>
        </p:spPr>
      </p:pic>
      <p:pic>
        <p:nvPicPr>
          <p:cNvPr id="13" name="Picture 12" descr="latex-image-1.pdf">
            <a:extLst>
              <a:ext uri="{FF2B5EF4-FFF2-40B4-BE49-F238E27FC236}">
                <a16:creationId xmlns:a16="http://schemas.microsoft.com/office/drawing/2014/main" id="{7D39EB71-8EB7-AA42-84CE-63DFAC32BDA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7090"/>
          <a:stretch/>
        </p:blipFill>
        <p:spPr>
          <a:xfrm>
            <a:off x="575164" y="1150004"/>
            <a:ext cx="7559675" cy="60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38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677" y="-38438"/>
            <a:ext cx="10690123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Caustic current horn suppression - S-band FEL </a:t>
            </a:r>
            <a:r>
              <a:rPr lang="en-US" sz="3200" dirty="0" err="1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linac</a:t>
            </a:r>
            <a:endParaRPr lang="en-US" sz="32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443938" y="1126308"/>
            <a:ext cx="7262615" cy="978471"/>
            <a:chOff x="3188045" y="845353"/>
            <a:chExt cx="6010989" cy="907465"/>
          </a:xfrm>
        </p:grpSpPr>
        <p:pic>
          <p:nvPicPr>
            <p:cNvPr id="35" name="Picture 34" descr="Fig6b.pdf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8572"/>
            <a:stretch/>
          </p:blipFill>
          <p:spPr>
            <a:xfrm>
              <a:off x="3188045" y="845353"/>
              <a:ext cx="6010989" cy="907465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6784301" y="1511809"/>
              <a:ext cx="111125" cy="193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6743027" y="1596354"/>
              <a:ext cx="20002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C9A894A-9A71-F24B-B26F-D81689BE5B93}"/>
              </a:ext>
            </a:extLst>
          </p:cNvPr>
          <p:cNvSpPr txBox="1"/>
          <p:nvPr/>
        </p:nvSpPr>
        <p:spPr>
          <a:xfrm>
            <a:off x="5589588" y="2594358"/>
            <a:ext cx="5764212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Octupole added to BC1 to vary U5666.</a:t>
            </a:r>
          </a:p>
        </p:txBody>
      </p: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2D9F51D3-1C69-834B-9420-07D802609E20}"/>
              </a:ext>
            </a:extLst>
          </p:cNvPr>
          <p:cNvCxnSpPr>
            <a:cxnSpLocks/>
          </p:cNvCxnSpPr>
          <p:nvPr/>
        </p:nvCxnSpPr>
        <p:spPr>
          <a:xfrm rot="10800000">
            <a:off x="4834828" y="2104780"/>
            <a:ext cx="749115" cy="715281"/>
          </a:xfrm>
          <a:prstGeom prst="curvedConnector3">
            <a:avLst>
              <a:gd name="adj1" fmla="val 99730"/>
            </a:avLst>
          </a:prstGeom>
          <a:ln w="22225">
            <a:solidFill>
              <a:schemeClr val="tx1"/>
            </a:solidFill>
            <a:headEnd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3E9EC6F5-EE62-9347-A180-1B4CF333C637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21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B2E2859-83D7-D440-A779-E2D63D041DD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77" y="4433593"/>
            <a:ext cx="4774551" cy="182448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72C4C4-0812-6E47-ABFE-EBE816A1404E}"/>
              </a:ext>
            </a:extLst>
          </p:cNvPr>
          <p:cNvSpPr/>
          <p:nvPr/>
        </p:nvSpPr>
        <p:spPr>
          <a:xfrm>
            <a:off x="4334933" y="4064000"/>
            <a:ext cx="1283771" cy="4741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63831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BC9A894A-9A71-F24B-B26F-D81689BE5B93}"/>
              </a:ext>
            </a:extLst>
          </p:cNvPr>
          <p:cNvSpPr txBox="1"/>
          <p:nvPr/>
        </p:nvSpPr>
        <p:spPr>
          <a:xfrm>
            <a:off x="1357513" y="1995394"/>
            <a:ext cx="2788797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Octupole added to BC1 to vary U5666.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672C4C4-0812-6E47-ABFE-EBE816A1404E}"/>
              </a:ext>
            </a:extLst>
          </p:cNvPr>
          <p:cNvSpPr/>
          <p:nvPr/>
        </p:nvSpPr>
        <p:spPr>
          <a:xfrm>
            <a:off x="4334933" y="4064000"/>
            <a:ext cx="1283771" cy="4741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B9CB9A-D867-9A4F-A974-92E5671703B9}"/>
              </a:ext>
            </a:extLst>
          </p:cNvPr>
          <p:cNvGrpSpPr/>
          <p:nvPr/>
        </p:nvGrpSpPr>
        <p:grpSpPr>
          <a:xfrm>
            <a:off x="2299437" y="894963"/>
            <a:ext cx="7262615" cy="978471"/>
            <a:chOff x="2299437" y="894963"/>
            <a:chExt cx="7262615" cy="978471"/>
          </a:xfrm>
        </p:grpSpPr>
        <p:grpSp>
          <p:nvGrpSpPr>
            <p:cNvPr id="34" name="Group 33"/>
            <p:cNvGrpSpPr/>
            <p:nvPr/>
          </p:nvGrpSpPr>
          <p:grpSpPr>
            <a:xfrm>
              <a:off x="2299437" y="894963"/>
              <a:ext cx="7262615" cy="978471"/>
              <a:chOff x="3188045" y="845353"/>
              <a:chExt cx="6010989" cy="907465"/>
            </a:xfrm>
          </p:grpSpPr>
          <p:pic>
            <p:nvPicPr>
              <p:cNvPr id="35" name="Picture 34" descr="Fig6b.pdf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8572"/>
              <a:stretch/>
            </p:blipFill>
            <p:spPr>
              <a:xfrm>
                <a:off x="3188045" y="845353"/>
                <a:ext cx="6010989" cy="907465"/>
              </a:xfrm>
              <a:prstGeom prst="rect">
                <a:avLst/>
              </a:prstGeom>
            </p:spPr>
          </p:pic>
          <p:sp>
            <p:nvSpPr>
              <p:cNvPr id="37" name="Rectangle 36"/>
              <p:cNvSpPr/>
              <p:nvPr/>
            </p:nvSpPr>
            <p:spPr>
              <a:xfrm>
                <a:off x="6784301" y="1511809"/>
                <a:ext cx="111125" cy="1936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9" rIns="121917" bIns="60959" rtlCol="0" anchor="ctr"/>
              <a:lstStyle/>
              <a:p>
                <a:pPr algn="ctr"/>
                <a:endParaRPr lang="en-US" sz="2400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6743027" y="1596354"/>
                <a:ext cx="200025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Snip Same-side Corner of Rectangle 66">
              <a:extLst>
                <a:ext uri="{FF2B5EF4-FFF2-40B4-BE49-F238E27FC236}">
                  <a16:creationId xmlns:a16="http://schemas.microsoft.com/office/drawing/2014/main" id="{9DCF4875-0AC5-ED49-B9FA-B06AD8F95B0C}"/>
                </a:ext>
              </a:extLst>
            </p:cNvPr>
            <p:cNvSpPr/>
            <p:nvPr/>
          </p:nvSpPr>
          <p:spPr>
            <a:xfrm>
              <a:off x="4648199" y="1334536"/>
              <a:ext cx="103015" cy="180976"/>
            </a:xfrm>
            <a:prstGeom prst="snip2SameRect">
              <a:avLst>
                <a:gd name="adj1" fmla="val 34091"/>
                <a:gd name="adj2" fmla="val 34795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itle 1">
            <a:extLst>
              <a:ext uri="{FF2B5EF4-FFF2-40B4-BE49-F238E27FC236}">
                <a16:creationId xmlns:a16="http://schemas.microsoft.com/office/drawing/2014/main" id="{BD145C33-1A44-5E47-AAF7-FF90F9167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77" y="-117950"/>
            <a:ext cx="10690123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Caustic current horn suppression - S-band FEL </a:t>
            </a:r>
            <a:r>
              <a:rPr lang="en-US" sz="3200" dirty="0" err="1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linac</a:t>
            </a:r>
            <a:endParaRPr lang="en-US" sz="32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66" name="Picture 65" descr="Fig7.png">
            <a:extLst>
              <a:ext uri="{FF2B5EF4-FFF2-40B4-BE49-F238E27FC236}">
                <a16:creationId xmlns:a16="http://schemas.microsoft.com/office/drawing/2014/main" id="{D79FEE12-FA06-2045-992A-D704CB431F0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1013" y="2275684"/>
            <a:ext cx="3568918" cy="2106558"/>
          </a:xfrm>
          <a:prstGeom prst="rect">
            <a:avLst/>
          </a:prstGeom>
        </p:spPr>
      </p:pic>
      <p:pic>
        <p:nvPicPr>
          <p:cNvPr id="70" name="Picture 69" descr="latex-image-1.pdf">
            <a:extLst>
              <a:ext uri="{FF2B5EF4-FFF2-40B4-BE49-F238E27FC236}">
                <a16:creationId xmlns:a16="http://schemas.microsoft.com/office/drawing/2014/main" id="{F08BDADF-19C9-8A4D-984C-C261974863B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9066" y="2469073"/>
            <a:ext cx="2441170" cy="1317600"/>
          </a:xfrm>
          <a:prstGeom prst="rect">
            <a:avLst/>
          </a:prstGeom>
        </p:spPr>
      </p:pic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2D9F51D3-1C69-834B-9420-07D802609E20}"/>
              </a:ext>
            </a:extLst>
          </p:cNvPr>
          <p:cNvCxnSpPr>
            <a:cxnSpLocks/>
          </p:cNvCxnSpPr>
          <p:nvPr/>
        </p:nvCxnSpPr>
        <p:spPr>
          <a:xfrm flipV="1">
            <a:off x="3973566" y="1709489"/>
            <a:ext cx="722734" cy="533538"/>
          </a:xfrm>
          <a:prstGeom prst="curvedConnector3">
            <a:avLst>
              <a:gd name="adj1" fmla="val 99841"/>
            </a:avLst>
          </a:prstGeom>
          <a:ln w="22225">
            <a:solidFill>
              <a:schemeClr val="tx1"/>
            </a:solidFill>
            <a:headEnd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248E991-70FD-AE40-9269-6C01A66F9082}"/>
              </a:ext>
            </a:extLst>
          </p:cNvPr>
          <p:cNvGrpSpPr>
            <a:grpSpLocks noChangeAspect="1"/>
          </p:cNvGrpSpPr>
          <p:nvPr/>
        </p:nvGrpSpPr>
        <p:grpSpPr>
          <a:xfrm>
            <a:off x="60277" y="4331816"/>
            <a:ext cx="4976701" cy="1926267"/>
            <a:chOff x="60277" y="2145736"/>
            <a:chExt cx="10624656" cy="4112347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0F709E17-D4A1-2346-812A-F239C840C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277" y="2301635"/>
              <a:ext cx="10353724" cy="3956448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69AB6B7-0DA2-1F42-8769-70B7D6443C6F}"/>
                </a:ext>
              </a:extLst>
            </p:cNvPr>
            <p:cNvSpPr/>
            <p:nvPr/>
          </p:nvSpPr>
          <p:spPr>
            <a:xfrm>
              <a:off x="8242644" y="2145736"/>
              <a:ext cx="2442289" cy="114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pic>
        <p:nvPicPr>
          <p:cNvPr id="57" name="Picture 56" descr="latex-image-1.pdf">
            <a:extLst>
              <a:ext uri="{FF2B5EF4-FFF2-40B4-BE49-F238E27FC236}">
                <a16:creationId xmlns:a16="http://schemas.microsoft.com/office/drawing/2014/main" id="{16FD3AC8-7789-B149-9FA9-C00301F6ABC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6268" y="4804186"/>
            <a:ext cx="2836123" cy="1373380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E23EEE08-9E7D-4D4F-B3ED-F3E6DEFF8304}"/>
              </a:ext>
            </a:extLst>
          </p:cNvPr>
          <p:cNvGrpSpPr/>
          <p:nvPr/>
        </p:nvGrpSpPr>
        <p:grpSpPr>
          <a:xfrm>
            <a:off x="5351013" y="4503812"/>
            <a:ext cx="3432396" cy="2138118"/>
            <a:chOff x="6307004" y="2304455"/>
            <a:chExt cx="3723629" cy="2214170"/>
          </a:xfrm>
        </p:grpSpPr>
        <p:pic>
          <p:nvPicPr>
            <p:cNvPr id="59" name="Picture 58" descr="Fig9.png">
              <a:extLst>
                <a:ext uri="{FF2B5EF4-FFF2-40B4-BE49-F238E27FC236}">
                  <a16:creationId xmlns:a16="http://schemas.microsoft.com/office/drawing/2014/main" id="{D565DB33-A7EB-4A49-A665-23BF82A33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7004" y="2304455"/>
              <a:ext cx="3723629" cy="2214170"/>
            </a:xfrm>
            <a:prstGeom prst="rect">
              <a:avLst/>
            </a:prstGeom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DD6C84D-2432-4841-B691-DEB7D39CF827}"/>
                </a:ext>
              </a:extLst>
            </p:cNvPr>
            <p:cNvSpPr/>
            <p:nvPr/>
          </p:nvSpPr>
          <p:spPr>
            <a:xfrm>
              <a:off x="8081433" y="3801533"/>
              <a:ext cx="55034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16157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5756"/>
            <a:ext cx="109728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Caustic current horn suppression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22600" y="1116008"/>
            <a:ext cx="2839873" cy="430885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2000" b="1" i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octupole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: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46400" y="1116008"/>
            <a:ext cx="3189931" cy="430885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2000" b="1" i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Without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octupole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: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326314" y="2619850"/>
            <a:ext cx="2788263" cy="1169742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2267" dirty="0">
                <a:solidFill>
                  <a:srgbClr val="000270"/>
                </a:solidFill>
                <a:latin typeface="CMUSansSerif"/>
                <a:cs typeface="CMUSansSerif"/>
              </a:rPr>
              <a:t>63% reduction in the CSR-induced emittance growth. </a:t>
            </a:r>
          </a:p>
        </p:txBody>
      </p:sp>
      <p:sp>
        <p:nvSpPr>
          <p:cNvPr id="41" name="Right Arrow 40"/>
          <p:cNvSpPr/>
          <p:nvPr/>
        </p:nvSpPr>
        <p:spPr>
          <a:xfrm>
            <a:off x="3781405" y="3303049"/>
            <a:ext cx="638195" cy="309459"/>
          </a:xfrm>
          <a:prstGeom prst="rightArrow">
            <a:avLst>
              <a:gd name="adj1" fmla="val 47264"/>
              <a:gd name="adj2" fmla="val 58208"/>
            </a:avLst>
          </a:prstGeom>
          <a:solidFill>
            <a:schemeClr val="tx1">
              <a:lumMod val="75000"/>
              <a:lumOff val="25000"/>
              <a:alpha val="87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2" name="Picture 4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401" y="5828329"/>
            <a:ext cx="2411593" cy="227271"/>
          </a:xfrm>
          <a:prstGeom prst="rect">
            <a:avLst/>
          </a:prstGeom>
        </p:spPr>
      </p:pic>
      <p:pic>
        <p:nvPicPr>
          <p:cNvPr id="43" name="Picture 4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8132" y="5828329"/>
            <a:ext cx="2411593" cy="227271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8326314" y="5571141"/>
            <a:ext cx="3891565" cy="697753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867" dirty="0" err="1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T.K.Charles</a:t>
            </a:r>
            <a:r>
              <a:rPr lang="en-US" sz="1867" dirty="0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et al. Phys. Rev. Accel. Beams, (2017) </a:t>
            </a:r>
            <a:r>
              <a:rPr lang="en-US" sz="1867" b="1" dirty="0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20</a:t>
            </a:r>
            <a:r>
              <a:rPr lang="en-US" sz="1867" dirty="0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, 030705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0F983AF-67EE-E044-AFB8-AA2CD5595107}"/>
              </a:ext>
            </a:extLst>
          </p:cNvPr>
          <p:cNvGrpSpPr/>
          <p:nvPr/>
        </p:nvGrpSpPr>
        <p:grpSpPr>
          <a:xfrm>
            <a:off x="4615424" y="1509525"/>
            <a:ext cx="2572032" cy="4166821"/>
            <a:chOff x="3461568" y="1351761"/>
            <a:chExt cx="1929024" cy="3125116"/>
          </a:xfrm>
        </p:grpSpPr>
        <p:pic>
          <p:nvPicPr>
            <p:cNvPr id="40" name="Picture 39" descr="SbandContour_noHorns2.pdf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61568" y="1351761"/>
              <a:ext cx="1919571" cy="1581411"/>
            </a:xfrm>
            <a:prstGeom prst="rect">
              <a:avLst/>
            </a:prstGeom>
          </p:spPr>
        </p:pic>
        <p:pic>
          <p:nvPicPr>
            <p:cNvPr id="45" name="Picture 44" descr="current_no_horns.pdf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2483" y="2994580"/>
              <a:ext cx="1828109" cy="148229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5FD7351-BC79-C544-B6EE-B53F7C7C8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5097" y="3755999"/>
              <a:ext cx="1455696" cy="447343"/>
            </a:xfrm>
            <a:prstGeom prst="rect">
              <a:avLst/>
            </a:prstGeom>
          </p:spPr>
        </p:pic>
      </p:grpSp>
      <p:sp>
        <p:nvSpPr>
          <p:cNvPr id="32" name="Slide Number Placeholder 2">
            <a:extLst>
              <a:ext uri="{FF2B5EF4-FFF2-40B4-BE49-F238E27FC236}">
                <a16:creationId xmlns:a16="http://schemas.microsoft.com/office/drawing/2014/main" id="{99DF8569-FD20-464F-ADF6-ED0197078119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23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7F9019-A872-1249-8301-7B518B9C10C7}"/>
              </a:ext>
            </a:extLst>
          </p:cNvPr>
          <p:cNvSpPr/>
          <p:nvPr/>
        </p:nvSpPr>
        <p:spPr>
          <a:xfrm>
            <a:off x="6096001" y="3735707"/>
            <a:ext cx="105833" cy="1020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4075E1-C861-6A43-9FD3-5FD749B00EE1}"/>
              </a:ext>
            </a:extLst>
          </p:cNvPr>
          <p:cNvSpPr txBox="1"/>
          <p:nvPr/>
        </p:nvSpPr>
        <p:spPr>
          <a:xfrm>
            <a:off x="-2074224" y="316675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4B6130A-09AC-C740-9770-3281C07BC368}"/>
              </a:ext>
            </a:extLst>
          </p:cNvPr>
          <p:cNvGrpSpPr>
            <a:grpSpLocks noChangeAspect="1"/>
          </p:cNvGrpSpPr>
          <p:nvPr/>
        </p:nvGrpSpPr>
        <p:grpSpPr>
          <a:xfrm>
            <a:off x="658729" y="1564333"/>
            <a:ext cx="2596656" cy="4074001"/>
            <a:chOff x="-1723599" y="1364670"/>
            <a:chExt cx="1996806" cy="3132872"/>
          </a:xfrm>
        </p:grpSpPr>
        <p:pic>
          <p:nvPicPr>
            <p:cNvPr id="44" name="Picture 43" descr="Sband_horns.pdf">
              <a:extLst>
                <a:ext uri="{FF2B5EF4-FFF2-40B4-BE49-F238E27FC236}">
                  <a16:creationId xmlns:a16="http://schemas.microsoft.com/office/drawing/2014/main" id="{C2811D67-1E0D-9947-80A4-C4779D7F5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723599" y="1364670"/>
              <a:ext cx="1947333" cy="1646705"/>
            </a:xfrm>
            <a:prstGeom prst="rect">
              <a:avLst/>
            </a:prstGeom>
          </p:spPr>
        </p:pic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208E856-87E9-6040-8FEC-F0CB29576C00}"/>
                </a:ext>
              </a:extLst>
            </p:cNvPr>
            <p:cNvGrpSpPr/>
            <p:nvPr/>
          </p:nvGrpSpPr>
          <p:grpSpPr>
            <a:xfrm>
              <a:off x="-1581287" y="3015245"/>
              <a:ext cx="1854494" cy="1482297"/>
              <a:chOff x="1386225" y="3760511"/>
              <a:chExt cx="2370527" cy="2038342"/>
            </a:xfrm>
          </p:grpSpPr>
          <p:pic>
            <p:nvPicPr>
              <p:cNvPr id="48" name="Picture 47" descr="current_horns.pdf">
                <a:extLst>
                  <a:ext uri="{FF2B5EF4-FFF2-40B4-BE49-F238E27FC236}">
                    <a16:creationId xmlns:a16="http://schemas.microsoft.com/office/drawing/2014/main" id="{E298F7A2-B3CA-6A47-B5CB-4232403808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86225" y="3760511"/>
                <a:ext cx="2370527" cy="2038342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842AE238-EB33-F14D-99A8-2CCFE8CAB5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650" t="9381" r="15644" b="24017"/>
              <a:stretch/>
            </p:blipFill>
            <p:spPr>
              <a:xfrm>
                <a:off x="1761067" y="3818264"/>
                <a:ext cx="1902332" cy="1456469"/>
              </a:xfrm>
              <a:prstGeom prst="rect">
                <a:avLst/>
              </a:prstGeom>
            </p:spPr>
          </p:pic>
        </p:grp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276C89C4-863C-EF4C-B801-8506A5D37F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2" r="1945"/>
            <a:stretch/>
          </p:blipFill>
          <p:spPr>
            <a:xfrm>
              <a:off x="-1262276" y="3095633"/>
              <a:ext cx="1446921" cy="11268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179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/>
      <p:bldP spid="4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17CB666-B5CC-5A4B-A0DE-BA2CB684150B}"/>
              </a:ext>
            </a:extLst>
          </p:cNvPr>
          <p:cNvGrpSpPr/>
          <p:nvPr/>
        </p:nvGrpSpPr>
        <p:grpSpPr>
          <a:xfrm>
            <a:off x="37914" y="114300"/>
            <a:ext cx="2374372" cy="6654800"/>
            <a:chOff x="42926" y="114300"/>
            <a:chExt cx="3143919" cy="66548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2B3579A-2D22-0B4A-930E-CA764FB5B699}"/>
                </a:ext>
              </a:extLst>
            </p:cNvPr>
            <p:cNvGrpSpPr/>
            <p:nvPr/>
          </p:nvGrpSpPr>
          <p:grpSpPr>
            <a:xfrm>
              <a:off x="42926" y="114300"/>
              <a:ext cx="2928875" cy="6654800"/>
              <a:chOff x="157226" y="114300"/>
              <a:chExt cx="2928874" cy="6654800"/>
            </a:xfrm>
          </p:grpSpPr>
          <p:pic>
            <p:nvPicPr>
              <p:cNvPr id="8" name="Picture 7" descr="IntroductoryFigure.png">
                <a:extLst>
                  <a:ext uri="{FF2B5EF4-FFF2-40B4-BE49-F238E27FC236}">
                    <a16:creationId xmlns:a16="http://schemas.microsoft.com/office/drawing/2014/main" id="{D6199D07-FCD4-2740-A556-659B980050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606550" y="2076450"/>
                <a:ext cx="6654800" cy="2730500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64206B-B77E-1740-93B1-E273D9B9F59E}"/>
                  </a:ext>
                </a:extLst>
              </p:cNvPr>
              <p:cNvSpPr/>
              <p:nvPr/>
            </p:nvSpPr>
            <p:spPr>
              <a:xfrm rot="18019431">
                <a:off x="387282" y="3211809"/>
                <a:ext cx="385118" cy="8452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DD8E0AA-A63F-7B49-BBEE-744B784C70BB}"/>
                </a:ext>
              </a:extLst>
            </p:cNvPr>
            <p:cNvSpPr/>
            <p:nvPr/>
          </p:nvSpPr>
          <p:spPr>
            <a:xfrm>
              <a:off x="2662820" y="3194469"/>
              <a:ext cx="524025" cy="1597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spcCol="0"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43E5F29-6B80-A24A-9EEE-666BFF587EB1}"/>
                </a:ext>
              </a:extLst>
            </p:cNvPr>
            <p:cNvSpPr/>
            <p:nvPr/>
          </p:nvSpPr>
          <p:spPr>
            <a:xfrm rot="2733951">
              <a:off x="2123985" y="3861766"/>
              <a:ext cx="1002695" cy="271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spcCol="0"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FA708EA-83FF-514C-9DA1-8727AD9DDEEE}"/>
              </a:ext>
            </a:extLst>
          </p:cNvPr>
          <p:cNvSpPr txBox="1"/>
          <p:nvPr/>
        </p:nvSpPr>
        <p:spPr>
          <a:xfrm>
            <a:off x="2214407" y="4021654"/>
            <a:ext cx="10653183" cy="8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67" b="1" dirty="0">
                <a:solidFill>
                  <a:srgbClr val="0F032F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Experimental results from MAX IV</a:t>
            </a:r>
            <a:endParaRPr lang="en-US" sz="4667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03C73D-0F83-574B-9FA8-9B40B96212F8}"/>
              </a:ext>
            </a:extLst>
          </p:cNvPr>
          <p:cNvSpPr/>
          <p:nvPr/>
        </p:nvSpPr>
        <p:spPr>
          <a:xfrm>
            <a:off x="2214407" y="4791702"/>
            <a:ext cx="9954969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 Andrea Latina (CERN), Sara Thorin (MAX IV), Jonas Björklund </a:t>
            </a:r>
            <a:r>
              <a:rPr lang="en-US" sz="2000" dirty="0" err="1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Svensson</a:t>
            </a:r>
            <a:r>
              <a:rPr lang="en-US" sz="2000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(MAX IV)</a:t>
            </a:r>
            <a:r>
              <a:rPr lang="en-US" sz="2667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93717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-22098" y="0"/>
            <a:ext cx="10538495" cy="6858000"/>
            <a:chOff x="-147221" y="-1765299"/>
            <a:chExt cx="10363199" cy="69087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7221" y="-1765299"/>
              <a:ext cx="10363199" cy="6908799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6284837" y="2078566"/>
              <a:ext cx="1777999" cy="2150532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5946170" y="2552699"/>
              <a:ext cx="795866" cy="304800"/>
            </a:xfrm>
            <a:prstGeom prst="ellipse">
              <a:avLst/>
            </a:prstGeom>
            <a:noFill/>
            <a:ln w="3810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" name="Oval 12"/>
            <p:cNvSpPr/>
            <p:nvPr/>
          </p:nvSpPr>
          <p:spPr>
            <a:xfrm>
              <a:off x="4100437" y="3035297"/>
              <a:ext cx="3403600" cy="1210735"/>
            </a:xfrm>
            <a:prstGeom prst="ellipse">
              <a:avLst/>
            </a:prstGeom>
            <a:noFill/>
            <a:ln w="3810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225773" y="-62097"/>
            <a:ext cx="11129235" cy="941493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MAX IV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849162" y="1465722"/>
            <a:ext cx="2487077" cy="537351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5217664" y="-36115"/>
            <a:ext cx="6999113" cy="3734785"/>
            <a:chOff x="4371369" y="-1833035"/>
            <a:chExt cx="7857067" cy="4192596"/>
          </a:xfrm>
        </p:grpSpPr>
        <p:sp>
          <p:nvSpPr>
            <p:cNvPr id="16" name="Rectangle 15"/>
            <p:cNvSpPr/>
            <p:nvPr/>
          </p:nvSpPr>
          <p:spPr>
            <a:xfrm>
              <a:off x="4371369" y="-1782236"/>
              <a:ext cx="7857067" cy="9075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860573" y="-1121839"/>
              <a:ext cx="3843862" cy="9313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620704" y="1452031"/>
              <a:ext cx="304800" cy="9075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9" name="Oval 18"/>
            <p:cNvSpPr/>
            <p:nvPr/>
          </p:nvSpPr>
          <p:spPr>
            <a:xfrm>
              <a:off x="8096705" y="-1748368"/>
              <a:ext cx="3352797" cy="336973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0" name="Rectangle 19"/>
            <p:cNvSpPr/>
            <p:nvPr/>
          </p:nvSpPr>
          <p:spPr>
            <a:xfrm rot="18124449">
              <a:off x="8884893" y="1257285"/>
              <a:ext cx="182644" cy="39663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80771" y="-1833035"/>
              <a:ext cx="7578332" cy="4182533"/>
            </a:xfrm>
            <a:prstGeom prst="rect">
              <a:avLst/>
            </a:prstGeom>
          </p:spPr>
        </p:pic>
      </p:grp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9885C6A6-822C-F844-887F-2D82B6C8CEF3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25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5E7773-5345-7C41-ABBE-A736488980C3}"/>
              </a:ext>
            </a:extLst>
          </p:cNvPr>
          <p:cNvSpPr txBox="1"/>
          <p:nvPr/>
        </p:nvSpPr>
        <p:spPr>
          <a:xfrm>
            <a:off x="3729158" y="4519078"/>
            <a:ext cx="1385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3 GeV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D38AB5-A687-E54E-AB24-CF90BED856A0}"/>
              </a:ext>
            </a:extLst>
          </p:cNvPr>
          <p:cNvSpPr txBox="1"/>
          <p:nvPr/>
        </p:nvSpPr>
        <p:spPr>
          <a:xfrm>
            <a:off x="5193003" y="3958498"/>
            <a:ext cx="1642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1.5 GeV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56EC0C-5661-7646-A87B-C46FBD3AC072}"/>
              </a:ext>
            </a:extLst>
          </p:cNvPr>
          <p:cNvSpPr txBox="1"/>
          <p:nvPr/>
        </p:nvSpPr>
        <p:spPr>
          <a:xfrm>
            <a:off x="6595819" y="3440826"/>
            <a:ext cx="1385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Linac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281C15-D381-454F-B5EF-CFC685E45C35}"/>
              </a:ext>
            </a:extLst>
          </p:cNvPr>
          <p:cNvSpPr txBox="1"/>
          <p:nvPr/>
        </p:nvSpPr>
        <p:spPr>
          <a:xfrm>
            <a:off x="8344840" y="5444760"/>
            <a:ext cx="1385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SPF</a:t>
            </a:r>
          </a:p>
        </p:txBody>
      </p:sp>
    </p:spTree>
    <p:extLst>
      <p:ext uri="{BB962C8B-B14F-4D97-AF65-F5344CB8AC3E}">
        <p14:creationId xmlns:p14="http://schemas.microsoft.com/office/powerpoint/2010/main" val="41539890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3C3758E-73B1-DB46-9443-932B0EB40AD7}"/>
              </a:ext>
            </a:extLst>
          </p:cNvPr>
          <p:cNvGrpSpPr/>
          <p:nvPr/>
        </p:nvGrpSpPr>
        <p:grpSpPr>
          <a:xfrm>
            <a:off x="370910" y="1562503"/>
            <a:ext cx="10692646" cy="4032448"/>
            <a:chOff x="124707" y="1206602"/>
            <a:chExt cx="8019484" cy="30243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3635F66-4F1B-BC4C-BA95-AD3F15868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762" y="1682807"/>
              <a:ext cx="6984776" cy="2548131"/>
            </a:xfrm>
            <a:prstGeom prst="rect">
              <a:avLst/>
            </a:prstGeom>
          </p:spPr>
        </p:pic>
        <p:sp>
          <p:nvSpPr>
            <p:cNvPr id="5" name="Text Box 158">
              <a:extLst>
                <a:ext uri="{FF2B5EF4-FFF2-40B4-BE49-F238E27FC236}">
                  <a16:creationId xmlns:a16="http://schemas.microsoft.com/office/drawing/2014/main" id="{F00011DE-39B1-F54F-80E7-0D97DA1B87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9421" y="1206602"/>
              <a:ext cx="915091" cy="376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705991">
                <a:spcBef>
                  <a:spcPct val="50000"/>
                </a:spcBef>
              </a:pPr>
              <a:r>
                <a:rPr lang="sv-SE" sz="1333" b="1" dirty="0" err="1"/>
                <a:t>Thermionic</a:t>
              </a:r>
              <a:r>
                <a:rPr lang="sv-SE" sz="1333" b="1" dirty="0"/>
                <a:t> RF </a:t>
              </a:r>
              <a:r>
                <a:rPr lang="sv-SE" sz="1333" b="1" dirty="0" err="1"/>
                <a:t>gun</a:t>
              </a:r>
              <a:endParaRPr lang="sv-SE" sz="1333" b="1" dirty="0"/>
            </a:p>
          </p:txBody>
        </p:sp>
        <p:sp>
          <p:nvSpPr>
            <p:cNvPr id="6" name="Text Box 158">
              <a:extLst>
                <a:ext uri="{FF2B5EF4-FFF2-40B4-BE49-F238E27FC236}">
                  <a16:creationId xmlns:a16="http://schemas.microsoft.com/office/drawing/2014/main" id="{A2FF8145-226D-6745-B4BA-3B1A1345C9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707" y="1382556"/>
              <a:ext cx="962707" cy="376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705991">
                <a:spcBef>
                  <a:spcPct val="50000"/>
                </a:spcBef>
              </a:pPr>
              <a:r>
                <a:rPr lang="sv-SE" sz="1333" b="1" dirty="0"/>
                <a:t>Photo </a:t>
              </a:r>
              <a:r>
                <a:rPr lang="sv-SE" sz="1333" b="1" dirty="0" err="1"/>
                <a:t>cathode</a:t>
              </a:r>
              <a:r>
                <a:rPr lang="sv-SE" sz="1333" b="1" dirty="0"/>
                <a:t> RF </a:t>
              </a:r>
              <a:r>
                <a:rPr lang="sv-SE" sz="1333" b="1" dirty="0" err="1"/>
                <a:t>gun</a:t>
              </a:r>
              <a:endParaRPr lang="sv-SE" sz="1333" b="1" dirty="0"/>
            </a:p>
          </p:txBody>
        </p:sp>
        <p:sp>
          <p:nvSpPr>
            <p:cNvPr id="7" name="Text Box 151">
              <a:extLst>
                <a:ext uri="{FF2B5EF4-FFF2-40B4-BE49-F238E27FC236}">
                  <a16:creationId xmlns:a16="http://schemas.microsoft.com/office/drawing/2014/main" id="{3D8CECC2-C893-E74D-A417-AD6CA7BBBD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8882" y="2502746"/>
              <a:ext cx="1803624" cy="223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705991">
                <a:spcBef>
                  <a:spcPct val="50000"/>
                </a:spcBef>
              </a:pPr>
              <a:r>
                <a:rPr lang="sv-SE" sz="1333" b="1" dirty="0"/>
                <a:t>BC1 @ 260 MeV</a:t>
              </a:r>
            </a:p>
          </p:txBody>
        </p:sp>
        <p:sp>
          <p:nvSpPr>
            <p:cNvPr id="8" name="Text Box 153">
              <a:extLst>
                <a:ext uri="{FF2B5EF4-FFF2-40B4-BE49-F238E27FC236}">
                  <a16:creationId xmlns:a16="http://schemas.microsoft.com/office/drawing/2014/main" id="{670AEA20-806E-8147-B77C-5721CFFE31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0057" y="2214714"/>
              <a:ext cx="1175209" cy="376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705991">
                <a:spcBef>
                  <a:spcPct val="50000"/>
                </a:spcBef>
              </a:pPr>
              <a:r>
                <a:rPr lang="sv-SE" sz="1333" b="1" dirty="0" err="1"/>
                <a:t>Extraction</a:t>
              </a:r>
              <a:br>
                <a:rPr lang="sv-SE" sz="1333" b="1" dirty="0"/>
              </a:br>
              <a:r>
                <a:rPr lang="sv-SE" sz="1333" b="1" dirty="0"/>
                <a:t>1.5 GeV</a:t>
              </a:r>
            </a:p>
          </p:txBody>
        </p:sp>
        <p:sp>
          <p:nvSpPr>
            <p:cNvPr id="9" name="Text Box 153">
              <a:extLst>
                <a:ext uri="{FF2B5EF4-FFF2-40B4-BE49-F238E27FC236}">
                  <a16:creationId xmlns:a16="http://schemas.microsoft.com/office/drawing/2014/main" id="{AC1E4D98-13C9-2D4B-A871-3073913230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4833" y="2584324"/>
              <a:ext cx="1049843" cy="376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705991">
                <a:spcBef>
                  <a:spcPct val="50000"/>
                </a:spcBef>
              </a:pPr>
              <a:r>
                <a:rPr lang="sv-SE" sz="1333" b="1" dirty="0" err="1"/>
                <a:t>Extraction</a:t>
              </a:r>
              <a:br>
                <a:rPr lang="sv-SE" sz="1333" b="1" dirty="0"/>
              </a:br>
              <a:r>
                <a:rPr lang="sv-SE" sz="1333" b="1" dirty="0"/>
                <a:t>3 GeV</a:t>
              </a:r>
            </a:p>
          </p:txBody>
        </p:sp>
        <p:sp>
          <p:nvSpPr>
            <p:cNvPr id="10" name="Text Box 151">
              <a:extLst>
                <a:ext uri="{FF2B5EF4-FFF2-40B4-BE49-F238E27FC236}">
                  <a16:creationId xmlns:a16="http://schemas.microsoft.com/office/drawing/2014/main" id="{9A8A4344-24DF-4441-A288-BDCAC272D4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1370" y="3654874"/>
              <a:ext cx="1542019" cy="223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705991">
                <a:spcBef>
                  <a:spcPct val="50000"/>
                </a:spcBef>
              </a:pPr>
              <a:r>
                <a:rPr lang="sv-SE" sz="1333" b="1" dirty="0"/>
                <a:t>BC2 @ 3 GeV</a:t>
              </a:r>
            </a:p>
          </p:txBody>
        </p:sp>
        <p:sp>
          <p:nvSpPr>
            <p:cNvPr id="11" name="Text Box 151">
              <a:extLst>
                <a:ext uri="{FF2B5EF4-FFF2-40B4-BE49-F238E27FC236}">
                  <a16:creationId xmlns:a16="http://schemas.microsoft.com/office/drawing/2014/main" id="{0A7AC184-F520-ED4E-A493-C1A4D593BF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5546" y="3582866"/>
              <a:ext cx="458645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705991">
                <a:spcBef>
                  <a:spcPct val="50000"/>
                </a:spcBef>
              </a:pPr>
              <a:r>
                <a:rPr lang="sv-SE" sz="1333" b="1" dirty="0"/>
                <a:t>SPF</a:t>
              </a:r>
              <a:r>
                <a:rPr lang="sv-SE" sz="1600" b="1" dirty="0"/>
                <a:t> </a:t>
              </a:r>
              <a:endParaRPr lang="sv-SE" sz="16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00C44B33-F474-8246-861E-8D819D883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MAX IV </a:t>
            </a:r>
            <a:r>
              <a:rPr lang="en-US" sz="3200" dirty="0" err="1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Linac</a:t>
            </a:r>
            <a:endParaRPr lang="en-US" sz="32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2D05602-D9A3-1842-BDE0-900F11D1171E}"/>
              </a:ext>
            </a:extLst>
          </p:cNvPr>
          <p:cNvSpPr txBox="1">
            <a:spLocks/>
          </p:cNvSpPr>
          <p:nvPr/>
        </p:nvSpPr>
        <p:spPr>
          <a:xfrm>
            <a:off x="389302" y="4944749"/>
            <a:ext cx="8040913" cy="2442048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MUSansSerif"/>
                <a:ea typeface="+mn-ea"/>
                <a:cs typeface="CMUSansSerif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CMUSansSerif"/>
                <a:ea typeface="+mn-ea"/>
                <a:cs typeface="CMUSansSerif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MUSansSerif"/>
                <a:ea typeface="+mn-ea"/>
                <a:cs typeface="CMUSansSerif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CMUSansSerif"/>
                <a:ea typeface="+mn-ea"/>
                <a:cs typeface="CMUSansSerif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chemeClr val="tx1"/>
                </a:solidFill>
                <a:latin typeface="CMUSansSerif"/>
                <a:ea typeface="+mn-ea"/>
                <a:cs typeface="CMUSansSerif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133" dirty="0" err="1"/>
              <a:t>Photocathode</a:t>
            </a:r>
            <a:r>
              <a:rPr lang="sv-SE" sz="2133" dirty="0"/>
              <a:t> and </a:t>
            </a:r>
            <a:r>
              <a:rPr lang="sv-SE" sz="2133" dirty="0" err="1"/>
              <a:t>thermionic</a:t>
            </a:r>
            <a:r>
              <a:rPr lang="sv-SE" sz="2133" dirty="0"/>
              <a:t> </a:t>
            </a:r>
            <a:r>
              <a:rPr lang="sv-SE" sz="2133" dirty="0" err="1"/>
              <a:t>electron</a:t>
            </a:r>
            <a:r>
              <a:rPr lang="sv-SE" sz="2133" dirty="0"/>
              <a:t> </a:t>
            </a:r>
            <a:r>
              <a:rPr lang="sv-SE" sz="2133" dirty="0" err="1"/>
              <a:t>guns</a:t>
            </a:r>
            <a:endParaRPr lang="sv-SE" sz="2133" dirty="0"/>
          </a:p>
          <a:p>
            <a:r>
              <a:rPr lang="sv-SE" sz="2133" dirty="0"/>
              <a:t>2 double </a:t>
            </a:r>
            <a:r>
              <a:rPr lang="sv-SE" sz="2133" dirty="0" err="1"/>
              <a:t>achromat</a:t>
            </a:r>
            <a:r>
              <a:rPr lang="sv-SE" sz="2133" dirty="0"/>
              <a:t> </a:t>
            </a:r>
            <a:r>
              <a:rPr lang="sv-SE" sz="2133" dirty="0" err="1"/>
              <a:t>bunch</a:t>
            </a:r>
            <a:r>
              <a:rPr lang="sv-SE" sz="2133" dirty="0"/>
              <a:t> </a:t>
            </a:r>
            <a:r>
              <a:rPr lang="sv-SE" sz="2133" dirty="0" err="1"/>
              <a:t>compressors</a:t>
            </a:r>
            <a:r>
              <a:rPr lang="sv-SE" sz="2133" dirty="0"/>
              <a:t> (BCs)</a:t>
            </a:r>
          </a:p>
          <a:p>
            <a:r>
              <a:rPr lang="sv-SE" sz="2133" dirty="0"/>
              <a:t>RF </a:t>
            </a:r>
            <a:r>
              <a:rPr lang="sv-SE" sz="2133" dirty="0" err="1"/>
              <a:t>frequency</a:t>
            </a:r>
            <a:r>
              <a:rPr lang="sv-SE" sz="2133" dirty="0"/>
              <a:t> 2.998 GHz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E535C4F5-D07D-0842-8C77-777E635B060F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26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1664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DCB2A9F5-E4C3-A741-806B-4AE7B2A21C48}"/>
              </a:ext>
            </a:extLst>
          </p:cNvPr>
          <p:cNvSpPr/>
          <p:nvPr/>
        </p:nvSpPr>
        <p:spPr>
          <a:xfrm>
            <a:off x="9148772" y="6148897"/>
            <a:ext cx="3111573" cy="849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637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MAX IV Bunch Compressors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573" y="1296354"/>
            <a:ext cx="5346381" cy="426529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133" b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Double </a:t>
            </a:r>
            <a:r>
              <a:rPr lang="sv-SE" sz="2133" b="1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achromat</a:t>
            </a:r>
            <a:r>
              <a:rPr lang="sv-SE" sz="2133" b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sv-SE" sz="2133" b="1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bunch</a:t>
            </a:r>
            <a:r>
              <a:rPr lang="sv-SE" sz="2133" b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sv-SE" sz="2133" b="1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compressors</a:t>
            </a:r>
            <a:r>
              <a:rPr lang="sv-SE" sz="2133" b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:</a:t>
            </a:r>
            <a:endParaRPr lang="en-US" sz="2133" b="1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positive fixed R56 (energy chirp from falling RF slope)</a:t>
            </a:r>
          </a:p>
          <a:p>
            <a:pPr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natural T566 used for linearization,         </a:t>
            </a:r>
            <a:r>
              <a:rPr lang="en-US" sz="2000" b="1" dirty="0">
                <a:solidFill>
                  <a:srgbClr val="9411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self-linearizing</a:t>
            </a:r>
          </a:p>
          <a:p>
            <a:pPr>
              <a:spcBef>
                <a:spcPts val="0"/>
              </a:spcBef>
              <a:spcAft>
                <a:spcPts val="800"/>
              </a:spcAft>
              <a:defRPr/>
            </a:pPr>
            <a:r>
              <a:rPr lang="sv-SE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weak</a:t>
            </a:r>
            <a:r>
              <a:rPr lang="sv-SE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sv-SE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sv-SE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at 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center of each achromat </a:t>
            </a:r>
            <a:r>
              <a:rPr lang="sv-SE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used</a:t>
            </a:r>
            <a:r>
              <a:rPr lang="sv-SE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for fine </a:t>
            </a:r>
            <a:r>
              <a:rPr lang="sv-SE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tuning</a:t>
            </a:r>
            <a:r>
              <a:rPr lang="sv-SE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T566</a:t>
            </a:r>
          </a:p>
          <a:p>
            <a:pPr>
              <a:spcBef>
                <a:spcPts val="0"/>
              </a:spcBef>
              <a:spcAft>
                <a:spcPts val="800"/>
              </a:spcAft>
              <a:defRPr/>
            </a:pPr>
            <a:endParaRPr lang="en-US" sz="24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  <a:defRPr/>
            </a:pPr>
            <a:endParaRPr lang="en-US" sz="24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07600" y="1572602"/>
            <a:ext cx="3929769" cy="1800861"/>
            <a:chOff x="10588698" y="-1437132"/>
            <a:chExt cx="1869644" cy="705495"/>
          </a:xfrm>
        </p:grpSpPr>
        <p:cxnSp>
          <p:nvCxnSpPr>
            <p:cNvPr id="15" name="Straight Connector 14"/>
            <p:cNvCxnSpPr>
              <a:endCxn id="24" idx="3"/>
            </p:cNvCxnSpPr>
            <p:nvPr/>
          </p:nvCxnSpPr>
          <p:spPr>
            <a:xfrm flipV="1">
              <a:off x="11442899" y="-1188343"/>
              <a:ext cx="216794" cy="1789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upp 206"/>
            <p:cNvGrpSpPr>
              <a:grpSpLocks/>
            </p:cNvGrpSpPr>
            <p:nvPr/>
          </p:nvGrpSpPr>
          <p:grpSpPr bwMode="auto">
            <a:xfrm flipH="1" flipV="1">
              <a:off x="10588698" y="-1047701"/>
              <a:ext cx="862495" cy="316064"/>
              <a:chOff x="9074067" y="8451900"/>
              <a:chExt cx="1264579" cy="595933"/>
            </a:xfrm>
          </p:grpSpPr>
          <p:sp>
            <p:nvSpPr>
              <p:cNvPr id="29" name="Frihandsfigur 207"/>
              <p:cNvSpPr>
                <a:spLocks/>
              </p:cNvSpPr>
              <p:nvPr/>
            </p:nvSpPr>
            <p:spPr bwMode="auto">
              <a:xfrm>
                <a:off x="9098015" y="8555932"/>
                <a:ext cx="1240631" cy="416719"/>
              </a:xfrm>
              <a:custGeom>
                <a:avLst/>
                <a:gdLst>
                  <a:gd name="T0" fmla="*/ 0 w 1240631"/>
                  <a:gd name="T1" fmla="*/ 416719 h 416719"/>
                  <a:gd name="T2" fmla="*/ 219075 w 1240631"/>
                  <a:gd name="T3" fmla="*/ 261937 h 416719"/>
                  <a:gd name="T4" fmla="*/ 421481 w 1240631"/>
                  <a:gd name="T5" fmla="*/ 119062 h 416719"/>
                  <a:gd name="T6" fmla="*/ 583406 w 1240631"/>
                  <a:gd name="T7" fmla="*/ 28575 h 416719"/>
                  <a:gd name="T8" fmla="*/ 778668 w 1240631"/>
                  <a:gd name="T9" fmla="*/ 7144 h 416719"/>
                  <a:gd name="T10" fmla="*/ 1031081 w 1240631"/>
                  <a:gd name="T11" fmla="*/ 0 h 416719"/>
                  <a:gd name="T12" fmla="*/ 1240631 w 1240631"/>
                  <a:gd name="T13" fmla="*/ 2381 h 4167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40631"/>
                  <a:gd name="T22" fmla="*/ 0 h 416719"/>
                  <a:gd name="T23" fmla="*/ 1240631 w 1240631"/>
                  <a:gd name="T24" fmla="*/ 416719 h 4167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40631" h="416719">
                    <a:moveTo>
                      <a:pt x="0" y="416719"/>
                    </a:moveTo>
                    <a:lnTo>
                      <a:pt x="219075" y="261937"/>
                    </a:lnTo>
                    <a:cubicBezTo>
                      <a:pt x="289322" y="212328"/>
                      <a:pt x="360759" y="157956"/>
                      <a:pt x="421481" y="119062"/>
                    </a:cubicBezTo>
                    <a:cubicBezTo>
                      <a:pt x="482203" y="80168"/>
                      <a:pt x="523875" y="47228"/>
                      <a:pt x="583406" y="28575"/>
                    </a:cubicBezTo>
                    <a:cubicBezTo>
                      <a:pt x="642937" y="9922"/>
                      <a:pt x="704056" y="11907"/>
                      <a:pt x="778668" y="7144"/>
                    </a:cubicBezTo>
                    <a:cubicBezTo>
                      <a:pt x="853281" y="2382"/>
                      <a:pt x="1031081" y="0"/>
                      <a:pt x="1031081" y="0"/>
                    </a:cubicBezTo>
                    <a:lnTo>
                      <a:pt x="1240631" y="2381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535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AutoShape 15"/>
              <p:cNvSpPr>
                <a:spLocks noChangeArrowheads="1"/>
              </p:cNvSpPr>
              <p:nvPr/>
            </p:nvSpPr>
            <p:spPr bwMode="auto">
              <a:xfrm rot="-2370240">
                <a:off x="9138421" y="8842352"/>
                <a:ext cx="45719" cy="158474"/>
              </a:xfrm>
              <a:prstGeom prst="roundRect">
                <a:avLst>
                  <a:gd name="adj" fmla="val 16667"/>
                </a:avLst>
              </a:prstGeom>
              <a:solidFill>
                <a:srgbClr val="10800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AutoShape 55"/>
              <p:cNvSpPr>
                <a:spLocks noChangeArrowheads="1"/>
              </p:cNvSpPr>
              <p:nvPr/>
            </p:nvSpPr>
            <p:spPr bwMode="auto">
              <a:xfrm rot="10800000">
                <a:off x="10088613" y="8451900"/>
                <a:ext cx="76861" cy="215586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AutoShape 56"/>
              <p:cNvSpPr>
                <a:spLocks noChangeArrowheads="1"/>
              </p:cNvSpPr>
              <p:nvPr/>
            </p:nvSpPr>
            <p:spPr bwMode="auto">
              <a:xfrm rot="9814767">
                <a:off x="9825275" y="8459334"/>
                <a:ext cx="83705" cy="215586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AutoShape 56"/>
              <p:cNvSpPr>
                <a:spLocks noChangeArrowheads="1"/>
              </p:cNvSpPr>
              <p:nvPr/>
            </p:nvSpPr>
            <p:spPr bwMode="auto">
              <a:xfrm rot="9206976">
                <a:off x="9475147" y="8568779"/>
                <a:ext cx="83705" cy="215586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AutoShape 56"/>
              <p:cNvSpPr>
                <a:spLocks noChangeArrowheads="1"/>
              </p:cNvSpPr>
              <p:nvPr/>
            </p:nvSpPr>
            <p:spPr bwMode="auto">
              <a:xfrm rot="8468328">
                <a:off x="9270670" y="8709892"/>
                <a:ext cx="83705" cy="215586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AutoShape 15"/>
              <p:cNvSpPr>
                <a:spLocks noChangeArrowheads="1"/>
              </p:cNvSpPr>
              <p:nvPr/>
            </p:nvSpPr>
            <p:spPr bwMode="auto">
              <a:xfrm rot="-1940574">
                <a:off x="9392139" y="8658978"/>
                <a:ext cx="45719" cy="158760"/>
              </a:xfrm>
              <a:prstGeom prst="roundRect">
                <a:avLst>
                  <a:gd name="adj" fmla="val 16667"/>
                </a:avLst>
              </a:prstGeom>
              <a:solidFill>
                <a:srgbClr val="10800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AutoShape 15"/>
              <p:cNvSpPr>
                <a:spLocks noChangeArrowheads="1"/>
              </p:cNvSpPr>
              <p:nvPr/>
            </p:nvSpPr>
            <p:spPr bwMode="auto">
              <a:xfrm rot="-423169">
                <a:off x="9971645" y="8481122"/>
                <a:ext cx="45719" cy="146358"/>
              </a:xfrm>
              <a:prstGeom prst="roundRect">
                <a:avLst>
                  <a:gd name="adj" fmla="val 16667"/>
                </a:avLst>
              </a:prstGeom>
              <a:solidFill>
                <a:srgbClr val="10800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AutoShape 14"/>
              <p:cNvSpPr>
                <a:spLocks noChangeArrowheads="1"/>
              </p:cNvSpPr>
              <p:nvPr/>
            </p:nvSpPr>
            <p:spPr bwMode="auto">
              <a:xfrm rot="-1212008">
                <a:off x="9710750" y="8491821"/>
                <a:ext cx="45719" cy="14588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AutoShape 14"/>
              <p:cNvSpPr>
                <a:spLocks noChangeArrowheads="1"/>
              </p:cNvSpPr>
              <p:nvPr/>
            </p:nvSpPr>
            <p:spPr bwMode="auto">
              <a:xfrm rot="-1212008">
                <a:off x="9599977" y="8528553"/>
                <a:ext cx="45719" cy="13872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AutoShape 14"/>
              <p:cNvSpPr>
                <a:spLocks noChangeArrowheads="1"/>
              </p:cNvSpPr>
              <p:nvPr/>
            </p:nvSpPr>
            <p:spPr bwMode="auto">
              <a:xfrm rot="-1212008">
                <a:off x="9655191" y="8506106"/>
                <a:ext cx="45719" cy="145887"/>
              </a:xfrm>
              <a:prstGeom prst="roundRect">
                <a:avLst>
                  <a:gd name="adj" fmla="val 16667"/>
                </a:avLst>
              </a:prstGeom>
              <a:solidFill>
                <a:srgbClr val="FFC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AutoShape 14"/>
              <p:cNvSpPr>
                <a:spLocks noChangeArrowheads="1"/>
              </p:cNvSpPr>
              <p:nvPr/>
            </p:nvSpPr>
            <p:spPr bwMode="auto">
              <a:xfrm rot="-2323288">
                <a:off x="9074067" y="8890029"/>
                <a:ext cx="45719" cy="15780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Frihandsfigur 191"/>
            <p:cNvSpPr>
              <a:spLocks/>
            </p:cNvSpPr>
            <p:nvPr/>
          </p:nvSpPr>
          <p:spPr bwMode="auto">
            <a:xfrm>
              <a:off x="11652651" y="-1382139"/>
              <a:ext cx="805691" cy="198169"/>
            </a:xfrm>
            <a:custGeom>
              <a:avLst/>
              <a:gdLst>
                <a:gd name="T0" fmla="*/ 0 w 1240631"/>
                <a:gd name="T1" fmla="*/ 416719 h 416719"/>
                <a:gd name="T2" fmla="*/ 219075 w 1240631"/>
                <a:gd name="T3" fmla="*/ 261937 h 416719"/>
                <a:gd name="T4" fmla="*/ 421481 w 1240631"/>
                <a:gd name="T5" fmla="*/ 119062 h 416719"/>
                <a:gd name="T6" fmla="*/ 583406 w 1240631"/>
                <a:gd name="T7" fmla="*/ 28575 h 416719"/>
                <a:gd name="T8" fmla="*/ 778668 w 1240631"/>
                <a:gd name="T9" fmla="*/ 7144 h 416719"/>
                <a:gd name="T10" fmla="*/ 1031081 w 1240631"/>
                <a:gd name="T11" fmla="*/ 0 h 416719"/>
                <a:gd name="T12" fmla="*/ 1240631 w 1240631"/>
                <a:gd name="T13" fmla="*/ 2381 h 4167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40631"/>
                <a:gd name="T22" fmla="*/ 0 h 416719"/>
                <a:gd name="T23" fmla="*/ 1240631 w 1240631"/>
                <a:gd name="T24" fmla="*/ 416719 h 4167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40631" h="416719">
                  <a:moveTo>
                    <a:pt x="0" y="416719"/>
                  </a:moveTo>
                  <a:lnTo>
                    <a:pt x="219075" y="261937"/>
                  </a:lnTo>
                  <a:cubicBezTo>
                    <a:pt x="289322" y="212328"/>
                    <a:pt x="360759" y="157956"/>
                    <a:pt x="421481" y="119062"/>
                  </a:cubicBezTo>
                  <a:cubicBezTo>
                    <a:pt x="482203" y="80168"/>
                    <a:pt x="523875" y="47228"/>
                    <a:pt x="583406" y="28575"/>
                  </a:cubicBezTo>
                  <a:cubicBezTo>
                    <a:pt x="642937" y="9922"/>
                    <a:pt x="704056" y="11907"/>
                    <a:pt x="778668" y="7144"/>
                  </a:cubicBezTo>
                  <a:cubicBezTo>
                    <a:pt x="853281" y="2382"/>
                    <a:pt x="1031081" y="0"/>
                    <a:pt x="1031081" y="0"/>
                  </a:cubicBezTo>
                  <a:lnTo>
                    <a:pt x="1240631" y="2381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535">
                <a:solidFill>
                  <a:prstClr val="black"/>
                </a:solidFill>
              </a:endParaRPr>
            </a:p>
          </p:txBody>
        </p:sp>
        <p:sp>
          <p:nvSpPr>
            <p:cNvPr id="18" name="AutoShape 14"/>
            <p:cNvSpPr>
              <a:spLocks noChangeArrowheads="1"/>
            </p:cNvSpPr>
            <p:nvPr/>
          </p:nvSpPr>
          <p:spPr bwMode="auto">
            <a:xfrm rot="20387992">
              <a:off x="11946872" y="-1386876"/>
              <a:ext cx="31184" cy="7357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5E00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19" name="AutoShape 14"/>
            <p:cNvSpPr>
              <a:spLocks noChangeArrowheads="1"/>
            </p:cNvSpPr>
            <p:nvPr/>
          </p:nvSpPr>
          <p:spPr bwMode="auto">
            <a:xfrm rot="20387992">
              <a:off x="11984527" y="-1398783"/>
              <a:ext cx="31184" cy="77372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20" name="AutoShape 55"/>
            <p:cNvSpPr>
              <a:spLocks noChangeArrowheads="1"/>
            </p:cNvSpPr>
            <p:nvPr/>
          </p:nvSpPr>
          <p:spPr bwMode="auto">
            <a:xfrm rot="10800000">
              <a:off x="12280148" y="-1437132"/>
              <a:ext cx="52427" cy="114344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21" name="AutoShape 56"/>
            <p:cNvSpPr>
              <a:spLocks noChangeArrowheads="1"/>
            </p:cNvSpPr>
            <p:nvPr/>
          </p:nvSpPr>
          <p:spPr bwMode="auto">
            <a:xfrm rot="9814767">
              <a:off x="12100541" y="-1433186"/>
              <a:ext cx="57095" cy="114344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22" name="AutoShape 15"/>
            <p:cNvSpPr>
              <a:spLocks noChangeArrowheads="1"/>
            </p:cNvSpPr>
            <p:nvPr/>
          </p:nvSpPr>
          <p:spPr bwMode="auto">
            <a:xfrm rot="21176831">
              <a:off x="12200369" y="-1412024"/>
              <a:ext cx="31184" cy="77622"/>
            </a:xfrm>
            <a:prstGeom prst="roundRect">
              <a:avLst>
                <a:gd name="adj" fmla="val 16667"/>
              </a:avLst>
            </a:prstGeom>
            <a:solidFill>
              <a:srgbClr val="10800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 rot="20387992">
              <a:off x="12022427" y="-1406358"/>
              <a:ext cx="31184" cy="773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5E00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24" name="AutoShape 15"/>
            <p:cNvSpPr>
              <a:spLocks noChangeArrowheads="1"/>
            </p:cNvSpPr>
            <p:nvPr/>
          </p:nvSpPr>
          <p:spPr bwMode="auto">
            <a:xfrm rot="19229760">
              <a:off x="11632072" y="-1220453"/>
              <a:ext cx="31184" cy="84051"/>
            </a:xfrm>
            <a:prstGeom prst="roundRect">
              <a:avLst>
                <a:gd name="adj" fmla="val 16667"/>
              </a:avLst>
            </a:prstGeom>
            <a:solidFill>
              <a:srgbClr val="10800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25" name="AutoShape 15"/>
            <p:cNvSpPr>
              <a:spLocks noChangeArrowheads="1"/>
            </p:cNvSpPr>
            <p:nvPr/>
          </p:nvSpPr>
          <p:spPr bwMode="auto">
            <a:xfrm rot="19659426">
              <a:off x="11805123" y="-1317705"/>
              <a:ext cx="31184" cy="84200"/>
            </a:xfrm>
            <a:prstGeom prst="roundRect">
              <a:avLst>
                <a:gd name="adj" fmla="val 16667"/>
              </a:avLst>
            </a:prstGeom>
            <a:solidFill>
              <a:srgbClr val="10800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26" name="AutoShape 56"/>
            <p:cNvSpPr>
              <a:spLocks noChangeArrowheads="1"/>
            </p:cNvSpPr>
            <p:nvPr/>
          </p:nvSpPr>
          <p:spPr bwMode="auto">
            <a:xfrm rot="9206976">
              <a:off x="11861739" y="-1365543"/>
              <a:ext cx="57095" cy="114344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27" name="AutoShape 14"/>
            <p:cNvSpPr>
              <a:spLocks noChangeArrowheads="1"/>
            </p:cNvSpPr>
            <p:nvPr/>
          </p:nvSpPr>
          <p:spPr bwMode="auto">
            <a:xfrm rot="19276712">
              <a:off x="11588180" y="-1195156"/>
              <a:ext cx="31184" cy="8369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5E00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28" name="AutoShape 56"/>
            <p:cNvSpPr>
              <a:spLocks noChangeArrowheads="1"/>
            </p:cNvSpPr>
            <p:nvPr/>
          </p:nvSpPr>
          <p:spPr bwMode="auto">
            <a:xfrm rot="8468328">
              <a:off x="11722281" y="-1290696"/>
              <a:ext cx="57095" cy="114344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</p:grpSp>
      <p:sp>
        <p:nvSpPr>
          <p:cNvPr id="6" name="AutoShape 55"/>
          <p:cNvSpPr>
            <a:spLocks noChangeArrowheads="1"/>
          </p:cNvSpPr>
          <p:nvPr/>
        </p:nvSpPr>
        <p:spPr bwMode="auto">
          <a:xfrm rot="10800000" flipH="1" flipV="1">
            <a:off x="7283845" y="1856415"/>
            <a:ext cx="158384" cy="85980"/>
          </a:xfrm>
          <a:prstGeom prst="roundRect">
            <a:avLst>
              <a:gd name="adj" fmla="val 16667"/>
            </a:avLst>
          </a:prstGeom>
          <a:solidFill>
            <a:srgbClr val="00009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sv-SE" sz="1549">
              <a:solidFill>
                <a:prstClr val="black"/>
              </a:solidFill>
            </a:endParaRPr>
          </a:p>
        </p:txBody>
      </p:sp>
      <p:sp>
        <p:nvSpPr>
          <p:cNvPr id="7" name="AutoShape 55"/>
          <p:cNvSpPr>
            <a:spLocks noChangeArrowheads="1"/>
          </p:cNvSpPr>
          <p:nvPr/>
        </p:nvSpPr>
        <p:spPr bwMode="auto">
          <a:xfrm rot="10800000" flipH="1" flipV="1">
            <a:off x="7287535" y="2097929"/>
            <a:ext cx="158384" cy="85980"/>
          </a:xfrm>
          <a:prstGeom prst="roundRect">
            <a:avLst>
              <a:gd name="adj" fmla="val 16667"/>
            </a:avLst>
          </a:prstGeom>
          <a:solidFill>
            <a:srgbClr val="99000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sv-SE" sz="1549">
              <a:solidFill>
                <a:prstClr val="black"/>
              </a:solidFill>
            </a:endParaRPr>
          </a:p>
        </p:txBody>
      </p:sp>
      <p:sp>
        <p:nvSpPr>
          <p:cNvPr id="8" name="AutoShape 55"/>
          <p:cNvSpPr>
            <a:spLocks noChangeArrowheads="1"/>
          </p:cNvSpPr>
          <p:nvPr/>
        </p:nvSpPr>
        <p:spPr bwMode="auto">
          <a:xfrm rot="10800000" flipH="1" flipV="1">
            <a:off x="7287535" y="2584233"/>
            <a:ext cx="158384" cy="90064"/>
          </a:xfrm>
          <a:prstGeom prst="roundRect">
            <a:avLst>
              <a:gd name="adj" fmla="val 16667"/>
            </a:avLst>
          </a:prstGeom>
          <a:solidFill>
            <a:srgbClr val="10800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sv-SE" sz="1549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4893" y="1709671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dipole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54894" y="1953360"/>
            <a:ext cx="1125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quadrupole</a:t>
            </a:r>
            <a:endParaRPr lang="en-US" sz="16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4894" y="2198464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</a:t>
            </a:r>
            <a:endParaRPr lang="en-US" sz="16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51741" y="2440746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corrector</a:t>
            </a:r>
          </a:p>
        </p:txBody>
      </p:sp>
      <p:sp>
        <p:nvSpPr>
          <p:cNvPr id="13" name="AutoShape 55"/>
          <p:cNvSpPr>
            <a:spLocks noChangeArrowheads="1"/>
          </p:cNvSpPr>
          <p:nvPr/>
        </p:nvSpPr>
        <p:spPr bwMode="auto">
          <a:xfrm rot="10800000" flipH="1" flipV="1">
            <a:off x="7287535" y="2339442"/>
            <a:ext cx="158384" cy="89260"/>
          </a:xfrm>
          <a:prstGeom prst="roundRect">
            <a:avLst>
              <a:gd name="adj" fmla="val 16667"/>
            </a:avLst>
          </a:prstGeom>
          <a:solidFill>
            <a:srgbClr val="FEC40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sv-SE" sz="1549">
              <a:solidFill>
                <a:prstClr val="black"/>
              </a:solidFill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 rot="19276712" flipH="1" flipV="1">
            <a:off x="9032014" y="2392117"/>
            <a:ext cx="65541" cy="21364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0000"/>
              </a:gs>
              <a:gs pos="100000">
                <a:srgbClr val="5E0000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sv-SE" sz="1549">
              <a:solidFill>
                <a:prstClr val="black"/>
              </a:solidFill>
            </a:endParaRP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2489" y="3783509"/>
            <a:ext cx="4395177" cy="2829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46" descr="Screen Shot 2019-04-03 at 3.08.48 p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5556" y="3675124"/>
            <a:ext cx="4748121" cy="2915513"/>
          </a:xfrm>
          <a:prstGeom prst="rect">
            <a:avLst/>
          </a:prstGeom>
        </p:spPr>
      </p:pic>
      <p:pic>
        <p:nvPicPr>
          <p:cNvPr id="44" name="Picture 43" descr="Screen Shot 2019-04-04 at 4.53.19 pm.png">
            <a:extLst>
              <a:ext uri="{FF2B5EF4-FFF2-40B4-BE49-F238E27FC236}">
                <a16:creationId xmlns:a16="http://schemas.microsoft.com/office/drawing/2014/main" id="{D22AFAF9-A106-B142-92DF-6E857D7246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452" y="3599035"/>
            <a:ext cx="4941531" cy="2974619"/>
          </a:xfrm>
          <a:prstGeom prst="rect">
            <a:avLst/>
          </a:prstGeom>
        </p:spPr>
      </p:pic>
      <p:pic>
        <p:nvPicPr>
          <p:cNvPr id="48" name="Picture 47" descr="Screen Shot 2019-04-03 at 3.09.11 pm.pn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54528" y="3843309"/>
            <a:ext cx="560757" cy="594657"/>
          </a:xfrm>
          <a:prstGeom prst="rect">
            <a:avLst/>
          </a:prstGeom>
        </p:spPr>
      </p:pic>
      <p:sp>
        <p:nvSpPr>
          <p:cNvPr id="46" name="Slide Number Placeholder 2">
            <a:extLst>
              <a:ext uri="{FF2B5EF4-FFF2-40B4-BE49-F238E27FC236}">
                <a16:creationId xmlns:a16="http://schemas.microsoft.com/office/drawing/2014/main" id="{D98861E0-ED77-9E4C-93E3-22BBE459C848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27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77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61AAC-8FA7-6B4F-B6CA-0C70D0F62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70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Zero-crossing method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C84A20-A758-3D4D-8F87-CF61F0D998A7}"/>
              </a:ext>
            </a:extLst>
          </p:cNvPr>
          <p:cNvGrpSpPr>
            <a:grpSpLocks noChangeAspect="1"/>
          </p:cNvGrpSpPr>
          <p:nvPr/>
        </p:nvGrpSpPr>
        <p:grpSpPr>
          <a:xfrm>
            <a:off x="222605" y="1417640"/>
            <a:ext cx="11969396" cy="2656273"/>
            <a:chOff x="384957" y="1116935"/>
            <a:chExt cx="11696959" cy="259581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31E49BD-B47A-0E48-A2E8-FA3D1CFAD054}"/>
                </a:ext>
              </a:extLst>
            </p:cNvPr>
            <p:cNvGrpSpPr/>
            <p:nvPr/>
          </p:nvGrpSpPr>
          <p:grpSpPr>
            <a:xfrm>
              <a:off x="384957" y="1202312"/>
              <a:ext cx="11696959" cy="1512889"/>
              <a:chOff x="20449" y="-63758"/>
              <a:chExt cx="7721453" cy="90564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77C98E8-B20E-D94A-9B0A-519FF5AFA4EC}"/>
                  </a:ext>
                </a:extLst>
              </p:cNvPr>
              <p:cNvGrpSpPr/>
              <p:nvPr/>
            </p:nvGrpSpPr>
            <p:grpSpPr>
              <a:xfrm>
                <a:off x="20449" y="120516"/>
                <a:ext cx="7292588" cy="721366"/>
                <a:chOff x="225271" y="3380260"/>
                <a:chExt cx="6908411" cy="68336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C0BA741F-11D2-AA4D-9C21-74DBAF9C7A7A}"/>
                    </a:ext>
                  </a:extLst>
                </p:cNvPr>
                <p:cNvGrpSpPr/>
                <p:nvPr/>
              </p:nvGrpSpPr>
              <p:grpSpPr>
                <a:xfrm>
                  <a:off x="225271" y="3380260"/>
                  <a:ext cx="6908411" cy="683364"/>
                  <a:chOff x="225271" y="3380260"/>
                  <a:chExt cx="6908411" cy="683364"/>
                </a:xfrm>
              </p:grpSpPr>
              <p:cxnSp>
                <p:nvCxnSpPr>
                  <p:cNvPr id="50" name="Straight Connector 4">
                    <a:extLst>
                      <a:ext uri="{FF2B5EF4-FFF2-40B4-BE49-F238E27FC236}">
                        <a16:creationId xmlns:a16="http://schemas.microsoft.com/office/drawing/2014/main" id="{0824C302-F0AB-7D40-9A6B-01EC2136FFC5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46499" y="3536069"/>
                    <a:ext cx="277310" cy="17145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1" name="Straight Connector 50">
                    <a:extLst>
                      <a:ext uri="{FF2B5EF4-FFF2-40B4-BE49-F238E27FC236}">
                        <a16:creationId xmlns:a16="http://schemas.microsoft.com/office/drawing/2014/main" id="{7E81BC64-C348-D942-ABC2-41ADA95EB0C0}"/>
                      </a:ext>
                    </a:extLst>
                  </p:cNvPr>
                  <p:cNvCxnSpPr>
                    <a:stCxn id="60" idx="1"/>
                  </p:cNvCxnSpPr>
                  <p:nvPr/>
                </p:nvCxnSpPr>
                <p:spPr>
                  <a:xfrm>
                    <a:off x="4990604" y="3636997"/>
                    <a:ext cx="785642" cy="859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Text Box 153">
                    <a:extLst>
                      <a:ext uri="{FF2B5EF4-FFF2-40B4-BE49-F238E27FC236}">
                        <a16:creationId xmlns:a16="http://schemas.microsoft.com/office/drawing/2014/main" id="{A35486ED-E25A-5546-9F96-0C4FB088306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71211" y="3739557"/>
                    <a:ext cx="762056" cy="3240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defTabSz="1800832">
                      <a:spcBef>
                        <a:spcPct val="50000"/>
                      </a:spcBef>
                    </a:pPr>
                    <a:r>
                      <a:rPr lang="sv-SE" sz="1600" dirty="0">
                        <a:solidFill>
                          <a:srgbClr val="595959"/>
                        </a:solidFill>
                      </a:rPr>
                      <a:t>Extraction</a:t>
                    </a:r>
                    <a:br>
                      <a:rPr lang="sv-SE" sz="1600" dirty="0">
                        <a:solidFill>
                          <a:srgbClr val="595959"/>
                        </a:solidFill>
                      </a:rPr>
                    </a:br>
                    <a:r>
                      <a:rPr lang="sv-SE" sz="1600" dirty="0">
                        <a:solidFill>
                          <a:srgbClr val="595959"/>
                        </a:solidFill>
                      </a:rPr>
                      <a:t>3 GeV ring</a:t>
                    </a:r>
                  </a:p>
                </p:txBody>
              </p:sp>
              <p:sp>
                <p:nvSpPr>
                  <p:cNvPr id="53" name="Rectangle 91">
                    <a:extLst>
                      <a:ext uri="{FF2B5EF4-FFF2-40B4-BE49-F238E27FC236}">
                        <a16:creationId xmlns:a16="http://schemas.microsoft.com/office/drawing/2014/main" id="{46327F71-6C9A-E542-9230-308D8EF5EF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52342" y="3587400"/>
                    <a:ext cx="130394" cy="9776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4" name="Line 92">
                    <a:extLst>
                      <a:ext uri="{FF2B5EF4-FFF2-40B4-BE49-F238E27FC236}">
                        <a16:creationId xmlns:a16="http://schemas.microsoft.com/office/drawing/2014/main" id="{3B6AC91D-DEBE-D24C-B119-17383FD25D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52989" y="3647909"/>
                    <a:ext cx="13039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5" name="Line 12">
                    <a:extLst>
                      <a:ext uri="{FF2B5EF4-FFF2-40B4-BE49-F238E27FC236}">
                        <a16:creationId xmlns:a16="http://schemas.microsoft.com/office/drawing/2014/main" id="{903AA4E0-98C0-C94C-AD1E-6725AA85C89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43465" y="3644985"/>
                    <a:ext cx="860376" cy="240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76BFEAFB-B334-134B-8CAF-31F78137CF88}"/>
                      </a:ext>
                    </a:extLst>
                  </p:cNvPr>
                  <p:cNvGrpSpPr/>
                  <p:nvPr/>
                </p:nvGrpSpPr>
                <p:grpSpPr>
                  <a:xfrm>
                    <a:off x="1857457" y="3468329"/>
                    <a:ext cx="3378579" cy="593297"/>
                    <a:chOff x="5518294" y="7350244"/>
                    <a:chExt cx="4770613" cy="837744"/>
                  </a:xfrm>
                </p:grpSpPr>
                <p:grpSp>
                  <p:nvGrpSpPr>
                    <p:cNvPr id="117" name="Group 116">
                      <a:extLst>
                        <a:ext uri="{FF2B5EF4-FFF2-40B4-BE49-F238E27FC236}">
                          <a16:creationId xmlns:a16="http://schemas.microsoft.com/office/drawing/2014/main" id="{613EDD59-115F-6246-9050-69918B67952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8294" y="7350244"/>
                      <a:ext cx="4770613" cy="837744"/>
                      <a:chOff x="6124958" y="8170478"/>
                      <a:chExt cx="4770613" cy="837744"/>
                    </a:xfrm>
                  </p:grpSpPr>
                  <p:sp>
                    <p:nvSpPr>
                      <p:cNvPr id="122" name="Text Box 151">
                        <a:extLst>
                          <a:ext uri="{FF2B5EF4-FFF2-40B4-BE49-F238E27FC236}">
                            <a16:creationId xmlns:a16="http://schemas.microsoft.com/office/drawing/2014/main" id="{C19B9A23-1AF3-DF4F-98B0-53BFDB38FAD0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124958" y="8170478"/>
                        <a:ext cx="1464267" cy="26491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defTabSz="1800832">
                          <a:spcBef>
                            <a:spcPct val="50000"/>
                          </a:spcBef>
                        </a:pPr>
                        <a:r>
                          <a:rPr lang="sv-SE" sz="1600" dirty="0">
                            <a:solidFill>
                              <a:srgbClr val="595959"/>
                            </a:solidFill>
                          </a:rPr>
                          <a:t>BC1 @ 260 MeV</a:t>
                        </a:r>
                      </a:p>
                    </p:txBody>
                  </p:sp>
                  <p:cxnSp>
                    <p:nvCxnSpPr>
                      <p:cNvPr id="123" name="Straight Connector 122">
                        <a:extLst>
                          <a:ext uri="{FF2B5EF4-FFF2-40B4-BE49-F238E27FC236}">
                            <a16:creationId xmlns:a16="http://schemas.microsoft.com/office/drawing/2014/main" id="{708FE376-3CA4-3E49-93F6-565C2D2AAE3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8043894" y="8421567"/>
                        <a:ext cx="1275306" cy="1754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4" name="Text Box 153">
                        <a:extLst>
                          <a:ext uri="{FF2B5EF4-FFF2-40B4-BE49-F238E27FC236}">
                            <a16:creationId xmlns:a16="http://schemas.microsoft.com/office/drawing/2014/main" id="{DD43BF0B-D929-1949-8796-1908EFC9E17C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9720906" y="8550635"/>
                        <a:ext cx="1174665" cy="4575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defTabSz="1800832">
                          <a:spcBef>
                            <a:spcPct val="50000"/>
                          </a:spcBef>
                        </a:pPr>
                        <a:r>
                          <a:rPr lang="sv-SE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rPr>
                          <a:t>Extraction</a:t>
                        </a:r>
                        <a:br>
                          <a:rPr lang="sv-SE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rPr>
                        </a:br>
                        <a:r>
                          <a:rPr lang="sv-SE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rPr>
                          <a:t>1.5 GeV ring</a:t>
                        </a:r>
                      </a:p>
                    </p:txBody>
                  </p:sp>
                </p:grpSp>
                <p:sp>
                  <p:nvSpPr>
                    <p:cNvPr id="118" name="AutoShape 14">
                      <a:extLst>
                        <a:ext uri="{FF2B5EF4-FFF2-40B4-BE49-F238E27FC236}">
                          <a16:creationId xmlns:a16="http://schemas.microsoft.com/office/drawing/2014/main" id="{BB6BD3BA-3BF9-764C-BD76-0A65E86532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158">
                      <a:off x="7533340" y="7536878"/>
                      <a:ext cx="45719" cy="12851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CC0000"/>
                        </a:gs>
                        <a:gs pos="100000">
                          <a:srgbClr val="5E00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sv-SE" sz="2535" b="1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9" name="AutoShape 15">
                      <a:extLst>
                        <a:ext uri="{FF2B5EF4-FFF2-40B4-BE49-F238E27FC236}">
                          <a16:creationId xmlns:a16="http://schemas.microsoft.com/office/drawing/2014/main" id="{CC503146-F5B3-BC49-BB8F-B516B0E42DE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158">
                      <a:off x="7599690" y="7534439"/>
                      <a:ext cx="45719" cy="12851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sv-SE" sz="2535" b="1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0" name="AutoShape 14">
                      <a:extLst>
                        <a:ext uri="{FF2B5EF4-FFF2-40B4-BE49-F238E27FC236}">
                          <a16:creationId xmlns:a16="http://schemas.microsoft.com/office/drawing/2014/main" id="{650F6C9B-77BC-714C-A15A-E00920B8A8D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158">
                      <a:off x="7702446" y="7536879"/>
                      <a:ext cx="45719" cy="12851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CC0000"/>
                        </a:gs>
                        <a:gs pos="100000">
                          <a:srgbClr val="5E00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sv-SE" sz="2535" b="1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1" name="AutoShape 15">
                      <a:extLst>
                        <a:ext uri="{FF2B5EF4-FFF2-40B4-BE49-F238E27FC236}">
                          <a16:creationId xmlns:a16="http://schemas.microsoft.com/office/drawing/2014/main" id="{4AF4CAC4-160D-E548-9C9F-B62411FF376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158">
                      <a:off x="7771163" y="7536878"/>
                      <a:ext cx="45719" cy="12851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sv-SE" sz="2535" b="1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57" name="AutoShape 43">
                    <a:extLst>
                      <a:ext uri="{FF2B5EF4-FFF2-40B4-BE49-F238E27FC236}">
                        <a16:creationId xmlns:a16="http://schemas.microsoft.com/office/drawing/2014/main" id="{D3513FF9-91AF-3F46-AD0D-A46A9155A1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48441" y="3596683"/>
                    <a:ext cx="251595" cy="8616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r>
                      <a:rPr lang="sv-SE" sz="1067" dirty="0">
                        <a:solidFill>
                          <a:prstClr val="black"/>
                        </a:solidFill>
                      </a:rPr>
                      <a:t>L2A</a:t>
                    </a:r>
                  </a:p>
                </p:txBody>
              </p:sp>
              <p:sp>
                <p:nvSpPr>
                  <p:cNvPr id="58" name="AutoShape 46">
                    <a:extLst>
                      <a:ext uri="{FF2B5EF4-FFF2-40B4-BE49-F238E27FC236}">
                        <a16:creationId xmlns:a16="http://schemas.microsoft.com/office/drawing/2014/main" id="{2D2FCE11-2D9A-024A-9A97-F49391B5B3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46865" y="3597233"/>
                    <a:ext cx="251595" cy="8616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r>
                      <a:rPr lang="sv-SE" sz="1067" dirty="0">
                        <a:solidFill>
                          <a:prstClr val="black"/>
                        </a:solidFill>
                      </a:rPr>
                      <a:t>L2B</a:t>
                    </a:r>
                  </a:p>
                </p:txBody>
              </p:sp>
              <p:grpSp>
                <p:nvGrpSpPr>
                  <p:cNvPr id="59" name="Group 90">
                    <a:extLst>
                      <a:ext uri="{FF2B5EF4-FFF2-40B4-BE49-F238E27FC236}">
                        <a16:creationId xmlns:a16="http://schemas.microsoft.com/office/drawing/2014/main" id="{368FA81D-CF2E-B141-85EF-BCBF1F79A9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507626" y="3593784"/>
                    <a:ext cx="130394" cy="97768"/>
                    <a:chOff x="634" y="4272"/>
                    <a:chExt cx="181" cy="136"/>
                  </a:xfrm>
                </p:grpSpPr>
                <p:sp>
                  <p:nvSpPr>
                    <p:cNvPr id="115" name="Rectangle 91">
                      <a:extLst>
                        <a:ext uri="{FF2B5EF4-FFF2-40B4-BE49-F238E27FC236}">
                          <a16:creationId xmlns:a16="http://schemas.microsoft.com/office/drawing/2014/main" id="{9CF07492-AA70-5448-A085-340E213FBE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4" y="4272"/>
                      <a:ext cx="181" cy="136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sv-SE" sz="1549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6" name="Line 92">
                      <a:extLst>
                        <a:ext uri="{FF2B5EF4-FFF2-40B4-BE49-F238E27FC236}">
                          <a16:creationId xmlns:a16="http://schemas.microsoft.com/office/drawing/2014/main" id="{AA27B0B9-43F8-5048-802A-1395BF50653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34" y="4362"/>
                      <a:ext cx="18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2535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60" name="AutoShape 61">
                    <a:extLst>
                      <a:ext uri="{FF2B5EF4-FFF2-40B4-BE49-F238E27FC236}">
                        <a16:creationId xmlns:a16="http://schemas.microsoft.com/office/drawing/2014/main" id="{2C481D68-8689-994D-AF2E-684C68AA32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90604" y="3597802"/>
                    <a:ext cx="230316" cy="7839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endParaRPr lang="sv-SE" sz="1067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1" name="AutoShape 14">
                    <a:extLst>
                      <a:ext uri="{FF2B5EF4-FFF2-40B4-BE49-F238E27FC236}">
                        <a16:creationId xmlns:a16="http://schemas.microsoft.com/office/drawing/2014/main" id="{0B13F06C-B02D-924B-AEB1-5E8292A6B5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5529133" y="3598427"/>
                    <a:ext cx="32378" cy="921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2" name="AutoShape 15">
                    <a:extLst>
                      <a:ext uri="{FF2B5EF4-FFF2-40B4-BE49-F238E27FC236}">
                        <a16:creationId xmlns:a16="http://schemas.microsoft.com/office/drawing/2014/main" id="{5A661BAB-9CCB-054E-800C-07423852B1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5578571" y="3599671"/>
                    <a:ext cx="32378" cy="921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3" name="AutoShape 14">
                    <a:extLst>
                      <a:ext uri="{FF2B5EF4-FFF2-40B4-BE49-F238E27FC236}">
                        <a16:creationId xmlns:a16="http://schemas.microsoft.com/office/drawing/2014/main" id="{26FE6560-E7EA-1F46-9419-7BD199D131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5663827" y="3598427"/>
                    <a:ext cx="32378" cy="921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4" name="AutoShape 15">
                    <a:extLst>
                      <a:ext uri="{FF2B5EF4-FFF2-40B4-BE49-F238E27FC236}">
                        <a16:creationId xmlns:a16="http://schemas.microsoft.com/office/drawing/2014/main" id="{5AEC4EF4-F4A3-3949-92B6-539B8CBF9F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5713286" y="3598427"/>
                    <a:ext cx="32378" cy="921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5" name="Frihandsfigur 191">
                    <a:extLst>
                      <a:ext uri="{FF2B5EF4-FFF2-40B4-BE49-F238E27FC236}">
                        <a16:creationId xmlns:a16="http://schemas.microsoft.com/office/drawing/2014/main" id="{C2D0EE84-EEB5-BE44-9C48-311A3D1F63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19343" y="3643244"/>
                    <a:ext cx="489525" cy="128146"/>
                  </a:xfrm>
                  <a:custGeom>
                    <a:avLst/>
                    <a:gdLst>
                      <a:gd name="T0" fmla="*/ 0 w 1240631"/>
                      <a:gd name="T1" fmla="*/ 416719 h 416719"/>
                      <a:gd name="T2" fmla="*/ 219075 w 1240631"/>
                      <a:gd name="T3" fmla="*/ 261937 h 416719"/>
                      <a:gd name="T4" fmla="*/ 421481 w 1240631"/>
                      <a:gd name="T5" fmla="*/ 119062 h 416719"/>
                      <a:gd name="T6" fmla="*/ 583406 w 1240631"/>
                      <a:gd name="T7" fmla="*/ 28575 h 416719"/>
                      <a:gd name="T8" fmla="*/ 778668 w 1240631"/>
                      <a:gd name="T9" fmla="*/ 7144 h 416719"/>
                      <a:gd name="T10" fmla="*/ 1031081 w 1240631"/>
                      <a:gd name="T11" fmla="*/ 0 h 416719"/>
                      <a:gd name="T12" fmla="*/ 1240631 w 1240631"/>
                      <a:gd name="T13" fmla="*/ 2381 h 41671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40631"/>
                      <a:gd name="T22" fmla="*/ 0 h 416719"/>
                      <a:gd name="T23" fmla="*/ 1240631 w 1240631"/>
                      <a:gd name="T24" fmla="*/ 416719 h 41671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40631" h="416719">
                        <a:moveTo>
                          <a:pt x="0" y="416719"/>
                        </a:moveTo>
                        <a:lnTo>
                          <a:pt x="219075" y="261937"/>
                        </a:lnTo>
                        <a:cubicBezTo>
                          <a:pt x="289322" y="212328"/>
                          <a:pt x="360759" y="157956"/>
                          <a:pt x="421481" y="119062"/>
                        </a:cubicBezTo>
                        <a:cubicBezTo>
                          <a:pt x="482203" y="80168"/>
                          <a:pt x="523875" y="47228"/>
                          <a:pt x="583406" y="28575"/>
                        </a:cubicBezTo>
                        <a:cubicBezTo>
                          <a:pt x="642937" y="9922"/>
                          <a:pt x="704056" y="11907"/>
                          <a:pt x="778668" y="7144"/>
                        </a:cubicBezTo>
                        <a:cubicBezTo>
                          <a:pt x="853281" y="2382"/>
                          <a:pt x="1031081" y="0"/>
                          <a:pt x="1031081" y="0"/>
                        </a:cubicBezTo>
                        <a:lnTo>
                          <a:pt x="1240631" y="2381"/>
                        </a:lnTo>
                      </a:path>
                    </a:pathLst>
                  </a:cu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6" name="AutoShape 15">
                    <a:extLst>
                      <a:ext uri="{FF2B5EF4-FFF2-40B4-BE49-F238E27FC236}">
                        <a16:creationId xmlns:a16="http://schemas.microsoft.com/office/drawing/2014/main" id="{DCDA36E4-B67E-C741-89D2-E2076356BE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229760">
                    <a:off x="2735287" y="3731322"/>
                    <a:ext cx="18040" cy="48733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7" name="AutoShape 55">
                    <a:extLst>
                      <a:ext uri="{FF2B5EF4-FFF2-40B4-BE49-F238E27FC236}">
                        <a16:creationId xmlns:a16="http://schemas.microsoft.com/office/drawing/2014/main" id="{B6DEF8EA-123B-1248-B0D7-DCE9FD0AA9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3110211" y="3611253"/>
                    <a:ext cx="30328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8" name="AutoShape 56">
                    <a:extLst>
                      <a:ext uri="{FF2B5EF4-FFF2-40B4-BE49-F238E27FC236}">
                        <a16:creationId xmlns:a16="http://schemas.microsoft.com/office/drawing/2014/main" id="{A4A0B12C-5FA6-C343-ADA2-416F8E123F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814767">
                    <a:off x="3006304" y="3613539"/>
                    <a:ext cx="33028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9" name="AutoShape 56">
                    <a:extLst>
                      <a:ext uri="{FF2B5EF4-FFF2-40B4-BE49-F238E27FC236}">
                        <a16:creationId xmlns:a16="http://schemas.microsoft.com/office/drawing/2014/main" id="{86C479C5-78FF-6346-8DB3-AD1F1EEF7B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206976">
                    <a:off x="2868151" y="3647195"/>
                    <a:ext cx="33028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0" name="AutoShape 56">
                    <a:extLst>
                      <a:ext uri="{FF2B5EF4-FFF2-40B4-BE49-F238E27FC236}">
                        <a16:creationId xmlns:a16="http://schemas.microsoft.com/office/drawing/2014/main" id="{29E4487E-6BA3-5B46-8C01-9FAB308641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468328">
                    <a:off x="2787469" y="3690589"/>
                    <a:ext cx="33028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1" name="AutoShape 15">
                    <a:extLst>
                      <a:ext uri="{FF2B5EF4-FFF2-40B4-BE49-F238E27FC236}">
                        <a16:creationId xmlns:a16="http://schemas.microsoft.com/office/drawing/2014/main" id="{BF2048FC-0419-3F44-A4F0-D44C7BCCE0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659426">
                    <a:off x="2835398" y="3674932"/>
                    <a:ext cx="18040" cy="488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AutoShape 15">
                    <a:extLst>
                      <a:ext uri="{FF2B5EF4-FFF2-40B4-BE49-F238E27FC236}">
                        <a16:creationId xmlns:a16="http://schemas.microsoft.com/office/drawing/2014/main" id="{0B004F70-F0A0-C748-8A0F-1F3C2F4CC9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67840" y="3622481"/>
                    <a:ext cx="18040" cy="4496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3" name="AutoShape 14">
                    <a:extLst>
                      <a:ext uri="{FF2B5EF4-FFF2-40B4-BE49-F238E27FC236}">
                        <a16:creationId xmlns:a16="http://schemas.microsoft.com/office/drawing/2014/main" id="{2DA530DE-4F9E-0F4A-85E3-06FA1916B2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96654" y="3622481"/>
                    <a:ext cx="18040" cy="4425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4" name="AutoShape 15">
                    <a:extLst>
                      <a:ext uri="{FF2B5EF4-FFF2-40B4-BE49-F238E27FC236}">
                        <a16:creationId xmlns:a16="http://schemas.microsoft.com/office/drawing/2014/main" id="{B5F8327E-85AD-4443-B344-6FC7EAEE86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1176831">
                    <a:off x="3064058" y="3620239"/>
                    <a:ext cx="18040" cy="450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5" name="AutoShape 14">
                    <a:extLst>
                      <a:ext uri="{FF2B5EF4-FFF2-40B4-BE49-F238E27FC236}">
                        <a16:creationId xmlns:a16="http://schemas.microsoft.com/office/drawing/2014/main" id="{8A06E8E7-BAD3-994B-84EB-35DA055312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>
                    <a:off x="2961115" y="3623529"/>
                    <a:ext cx="18040" cy="4486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6" name="AutoShape 14">
                    <a:extLst>
                      <a:ext uri="{FF2B5EF4-FFF2-40B4-BE49-F238E27FC236}">
                        <a16:creationId xmlns:a16="http://schemas.microsoft.com/office/drawing/2014/main" id="{1835819E-DCAE-6247-89DA-01D628F107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>
                    <a:off x="2917406" y="3634825"/>
                    <a:ext cx="18040" cy="4266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7" name="AutoShape 14">
                    <a:extLst>
                      <a:ext uri="{FF2B5EF4-FFF2-40B4-BE49-F238E27FC236}">
                        <a16:creationId xmlns:a16="http://schemas.microsoft.com/office/drawing/2014/main" id="{8FF50640-354B-C043-A229-4502685F7D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>
                    <a:off x="2939192" y="3627922"/>
                    <a:ext cx="18040" cy="44862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C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8" name="AutoShape 14">
                    <a:extLst>
                      <a:ext uri="{FF2B5EF4-FFF2-40B4-BE49-F238E27FC236}">
                        <a16:creationId xmlns:a16="http://schemas.microsoft.com/office/drawing/2014/main" id="{555469CE-1786-E242-8276-62EDC6771E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276712">
                    <a:off x="2709894" y="3745983"/>
                    <a:ext cx="18040" cy="485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9" name="Frihandsfigur 207">
                    <a:extLst>
                      <a:ext uri="{FF2B5EF4-FFF2-40B4-BE49-F238E27FC236}">
                        <a16:creationId xmlns:a16="http://schemas.microsoft.com/office/drawing/2014/main" id="{5FF49781-D523-424A-B31C-30A585196D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2199690" y="3796268"/>
                    <a:ext cx="490616" cy="128146"/>
                  </a:xfrm>
                  <a:custGeom>
                    <a:avLst/>
                    <a:gdLst>
                      <a:gd name="T0" fmla="*/ 0 w 1240631"/>
                      <a:gd name="T1" fmla="*/ 416719 h 416719"/>
                      <a:gd name="T2" fmla="*/ 219075 w 1240631"/>
                      <a:gd name="T3" fmla="*/ 261937 h 416719"/>
                      <a:gd name="T4" fmla="*/ 421481 w 1240631"/>
                      <a:gd name="T5" fmla="*/ 119062 h 416719"/>
                      <a:gd name="T6" fmla="*/ 583406 w 1240631"/>
                      <a:gd name="T7" fmla="*/ 28575 h 416719"/>
                      <a:gd name="T8" fmla="*/ 778668 w 1240631"/>
                      <a:gd name="T9" fmla="*/ 7144 h 416719"/>
                      <a:gd name="T10" fmla="*/ 1031081 w 1240631"/>
                      <a:gd name="T11" fmla="*/ 0 h 416719"/>
                      <a:gd name="T12" fmla="*/ 1240631 w 1240631"/>
                      <a:gd name="T13" fmla="*/ 2381 h 41671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40631"/>
                      <a:gd name="T22" fmla="*/ 0 h 416719"/>
                      <a:gd name="T23" fmla="*/ 1240631 w 1240631"/>
                      <a:gd name="T24" fmla="*/ 416719 h 41671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40631" h="416719">
                        <a:moveTo>
                          <a:pt x="0" y="416719"/>
                        </a:moveTo>
                        <a:lnTo>
                          <a:pt x="219075" y="261937"/>
                        </a:lnTo>
                        <a:cubicBezTo>
                          <a:pt x="289322" y="212328"/>
                          <a:pt x="360759" y="157956"/>
                          <a:pt x="421481" y="119062"/>
                        </a:cubicBezTo>
                        <a:cubicBezTo>
                          <a:pt x="482203" y="80168"/>
                          <a:pt x="523875" y="47228"/>
                          <a:pt x="583406" y="28575"/>
                        </a:cubicBezTo>
                        <a:cubicBezTo>
                          <a:pt x="642937" y="9922"/>
                          <a:pt x="704056" y="11907"/>
                          <a:pt x="778668" y="7144"/>
                        </a:cubicBezTo>
                        <a:cubicBezTo>
                          <a:pt x="853281" y="2382"/>
                          <a:pt x="1031081" y="0"/>
                          <a:pt x="1031081" y="0"/>
                        </a:cubicBezTo>
                        <a:lnTo>
                          <a:pt x="1240631" y="2381"/>
                        </a:lnTo>
                      </a:path>
                    </a:pathLst>
                  </a:cu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0" name="AutoShape 15">
                    <a:extLst>
                      <a:ext uri="{FF2B5EF4-FFF2-40B4-BE49-F238E27FC236}">
                        <a16:creationId xmlns:a16="http://schemas.microsoft.com/office/drawing/2014/main" id="{576FD691-428A-A543-88B8-9CBA34CE1F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229760" flipH="1" flipV="1">
                    <a:off x="2656247" y="3787604"/>
                    <a:ext cx="18080" cy="48733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1" name="AutoShape 55">
                    <a:extLst>
                      <a:ext uri="{FF2B5EF4-FFF2-40B4-BE49-F238E27FC236}">
                        <a16:creationId xmlns:a16="http://schemas.microsoft.com/office/drawing/2014/main" id="{389194D5-89BF-874D-8E7C-EBF862DF75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 flipH="1" flipV="1">
                    <a:off x="2268172" y="3890111"/>
                    <a:ext cx="30395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2" name="AutoShape 56">
                    <a:extLst>
                      <a:ext uri="{FF2B5EF4-FFF2-40B4-BE49-F238E27FC236}">
                        <a16:creationId xmlns:a16="http://schemas.microsoft.com/office/drawing/2014/main" id="{D6B4A540-8AFA-374A-BE33-D919B43B88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814767" flipH="1" flipV="1">
                    <a:off x="2369604" y="3887825"/>
                    <a:ext cx="33102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3" name="AutoShape 56">
                    <a:extLst>
                      <a:ext uri="{FF2B5EF4-FFF2-40B4-BE49-F238E27FC236}">
                        <a16:creationId xmlns:a16="http://schemas.microsoft.com/office/drawing/2014/main" id="{F636BD9D-642F-8446-AF46-BC119B9E20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206976" flipH="1" flipV="1">
                    <a:off x="2508064" y="3854169"/>
                    <a:ext cx="33102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4" name="AutoShape 56">
                    <a:extLst>
                      <a:ext uri="{FF2B5EF4-FFF2-40B4-BE49-F238E27FC236}">
                        <a16:creationId xmlns:a16="http://schemas.microsoft.com/office/drawing/2014/main" id="{FFBFEE49-E2AC-0A49-A717-0B084781D5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468328" flipH="1" flipV="1">
                    <a:off x="2588926" y="3810775"/>
                    <a:ext cx="33102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5" name="AutoShape 15">
                    <a:extLst>
                      <a:ext uri="{FF2B5EF4-FFF2-40B4-BE49-F238E27FC236}">
                        <a16:creationId xmlns:a16="http://schemas.microsoft.com/office/drawing/2014/main" id="{B634C72C-7863-1E48-A261-448C58CAD0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659426" flipH="1" flipV="1">
                    <a:off x="2555912" y="3843906"/>
                    <a:ext cx="18080" cy="488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6" name="AutoShape 15">
                    <a:extLst>
                      <a:ext uri="{FF2B5EF4-FFF2-40B4-BE49-F238E27FC236}">
                        <a16:creationId xmlns:a16="http://schemas.microsoft.com/office/drawing/2014/main" id="{5D4BFD69-652D-6D47-9E8C-EB180DC64B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2222730" y="3900217"/>
                    <a:ext cx="18080" cy="4496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7" name="AutoShape 14">
                    <a:extLst>
                      <a:ext uri="{FF2B5EF4-FFF2-40B4-BE49-F238E27FC236}">
                        <a16:creationId xmlns:a16="http://schemas.microsoft.com/office/drawing/2014/main" id="{C15055EE-B9C7-D343-83EC-72623C3490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2193851" y="3900926"/>
                    <a:ext cx="18080" cy="4425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8" name="AutoShape 15">
                    <a:extLst>
                      <a:ext uri="{FF2B5EF4-FFF2-40B4-BE49-F238E27FC236}">
                        <a16:creationId xmlns:a16="http://schemas.microsoft.com/office/drawing/2014/main" id="{6BD9566A-29BF-6F41-937B-FECFEC56F2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1176831" flipH="1" flipV="1">
                    <a:off x="2326743" y="3902413"/>
                    <a:ext cx="18080" cy="450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9" name="AutoShape 14">
                    <a:extLst>
                      <a:ext uri="{FF2B5EF4-FFF2-40B4-BE49-F238E27FC236}">
                        <a16:creationId xmlns:a16="http://schemas.microsoft.com/office/drawing/2014/main" id="{2D0BCA90-A74D-8F47-9015-F267F67FF2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 flipH="1" flipV="1">
                    <a:off x="2429915" y="3899268"/>
                    <a:ext cx="18080" cy="4486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0" name="AutoShape 14">
                    <a:extLst>
                      <a:ext uri="{FF2B5EF4-FFF2-40B4-BE49-F238E27FC236}">
                        <a16:creationId xmlns:a16="http://schemas.microsoft.com/office/drawing/2014/main" id="{48BE3988-D72C-1F4D-8760-D81EEB16E8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 flipH="1" flipV="1">
                    <a:off x="2473721" y="3890173"/>
                    <a:ext cx="18080" cy="4266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1" name="AutoShape 14">
                    <a:extLst>
                      <a:ext uri="{FF2B5EF4-FFF2-40B4-BE49-F238E27FC236}">
                        <a16:creationId xmlns:a16="http://schemas.microsoft.com/office/drawing/2014/main" id="{A00BACD2-4189-FE42-A0E2-CC2172D277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 flipH="1" flipV="1">
                    <a:off x="2451887" y="3894875"/>
                    <a:ext cx="18080" cy="44862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C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2" name="AutoShape 14">
                    <a:extLst>
                      <a:ext uri="{FF2B5EF4-FFF2-40B4-BE49-F238E27FC236}">
                        <a16:creationId xmlns:a16="http://schemas.microsoft.com/office/drawing/2014/main" id="{7D44A6E9-6E71-0A4B-A9BE-0504DAFA32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276712" flipH="1" flipV="1">
                    <a:off x="2681696" y="3773149"/>
                    <a:ext cx="18080" cy="485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93" name="Straight Connector 92">
                    <a:extLst>
                      <a:ext uri="{FF2B5EF4-FFF2-40B4-BE49-F238E27FC236}">
                        <a16:creationId xmlns:a16="http://schemas.microsoft.com/office/drawing/2014/main" id="{BD159EAF-2608-C149-8039-A599E87B044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741501" y="3923274"/>
                    <a:ext cx="452349" cy="265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CDA5F9E4-35DE-7047-9EF2-7C3910ECBEE9}"/>
                      </a:ext>
                    </a:extLst>
                  </p:cNvPr>
                  <p:cNvCxnSpPr>
                    <a:endCxn id="101" idx="1"/>
                  </p:cNvCxnSpPr>
                  <p:nvPr/>
                </p:nvCxnSpPr>
                <p:spPr>
                  <a:xfrm flipV="1">
                    <a:off x="331694" y="3922560"/>
                    <a:ext cx="614178" cy="71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5" name="AutoShape 14">
                    <a:extLst>
                      <a:ext uri="{FF2B5EF4-FFF2-40B4-BE49-F238E27FC236}">
                        <a16:creationId xmlns:a16="http://schemas.microsoft.com/office/drawing/2014/main" id="{A93A99D5-346E-A949-8CE2-2B1A0FA866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1902467" y="3877070"/>
                    <a:ext cx="34808" cy="9459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6" name="AutoShape 15">
                    <a:extLst>
                      <a:ext uri="{FF2B5EF4-FFF2-40B4-BE49-F238E27FC236}">
                        <a16:creationId xmlns:a16="http://schemas.microsoft.com/office/drawing/2014/main" id="{F02F228E-8699-7A44-ADEA-5478BD4EE1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1950271" y="3877070"/>
                    <a:ext cx="34808" cy="9459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7" name="AutoShape 14">
                    <a:extLst>
                      <a:ext uri="{FF2B5EF4-FFF2-40B4-BE49-F238E27FC236}">
                        <a16:creationId xmlns:a16="http://schemas.microsoft.com/office/drawing/2014/main" id="{85930894-D282-A544-96E1-AB8D597E2B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2025150" y="3877071"/>
                    <a:ext cx="34808" cy="9459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8" name="AutoShape 15">
                    <a:extLst>
                      <a:ext uri="{FF2B5EF4-FFF2-40B4-BE49-F238E27FC236}">
                        <a16:creationId xmlns:a16="http://schemas.microsoft.com/office/drawing/2014/main" id="{F46064A2-7A9D-5C42-81B4-DDE2AE28AD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2077251" y="3877072"/>
                    <a:ext cx="34808" cy="9459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9" name="Line 86">
                    <a:extLst>
                      <a:ext uri="{FF2B5EF4-FFF2-40B4-BE49-F238E27FC236}">
                        <a16:creationId xmlns:a16="http://schemas.microsoft.com/office/drawing/2014/main" id="{1B9211B4-20C6-5D40-8351-71E29028C7F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70839" y="3927716"/>
                    <a:ext cx="24476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0" name="AutoShape 16">
                    <a:extLst>
                      <a:ext uri="{FF2B5EF4-FFF2-40B4-BE49-F238E27FC236}">
                        <a16:creationId xmlns:a16="http://schemas.microsoft.com/office/drawing/2014/main" id="{0B4507D5-98EC-BC4B-917C-CAF6731277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75">
                    <a:off x="1491555" y="3877152"/>
                    <a:ext cx="326040" cy="9668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r>
                      <a:rPr lang="sv-SE" sz="1067" dirty="0">
                        <a:solidFill>
                          <a:prstClr val="black"/>
                        </a:solidFill>
                      </a:rPr>
                      <a:t>L1B</a:t>
                    </a:r>
                  </a:p>
                </p:txBody>
              </p:sp>
              <p:sp>
                <p:nvSpPr>
                  <p:cNvPr id="101" name="AutoShape 16">
                    <a:extLst>
                      <a:ext uri="{FF2B5EF4-FFF2-40B4-BE49-F238E27FC236}">
                        <a16:creationId xmlns:a16="http://schemas.microsoft.com/office/drawing/2014/main" id="{E3D27D37-BC4A-BC44-8C9E-57116044E2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1596453">
                    <a:off x="945872" y="3873486"/>
                    <a:ext cx="324917" cy="9781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r>
                      <a:rPr lang="sv-SE" sz="1067" dirty="0">
                        <a:solidFill>
                          <a:prstClr val="black"/>
                        </a:solidFill>
                      </a:rPr>
                      <a:t>L0</a:t>
                    </a:r>
                  </a:p>
                </p:txBody>
              </p:sp>
              <p:sp>
                <p:nvSpPr>
                  <p:cNvPr id="102" name="Rectangle 8">
                    <a:extLst>
                      <a:ext uri="{FF2B5EF4-FFF2-40B4-BE49-F238E27FC236}">
                        <a16:creationId xmlns:a16="http://schemas.microsoft.com/office/drawing/2014/main" id="{53125FC4-441A-F343-BCE8-EDDEB88A7E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96123">
                    <a:off x="811037" y="3482007"/>
                    <a:ext cx="65208" cy="195624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</a:schemeClr>
                      </a:gs>
                      <a:gs pos="100000">
                        <a:schemeClr val="tx2"/>
                      </a:gs>
                    </a:gsLst>
                    <a:lin ang="81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3" name="Rectangle 8">
                    <a:extLst>
                      <a:ext uri="{FF2B5EF4-FFF2-40B4-BE49-F238E27FC236}">
                        <a16:creationId xmlns:a16="http://schemas.microsoft.com/office/drawing/2014/main" id="{D22E980B-1B90-FB45-A7C6-913D4A30E6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8551" y="3824456"/>
                    <a:ext cx="65208" cy="195624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</a:schemeClr>
                      </a:gs>
                      <a:gs pos="100000">
                        <a:schemeClr val="tx2"/>
                      </a:gs>
                    </a:gsLst>
                    <a:lin ang="81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4" name="Freeform 25">
                    <a:extLst>
                      <a:ext uri="{FF2B5EF4-FFF2-40B4-BE49-F238E27FC236}">
                        <a16:creationId xmlns:a16="http://schemas.microsoft.com/office/drawing/2014/main" id="{4EB6AFF3-6CF0-8940-869A-9710C34596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74158">
                    <a:off x="291936" y="3857346"/>
                    <a:ext cx="97812" cy="130416"/>
                  </a:xfrm>
                  <a:custGeom>
                    <a:avLst/>
                    <a:gdLst>
                      <a:gd name="T0" fmla="*/ 2147483647 w 136"/>
                      <a:gd name="T1" fmla="*/ 2147483647 h 181"/>
                      <a:gd name="T2" fmla="*/ 2147483647 w 136"/>
                      <a:gd name="T3" fmla="*/ 0 h 181"/>
                      <a:gd name="T4" fmla="*/ 0 w 136"/>
                      <a:gd name="T5" fmla="*/ 0 h 181"/>
                      <a:gd name="T6" fmla="*/ 0 w 136"/>
                      <a:gd name="T7" fmla="*/ 2147483647 h 181"/>
                      <a:gd name="T8" fmla="*/ 2147483647 w 136"/>
                      <a:gd name="T9" fmla="*/ 2147483647 h 181"/>
                      <a:gd name="T10" fmla="*/ 2147483647 w 136"/>
                      <a:gd name="T11" fmla="*/ 2147483647 h 1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36"/>
                      <a:gd name="T19" fmla="*/ 0 h 181"/>
                      <a:gd name="T20" fmla="*/ 136 w 136"/>
                      <a:gd name="T21" fmla="*/ 181 h 181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36" h="181">
                        <a:moveTo>
                          <a:pt x="136" y="45"/>
                        </a:moveTo>
                        <a:lnTo>
                          <a:pt x="136" y="0"/>
                        </a:lnTo>
                        <a:lnTo>
                          <a:pt x="0" y="0"/>
                        </a:lnTo>
                        <a:lnTo>
                          <a:pt x="0" y="181"/>
                        </a:lnTo>
                        <a:lnTo>
                          <a:pt x="136" y="181"/>
                        </a:lnTo>
                        <a:lnTo>
                          <a:pt x="136" y="136"/>
                        </a:lnTo>
                      </a:path>
                    </a:pathLst>
                  </a:custGeom>
                  <a:gradFill rotWithShape="1">
                    <a:gsLst>
                      <a:gs pos="0">
                        <a:srgbClr val="CC9900"/>
                      </a:gs>
                      <a:gs pos="100000">
                        <a:srgbClr val="E9D391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450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5" name="Block Arc 104">
                    <a:extLst>
                      <a:ext uri="{FF2B5EF4-FFF2-40B4-BE49-F238E27FC236}">
                        <a16:creationId xmlns:a16="http://schemas.microsoft.com/office/drawing/2014/main" id="{E7070877-3F20-B94B-8E61-B02FC64B1F1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540754" y="3667846"/>
                    <a:ext cx="321543" cy="283318"/>
                  </a:xfrm>
                  <a:prstGeom prst="blockArc">
                    <a:avLst>
                      <a:gd name="adj1" fmla="val 10800000"/>
                      <a:gd name="adj2" fmla="val 19907193"/>
                      <a:gd name="adj3" fmla="val 28663"/>
                    </a:avLst>
                  </a:prstGeom>
                  <a:gradFill flip="none" rotWithShape="1">
                    <a:gsLst>
                      <a:gs pos="100000">
                        <a:schemeClr val="tx2">
                          <a:lumMod val="60000"/>
                          <a:lumOff val="40000"/>
                        </a:schemeClr>
                      </a:gs>
                      <a:gs pos="0">
                        <a:schemeClr val="tx2"/>
                      </a:gs>
                    </a:gsLst>
                    <a:lin ang="5400000" scaled="1"/>
                    <a:tileRect/>
                  </a:gra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6" name="Freeform 25">
                    <a:extLst>
                      <a:ext uri="{FF2B5EF4-FFF2-40B4-BE49-F238E27FC236}">
                        <a16:creationId xmlns:a16="http://schemas.microsoft.com/office/drawing/2014/main" id="{099474C0-FE87-C949-9967-7BE4783752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96123">
                    <a:off x="907706" y="3453845"/>
                    <a:ext cx="97812" cy="130416"/>
                  </a:xfrm>
                  <a:custGeom>
                    <a:avLst/>
                    <a:gdLst>
                      <a:gd name="T0" fmla="*/ 2147483647 w 136"/>
                      <a:gd name="T1" fmla="*/ 2147483647 h 181"/>
                      <a:gd name="T2" fmla="*/ 2147483647 w 136"/>
                      <a:gd name="T3" fmla="*/ 0 h 181"/>
                      <a:gd name="T4" fmla="*/ 0 w 136"/>
                      <a:gd name="T5" fmla="*/ 0 h 181"/>
                      <a:gd name="T6" fmla="*/ 0 w 136"/>
                      <a:gd name="T7" fmla="*/ 2147483647 h 181"/>
                      <a:gd name="T8" fmla="*/ 2147483647 w 136"/>
                      <a:gd name="T9" fmla="*/ 2147483647 h 181"/>
                      <a:gd name="T10" fmla="*/ 2147483647 w 136"/>
                      <a:gd name="T11" fmla="*/ 2147483647 h 1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36"/>
                      <a:gd name="T19" fmla="*/ 0 h 181"/>
                      <a:gd name="T20" fmla="*/ 136 w 136"/>
                      <a:gd name="T21" fmla="*/ 181 h 181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36" h="181">
                        <a:moveTo>
                          <a:pt x="136" y="45"/>
                        </a:moveTo>
                        <a:lnTo>
                          <a:pt x="136" y="0"/>
                        </a:lnTo>
                        <a:lnTo>
                          <a:pt x="0" y="0"/>
                        </a:lnTo>
                        <a:lnTo>
                          <a:pt x="0" y="181"/>
                        </a:lnTo>
                        <a:lnTo>
                          <a:pt x="136" y="181"/>
                        </a:lnTo>
                        <a:lnTo>
                          <a:pt x="136" y="136"/>
                        </a:lnTo>
                      </a:path>
                    </a:pathLst>
                  </a:custGeom>
                  <a:gradFill rotWithShape="1">
                    <a:gsLst>
                      <a:gs pos="0">
                        <a:srgbClr val="CC9900"/>
                      </a:gs>
                      <a:gs pos="100000">
                        <a:srgbClr val="E9D391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7" name="Text Box 158">
                    <a:extLst>
                      <a:ext uri="{FF2B5EF4-FFF2-40B4-BE49-F238E27FC236}">
                        <a16:creationId xmlns:a16="http://schemas.microsoft.com/office/drawing/2014/main" id="{D5256F0E-CB42-0B49-AA0B-2BB2245C0E8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91661" y="3380260"/>
                    <a:ext cx="330566" cy="1876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defTabSz="1800832">
                      <a:spcBef>
                        <a:spcPct val="50000"/>
                      </a:spcBef>
                    </a:pPr>
                    <a:r>
                      <a:rPr lang="sv-SE" sz="1600" dirty="0">
                        <a:solidFill>
                          <a:srgbClr val="595959"/>
                        </a:solidFill>
                      </a:rPr>
                      <a:t>TG</a:t>
                    </a:r>
                  </a:p>
                </p:txBody>
              </p:sp>
              <p:sp>
                <p:nvSpPr>
                  <p:cNvPr id="108" name="Text Box 158">
                    <a:extLst>
                      <a:ext uri="{FF2B5EF4-FFF2-40B4-BE49-F238E27FC236}">
                        <a16:creationId xmlns:a16="http://schemas.microsoft.com/office/drawing/2014/main" id="{6C2AB13E-9F29-2D4B-83D0-3923468CAB1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5271" y="3595800"/>
                    <a:ext cx="359801" cy="1876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defTabSz="1800832">
                      <a:spcBef>
                        <a:spcPct val="50000"/>
                      </a:spcBef>
                    </a:pPr>
                    <a:r>
                      <a:rPr lang="sv-SE" sz="1600" dirty="0">
                        <a:solidFill>
                          <a:srgbClr val="595959"/>
                        </a:solidFill>
                      </a:rPr>
                      <a:t>PG</a:t>
                    </a:r>
                  </a:p>
                </p:txBody>
              </p:sp>
              <p:sp>
                <p:nvSpPr>
                  <p:cNvPr id="109" name="Line 9">
                    <a:extLst>
                      <a:ext uri="{FF2B5EF4-FFF2-40B4-BE49-F238E27FC236}">
                        <a16:creationId xmlns:a16="http://schemas.microsoft.com/office/drawing/2014/main" id="{59DE0B8C-76B6-9544-A81D-E5542986D5B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9096123">
                    <a:off x="814950" y="3483121"/>
                    <a:ext cx="60193" cy="19692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0" name="Line 10">
                    <a:extLst>
                      <a:ext uri="{FF2B5EF4-FFF2-40B4-BE49-F238E27FC236}">
                        <a16:creationId xmlns:a16="http://schemas.microsoft.com/office/drawing/2014/main" id="{DDA4E9CA-E94C-4D4E-9737-3C331A96104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9096123" flipH="1">
                    <a:off x="815904" y="3480072"/>
                    <a:ext cx="57721" cy="19551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1" name="Line 10">
                    <a:extLst>
                      <a:ext uri="{FF2B5EF4-FFF2-40B4-BE49-F238E27FC236}">
                        <a16:creationId xmlns:a16="http://schemas.microsoft.com/office/drawing/2014/main" id="{2A9EF5DE-3E84-E946-89D5-D9643B96654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9021965" flipH="1">
                    <a:off x="451564" y="3822145"/>
                    <a:ext cx="43950" cy="20146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2" name="Line 10">
                    <a:extLst>
                      <a:ext uri="{FF2B5EF4-FFF2-40B4-BE49-F238E27FC236}">
                        <a16:creationId xmlns:a16="http://schemas.microsoft.com/office/drawing/2014/main" id="{79C90D79-1377-4141-82FB-85F6FE96FFD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9096123" flipH="1">
                    <a:off x="400017" y="3850865"/>
                    <a:ext cx="144882" cy="14338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3" name="Line 12">
                    <a:extLst>
                      <a:ext uri="{FF2B5EF4-FFF2-40B4-BE49-F238E27FC236}">
                        <a16:creationId xmlns:a16="http://schemas.microsoft.com/office/drawing/2014/main" id="{3153E3E1-6D55-7F4A-9EE0-260DDB8A36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45881" y="3645630"/>
                    <a:ext cx="966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solid"/>
                    <a:round/>
                    <a:headEnd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4" name="Text Box 153">
                    <a:extLst>
                      <a:ext uri="{FF2B5EF4-FFF2-40B4-BE49-F238E27FC236}">
                        <a16:creationId xmlns:a16="http://schemas.microsoft.com/office/drawing/2014/main" id="{99B23859-49EE-7843-8628-88733565F2C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241628" y="3550823"/>
                    <a:ext cx="892054" cy="1876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defTabSz="1800832">
                      <a:spcBef>
                        <a:spcPct val="50000"/>
                      </a:spcBef>
                    </a:pPr>
                    <a:r>
                      <a:rPr lang="sv-SE" sz="1600" dirty="0">
                        <a:solidFill>
                          <a:srgbClr val="595959"/>
                        </a:solidFill>
                      </a:rPr>
                      <a:t>BC2 @ 3 GeV</a:t>
                    </a:r>
                  </a:p>
                </p:txBody>
              </p:sp>
            </p:grp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4F23C04A-D221-8349-AAC9-7119FCC7904E}"/>
                    </a:ext>
                  </a:extLst>
                </p:cNvPr>
                <p:cNvGrpSpPr/>
                <p:nvPr/>
              </p:nvGrpSpPr>
              <p:grpSpPr>
                <a:xfrm>
                  <a:off x="4633357" y="3645960"/>
                  <a:ext cx="108012" cy="108012"/>
                  <a:chOff x="3878198" y="2564904"/>
                  <a:chExt cx="108012" cy="108012"/>
                </a:xfrm>
              </p:grpSpPr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B615390E-7DF0-3B45-BFF7-B9F6B5FD78C8}"/>
                      </a:ext>
                    </a:extLst>
                  </p:cNvPr>
                  <p:cNvCxnSpPr/>
                  <p:nvPr/>
                </p:nvCxnSpPr>
                <p:spPr>
                  <a:xfrm>
                    <a:off x="3878198" y="2564904"/>
                    <a:ext cx="72008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BE5F1A65-00C4-A94E-87C8-7262291F81E4}"/>
                      </a:ext>
                    </a:extLst>
                  </p:cNvPr>
                  <p:cNvCxnSpPr/>
                  <p:nvPr/>
                </p:nvCxnSpPr>
                <p:spPr>
                  <a:xfrm>
                    <a:off x="3914202" y="2600908"/>
                    <a:ext cx="72008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4A79D791-4D5C-864B-A319-4DACFE44BCAF}"/>
                    </a:ext>
                  </a:extLst>
                </p:cNvPr>
                <p:cNvGrpSpPr/>
                <p:nvPr/>
              </p:nvGrpSpPr>
              <p:grpSpPr>
                <a:xfrm>
                  <a:off x="5382082" y="3646575"/>
                  <a:ext cx="108012" cy="106631"/>
                  <a:chOff x="3878198" y="2564904"/>
                  <a:chExt cx="108012" cy="106631"/>
                </a:xfrm>
              </p:grpSpPr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E6832300-F4CE-0147-831D-ED8FB8FF7398}"/>
                      </a:ext>
                    </a:extLst>
                  </p:cNvPr>
                  <p:cNvCxnSpPr/>
                  <p:nvPr/>
                </p:nvCxnSpPr>
                <p:spPr>
                  <a:xfrm>
                    <a:off x="3878198" y="2564904"/>
                    <a:ext cx="72008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03C61CF2-8A84-2847-9A8C-3B4654F63BD4}"/>
                      </a:ext>
                    </a:extLst>
                  </p:cNvPr>
                  <p:cNvCxnSpPr/>
                  <p:nvPr/>
                </p:nvCxnSpPr>
                <p:spPr>
                  <a:xfrm>
                    <a:off x="3914202" y="2599527"/>
                    <a:ext cx="72008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F3B930A-A223-7148-B97D-A164500C0B0C}"/>
                  </a:ext>
                </a:extLst>
              </p:cNvPr>
              <p:cNvCxnSpPr>
                <a:endCxn id="23" idx="3"/>
              </p:cNvCxnSpPr>
              <p:nvPr/>
            </p:nvCxnSpPr>
            <p:spPr>
              <a:xfrm flipV="1">
                <a:off x="6428594" y="158836"/>
                <a:ext cx="132690" cy="1095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upp 206">
                <a:extLst>
                  <a:ext uri="{FF2B5EF4-FFF2-40B4-BE49-F238E27FC236}">
                    <a16:creationId xmlns:a16="http://schemas.microsoft.com/office/drawing/2014/main" id="{9FE71BE8-D965-EF4F-B7E7-C2BAC40DD6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 flipV="1">
                <a:off x="5899612" y="244916"/>
                <a:ext cx="534057" cy="193448"/>
                <a:chOff x="9074067" y="8451900"/>
                <a:chExt cx="1279343" cy="595933"/>
              </a:xfrm>
            </p:grpSpPr>
            <p:sp>
              <p:nvSpPr>
                <p:cNvPr id="29" name="Frihandsfigur 207">
                  <a:extLst>
                    <a:ext uri="{FF2B5EF4-FFF2-40B4-BE49-F238E27FC236}">
                      <a16:creationId xmlns:a16="http://schemas.microsoft.com/office/drawing/2014/main" id="{483A19AE-C13A-D948-AC97-FD5AFD42ED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98015" y="8555932"/>
                  <a:ext cx="1240631" cy="416719"/>
                </a:xfrm>
                <a:custGeom>
                  <a:avLst/>
                  <a:gdLst>
                    <a:gd name="T0" fmla="*/ 0 w 1240631"/>
                    <a:gd name="T1" fmla="*/ 416719 h 416719"/>
                    <a:gd name="T2" fmla="*/ 219075 w 1240631"/>
                    <a:gd name="T3" fmla="*/ 261937 h 416719"/>
                    <a:gd name="T4" fmla="*/ 421481 w 1240631"/>
                    <a:gd name="T5" fmla="*/ 119062 h 416719"/>
                    <a:gd name="T6" fmla="*/ 583406 w 1240631"/>
                    <a:gd name="T7" fmla="*/ 28575 h 416719"/>
                    <a:gd name="T8" fmla="*/ 778668 w 1240631"/>
                    <a:gd name="T9" fmla="*/ 7144 h 416719"/>
                    <a:gd name="T10" fmla="*/ 1031081 w 1240631"/>
                    <a:gd name="T11" fmla="*/ 0 h 416719"/>
                    <a:gd name="T12" fmla="*/ 1240631 w 1240631"/>
                    <a:gd name="T13" fmla="*/ 2381 h 4167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40631"/>
                    <a:gd name="T22" fmla="*/ 0 h 416719"/>
                    <a:gd name="T23" fmla="*/ 1240631 w 1240631"/>
                    <a:gd name="T24" fmla="*/ 416719 h 4167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40631" h="416719">
                      <a:moveTo>
                        <a:pt x="0" y="416719"/>
                      </a:moveTo>
                      <a:lnTo>
                        <a:pt x="219075" y="261937"/>
                      </a:lnTo>
                      <a:cubicBezTo>
                        <a:pt x="289322" y="212328"/>
                        <a:pt x="360759" y="157956"/>
                        <a:pt x="421481" y="119062"/>
                      </a:cubicBezTo>
                      <a:cubicBezTo>
                        <a:pt x="482203" y="80168"/>
                        <a:pt x="523875" y="47228"/>
                        <a:pt x="583406" y="28575"/>
                      </a:cubicBezTo>
                      <a:cubicBezTo>
                        <a:pt x="642937" y="9922"/>
                        <a:pt x="704056" y="11907"/>
                        <a:pt x="778668" y="7144"/>
                      </a:cubicBezTo>
                      <a:cubicBezTo>
                        <a:pt x="853281" y="2382"/>
                        <a:pt x="1031081" y="0"/>
                        <a:pt x="1031081" y="0"/>
                      </a:cubicBezTo>
                      <a:lnTo>
                        <a:pt x="1240631" y="2381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53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" name="AutoShape 15">
                  <a:extLst>
                    <a:ext uri="{FF2B5EF4-FFF2-40B4-BE49-F238E27FC236}">
                      <a16:creationId xmlns:a16="http://schemas.microsoft.com/office/drawing/2014/main" id="{DCD9A348-FCDA-674A-844E-3DBBF41542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370240">
                  <a:off x="9138421" y="8842352"/>
                  <a:ext cx="45719" cy="15847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8000"/>
                    </a:gs>
                    <a:gs pos="100000">
                      <a:srgbClr val="003B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AutoShape 55">
                  <a:extLst>
                    <a:ext uri="{FF2B5EF4-FFF2-40B4-BE49-F238E27FC236}">
                      <a16:creationId xmlns:a16="http://schemas.microsoft.com/office/drawing/2014/main" id="{F85DAB63-C045-2543-9ECA-093E6D023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0088613" y="8451900"/>
                  <a:ext cx="76861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66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AutoShape 56">
                  <a:extLst>
                    <a:ext uri="{FF2B5EF4-FFF2-40B4-BE49-F238E27FC236}">
                      <a16:creationId xmlns:a16="http://schemas.microsoft.com/office/drawing/2014/main" id="{58CEFCCA-114E-724F-A862-4C4CC39938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814767">
                  <a:off x="9825275" y="8459334"/>
                  <a:ext cx="83705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66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AutoShape 56">
                  <a:extLst>
                    <a:ext uri="{FF2B5EF4-FFF2-40B4-BE49-F238E27FC236}">
                      <a16:creationId xmlns:a16="http://schemas.microsoft.com/office/drawing/2014/main" id="{8E722E20-AF9B-B843-92AA-B91126F9D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206976">
                  <a:off x="9475147" y="8568779"/>
                  <a:ext cx="83705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66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" name="AutoShape 56">
                  <a:extLst>
                    <a:ext uri="{FF2B5EF4-FFF2-40B4-BE49-F238E27FC236}">
                      <a16:creationId xmlns:a16="http://schemas.microsoft.com/office/drawing/2014/main" id="{DECA8C23-A1A2-BD41-9B98-5EA20DC888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468328">
                  <a:off x="9270670" y="8709892"/>
                  <a:ext cx="83705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66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5" name="AutoShape 15">
                  <a:extLst>
                    <a:ext uri="{FF2B5EF4-FFF2-40B4-BE49-F238E27FC236}">
                      <a16:creationId xmlns:a16="http://schemas.microsoft.com/office/drawing/2014/main" id="{8ABCF58F-3886-1248-9AB3-7D42E50AF8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940574">
                  <a:off x="9392139" y="8658978"/>
                  <a:ext cx="45719" cy="15876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8000"/>
                    </a:gs>
                    <a:gs pos="100000">
                      <a:srgbClr val="003B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6" name="AutoShape 15">
                  <a:extLst>
                    <a:ext uri="{FF2B5EF4-FFF2-40B4-BE49-F238E27FC236}">
                      <a16:creationId xmlns:a16="http://schemas.microsoft.com/office/drawing/2014/main" id="{DA4849D1-7BB3-F044-8C95-10D92B32D3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234665" y="8488413"/>
                  <a:ext cx="45719" cy="1462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8000"/>
                    </a:gs>
                    <a:gs pos="100000">
                      <a:srgbClr val="003B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7" name="AutoShape 14">
                  <a:extLst>
                    <a:ext uri="{FF2B5EF4-FFF2-40B4-BE49-F238E27FC236}">
                      <a16:creationId xmlns:a16="http://schemas.microsoft.com/office/drawing/2014/main" id="{5A5CF4DC-3D77-5042-BAC7-CCEF01D608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07691" y="8488413"/>
                  <a:ext cx="45719" cy="143902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8" name="AutoShape 15">
                  <a:extLst>
                    <a:ext uri="{FF2B5EF4-FFF2-40B4-BE49-F238E27FC236}">
                      <a16:creationId xmlns:a16="http://schemas.microsoft.com/office/drawing/2014/main" id="{CEB39372-4D06-694B-9CE2-3443609162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23169">
                  <a:off x="9971645" y="8481122"/>
                  <a:ext cx="45719" cy="14635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8000"/>
                    </a:gs>
                    <a:gs pos="100000">
                      <a:srgbClr val="003B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" name="AutoShape 14">
                  <a:extLst>
                    <a:ext uri="{FF2B5EF4-FFF2-40B4-BE49-F238E27FC236}">
                      <a16:creationId xmlns:a16="http://schemas.microsoft.com/office/drawing/2014/main" id="{2245D1F8-5F8B-614B-BA30-13C5247671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12008">
                  <a:off x="9710750" y="8491821"/>
                  <a:ext cx="45719" cy="14588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AutoShape 14">
                  <a:extLst>
                    <a:ext uri="{FF2B5EF4-FFF2-40B4-BE49-F238E27FC236}">
                      <a16:creationId xmlns:a16="http://schemas.microsoft.com/office/drawing/2014/main" id="{6BB2FF12-8751-584C-9E68-67ED1D1B65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12008">
                  <a:off x="9599977" y="8528553"/>
                  <a:ext cx="45719" cy="13872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AutoShape 14">
                  <a:extLst>
                    <a:ext uri="{FF2B5EF4-FFF2-40B4-BE49-F238E27FC236}">
                      <a16:creationId xmlns:a16="http://schemas.microsoft.com/office/drawing/2014/main" id="{42361F4D-5B23-3047-AE60-C899341BB0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12008">
                  <a:off x="9655191" y="8506106"/>
                  <a:ext cx="45719" cy="14588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AutoShape 14">
                  <a:extLst>
                    <a:ext uri="{FF2B5EF4-FFF2-40B4-BE49-F238E27FC236}">
                      <a16:creationId xmlns:a16="http://schemas.microsoft.com/office/drawing/2014/main" id="{8281E6AC-5359-594B-AD37-D1F339498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323288">
                  <a:off x="9074067" y="8890029"/>
                  <a:ext cx="45719" cy="15780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5" name="Frihandsfigur 191">
                <a:extLst>
                  <a:ext uri="{FF2B5EF4-FFF2-40B4-BE49-F238E27FC236}">
                    <a16:creationId xmlns:a16="http://schemas.microsoft.com/office/drawing/2014/main" id="{EACB1E5C-72DF-8149-B765-636245A67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203" y="40222"/>
                <a:ext cx="517897" cy="135272"/>
              </a:xfrm>
              <a:custGeom>
                <a:avLst/>
                <a:gdLst>
                  <a:gd name="T0" fmla="*/ 0 w 1240631"/>
                  <a:gd name="T1" fmla="*/ 416719 h 416719"/>
                  <a:gd name="T2" fmla="*/ 219075 w 1240631"/>
                  <a:gd name="T3" fmla="*/ 261937 h 416719"/>
                  <a:gd name="T4" fmla="*/ 421481 w 1240631"/>
                  <a:gd name="T5" fmla="*/ 119062 h 416719"/>
                  <a:gd name="T6" fmla="*/ 583406 w 1240631"/>
                  <a:gd name="T7" fmla="*/ 28575 h 416719"/>
                  <a:gd name="T8" fmla="*/ 778668 w 1240631"/>
                  <a:gd name="T9" fmla="*/ 7144 h 416719"/>
                  <a:gd name="T10" fmla="*/ 1031081 w 1240631"/>
                  <a:gd name="T11" fmla="*/ 0 h 416719"/>
                  <a:gd name="T12" fmla="*/ 1240631 w 1240631"/>
                  <a:gd name="T13" fmla="*/ 2381 h 4167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40631"/>
                  <a:gd name="T22" fmla="*/ 0 h 416719"/>
                  <a:gd name="T23" fmla="*/ 1240631 w 1240631"/>
                  <a:gd name="T24" fmla="*/ 416719 h 4167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40631" h="416719">
                    <a:moveTo>
                      <a:pt x="0" y="416719"/>
                    </a:moveTo>
                    <a:lnTo>
                      <a:pt x="219075" y="261937"/>
                    </a:lnTo>
                    <a:cubicBezTo>
                      <a:pt x="289322" y="212328"/>
                      <a:pt x="360759" y="157956"/>
                      <a:pt x="421481" y="119062"/>
                    </a:cubicBezTo>
                    <a:cubicBezTo>
                      <a:pt x="482203" y="80168"/>
                      <a:pt x="523875" y="47228"/>
                      <a:pt x="583406" y="28575"/>
                    </a:cubicBezTo>
                    <a:cubicBezTo>
                      <a:pt x="642937" y="9922"/>
                      <a:pt x="704056" y="11907"/>
                      <a:pt x="778668" y="7144"/>
                    </a:cubicBezTo>
                    <a:cubicBezTo>
                      <a:pt x="853281" y="2382"/>
                      <a:pt x="1031081" y="0"/>
                      <a:pt x="1031081" y="0"/>
                    </a:cubicBezTo>
                    <a:lnTo>
                      <a:pt x="1240631" y="2381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535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AutoShape 14">
                <a:extLst>
                  <a:ext uri="{FF2B5EF4-FFF2-40B4-BE49-F238E27FC236}">
                    <a16:creationId xmlns:a16="http://schemas.microsoft.com/office/drawing/2014/main" id="{792BBA67-0326-8247-89C1-150CBCC3D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87992">
                <a:off x="6737053" y="37323"/>
                <a:ext cx="19086" cy="4503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AutoShape 14">
                <a:extLst>
                  <a:ext uri="{FF2B5EF4-FFF2-40B4-BE49-F238E27FC236}">
                    <a16:creationId xmlns:a16="http://schemas.microsoft.com/office/drawing/2014/main" id="{68727D55-EFCF-8F45-BE61-CAE297C98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87992">
                <a:off x="6760100" y="30035"/>
                <a:ext cx="19086" cy="47356"/>
              </a:xfrm>
              <a:prstGeom prst="roundRect">
                <a:avLst>
                  <a:gd name="adj" fmla="val 16667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AutoShape 55">
                <a:extLst>
                  <a:ext uri="{FF2B5EF4-FFF2-40B4-BE49-F238E27FC236}">
                    <a16:creationId xmlns:a16="http://schemas.microsoft.com/office/drawing/2014/main" id="{4969A6C8-82EC-8E4E-B808-12E6BE332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1036" y="12438"/>
                <a:ext cx="32088" cy="69985"/>
              </a:xfrm>
              <a:prstGeom prst="roundRect">
                <a:avLst>
                  <a:gd name="adj" fmla="val 16667"/>
                </a:avLst>
              </a:prstGeom>
              <a:solidFill>
                <a:srgbClr val="66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AutoShape 56">
                <a:extLst>
                  <a:ext uri="{FF2B5EF4-FFF2-40B4-BE49-F238E27FC236}">
                    <a16:creationId xmlns:a16="http://schemas.microsoft.com/office/drawing/2014/main" id="{05DE7F4A-266D-354C-83BA-80AF3FC812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814767">
                <a:off x="6831107" y="14853"/>
                <a:ext cx="34945" cy="69985"/>
              </a:xfrm>
              <a:prstGeom prst="roundRect">
                <a:avLst>
                  <a:gd name="adj" fmla="val 16667"/>
                </a:avLst>
              </a:prstGeom>
              <a:solidFill>
                <a:srgbClr val="66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AutoShape 15">
                <a:extLst>
                  <a:ext uri="{FF2B5EF4-FFF2-40B4-BE49-F238E27FC236}">
                    <a16:creationId xmlns:a16="http://schemas.microsoft.com/office/drawing/2014/main" id="{C555A601-02AA-4C45-A722-78ACA96249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2001" y="24297"/>
                <a:ext cx="19086" cy="4746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3B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AutoShape 15">
                <a:extLst>
                  <a:ext uri="{FF2B5EF4-FFF2-40B4-BE49-F238E27FC236}">
                    <a16:creationId xmlns:a16="http://schemas.microsoft.com/office/drawing/2014/main" id="{FF641DB0-FF41-2743-8021-8AA5FAC92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176831">
                <a:off x="6892207" y="21931"/>
                <a:ext cx="19086" cy="4750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3B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AutoShape 14">
                <a:extLst>
                  <a:ext uri="{FF2B5EF4-FFF2-40B4-BE49-F238E27FC236}">
                    <a16:creationId xmlns:a16="http://schemas.microsoft.com/office/drawing/2014/main" id="{12623732-6566-CD44-B784-B6CAA8C5F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87992">
                <a:off x="6783297" y="25399"/>
                <a:ext cx="19086" cy="4735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AutoShape 15">
                <a:extLst>
                  <a:ext uri="{FF2B5EF4-FFF2-40B4-BE49-F238E27FC236}">
                    <a16:creationId xmlns:a16="http://schemas.microsoft.com/office/drawing/2014/main" id="{2598E982-F844-D741-97B0-07D483A5C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229760">
                <a:off x="6544378" y="139183"/>
                <a:ext cx="19086" cy="5144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3B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AutoShape 15">
                <a:extLst>
                  <a:ext uri="{FF2B5EF4-FFF2-40B4-BE49-F238E27FC236}">
                    <a16:creationId xmlns:a16="http://schemas.microsoft.com/office/drawing/2014/main" id="{458483C4-3E52-0144-892D-9FA5F5016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659426">
                <a:off x="6650295" y="79659"/>
                <a:ext cx="19086" cy="5153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3B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AutoShape 56">
                <a:extLst>
                  <a:ext uri="{FF2B5EF4-FFF2-40B4-BE49-F238E27FC236}">
                    <a16:creationId xmlns:a16="http://schemas.microsoft.com/office/drawing/2014/main" id="{5524A166-E01A-CF47-B836-1807CE7B4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206976">
                <a:off x="6684947" y="50380"/>
                <a:ext cx="34945" cy="69985"/>
              </a:xfrm>
              <a:prstGeom prst="roundRect">
                <a:avLst>
                  <a:gd name="adj" fmla="val 16667"/>
                </a:avLst>
              </a:prstGeom>
              <a:solidFill>
                <a:srgbClr val="66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AutoShape 14">
                <a:extLst>
                  <a:ext uri="{FF2B5EF4-FFF2-40B4-BE49-F238E27FC236}">
                    <a16:creationId xmlns:a16="http://schemas.microsoft.com/office/drawing/2014/main" id="{7E770925-E586-E243-A0BB-7431EBE26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276712">
                <a:off x="6517514" y="154666"/>
                <a:ext cx="19086" cy="51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AutoShape 56">
                <a:extLst>
                  <a:ext uri="{FF2B5EF4-FFF2-40B4-BE49-F238E27FC236}">
                    <a16:creationId xmlns:a16="http://schemas.microsoft.com/office/drawing/2014/main" id="{F770E084-534A-A747-8192-24C47C228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468328">
                <a:off x="6599591" y="96190"/>
                <a:ext cx="34945" cy="69985"/>
              </a:xfrm>
              <a:prstGeom prst="roundRect">
                <a:avLst>
                  <a:gd name="adj" fmla="val 16667"/>
                </a:avLst>
              </a:prstGeom>
              <a:solidFill>
                <a:srgbClr val="66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Text Box 153">
                <a:extLst>
                  <a:ext uri="{FF2B5EF4-FFF2-40B4-BE49-F238E27FC236}">
                    <a16:creationId xmlns:a16="http://schemas.microsoft.com/office/drawing/2014/main" id="{250D49E2-51DA-3C4B-BE67-F951BFD53D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7903" y="-63758"/>
                <a:ext cx="643999" cy="1980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1800832">
                  <a:spcBef>
                    <a:spcPct val="50000"/>
                  </a:spcBef>
                </a:pPr>
                <a:r>
                  <a:rPr lang="sv-SE" sz="1600" dirty="0">
                    <a:solidFill>
                      <a:srgbClr val="595959"/>
                    </a:solidFill>
                  </a:rPr>
                  <a:t>SPF</a:t>
                </a:r>
              </a:p>
            </p:txBody>
          </p:sp>
        </p:grpSp>
        <p:sp>
          <p:nvSpPr>
            <p:cNvPr id="6" name="AutoShape 46">
              <a:extLst>
                <a:ext uri="{FF2B5EF4-FFF2-40B4-BE49-F238E27FC236}">
                  <a16:creationId xmlns:a16="http://schemas.microsoft.com/office/drawing/2014/main" id="{B8E5EEAB-369D-FD4F-9F91-8E40441BD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7771" y="1892761"/>
              <a:ext cx="402327" cy="1519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800832"/>
              <a:r>
                <a:rPr lang="sv-SE" sz="1067" dirty="0">
                  <a:solidFill>
                    <a:prstClr val="black"/>
                  </a:solidFill>
                </a:rPr>
                <a:t>L2B</a:t>
              </a:r>
            </a:p>
          </p:txBody>
        </p:sp>
        <p:sp>
          <p:nvSpPr>
            <p:cNvPr id="7" name="AutoShape 61">
              <a:extLst>
                <a:ext uri="{FF2B5EF4-FFF2-40B4-BE49-F238E27FC236}">
                  <a16:creationId xmlns:a16="http://schemas.microsoft.com/office/drawing/2014/main" id="{67236D0D-A3BC-194E-B5F4-9F89E86D2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5504" y="1893764"/>
              <a:ext cx="378131" cy="1382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800832"/>
              <a:r>
                <a:rPr lang="sv-SE" sz="1067" dirty="0">
                  <a:solidFill>
                    <a:prstClr val="black"/>
                  </a:solidFill>
                </a:rPr>
                <a:t>L19B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08D4F1E-102B-EC45-A8B4-341D63034D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98839" y="2133601"/>
              <a:ext cx="758" cy="1579147"/>
            </a:xfrm>
            <a:prstGeom prst="straightConnector1">
              <a:avLst/>
            </a:prstGeom>
            <a:ln w="19050" cmpd="sng">
              <a:solidFill>
                <a:srgbClr val="00206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 Box 153">
              <a:extLst>
                <a:ext uri="{FF2B5EF4-FFF2-40B4-BE49-F238E27FC236}">
                  <a16:creationId xmlns:a16="http://schemas.microsoft.com/office/drawing/2014/main" id="{C9C40372-4910-0246-8250-B77EF62180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65554" y="1116935"/>
              <a:ext cx="2534691" cy="378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00832">
                <a:lnSpc>
                  <a:spcPct val="90000"/>
                </a:lnSpc>
                <a:spcBef>
                  <a:spcPts val="480"/>
                </a:spcBef>
              </a:pPr>
              <a:r>
                <a:rPr lang="sv-SE" sz="2133" dirty="0">
                  <a:solidFill>
                    <a:prstClr val="black"/>
                  </a:solidFill>
                </a:rPr>
                <a:t>RF </a:t>
              </a:r>
              <a:r>
                <a:rPr lang="sv-SE" sz="2133" dirty="0" err="1">
                  <a:solidFill>
                    <a:prstClr val="black"/>
                  </a:solidFill>
                </a:rPr>
                <a:t>phase</a:t>
              </a:r>
              <a:r>
                <a:rPr lang="sv-SE" sz="2133" dirty="0">
                  <a:solidFill>
                    <a:prstClr val="black"/>
                  </a:solidFill>
                </a:rPr>
                <a:t> at 40º</a:t>
              </a:r>
            </a:p>
          </p:txBody>
        </p:sp>
        <p:sp>
          <p:nvSpPr>
            <p:cNvPr id="11" name="Left Brace 10">
              <a:extLst>
                <a:ext uri="{FF2B5EF4-FFF2-40B4-BE49-F238E27FC236}">
                  <a16:creationId xmlns:a16="http://schemas.microsoft.com/office/drawing/2014/main" id="{3B2DADA0-0B51-B74C-9E96-B077CA7D68CA}"/>
                </a:ext>
              </a:extLst>
            </p:cNvPr>
            <p:cNvSpPr/>
            <p:nvPr/>
          </p:nvSpPr>
          <p:spPr>
            <a:xfrm rot="5400000">
              <a:off x="7061198" y="253999"/>
              <a:ext cx="245534" cy="2870201"/>
            </a:xfrm>
            <a:prstGeom prst="leftBrace">
              <a:avLst>
                <a:gd name="adj1" fmla="val 35606"/>
                <a:gd name="adj2" fmla="val 50000"/>
              </a:avLst>
            </a:prstGeom>
            <a:ln w="19050" cmpd="sng"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127" name="Text Box 153">
            <a:extLst>
              <a:ext uri="{FF2B5EF4-FFF2-40B4-BE49-F238E27FC236}">
                <a16:creationId xmlns:a16="http://schemas.microsoft.com/office/drawing/2014/main" id="{FDC8498D-E5AA-704B-8483-25A7733EB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5708" y="4222907"/>
            <a:ext cx="2207245" cy="116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800832">
              <a:lnSpc>
                <a:spcPct val="90000"/>
              </a:lnSpc>
              <a:spcBef>
                <a:spcPts val="480"/>
              </a:spcBef>
            </a:pP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Screen</a:t>
            </a:r>
            <a:endParaRPr lang="sv-SE" sz="2400" dirty="0">
              <a:solidFill>
                <a:srgbClr val="091462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  <a:p>
            <a:pPr algn="ctr" defTabSz="1800832">
              <a:lnSpc>
                <a:spcPct val="90000"/>
              </a:lnSpc>
              <a:spcBef>
                <a:spcPts val="480"/>
              </a:spcBef>
            </a:pPr>
            <a:r>
              <a:rPr lang="sv-SE" sz="2400" dirty="0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(</a:t>
            </a: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after</a:t>
            </a:r>
            <a:r>
              <a:rPr lang="sv-SE" sz="2400" dirty="0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first</a:t>
            </a:r>
            <a:r>
              <a:rPr lang="sv-SE" sz="2400" dirty="0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dipole</a:t>
            </a:r>
            <a:r>
              <a:rPr lang="sv-SE" sz="2400" dirty="0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)</a:t>
            </a:r>
          </a:p>
        </p:txBody>
      </p:sp>
      <p:sp>
        <p:nvSpPr>
          <p:cNvPr id="128" name="Text Box 153">
            <a:extLst>
              <a:ext uri="{FF2B5EF4-FFF2-40B4-BE49-F238E27FC236}">
                <a16:creationId xmlns:a16="http://schemas.microsoft.com/office/drawing/2014/main" id="{E5F25A10-B1FA-614E-9B35-222AA5650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1574" y="4476208"/>
            <a:ext cx="2096655" cy="10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800832">
              <a:lnSpc>
                <a:spcPct val="90000"/>
              </a:lnSpc>
              <a:spcBef>
                <a:spcPts val="480"/>
              </a:spcBef>
            </a:pP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Sextupole</a:t>
            </a:r>
            <a:r>
              <a:rPr lang="sv-SE" sz="2400" dirty="0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strengths</a:t>
            </a:r>
            <a:r>
              <a:rPr lang="sv-SE" sz="2400" dirty="0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varied</a:t>
            </a:r>
            <a:endParaRPr lang="sv-SE" sz="2400" dirty="0">
              <a:solidFill>
                <a:srgbClr val="091462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B558949A-F937-3840-AAB1-69B65D03F092}"/>
              </a:ext>
            </a:extLst>
          </p:cNvPr>
          <p:cNvCxnSpPr>
            <a:cxnSpLocks/>
          </p:cNvCxnSpPr>
          <p:nvPr/>
        </p:nvCxnSpPr>
        <p:spPr>
          <a:xfrm flipV="1">
            <a:off x="4341209" y="2898391"/>
            <a:ext cx="776" cy="1615928"/>
          </a:xfrm>
          <a:prstGeom prst="straightConnector1">
            <a:avLst/>
          </a:prstGeom>
          <a:ln w="19050" cmpd="sng">
            <a:solidFill>
              <a:srgbClr val="00206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Slide Number Placeholder 2">
            <a:extLst>
              <a:ext uri="{FF2B5EF4-FFF2-40B4-BE49-F238E27FC236}">
                <a16:creationId xmlns:a16="http://schemas.microsoft.com/office/drawing/2014/main" id="{04A0B73C-354C-5042-B058-E4CCAA35F293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28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549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F6694F7-B0CC-D34C-9D8E-46B2C66E6415}"/>
              </a:ext>
            </a:extLst>
          </p:cNvPr>
          <p:cNvSpPr/>
          <p:nvPr/>
        </p:nvSpPr>
        <p:spPr>
          <a:xfrm>
            <a:off x="8526908" y="5720749"/>
            <a:ext cx="3665093" cy="13565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C84A20-A758-3D4D-8F87-CF61F0D998A7}"/>
              </a:ext>
            </a:extLst>
          </p:cNvPr>
          <p:cNvGrpSpPr>
            <a:grpSpLocks noChangeAspect="1"/>
          </p:cNvGrpSpPr>
          <p:nvPr/>
        </p:nvGrpSpPr>
        <p:grpSpPr>
          <a:xfrm>
            <a:off x="222605" y="1417639"/>
            <a:ext cx="11969396" cy="2011361"/>
            <a:chOff x="384957" y="1116935"/>
            <a:chExt cx="11696959" cy="196558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31E49BD-B47A-0E48-A2E8-FA3D1CFAD054}"/>
                </a:ext>
              </a:extLst>
            </p:cNvPr>
            <p:cNvGrpSpPr/>
            <p:nvPr/>
          </p:nvGrpSpPr>
          <p:grpSpPr>
            <a:xfrm>
              <a:off x="384957" y="1202312"/>
              <a:ext cx="11696959" cy="1512889"/>
              <a:chOff x="20449" y="-63758"/>
              <a:chExt cx="7721453" cy="90564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77C98E8-B20E-D94A-9B0A-519FF5AFA4EC}"/>
                  </a:ext>
                </a:extLst>
              </p:cNvPr>
              <p:cNvGrpSpPr/>
              <p:nvPr/>
            </p:nvGrpSpPr>
            <p:grpSpPr>
              <a:xfrm>
                <a:off x="20449" y="120516"/>
                <a:ext cx="7292588" cy="721366"/>
                <a:chOff x="225271" y="3380260"/>
                <a:chExt cx="6908411" cy="68336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C0BA741F-11D2-AA4D-9C21-74DBAF9C7A7A}"/>
                    </a:ext>
                  </a:extLst>
                </p:cNvPr>
                <p:cNvGrpSpPr/>
                <p:nvPr/>
              </p:nvGrpSpPr>
              <p:grpSpPr>
                <a:xfrm>
                  <a:off x="225271" y="3380260"/>
                  <a:ext cx="6908411" cy="683364"/>
                  <a:chOff x="225271" y="3380260"/>
                  <a:chExt cx="6908411" cy="683364"/>
                </a:xfrm>
              </p:grpSpPr>
              <p:cxnSp>
                <p:nvCxnSpPr>
                  <p:cNvPr id="50" name="Straight Connector 4">
                    <a:extLst>
                      <a:ext uri="{FF2B5EF4-FFF2-40B4-BE49-F238E27FC236}">
                        <a16:creationId xmlns:a16="http://schemas.microsoft.com/office/drawing/2014/main" id="{0824C302-F0AB-7D40-9A6B-01EC2136FFC5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46499" y="3536069"/>
                    <a:ext cx="277310" cy="17145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1" name="Straight Connector 50">
                    <a:extLst>
                      <a:ext uri="{FF2B5EF4-FFF2-40B4-BE49-F238E27FC236}">
                        <a16:creationId xmlns:a16="http://schemas.microsoft.com/office/drawing/2014/main" id="{7E81BC64-C348-D942-ABC2-41ADA95EB0C0}"/>
                      </a:ext>
                    </a:extLst>
                  </p:cNvPr>
                  <p:cNvCxnSpPr>
                    <a:stCxn id="60" idx="1"/>
                  </p:cNvCxnSpPr>
                  <p:nvPr/>
                </p:nvCxnSpPr>
                <p:spPr>
                  <a:xfrm>
                    <a:off x="4990604" y="3636997"/>
                    <a:ext cx="785642" cy="859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Text Box 153">
                    <a:extLst>
                      <a:ext uri="{FF2B5EF4-FFF2-40B4-BE49-F238E27FC236}">
                        <a16:creationId xmlns:a16="http://schemas.microsoft.com/office/drawing/2014/main" id="{A35486ED-E25A-5546-9F96-0C4FB088306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71211" y="3739557"/>
                    <a:ext cx="762056" cy="3240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defTabSz="1800832">
                      <a:spcBef>
                        <a:spcPct val="50000"/>
                      </a:spcBef>
                    </a:pPr>
                    <a:r>
                      <a:rPr lang="sv-SE" sz="1600" dirty="0">
                        <a:solidFill>
                          <a:srgbClr val="595959"/>
                        </a:solidFill>
                      </a:rPr>
                      <a:t>Extraction</a:t>
                    </a:r>
                    <a:br>
                      <a:rPr lang="sv-SE" sz="1600" dirty="0">
                        <a:solidFill>
                          <a:srgbClr val="595959"/>
                        </a:solidFill>
                      </a:rPr>
                    </a:br>
                    <a:r>
                      <a:rPr lang="sv-SE" sz="1600" dirty="0">
                        <a:solidFill>
                          <a:srgbClr val="595959"/>
                        </a:solidFill>
                      </a:rPr>
                      <a:t>3 GeV ring</a:t>
                    </a:r>
                  </a:p>
                </p:txBody>
              </p:sp>
              <p:sp>
                <p:nvSpPr>
                  <p:cNvPr id="53" name="Rectangle 91">
                    <a:extLst>
                      <a:ext uri="{FF2B5EF4-FFF2-40B4-BE49-F238E27FC236}">
                        <a16:creationId xmlns:a16="http://schemas.microsoft.com/office/drawing/2014/main" id="{46327F71-6C9A-E542-9230-308D8EF5EF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52342" y="3587400"/>
                    <a:ext cx="130394" cy="9776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4" name="Line 92">
                    <a:extLst>
                      <a:ext uri="{FF2B5EF4-FFF2-40B4-BE49-F238E27FC236}">
                        <a16:creationId xmlns:a16="http://schemas.microsoft.com/office/drawing/2014/main" id="{3B6AC91D-DEBE-D24C-B119-17383FD25D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52989" y="3647909"/>
                    <a:ext cx="13039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5" name="Line 12">
                    <a:extLst>
                      <a:ext uri="{FF2B5EF4-FFF2-40B4-BE49-F238E27FC236}">
                        <a16:creationId xmlns:a16="http://schemas.microsoft.com/office/drawing/2014/main" id="{903AA4E0-98C0-C94C-AD1E-6725AA85C89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43465" y="3644985"/>
                    <a:ext cx="860376" cy="240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76BFEAFB-B334-134B-8CAF-31F78137CF88}"/>
                      </a:ext>
                    </a:extLst>
                  </p:cNvPr>
                  <p:cNvGrpSpPr/>
                  <p:nvPr/>
                </p:nvGrpSpPr>
                <p:grpSpPr>
                  <a:xfrm>
                    <a:off x="1857457" y="3468329"/>
                    <a:ext cx="3378579" cy="593297"/>
                    <a:chOff x="5518294" y="7350244"/>
                    <a:chExt cx="4770613" cy="837744"/>
                  </a:xfrm>
                </p:grpSpPr>
                <p:grpSp>
                  <p:nvGrpSpPr>
                    <p:cNvPr id="117" name="Group 116">
                      <a:extLst>
                        <a:ext uri="{FF2B5EF4-FFF2-40B4-BE49-F238E27FC236}">
                          <a16:creationId xmlns:a16="http://schemas.microsoft.com/office/drawing/2014/main" id="{613EDD59-115F-6246-9050-69918B67952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8294" y="7350244"/>
                      <a:ext cx="4770613" cy="837744"/>
                      <a:chOff x="6124958" y="8170478"/>
                      <a:chExt cx="4770613" cy="837744"/>
                    </a:xfrm>
                  </p:grpSpPr>
                  <p:sp>
                    <p:nvSpPr>
                      <p:cNvPr id="122" name="Text Box 151">
                        <a:extLst>
                          <a:ext uri="{FF2B5EF4-FFF2-40B4-BE49-F238E27FC236}">
                            <a16:creationId xmlns:a16="http://schemas.microsoft.com/office/drawing/2014/main" id="{C19B9A23-1AF3-DF4F-98B0-53BFDB38FAD0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124958" y="8170478"/>
                        <a:ext cx="1464267" cy="26491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defTabSz="1800832">
                          <a:spcBef>
                            <a:spcPct val="50000"/>
                          </a:spcBef>
                        </a:pPr>
                        <a:r>
                          <a:rPr lang="sv-SE" sz="1600" dirty="0">
                            <a:solidFill>
                              <a:srgbClr val="595959"/>
                            </a:solidFill>
                          </a:rPr>
                          <a:t>BC1 @ 260 MeV</a:t>
                        </a:r>
                      </a:p>
                    </p:txBody>
                  </p:sp>
                  <p:cxnSp>
                    <p:nvCxnSpPr>
                      <p:cNvPr id="123" name="Straight Connector 122">
                        <a:extLst>
                          <a:ext uri="{FF2B5EF4-FFF2-40B4-BE49-F238E27FC236}">
                            <a16:creationId xmlns:a16="http://schemas.microsoft.com/office/drawing/2014/main" id="{708FE376-3CA4-3E49-93F6-565C2D2AAE3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8043894" y="8421567"/>
                        <a:ext cx="1275306" cy="1754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4" name="Text Box 153">
                        <a:extLst>
                          <a:ext uri="{FF2B5EF4-FFF2-40B4-BE49-F238E27FC236}">
                            <a16:creationId xmlns:a16="http://schemas.microsoft.com/office/drawing/2014/main" id="{DD43BF0B-D929-1949-8796-1908EFC9E17C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9720906" y="8550635"/>
                        <a:ext cx="1174665" cy="4575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defTabSz="1800832">
                          <a:spcBef>
                            <a:spcPct val="50000"/>
                          </a:spcBef>
                        </a:pPr>
                        <a:r>
                          <a:rPr lang="sv-SE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rPr>
                          <a:t>Extraction</a:t>
                        </a:r>
                        <a:br>
                          <a:rPr lang="sv-SE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rPr>
                        </a:br>
                        <a:r>
                          <a:rPr lang="sv-SE" sz="16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rPr>
                          <a:t>1.5 GeV ring</a:t>
                        </a:r>
                      </a:p>
                    </p:txBody>
                  </p:sp>
                </p:grpSp>
                <p:sp>
                  <p:nvSpPr>
                    <p:cNvPr id="118" name="AutoShape 14">
                      <a:extLst>
                        <a:ext uri="{FF2B5EF4-FFF2-40B4-BE49-F238E27FC236}">
                          <a16:creationId xmlns:a16="http://schemas.microsoft.com/office/drawing/2014/main" id="{BB6BD3BA-3BF9-764C-BD76-0A65E86532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158">
                      <a:off x="7533340" y="7536878"/>
                      <a:ext cx="45719" cy="12851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CC0000"/>
                        </a:gs>
                        <a:gs pos="100000">
                          <a:srgbClr val="5E00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sv-SE" sz="2535" b="1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9" name="AutoShape 15">
                      <a:extLst>
                        <a:ext uri="{FF2B5EF4-FFF2-40B4-BE49-F238E27FC236}">
                          <a16:creationId xmlns:a16="http://schemas.microsoft.com/office/drawing/2014/main" id="{CC503146-F5B3-BC49-BB8F-B516B0E42DE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158">
                      <a:off x="7599690" y="7534439"/>
                      <a:ext cx="45719" cy="12851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sv-SE" sz="2535" b="1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0" name="AutoShape 14">
                      <a:extLst>
                        <a:ext uri="{FF2B5EF4-FFF2-40B4-BE49-F238E27FC236}">
                          <a16:creationId xmlns:a16="http://schemas.microsoft.com/office/drawing/2014/main" id="{650F6C9B-77BC-714C-A15A-E00920B8A8D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158">
                      <a:off x="7702446" y="7536879"/>
                      <a:ext cx="45719" cy="12851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CC0000"/>
                        </a:gs>
                        <a:gs pos="100000">
                          <a:srgbClr val="5E00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sv-SE" sz="2535" b="1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1" name="AutoShape 15">
                      <a:extLst>
                        <a:ext uri="{FF2B5EF4-FFF2-40B4-BE49-F238E27FC236}">
                          <a16:creationId xmlns:a16="http://schemas.microsoft.com/office/drawing/2014/main" id="{4AF4CAC4-160D-E548-9C9F-B62411FF376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158">
                      <a:off x="7771163" y="7536878"/>
                      <a:ext cx="45719" cy="12851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sv-SE" sz="2535" b="1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57" name="AutoShape 43">
                    <a:extLst>
                      <a:ext uri="{FF2B5EF4-FFF2-40B4-BE49-F238E27FC236}">
                        <a16:creationId xmlns:a16="http://schemas.microsoft.com/office/drawing/2014/main" id="{D3513FF9-91AF-3F46-AD0D-A46A9155A1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48441" y="3596683"/>
                    <a:ext cx="251595" cy="8616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r>
                      <a:rPr lang="sv-SE" sz="1067" dirty="0">
                        <a:solidFill>
                          <a:prstClr val="black"/>
                        </a:solidFill>
                      </a:rPr>
                      <a:t>L2A</a:t>
                    </a:r>
                  </a:p>
                </p:txBody>
              </p:sp>
              <p:sp>
                <p:nvSpPr>
                  <p:cNvPr id="58" name="AutoShape 46">
                    <a:extLst>
                      <a:ext uri="{FF2B5EF4-FFF2-40B4-BE49-F238E27FC236}">
                        <a16:creationId xmlns:a16="http://schemas.microsoft.com/office/drawing/2014/main" id="{2D2FCE11-2D9A-024A-9A97-F49391B5B3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46865" y="3597233"/>
                    <a:ext cx="251595" cy="8616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r>
                      <a:rPr lang="sv-SE" sz="1067" dirty="0">
                        <a:solidFill>
                          <a:prstClr val="black"/>
                        </a:solidFill>
                      </a:rPr>
                      <a:t>L2B</a:t>
                    </a:r>
                  </a:p>
                </p:txBody>
              </p:sp>
              <p:grpSp>
                <p:nvGrpSpPr>
                  <p:cNvPr id="59" name="Group 90">
                    <a:extLst>
                      <a:ext uri="{FF2B5EF4-FFF2-40B4-BE49-F238E27FC236}">
                        <a16:creationId xmlns:a16="http://schemas.microsoft.com/office/drawing/2014/main" id="{368FA81D-CF2E-B141-85EF-BCBF1F79A9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507626" y="3593784"/>
                    <a:ext cx="130394" cy="97768"/>
                    <a:chOff x="634" y="4272"/>
                    <a:chExt cx="181" cy="136"/>
                  </a:xfrm>
                </p:grpSpPr>
                <p:sp>
                  <p:nvSpPr>
                    <p:cNvPr id="115" name="Rectangle 91">
                      <a:extLst>
                        <a:ext uri="{FF2B5EF4-FFF2-40B4-BE49-F238E27FC236}">
                          <a16:creationId xmlns:a16="http://schemas.microsoft.com/office/drawing/2014/main" id="{9CF07492-AA70-5448-A085-340E213FBE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4" y="4272"/>
                      <a:ext cx="181" cy="136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sv-SE" sz="1549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6" name="Line 92">
                      <a:extLst>
                        <a:ext uri="{FF2B5EF4-FFF2-40B4-BE49-F238E27FC236}">
                          <a16:creationId xmlns:a16="http://schemas.microsoft.com/office/drawing/2014/main" id="{AA27B0B9-43F8-5048-802A-1395BF50653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34" y="4362"/>
                      <a:ext cx="18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2535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60" name="AutoShape 61">
                    <a:extLst>
                      <a:ext uri="{FF2B5EF4-FFF2-40B4-BE49-F238E27FC236}">
                        <a16:creationId xmlns:a16="http://schemas.microsoft.com/office/drawing/2014/main" id="{2C481D68-8689-994D-AF2E-684C68AA32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90604" y="3597802"/>
                    <a:ext cx="230316" cy="7839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endParaRPr lang="sv-SE" sz="1067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1" name="AutoShape 14">
                    <a:extLst>
                      <a:ext uri="{FF2B5EF4-FFF2-40B4-BE49-F238E27FC236}">
                        <a16:creationId xmlns:a16="http://schemas.microsoft.com/office/drawing/2014/main" id="{0B13F06C-B02D-924B-AEB1-5E8292A6B5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5529133" y="3598427"/>
                    <a:ext cx="32378" cy="921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2" name="AutoShape 15">
                    <a:extLst>
                      <a:ext uri="{FF2B5EF4-FFF2-40B4-BE49-F238E27FC236}">
                        <a16:creationId xmlns:a16="http://schemas.microsoft.com/office/drawing/2014/main" id="{5A661BAB-9CCB-054E-800C-07423852B1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5578571" y="3599671"/>
                    <a:ext cx="32378" cy="921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3" name="AutoShape 14">
                    <a:extLst>
                      <a:ext uri="{FF2B5EF4-FFF2-40B4-BE49-F238E27FC236}">
                        <a16:creationId xmlns:a16="http://schemas.microsoft.com/office/drawing/2014/main" id="{26FE6560-E7EA-1F46-9419-7BD199D131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5663827" y="3598427"/>
                    <a:ext cx="32378" cy="921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4" name="AutoShape 15">
                    <a:extLst>
                      <a:ext uri="{FF2B5EF4-FFF2-40B4-BE49-F238E27FC236}">
                        <a16:creationId xmlns:a16="http://schemas.microsoft.com/office/drawing/2014/main" id="{5AEC4EF4-F4A3-3949-92B6-539B8CBF9F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5713286" y="3598427"/>
                    <a:ext cx="32378" cy="921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5" name="Frihandsfigur 191">
                    <a:extLst>
                      <a:ext uri="{FF2B5EF4-FFF2-40B4-BE49-F238E27FC236}">
                        <a16:creationId xmlns:a16="http://schemas.microsoft.com/office/drawing/2014/main" id="{C2D0EE84-EEB5-BE44-9C48-311A3D1F63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19343" y="3643244"/>
                    <a:ext cx="489525" cy="128146"/>
                  </a:xfrm>
                  <a:custGeom>
                    <a:avLst/>
                    <a:gdLst>
                      <a:gd name="T0" fmla="*/ 0 w 1240631"/>
                      <a:gd name="T1" fmla="*/ 416719 h 416719"/>
                      <a:gd name="T2" fmla="*/ 219075 w 1240631"/>
                      <a:gd name="T3" fmla="*/ 261937 h 416719"/>
                      <a:gd name="T4" fmla="*/ 421481 w 1240631"/>
                      <a:gd name="T5" fmla="*/ 119062 h 416719"/>
                      <a:gd name="T6" fmla="*/ 583406 w 1240631"/>
                      <a:gd name="T7" fmla="*/ 28575 h 416719"/>
                      <a:gd name="T8" fmla="*/ 778668 w 1240631"/>
                      <a:gd name="T9" fmla="*/ 7144 h 416719"/>
                      <a:gd name="T10" fmla="*/ 1031081 w 1240631"/>
                      <a:gd name="T11" fmla="*/ 0 h 416719"/>
                      <a:gd name="T12" fmla="*/ 1240631 w 1240631"/>
                      <a:gd name="T13" fmla="*/ 2381 h 41671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40631"/>
                      <a:gd name="T22" fmla="*/ 0 h 416719"/>
                      <a:gd name="T23" fmla="*/ 1240631 w 1240631"/>
                      <a:gd name="T24" fmla="*/ 416719 h 41671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40631" h="416719">
                        <a:moveTo>
                          <a:pt x="0" y="416719"/>
                        </a:moveTo>
                        <a:lnTo>
                          <a:pt x="219075" y="261937"/>
                        </a:lnTo>
                        <a:cubicBezTo>
                          <a:pt x="289322" y="212328"/>
                          <a:pt x="360759" y="157956"/>
                          <a:pt x="421481" y="119062"/>
                        </a:cubicBezTo>
                        <a:cubicBezTo>
                          <a:pt x="482203" y="80168"/>
                          <a:pt x="523875" y="47228"/>
                          <a:pt x="583406" y="28575"/>
                        </a:cubicBezTo>
                        <a:cubicBezTo>
                          <a:pt x="642937" y="9922"/>
                          <a:pt x="704056" y="11907"/>
                          <a:pt x="778668" y="7144"/>
                        </a:cubicBezTo>
                        <a:cubicBezTo>
                          <a:pt x="853281" y="2382"/>
                          <a:pt x="1031081" y="0"/>
                          <a:pt x="1031081" y="0"/>
                        </a:cubicBezTo>
                        <a:lnTo>
                          <a:pt x="1240631" y="2381"/>
                        </a:lnTo>
                      </a:path>
                    </a:pathLst>
                  </a:cu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6" name="AutoShape 15">
                    <a:extLst>
                      <a:ext uri="{FF2B5EF4-FFF2-40B4-BE49-F238E27FC236}">
                        <a16:creationId xmlns:a16="http://schemas.microsoft.com/office/drawing/2014/main" id="{DCDA36E4-B67E-C741-89D2-E2076356BE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229760">
                    <a:off x="2735287" y="3731322"/>
                    <a:ext cx="18040" cy="48733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7" name="AutoShape 55">
                    <a:extLst>
                      <a:ext uri="{FF2B5EF4-FFF2-40B4-BE49-F238E27FC236}">
                        <a16:creationId xmlns:a16="http://schemas.microsoft.com/office/drawing/2014/main" id="{B6DEF8EA-123B-1248-B0D7-DCE9FD0AA9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3110211" y="3611253"/>
                    <a:ext cx="30328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8" name="AutoShape 56">
                    <a:extLst>
                      <a:ext uri="{FF2B5EF4-FFF2-40B4-BE49-F238E27FC236}">
                        <a16:creationId xmlns:a16="http://schemas.microsoft.com/office/drawing/2014/main" id="{A4A0B12C-5FA6-C343-ADA2-416F8E123F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814767">
                    <a:off x="3006304" y="3613539"/>
                    <a:ext cx="33028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9" name="AutoShape 56">
                    <a:extLst>
                      <a:ext uri="{FF2B5EF4-FFF2-40B4-BE49-F238E27FC236}">
                        <a16:creationId xmlns:a16="http://schemas.microsoft.com/office/drawing/2014/main" id="{86C479C5-78FF-6346-8DB3-AD1F1EEF7B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206976">
                    <a:off x="2868151" y="3647195"/>
                    <a:ext cx="33028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0" name="AutoShape 56">
                    <a:extLst>
                      <a:ext uri="{FF2B5EF4-FFF2-40B4-BE49-F238E27FC236}">
                        <a16:creationId xmlns:a16="http://schemas.microsoft.com/office/drawing/2014/main" id="{29E4487E-6BA3-5B46-8C01-9FAB308641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468328">
                    <a:off x="2787469" y="3690589"/>
                    <a:ext cx="33028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1" name="AutoShape 15">
                    <a:extLst>
                      <a:ext uri="{FF2B5EF4-FFF2-40B4-BE49-F238E27FC236}">
                        <a16:creationId xmlns:a16="http://schemas.microsoft.com/office/drawing/2014/main" id="{BF2048FC-0419-3F44-A4F0-D44C7BCCE0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659426">
                    <a:off x="2835398" y="3674932"/>
                    <a:ext cx="18040" cy="488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AutoShape 15">
                    <a:extLst>
                      <a:ext uri="{FF2B5EF4-FFF2-40B4-BE49-F238E27FC236}">
                        <a16:creationId xmlns:a16="http://schemas.microsoft.com/office/drawing/2014/main" id="{0B004F70-F0A0-C748-8A0F-1F3C2F4CC9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67840" y="3622481"/>
                    <a:ext cx="18040" cy="4496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3" name="AutoShape 14">
                    <a:extLst>
                      <a:ext uri="{FF2B5EF4-FFF2-40B4-BE49-F238E27FC236}">
                        <a16:creationId xmlns:a16="http://schemas.microsoft.com/office/drawing/2014/main" id="{2DA530DE-4F9E-0F4A-85E3-06FA1916B2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96654" y="3622481"/>
                    <a:ext cx="18040" cy="4425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4" name="AutoShape 15">
                    <a:extLst>
                      <a:ext uri="{FF2B5EF4-FFF2-40B4-BE49-F238E27FC236}">
                        <a16:creationId xmlns:a16="http://schemas.microsoft.com/office/drawing/2014/main" id="{B5F8327E-85AD-4443-B344-6FC7EAEE86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1176831">
                    <a:off x="3064058" y="3620239"/>
                    <a:ext cx="18040" cy="450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5" name="AutoShape 14">
                    <a:extLst>
                      <a:ext uri="{FF2B5EF4-FFF2-40B4-BE49-F238E27FC236}">
                        <a16:creationId xmlns:a16="http://schemas.microsoft.com/office/drawing/2014/main" id="{8A06E8E7-BAD3-994B-84EB-35DA055312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>
                    <a:off x="2961115" y="3623529"/>
                    <a:ext cx="18040" cy="4486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6" name="AutoShape 14">
                    <a:extLst>
                      <a:ext uri="{FF2B5EF4-FFF2-40B4-BE49-F238E27FC236}">
                        <a16:creationId xmlns:a16="http://schemas.microsoft.com/office/drawing/2014/main" id="{1835819E-DCAE-6247-89DA-01D628F107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>
                    <a:off x="2917406" y="3634825"/>
                    <a:ext cx="18040" cy="4266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7" name="AutoShape 14">
                    <a:extLst>
                      <a:ext uri="{FF2B5EF4-FFF2-40B4-BE49-F238E27FC236}">
                        <a16:creationId xmlns:a16="http://schemas.microsoft.com/office/drawing/2014/main" id="{8FF50640-354B-C043-A229-4502685F7D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>
                    <a:off x="2939192" y="3627922"/>
                    <a:ext cx="18040" cy="44862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C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8" name="AutoShape 14">
                    <a:extLst>
                      <a:ext uri="{FF2B5EF4-FFF2-40B4-BE49-F238E27FC236}">
                        <a16:creationId xmlns:a16="http://schemas.microsoft.com/office/drawing/2014/main" id="{555469CE-1786-E242-8276-62EDC6771E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276712">
                    <a:off x="2709894" y="3745983"/>
                    <a:ext cx="18040" cy="485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9" name="Frihandsfigur 207">
                    <a:extLst>
                      <a:ext uri="{FF2B5EF4-FFF2-40B4-BE49-F238E27FC236}">
                        <a16:creationId xmlns:a16="http://schemas.microsoft.com/office/drawing/2014/main" id="{5FF49781-D523-424A-B31C-30A585196D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 flipV="1">
                    <a:off x="2199690" y="3796268"/>
                    <a:ext cx="490616" cy="128146"/>
                  </a:xfrm>
                  <a:custGeom>
                    <a:avLst/>
                    <a:gdLst>
                      <a:gd name="T0" fmla="*/ 0 w 1240631"/>
                      <a:gd name="T1" fmla="*/ 416719 h 416719"/>
                      <a:gd name="T2" fmla="*/ 219075 w 1240631"/>
                      <a:gd name="T3" fmla="*/ 261937 h 416719"/>
                      <a:gd name="T4" fmla="*/ 421481 w 1240631"/>
                      <a:gd name="T5" fmla="*/ 119062 h 416719"/>
                      <a:gd name="T6" fmla="*/ 583406 w 1240631"/>
                      <a:gd name="T7" fmla="*/ 28575 h 416719"/>
                      <a:gd name="T8" fmla="*/ 778668 w 1240631"/>
                      <a:gd name="T9" fmla="*/ 7144 h 416719"/>
                      <a:gd name="T10" fmla="*/ 1031081 w 1240631"/>
                      <a:gd name="T11" fmla="*/ 0 h 416719"/>
                      <a:gd name="T12" fmla="*/ 1240631 w 1240631"/>
                      <a:gd name="T13" fmla="*/ 2381 h 41671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40631"/>
                      <a:gd name="T22" fmla="*/ 0 h 416719"/>
                      <a:gd name="T23" fmla="*/ 1240631 w 1240631"/>
                      <a:gd name="T24" fmla="*/ 416719 h 41671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40631" h="416719">
                        <a:moveTo>
                          <a:pt x="0" y="416719"/>
                        </a:moveTo>
                        <a:lnTo>
                          <a:pt x="219075" y="261937"/>
                        </a:lnTo>
                        <a:cubicBezTo>
                          <a:pt x="289322" y="212328"/>
                          <a:pt x="360759" y="157956"/>
                          <a:pt x="421481" y="119062"/>
                        </a:cubicBezTo>
                        <a:cubicBezTo>
                          <a:pt x="482203" y="80168"/>
                          <a:pt x="523875" y="47228"/>
                          <a:pt x="583406" y="28575"/>
                        </a:cubicBezTo>
                        <a:cubicBezTo>
                          <a:pt x="642937" y="9922"/>
                          <a:pt x="704056" y="11907"/>
                          <a:pt x="778668" y="7144"/>
                        </a:cubicBezTo>
                        <a:cubicBezTo>
                          <a:pt x="853281" y="2382"/>
                          <a:pt x="1031081" y="0"/>
                          <a:pt x="1031081" y="0"/>
                        </a:cubicBezTo>
                        <a:lnTo>
                          <a:pt x="1240631" y="2381"/>
                        </a:lnTo>
                      </a:path>
                    </a:pathLst>
                  </a:cu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0" name="AutoShape 15">
                    <a:extLst>
                      <a:ext uri="{FF2B5EF4-FFF2-40B4-BE49-F238E27FC236}">
                        <a16:creationId xmlns:a16="http://schemas.microsoft.com/office/drawing/2014/main" id="{576FD691-428A-A543-88B8-9CBA34CE1F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229760" flipH="1" flipV="1">
                    <a:off x="2656247" y="3787604"/>
                    <a:ext cx="18080" cy="48733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1" name="AutoShape 55">
                    <a:extLst>
                      <a:ext uri="{FF2B5EF4-FFF2-40B4-BE49-F238E27FC236}">
                        <a16:creationId xmlns:a16="http://schemas.microsoft.com/office/drawing/2014/main" id="{389194D5-89BF-874D-8E7C-EBF862DF75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 flipH="1" flipV="1">
                    <a:off x="2268172" y="3890111"/>
                    <a:ext cx="30395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2" name="AutoShape 56">
                    <a:extLst>
                      <a:ext uri="{FF2B5EF4-FFF2-40B4-BE49-F238E27FC236}">
                        <a16:creationId xmlns:a16="http://schemas.microsoft.com/office/drawing/2014/main" id="{D6B4A540-8AFA-374A-BE33-D919B43B88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814767" flipH="1" flipV="1">
                    <a:off x="2369604" y="3887825"/>
                    <a:ext cx="33102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3" name="AutoShape 56">
                    <a:extLst>
                      <a:ext uri="{FF2B5EF4-FFF2-40B4-BE49-F238E27FC236}">
                        <a16:creationId xmlns:a16="http://schemas.microsoft.com/office/drawing/2014/main" id="{F636BD9D-642F-8446-AF46-BC119B9E20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206976" flipH="1" flipV="1">
                    <a:off x="2508064" y="3854169"/>
                    <a:ext cx="33102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4" name="AutoShape 56">
                    <a:extLst>
                      <a:ext uri="{FF2B5EF4-FFF2-40B4-BE49-F238E27FC236}">
                        <a16:creationId xmlns:a16="http://schemas.microsoft.com/office/drawing/2014/main" id="{FFBFEE49-E2AC-0A49-A717-0B084781D5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468328" flipH="1" flipV="1">
                    <a:off x="2588926" y="3810775"/>
                    <a:ext cx="33102" cy="66295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6600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5" name="AutoShape 15">
                    <a:extLst>
                      <a:ext uri="{FF2B5EF4-FFF2-40B4-BE49-F238E27FC236}">
                        <a16:creationId xmlns:a16="http://schemas.microsoft.com/office/drawing/2014/main" id="{B634C72C-7863-1E48-A261-448C58CAD0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659426" flipH="1" flipV="1">
                    <a:off x="2555912" y="3843906"/>
                    <a:ext cx="18080" cy="488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6" name="AutoShape 15">
                    <a:extLst>
                      <a:ext uri="{FF2B5EF4-FFF2-40B4-BE49-F238E27FC236}">
                        <a16:creationId xmlns:a16="http://schemas.microsoft.com/office/drawing/2014/main" id="{5D4BFD69-652D-6D47-9E8C-EB180DC64B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2222730" y="3900217"/>
                    <a:ext cx="18080" cy="4496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7" name="AutoShape 14">
                    <a:extLst>
                      <a:ext uri="{FF2B5EF4-FFF2-40B4-BE49-F238E27FC236}">
                        <a16:creationId xmlns:a16="http://schemas.microsoft.com/office/drawing/2014/main" id="{C15055EE-B9C7-D343-83EC-72623C3490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2193851" y="3900926"/>
                    <a:ext cx="18080" cy="4425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8" name="AutoShape 15">
                    <a:extLst>
                      <a:ext uri="{FF2B5EF4-FFF2-40B4-BE49-F238E27FC236}">
                        <a16:creationId xmlns:a16="http://schemas.microsoft.com/office/drawing/2014/main" id="{6BD9566A-29BF-6F41-937B-FECFEC56F2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1176831" flipH="1" flipV="1">
                    <a:off x="2326743" y="3902413"/>
                    <a:ext cx="18080" cy="4500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9" name="AutoShape 14">
                    <a:extLst>
                      <a:ext uri="{FF2B5EF4-FFF2-40B4-BE49-F238E27FC236}">
                        <a16:creationId xmlns:a16="http://schemas.microsoft.com/office/drawing/2014/main" id="{2D0BCA90-A74D-8F47-9015-F267F67FF2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 flipH="1" flipV="1">
                    <a:off x="2429915" y="3899268"/>
                    <a:ext cx="18080" cy="4486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0" name="AutoShape 14">
                    <a:extLst>
                      <a:ext uri="{FF2B5EF4-FFF2-40B4-BE49-F238E27FC236}">
                        <a16:creationId xmlns:a16="http://schemas.microsoft.com/office/drawing/2014/main" id="{48BE3988-D72C-1F4D-8760-D81EEB16E8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 flipH="1" flipV="1">
                    <a:off x="2473721" y="3890173"/>
                    <a:ext cx="18080" cy="4266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1" name="AutoShape 14">
                    <a:extLst>
                      <a:ext uri="{FF2B5EF4-FFF2-40B4-BE49-F238E27FC236}">
                        <a16:creationId xmlns:a16="http://schemas.microsoft.com/office/drawing/2014/main" id="{A00BACD2-4189-FE42-A0E2-CC2172D277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0387992" flipH="1" flipV="1">
                    <a:off x="2451887" y="3894875"/>
                    <a:ext cx="18080" cy="44862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C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2" name="AutoShape 14">
                    <a:extLst>
                      <a:ext uri="{FF2B5EF4-FFF2-40B4-BE49-F238E27FC236}">
                        <a16:creationId xmlns:a16="http://schemas.microsoft.com/office/drawing/2014/main" id="{7D44A6E9-6E71-0A4B-A9BE-0504DAFA32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9276712" flipH="1" flipV="1">
                    <a:off x="2681696" y="3773149"/>
                    <a:ext cx="18080" cy="4852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93" name="Straight Connector 92">
                    <a:extLst>
                      <a:ext uri="{FF2B5EF4-FFF2-40B4-BE49-F238E27FC236}">
                        <a16:creationId xmlns:a16="http://schemas.microsoft.com/office/drawing/2014/main" id="{BD159EAF-2608-C149-8039-A599E87B044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741501" y="3923274"/>
                    <a:ext cx="452349" cy="265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CDA5F9E4-35DE-7047-9EF2-7C3910ECBEE9}"/>
                      </a:ext>
                    </a:extLst>
                  </p:cNvPr>
                  <p:cNvCxnSpPr>
                    <a:endCxn id="101" idx="1"/>
                  </p:cNvCxnSpPr>
                  <p:nvPr/>
                </p:nvCxnSpPr>
                <p:spPr>
                  <a:xfrm flipV="1">
                    <a:off x="331694" y="3922560"/>
                    <a:ext cx="614178" cy="71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5" name="AutoShape 14">
                    <a:extLst>
                      <a:ext uri="{FF2B5EF4-FFF2-40B4-BE49-F238E27FC236}">
                        <a16:creationId xmlns:a16="http://schemas.microsoft.com/office/drawing/2014/main" id="{A93A99D5-346E-A949-8CE2-2B1A0FA866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1902467" y="3877070"/>
                    <a:ext cx="34808" cy="9459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6" name="AutoShape 15">
                    <a:extLst>
                      <a:ext uri="{FF2B5EF4-FFF2-40B4-BE49-F238E27FC236}">
                        <a16:creationId xmlns:a16="http://schemas.microsoft.com/office/drawing/2014/main" id="{F02F228E-8699-7A44-ADEA-5478BD4EE1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1950271" y="3877070"/>
                    <a:ext cx="34808" cy="9459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7" name="AutoShape 14">
                    <a:extLst>
                      <a:ext uri="{FF2B5EF4-FFF2-40B4-BE49-F238E27FC236}">
                        <a16:creationId xmlns:a16="http://schemas.microsoft.com/office/drawing/2014/main" id="{85930894-D282-A544-96E1-AB8D597E2B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2025150" y="3877071"/>
                    <a:ext cx="34808" cy="9459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8" name="AutoShape 15">
                    <a:extLst>
                      <a:ext uri="{FF2B5EF4-FFF2-40B4-BE49-F238E27FC236}">
                        <a16:creationId xmlns:a16="http://schemas.microsoft.com/office/drawing/2014/main" id="{F46064A2-7A9D-5C42-81B4-DDE2AE28AD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158">
                    <a:off x="2077251" y="3877072"/>
                    <a:ext cx="34808" cy="94590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8000"/>
                      </a:gs>
                      <a:gs pos="100000">
                        <a:srgbClr val="003B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9" name="Line 86">
                    <a:extLst>
                      <a:ext uri="{FF2B5EF4-FFF2-40B4-BE49-F238E27FC236}">
                        <a16:creationId xmlns:a16="http://schemas.microsoft.com/office/drawing/2014/main" id="{1B9211B4-20C6-5D40-8351-71E29028C7F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70839" y="3927716"/>
                    <a:ext cx="24476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0" name="AutoShape 16">
                    <a:extLst>
                      <a:ext uri="{FF2B5EF4-FFF2-40B4-BE49-F238E27FC236}">
                        <a16:creationId xmlns:a16="http://schemas.microsoft.com/office/drawing/2014/main" id="{0B4507D5-98EC-BC4B-917C-CAF6731277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75">
                    <a:off x="1491555" y="3877152"/>
                    <a:ext cx="326040" cy="9668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r>
                      <a:rPr lang="sv-SE" sz="1067" dirty="0">
                        <a:solidFill>
                          <a:prstClr val="black"/>
                        </a:solidFill>
                      </a:rPr>
                      <a:t>L1B</a:t>
                    </a:r>
                  </a:p>
                </p:txBody>
              </p:sp>
              <p:sp>
                <p:nvSpPr>
                  <p:cNvPr id="101" name="AutoShape 16">
                    <a:extLst>
                      <a:ext uri="{FF2B5EF4-FFF2-40B4-BE49-F238E27FC236}">
                        <a16:creationId xmlns:a16="http://schemas.microsoft.com/office/drawing/2014/main" id="{E3D27D37-BC4A-BC44-8C9E-57116044E2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1596453">
                    <a:off x="945872" y="3873486"/>
                    <a:ext cx="324917" cy="9781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defTabSz="1800832"/>
                    <a:r>
                      <a:rPr lang="sv-SE" sz="1067" dirty="0">
                        <a:solidFill>
                          <a:prstClr val="black"/>
                        </a:solidFill>
                      </a:rPr>
                      <a:t>L0</a:t>
                    </a:r>
                  </a:p>
                </p:txBody>
              </p:sp>
              <p:sp>
                <p:nvSpPr>
                  <p:cNvPr id="102" name="Rectangle 8">
                    <a:extLst>
                      <a:ext uri="{FF2B5EF4-FFF2-40B4-BE49-F238E27FC236}">
                        <a16:creationId xmlns:a16="http://schemas.microsoft.com/office/drawing/2014/main" id="{53125FC4-441A-F343-BCE8-EDDEB88A7E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96123">
                    <a:off x="811037" y="3482007"/>
                    <a:ext cx="65208" cy="195624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</a:schemeClr>
                      </a:gs>
                      <a:gs pos="100000">
                        <a:schemeClr val="tx2"/>
                      </a:gs>
                    </a:gsLst>
                    <a:lin ang="81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1549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3" name="Rectangle 8">
                    <a:extLst>
                      <a:ext uri="{FF2B5EF4-FFF2-40B4-BE49-F238E27FC236}">
                        <a16:creationId xmlns:a16="http://schemas.microsoft.com/office/drawing/2014/main" id="{D22E980B-1B90-FB45-A7C6-913D4A30E6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8551" y="3824456"/>
                    <a:ext cx="65208" cy="195624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</a:schemeClr>
                      </a:gs>
                      <a:gs pos="100000">
                        <a:schemeClr val="tx2"/>
                      </a:gs>
                    </a:gsLst>
                    <a:lin ang="81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sv-SE" sz="253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4" name="Freeform 25">
                    <a:extLst>
                      <a:ext uri="{FF2B5EF4-FFF2-40B4-BE49-F238E27FC236}">
                        <a16:creationId xmlns:a16="http://schemas.microsoft.com/office/drawing/2014/main" id="{4EB6AFF3-6CF0-8940-869A-9710C34596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74158">
                    <a:off x="291936" y="3857346"/>
                    <a:ext cx="97812" cy="130416"/>
                  </a:xfrm>
                  <a:custGeom>
                    <a:avLst/>
                    <a:gdLst>
                      <a:gd name="T0" fmla="*/ 2147483647 w 136"/>
                      <a:gd name="T1" fmla="*/ 2147483647 h 181"/>
                      <a:gd name="T2" fmla="*/ 2147483647 w 136"/>
                      <a:gd name="T3" fmla="*/ 0 h 181"/>
                      <a:gd name="T4" fmla="*/ 0 w 136"/>
                      <a:gd name="T5" fmla="*/ 0 h 181"/>
                      <a:gd name="T6" fmla="*/ 0 w 136"/>
                      <a:gd name="T7" fmla="*/ 2147483647 h 181"/>
                      <a:gd name="T8" fmla="*/ 2147483647 w 136"/>
                      <a:gd name="T9" fmla="*/ 2147483647 h 181"/>
                      <a:gd name="T10" fmla="*/ 2147483647 w 136"/>
                      <a:gd name="T11" fmla="*/ 2147483647 h 1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36"/>
                      <a:gd name="T19" fmla="*/ 0 h 181"/>
                      <a:gd name="T20" fmla="*/ 136 w 136"/>
                      <a:gd name="T21" fmla="*/ 181 h 181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36" h="181">
                        <a:moveTo>
                          <a:pt x="136" y="45"/>
                        </a:moveTo>
                        <a:lnTo>
                          <a:pt x="136" y="0"/>
                        </a:lnTo>
                        <a:lnTo>
                          <a:pt x="0" y="0"/>
                        </a:lnTo>
                        <a:lnTo>
                          <a:pt x="0" y="181"/>
                        </a:lnTo>
                        <a:lnTo>
                          <a:pt x="136" y="181"/>
                        </a:lnTo>
                        <a:lnTo>
                          <a:pt x="136" y="136"/>
                        </a:lnTo>
                      </a:path>
                    </a:pathLst>
                  </a:custGeom>
                  <a:gradFill rotWithShape="1">
                    <a:gsLst>
                      <a:gs pos="0">
                        <a:srgbClr val="CC9900"/>
                      </a:gs>
                      <a:gs pos="100000">
                        <a:srgbClr val="E9D391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4505" b="1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5" name="Block Arc 104">
                    <a:extLst>
                      <a:ext uri="{FF2B5EF4-FFF2-40B4-BE49-F238E27FC236}">
                        <a16:creationId xmlns:a16="http://schemas.microsoft.com/office/drawing/2014/main" id="{E7070877-3F20-B94B-8E61-B02FC64B1F1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540754" y="3667846"/>
                    <a:ext cx="321543" cy="283318"/>
                  </a:xfrm>
                  <a:prstGeom prst="blockArc">
                    <a:avLst>
                      <a:gd name="adj1" fmla="val 10800000"/>
                      <a:gd name="adj2" fmla="val 19907193"/>
                      <a:gd name="adj3" fmla="val 28663"/>
                    </a:avLst>
                  </a:prstGeom>
                  <a:gradFill flip="none" rotWithShape="1">
                    <a:gsLst>
                      <a:gs pos="100000">
                        <a:schemeClr val="tx2">
                          <a:lumMod val="60000"/>
                          <a:lumOff val="40000"/>
                        </a:schemeClr>
                      </a:gs>
                      <a:gs pos="0">
                        <a:schemeClr val="tx2"/>
                      </a:gs>
                    </a:gsLst>
                    <a:lin ang="5400000" scaled="1"/>
                    <a:tileRect/>
                  </a:gra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6" name="Freeform 25">
                    <a:extLst>
                      <a:ext uri="{FF2B5EF4-FFF2-40B4-BE49-F238E27FC236}">
                        <a16:creationId xmlns:a16="http://schemas.microsoft.com/office/drawing/2014/main" id="{099474C0-FE87-C949-9967-7BE4783752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9096123">
                    <a:off x="907706" y="3453845"/>
                    <a:ext cx="97812" cy="130416"/>
                  </a:xfrm>
                  <a:custGeom>
                    <a:avLst/>
                    <a:gdLst>
                      <a:gd name="T0" fmla="*/ 2147483647 w 136"/>
                      <a:gd name="T1" fmla="*/ 2147483647 h 181"/>
                      <a:gd name="T2" fmla="*/ 2147483647 w 136"/>
                      <a:gd name="T3" fmla="*/ 0 h 181"/>
                      <a:gd name="T4" fmla="*/ 0 w 136"/>
                      <a:gd name="T5" fmla="*/ 0 h 181"/>
                      <a:gd name="T6" fmla="*/ 0 w 136"/>
                      <a:gd name="T7" fmla="*/ 2147483647 h 181"/>
                      <a:gd name="T8" fmla="*/ 2147483647 w 136"/>
                      <a:gd name="T9" fmla="*/ 2147483647 h 181"/>
                      <a:gd name="T10" fmla="*/ 2147483647 w 136"/>
                      <a:gd name="T11" fmla="*/ 2147483647 h 18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36"/>
                      <a:gd name="T19" fmla="*/ 0 h 181"/>
                      <a:gd name="T20" fmla="*/ 136 w 136"/>
                      <a:gd name="T21" fmla="*/ 181 h 181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36" h="181">
                        <a:moveTo>
                          <a:pt x="136" y="45"/>
                        </a:moveTo>
                        <a:lnTo>
                          <a:pt x="136" y="0"/>
                        </a:lnTo>
                        <a:lnTo>
                          <a:pt x="0" y="0"/>
                        </a:lnTo>
                        <a:lnTo>
                          <a:pt x="0" y="181"/>
                        </a:lnTo>
                        <a:lnTo>
                          <a:pt x="136" y="181"/>
                        </a:lnTo>
                        <a:lnTo>
                          <a:pt x="136" y="136"/>
                        </a:lnTo>
                      </a:path>
                    </a:pathLst>
                  </a:custGeom>
                  <a:gradFill rotWithShape="1">
                    <a:gsLst>
                      <a:gs pos="0">
                        <a:srgbClr val="CC9900"/>
                      </a:gs>
                      <a:gs pos="100000">
                        <a:srgbClr val="E9D391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7" name="Text Box 158">
                    <a:extLst>
                      <a:ext uri="{FF2B5EF4-FFF2-40B4-BE49-F238E27FC236}">
                        <a16:creationId xmlns:a16="http://schemas.microsoft.com/office/drawing/2014/main" id="{D5256F0E-CB42-0B49-AA0B-2BB2245C0E8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91661" y="3380260"/>
                    <a:ext cx="330566" cy="1876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defTabSz="1800832">
                      <a:spcBef>
                        <a:spcPct val="50000"/>
                      </a:spcBef>
                    </a:pPr>
                    <a:r>
                      <a:rPr lang="sv-SE" sz="1600" dirty="0">
                        <a:solidFill>
                          <a:srgbClr val="595959"/>
                        </a:solidFill>
                      </a:rPr>
                      <a:t>TG</a:t>
                    </a:r>
                  </a:p>
                </p:txBody>
              </p:sp>
              <p:sp>
                <p:nvSpPr>
                  <p:cNvPr id="108" name="Text Box 158">
                    <a:extLst>
                      <a:ext uri="{FF2B5EF4-FFF2-40B4-BE49-F238E27FC236}">
                        <a16:creationId xmlns:a16="http://schemas.microsoft.com/office/drawing/2014/main" id="{6C2AB13E-9F29-2D4B-83D0-3923468CAB1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5271" y="3595800"/>
                    <a:ext cx="359801" cy="1876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defTabSz="1800832">
                      <a:spcBef>
                        <a:spcPct val="50000"/>
                      </a:spcBef>
                    </a:pPr>
                    <a:r>
                      <a:rPr lang="sv-SE" sz="1600" dirty="0">
                        <a:solidFill>
                          <a:srgbClr val="595959"/>
                        </a:solidFill>
                      </a:rPr>
                      <a:t>PG</a:t>
                    </a:r>
                  </a:p>
                </p:txBody>
              </p:sp>
              <p:sp>
                <p:nvSpPr>
                  <p:cNvPr id="109" name="Line 9">
                    <a:extLst>
                      <a:ext uri="{FF2B5EF4-FFF2-40B4-BE49-F238E27FC236}">
                        <a16:creationId xmlns:a16="http://schemas.microsoft.com/office/drawing/2014/main" id="{59DE0B8C-76B6-9544-A81D-E5542986D5B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9096123">
                    <a:off x="814950" y="3483121"/>
                    <a:ext cx="60193" cy="19692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0" name="Line 10">
                    <a:extLst>
                      <a:ext uri="{FF2B5EF4-FFF2-40B4-BE49-F238E27FC236}">
                        <a16:creationId xmlns:a16="http://schemas.microsoft.com/office/drawing/2014/main" id="{DDA4E9CA-E94C-4D4E-9737-3C331A96104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9096123" flipH="1">
                    <a:off x="815904" y="3480072"/>
                    <a:ext cx="57721" cy="19551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1" name="Line 10">
                    <a:extLst>
                      <a:ext uri="{FF2B5EF4-FFF2-40B4-BE49-F238E27FC236}">
                        <a16:creationId xmlns:a16="http://schemas.microsoft.com/office/drawing/2014/main" id="{2A9EF5DE-3E84-E946-89D5-D9643B96654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9021965" flipH="1">
                    <a:off x="451564" y="3822145"/>
                    <a:ext cx="43950" cy="20146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2" name="Line 10">
                    <a:extLst>
                      <a:ext uri="{FF2B5EF4-FFF2-40B4-BE49-F238E27FC236}">
                        <a16:creationId xmlns:a16="http://schemas.microsoft.com/office/drawing/2014/main" id="{79C90D79-1377-4141-82FB-85F6FE96FFD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9096123" flipH="1">
                    <a:off x="400017" y="3850865"/>
                    <a:ext cx="144882" cy="14338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v-SE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3" name="Line 12">
                    <a:extLst>
                      <a:ext uri="{FF2B5EF4-FFF2-40B4-BE49-F238E27FC236}">
                        <a16:creationId xmlns:a16="http://schemas.microsoft.com/office/drawing/2014/main" id="{3153E3E1-6D55-7F4A-9EE0-260DDB8A36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45881" y="3645630"/>
                    <a:ext cx="966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solid"/>
                    <a:round/>
                    <a:headEnd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53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4" name="Text Box 153">
                    <a:extLst>
                      <a:ext uri="{FF2B5EF4-FFF2-40B4-BE49-F238E27FC236}">
                        <a16:creationId xmlns:a16="http://schemas.microsoft.com/office/drawing/2014/main" id="{99B23859-49EE-7843-8628-88733565F2C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241628" y="3550823"/>
                    <a:ext cx="892054" cy="1876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defTabSz="1800832">
                      <a:spcBef>
                        <a:spcPct val="50000"/>
                      </a:spcBef>
                    </a:pPr>
                    <a:r>
                      <a:rPr lang="sv-SE" sz="1600" dirty="0">
                        <a:solidFill>
                          <a:srgbClr val="595959"/>
                        </a:solidFill>
                      </a:rPr>
                      <a:t>BC2 @ 3 GeV</a:t>
                    </a:r>
                  </a:p>
                </p:txBody>
              </p:sp>
            </p:grp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4F23C04A-D221-8349-AAC9-7119FCC7904E}"/>
                    </a:ext>
                  </a:extLst>
                </p:cNvPr>
                <p:cNvGrpSpPr/>
                <p:nvPr/>
              </p:nvGrpSpPr>
              <p:grpSpPr>
                <a:xfrm>
                  <a:off x="4633357" y="3645960"/>
                  <a:ext cx="108012" cy="108012"/>
                  <a:chOff x="3878198" y="2564904"/>
                  <a:chExt cx="108012" cy="108012"/>
                </a:xfrm>
              </p:grpSpPr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B615390E-7DF0-3B45-BFF7-B9F6B5FD78C8}"/>
                      </a:ext>
                    </a:extLst>
                  </p:cNvPr>
                  <p:cNvCxnSpPr/>
                  <p:nvPr/>
                </p:nvCxnSpPr>
                <p:spPr>
                  <a:xfrm>
                    <a:off x="3878198" y="2564904"/>
                    <a:ext cx="72008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BE5F1A65-00C4-A94E-87C8-7262291F81E4}"/>
                      </a:ext>
                    </a:extLst>
                  </p:cNvPr>
                  <p:cNvCxnSpPr/>
                  <p:nvPr/>
                </p:nvCxnSpPr>
                <p:spPr>
                  <a:xfrm>
                    <a:off x="3914202" y="2600908"/>
                    <a:ext cx="72008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4A79D791-4D5C-864B-A319-4DACFE44BCAF}"/>
                    </a:ext>
                  </a:extLst>
                </p:cNvPr>
                <p:cNvGrpSpPr/>
                <p:nvPr/>
              </p:nvGrpSpPr>
              <p:grpSpPr>
                <a:xfrm>
                  <a:off x="5382082" y="3646575"/>
                  <a:ext cx="108012" cy="106631"/>
                  <a:chOff x="3878198" y="2564904"/>
                  <a:chExt cx="108012" cy="106631"/>
                </a:xfrm>
              </p:grpSpPr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E6832300-F4CE-0147-831D-ED8FB8FF7398}"/>
                      </a:ext>
                    </a:extLst>
                  </p:cNvPr>
                  <p:cNvCxnSpPr/>
                  <p:nvPr/>
                </p:nvCxnSpPr>
                <p:spPr>
                  <a:xfrm>
                    <a:off x="3878198" y="2564904"/>
                    <a:ext cx="72008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03C61CF2-8A84-2847-9A8C-3B4654F63BD4}"/>
                      </a:ext>
                    </a:extLst>
                  </p:cNvPr>
                  <p:cNvCxnSpPr/>
                  <p:nvPr/>
                </p:nvCxnSpPr>
                <p:spPr>
                  <a:xfrm>
                    <a:off x="3914202" y="2599527"/>
                    <a:ext cx="72008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F3B930A-A223-7148-B97D-A164500C0B0C}"/>
                  </a:ext>
                </a:extLst>
              </p:cNvPr>
              <p:cNvCxnSpPr>
                <a:endCxn id="23" idx="3"/>
              </p:cNvCxnSpPr>
              <p:nvPr/>
            </p:nvCxnSpPr>
            <p:spPr>
              <a:xfrm flipV="1">
                <a:off x="6428594" y="158836"/>
                <a:ext cx="132690" cy="1095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upp 206">
                <a:extLst>
                  <a:ext uri="{FF2B5EF4-FFF2-40B4-BE49-F238E27FC236}">
                    <a16:creationId xmlns:a16="http://schemas.microsoft.com/office/drawing/2014/main" id="{9FE71BE8-D965-EF4F-B7E7-C2BAC40DD6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 flipV="1">
                <a:off x="5899612" y="244916"/>
                <a:ext cx="534057" cy="193448"/>
                <a:chOff x="9074067" y="8451900"/>
                <a:chExt cx="1279343" cy="595933"/>
              </a:xfrm>
            </p:grpSpPr>
            <p:sp>
              <p:nvSpPr>
                <p:cNvPr id="29" name="Frihandsfigur 207">
                  <a:extLst>
                    <a:ext uri="{FF2B5EF4-FFF2-40B4-BE49-F238E27FC236}">
                      <a16:creationId xmlns:a16="http://schemas.microsoft.com/office/drawing/2014/main" id="{483A19AE-C13A-D948-AC97-FD5AFD42ED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98015" y="8555932"/>
                  <a:ext cx="1240631" cy="416719"/>
                </a:xfrm>
                <a:custGeom>
                  <a:avLst/>
                  <a:gdLst>
                    <a:gd name="T0" fmla="*/ 0 w 1240631"/>
                    <a:gd name="T1" fmla="*/ 416719 h 416719"/>
                    <a:gd name="T2" fmla="*/ 219075 w 1240631"/>
                    <a:gd name="T3" fmla="*/ 261937 h 416719"/>
                    <a:gd name="T4" fmla="*/ 421481 w 1240631"/>
                    <a:gd name="T5" fmla="*/ 119062 h 416719"/>
                    <a:gd name="T6" fmla="*/ 583406 w 1240631"/>
                    <a:gd name="T7" fmla="*/ 28575 h 416719"/>
                    <a:gd name="T8" fmla="*/ 778668 w 1240631"/>
                    <a:gd name="T9" fmla="*/ 7144 h 416719"/>
                    <a:gd name="T10" fmla="*/ 1031081 w 1240631"/>
                    <a:gd name="T11" fmla="*/ 0 h 416719"/>
                    <a:gd name="T12" fmla="*/ 1240631 w 1240631"/>
                    <a:gd name="T13" fmla="*/ 2381 h 4167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40631"/>
                    <a:gd name="T22" fmla="*/ 0 h 416719"/>
                    <a:gd name="T23" fmla="*/ 1240631 w 1240631"/>
                    <a:gd name="T24" fmla="*/ 416719 h 4167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40631" h="416719">
                      <a:moveTo>
                        <a:pt x="0" y="416719"/>
                      </a:moveTo>
                      <a:lnTo>
                        <a:pt x="219075" y="261937"/>
                      </a:lnTo>
                      <a:cubicBezTo>
                        <a:pt x="289322" y="212328"/>
                        <a:pt x="360759" y="157956"/>
                        <a:pt x="421481" y="119062"/>
                      </a:cubicBezTo>
                      <a:cubicBezTo>
                        <a:pt x="482203" y="80168"/>
                        <a:pt x="523875" y="47228"/>
                        <a:pt x="583406" y="28575"/>
                      </a:cubicBezTo>
                      <a:cubicBezTo>
                        <a:pt x="642937" y="9922"/>
                        <a:pt x="704056" y="11907"/>
                        <a:pt x="778668" y="7144"/>
                      </a:cubicBezTo>
                      <a:cubicBezTo>
                        <a:pt x="853281" y="2382"/>
                        <a:pt x="1031081" y="0"/>
                        <a:pt x="1031081" y="0"/>
                      </a:cubicBezTo>
                      <a:lnTo>
                        <a:pt x="1240631" y="2381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53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" name="AutoShape 15">
                  <a:extLst>
                    <a:ext uri="{FF2B5EF4-FFF2-40B4-BE49-F238E27FC236}">
                      <a16:creationId xmlns:a16="http://schemas.microsoft.com/office/drawing/2014/main" id="{DCD9A348-FCDA-674A-844E-3DBBF41542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370240">
                  <a:off x="9138421" y="8842352"/>
                  <a:ext cx="45719" cy="15847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8000"/>
                    </a:gs>
                    <a:gs pos="100000">
                      <a:srgbClr val="003B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AutoShape 55">
                  <a:extLst>
                    <a:ext uri="{FF2B5EF4-FFF2-40B4-BE49-F238E27FC236}">
                      <a16:creationId xmlns:a16="http://schemas.microsoft.com/office/drawing/2014/main" id="{F85DAB63-C045-2543-9ECA-093E6D023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0088613" y="8451900"/>
                  <a:ext cx="76861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66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AutoShape 56">
                  <a:extLst>
                    <a:ext uri="{FF2B5EF4-FFF2-40B4-BE49-F238E27FC236}">
                      <a16:creationId xmlns:a16="http://schemas.microsoft.com/office/drawing/2014/main" id="{58CEFCCA-114E-724F-A862-4C4CC39938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814767">
                  <a:off x="9825275" y="8459334"/>
                  <a:ext cx="83705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66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AutoShape 56">
                  <a:extLst>
                    <a:ext uri="{FF2B5EF4-FFF2-40B4-BE49-F238E27FC236}">
                      <a16:creationId xmlns:a16="http://schemas.microsoft.com/office/drawing/2014/main" id="{8E722E20-AF9B-B843-92AA-B91126F9D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206976">
                  <a:off x="9475147" y="8568779"/>
                  <a:ext cx="83705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66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" name="AutoShape 56">
                  <a:extLst>
                    <a:ext uri="{FF2B5EF4-FFF2-40B4-BE49-F238E27FC236}">
                      <a16:creationId xmlns:a16="http://schemas.microsoft.com/office/drawing/2014/main" id="{DECA8C23-A1A2-BD41-9B98-5EA20DC888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468328">
                  <a:off x="9270670" y="8709892"/>
                  <a:ext cx="83705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66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5" name="AutoShape 15">
                  <a:extLst>
                    <a:ext uri="{FF2B5EF4-FFF2-40B4-BE49-F238E27FC236}">
                      <a16:creationId xmlns:a16="http://schemas.microsoft.com/office/drawing/2014/main" id="{8ABCF58F-3886-1248-9AB3-7D42E50AF8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940574">
                  <a:off x="9392139" y="8658978"/>
                  <a:ext cx="45719" cy="15876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8000"/>
                    </a:gs>
                    <a:gs pos="100000">
                      <a:srgbClr val="003B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6" name="AutoShape 15">
                  <a:extLst>
                    <a:ext uri="{FF2B5EF4-FFF2-40B4-BE49-F238E27FC236}">
                      <a16:creationId xmlns:a16="http://schemas.microsoft.com/office/drawing/2014/main" id="{DA4849D1-7BB3-F044-8C95-10D92B32D3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234665" y="8488413"/>
                  <a:ext cx="45719" cy="1462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8000"/>
                    </a:gs>
                    <a:gs pos="100000">
                      <a:srgbClr val="003B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7" name="AutoShape 14">
                  <a:extLst>
                    <a:ext uri="{FF2B5EF4-FFF2-40B4-BE49-F238E27FC236}">
                      <a16:creationId xmlns:a16="http://schemas.microsoft.com/office/drawing/2014/main" id="{5A5CF4DC-3D77-5042-BAC7-CCEF01D608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07691" y="8488413"/>
                  <a:ext cx="45719" cy="143902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8" name="AutoShape 15">
                  <a:extLst>
                    <a:ext uri="{FF2B5EF4-FFF2-40B4-BE49-F238E27FC236}">
                      <a16:creationId xmlns:a16="http://schemas.microsoft.com/office/drawing/2014/main" id="{CEB39372-4D06-694B-9CE2-3443609162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23169">
                  <a:off x="9971645" y="8481122"/>
                  <a:ext cx="45719" cy="14635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008000"/>
                    </a:gs>
                    <a:gs pos="100000">
                      <a:srgbClr val="003B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" name="AutoShape 14">
                  <a:extLst>
                    <a:ext uri="{FF2B5EF4-FFF2-40B4-BE49-F238E27FC236}">
                      <a16:creationId xmlns:a16="http://schemas.microsoft.com/office/drawing/2014/main" id="{2245D1F8-5F8B-614B-BA30-13C5247671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12008">
                  <a:off x="9710750" y="8491821"/>
                  <a:ext cx="45719" cy="14588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AutoShape 14">
                  <a:extLst>
                    <a:ext uri="{FF2B5EF4-FFF2-40B4-BE49-F238E27FC236}">
                      <a16:creationId xmlns:a16="http://schemas.microsoft.com/office/drawing/2014/main" id="{6BB2FF12-8751-584C-9E68-67ED1D1B65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12008">
                  <a:off x="9599977" y="8528553"/>
                  <a:ext cx="45719" cy="13872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AutoShape 14">
                  <a:extLst>
                    <a:ext uri="{FF2B5EF4-FFF2-40B4-BE49-F238E27FC236}">
                      <a16:creationId xmlns:a16="http://schemas.microsoft.com/office/drawing/2014/main" id="{42361F4D-5B23-3047-AE60-C899341BB0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12008">
                  <a:off x="9655191" y="8506106"/>
                  <a:ext cx="45719" cy="14588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AutoShape 14">
                  <a:extLst>
                    <a:ext uri="{FF2B5EF4-FFF2-40B4-BE49-F238E27FC236}">
                      <a16:creationId xmlns:a16="http://schemas.microsoft.com/office/drawing/2014/main" id="{8281E6AC-5359-594B-AD37-D1F339498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323288">
                  <a:off x="9074067" y="8890029"/>
                  <a:ext cx="45719" cy="15780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5" name="Frihandsfigur 191">
                <a:extLst>
                  <a:ext uri="{FF2B5EF4-FFF2-40B4-BE49-F238E27FC236}">
                    <a16:creationId xmlns:a16="http://schemas.microsoft.com/office/drawing/2014/main" id="{EACB1E5C-72DF-8149-B765-636245A67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203" y="40222"/>
                <a:ext cx="517897" cy="135272"/>
              </a:xfrm>
              <a:custGeom>
                <a:avLst/>
                <a:gdLst>
                  <a:gd name="T0" fmla="*/ 0 w 1240631"/>
                  <a:gd name="T1" fmla="*/ 416719 h 416719"/>
                  <a:gd name="T2" fmla="*/ 219075 w 1240631"/>
                  <a:gd name="T3" fmla="*/ 261937 h 416719"/>
                  <a:gd name="T4" fmla="*/ 421481 w 1240631"/>
                  <a:gd name="T5" fmla="*/ 119062 h 416719"/>
                  <a:gd name="T6" fmla="*/ 583406 w 1240631"/>
                  <a:gd name="T7" fmla="*/ 28575 h 416719"/>
                  <a:gd name="T8" fmla="*/ 778668 w 1240631"/>
                  <a:gd name="T9" fmla="*/ 7144 h 416719"/>
                  <a:gd name="T10" fmla="*/ 1031081 w 1240631"/>
                  <a:gd name="T11" fmla="*/ 0 h 416719"/>
                  <a:gd name="T12" fmla="*/ 1240631 w 1240631"/>
                  <a:gd name="T13" fmla="*/ 2381 h 4167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40631"/>
                  <a:gd name="T22" fmla="*/ 0 h 416719"/>
                  <a:gd name="T23" fmla="*/ 1240631 w 1240631"/>
                  <a:gd name="T24" fmla="*/ 416719 h 4167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40631" h="416719">
                    <a:moveTo>
                      <a:pt x="0" y="416719"/>
                    </a:moveTo>
                    <a:lnTo>
                      <a:pt x="219075" y="261937"/>
                    </a:lnTo>
                    <a:cubicBezTo>
                      <a:pt x="289322" y="212328"/>
                      <a:pt x="360759" y="157956"/>
                      <a:pt x="421481" y="119062"/>
                    </a:cubicBezTo>
                    <a:cubicBezTo>
                      <a:pt x="482203" y="80168"/>
                      <a:pt x="523875" y="47228"/>
                      <a:pt x="583406" y="28575"/>
                    </a:cubicBezTo>
                    <a:cubicBezTo>
                      <a:pt x="642937" y="9922"/>
                      <a:pt x="704056" y="11907"/>
                      <a:pt x="778668" y="7144"/>
                    </a:cubicBezTo>
                    <a:cubicBezTo>
                      <a:pt x="853281" y="2382"/>
                      <a:pt x="1031081" y="0"/>
                      <a:pt x="1031081" y="0"/>
                    </a:cubicBezTo>
                    <a:lnTo>
                      <a:pt x="1240631" y="2381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535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AutoShape 14">
                <a:extLst>
                  <a:ext uri="{FF2B5EF4-FFF2-40B4-BE49-F238E27FC236}">
                    <a16:creationId xmlns:a16="http://schemas.microsoft.com/office/drawing/2014/main" id="{792BBA67-0326-8247-89C1-150CBCC3D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87992">
                <a:off x="6737053" y="37323"/>
                <a:ext cx="19086" cy="4503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AutoShape 14">
                <a:extLst>
                  <a:ext uri="{FF2B5EF4-FFF2-40B4-BE49-F238E27FC236}">
                    <a16:creationId xmlns:a16="http://schemas.microsoft.com/office/drawing/2014/main" id="{68727D55-EFCF-8F45-BE61-CAE297C98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87992">
                <a:off x="6760100" y="30035"/>
                <a:ext cx="19086" cy="47356"/>
              </a:xfrm>
              <a:prstGeom prst="roundRect">
                <a:avLst>
                  <a:gd name="adj" fmla="val 16667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AutoShape 55">
                <a:extLst>
                  <a:ext uri="{FF2B5EF4-FFF2-40B4-BE49-F238E27FC236}">
                    <a16:creationId xmlns:a16="http://schemas.microsoft.com/office/drawing/2014/main" id="{4969A6C8-82EC-8E4E-B808-12E6BE332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1036" y="12438"/>
                <a:ext cx="32088" cy="69985"/>
              </a:xfrm>
              <a:prstGeom prst="roundRect">
                <a:avLst>
                  <a:gd name="adj" fmla="val 16667"/>
                </a:avLst>
              </a:prstGeom>
              <a:solidFill>
                <a:srgbClr val="66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AutoShape 56">
                <a:extLst>
                  <a:ext uri="{FF2B5EF4-FFF2-40B4-BE49-F238E27FC236}">
                    <a16:creationId xmlns:a16="http://schemas.microsoft.com/office/drawing/2014/main" id="{05DE7F4A-266D-354C-83BA-80AF3FC812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814767">
                <a:off x="6831107" y="14853"/>
                <a:ext cx="34945" cy="69985"/>
              </a:xfrm>
              <a:prstGeom prst="roundRect">
                <a:avLst>
                  <a:gd name="adj" fmla="val 16667"/>
                </a:avLst>
              </a:prstGeom>
              <a:solidFill>
                <a:srgbClr val="66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AutoShape 15">
                <a:extLst>
                  <a:ext uri="{FF2B5EF4-FFF2-40B4-BE49-F238E27FC236}">
                    <a16:creationId xmlns:a16="http://schemas.microsoft.com/office/drawing/2014/main" id="{C555A601-02AA-4C45-A722-78ACA96249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2001" y="24297"/>
                <a:ext cx="19086" cy="4746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3B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AutoShape 15">
                <a:extLst>
                  <a:ext uri="{FF2B5EF4-FFF2-40B4-BE49-F238E27FC236}">
                    <a16:creationId xmlns:a16="http://schemas.microsoft.com/office/drawing/2014/main" id="{FF641DB0-FF41-2743-8021-8AA5FAC92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176831">
                <a:off x="6892207" y="21931"/>
                <a:ext cx="19086" cy="4750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3B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AutoShape 14">
                <a:extLst>
                  <a:ext uri="{FF2B5EF4-FFF2-40B4-BE49-F238E27FC236}">
                    <a16:creationId xmlns:a16="http://schemas.microsoft.com/office/drawing/2014/main" id="{12623732-6566-CD44-B784-B6CAA8C5F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87992">
                <a:off x="6783297" y="25399"/>
                <a:ext cx="19086" cy="4735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AutoShape 15">
                <a:extLst>
                  <a:ext uri="{FF2B5EF4-FFF2-40B4-BE49-F238E27FC236}">
                    <a16:creationId xmlns:a16="http://schemas.microsoft.com/office/drawing/2014/main" id="{2598E982-F844-D741-97B0-07D483A5C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229760">
                <a:off x="6544378" y="139183"/>
                <a:ext cx="19086" cy="5144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3B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AutoShape 15">
                <a:extLst>
                  <a:ext uri="{FF2B5EF4-FFF2-40B4-BE49-F238E27FC236}">
                    <a16:creationId xmlns:a16="http://schemas.microsoft.com/office/drawing/2014/main" id="{458483C4-3E52-0144-892D-9FA5F5016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659426">
                <a:off x="6650295" y="79659"/>
                <a:ext cx="19086" cy="5153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3B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AutoShape 56">
                <a:extLst>
                  <a:ext uri="{FF2B5EF4-FFF2-40B4-BE49-F238E27FC236}">
                    <a16:creationId xmlns:a16="http://schemas.microsoft.com/office/drawing/2014/main" id="{5524A166-E01A-CF47-B836-1807CE7B4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206976">
                <a:off x="6684947" y="50380"/>
                <a:ext cx="34945" cy="69985"/>
              </a:xfrm>
              <a:prstGeom prst="roundRect">
                <a:avLst>
                  <a:gd name="adj" fmla="val 16667"/>
                </a:avLst>
              </a:prstGeom>
              <a:solidFill>
                <a:srgbClr val="66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AutoShape 14">
                <a:extLst>
                  <a:ext uri="{FF2B5EF4-FFF2-40B4-BE49-F238E27FC236}">
                    <a16:creationId xmlns:a16="http://schemas.microsoft.com/office/drawing/2014/main" id="{7E770925-E586-E243-A0BB-7431EBE26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276712">
                <a:off x="6517514" y="154666"/>
                <a:ext cx="19086" cy="51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AutoShape 56">
                <a:extLst>
                  <a:ext uri="{FF2B5EF4-FFF2-40B4-BE49-F238E27FC236}">
                    <a16:creationId xmlns:a16="http://schemas.microsoft.com/office/drawing/2014/main" id="{F770E084-534A-A747-8192-24C47C228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468328">
                <a:off x="6599591" y="96190"/>
                <a:ext cx="34945" cy="69985"/>
              </a:xfrm>
              <a:prstGeom prst="roundRect">
                <a:avLst>
                  <a:gd name="adj" fmla="val 16667"/>
                </a:avLst>
              </a:prstGeom>
              <a:solidFill>
                <a:srgbClr val="66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Text Box 153">
                <a:extLst>
                  <a:ext uri="{FF2B5EF4-FFF2-40B4-BE49-F238E27FC236}">
                    <a16:creationId xmlns:a16="http://schemas.microsoft.com/office/drawing/2014/main" id="{250D49E2-51DA-3C4B-BE67-F951BFD53D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7903" y="-63758"/>
                <a:ext cx="643999" cy="1980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1800832">
                  <a:spcBef>
                    <a:spcPct val="50000"/>
                  </a:spcBef>
                </a:pPr>
                <a:r>
                  <a:rPr lang="sv-SE" sz="1600" dirty="0">
                    <a:solidFill>
                      <a:srgbClr val="595959"/>
                    </a:solidFill>
                  </a:rPr>
                  <a:t>SPF</a:t>
                </a:r>
              </a:p>
            </p:txBody>
          </p:sp>
        </p:grpSp>
        <p:sp>
          <p:nvSpPr>
            <p:cNvPr id="6" name="AutoShape 46">
              <a:extLst>
                <a:ext uri="{FF2B5EF4-FFF2-40B4-BE49-F238E27FC236}">
                  <a16:creationId xmlns:a16="http://schemas.microsoft.com/office/drawing/2014/main" id="{B8E5EEAB-369D-FD4F-9F91-8E40441BD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7771" y="1892761"/>
              <a:ext cx="402327" cy="1519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800832"/>
              <a:r>
                <a:rPr lang="sv-SE" sz="1067" dirty="0">
                  <a:solidFill>
                    <a:prstClr val="black"/>
                  </a:solidFill>
                </a:rPr>
                <a:t>L2B</a:t>
              </a:r>
            </a:p>
          </p:txBody>
        </p:sp>
        <p:sp>
          <p:nvSpPr>
            <p:cNvPr id="7" name="AutoShape 61">
              <a:extLst>
                <a:ext uri="{FF2B5EF4-FFF2-40B4-BE49-F238E27FC236}">
                  <a16:creationId xmlns:a16="http://schemas.microsoft.com/office/drawing/2014/main" id="{67236D0D-A3BC-194E-B5F4-9F89E86D2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5504" y="1893764"/>
              <a:ext cx="378131" cy="1382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800832"/>
              <a:r>
                <a:rPr lang="sv-SE" sz="1067" dirty="0">
                  <a:solidFill>
                    <a:prstClr val="black"/>
                  </a:solidFill>
                </a:rPr>
                <a:t>L19B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08D4F1E-102B-EC45-A8B4-341D63034D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93218" y="2133601"/>
              <a:ext cx="6379" cy="948914"/>
            </a:xfrm>
            <a:prstGeom prst="straightConnector1">
              <a:avLst/>
            </a:prstGeom>
            <a:ln w="19050" cmpd="sng">
              <a:solidFill>
                <a:srgbClr val="00206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 Box 153">
              <a:extLst>
                <a:ext uri="{FF2B5EF4-FFF2-40B4-BE49-F238E27FC236}">
                  <a16:creationId xmlns:a16="http://schemas.microsoft.com/office/drawing/2014/main" id="{C9C40372-4910-0246-8250-B77EF62180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65554" y="1116935"/>
              <a:ext cx="2534691" cy="378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00832">
                <a:lnSpc>
                  <a:spcPct val="90000"/>
                </a:lnSpc>
                <a:spcBef>
                  <a:spcPts val="480"/>
                </a:spcBef>
              </a:pPr>
              <a:r>
                <a:rPr lang="sv-SE" sz="2133" dirty="0">
                  <a:solidFill>
                    <a:prstClr val="black"/>
                  </a:solidFill>
                </a:rPr>
                <a:t>RF </a:t>
              </a:r>
              <a:r>
                <a:rPr lang="sv-SE" sz="2133" dirty="0" err="1">
                  <a:solidFill>
                    <a:prstClr val="black"/>
                  </a:solidFill>
                </a:rPr>
                <a:t>phase</a:t>
              </a:r>
              <a:r>
                <a:rPr lang="sv-SE" sz="2133" dirty="0">
                  <a:solidFill>
                    <a:prstClr val="black"/>
                  </a:solidFill>
                </a:rPr>
                <a:t> at 40º</a:t>
              </a:r>
            </a:p>
          </p:txBody>
        </p:sp>
        <p:sp>
          <p:nvSpPr>
            <p:cNvPr id="11" name="Left Brace 10">
              <a:extLst>
                <a:ext uri="{FF2B5EF4-FFF2-40B4-BE49-F238E27FC236}">
                  <a16:creationId xmlns:a16="http://schemas.microsoft.com/office/drawing/2014/main" id="{3B2DADA0-0B51-B74C-9E96-B077CA7D68CA}"/>
                </a:ext>
              </a:extLst>
            </p:cNvPr>
            <p:cNvSpPr/>
            <p:nvPr/>
          </p:nvSpPr>
          <p:spPr>
            <a:xfrm rot="5400000">
              <a:off x="7061198" y="253999"/>
              <a:ext cx="245534" cy="2870201"/>
            </a:xfrm>
            <a:prstGeom prst="leftBrace">
              <a:avLst>
                <a:gd name="adj1" fmla="val 35606"/>
                <a:gd name="adj2" fmla="val 50000"/>
              </a:avLst>
            </a:prstGeom>
            <a:ln w="19050" cmpd="sng"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pic>
        <p:nvPicPr>
          <p:cNvPr id="125" name="Picture 124">
            <a:extLst>
              <a:ext uri="{FF2B5EF4-FFF2-40B4-BE49-F238E27FC236}">
                <a16:creationId xmlns:a16="http://schemas.microsoft.com/office/drawing/2014/main" id="{E25DBD9C-F5E9-9C46-8247-00407318E8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799" y="4915265"/>
            <a:ext cx="2598143" cy="1617296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BB43DC70-839D-F24D-A30A-7CFF951C1D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8273" y="3268806"/>
            <a:ext cx="2458684" cy="1729737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53683AC4-3D7F-DE4A-B71A-3702979B21E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7740" y="4991286"/>
            <a:ext cx="332117" cy="155286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CC86C410-6717-0A4B-ACC5-6C349C88938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212"/>
          <a:stretch/>
        </p:blipFill>
        <p:spPr>
          <a:xfrm>
            <a:off x="8909144" y="6443107"/>
            <a:ext cx="800249" cy="317452"/>
          </a:xfrm>
          <a:prstGeom prst="rect">
            <a:avLst/>
          </a:prstGeom>
        </p:spPr>
      </p:pic>
      <p:sp>
        <p:nvSpPr>
          <p:cNvPr id="130" name="Text Box 153">
            <a:extLst>
              <a:ext uri="{FF2B5EF4-FFF2-40B4-BE49-F238E27FC236}">
                <a16:creationId xmlns:a16="http://schemas.microsoft.com/office/drawing/2014/main" id="{13BCD4B8-3AF0-5046-980E-55F90BFB8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1574" y="4476208"/>
            <a:ext cx="2096655" cy="10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800832">
              <a:lnSpc>
                <a:spcPct val="90000"/>
              </a:lnSpc>
              <a:spcBef>
                <a:spcPts val="480"/>
              </a:spcBef>
            </a:pP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Sextupole</a:t>
            </a:r>
            <a:r>
              <a:rPr lang="sv-SE" sz="2400" dirty="0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strengths</a:t>
            </a:r>
            <a:r>
              <a:rPr lang="sv-SE" sz="2400" dirty="0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  <a:r>
              <a:rPr lang="sv-SE" sz="2400" dirty="0" err="1">
                <a:solidFill>
                  <a:srgbClr val="091462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varied</a:t>
            </a:r>
            <a:endParaRPr lang="sv-SE" sz="2400" dirty="0">
              <a:solidFill>
                <a:srgbClr val="091462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DBC897F4-2560-7D43-84F2-45E762A2CCB7}"/>
              </a:ext>
            </a:extLst>
          </p:cNvPr>
          <p:cNvCxnSpPr>
            <a:cxnSpLocks/>
          </p:cNvCxnSpPr>
          <p:nvPr/>
        </p:nvCxnSpPr>
        <p:spPr>
          <a:xfrm flipV="1">
            <a:off x="4341209" y="2898391"/>
            <a:ext cx="776" cy="1615928"/>
          </a:xfrm>
          <a:prstGeom prst="straightConnector1">
            <a:avLst/>
          </a:prstGeom>
          <a:ln w="19050" cmpd="sng">
            <a:solidFill>
              <a:srgbClr val="00206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Slide Number Placeholder 2">
            <a:extLst>
              <a:ext uri="{FF2B5EF4-FFF2-40B4-BE49-F238E27FC236}">
                <a16:creationId xmlns:a16="http://schemas.microsoft.com/office/drawing/2014/main" id="{9E69073A-2407-854B-AC86-1D1FA0B6D015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29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34" name="Title 1">
            <a:extLst>
              <a:ext uri="{FF2B5EF4-FFF2-40B4-BE49-F238E27FC236}">
                <a16:creationId xmlns:a16="http://schemas.microsoft.com/office/drawing/2014/main" id="{0FB9D10C-1EDB-D64D-9338-13A477997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70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Zero-crossing method</a:t>
            </a:r>
          </a:p>
        </p:txBody>
      </p:sp>
    </p:spTree>
    <p:extLst>
      <p:ext uri="{BB962C8B-B14F-4D97-AF65-F5344CB8AC3E}">
        <p14:creationId xmlns:p14="http://schemas.microsoft.com/office/powerpoint/2010/main" val="115611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5B5C81A-2522-6145-94E9-15F963848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33" y="1801663"/>
            <a:ext cx="6852985" cy="39474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DFDFE"/>
              </a:clrFrom>
              <a:clrTo>
                <a:srgbClr val="FDFDFE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8"/>
          <a:stretch/>
        </p:blipFill>
        <p:spPr>
          <a:xfrm>
            <a:off x="7686721" y="1424897"/>
            <a:ext cx="3682185" cy="396377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9920226" y="3996269"/>
            <a:ext cx="597468" cy="10447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466387" y="3448240"/>
            <a:ext cx="1702423" cy="698880"/>
          </a:xfrm>
          <a:prstGeom prst="rect">
            <a:avLst/>
          </a:prstGeom>
        </p:spPr>
        <p:txBody>
          <a:bodyPr wrap="square" lIns="163931" tIns="81964" rIns="163931" bIns="81964">
            <a:spAutoFit/>
          </a:bodyPr>
          <a:lstStyle/>
          <a:p>
            <a:r>
              <a:rPr lang="en-GB" sz="17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Surface of water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17387" y="5550236"/>
            <a:ext cx="4628447" cy="534861"/>
          </a:xfrm>
          <a:prstGeom prst="rect">
            <a:avLst/>
          </a:prstGeom>
        </p:spPr>
        <p:txBody>
          <a:bodyPr wrap="square" lIns="163931" tIns="81964" rIns="163931" bIns="81964">
            <a:spAutoFit/>
          </a:bodyPr>
          <a:lstStyle/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J.F. Nye “Natural Focusing and Fine Structure of Light: Caustics and Wave Dislocations”, (Taylor &amp; Francis, Philadelphia, 1999).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CEEE56E2-03E7-7A42-92FF-93A2664A0A4E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5DFC4851-4C21-F445-B190-8368285DB226}"/>
              </a:ext>
            </a:extLst>
          </p:cNvPr>
          <p:cNvSpPr txBox="1">
            <a:spLocks/>
          </p:cNvSpPr>
          <p:nvPr/>
        </p:nvSpPr>
        <p:spPr>
          <a:xfrm>
            <a:off x="463849" y="229484"/>
            <a:ext cx="11235945" cy="1195413"/>
          </a:xfrm>
          <a:prstGeom prst="rect">
            <a:avLst/>
          </a:prstGeom>
          <a:solidFill>
            <a:srgbClr val="D0D0D0"/>
          </a:solidFill>
        </p:spPr>
        <p:txBody>
          <a:bodyPr vert="horz" lIns="121920" tIns="60960" rIns="121920" bIns="6096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400" i="0" kern="1200">
                <a:solidFill>
                  <a:schemeClr val="tx1"/>
                </a:solidFill>
                <a:latin typeface="CMUSansSerif"/>
                <a:ea typeface="+mj-ea"/>
                <a:cs typeface="CMUSansSerif"/>
              </a:defRPr>
            </a:lvl1pPr>
          </a:lstStyle>
          <a:p>
            <a:r>
              <a:rPr lang="en-US" sz="26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Caustics lines are an envelope of trajectories, </a:t>
            </a:r>
            <a:br>
              <a:rPr lang="en-US" sz="26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</a:br>
            <a:r>
              <a:rPr lang="en-US" sz="26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or the projection of that envelope on another surface.</a:t>
            </a:r>
          </a:p>
        </p:txBody>
      </p:sp>
    </p:spTree>
    <p:extLst>
      <p:ext uri="{BB962C8B-B14F-4D97-AF65-F5344CB8AC3E}">
        <p14:creationId xmlns:p14="http://schemas.microsoft.com/office/powerpoint/2010/main" val="3222635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DBAE2F31-B842-D348-9A3D-6E1B0736201B}"/>
              </a:ext>
            </a:extLst>
          </p:cNvPr>
          <p:cNvSpPr/>
          <p:nvPr/>
        </p:nvSpPr>
        <p:spPr>
          <a:xfrm>
            <a:off x="8749022" y="5501442"/>
            <a:ext cx="3665093" cy="13565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16" y="-102323"/>
            <a:ext cx="10515600" cy="1325563"/>
          </a:xfrm>
        </p:spPr>
        <p:txBody>
          <a:bodyPr>
            <a:normAutofit/>
          </a:bodyPr>
          <a:lstStyle/>
          <a:p>
            <a:r>
              <a:rPr lang="en-US" sz="2933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Experimental results – linearly ramped current profiles</a:t>
            </a: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>
            <a:off x="1419289" y="1693541"/>
            <a:ext cx="10295084" cy="1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99940" y="1634781"/>
            <a:ext cx="1" cy="100731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252870" y="1634781"/>
            <a:ext cx="1" cy="100731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94516" y="1634781"/>
            <a:ext cx="1" cy="100731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473360" y="1634781"/>
            <a:ext cx="1" cy="100731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095502" y="1634781"/>
            <a:ext cx="1" cy="100731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631045" y="1632472"/>
            <a:ext cx="0" cy="105349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1226824" y="1634781"/>
            <a:ext cx="1" cy="100731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37285" y="1239695"/>
            <a:ext cx="733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1.0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08605" y="1239695"/>
            <a:ext cx="899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7.0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08764" y="1239695"/>
            <a:ext cx="733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13.0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4916" y="1239695"/>
            <a:ext cx="733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19.0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72712" y="1239695"/>
            <a:ext cx="733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25.0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170562" y="1256464"/>
            <a:ext cx="899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31.0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7146" y="1173116"/>
            <a:ext cx="115524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3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Sextupole</a:t>
            </a:r>
            <a:r>
              <a:rPr lang="en-US" sz="1733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 strengths </a:t>
            </a:r>
          </a:p>
          <a:p>
            <a:r>
              <a:rPr lang="en-US" sz="1733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[m</a:t>
            </a:r>
            <a:r>
              <a:rPr lang="en-US" sz="1733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-3</a:t>
            </a:r>
            <a:r>
              <a:rPr lang="en-US" sz="1733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]: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843688" y="1239695"/>
            <a:ext cx="733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37.0</a:t>
            </a:r>
          </a:p>
        </p:txBody>
      </p:sp>
      <p:sp>
        <p:nvSpPr>
          <p:cNvPr id="28" name="Trapezoid 27"/>
          <p:cNvSpPr/>
          <p:nvPr/>
        </p:nvSpPr>
        <p:spPr>
          <a:xfrm>
            <a:off x="1615993" y="2821596"/>
            <a:ext cx="3273752" cy="607833"/>
          </a:xfrm>
          <a:prstGeom prst="trapezoid">
            <a:avLst>
              <a:gd name="adj" fmla="val 170795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Trapezoid 29"/>
          <p:cNvSpPr/>
          <p:nvPr/>
        </p:nvSpPr>
        <p:spPr>
          <a:xfrm>
            <a:off x="8086207" y="2847213"/>
            <a:ext cx="3068093" cy="624619"/>
          </a:xfrm>
          <a:prstGeom prst="trapezoid">
            <a:avLst>
              <a:gd name="adj" fmla="val 152162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0B6BFB2-F901-6F48-B13F-AA2F9C5557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5743" y="3457178"/>
            <a:ext cx="4334852" cy="309003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C4C7E8D-5730-F44A-995E-7632E9B9CB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3427" y="3446433"/>
            <a:ext cx="4409292" cy="311152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018B8BA-94FF-9240-84D1-3A106C12DA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038" y="1763163"/>
            <a:ext cx="1381437" cy="103578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2D287A5-BD15-0445-BFAD-7ABD66B5DD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404" y="1763163"/>
            <a:ext cx="1381437" cy="1035783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9C71FF0A-F792-ED44-9E86-9B6C50A7922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811" y="1762653"/>
            <a:ext cx="1382796" cy="10368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1A416F85-686F-0A4B-9F31-426BE5CDE6D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2586" y="1763163"/>
            <a:ext cx="1381437" cy="103578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1CB7637-8CCA-4640-B1E4-317AC984073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7584" y="1763163"/>
            <a:ext cx="1381437" cy="103578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7252568-ADDB-FC48-94F2-A96DD423A4D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9535" y="1763163"/>
            <a:ext cx="1381437" cy="1035783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E40F5E5E-7AD1-FA45-AD00-319EEF2AB8F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8012" y="1763163"/>
            <a:ext cx="1381437" cy="1035783"/>
          </a:xfrm>
          <a:prstGeom prst="rect">
            <a:avLst/>
          </a:prstGeom>
        </p:spPr>
      </p:pic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7917E362-9D93-6D4B-934D-36B86101AB9F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30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0786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2A44D7C-8160-1641-A150-31B50C92AC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54" y="1329960"/>
            <a:ext cx="4600361" cy="298704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ECAF563-22B9-6440-B502-7B5CC5CFA82A}"/>
              </a:ext>
            </a:extLst>
          </p:cNvPr>
          <p:cNvCxnSpPr>
            <a:cxnSpLocks/>
          </p:cNvCxnSpPr>
          <p:nvPr/>
        </p:nvCxnSpPr>
        <p:spPr>
          <a:xfrm>
            <a:off x="2224756" y="1709788"/>
            <a:ext cx="36398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9074B87-E0FE-5149-9EC1-8623A32B701C}"/>
              </a:ext>
            </a:extLst>
          </p:cNvPr>
          <p:cNvSpPr txBox="1"/>
          <p:nvPr/>
        </p:nvSpPr>
        <p:spPr>
          <a:xfrm>
            <a:off x="1244388" y="915985"/>
            <a:ext cx="378340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Illustration of compressed bunches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303D0D-F764-AF4E-A926-9D8E9E9A7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828" y="1936025"/>
            <a:ext cx="220133" cy="1862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4167876-67FA-7349-A55C-34CE809D30A3}"/>
              </a:ext>
            </a:extLst>
          </p:cNvPr>
          <p:cNvSpPr txBox="1"/>
          <p:nvPr/>
        </p:nvSpPr>
        <p:spPr>
          <a:xfrm>
            <a:off x="2498415" y="2070441"/>
            <a:ext cx="4060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Distance between peak and origin.</a:t>
            </a: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E3A8486-8941-DB4C-A6C5-B2A6B8E8DDF6}"/>
              </a:ext>
            </a:extLst>
          </p:cNvPr>
          <p:cNvSpPr/>
          <p:nvPr/>
        </p:nvSpPr>
        <p:spPr>
          <a:xfrm rot="16200000" flipH="1">
            <a:off x="2493691" y="1690952"/>
            <a:ext cx="253751" cy="402629"/>
          </a:xfrm>
          <a:prstGeom prst="arc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80FDCE4-7270-BC4C-B75C-999A37102BB4}"/>
              </a:ext>
            </a:extLst>
          </p:cNvPr>
          <p:cNvCxnSpPr>
            <a:cxnSpLocks/>
          </p:cNvCxnSpPr>
          <p:nvPr/>
        </p:nvCxnSpPr>
        <p:spPr>
          <a:xfrm flipV="1">
            <a:off x="2419251" y="1797139"/>
            <a:ext cx="0" cy="92464"/>
          </a:xfrm>
          <a:prstGeom prst="straightConnector1">
            <a:avLst/>
          </a:prstGeom>
          <a:ln w="6350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0C3953E-C0FD-4F4D-B474-BB8B531AF9A8}"/>
              </a:ext>
            </a:extLst>
          </p:cNvPr>
          <p:cNvSpPr txBox="1"/>
          <p:nvPr/>
        </p:nvSpPr>
        <p:spPr>
          <a:xfrm>
            <a:off x="1257729" y="4535418"/>
            <a:ext cx="4060076" cy="1528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origin is found as being the distance from one bunch edge to the position within the bunch where the accumulated integrated charge equals half of the total charge.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74BC4832-E568-4D44-97AA-6570A7C61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6328" y="746603"/>
            <a:ext cx="5267053" cy="1143000"/>
          </a:xfrm>
        </p:spPr>
        <p:txBody>
          <a:bodyPr>
            <a:normAutofit/>
          </a:bodyPr>
          <a:lstStyle/>
          <a:p>
            <a:r>
              <a:rPr lang="en-US" sz="2267" dirty="0"/>
              <a:t>Caustic expression: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6828BB49-8BB9-B048-91AC-DD4AA0840B17}"/>
              </a:ext>
            </a:extLst>
          </p:cNvPr>
          <p:cNvSpPr txBox="1">
            <a:spLocks/>
          </p:cNvSpPr>
          <p:nvPr/>
        </p:nvSpPr>
        <p:spPr>
          <a:xfrm>
            <a:off x="5735885" y="2903953"/>
            <a:ext cx="6267939" cy="1143000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400" i="0" kern="1200">
                <a:solidFill>
                  <a:schemeClr val="tx1"/>
                </a:solidFill>
                <a:latin typeface="CMUSansSerif"/>
                <a:ea typeface="+mj-ea"/>
                <a:cs typeface="CMUSansSerif"/>
              </a:defRPr>
            </a:lvl1pPr>
          </a:lstStyle>
          <a:p>
            <a:r>
              <a:rPr lang="en-US" sz="1867" dirty="0"/>
              <a:t>(Same expression as shown on slide 11, simply re-arranged)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5F2756-BA5E-8946-B672-1C0EBB5A69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92" r="20524"/>
          <a:stretch/>
        </p:blipFill>
        <p:spPr>
          <a:xfrm>
            <a:off x="6254844" y="1742597"/>
            <a:ext cx="5230025" cy="1225273"/>
          </a:xfrm>
          <a:prstGeom prst="rect">
            <a:avLst/>
          </a:prstGeom>
        </p:spPr>
      </p:pic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17FD2294-ED15-FF40-A33D-A0B7A3D61E08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31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2798C4-19B0-7349-9A58-3B84998BE9C1}"/>
              </a:ext>
            </a:extLst>
          </p:cNvPr>
          <p:cNvSpPr/>
          <p:nvPr/>
        </p:nvSpPr>
        <p:spPr>
          <a:xfrm>
            <a:off x="5809364" y="1032110"/>
            <a:ext cx="6089315" cy="2783828"/>
          </a:xfrm>
          <a:prstGeom prst="rect">
            <a:avLst/>
          </a:prstGeom>
          <a:noFill/>
          <a:ln w="952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794697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4BE1B9B-0EA8-274C-BC32-74FF9FB880C4}"/>
              </a:ext>
            </a:extLst>
          </p:cNvPr>
          <p:cNvCxnSpPr>
            <a:cxnSpLocks/>
          </p:cNvCxnSpPr>
          <p:nvPr/>
        </p:nvCxnSpPr>
        <p:spPr>
          <a:xfrm>
            <a:off x="6125737" y="1600200"/>
            <a:ext cx="0" cy="36576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C75C1FB-CD61-9645-A8FA-65B66755C922}"/>
              </a:ext>
            </a:extLst>
          </p:cNvPr>
          <p:cNvSpPr txBox="1"/>
          <p:nvPr/>
        </p:nvSpPr>
        <p:spPr>
          <a:xfrm>
            <a:off x="857377" y="5440361"/>
            <a:ext cx="5078772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Offset due to the combined effects of </a:t>
            </a:r>
            <a:r>
              <a:rPr lang="en-US" sz="1867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wakefields</a:t>
            </a:r>
            <a:r>
              <a:rPr lang="en-US" sz="1867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and curvature of the phase space distribution. 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4B38128F-54AA-A242-A293-B7B91729BCD6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32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2BFC546-4D90-4F43-9349-A16E52562A49}"/>
              </a:ext>
            </a:extLst>
          </p:cNvPr>
          <p:cNvGrpSpPr/>
          <p:nvPr/>
        </p:nvGrpSpPr>
        <p:grpSpPr>
          <a:xfrm>
            <a:off x="337620" y="1563818"/>
            <a:ext cx="5692408" cy="3613269"/>
            <a:chOff x="253215" y="1172863"/>
            <a:chExt cx="4269306" cy="270995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910CAB1-507C-2E43-B08D-5E0CBD4DFB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8385" y="1172863"/>
              <a:ext cx="4254136" cy="270995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E460E5C-41DF-9846-9691-A3D212351E77}"/>
                </a:ext>
              </a:extLst>
            </p:cNvPr>
            <p:cNvSpPr txBox="1"/>
            <p:nvPr/>
          </p:nvSpPr>
          <p:spPr>
            <a:xfrm>
              <a:off x="3223640" y="1412224"/>
              <a:ext cx="986268" cy="577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7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Caustic expression (red)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32D7397-F476-5D45-BA56-9558C4BDD611}"/>
                </a:ext>
              </a:extLst>
            </p:cNvPr>
            <p:cNvCxnSpPr/>
            <p:nvPr/>
          </p:nvCxnSpPr>
          <p:spPr>
            <a:xfrm flipV="1">
              <a:off x="3716774" y="2022285"/>
              <a:ext cx="0" cy="351789"/>
            </a:xfrm>
            <a:prstGeom prst="line">
              <a:avLst/>
            </a:prstGeom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A0DE9FF-2E40-3B48-8799-E9486F34956D}"/>
                </a:ext>
              </a:extLst>
            </p:cNvPr>
            <p:cNvSpPr/>
            <p:nvPr/>
          </p:nvSpPr>
          <p:spPr>
            <a:xfrm>
              <a:off x="253215" y="2921293"/>
              <a:ext cx="390124" cy="3755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F14503E-8391-BF4B-B605-715E0991C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355175" y="2966055"/>
              <a:ext cx="164746" cy="129443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E3E52DF-B13E-4B4C-9F7C-62DC5979C25A}"/>
              </a:ext>
            </a:extLst>
          </p:cNvPr>
          <p:cNvGrpSpPr/>
          <p:nvPr/>
        </p:nvGrpSpPr>
        <p:grpSpPr>
          <a:xfrm>
            <a:off x="6254529" y="1439655"/>
            <a:ext cx="5665668" cy="3721599"/>
            <a:chOff x="4690896" y="1079741"/>
            <a:chExt cx="4249251" cy="279119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D2EA3D8-A2A2-2544-9B35-49F8917FE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19992" y="1182635"/>
              <a:ext cx="4220155" cy="268830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C7F83B0-67B4-EE46-9314-0E700AC8497E}"/>
                </a:ext>
              </a:extLst>
            </p:cNvPr>
            <p:cNvSpPr txBox="1"/>
            <p:nvPr/>
          </p:nvSpPr>
          <p:spPr>
            <a:xfrm>
              <a:off x="5183840" y="1079741"/>
              <a:ext cx="336370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Offset removed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5E13715-BB48-4444-8E32-E424D82D1BB3}"/>
                </a:ext>
              </a:extLst>
            </p:cNvPr>
            <p:cNvSpPr/>
            <p:nvPr/>
          </p:nvSpPr>
          <p:spPr>
            <a:xfrm>
              <a:off x="4690896" y="2932299"/>
              <a:ext cx="390124" cy="3755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F003016-70C4-0C4E-A061-43181FC809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4792856" y="2977061"/>
              <a:ext cx="164746" cy="129443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24EB5B05-41F4-2C4A-9FA8-36BE807F6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2886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Mapping out caustic lines</a:t>
            </a:r>
          </a:p>
        </p:txBody>
      </p:sp>
    </p:spTree>
    <p:extLst>
      <p:ext uri="{BB962C8B-B14F-4D97-AF65-F5344CB8AC3E}">
        <p14:creationId xmlns:p14="http://schemas.microsoft.com/office/powerpoint/2010/main" val="125193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90872-69DF-AB40-8423-F6BED718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2886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Mapping out caustic 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43302-8764-A943-97E4-24CAF0BBF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2061" y="1600201"/>
            <a:ext cx="527033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133" dirty="0"/>
              <a:t>Where the caustic expression is</a:t>
            </a:r>
            <a:r>
              <a:rPr lang="en-AU" sz="2133" dirty="0"/>
              <a:t> undefined, the longitudinal phase space is considered well linearized, resulting in a short bunch with a symmetrical current profile. </a:t>
            </a:r>
          </a:p>
          <a:p>
            <a:endParaRPr lang="en-US" sz="2133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C492A7-57BC-3445-A980-6232670D03BB}"/>
              </a:ext>
            </a:extLst>
          </p:cNvPr>
          <p:cNvSpPr txBox="1"/>
          <p:nvPr/>
        </p:nvSpPr>
        <p:spPr>
          <a:xfrm>
            <a:off x="1324908" y="5235177"/>
            <a:ext cx="4555032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Offset of 14 micrometers removed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3EA71517-6C45-8A41-A36F-0D021D05A053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33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CB6242-C769-9144-ADEE-EA839670AB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2" r="20524"/>
          <a:stretch/>
        </p:blipFill>
        <p:spPr>
          <a:xfrm>
            <a:off x="6371229" y="3429001"/>
            <a:ext cx="5230025" cy="122527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4B1FBB1-A4D9-8D47-A227-5ED4E55CECCA}"/>
              </a:ext>
            </a:extLst>
          </p:cNvPr>
          <p:cNvGrpSpPr/>
          <p:nvPr/>
        </p:nvGrpSpPr>
        <p:grpSpPr>
          <a:xfrm>
            <a:off x="503057" y="1417640"/>
            <a:ext cx="5760024" cy="3644513"/>
            <a:chOff x="377293" y="1063229"/>
            <a:chExt cx="4320018" cy="273338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88DBD78-AC67-BD46-95E8-DC870E24C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6389" y="1063229"/>
              <a:ext cx="4290922" cy="2733385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7CACF88-8E4E-184B-8586-4FB8937AA79F}"/>
                </a:ext>
              </a:extLst>
            </p:cNvPr>
            <p:cNvSpPr/>
            <p:nvPr/>
          </p:nvSpPr>
          <p:spPr>
            <a:xfrm>
              <a:off x="377293" y="2857973"/>
              <a:ext cx="390124" cy="3755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59D4262-22CD-3C4F-ACA8-9BABFC44F5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479253" y="2902735"/>
              <a:ext cx="164746" cy="129443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C5A85AE-4BF4-9047-96DC-28AA51F604BC}"/>
              </a:ext>
            </a:extLst>
          </p:cNvPr>
          <p:cNvSpPr txBox="1"/>
          <p:nvPr/>
        </p:nvSpPr>
        <p:spPr>
          <a:xfrm>
            <a:off x="6859024" y="6348472"/>
            <a:ext cx="4723376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867" dirty="0" err="1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T.K.Charles</a:t>
            </a:r>
            <a:r>
              <a:rPr lang="en-US" sz="1867" dirty="0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et al. IPAC19, WEYYPLS2</a:t>
            </a:r>
          </a:p>
        </p:txBody>
      </p:sp>
    </p:spTree>
    <p:extLst>
      <p:ext uri="{BB962C8B-B14F-4D97-AF65-F5344CB8AC3E}">
        <p14:creationId xmlns:p14="http://schemas.microsoft.com/office/powerpoint/2010/main" val="3474293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5EF2B29-0706-BF4F-BE31-68A99BF6284E}"/>
              </a:ext>
            </a:extLst>
          </p:cNvPr>
          <p:cNvGrpSpPr/>
          <p:nvPr/>
        </p:nvGrpSpPr>
        <p:grpSpPr>
          <a:xfrm>
            <a:off x="37914" y="114300"/>
            <a:ext cx="2374372" cy="6654800"/>
            <a:chOff x="42926" y="114300"/>
            <a:chExt cx="3143919" cy="66548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00D3D0A-7C5C-4D4C-A76C-A00FA289380F}"/>
                </a:ext>
              </a:extLst>
            </p:cNvPr>
            <p:cNvGrpSpPr/>
            <p:nvPr/>
          </p:nvGrpSpPr>
          <p:grpSpPr>
            <a:xfrm>
              <a:off x="42926" y="114300"/>
              <a:ext cx="2928875" cy="6654800"/>
              <a:chOff x="157226" y="114300"/>
              <a:chExt cx="2928874" cy="6654800"/>
            </a:xfrm>
          </p:grpSpPr>
          <p:pic>
            <p:nvPicPr>
              <p:cNvPr id="9" name="Picture 8" descr="IntroductoryFigure.png">
                <a:extLst>
                  <a:ext uri="{FF2B5EF4-FFF2-40B4-BE49-F238E27FC236}">
                    <a16:creationId xmlns:a16="http://schemas.microsoft.com/office/drawing/2014/main" id="{B8A2B38E-71E5-5949-BEFD-F3B6612A15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606550" y="2076450"/>
                <a:ext cx="6654800" cy="2730500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10ED08C-6A07-C748-A5F9-0A47F5146BBC}"/>
                  </a:ext>
                </a:extLst>
              </p:cNvPr>
              <p:cNvSpPr/>
              <p:nvPr/>
            </p:nvSpPr>
            <p:spPr>
              <a:xfrm rot="18019431">
                <a:off x="387282" y="3211809"/>
                <a:ext cx="385118" cy="8452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1B3677-70F2-6D4C-ABE7-F4EBDA948266}"/>
                </a:ext>
              </a:extLst>
            </p:cNvPr>
            <p:cNvSpPr/>
            <p:nvPr/>
          </p:nvSpPr>
          <p:spPr>
            <a:xfrm>
              <a:off x="2662820" y="3194469"/>
              <a:ext cx="524025" cy="1597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spcCol="0"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416083F-5799-9149-A3DA-DAF4F6A185BF}"/>
                </a:ext>
              </a:extLst>
            </p:cNvPr>
            <p:cNvSpPr/>
            <p:nvPr/>
          </p:nvSpPr>
          <p:spPr>
            <a:xfrm rot="2733951">
              <a:off x="2123985" y="3861766"/>
              <a:ext cx="1002695" cy="271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spcCol="0"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FA708EA-83FF-514C-9DA1-8727AD9DDEEE}"/>
              </a:ext>
            </a:extLst>
          </p:cNvPr>
          <p:cNvSpPr txBox="1"/>
          <p:nvPr/>
        </p:nvSpPr>
        <p:spPr>
          <a:xfrm>
            <a:off x="2098078" y="3381265"/>
            <a:ext cx="104177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15003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Longitudinal Phase Space manipulation in recirculating machines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DB14BD-66F1-BE4D-861F-902507726041}"/>
              </a:ext>
            </a:extLst>
          </p:cNvPr>
          <p:cNvSpPr/>
          <p:nvPr/>
        </p:nvSpPr>
        <p:spPr>
          <a:xfrm>
            <a:off x="2098078" y="4704704"/>
            <a:ext cx="4960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Example of the usefulness of caustics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26AA9A-BD02-324D-9F21-7834623419E8}"/>
              </a:ext>
            </a:extLst>
          </p:cNvPr>
          <p:cNvSpPr/>
          <p:nvPr/>
        </p:nvSpPr>
        <p:spPr>
          <a:xfrm>
            <a:off x="3152728" y="5297612"/>
            <a:ext cx="50188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</a:t>
            </a:r>
          </a:p>
          <a:p>
            <a:r>
              <a:rPr lang="en-US" sz="2400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Dave Douglas, JLAB</a:t>
            </a:r>
          </a:p>
          <a:p>
            <a:r>
              <a:rPr lang="en-US" sz="2400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Peter Williams, Cockcroft Institute</a:t>
            </a:r>
          </a:p>
          <a:p>
            <a:endParaRPr lang="en-US" sz="2400" dirty="0">
              <a:solidFill>
                <a:srgbClr val="15003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7259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137849"/>
            <a:ext cx="10515600" cy="1325563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rgbClr val="00206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 UK recirculating FEL concept</a:t>
            </a:r>
          </a:p>
        </p:txBody>
      </p:sp>
      <p:pic>
        <p:nvPicPr>
          <p:cNvPr id="2" name="Picture 1" descr="UK-XFEL_phase_bisected_asymm_erl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585" y="1086842"/>
            <a:ext cx="9189589" cy="4746931"/>
          </a:xfrm>
          <a:prstGeom prst="rect">
            <a:avLst/>
          </a:prstGeom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FDAAF691-D69F-A840-9068-2C8B7D273277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35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BBA4F1-AFB1-2D41-8B37-C126D6D02279}"/>
              </a:ext>
            </a:extLst>
          </p:cNvPr>
          <p:cNvSpPr/>
          <p:nvPr/>
        </p:nvSpPr>
        <p:spPr>
          <a:xfrm>
            <a:off x="235357" y="5334559"/>
            <a:ext cx="46602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</a:t>
            </a:r>
          </a:p>
          <a:p>
            <a:r>
              <a:rPr lang="en-US" sz="2400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Dave Douglas, JLAB</a:t>
            </a:r>
          </a:p>
          <a:p>
            <a:r>
              <a:rPr lang="en-US" sz="2400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Peter Williams, Cockcroft Institute</a:t>
            </a:r>
          </a:p>
          <a:p>
            <a:endParaRPr lang="en-US" sz="2400" dirty="0">
              <a:solidFill>
                <a:srgbClr val="15003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3535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9667" y="38101"/>
            <a:ext cx="10634133" cy="1236133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224BA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exclusion plots for each arc of a recirculating machine during acceleration</a:t>
            </a: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 flipV="1">
            <a:off x="3268133" y="1566334"/>
            <a:ext cx="338667" cy="35977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ExclusionPlots_Acceleration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0667" y="1602311"/>
            <a:ext cx="2834216" cy="1858619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4097868" y="3522131"/>
            <a:ext cx="4433160" cy="863597"/>
            <a:chOff x="4114801" y="3217335"/>
            <a:chExt cx="4433160" cy="863597"/>
          </a:xfrm>
        </p:grpSpPr>
        <p:pic>
          <p:nvPicPr>
            <p:cNvPr id="35" name="Picture 34" descr="Legend.pn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/>
          </p:blipFill>
          <p:spPr>
            <a:xfrm>
              <a:off x="4114801" y="3327399"/>
              <a:ext cx="254000" cy="753533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4351868" y="3217335"/>
              <a:ext cx="4196093" cy="86074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Non-caustic region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single fold caustic (single current spike)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two fold caustics (multiple current spike)</a:t>
              </a:r>
            </a:p>
          </p:txBody>
        </p:sp>
      </p:grpSp>
      <p:pic>
        <p:nvPicPr>
          <p:cNvPr id="54" name="Picture 5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617" y="1579100"/>
            <a:ext cx="2396448" cy="4792896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75167" y="1608669"/>
            <a:ext cx="198966" cy="475206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12345678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0" y="1494365"/>
            <a:ext cx="876300" cy="29238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sz="1300" dirty="0">
                <a:latin typeface="Helvetica"/>
                <a:cs typeface="Helvetica"/>
              </a:rPr>
              <a:t>Arc no.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59365" y="1591730"/>
            <a:ext cx="2408768" cy="588434"/>
          </a:xfrm>
          <a:prstGeom prst="rect">
            <a:avLst/>
          </a:prstGeom>
          <a:noFill/>
          <a:ln w="12700" cmpd="sng">
            <a:solidFill>
              <a:srgbClr val="0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pic>
        <p:nvPicPr>
          <p:cNvPr id="2" name="Picture 1" descr="ExclusionPlots_Acceleration_Arc1_and_2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41"/>
          <a:stretch/>
        </p:blipFill>
        <p:spPr>
          <a:xfrm>
            <a:off x="6553200" y="1562101"/>
            <a:ext cx="5321300" cy="1905000"/>
          </a:xfrm>
          <a:prstGeom prst="rect">
            <a:avLst/>
          </a:prstGeom>
        </p:spPr>
      </p:pic>
      <p:pic>
        <p:nvPicPr>
          <p:cNvPr id="17" name="Picture 16" descr="ExclusionPlots_Acceleration_Arc1_and_2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6800" y="1579245"/>
            <a:ext cx="2921000" cy="191325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589867" y="1565167"/>
            <a:ext cx="8271933" cy="1889229"/>
          </a:xfrm>
          <a:prstGeom prst="rect">
            <a:avLst/>
          </a:prstGeom>
          <a:noFill/>
          <a:ln w="12700" cmpd="sng">
            <a:solidFill>
              <a:srgbClr val="0A20A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3268133" y="2180164"/>
            <a:ext cx="313267" cy="1274236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0D3BA8C0-B47B-4145-A08C-6629E2764396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36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385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617" y="1579100"/>
            <a:ext cx="2396448" cy="47928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5167" y="1608669"/>
            <a:ext cx="198966" cy="475206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12345678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1494365"/>
            <a:ext cx="876300" cy="29238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sz="1300" dirty="0">
                <a:latin typeface="Helvetica"/>
                <a:cs typeface="Helvetica"/>
              </a:rPr>
              <a:t>Arc no.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59365" y="5757330"/>
            <a:ext cx="2408766" cy="588434"/>
          </a:xfrm>
          <a:prstGeom prst="rect">
            <a:avLst/>
          </a:prstGeom>
          <a:noFill/>
          <a:ln w="12700" cmpd="sng">
            <a:solidFill>
              <a:srgbClr val="0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4954" y="3325287"/>
            <a:ext cx="7867651" cy="187325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860804" y="3268138"/>
            <a:ext cx="8026399" cy="1981200"/>
          </a:xfrm>
          <a:prstGeom prst="rect">
            <a:avLst/>
          </a:prstGeom>
          <a:noFill/>
          <a:ln w="12700" cmpd="sng">
            <a:solidFill>
              <a:srgbClr val="0A20A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251200" y="3273508"/>
            <a:ext cx="610964" cy="2483826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268133" y="5249338"/>
            <a:ext cx="592670" cy="1117595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5619" y="3318939"/>
            <a:ext cx="2721657" cy="1828799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4080934" y="5367864"/>
            <a:ext cx="4433160" cy="863597"/>
            <a:chOff x="4114801" y="3217335"/>
            <a:chExt cx="4433160" cy="863597"/>
          </a:xfrm>
        </p:grpSpPr>
        <p:pic>
          <p:nvPicPr>
            <p:cNvPr id="30" name="Picture 29" descr="Legend.pn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/>
          </p:blipFill>
          <p:spPr>
            <a:xfrm>
              <a:off x="4114801" y="3327399"/>
              <a:ext cx="254000" cy="753533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4351868" y="3217335"/>
              <a:ext cx="4196093" cy="86074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Non-caustic region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single fold caustic (single current spike)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two fold caustics (multiple current spike)</a:t>
              </a:r>
            </a:p>
          </p:txBody>
        </p:sp>
      </p:grpSp>
      <p:sp>
        <p:nvSpPr>
          <p:cNvPr id="23" name="Title 3">
            <a:extLst>
              <a:ext uri="{FF2B5EF4-FFF2-40B4-BE49-F238E27FC236}">
                <a16:creationId xmlns:a16="http://schemas.microsoft.com/office/drawing/2014/main" id="{4C032994-DE50-704D-9F6F-2A93A634E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38101"/>
            <a:ext cx="10634133" cy="1236133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224BA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exclusion plots for each arc of a recirculating machine during acceleration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1358EEFD-057C-8F43-AE00-6AF33DBCE363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37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8351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5350"/>
            <a:ext cx="10675875" cy="777037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224BA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Bunch distributions at various positions around the accelerator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6757" y="1467119"/>
            <a:ext cx="2094379" cy="67710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Bunch Distribution from gun: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313" y="5141650"/>
            <a:ext cx="2094379" cy="67710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Distribution after lasing: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781" y="3173352"/>
            <a:ext cx="1945759" cy="67710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Distribution at end of arc 8: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540442" y="2740862"/>
            <a:ext cx="10997964" cy="13511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80973" y="4603209"/>
            <a:ext cx="10916899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742" y="979996"/>
            <a:ext cx="2626639" cy="1658535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742" y="2857391"/>
            <a:ext cx="2626639" cy="165853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742" y="4760179"/>
            <a:ext cx="2626639" cy="1658535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039" y="971501"/>
            <a:ext cx="2675056" cy="1658535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039" y="2875084"/>
            <a:ext cx="2675056" cy="1658535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039" y="4777874"/>
            <a:ext cx="2675056" cy="165853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8571" y="969950"/>
            <a:ext cx="2675056" cy="1658535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4031" y="2873535"/>
            <a:ext cx="2675056" cy="1658535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4031" y="4776323"/>
            <a:ext cx="2675056" cy="1658535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549958" y="2122751"/>
            <a:ext cx="2814707" cy="4616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200" dirty="0">
                <a:solidFill>
                  <a:srgbClr val="000080"/>
                </a:solidFill>
              </a:rPr>
              <a:t>With thanks to </a:t>
            </a:r>
            <a:r>
              <a:rPr lang="en-US" sz="1200" b="1" dirty="0">
                <a:solidFill>
                  <a:srgbClr val="000080"/>
                </a:solidFill>
              </a:rPr>
              <a:t>Julian McKenzie </a:t>
            </a:r>
            <a:r>
              <a:rPr lang="en-US" sz="1200" dirty="0">
                <a:solidFill>
                  <a:srgbClr val="000080"/>
                </a:solidFill>
              </a:rPr>
              <a:t>(</a:t>
            </a:r>
            <a:r>
              <a:rPr lang="en-US" sz="1200" dirty="0" err="1">
                <a:solidFill>
                  <a:srgbClr val="000080"/>
                </a:solidFill>
              </a:rPr>
              <a:t>Daresbury</a:t>
            </a:r>
            <a:r>
              <a:rPr lang="en-US" sz="1200" dirty="0">
                <a:solidFill>
                  <a:srgbClr val="000080"/>
                </a:solidFill>
              </a:rPr>
              <a:t>, UK) for this distribution.</a:t>
            </a:r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43A45855-E017-3140-B8F0-41E075E7948E}"/>
              </a:ext>
            </a:extLst>
          </p:cNvPr>
          <p:cNvSpPr txBox="1">
            <a:spLocks/>
          </p:cNvSpPr>
          <p:nvPr/>
        </p:nvSpPr>
        <p:spPr>
          <a:xfrm>
            <a:off x="10988298" y="6324524"/>
            <a:ext cx="931902" cy="354587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38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1854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96F4056C-5FAC-5E46-83A2-00768C4DD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369" y="1467624"/>
            <a:ext cx="8502258" cy="2106143"/>
          </a:xfrm>
          <a:prstGeom prst="rect">
            <a:avLst/>
          </a:prstGeom>
        </p:spPr>
      </p:pic>
      <p:pic>
        <p:nvPicPr>
          <p:cNvPr id="25" name="Content Placeholder 4" descr="Shape, polygon&#10;&#10;Description automatically generated">
            <a:extLst>
              <a:ext uri="{FF2B5EF4-FFF2-40B4-BE49-F238E27FC236}">
                <a16:creationId xmlns:a16="http://schemas.microsoft.com/office/drawing/2014/main" id="{4FBE8A1A-0A41-034F-B35A-B4546D266A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60219" y="1690688"/>
            <a:ext cx="2349606" cy="4706124"/>
          </a:xfrm>
        </p:spPr>
      </p:pic>
      <p:sp>
        <p:nvSpPr>
          <p:cNvPr id="13" name="Rectangle 12"/>
          <p:cNvSpPr/>
          <p:nvPr/>
        </p:nvSpPr>
        <p:spPr>
          <a:xfrm>
            <a:off x="3521225" y="1473201"/>
            <a:ext cx="8524058" cy="2106143"/>
          </a:xfrm>
          <a:prstGeom prst="rect">
            <a:avLst/>
          </a:prstGeom>
          <a:noFill/>
          <a:ln w="12700" cmpd="sng">
            <a:solidFill>
              <a:srgbClr val="0A20A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9800" y="1654967"/>
            <a:ext cx="2389012" cy="622566"/>
          </a:xfrm>
          <a:prstGeom prst="rect">
            <a:avLst/>
          </a:prstGeom>
          <a:noFill/>
          <a:ln w="12700" cmpd="sng">
            <a:solidFill>
              <a:srgbClr val="0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 flipV="1">
            <a:off x="3327400" y="1481667"/>
            <a:ext cx="203200" cy="173300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327400" y="2269067"/>
            <a:ext cx="174583" cy="1310275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0" y="1494365"/>
            <a:ext cx="876300" cy="29238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sz="1300" dirty="0">
                <a:latin typeface="Helvetica"/>
                <a:cs typeface="Helvetica"/>
              </a:rPr>
              <a:t>Arc no.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5166" y="1608669"/>
            <a:ext cx="366345" cy="460741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9</a:t>
            </a:r>
          </a:p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101112131415</a:t>
            </a:r>
          </a:p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16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60801" y="3742264"/>
            <a:ext cx="4433160" cy="863597"/>
            <a:chOff x="4114801" y="3217335"/>
            <a:chExt cx="4433160" cy="863597"/>
          </a:xfrm>
        </p:grpSpPr>
        <p:pic>
          <p:nvPicPr>
            <p:cNvPr id="22" name="Picture 21" descr="Legend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/>
          </p:blipFill>
          <p:spPr>
            <a:xfrm>
              <a:off x="4114801" y="3327399"/>
              <a:ext cx="254000" cy="75353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351868" y="3217335"/>
              <a:ext cx="4196093" cy="86074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Non-caustic region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single fold caustic (single current spike)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two fold caustics (multiple current spike)</a:t>
              </a:r>
            </a:p>
          </p:txBody>
        </p:sp>
      </p:grpSp>
      <p:sp>
        <p:nvSpPr>
          <p:cNvPr id="18" name="Title 3">
            <a:extLst>
              <a:ext uri="{FF2B5EF4-FFF2-40B4-BE49-F238E27FC236}">
                <a16:creationId xmlns:a16="http://schemas.microsoft.com/office/drawing/2014/main" id="{A5487B04-4394-F14D-AF1A-60C9168AD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38101"/>
            <a:ext cx="10634133" cy="1236133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224BA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exclusion plots for each arc of a recirculating machine during deceleration</a:t>
            </a:r>
          </a:p>
        </p:txBody>
      </p:sp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DDD2989F-3B86-1B4F-95EE-6D4946500636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39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77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/>
          <p:cNvCxnSpPr/>
          <p:nvPr/>
        </p:nvCxnSpPr>
        <p:spPr>
          <a:xfrm flipH="1">
            <a:off x="9920226" y="3996269"/>
            <a:ext cx="597468" cy="10447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466387" y="3448240"/>
            <a:ext cx="1702423" cy="698880"/>
          </a:xfrm>
          <a:prstGeom prst="rect">
            <a:avLst/>
          </a:prstGeom>
        </p:spPr>
        <p:txBody>
          <a:bodyPr wrap="square" lIns="163931" tIns="81964" rIns="163931" bIns="81964">
            <a:spAutoFit/>
          </a:bodyPr>
          <a:lstStyle/>
          <a:p>
            <a:r>
              <a:rPr lang="en-GB" sz="17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Surface of water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17387" y="5550236"/>
            <a:ext cx="4628447" cy="534861"/>
          </a:xfrm>
          <a:prstGeom prst="rect">
            <a:avLst/>
          </a:prstGeom>
        </p:spPr>
        <p:txBody>
          <a:bodyPr wrap="square" lIns="163931" tIns="81964" rIns="163931" bIns="81964">
            <a:spAutoFit/>
          </a:bodyPr>
          <a:lstStyle/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J.F. Nye “Natural Focusing and Fine Structure of Light: Caustics and Wave Dislocations”, (Taylor &amp; Francis, Philadelphia, 1999).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CEEE56E2-03E7-7A42-92FF-93A2664A0A4E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4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3" name="Picture 2" descr="A glass of wine on a table&#10;&#10;Description automatically generated">
            <a:extLst>
              <a:ext uri="{FF2B5EF4-FFF2-40B4-BE49-F238E27FC236}">
                <a16:creationId xmlns:a16="http://schemas.microsoft.com/office/drawing/2014/main" id="{8B896251-1922-4048-AC55-4CF3A2360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9166" y="2620310"/>
            <a:ext cx="5620629" cy="4215472"/>
          </a:xfrm>
          <a:prstGeom prst="rect">
            <a:avLst/>
          </a:prstGeom>
        </p:spPr>
      </p:pic>
      <p:pic>
        <p:nvPicPr>
          <p:cNvPr id="5" name="Picture 4" descr="A bridge over a body of water&#10;&#10;Description automatically generated">
            <a:extLst>
              <a:ext uri="{FF2B5EF4-FFF2-40B4-BE49-F238E27FC236}">
                <a16:creationId xmlns:a16="http://schemas.microsoft.com/office/drawing/2014/main" id="{4346C76B-3880-654E-8D70-692FC773D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6" y="2025741"/>
            <a:ext cx="6421615" cy="4816211"/>
          </a:xfrm>
          <a:prstGeom prst="rect">
            <a:avLst/>
          </a:prstGeom>
        </p:spPr>
      </p:pic>
      <p:sp>
        <p:nvSpPr>
          <p:cNvPr id="11" name="Title 3">
            <a:extLst>
              <a:ext uri="{FF2B5EF4-FFF2-40B4-BE49-F238E27FC236}">
                <a16:creationId xmlns:a16="http://schemas.microsoft.com/office/drawing/2014/main" id="{AB1D00F6-8661-714F-8B3F-6AC00195308A}"/>
              </a:ext>
            </a:extLst>
          </p:cNvPr>
          <p:cNvSpPr txBox="1">
            <a:spLocks/>
          </p:cNvSpPr>
          <p:nvPr/>
        </p:nvSpPr>
        <p:spPr>
          <a:xfrm>
            <a:off x="463849" y="229484"/>
            <a:ext cx="11235945" cy="1195413"/>
          </a:xfrm>
          <a:prstGeom prst="rect">
            <a:avLst/>
          </a:prstGeom>
          <a:solidFill>
            <a:srgbClr val="D0D0D0"/>
          </a:solidFill>
        </p:spPr>
        <p:txBody>
          <a:bodyPr vert="horz" lIns="121920" tIns="60960" rIns="121920" bIns="6096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400" i="0" kern="1200">
                <a:solidFill>
                  <a:schemeClr val="tx1"/>
                </a:solidFill>
                <a:latin typeface="CMUSansSerif"/>
                <a:ea typeface="+mj-ea"/>
                <a:cs typeface="CMUSansSerif"/>
              </a:defRPr>
            </a:lvl1pPr>
          </a:lstStyle>
          <a:p>
            <a:r>
              <a:rPr lang="en-US" sz="26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Caustics lines are an envelope of trajectories, </a:t>
            </a:r>
            <a:br>
              <a:rPr lang="en-US" sz="26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</a:br>
            <a:r>
              <a:rPr lang="en-US" sz="26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or the projection of that envelope on another surface.</a:t>
            </a:r>
          </a:p>
        </p:txBody>
      </p:sp>
    </p:spTree>
    <p:extLst>
      <p:ext uri="{BB962C8B-B14F-4D97-AF65-F5344CB8AC3E}">
        <p14:creationId xmlns:p14="http://schemas.microsoft.com/office/powerpoint/2010/main" val="18813430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42DC1100-6CA7-B64A-BD86-E51C2D8AE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027" y="1786751"/>
            <a:ext cx="8393174" cy="2039541"/>
          </a:xfrm>
          <a:prstGeom prst="rect">
            <a:avLst/>
          </a:prstGeom>
        </p:spPr>
      </p:pic>
      <p:pic>
        <p:nvPicPr>
          <p:cNvPr id="27" name="Content Placeholder 4" descr="Shape, polygon&#10;&#10;Description automatically generated">
            <a:extLst>
              <a:ext uri="{FF2B5EF4-FFF2-40B4-BE49-F238E27FC236}">
                <a16:creationId xmlns:a16="http://schemas.microsoft.com/office/drawing/2014/main" id="{F366BCE6-8054-F64D-87E6-125CEA9D88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60219" y="1690688"/>
            <a:ext cx="2349606" cy="4706124"/>
          </a:xfrm>
        </p:spPr>
      </p:pic>
      <p:sp>
        <p:nvSpPr>
          <p:cNvPr id="13" name="Rectangle 12"/>
          <p:cNvSpPr/>
          <p:nvPr/>
        </p:nvSpPr>
        <p:spPr>
          <a:xfrm>
            <a:off x="3521225" y="1744129"/>
            <a:ext cx="8524058" cy="2106143"/>
          </a:xfrm>
          <a:prstGeom prst="rect">
            <a:avLst/>
          </a:prstGeom>
          <a:noFill/>
          <a:ln w="12700" cmpd="sng">
            <a:solidFill>
              <a:srgbClr val="0A20A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9800" y="2281525"/>
            <a:ext cx="2389012" cy="580209"/>
          </a:xfrm>
          <a:prstGeom prst="rect">
            <a:avLst/>
          </a:prstGeom>
          <a:noFill/>
          <a:ln w="12700" cmpd="sng">
            <a:solidFill>
              <a:srgbClr val="0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 flipV="1">
            <a:off x="3327400" y="1744129"/>
            <a:ext cx="193825" cy="541873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318933" y="2861733"/>
            <a:ext cx="220134" cy="999067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0" y="1494365"/>
            <a:ext cx="876300" cy="29238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sz="1300" dirty="0">
                <a:latin typeface="Helvetica"/>
                <a:cs typeface="Helvetica"/>
              </a:rPr>
              <a:t>Arc no.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5166" y="1608669"/>
            <a:ext cx="366345" cy="460741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9</a:t>
            </a:r>
          </a:p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101112131415</a:t>
            </a:r>
          </a:p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16</a:t>
            </a:r>
          </a:p>
        </p:txBody>
      </p:sp>
      <p:pic>
        <p:nvPicPr>
          <p:cNvPr id="20" name="Picture 19" descr="ExclusionPlots_Decceleration_2.pdf"/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3491810" y="1778001"/>
            <a:ext cx="8530238" cy="2065866"/>
          </a:xfrm>
          <a:prstGeom prst="rect">
            <a:avLst/>
          </a:prstGeom>
        </p:spPr>
      </p:pic>
      <p:sp>
        <p:nvSpPr>
          <p:cNvPr id="18" name="Title 3">
            <a:extLst>
              <a:ext uri="{FF2B5EF4-FFF2-40B4-BE49-F238E27FC236}">
                <a16:creationId xmlns:a16="http://schemas.microsoft.com/office/drawing/2014/main" id="{8BDC51A3-E9F2-1D45-9500-13FC465E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38101"/>
            <a:ext cx="10634133" cy="1236133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224BA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exclusion plots for each arc of a recirculating machine during deceleration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9C991431-EFE5-7E43-8CBD-48932861FED6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40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D683DA1-2112-8344-9123-F2A14E2ED4F6}"/>
              </a:ext>
            </a:extLst>
          </p:cNvPr>
          <p:cNvGrpSpPr/>
          <p:nvPr/>
        </p:nvGrpSpPr>
        <p:grpSpPr>
          <a:xfrm>
            <a:off x="3820153" y="3912375"/>
            <a:ext cx="4433160" cy="863597"/>
            <a:chOff x="4114801" y="3217335"/>
            <a:chExt cx="4433160" cy="863597"/>
          </a:xfrm>
        </p:grpSpPr>
        <p:pic>
          <p:nvPicPr>
            <p:cNvPr id="21" name="Picture 20" descr="Legend.png">
              <a:extLst>
                <a:ext uri="{FF2B5EF4-FFF2-40B4-BE49-F238E27FC236}">
                  <a16:creationId xmlns:a16="http://schemas.microsoft.com/office/drawing/2014/main" id="{74E96C83-B02D-E044-B741-753D3B427C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/>
          </p:blipFill>
          <p:spPr>
            <a:xfrm>
              <a:off x="4114801" y="3327399"/>
              <a:ext cx="254000" cy="75353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D01F9BE-7821-5E4D-A51F-CBCC9C479D45}"/>
                </a:ext>
              </a:extLst>
            </p:cNvPr>
            <p:cNvSpPr txBox="1"/>
            <p:nvPr/>
          </p:nvSpPr>
          <p:spPr>
            <a:xfrm>
              <a:off x="4351868" y="3217335"/>
              <a:ext cx="4196093" cy="86074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Non-caustic region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single fold caustic (single current spike)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two fold caustics (multiple current spike)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00157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4" descr="Shape, polygon&#10;&#10;Description automatically generated">
            <a:extLst>
              <a:ext uri="{FF2B5EF4-FFF2-40B4-BE49-F238E27FC236}">
                <a16:creationId xmlns:a16="http://schemas.microsoft.com/office/drawing/2014/main" id="{E3DA43AA-2EB3-E14B-9259-1F9D181DE4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60219" y="1690688"/>
            <a:ext cx="2349606" cy="4706124"/>
          </a:xfrm>
        </p:spPr>
      </p:pic>
      <p:sp>
        <p:nvSpPr>
          <p:cNvPr id="13" name="Rectangle 12"/>
          <p:cNvSpPr/>
          <p:nvPr/>
        </p:nvSpPr>
        <p:spPr>
          <a:xfrm>
            <a:off x="3533050" y="2404531"/>
            <a:ext cx="8524058" cy="2106143"/>
          </a:xfrm>
          <a:prstGeom prst="rect">
            <a:avLst/>
          </a:prstGeom>
          <a:noFill/>
          <a:ln w="12700" cmpd="sng">
            <a:solidFill>
              <a:srgbClr val="0A20A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9800" y="2899593"/>
            <a:ext cx="2389012" cy="580209"/>
          </a:xfrm>
          <a:prstGeom prst="rect">
            <a:avLst/>
          </a:prstGeom>
          <a:noFill/>
          <a:ln w="12700" cmpd="sng">
            <a:solidFill>
              <a:srgbClr val="0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327400" y="2387603"/>
            <a:ext cx="206558" cy="524930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318933" y="3471333"/>
            <a:ext cx="231959" cy="1049869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0" y="1494365"/>
            <a:ext cx="876300" cy="29238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sz="1300" dirty="0">
                <a:latin typeface="Helvetica"/>
                <a:cs typeface="Helvetica"/>
              </a:rPr>
              <a:t>Arc no.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5166" y="1608669"/>
            <a:ext cx="366345" cy="460741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9</a:t>
            </a:r>
          </a:p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101112131415</a:t>
            </a:r>
          </a:p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16</a:t>
            </a:r>
          </a:p>
        </p:txBody>
      </p:sp>
      <p:pic>
        <p:nvPicPr>
          <p:cNvPr id="20" name="Picture 19" descr="ExclusionPlots_Decceleration_2.pdf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3487306" y="2438403"/>
            <a:ext cx="8530238" cy="2065866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843868" y="4656664"/>
            <a:ext cx="4433160" cy="863597"/>
            <a:chOff x="4114801" y="3217335"/>
            <a:chExt cx="4433160" cy="863597"/>
          </a:xfrm>
        </p:grpSpPr>
        <p:pic>
          <p:nvPicPr>
            <p:cNvPr id="19" name="Picture 18" descr="Legend.pn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/>
          </p:blipFill>
          <p:spPr>
            <a:xfrm>
              <a:off x="4114801" y="3327399"/>
              <a:ext cx="254000" cy="753533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351868" y="3217335"/>
              <a:ext cx="4196093" cy="86074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Non-caustic region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single fold caustic (single current spike)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two fold caustics (multiple current spike)</a:t>
              </a:r>
            </a:p>
          </p:txBody>
        </p:sp>
      </p:grpSp>
      <p:sp>
        <p:nvSpPr>
          <p:cNvPr id="23" name="Title 3">
            <a:extLst>
              <a:ext uri="{FF2B5EF4-FFF2-40B4-BE49-F238E27FC236}">
                <a16:creationId xmlns:a16="http://schemas.microsoft.com/office/drawing/2014/main" id="{FEE8F4EB-6197-FA41-8049-874D4A513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38101"/>
            <a:ext cx="10634133" cy="1236133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224BA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exclusion plots for each arc of a recirculating machine during deceleration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549BC572-EC35-4C4D-A874-65FC9212A65D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41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D87E1AD0-7ECF-B948-9BD5-273F0A089B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1990" y="2471066"/>
            <a:ext cx="2794560" cy="1957917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BC0C7129-DA7E-EE47-A0A1-C5B3D81676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8288" y="2441711"/>
            <a:ext cx="5569038" cy="203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4461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4" descr="Shape, polygon&#10;&#10;Description automatically generated">
            <a:extLst>
              <a:ext uri="{FF2B5EF4-FFF2-40B4-BE49-F238E27FC236}">
                <a16:creationId xmlns:a16="http://schemas.microsoft.com/office/drawing/2014/main" id="{3B31FA0E-FF53-FF4F-B8D0-B9FFDE2A61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60219" y="1690688"/>
            <a:ext cx="2349606" cy="4706124"/>
          </a:xfrm>
        </p:spPr>
      </p:pic>
      <p:sp>
        <p:nvSpPr>
          <p:cNvPr id="13" name="Rectangle 12"/>
          <p:cNvSpPr/>
          <p:nvPr/>
        </p:nvSpPr>
        <p:spPr>
          <a:xfrm>
            <a:off x="3533050" y="2988731"/>
            <a:ext cx="8524058" cy="2106143"/>
          </a:xfrm>
          <a:prstGeom prst="rect">
            <a:avLst/>
          </a:prstGeom>
          <a:noFill/>
          <a:ln w="12700" cmpd="sng">
            <a:solidFill>
              <a:srgbClr val="0A20A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9800" y="3483793"/>
            <a:ext cx="2389012" cy="580209"/>
          </a:xfrm>
          <a:prstGeom prst="rect">
            <a:avLst/>
          </a:prstGeom>
          <a:noFill/>
          <a:ln w="12700" cmpd="sng">
            <a:solidFill>
              <a:srgbClr val="0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327400" y="2971803"/>
            <a:ext cx="206558" cy="524930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318933" y="4055533"/>
            <a:ext cx="231959" cy="1049869"/>
          </a:xfrm>
          <a:prstGeom prst="line">
            <a:avLst/>
          </a:prstGeom>
          <a:ln>
            <a:solidFill>
              <a:srgbClr val="0A2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0" y="1494365"/>
            <a:ext cx="876300" cy="29238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sz="1300" dirty="0">
                <a:latin typeface="Helvetica"/>
                <a:cs typeface="Helvetica"/>
              </a:rPr>
              <a:t>Arc no.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5166" y="1608669"/>
            <a:ext cx="366345" cy="460741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9</a:t>
            </a:r>
          </a:p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101112131415</a:t>
            </a:r>
          </a:p>
          <a:p>
            <a:pPr algn="ctr">
              <a:lnSpc>
                <a:spcPct val="310000"/>
              </a:lnSpc>
            </a:pPr>
            <a:r>
              <a:rPr lang="en-US" sz="1200" dirty="0">
                <a:latin typeface="Helvetica"/>
                <a:cs typeface="Helvetica"/>
              </a:rPr>
              <a:t>16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843868" y="5300131"/>
            <a:ext cx="4433160" cy="863597"/>
            <a:chOff x="4114801" y="3217335"/>
            <a:chExt cx="4433160" cy="863597"/>
          </a:xfrm>
        </p:grpSpPr>
        <p:pic>
          <p:nvPicPr>
            <p:cNvPr id="18" name="Picture 17" descr="Legend.pn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/>
          </p:blipFill>
          <p:spPr>
            <a:xfrm>
              <a:off x="4114801" y="3327399"/>
              <a:ext cx="254000" cy="753533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351868" y="3217335"/>
              <a:ext cx="4196093" cy="86074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Non-caustic region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single fold caustic (single current spike)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Region of two fold caustics (multiple current spike)</a:t>
              </a:r>
            </a:p>
          </p:txBody>
        </p:sp>
      </p:grpSp>
      <p:sp>
        <p:nvSpPr>
          <p:cNvPr id="21" name="Title 3">
            <a:extLst>
              <a:ext uri="{FF2B5EF4-FFF2-40B4-BE49-F238E27FC236}">
                <a16:creationId xmlns:a16="http://schemas.microsoft.com/office/drawing/2014/main" id="{F3F29D47-9DD1-1C4A-A2F3-A0D0F9ED2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38101"/>
            <a:ext cx="10634133" cy="1236133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224BA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exclusion plots for each arc of a recirculating machine during deceleration</a:t>
            </a:r>
          </a:p>
        </p:txBody>
      </p: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B51142BD-25B4-B349-B42B-9BB4201FAAFB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42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8CACBAD8-38B1-8045-B4FA-FF8B62635B9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048" t="4831" r="1681" b="4962"/>
          <a:stretch/>
        </p:blipFill>
        <p:spPr>
          <a:xfrm>
            <a:off x="6467815" y="3091543"/>
            <a:ext cx="5449020" cy="1919786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72941564-43FF-2743-8C8F-EF73E67D7F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3313" y="3191743"/>
            <a:ext cx="2901685" cy="174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6755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94313" y="1300474"/>
            <a:ext cx="2094379" cy="67710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Distribution after lasing: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681565" y="2884322"/>
            <a:ext cx="10916899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Picture 5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742" y="1054469"/>
            <a:ext cx="2626639" cy="1658535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039" y="1072164"/>
            <a:ext cx="2675056" cy="1658535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4031" y="1070613"/>
            <a:ext cx="2675056" cy="165853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1069" y="3192035"/>
            <a:ext cx="2094379" cy="67710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Distribution at dump: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9805" y="3050877"/>
            <a:ext cx="2550388" cy="16585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5976" y="3050876"/>
            <a:ext cx="2675056" cy="165853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2969" y="3050876"/>
            <a:ext cx="2675056" cy="1658535"/>
          </a:xfrm>
          <a:prstGeom prst="rect">
            <a:avLst/>
          </a:prstGeom>
        </p:spPr>
      </p:pic>
      <p:sp>
        <p:nvSpPr>
          <p:cNvPr id="15" name="Title 3">
            <a:extLst>
              <a:ext uri="{FF2B5EF4-FFF2-40B4-BE49-F238E27FC236}">
                <a16:creationId xmlns:a16="http://schemas.microsoft.com/office/drawing/2014/main" id="{7883A133-D61B-FF48-AB8B-56EF9D3FE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5350"/>
            <a:ext cx="10675875" cy="777037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0224BA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Bunch distributions at various positions around the accelerator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0C352B8C-93C3-5446-A98C-DCA3951959C5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43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240F1C-0CA8-EA48-BB89-5F1DCFD59D3E}"/>
              </a:ext>
            </a:extLst>
          </p:cNvPr>
          <p:cNvSpPr txBox="1"/>
          <p:nvPr/>
        </p:nvSpPr>
        <p:spPr>
          <a:xfrm>
            <a:off x="6859024" y="6348472"/>
            <a:ext cx="4723376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867" dirty="0" err="1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T.K.Charles</a:t>
            </a:r>
            <a:r>
              <a:rPr lang="en-US" sz="1867" dirty="0">
                <a:solidFill>
                  <a:srgbClr val="00008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et al. IPAC18, WEYGBE2</a:t>
            </a:r>
          </a:p>
        </p:txBody>
      </p:sp>
    </p:spTree>
    <p:extLst>
      <p:ext uri="{BB962C8B-B14F-4D97-AF65-F5344CB8AC3E}">
        <p14:creationId xmlns:p14="http://schemas.microsoft.com/office/powerpoint/2010/main" val="8937426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1BC0736-3851-9B46-BF02-B77E4A21735E}"/>
              </a:ext>
            </a:extLst>
          </p:cNvPr>
          <p:cNvGrpSpPr/>
          <p:nvPr/>
        </p:nvGrpSpPr>
        <p:grpSpPr>
          <a:xfrm>
            <a:off x="37914" y="114300"/>
            <a:ext cx="2211965" cy="6654800"/>
            <a:chOff x="42926" y="114300"/>
            <a:chExt cx="2928875" cy="66548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1A8BA32-5E4D-164E-8AC0-0B87C73F58E7}"/>
                </a:ext>
              </a:extLst>
            </p:cNvPr>
            <p:cNvGrpSpPr/>
            <p:nvPr/>
          </p:nvGrpSpPr>
          <p:grpSpPr>
            <a:xfrm>
              <a:off x="42926" y="114300"/>
              <a:ext cx="2928875" cy="6654800"/>
              <a:chOff x="157226" y="114300"/>
              <a:chExt cx="2928874" cy="6654800"/>
            </a:xfrm>
          </p:grpSpPr>
          <p:pic>
            <p:nvPicPr>
              <p:cNvPr id="9" name="Picture 8" descr="IntroductoryFigure.png">
                <a:extLst>
                  <a:ext uri="{FF2B5EF4-FFF2-40B4-BE49-F238E27FC236}">
                    <a16:creationId xmlns:a16="http://schemas.microsoft.com/office/drawing/2014/main" id="{4C049563-71C7-4443-BB09-5FB667E297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606550" y="2076450"/>
                <a:ext cx="6654800" cy="2730500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C9440A-393A-494E-86A8-330ABD428DEA}"/>
                  </a:ext>
                </a:extLst>
              </p:cNvPr>
              <p:cNvSpPr/>
              <p:nvPr/>
            </p:nvSpPr>
            <p:spPr>
              <a:xfrm rot="18019431">
                <a:off x="387282" y="3211809"/>
                <a:ext cx="385118" cy="8452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6E2DE0B-BA2E-D042-A475-62889B1E2CED}"/>
                </a:ext>
              </a:extLst>
            </p:cNvPr>
            <p:cNvSpPr/>
            <p:nvPr/>
          </p:nvSpPr>
          <p:spPr>
            <a:xfrm>
              <a:off x="2636110" y="3194469"/>
              <a:ext cx="269383" cy="1597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spcCol="0"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8E75C7-8C2C-DB46-9E3C-D713B6233B51}"/>
                </a:ext>
              </a:extLst>
            </p:cNvPr>
            <p:cNvSpPr/>
            <p:nvPr/>
          </p:nvSpPr>
          <p:spPr>
            <a:xfrm rot="2733951">
              <a:off x="2123985" y="3861766"/>
              <a:ext cx="1002695" cy="271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spcCol="0"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FA708EA-83FF-514C-9DA1-8727AD9DDEEE}"/>
              </a:ext>
            </a:extLst>
          </p:cNvPr>
          <p:cNvSpPr txBox="1"/>
          <p:nvPr/>
        </p:nvSpPr>
        <p:spPr>
          <a:xfrm>
            <a:off x="2412286" y="4025941"/>
            <a:ext cx="10653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150030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Microbunching instability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DB14BD-66F1-BE4D-861F-902507726041}"/>
              </a:ext>
            </a:extLst>
          </p:cNvPr>
          <p:cNvSpPr/>
          <p:nvPr/>
        </p:nvSpPr>
        <p:spPr>
          <a:xfrm>
            <a:off x="2412286" y="4833329"/>
            <a:ext cx="287931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67" dirty="0">
                <a:solidFill>
                  <a:srgbClr val="15003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Example of caustics</a:t>
            </a:r>
          </a:p>
        </p:txBody>
      </p:sp>
    </p:spTree>
    <p:extLst>
      <p:ext uri="{BB962C8B-B14F-4D97-AF65-F5344CB8AC3E}">
        <p14:creationId xmlns:p14="http://schemas.microsoft.com/office/powerpoint/2010/main" val="32142181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7066"/>
            <a:ext cx="8229600" cy="706120"/>
          </a:xfrm>
        </p:spPr>
        <p:txBody>
          <a:bodyPr>
            <a:normAutofit/>
          </a:bodyPr>
          <a:lstStyle/>
          <a:p>
            <a:r>
              <a:rPr lang="en-US" sz="35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Micro-bunching caustics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9867" y="1034430"/>
            <a:ext cx="10753133" cy="5040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 caustic expression can also be derived for micro-bunching. Each line shows where a current spike will be seen.</a:t>
            </a:r>
            <a:endParaRPr lang="en-GB" sz="18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990" y="2083737"/>
            <a:ext cx="5579145" cy="36040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036" y="2094271"/>
            <a:ext cx="5660909" cy="35380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57134" y="3283327"/>
            <a:ext cx="499535" cy="728133"/>
          </a:xfrm>
          <a:prstGeom prst="rect">
            <a:avLst/>
          </a:prstGeom>
          <a:noFill/>
          <a:ln w="19050" cmpd="sng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23704D09-41F9-AD46-81C4-2348A686666B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45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55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831" y="175076"/>
            <a:ext cx="11202053" cy="73312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5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nature leads to bifurcated current peaks</a:t>
            </a:r>
            <a:endParaRPr lang="en-GB" sz="35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8" name="Picture 7" descr="Screen Shot 2017-05-05 at 8.49.28 am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974" y="6041685"/>
            <a:ext cx="2081080" cy="308159"/>
          </a:xfrm>
          <a:prstGeom prst="rect">
            <a:avLst/>
          </a:prstGeom>
        </p:spPr>
      </p:pic>
      <p:pic>
        <p:nvPicPr>
          <p:cNvPr id="9" name="Picture 8" descr="Screen Shot 2017-05-05 at 8.49.23 am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2561" y="6059563"/>
            <a:ext cx="2141539" cy="272402"/>
          </a:xfrm>
          <a:prstGeom prst="rect">
            <a:avLst/>
          </a:prstGeom>
        </p:spPr>
      </p:pic>
      <p:pic>
        <p:nvPicPr>
          <p:cNvPr id="10" name="Picture 9" descr="Screen Shot 2017-05-05 at 8.49.18 am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7956" y="6039171"/>
            <a:ext cx="2128059" cy="313186"/>
          </a:xfrm>
          <a:prstGeom prst="rect">
            <a:avLst/>
          </a:prstGeom>
        </p:spPr>
      </p:pic>
      <p:pic>
        <p:nvPicPr>
          <p:cNvPr id="11" name="Picture 10" descr="Screen Shot 2017-05-05 at 8.49.12 am.pn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9375" y="6035264"/>
            <a:ext cx="2146267" cy="3210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5934596" y="3195479"/>
            <a:ext cx="0" cy="388548"/>
          </a:xfrm>
          <a:prstGeom prst="straightConnector1">
            <a:avLst/>
          </a:prstGeom>
          <a:ln>
            <a:solidFill>
              <a:srgbClr val="00116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166496" y="3195479"/>
            <a:ext cx="0" cy="388548"/>
          </a:xfrm>
          <a:prstGeom prst="straightConnector1">
            <a:avLst/>
          </a:prstGeom>
          <a:ln>
            <a:solidFill>
              <a:srgbClr val="00116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493396" y="3195479"/>
            <a:ext cx="0" cy="540948"/>
          </a:xfrm>
          <a:prstGeom prst="straightConnector1">
            <a:avLst/>
          </a:prstGeom>
          <a:ln>
            <a:solidFill>
              <a:srgbClr val="00116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48996" y="3195479"/>
            <a:ext cx="0" cy="540948"/>
          </a:xfrm>
          <a:prstGeom prst="straightConnector1">
            <a:avLst/>
          </a:prstGeom>
          <a:ln>
            <a:solidFill>
              <a:srgbClr val="00116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692400" y="3584026"/>
            <a:ext cx="8467" cy="454574"/>
          </a:xfrm>
          <a:prstGeom prst="line">
            <a:avLst/>
          </a:prstGeom>
          <a:ln>
            <a:solidFill>
              <a:srgbClr val="00116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700865" y="3584027"/>
            <a:ext cx="3233731" cy="0"/>
          </a:xfrm>
          <a:prstGeom prst="line">
            <a:avLst/>
          </a:prstGeom>
          <a:ln>
            <a:solidFill>
              <a:srgbClr val="00116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166496" y="3584027"/>
            <a:ext cx="2316171" cy="0"/>
          </a:xfrm>
          <a:prstGeom prst="line">
            <a:avLst/>
          </a:prstGeom>
          <a:ln>
            <a:solidFill>
              <a:srgbClr val="00116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9481814" y="3584027"/>
            <a:ext cx="852" cy="447803"/>
          </a:xfrm>
          <a:prstGeom prst="line">
            <a:avLst/>
          </a:prstGeom>
          <a:ln>
            <a:solidFill>
              <a:srgbClr val="00116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6845300" y="3730626"/>
            <a:ext cx="419100" cy="3174"/>
          </a:xfrm>
          <a:prstGeom prst="line">
            <a:avLst/>
          </a:prstGeom>
          <a:ln>
            <a:solidFill>
              <a:srgbClr val="00116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260167" y="3730077"/>
            <a:ext cx="0" cy="295403"/>
          </a:xfrm>
          <a:prstGeom prst="line">
            <a:avLst/>
          </a:prstGeom>
          <a:ln>
            <a:solidFill>
              <a:srgbClr val="00116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974167" y="3734589"/>
            <a:ext cx="0" cy="295403"/>
          </a:xfrm>
          <a:prstGeom prst="line">
            <a:avLst/>
          </a:prstGeom>
          <a:ln>
            <a:solidFill>
              <a:srgbClr val="00116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974166" y="3736427"/>
            <a:ext cx="1519231" cy="0"/>
          </a:xfrm>
          <a:prstGeom prst="line">
            <a:avLst/>
          </a:prstGeom>
          <a:ln>
            <a:solidFill>
              <a:srgbClr val="00116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414" y="1095557"/>
            <a:ext cx="4355564" cy="2372971"/>
          </a:xfrm>
          <a:prstGeom prst="rect">
            <a:avLst/>
          </a:prstGeom>
        </p:spPr>
      </p:pic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0D74C013-7625-BA4A-81ED-B32C1945FB74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46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37" name="Picture 36" descr="Chart, histogram&#10;&#10;Description automatically generated">
            <a:extLst>
              <a:ext uri="{FF2B5EF4-FFF2-40B4-BE49-F238E27FC236}">
                <a16:creationId xmlns:a16="http://schemas.microsoft.com/office/drawing/2014/main" id="{C56DD034-C4D8-B246-99FC-BEED2F54D9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94147" y="4026686"/>
            <a:ext cx="2292024" cy="1948935"/>
          </a:xfrm>
          <a:prstGeom prst="rect">
            <a:avLst/>
          </a:prstGeom>
        </p:spPr>
      </p:pic>
      <p:pic>
        <p:nvPicPr>
          <p:cNvPr id="38" name="Picture 37" descr="Chart, histogram&#10;&#10;Description automatically generated">
            <a:extLst>
              <a:ext uri="{FF2B5EF4-FFF2-40B4-BE49-F238E27FC236}">
                <a16:creationId xmlns:a16="http://schemas.microsoft.com/office/drawing/2014/main" id="{C8F52A64-CAC3-544C-8C3E-2351FEACD0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14623" y="4026686"/>
            <a:ext cx="2292024" cy="1948935"/>
          </a:xfrm>
          <a:prstGeom prst="rect">
            <a:avLst/>
          </a:prstGeom>
        </p:spPr>
      </p:pic>
      <p:pic>
        <p:nvPicPr>
          <p:cNvPr id="39" name="Picture 38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90041886-B8C2-F841-AB10-7DFCA162D6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12435" y="4026686"/>
            <a:ext cx="2292024" cy="1948935"/>
          </a:xfrm>
          <a:prstGeom prst="rect">
            <a:avLst/>
          </a:prstGeom>
        </p:spPr>
      </p:pic>
      <p:pic>
        <p:nvPicPr>
          <p:cNvPr id="41" name="Picture 40" descr="Chart, histogram&#10;&#10;Description automatically generated">
            <a:extLst>
              <a:ext uri="{FF2B5EF4-FFF2-40B4-BE49-F238E27FC236}">
                <a16:creationId xmlns:a16="http://schemas.microsoft.com/office/drawing/2014/main" id="{D43AE799-664E-2046-A5EC-FF9E73448C5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2030" y="4026686"/>
            <a:ext cx="2292024" cy="194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995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55887"/>
            <a:ext cx="10515600" cy="1325563"/>
          </a:xfrm>
        </p:spPr>
        <p:txBody>
          <a:bodyPr>
            <a:normAutofit/>
          </a:bodyPr>
          <a:lstStyle/>
          <a:p>
            <a:r>
              <a:rPr lang="en-US" sz="35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Micro-bunching with higher-order effects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3F416036-AEE8-9048-886D-21BF3C49781C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47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0678C2F6-7061-C740-99E7-C7F6079DD24C}"/>
              </a:ext>
            </a:extLst>
          </p:cNvPr>
          <p:cNvSpPr txBox="1">
            <a:spLocks/>
          </p:cNvSpPr>
          <p:nvPr/>
        </p:nvSpPr>
        <p:spPr>
          <a:xfrm>
            <a:off x="3977599" y="622385"/>
            <a:ext cx="50791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i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Hyper-caustics = ‘caustics of caustics’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FA7D331-374F-194F-8971-5765EAE270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416" y="1711227"/>
            <a:ext cx="5383467" cy="35002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8D52EC-8844-A64C-A4F7-0A2F275085D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47" y="1711227"/>
            <a:ext cx="5383467" cy="35002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2DDC81-DCBA-1341-BBE9-6859C22C6573}"/>
              </a:ext>
            </a:extLst>
          </p:cNvPr>
          <p:cNvSpPr txBox="1"/>
          <p:nvPr/>
        </p:nvSpPr>
        <p:spPr>
          <a:xfrm>
            <a:off x="1325034" y="5314526"/>
            <a:ext cx="4140199" cy="67505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grey:    T</a:t>
            </a:r>
            <a:r>
              <a:rPr lang="en-US" sz="1600" baseline="-250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566</a:t>
            </a: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= 0,  U</a:t>
            </a:r>
            <a:r>
              <a:rPr lang="en-US" sz="1600" baseline="-250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5666</a:t>
            </a: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= 0 mm</a:t>
            </a:r>
          </a:p>
          <a:p>
            <a:pPr>
              <a:lnSpc>
                <a:spcPct val="120000"/>
              </a:lnSpc>
            </a:pP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red:      T</a:t>
            </a:r>
            <a:r>
              <a:rPr lang="en-US" sz="1600" baseline="-250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566</a:t>
            </a: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= -30 mm,  U</a:t>
            </a:r>
            <a:r>
              <a:rPr lang="en-US" sz="1600" baseline="-250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5666</a:t>
            </a: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= 0 mm</a:t>
            </a:r>
            <a:endParaRPr lang="en-GB" sz="1600" dirty="0">
              <a:latin typeface="Calibri" panose="020F0502020204030204" pitchFamily="34" charset="0"/>
              <a:ea typeface="CMU Sans Serif Medium" panose="02000603000000000000" pitchFamily="2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4F1134-F54B-AB42-A9C6-1A9CC6F3C737}"/>
              </a:ext>
            </a:extLst>
          </p:cNvPr>
          <p:cNvSpPr txBox="1"/>
          <p:nvPr/>
        </p:nvSpPr>
        <p:spPr>
          <a:xfrm>
            <a:off x="7217834" y="5314526"/>
            <a:ext cx="4140199" cy="67505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grey:   T</a:t>
            </a:r>
            <a:r>
              <a:rPr lang="en-US" sz="1600" baseline="-250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566</a:t>
            </a: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= 0,  U</a:t>
            </a:r>
            <a:r>
              <a:rPr lang="en-US" sz="1600" baseline="-250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5666</a:t>
            </a: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= 0 mm </a:t>
            </a:r>
          </a:p>
          <a:p>
            <a:pPr>
              <a:lnSpc>
                <a:spcPct val="120000"/>
              </a:lnSpc>
            </a:pP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red:     T</a:t>
            </a:r>
            <a:r>
              <a:rPr lang="en-US" sz="1600" baseline="-250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566</a:t>
            </a: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= 0,   U</a:t>
            </a:r>
            <a:r>
              <a:rPr lang="en-US" sz="1600" baseline="-250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5666</a:t>
            </a:r>
            <a:r>
              <a:rPr lang="en-US" sz="16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= -2 m</a:t>
            </a:r>
            <a:endParaRPr lang="en-GB" sz="1600" dirty="0">
              <a:latin typeface="Calibri" panose="020F0502020204030204" pitchFamily="34" charset="0"/>
              <a:ea typeface="CMU Sans Serif Medium" panose="02000603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58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xplainationFigur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60" y="2841464"/>
            <a:ext cx="9419696" cy="3115272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17" t="-1400" r="22164" b="52961"/>
          <a:stretch/>
        </p:blipFill>
        <p:spPr>
          <a:xfrm>
            <a:off x="1347855" y="1595702"/>
            <a:ext cx="6283032" cy="983128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0B702A3A-22BA-3349-B494-133E1C2D5F1F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48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EA0F807D-A181-DC4E-BDAB-1642B42EF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887"/>
            <a:ext cx="10515600" cy="1325563"/>
          </a:xfrm>
        </p:spPr>
        <p:txBody>
          <a:bodyPr>
            <a:normAutofit/>
          </a:bodyPr>
          <a:lstStyle/>
          <a:p>
            <a:r>
              <a:rPr lang="en-US" sz="35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CSR with microbunching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05B74F-925B-7E48-8E44-A5CF989B4929}"/>
              </a:ext>
            </a:extLst>
          </p:cNvPr>
          <p:cNvSpPr/>
          <p:nvPr/>
        </p:nvSpPr>
        <p:spPr>
          <a:xfrm>
            <a:off x="5406572" y="1595702"/>
            <a:ext cx="420914" cy="86850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37B1951-1015-0448-A313-6497AA30C80C}"/>
              </a:ext>
            </a:extLst>
          </p:cNvPr>
          <p:cNvCxnSpPr/>
          <p:nvPr/>
        </p:nvCxnSpPr>
        <p:spPr>
          <a:xfrm flipH="1">
            <a:off x="4288972" y="2464208"/>
            <a:ext cx="1306285" cy="104502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EA4459-BF34-5846-AA22-FF1014BFB6BE}"/>
              </a:ext>
            </a:extLst>
          </p:cNvPr>
          <p:cNvSpPr/>
          <p:nvPr/>
        </p:nvSpPr>
        <p:spPr>
          <a:xfrm>
            <a:off x="5889171" y="1588508"/>
            <a:ext cx="1433286" cy="86850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93DCC62-E099-7B4B-B22D-C4A5BB78FDBE}"/>
              </a:ext>
            </a:extLst>
          </p:cNvPr>
          <p:cNvCxnSpPr>
            <a:cxnSpLocks/>
          </p:cNvCxnSpPr>
          <p:nvPr/>
        </p:nvCxnSpPr>
        <p:spPr>
          <a:xfrm>
            <a:off x="6310085" y="2457014"/>
            <a:ext cx="783774" cy="105222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E35BF1B-D393-B14D-91DB-1A7DD279106E}"/>
              </a:ext>
            </a:extLst>
          </p:cNvPr>
          <p:cNvSpPr txBox="1"/>
          <p:nvPr/>
        </p:nvSpPr>
        <p:spPr>
          <a:xfrm>
            <a:off x="8614029" y="4249653"/>
            <a:ext cx="31793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>
                <a:solidFill>
                  <a:srgbClr val="C00000"/>
                </a:solidFill>
                <a:latin typeface="Avenir Book"/>
                <a:cs typeface="Avenir Book"/>
              </a:rPr>
              <a:t>Numerically hazardous!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01725C-63EE-BF4F-A62E-4D6F8C1B1A99}"/>
              </a:ext>
            </a:extLst>
          </p:cNvPr>
          <p:cNvSpPr txBox="1"/>
          <p:nvPr/>
        </p:nvSpPr>
        <p:spPr>
          <a:xfrm>
            <a:off x="8543632" y="1088620"/>
            <a:ext cx="33201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caustic nature of microbunching results in sharp peaks in the linear charge density function, 𝜆(z), which means the numerical evaluation of d𝜆/</a:t>
            </a:r>
            <a:r>
              <a:rPr lang="en-AU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dz</a:t>
            </a:r>
            <a:r>
              <a:rPr lang="en-AU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is risky. Making matters even more difficult, this numerically problematic data set is then convolved with a function that also contains a singularity, 1/z</a:t>
            </a:r>
            <a:r>
              <a:rPr lang="en-AU" baseline="30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1/3</a:t>
            </a:r>
            <a:r>
              <a:rPr lang="en-AU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</a:t>
            </a:r>
            <a:endParaRPr lang="en-US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77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20" grpId="0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-27922"/>
            <a:ext cx="109728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224BA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Conclusions ...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369E664-8F44-F140-A137-BFBF01A8B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90" y="4081574"/>
            <a:ext cx="2090363" cy="1204090"/>
          </a:xfrm>
          <a:prstGeom prst="rect">
            <a:avLst/>
          </a:prstGeom>
        </p:spPr>
      </p:pic>
      <p:pic>
        <p:nvPicPr>
          <p:cNvPr id="25" name="Picture 24" descr="CoffeeCupPhoto.jpg">
            <a:extLst>
              <a:ext uri="{FF2B5EF4-FFF2-40B4-BE49-F238E27FC236}">
                <a16:creationId xmlns:a16="http://schemas.microsoft.com/office/drawing/2014/main" id="{A9D3D992-FAEF-A34C-BD10-23D693421D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790" y="2823786"/>
            <a:ext cx="1230021" cy="1143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396EE9C-D6A5-D64E-B076-4A210EFE4C5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0617" y="2823786"/>
            <a:ext cx="1139657" cy="11430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3D9E44C-D47C-1B42-B298-2F422553D03B}"/>
              </a:ext>
            </a:extLst>
          </p:cNvPr>
          <p:cNvGrpSpPr>
            <a:grpSpLocks noChangeAspect="1"/>
          </p:cNvGrpSpPr>
          <p:nvPr/>
        </p:nvGrpSpPr>
        <p:grpSpPr>
          <a:xfrm>
            <a:off x="2025610" y="5285664"/>
            <a:ext cx="1475353" cy="1276181"/>
            <a:chOff x="8178799" y="2340940"/>
            <a:chExt cx="3636369" cy="314546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A1F8507-80FD-874F-ABCE-85D6BB51D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78799" y="2340940"/>
              <a:ext cx="3636369" cy="3145460"/>
            </a:xfrm>
            <a:prstGeom prst="rect">
              <a:avLst/>
            </a:prstGeom>
          </p:spPr>
        </p:pic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C515CE3-BAEC-D349-808E-0D496DC01E54}"/>
                </a:ext>
              </a:extLst>
            </p:cNvPr>
            <p:cNvSpPr/>
            <p:nvPr/>
          </p:nvSpPr>
          <p:spPr>
            <a:xfrm>
              <a:off x="9603938" y="4830216"/>
              <a:ext cx="1155908" cy="454567"/>
            </a:xfrm>
            <a:custGeom>
              <a:avLst/>
              <a:gdLst>
                <a:gd name="connsiteX0" fmla="*/ 0 w 1345406"/>
                <a:gd name="connsiteY0" fmla="*/ 576479 h 576479"/>
                <a:gd name="connsiteX1" fmla="*/ 23812 w 1345406"/>
                <a:gd name="connsiteY1" fmla="*/ 564573 h 576479"/>
                <a:gd name="connsiteX2" fmla="*/ 33337 w 1345406"/>
                <a:gd name="connsiteY2" fmla="*/ 559810 h 576479"/>
                <a:gd name="connsiteX3" fmla="*/ 40481 w 1345406"/>
                <a:gd name="connsiteY3" fmla="*/ 555048 h 576479"/>
                <a:gd name="connsiteX4" fmla="*/ 57150 w 1345406"/>
                <a:gd name="connsiteY4" fmla="*/ 533617 h 576479"/>
                <a:gd name="connsiteX5" fmla="*/ 61912 w 1345406"/>
                <a:gd name="connsiteY5" fmla="*/ 526473 h 576479"/>
                <a:gd name="connsiteX6" fmla="*/ 64293 w 1345406"/>
                <a:gd name="connsiteY6" fmla="*/ 519329 h 576479"/>
                <a:gd name="connsiteX7" fmla="*/ 78581 w 1345406"/>
                <a:gd name="connsiteY7" fmla="*/ 505042 h 576479"/>
                <a:gd name="connsiteX8" fmla="*/ 88106 w 1345406"/>
                <a:gd name="connsiteY8" fmla="*/ 490754 h 576479"/>
                <a:gd name="connsiteX9" fmla="*/ 92868 w 1345406"/>
                <a:gd name="connsiteY9" fmla="*/ 483610 h 576479"/>
                <a:gd name="connsiteX10" fmla="*/ 100012 w 1345406"/>
                <a:gd name="connsiteY10" fmla="*/ 476467 h 576479"/>
                <a:gd name="connsiteX11" fmla="*/ 109537 w 1345406"/>
                <a:gd name="connsiteY11" fmla="*/ 459798 h 576479"/>
                <a:gd name="connsiteX12" fmla="*/ 116681 w 1345406"/>
                <a:gd name="connsiteY12" fmla="*/ 452654 h 576479"/>
                <a:gd name="connsiteX13" fmla="*/ 126206 w 1345406"/>
                <a:gd name="connsiteY13" fmla="*/ 438367 h 576479"/>
                <a:gd name="connsiteX14" fmla="*/ 135731 w 1345406"/>
                <a:gd name="connsiteY14" fmla="*/ 426460 h 576479"/>
                <a:gd name="connsiteX15" fmla="*/ 145256 w 1345406"/>
                <a:gd name="connsiteY15" fmla="*/ 412173 h 576479"/>
                <a:gd name="connsiteX16" fmla="*/ 152400 w 1345406"/>
                <a:gd name="connsiteY16" fmla="*/ 405029 h 576479"/>
                <a:gd name="connsiteX17" fmla="*/ 171450 w 1345406"/>
                <a:gd name="connsiteY17" fmla="*/ 378835 h 576479"/>
                <a:gd name="connsiteX18" fmla="*/ 173831 w 1345406"/>
                <a:gd name="connsiteY18" fmla="*/ 364548 h 576479"/>
                <a:gd name="connsiteX19" fmla="*/ 176212 w 1345406"/>
                <a:gd name="connsiteY19" fmla="*/ 333592 h 576479"/>
                <a:gd name="connsiteX20" fmla="*/ 178593 w 1345406"/>
                <a:gd name="connsiteY20" fmla="*/ 326448 h 576479"/>
                <a:gd name="connsiteX21" fmla="*/ 185737 w 1345406"/>
                <a:gd name="connsiteY21" fmla="*/ 305017 h 576479"/>
                <a:gd name="connsiteX22" fmla="*/ 192881 w 1345406"/>
                <a:gd name="connsiteY22" fmla="*/ 288348 h 576479"/>
                <a:gd name="connsiteX23" fmla="*/ 195262 w 1345406"/>
                <a:gd name="connsiteY23" fmla="*/ 281204 h 576479"/>
                <a:gd name="connsiteX24" fmla="*/ 197643 w 1345406"/>
                <a:gd name="connsiteY24" fmla="*/ 207385 h 576479"/>
                <a:gd name="connsiteX25" fmla="*/ 200025 w 1345406"/>
                <a:gd name="connsiteY25" fmla="*/ 200242 h 576479"/>
                <a:gd name="connsiteX26" fmla="*/ 197643 w 1345406"/>
                <a:gd name="connsiteY26" fmla="*/ 140710 h 576479"/>
                <a:gd name="connsiteX27" fmla="*/ 192881 w 1345406"/>
                <a:gd name="connsiteY27" fmla="*/ 128804 h 576479"/>
                <a:gd name="connsiteX28" fmla="*/ 190500 w 1345406"/>
                <a:gd name="connsiteY28" fmla="*/ 116898 h 576479"/>
                <a:gd name="connsiteX29" fmla="*/ 188118 w 1345406"/>
                <a:gd name="connsiteY29" fmla="*/ 109754 h 576479"/>
                <a:gd name="connsiteX30" fmla="*/ 183356 w 1345406"/>
                <a:gd name="connsiteY30" fmla="*/ 93085 h 576479"/>
                <a:gd name="connsiteX31" fmla="*/ 178593 w 1345406"/>
                <a:gd name="connsiteY31" fmla="*/ 83560 h 576479"/>
                <a:gd name="connsiteX32" fmla="*/ 173831 w 1345406"/>
                <a:gd name="connsiteY32" fmla="*/ 54985 h 576479"/>
                <a:gd name="connsiteX33" fmla="*/ 169068 w 1345406"/>
                <a:gd name="connsiteY33" fmla="*/ 35935 h 576479"/>
                <a:gd name="connsiteX34" fmla="*/ 161925 w 1345406"/>
                <a:gd name="connsiteY34" fmla="*/ 28792 h 576479"/>
                <a:gd name="connsiteX35" fmla="*/ 150018 w 1345406"/>
                <a:gd name="connsiteY35" fmla="*/ 14504 h 576479"/>
                <a:gd name="connsiteX36" fmla="*/ 147637 w 1345406"/>
                <a:gd name="connsiteY36" fmla="*/ 7360 h 576479"/>
                <a:gd name="connsiteX37" fmla="*/ 147637 w 1345406"/>
                <a:gd name="connsiteY37" fmla="*/ 4979 h 576479"/>
                <a:gd name="connsiteX38" fmla="*/ 164306 w 1345406"/>
                <a:gd name="connsiteY38" fmla="*/ 26410 h 576479"/>
                <a:gd name="connsiteX39" fmla="*/ 169068 w 1345406"/>
                <a:gd name="connsiteY39" fmla="*/ 33554 h 576479"/>
                <a:gd name="connsiteX40" fmla="*/ 183356 w 1345406"/>
                <a:gd name="connsiteY40" fmla="*/ 43079 h 576479"/>
                <a:gd name="connsiteX41" fmla="*/ 190500 w 1345406"/>
                <a:gd name="connsiteY41" fmla="*/ 50223 h 576479"/>
                <a:gd name="connsiteX42" fmla="*/ 204787 w 1345406"/>
                <a:gd name="connsiteY42" fmla="*/ 59748 h 576479"/>
                <a:gd name="connsiteX43" fmla="*/ 214312 w 1345406"/>
                <a:gd name="connsiteY43" fmla="*/ 66892 h 576479"/>
                <a:gd name="connsiteX44" fmla="*/ 228600 w 1345406"/>
                <a:gd name="connsiteY44" fmla="*/ 76417 h 576479"/>
                <a:gd name="connsiteX45" fmla="*/ 238125 w 1345406"/>
                <a:gd name="connsiteY45" fmla="*/ 83560 h 576479"/>
                <a:gd name="connsiteX46" fmla="*/ 252412 w 1345406"/>
                <a:gd name="connsiteY46" fmla="*/ 93085 h 576479"/>
                <a:gd name="connsiteX47" fmla="*/ 269081 w 1345406"/>
                <a:gd name="connsiteY47" fmla="*/ 107373 h 576479"/>
                <a:gd name="connsiteX48" fmla="*/ 276225 w 1345406"/>
                <a:gd name="connsiteY48" fmla="*/ 109754 h 576479"/>
                <a:gd name="connsiteX49" fmla="*/ 280987 w 1345406"/>
                <a:gd name="connsiteY49" fmla="*/ 116898 h 576479"/>
                <a:gd name="connsiteX50" fmla="*/ 295275 w 1345406"/>
                <a:gd name="connsiteY50" fmla="*/ 124042 h 576479"/>
                <a:gd name="connsiteX51" fmla="*/ 302418 w 1345406"/>
                <a:gd name="connsiteY51" fmla="*/ 128804 h 576479"/>
                <a:gd name="connsiteX52" fmla="*/ 314325 w 1345406"/>
                <a:gd name="connsiteY52" fmla="*/ 140710 h 576479"/>
                <a:gd name="connsiteX53" fmla="*/ 330993 w 1345406"/>
                <a:gd name="connsiteY53" fmla="*/ 145473 h 576479"/>
                <a:gd name="connsiteX54" fmla="*/ 352425 w 1345406"/>
                <a:gd name="connsiteY54" fmla="*/ 157379 h 576479"/>
                <a:gd name="connsiteX55" fmla="*/ 366712 w 1345406"/>
                <a:gd name="connsiteY55" fmla="*/ 166904 h 576479"/>
                <a:gd name="connsiteX56" fmla="*/ 388143 w 1345406"/>
                <a:gd name="connsiteY56" fmla="*/ 178810 h 576479"/>
                <a:gd name="connsiteX57" fmla="*/ 395287 w 1345406"/>
                <a:gd name="connsiteY57" fmla="*/ 183573 h 576479"/>
                <a:gd name="connsiteX58" fmla="*/ 409575 w 1345406"/>
                <a:gd name="connsiteY58" fmla="*/ 188335 h 576479"/>
                <a:gd name="connsiteX59" fmla="*/ 416718 w 1345406"/>
                <a:gd name="connsiteY59" fmla="*/ 193098 h 576479"/>
                <a:gd name="connsiteX60" fmla="*/ 431006 w 1345406"/>
                <a:gd name="connsiteY60" fmla="*/ 197860 h 576479"/>
                <a:gd name="connsiteX61" fmla="*/ 438150 w 1345406"/>
                <a:gd name="connsiteY61" fmla="*/ 202623 h 576479"/>
                <a:gd name="connsiteX62" fmla="*/ 445293 w 1345406"/>
                <a:gd name="connsiteY62" fmla="*/ 205004 h 576479"/>
                <a:gd name="connsiteX63" fmla="*/ 466725 w 1345406"/>
                <a:gd name="connsiteY63" fmla="*/ 216910 h 576479"/>
                <a:gd name="connsiteX64" fmla="*/ 481012 w 1345406"/>
                <a:gd name="connsiteY64" fmla="*/ 226435 h 576479"/>
                <a:gd name="connsiteX65" fmla="*/ 488156 w 1345406"/>
                <a:gd name="connsiteY65" fmla="*/ 231198 h 576479"/>
                <a:gd name="connsiteX66" fmla="*/ 514350 w 1345406"/>
                <a:gd name="connsiteY66" fmla="*/ 243104 h 576479"/>
                <a:gd name="connsiteX67" fmla="*/ 531018 w 1345406"/>
                <a:gd name="connsiteY67" fmla="*/ 252629 h 576479"/>
                <a:gd name="connsiteX68" fmla="*/ 538162 w 1345406"/>
                <a:gd name="connsiteY68" fmla="*/ 255010 h 576479"/>
                <a:gd name="connsiteX69" fmla="*/ 552450 w 1345406"/>
                <a:gd name="connsiteY69" fmla="*/ 262154 h 576479"/>
                <a:gd name="connsiteX70" fmla="*/ 561975 w 1345406"/>
                <a:gd name="connsiteY70" fmla="*/ 266917 h 576479"/>
                <a:gd name="connsiteX71" fmla="*/ 569118 w 1345406"/>
                <a:gd name="connsiteY71" fmla="*/ 271679 h 576479"/>
                <a:gd name="connsiteX72" fmla="*/ 578643 w 1345406"/>
                <a:gd name="connsiteY72" fmla="*/ 274060 h 576479"/>
                <a:gd name="connsiteX73" fmla="*/ 588168 w 1345406"/>
                <a:gd name="connsiteY73" fmla="*/ 278823 h 576479"/>
                <a:gd name="connsiteX74" fmla="*/ 597693 w 1345406"/>
                <a:gd name="connsiteY74" fmla="*/ 281204 h 576479"/>
                <a:gd name="connsiteX75" fmla="*/ 619125 w 1345406"/>
                <a:gd name="connsiteY75" fmla="*/ 293110 h 576479"/>
                <a:gd name="connsiteX76" fmla="*/ 633412 w 1345406"/>
                <a:gd name="connsiteY76" fmla="*/ 302635 h 576479"/>
                <a:gd name="connsiteX77" fmla="*/ 640556 w 1345406"/>
                <a:gd name="connsiteY77" fmla="*/ 307398 h 576479"/>
                <a:gd name="connsiteX78" fmla="*/ 650081 w 1345406"/>
                <a:gd name="connsiteY78" fmla="*/ 312160 h 576479"/>
                <a:gd name="connsiteX79" fmla="*/ 657225 w 1345406"/>
                <a:gd name="connsiteY79" fmla="*/ 316923 h 576479"/>
                <a:gd name="connsiteX80" fmla="*/ 666750 w 1345406"/>
                <a:gd name="connsiteY80" fmla="*/ 321685 h 576479"/>
                <a:gd name="connsiteX81" fmla="*/ 673893 w 1345406"/>
                <a:gd name="connsiteY81" fmla="*/ 324067 h 576479"/>
                <a:gd name="connsiteX82" fmla="*/ 681037 w 1345406"/>
                <a:gd name="connsiteY82" fmla="*/ 328829 h 576479"/>
                <a:gd name="connsiteX83" fmla="*/ 695325 w 1345406"/>
                <a:gd name="connsiteY83" fmla="*/ 333592 h 576479"/>
                <a:gd name="connsiteX84" fmla="*/ 716756 w 1345406"/>
                <a:gd name="connsiteY84" fmla="*/ 340735 h 576479"/>
                <a:gd name="connsiteX85" fmla="*/ 733425 w 1345406"/>
                <a:gd name="connsiteY85" fmla="*/ 347879 h 576479"/>
                <a:gd name="connsiteX86" fmla="*/ 752475 w 1345406"/>
                <a:gd name="connsiteY86" fmla="*/ 352642 h 576479"/>
                <a:gd name="connsiteX87" fmla="*/ 766762 w 1345406"/>
                <a:gd name="connsiteY87" fmla="*/ 357404 h 576479"/>
                <a:gd name="connsiteX88" fmla="*/ 773906 w 1345406"/>
                <a:gd name="connsiteY88" fmla="*/ 359785 h 576479"/>
                <a:gd name="connsiteX89" fmla="*/ 781050 w 1345406"/>
                <a:gd name="connsiteY89" fmla="*/ 364548 h 576479"/>
                <a:gd name="connsiteX90" fmla="*/ 788193 w 1345406"/>
                <a:gd name="connsiteY90" fmla="*/ 366929 h 576479"/>
                <a:gd name="connsiteX91" fmla="*/ 797718 w 1345406"/>
                <a:gd name="connsiteY91" fmla="*/ 374073 h 576479"/>
                <a:gd name="connsiteX92" fmla="*/ 804862 w 1345406"/>
                <a:gd name="connsiteY92" fmla="*/ 378835 h 576479"/>
                <a:gd name="connsiteX93" fmla="*/ 814387 w 1345406"/>
                <a:gd name="connsiteY93" fmla="*/ 383598 h 576479"/>
                <a:gd name="connsiteX94" fmla="*/ 821531 w 1345406"/>
                <a:gd name="connsiteY94" fmla="*/ 388360 h 576479"/>
                <a:gd name="connsiteX95" fmla="*/ 838200 w 1345406"/>
                <a:gd name="connsiteY95" fmla="*/ 395504 h 576479"/>
                <a:gd name="connsiteX96" fmla="*/ 852487 w 1345406"/>
                <a:gd name="connsiteY96" fmla="*/ 405029 h 576479"/>
                <a:gd name="connsiteX97" fmla="*/ 862012 w 1345406"/>
                <a:gd name="connsiteY97" fmla="*/ 409792 h 576479"/>
                <a:gd name="connsiteX98" fmla="*/ 869156 w 1345406"/>
                <a:gd name="connsiteY98" fmla="*/ 416935 h 576479"/>
                <a:gd name="connsiteX99" fmla="*/ 878681 w 1345406"/>
                <a:gd name="connsiteY99" fmla="*/ 421698 h 576479"/>
                <a:gd name="connsiteX100" fmla="*/ 895350 w 1345406"/>
                <a:gd name="connsiteY100" fmla="*/ 426460 h 576479"/>
                <a:gd name="connsiteX101" fmla="*/ 904875 w 1345406"/>
                <a:gd name="connsiteY101" fmla="*/ 431223 h 576479"/>
                <a:gd name="connsiteX102" fmla="*/ 912018 w 1345406"/>
                <a:gd name="connsiteY102" fmla="*/ 433604 h 576479"/>
                <a:gd name="connsiteX103" fmla="*/ 933450 w 1345406"/>
                <a:gd name="connsiteY103" fmla="*/ 443129 h 576479"/>
                <a:gd name="connsiteX104" fmla="*/ 942975 w 1345406"/>
                <a:gd name="connsiteY104" fmla="*/ 447892 h 576479"/>
                <a:gd name="connsiteX105" fmla="*/ 950118 w 1345406"/>
                <a:gd name="connsiteY105" fmla="*/ 452654 h 576479"/>
                <a:gd name="connsiteX106" fmla="*/ 973931 w 1345406"/>
                <a:gd name="connsiteY106" fmla="*/ 457417 h 576479"/>
                <a:gd name="connsiteX107" fmla="*/ 1000125 w 1345406"/>
                <a:gd name="connsiteY107" fmla="*/ 464560 h 576479"/>
                <a:gd name="connsiteX108" fmla="*/ 1007268 w 1345406"/>
                <a:gd name="connsiteY108" fmla="*/ 469323 h 576479"/>
                <a:gd name="connsiteX109" fmla="*/ 1026318 w 1345406"/>
                <a:gd name="connsiteY109" fmla="*/ 474085 h 576479"/>
                <a:gd name="connsiteX110" fmla="*/ 1033462 w 1345406"/>
                <a:gd name="connsiteY110" fmla="*/ 476467 h 576479"/>
                <a:gd name="connsiteX111" fmla="*/ 1054893 w 1345406"/>
                <a:gd name="connsiteY111" fmla="*/ 481229 h 576479"/>
                <a:gd name="connsiteX112" fmla="*/ 1076325 w 1345406"/>
                <a:gd name="connsiteY112" fmla="*/ 488373 h 576479"/>
                <a:gd name="connsiteX113" fmla="*/ 1083468 w 1345406"/>
                <a:gd name="connsiteY113" fmla="*/ 490754 h 576479"/>
                <a:gd name="connsiteX114" fmla="*/ 1090612 w 1345406"/>
                <a:gd name="connsiteY114" fmla="*/ 493135 h 576479"/>
                <a:gd name="connsiteX115" fmla="*/ 1107281 w 1345406"/>
                <a:gd name="connsiteY115" fmla="*/ 502660 h 576479"/>
                <a:gd name="connsiteX116" fmla="*/ 1126331 w 1345406"/>
                <a:gd name="connsiteY116" fmla="*/ 507423 h 576479"/>
                <a:gd name="connsiteX117" fmla="*/ 1135856 w 1345406"/>
                <a:gd name="connsiteY117" fmla="*/ 514567 h 576479"/>
                <a:gd name="connsiteX118" fmla="*/ 1143000 w 1345406"/>
                <a:gd name="connsiteY118" fmla="*/ 516948 h 576479"/>
                <a:gd name="connsiteX119" fmla="*/ 1152525 w 1345406"/>
                <a:gd name="connsiteY119" fmla="*/ 521710 h 576479"/>
                <a:gd name="connsiteX120" fmla="*/ 1159668 w 1345406"/>
                <a:gd name="connsiteY120" fmla="*/ 524092 h 576479"/>
                <a:gd name="connsiteX121" fmla="*/ 1176337 w 1345406"/>
                <a:gd name="connsiteY121" fmla="*/ 531235 h 576479"/>
                <a:gd name="connsiteX122" fmla="*/ 1195387 w 1345406"/>
                <a:gd name="connsiteY122" fmla="*/ 540760 h 576479"/>
                <a:gd name="connsiteX123" fmla="*/ 1204912 w 1345406"/>
                <a:gd name="connsiteY123" fmla="*/ 545523 h 576479"/>
                <a:gd name="connsiteX124" fmla="*/ 1214437 w 1345406"/>
                <a:gd name="connsiteY124" fmla="*/ 547904 h 576479"/>
                <a:gd name="connsiteX125" fmla="*/ 1238250 w 1345406"/>
                <a:gd name="connsiteY125" fmla="*/ 552667 h 576479"/>
                <a:gd name="connsiteX126" fmla="*/ 1252537 w 1345406"/>
                <a:gd name="connsiteY126" fmla="*/ 557429 h 576479"/>
                <a:gd name="connsiteX127" fmla="*/ 1295400 w 1345406"/>
                <a:gd name="connsiteY127" fmla="*/ 566954 h 576479"/>
                <a:gd name="connsiteX128" fmla="*/ 1333500 w 1345406"/>
                <a:gd name="connsiteY128" fmla="*/ 571717 h 576479"/>
                <a:gd name="connsiteX129" fmla="*/ 1345406 w 1345406"/>
                <a:gd name="connsiteY129" fmla="*/ 574098 h 576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345406" h="576479">
                  <a:moveTo>
                    <a:pt x="0" y="576479"/>
                  </a:moveTo>
                  <a:lnTo>
                    <a:pt x="23812" y="564573"/>
                  </a:lnTo>
                  <a:cubicBezTo>
                    <a:pt x="26987" y="562985"/>
                    <a:pt x="30383" y="561779"/>
                    <a:pt x="33337" y="559810"/>
                  </a:cubicBezTo>
                  <a:lnTo>
                    <a:pt x="40481" y="555048"/>
                  </a:lnTo>
                  <a:cubicBezTo>
                    <a:pt x="64561" y="518927"/>
                    <a:pt x="38494" y="556004"/>
                    <a:pt x="57150" y="533617"/>
                  </a:cubicBezTo>
                  <a:cubicBezTo>
                    <a:pt x="58982" y="531418"/>
                    <a:pt x="60632" y="529033"/>
                    <a:pt x="61912" y="526473"/>
                  </a:cubicBezTo>
                  <a:cubicBezTo>
                    <a:pt x="63034" y="524228"/>
                    <a:pt x="62752" y="521310"/>
                    <a:pt x="64293" y="519329"/>
                  </a:cubicBezTo>
                  <a:cubicBezTo>
                    <a:pt x="68428" y="514013"/>
                    <a:pt x="74845" y="510646"/>
                    <a:pt x="78581" y="505042"/>
                  </a:cubicBezTo>
                  <a:lnTo>
                    <a:pt x="88106" y="490754"/>
                  </a:lnTo>
                  <a:cubicBezTo>
                    <a:pt x="89693" y="488373"/>
                    <a:pt x="90844" y="485634"/>
                    <a:pt x="92868" y="483610"/>
                  </a:cubicBezTo>
                  <a:lnTo>
                    <a:pt x="100012" y="476467"/>
                  </a:lnTo>
                  <a:cubicBezTo>
                    <a:pt x="102922" y="470648"/>
                    <a:pt x="105332" y="464844"/>
                    <a:pt x="109537" y="459798"/>
                  </a:cubicBezTo>
                  <a:cubicBezTo>
                    <a:pt x="111693" y="457211"/>
                    <a:pt x="114613" y="455312"/>
                    <a:pt x="116681" y="452654"/>
                  </a:cubicBezTo>
                  <a:cubicBezTo>
                    <a:pt x="120195" y="448136"/>
                    <a:pt x="126206" y="438367"/>
                    <a:pt x="126206" y="438367"/>
                  </a:cubicBezTo>
                  <a:cubicBezTo>
                    <a:pt x="131567" y="422281"/>
                    <a:pt x="124132" y="439716"/>
                    <a:pt x="135731" y="426460"/>
                  </a:cubicBezTo>
                  <a:cubicBezTo>
                    <a:pt x="139500" y="422153"/>
                    <a:pt x="141209" y="416220"/>
                    <a:pt x="145256" y="412173"/>
                  </a:cubicBezTo>
                  <a:cubicBezTo>
                    <a:pt x="147637" y="409792"/>
                    <a:pt x="150267" y="407635"/>
                    <a:pt x="152400" y="405029"/>
                  </a:cubicBezTo>
                  <a:cubicBezTo>
                    <a:pt x="161998" y="393297"/>
                    <a:pt x="164594" y="389119"/>
                    <a:pt x="171450" y="378835"/>
                  </a:cubicBezTo>
                  <a:cubicBezTo>
                    <a:pt x="172244" y="374073"/>
                    <a:pt x="173326" y="369349"/>
                    <a:pt x="173831" y="364548"/>
                  </a:cubicBezTo>
                  <a:cubicBezTo>
                    <a:pt x="174914" y="354256"/>
                    <a:pt x="174928" y="343861"/>
                    <a:pt x="176212" y="333592"/>
                  </a:cubicBezTo>
                  <a:cubicBezTo>
                    <a:pt x="176523" y="331101"/>
                    <a:pt x="178048" y="328898"/>
                    <a:pt x="178593" y="326448"/>
                  </a:cubicBezTo>
                  <a:cubicBezTo>
                    <a:pt x="182871" y="307200"/>
                    <a:pt x="177452" y="317444"/>
                    <a:pt x="185737" y="305017"/>
                  </a:cubicBezTo>
                  <a:cubicBezTo>
                    <a:pt x="191321" y="288263"/>
                    <a:pt x="184053" y="308946"/>
                    <a:pt x="192881" y="288348"/>
                  </a:cubicBezTo>
                  <a:cubicBezTo>
                    <a:pt x="193870" y="286041"/>
                    <a:pt x="194468" y="283585"/>
                    <a:pt x="195262" y="281204"/>
                  </a:cubicBezTo>
                  <a:cubicBezTo>
                    <a:pt x="196056" y="256598"/>
                    <a:pt x="196197" y="231962"/>
                    <a:pt x="197643" y="207385"/>
                  </a:cubicBezTo>
                  <a:cubicBezTo>
                    <a:pt x="197790" y="204879"/>
                    <a:pt x="200025" y="202752"/>
                    <a:pt x="200025" y="200242"/>
                  </a:cubicBezTo>
                  <a:cubicBezTo>
                    <a:pt x="200025" y="180382"/>
                    <a:pt x="199619" y="160471"/>
                    <a:pt x="197643" y="140710"/>
                  </a:cubicBezTo>
                  <a:cubicBezTo>
                    <a:pt x="197218" y="136457"/>
                    <a:pt x="194109" y="132898"/>
                    <a:pt x="192881" y="128804"/>
                  </a:cubicBezTo>
                  <a:cubicBezTo>
                    <a:pt x="191718" y="124927"/>
                    <a:pt x="191482" y="120824"/>
                    <a:pt x="190500" y="116898"/>
                  </a:cubicBezTo>
                  <a:cubicBezTo>
                    <a:pt x="189891" y="114463"/>
                    <a:pt x="188808" y="112168"/>
                    <a:pt x="188118" y="109754"/>
                  </a:cubicBezTo>
                  <a:cubicBezTo>
                    <a:pt x="186392" y="103714"/>
                    <a:pt x="185803" y="98793"/>
                    <a:pt x="183356" y="93085"/>
                  </a:cubicBezTo>
                  <a:cubicBezTo>
                    <a:pt x="181958" y="89822"/>
                    <a:pt x="180181" y="86735"/>
                    <a:pt x="178593" y="83560"/>
                  </a:cubicBezTo>
                  <a:cubicBezTo>
                    <a:pt x="174708" y="52474"/>
                    <a:pt x="178326" y="75213"/>
                    <a:pt x="173831" y="54985"/>
                  </a:cubicBezTo>
                  <a:cubicBezTo>
                    <a:pt x="173429" y="53177"/>
                    <a:pt x="171197" y="39129"/>
                    <a:pt x="169068" y="35935"/>
                  </a:cubicBezTo>
                  <a:cubicBezTo>
                    <a:pt x="167200" y="33133"/>
                    <a:pt x="164081" y="31379"/>
                    <a:pt x="161925" y="28792"/>
                  </a:cubicBezTo>
                  <a:cubicBezTo>
                    <a:pt x="145349" y="8901"/>
                    <a:pt x="170887" y="35373"/>
                    <a:pt x="150018" y="14504"/>
                  </a:cubicBezTo>
                  <a:cubicBezTo>
                    <a:pt x="149224" y="12123"/>
                    <a:pt x="149029" y="9449"/>
                    <a:pt x="147637" y="7360"/>
                  </a:cubicBezTo>
                  <a:cubicBezTo>
                    <a:pt x="143971" y="1861"/>
                    <a:pt x="133016" y="-4767"/>
                    <a:pt x="147637" y="4979"/>
                  </a:cubicBezTo>
                  <a:cubicBezTo>
                    <a:pt x="171717" y="41100"/>
                    <a:pt x="145650" y="4023"/>
                    <a:pt x="164306" y="26410"/>
                  </a:cubicBezTo>
                  <a:cubicBezTo>
                    <a:pt x="166138" y="28609"/>
                    <a:pt x="166914" y="31669"/>
                    <a:pt x="169068" y="33554"/>
                  </a:cubicBezTo>
                  <a:cubicBezTo>
                    <a:pt x="173376" y="37323"/>
                    <a:pt x="179309" y="39032"/>
                    <a:pt x="183356" y="43079"/>
                  </a:cubicBezTo>
                  <a:cubicBezTo>
                    <a:pt x="185737" y="45460"/>
                    <a:pt x="187842" y="48155"/>
                    <a:pt x="190500" y="50223"/>
                  </a:cubicBezTo>
                  <a:cubicBezTo>
                    <a:pt x="195018" y="53737"/>
                    <a:pt x="200208" y="56314"/>
                    <a:pt x="204787" y="59748"/>
                  </a:cubicBezTo>
                  <a:cubicBezTo>
                    <a:pt x="207962" y="62129"/>
                    <a:pt x="211061" y="64616"/>
                    <a:pt x="214312" y="66892"/>
                  </a:cubicBezTo>
                  <a:cubicBezTo>
                    <a:pt x="219001" y="70174"/>
                    <a:pt x="224021" y="72983"/>
                    <a:pt x="228600" y="76417"/>
                  </a:cubicBezTo>
                  <a:cubicBezTo>
                    <a:pt x="231775" y="78798"/>
                    <a:pt x="234874" y="81284"/>
                    <a:pt x="238125" y="83560"/>
                  </a:cubicBezTo>
                  <a:cubicBezTo>
                    <a:pt x="242814" y="86842"/>
                    <a:pt x="248365" y="89038"/>
                    <a:pt x="252412" y="93085"/>
                  </a:cubicBezTo>
                  <a:cubicBezTo>
                    <a:pt x="258041" y="98714"/>
                    <a:pt x="261954" y="103301"/>
                    <a:pt x="269081" y="107373"/>
                  </a:cubicBezTo>
                  <a:cubicBezTo>
                    <a:pt x="271260" y="108618"/>
                    <a:pt x="273844" y="108960"/>
                    <a:pt x="276225" y="109754"/>
                  </a:cubicBezTo>
                  <a:cubicBezTo>
                    <a:pt x="277812" y="112135"/>
                    <a:pt x="278963" y="114874"/>
                    <a:pt x="280987" y="116898"/>
                  </a:cubicBezTo>
                  <a:cubicBezTo>
                    <a:pt x="287808" y="123719"/>
                    <a:pt x="287531" y="120170"/>
                    <a:pt x="295275" y="124042"/>
                  </a:cubicBezTo>
                  <a:cubicBezTo>
                    <a:pt x="297834" y="125322"/>
                    <a:pt x="300037" y="127217"/>
                    <a:pt x="302418" y="128804"/>
                  </a:cubicBezTo>
                  <a:cubicBezTo>
                    <a:pt x="306652" y="135155"/>
                    <a:pt x="306916" y="137534"/>
                    <a:pt x="314325" y="140710"/>
                  </a:cubicBezTo>
                  <a:cubicBezTo>
                    <a:pt x="319711" y="143018"/>
                    <a:pt x="325786" y="142581"/>
                    <a:pt x="330993" y="145473"/>
                  </a:cubicBezTo>
                  <a:cubicBezTo>
                    <a:pt x="355555" y="159118"/>
                    <a:pt x="336261" y="151992"/>
                    <a:pt x="352425" y="157379"/>
                  </a:cubicBezTo>
                  <a:cubicBezTo>
                    <a:pt x="368276" y="173232"/>
                    <a:pt x="351206" y="158290"/>
                    <a:pt x="366712" y="166904"/>
                  </a:cubicBezTo>
                  <a:cubicBezTo>
                    <a:pt x="391278" y="180551"/>
                    <a:pt x="371979" y="173422"/>
                    <a:pt x="388143" y="178810"/>
                  </a:cubicBezTo>
                  <a:cubicBezTo>
                    <a:pt x="390524" y="180398"/>
                    <a:pt x="392672" y="182411"/>
                    <a:pt x="395287" y="183573"/>
                  </a:cubicBezTo>
                  <a:cubicBezTo>
                    <a:pt x="399875" y="185612"/>
                    <a:pt x="409575" y="188335"/>
                    <a:pt x="409575" y="188335"/>
                  </a:cubicBezTo>
                  <a:cubicBezTo>
                    <a:pt x="411956" y="189923"/>
                    <a:pt x="414103" y="191936"/>
                    <a:pt x="416718" y="193098"/>
                  </a:cubicBezTo>
                  <a:cubicBezTo>
                    <a:pt x="421306" y="195137"/>
                    <a:pt x="431006" y="197860"/>
                    <a:pt x="431006" y="197860"/>
                  </a:cubicBezTo>
                  <a:cubicBezTo>
                    <a:pt x="433387" y="199448"/>
                    <a:pt x="435590" y="201343"/>
                    <a:pt x="438150" y="202623"/>
                  </a:cubicBezTo>
                  <a:cubicBezTo>
                    <a:pt x="440395" y="203745"/>
                    <a:pt x="443099" y="203785"/>
                    <a:pt x="445293" y="205004"/>
                  </a:cubicBezTo>
                  <a:cubicBezTo>
                    <a:pt x="469855" y="218649"/>
                    <a:pt x="450561" y="211523"/>
                    <a:pt x="466725" y="216910"/>
                  </a:cubicBezTo>
                  <a:lnTo>
                    <a:pt x="481012" y="226435"/>
                  </a:lnTo>
                  <a:cubicBezTo>
                    <a:pt x="483393" y="228023"/>
                    <a:pt x="485441" y="230293"/>
                    <a:pt x="488156" y="231198"/>
                  </a:cubicBezTo>
                  <a:cubicBezTo>
                    <a:pt x="498270" y="234569"/>
                    <a:pt x="503705" y="236006"/>
                    <a:pt x="514350" y="243104"/>
                  </a:cubicBezTo>
                  <a:cubicBezTo>
                    <a:pt x="521526" y="247889"/>
                    <a:pt x="522556" y="249003"/>
                    <a:pt x="531018" y="252629"/>
                  </a:cubicBezTo>
                  <a:cubicBezTo>
                    <a:pt x="533325" y="253618"/>
                    <a:pt x="535781" y="254216"/>
                    <a:pt x="538162" y="255010"/>
                  </a:cubicBezTo>
                  <a:cubicBezTo>
                    <a:pt x="551893" y="264165"/>
                    <a:pt x="538645" y="256238"/>
                    <a:pt x="552450" y="262154"/>
                  </a:cubicBezTo>
                  <a:cubicBezTo>
                    <a:pt x="555713" y="263552"/>
                    <a:pt x="558893" y="265156"/>
                    <a:pt x="561975" y="266917"/>
                  </a:cubicBezTo>
                  <a:cubicBezTo>
                    <a:pt x="564460" y="268337"/>
                    <a:pt x="566488" y="270552"/>
                    <a:pt x="569118" y="271679"/>
                  </a:cubicBezTo>
                  <a:cubicBezTo>
                    <a:pt x="572126" y="272968"/>
                    <a:pt x="575468" y="273266"/>
                    <a:pt x="578643" y="274060"/>
                  </a:cubicBezTo>
                  <a:cubicBezTo>
                    <a:pt x="581818" y="275648"/>
                    <a:pt x="584844" y="277577"/>
                    <a:pt x="588168" y="278823"/>
                  </a:cubicBezTo>
                  <a:cubicBezTo>
                    <a:pt x="591232" y="279972"/>
                    <a:pt x="594766" y="279740"/>
                    <a:pt x="597693" y="281204"/>
                  </a:cubicBezTo>
                  <a:cubicBezTo>
                    <a:pt x="630443" y="297578"/>
                    <a:pt x="599370" y="286526"/>
                    <a:pt x="619125" y="293110"/>
                  </a:cubicBezTo>
                  <a:lnTo>
                    <a:pt x="633412" y="302635"/>
                  </a:lnTo>
                  <a:cubicBezTo>
                    <a:pt x="635793" y="304223"/>
                    <a:pt x="637996" y="306118"/>
                    <a:pt x="640556" y="307398"/>
                  </a:cubicBezTo>
                  <a:cubicBezTo>
                    <a:pt x="643731" y="308985"/>
                    <a:pt x="646999" y="310399"/>
                    <a:pt x="650081" y="312160"/>
                  </a:cubicBezTo>
                  <a:cubicBezTo>
                    <a:pt x="652566" y="313580"/>
                    <a:pt x="654740" y="315503"/>
                    <a:pt x="657225" y="316923"/>
                  </a:cubicBezTo>
                  <a:cubicBezTo>
                    <a:pt x="660307" y="318684"/>
                    <a:pt x="663487" y="320287"/>
                    <a:pt x="666750" y="321685"/>
                  </a:cubicBezTo>
                  <a:cubicBezTo>
                    <a:pt x="669057" y="322674"/>
                    <a:pt x="671648" y="322944"/>
                    <a:pt x="673893" y="324067"/>
                  </a:cubicBezTo>
                  <a:cubicBezTo>
                    <a:pt x="676453" y="325347"/>
                    <a:pt x="678422" y="327667"/>
                    <a:pt x="681037" y="328829"/>
                  </a:cubicBezTo>
                  <a:cubicBezTo>
                    <a:pt x="685625" y="330868"/>
                    <a:pt x="690562" y="332004"/>
                    <a:pt x="695325" y="333592"/>
                  </a:cubicBezTo>
                  <a:lnTo>
                    <a:pt x="716756" y="340735"/>
                  </a:lnTo>
                  <a:cubicBezTo>
                    <a:pt x="733503" y="346318"/>
                    <a:pt x="712837" y="339056"/>
                    <a:pt x="733425" y="347879"/>
                  </a:cubicBezTo>
                  <a:cubicBezTo>
                    <a:pt x="741853" y="351491"/>
                    <a:pt x="742228" y="349847"/>
                    <a:pt x="752475" y="352642"/>
                  </a:cubicBezTo>
                  <a:cubicBezTo>
                    <a:pt x="757318" y="353963"/>
                    <a:pt x="762000" y="355817"/>
                    <a:pt x="766762" y="357404"/>
                  </a:cubicBezTo>
                  <a:lnTo>
                    <a:pt x="773906" y="359785"/>
                  </a:lnTo>
                  <a:cubicBezTo>
                    <a:pt x="776287" y="361373"/>
                    <a:pt x="778490" y="363268"/>
                    <a:pt x="781050" y="364548"/>
                  </a:cubicBezTo>
                  <a:cubicBezTo>
                    <a:pt x="783295" y="365670"/>
                    <a:pt x="786014" y="365684"/>
                    <a:pt x="788193" y="366929"/>
                  </a:cubicBezTo>
                  <a:cubicBezTo>
                    <a:pt x="791639" y="368898"/>
                    <a:pt x="794488" y="371766"/>
                    <a:pt x="797718" y="374073"/>
                  </a:cubicBezTo>
                  <a:cubicBezTo>
                    <a:pt x="800047" y="375736"/>
                    <a:pt x="802377" y="377415"/>
                    <a:pt x="804862" y="378835"/>
                  </a:cubicBezTo>
                  <a:cubicBezTo>
                    <a:pt x="807944" y="380596"/>
                    <a:pt x="811305" y="381837"/>
                    <a:pt x="814387" y="383598"/>
                  </a:cubicBezTo>
                  <a:cubicBezTo>
                    <a:pt x="816872" y="385018"/>
                    <a:pt x="819046" y="386940"/>
                    <a:pt x="821531" y="388360"/>
                  </a:cubicBezTo>
                  <a:cubicBezTo>
                    <a:pt x="829774" y="393070"/>
                    <a:pt x="830183" y="392832"/>
                    <a:pt x="838200" y="395504"/>
                  </a:cubicBezTo>
                  <a:cubicBezTo>
                    <a:pt x="842962" y="398679"/>
                    <a:pt x="847368" y="402469"/>
                    <a:pt x="852487" y="405029"/>
                  </a:cubicBezTo>
                  <a:cubicBezTo>
                    <a:pt x="855662" y="406617"/>
                    <a:pt x="859123" y="407729"/>
                    <a:pt x="862012" y="409792"/>
                  </a:cubicBezTo>
                  <a:cubicBezTo>
                    <a:pt x="864752" y="411749"/>
                    <a:pt x="866416" y="414978"/>
                    <a:pt x="869156" y="416935"/>
                  </a:cubicBezTo>
                  <a:cubicBezTo>
                    <a:pt x="872045" y="418998"/>
                    <a:pt x="875418" y="420300"/>
                    <a:pt x="878681" y="421698"/>
                  </a:cubicBezTo>
                  <a:cubicBezTo>
                    <a:pt x="883462" y="423747"/>
                    <a:pt x="890519" y="425252"/>
                    <a:pt x="895350" y="426460"/>
                  </a:cubicBezTo>
                  <a:cubicBezTo>
                    <a:pt x="898525" y="428048"/>
                    <a:pt x="901612" y="429825"/>
                    <a:pt x="904875" y="431223"/>
                  </a:cubicBezTo>
                  <a:cubicBezTo>
                    <a:pt x="907182" y="432212"/>
                    <a:pt x="909839" y="432359"/>
                    <a:pt x="912018" y="433604"/>
                  </a:cubicBezTo>
                  <a:cubicBezTo>
                    <a:pt x="930916" y="444403"/>
                    <a:pt x="911394" y="438719"/>
                    <a:pt x="933450" y="443129"/>
                  </a:cubicBezTo>
                  <a:cubicBezTo>
                    <a:pt x="936625" y="444717"/>
                    <a:pt x="939893" y="446131"/>
                    <a:pt x="942975" y="447892"/>
                  </a:cubicBezTo>
                  <a:cubicBezTo>
                    <a:pt x="945460" y="449312"/>
                    <a:pt x="947383" y="451812"/>
                    <a:pt x="950118" y="452654"/>
                  </a:cubicBezTo>
                  <a:cubicBezTo>
                    <a:pt x="957855" y="455035"/>
                    <a:pt x="966251" y="454857"/>
                    <a:pt x="973931" y="457417"/>
                  </a:cubicBezTo>
                  <a:cubicBezTo>
                    <a:pt x="992058" y="463459"/>
                    <a:pt x="983296" y="461195"/>
                    <a:pt x="1000125" y="464560"/>
                  </a:cubicBezTo>
                  <a:cubicBezTo>
                    <a:pt x="1002506" y="466148"/>
                    <a:pt x="1004579" y="468345"/>
                    <a:pt x="1007268" y="469323"/>
                  </a:cubicBezTo>
                  <a:cubicBezTo>
                    <a:pt x="1013419" y="471560"/>
                    <a:pt x="1020109" y="472015"/>
                    <a:pt x="1026318" y="474085"/>
                  </a:cubicBezTo>
                  <a:cubicBezTo>
                    <a:pt x="1028699" y="474879"/>
                    <a:pt x="1031027" y="475858"/>
                    <a:pt x="1033462" y="476467"/>
                  </a:cubicBezTo>
                  <a:cubicBezTo>
                    <a:pt x="1047060" y="479867"/>
                    <a:pt x="1042669" y="477562"/>
                    <a:pt x="1054893" y="481229"/>
                  </a:cubicBezTo>
                  <a:cubicBezTo>
                    <a:pt x="1062106" y="483393"/>
                    <a:pt x="1069181" y="485992"/>
                    <a:pt x="1076325" y="488373"/>
                  </a:cubicBezTo>
                  <a:lnTo>
                    <a:pt x="1083468" y="490754"/>
                  </a:lnTo>
                  <a:lnTo>
                    <a:pt x="1090612" y="493135"/>
                  </a:lnTo>
                  <a:cubicBezTo>
                    <a:pt x="1099957" y="500144"/>
                    <a:pt x="1097756" y="500062"/>
                    <a:pt x="1107281" y="502660"/>
                  </a:cubicBezTo>
                  <a:cubicBezTo>
                    <a:pt x="1113596" y="504382"/>
                    <a:pt x="1126331" y="507423"/>
                    <a:pt x="1126331" y="507423"/>
                  </a:cubicBezTo>
                  <a:cubicBezTo>
                    <a:pt x="1129506" y="509804"/>
                    <a:pt x="1132410" y="512598"/>
                    <a:pt x="1135856" y="514567"/>
                  </a:cubicBezTo>
                  <a:cubicBezTo>
                    <a:pt x="1138035" y="515812"/>
                    <a:pt x="1140693" y="515959"/>
                    <a:pt x="1143000" y="516948"/>
                  </a:cubicBezTo>
                  <a:cubicBezTo>
                    <a:pt x="1146263" y="518346"/>
                    <a:pt x="1149262" y="520312"/>
                    <a:pt x="1152525" y="521710"/>
                  </a:cubicBezTo>
                  <a:cubicBezTo>
                    <a:pt x="1154832" y="522699"/>
                    <a:pt x="1157423" y="522969"/>
                    <a:pt x="1159668" y="524092"/>
                  </a:cubicBezTo>
                  <a:cubicBezTo>
                    <a:pt x="1176107" y="532312"/>
                    <a:pt x="1156521" y="526281"/>
                    <a:pt x="1176337" y="531235"/>
                  </a:cubicBezTo>
                  <a:lnTo>
                    <a:pt x="1195387" y="540760"/>
                  </a:lnTo>
                  <a:cubicBezTo>
                    <a:pt x="1198562" y="542348"/>
                    <a:pt x="1201468" y="544662"/>
                    <a:pt x="1204912" y="545523"/>
                  </a:cubicBezTo>
                  <a:cubicBezTo>
                    <a:pt x="1208087" y="546317"/>
                    <a:pt x="1211237" y="547218"/>
                    <a:pt x="1214437" y="547904"/>
                  </a:cubicBezTo>
                  <a:cubicBezTo>
                    <a:pt x="1222352" y="549600"/>
                    <a:pt x="1230570" y="550107"/>
                    <a:pt x="1238250" y="552667"/>
                  </a:cubicBezTo>
                  <a:cubicBezTo>
                    <a:pt x="1243012" y="554254"/>
                    <a:pt x="1247667" y="556211"/>
                    <a:pt x="1252537" y="557429"/>
                  </a:cubicBezTo>
                  <a:cubicBezTo>
                    <a:pt x="1267225" y="561101"/>
                    <a:pt x="1280275" y="564686"/>
                    <a:pt x="1295400" y="566954"/>
                  </a:cubicBezTo>
                  <a:cubicBezTo>
                    <a:pt x="1351553" y="575376"/>
                    <a:pt x="1294676" y="564657"/>
                    <a:pt x="1333500" y="571717"/>
                  </a:cubicBezTo>
                  <a:cubicBezTo>
                    <a:pt x="1337482" y="572441"/>
                    <a:pt x="1345406" y="574098"/>
                    <a:pt x="1345406" y="574098"/>
                  </a:cubicBezTo>
                </a:path>
              </a:pathLst>
            </a:custGeom>
            <a:ln w="38100" cmpd="sng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121917" tIns="60959" rIns="121917" bIns="60959" rtlCol="0" anchor="ctr"/>
            <a:lstStyle/>
            <a:p>
              <a:pPr algn="ctr"/>
              <a:endParaRPr lang="en-GB" sz="240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410198C-C914-8D4C-B6A6-5B6CE030240E}"/>
                </a:ext>
              </a:extLst>
            </p:cNvPr>
            <p:cNvSpPr/>
            <p:nvPr/>
          </p:nvSpPr>
          <p:spPr>
            <a:xfrm>
              <a:off x="9578976" y="3591933"/>
              <a:ext cx="1181100" cy="574725"/>
            </a:xfrm>
            <a:custGeom>
              <a:avLst/>
              <a:gdLst>
                <a:gd name="connsiteX0" fmla="*/ 128078 w 1444909"/>
                <a:gd name="connsiteY0" fmla="*/ 0 h 707705"/>
                <a:gd name="connsiteX1" fmla="*/ 109028 w 1444909"/>
                <a:gd name="connsiteY1" fmla="*/ 4763 h 707705"/>
                <a:gd name="connsiteX2" fmla="*/ 87596 w 1444909"/>
                <a:gd name="connsiteY2" fmla="*/ 16669 h 707705"/>
                <a:gd name="connsiteX3" fmla="*/ 80453 w 1444909"/>
                <a:gd name="connsiteY3" fmla="*/ 23813 h 707705"/>
                <a:gd name="connsiteX4" fmla="*/ 70928 w 1444909"/>
                <a:gd name="connsiteY4" fmla="*/ 38100 h 707705"/>
                <a:gd name="connsiteX5" fmla="*/ 63784 w 1444909"/>
                <a:gd name="connsiteY5" fmla="*/ 45244 h 707705"/>
                <a:gd name="connsiteX6" fmla="*/ 59021 w 1444909"/>
                <a:gd name="connsiteY6" fmla="*/ 52388 h 707705"/>
                <a:gd name="connsiteX7" fmla="*/ 51878 w 1444909"/>
                <a:gd name="connsiteY7" fmla="*/ 57150 h 707705"/>
                <a:gd name="connsiteX8" fmla="*/ 37590 w 1444909"/>
                <a:gd name="connsiteY8" fmla="*/ 66675 h 707705"/>
                <a:gd name="connsiteX9" fmla="*/ 25684 w 1444909"/>
                <a:gd name="connsiteY9" fmla="*/ 78582 h 707705"/>
                <a:gd name="connsiteX10" fmla="*/ 18540 w 1444909"/>
                <a:gd name="connsiteY10" fmla="*/ 83344 h 707705"/>
                <a:gd name="connsiteX11" fmla="*/ 11396 w 1444909"/>
                <a:gd name="connsiteY11" fmla="*/ 97632 h 707705"/>
                <a:gd name="connsiteX12" fmla="*/ 6634 w 1444909"/>
                <a:gd name="connsiteY12" fmla="*/ 104775 h 707705"/>
                <a:gd name="connsiteX13" fmla="*/ 4253 w 1444909"/>
                <a:gd name="connsiteY13" fmla="*/ 111919 h 707705"/>
                <a:gd name="connsiteX14" fmla="*/ 4253 w 1444909"/>
                <a:gd name="connsiteY14" fmla="*/ 202407 h 707705"/>
                <a:gd name="connsiteX15" fmla="*/ 28065 w 1444909"/>
                <a:gd name="connsiteY15" fmla="*/ 226219 h 707705"/>
                <a:gd name="connsiteX16" fmla="*/ 35209 w 1444909"/>
                <a:gd name="connsiteY16" fmla="*/ 230982 h 707705"/>
                <a:gd name="connsiteX17" fmla="*/ 49496 w 1444909"/>
                <a:gd name="connsiteY17" fmla="*/ 235744 h 707705"/>
                <a:gd name="connsiteX18" fmla="*/ 56640 w 1444909"/>
                <a:gd name="connsiteY18" fmla="*/ 238125 h 707705"/>
                <a:gd name="connsiteX19" fmla="*/ 63784 w 1444909"/>
                <a:gd name="connsiteY19" fmla="*/ 242888 h 707705"/>
                <a:gd name="connsiteX20" fmla="*/ 70928 w 1444909"/>
                <a:gd name="connsiteY20" fmla="*/ 245269 h 707705"/>
                <a:gd name="connsiteX21" fmla="*/ 75690 w 1444909"/>
                <a:gd name="connsiteY21" fmla="*/ 252413 h 707705"/>
                <a:gd name="connsiteX22" fmla="*/ 89978 w 1444909"/>
                <a:gd name="connsiteY22" fmla="*/ 257175 h 707705"/>
                <a:gd name="connsiteX23" fmla="*/ 111409 w 1444909"/>
                <a:gd name="connsiteY23" fmla="*/ 266700 h 707705"/>
                <a:gd name="connsiteX24" fmla="*/ 125696 w 1444909"/>
                <a:gd name="connsiteY24" fmla="*/ 271463 h 707705"/>
                <a:gd name="connsiteX25" fmla="*/ 144746 w 1444909"/>
                <a:gd name="connsiteY25" fmla="*/ 273844 h 707705"/>
                <a:gd name="connsiteX26" fmla="*/ 154271 w 1444909"/>
                <a:gd name="connsiteY26" fmla="*/ 276225 h 707705"/>
                <a:gd name="connsiteX27" fmla="*/ 175703 w 1444909"/>
                <a:gd name="connsiteY27" fmla="*/ 278607 h 707705"/>
                <a:gd name="connsiteX28" fmla="*/ 192371 w 1444909"/>
                <a:gd name="connsiteY28" fmla="*/ 283369 h 707705"/>
                <a:gd name="connsiteX29" fmla="*/ 209040 w 1444909"/>
                <a:gd name="connsiteY29" fmla="*/ 285750 h 707705"/>
                <a:gd name="connsiteX30" fmla="*/ 228090 w 1444909"/>
                <a:gd name="connsiteY30" fmla="*/ 290513 h 707705"/>
                <a:gd name="connsiteX31" fmla="*/ 244759 w 1444909"/>
                <a:gd name="connsiteY31" fmla="*/ 295275 h 707705"/>
                <a:gd name="connsiteX32" fmla="*/ 251903 w 1444909"/>
                <a:gd name="connsiteY32" fmla="*/ 300038 h 707705"/>
                <a:gd name="connsiteX33" fmla="*/ 278096 w 1444909"/>
                <a:gd name="connsiteY33" fmla="*/ 304800 h 707705"/>
                <a:gd name="connsiteX34" fmla="*/ 332865 w 1444909"/>
                <a:gd name="connsiteY34" fmla="*/ 311944 h 707705"/>
                <a:gd name="connsiteX35" fmla="*/ 382871 w 1444909"/>
                <a:gd name="connsiteY35" fmla="*/ 316707 h 707705"/>
                <a:gd name="connsiteX36" fmla="*/ 401921 w 1444909"/>
                <a:gd name="connsiteY36" fmla="*/ 319088 h 707705"/>
                <a:gd name="connsiteX37" fmla="*/ 418590 w 1444909"/>
                <a:gd name="connsiteY37" fmla="*/ 323850 h 707705"/>
                <a:gd name="connsiteX38" fmla="*/ 435259 w 1444909"/>
                <a:gd name="connsiteY38" fmla="*/ 326232 h 707705"/>
                <a:gd name="connsiteX39" fmla="*/ 463834 w 1444909"/>
                <a:gd name="connsiteY39" fmla="*/ 330994 h 707705"/>
                <a:gd name="connsiteX40" fmla="*/ 487646 w 1444909"/>
                <a:gd name="connsiteY40" fmla="*/ 335757 h 707705"/>
                <a:gd name="connsiteX41" fmla="*/ 516221 w 1444909"/>
                <a:gd name="connsiteY41" fmla="*/ 338138 h 707705"/>
                <a:gd name="connsiteX42" fmla="*/ 528128 w 1444909"/>
                <a:gd name="connsiteY42" fmla="*/ 340519 h 707705"/>
                <a:gd name="connsiteX43" fmla="*/ 537653 w 1444909"/>
                <a:gd name="connsiteY43" fmla="*/ 342900 h 707705"/>
                <a:gd name="connsiteX44" fmla="*/ 551940 w 1444909"/>
                <a:gd name="connsiteY44" fmla="*/ 345282 h 707705"/>
                <a:gd name="connsiteX45" fmla="*/ 559084 w 1444909"/>
                <a:gd name="connsiteY45" fmla="*/ 350044 h 707705"/>
                <a:gd name="connsiteX46" fmla="*/ 580515 w 1444909"/>
                <a:gd name="connsiteY46" fmla="*/ 354807 h 707705"/>
                <a:gd name="connsiteX47" fmla="*/ 587659 w 1444909"/>
                <a:gd name="connsiteY47" fmla="*/ 357188 h 707705"/>
                <a:gd name="connsiteX48" fmla="*/ 597184 w 1444909"/>
                <a:gd name="connsiteY48" fmla="*/ 359569 h 707705"/>
                <a:gd name="connsiteX49" fmla="*/ 604328 w 1444909"/>
                <a:gd name="connsiteY49" fmla="*/ 361950 h 707705"/>
                <a:gd name="connsiteX50" fmla="*/ 625759 w 1444909"/>
                <a:gd name="connsiteY50" fmla="*/ 364332 h 707705"/>
                <a:gd name="connsiteX51" fmla="*/ 637665 w 1444909"/>
                <a:gd name="connsiteY51" fmla="*/ 366713 h 707705"/>
                <a:gd name="connsiteX52" fmla="*/ 678146 w 1444909"/>
                <a:gd name="connsiteY52" fmla="*/ 369094 h 707705"/>
                <a:gd name="connsiteX53" fmla="*/ 699578 w 1444909"/>
                <a:gd name="connsiteY53" fmla="*/ 376238 h 707705"/>
                <a:gd name="connsiteX54" fmla="*/ 713865 w 1444909"/>
                <a:gd name="connsiteY54" fmla="*/ 381000 h 707705"/>
                <a:gd name="connsiteX55" fmla="*/ 728153 w 1444909"/>
                <a:gd name="connsiteY55" fmla="*/ 383382 h 707705"/>
                <a:gd name="connsiteX56" fmla="*/ 747203 w 1444909"/>
                <a:gd name="connsiteY56" fmla="*/ 388144 h 707705"/>
                <a:gd name="connsiteX57" fmla="*/ 785303 w 1444909"/>
                <a:gd name="connsiteY57" fmla="*/ 390525 h 707705"/>
                <a:gd name="connsiteX58" fmla="*/ 806734 w 1444909"/>
                <a:gd name="connsiteY58" fmla="*/ 395288 h 707705"/>
                <a:gd name="connsiteX59" fmla="*/ 818640 w 1444909"/>
                <a:gd name="connsiteY59" fmla="*/ 397669 h 707705"/>
                <a:gd name="connsiteX60" fmla="*/ 849596 w 1444909"/>
                <a:gd name="connsiteY60" fmla="*/ 400050 h 707705"/>
                <a:gd name="connsiteX61" fmla="*/ 861503 w 1444909"/>
                <a:gd name="connsiteY61" fmla="*/ 402432 h 707705"/>
                <a:gd name="connsiteX62" fmla="*/ 890078 w 1444909"/>
                <a:gd name="connsiteY62" fmla="*/ 407194 h 707705"/>
                <a:gd name="connsiteX63" fmla="*/ 899603 w 1444909"/>
                <a:gd name="connsiteY63" fmla="*/ 409575 h 707705"/>
                <a:gd name="connsiteX64" fmla="*/ 906746 w 1444909"/>
                <a:gd name="connsiteY64" fmla="*/ 411957 h 707705"/>
                <a:gd name="connsiteX65" fmla="*/ 935321 w 1444909"/>
                <a:gd name="connsiteY65" fmla="*/ 419100 h 707705"/>
                <a:gd name="connsiteX66" fmla="*/ 942465 w 1444909"/>
                <a:gd name="connsiteY66" fmla="*/ 421482 h 707705"/>
                <a:gd name="connsiteX67" fmla="*/ 954371 w 1444909"/>
                <a:gd name="connsiteY67" fmla="*/ 426244 h 707705"/>
                <a:gd name="connsiteX68" fmla="*/ 973421 w 1444909"/>
                <a:gd name="connsiteY68" fmla="*/ 431007 h 707705"/>
                <a:gd name="connsiteX69" fmla="*/ 985328 w 1444909"/>
                <a:gd name="connsiteY69" fmla="*/ 435769 h 707705"/>
                <a:gd name="connsiteX70" fmla="*/ 994853 w 1444909"/>
                <a:gd name="connsiteY70" fmla="*/ 440532 h 707705"/>
                <a:gd name="connsiteX71" fmla="*/ 1011521 w 1444909"/>
                <a:gd name="connsiteY71" fmla="*/ 445294 h 707705"/>
                <a:gd name="connsiteX72" fmla="*/ 1023428 w 1444909"/>
                <a:gd name="connsiteY72" fmla="*/ 447675 h 707705"/>
                <a:gd name="connsiteX73" fmla="*/ 1040096 w 1444909"/>
                <a:gd name="connsiteY73" fmla="*/ 452438 h 707705"/>
                <a:gd name="connsiteX74" fmla="*/ 1094865 w 1444909"/>
                <a:gd name="connsiteY74" fmla="*/ 459582 h 707705"/>
                <a:gd name="connsiteX75" fmla="*/ 1113915 w 1444909"/>
                <a:gd name="connsiteY75" fmla="*/ 464344 h 707705"/>
                <a:gd name="connsiteX76" fmla="*/ 1140109 w 1444909"/>
                <a:gd name="connsiteY76" fmla="*/ 469107 h 707705"/>
                <a:gd name="connsiteX77" fmla="*/ 1147253 w 1444909"/>
                <a:gd name="connsiteY77" fmla="*/ 471488 h 707705"/>
                <a:gd name="connsiteX78" fmla="*/ 1166303 w 1444909"/>
                <a:gd name="connsiteY78" fmla="*/ 473869 h 707705"/>
                <a:gd name="connsiteX79" fmla="*/ 1185353 w 1444909"/>
                <a:gd name="connsiteY79" fmla="*/ 478632 h 707705"/>
                <a:gd name="connsiteX80" fmla="*/ 1194878 w 1444909"/>
                <a:gd name="connsiteY80" fmla="*/ 481013 h 707705"/>
                <a:gd name="connsiteX81" fmla="*/ 1206784 w 1444909"/>
                <a:gd name="connsiteY81" fmla="*/ 483394 h 707705"/>
                <a:gd name="connsiteX82" fmla="*/ 1221071 w 1444909"/>
                <a:gd name="connsiteY82" fmla="*/ 488157 h 707705"/>
                <a:gd name="connsiteX83" fmla="*/ 1230596 w 1444909"/>
                <a:gd name="connsiteY83" fmla="*/ 490538 h 707705"/>
                <a:gd name="connsiteX84" fmla="*/ 1244884 w 1444909"/>
                <a:gd name="connsiteY84" fmla="*/ 495300 h 707705"/>
                <a:gd name="connsiteX85" fmla="*/ 1252028 w 1444909"/>
                <a:gd name="connsiteY85" fmla="*/ 497682 h 707705"/>
                <a:gd name="connsiteX86" fmla="*/ 1268696 w 1444909"/>
                <a:gd name="connsiteY86" fmla="*/ 500063 h 707705"/>
                <a:gd name="connsiteX87" fmla="*/ 1318703 w 1444909"/>
                <a:gd name="connsiteY87" fmla="*/ 507207 h 707705"/>
                <a:gd name="connsiteX88" fmla="*/ 1325846 w 1444909"/>
                <a:gd name="connsiteY88" fmla="*/ 509588 h 707705"/>
                <a:gd name="connsiteX89" fmla="*/ 1335371 w 1444909"/>
                <a:gd name="connsiteY89" fmla="*/ 511969 h 707705"/>
                <a:gd name="connsiteX90" fmla="*/ 1349659 w 1444909"/>
                <a:gd name="connsiteY90" fmla="*/ 516732 h 707705"/>
                <a:gd name="connsiteX91" fmla="*/ 1363946 w 1444909"/>
                <a:gd name="connsiteY91" fmla="*/ 521494 h 707705"/>
                <a:gd name="connsiteX92" fmla="*/ 1378234 w 1444909"/>
                <a:gd name="connsiteY92" fmla="*/ 526257 h 707705"/>
                <a:gd name="connsiteX93" fmla="*/ 1385378 w 1444909"/>
                <a:gd name="connsiteY93" fmla="*/ 528638 h 707705"/>
                <a:gd name="connsiteX94" fmla="*/ 1402046 w 1444909"/>
                <a:gd name="connsiteY94" fmla="*/ 538163 h 707705"/>
                <a:gd name="connsiteX95" fmla="*/ 1416334 w 1444909"/>
                <a:gd name="connsiteY95" fmla="*/ 547688 h 707705"/>
                <a:gd name="connsiteX96" fmla="*/ 1423478 w 1444909"/>
                <a:gd name="connsiteY96" fmla="*/ 552450 h 707705"/>
                <a:gd name="connsiteX97" fmla="*/ 1433003 w 1444909"/>
                <a:gd name="connsiteY97" fmla="*/ 566738 h 707705"/>
                <a:gd name="connsiteX98" fmla="*/ 1437765 w 1444909"/>
                <a:gd name="connsiteY98" fmla="*/ 573882 h 707705"/>
                <a:gd name="connsiteX99" fmla="*/ 1444909 w 1444909"/>
                <a:gd name="connsiteY99" fmla="*/ 588169 h 707705"/>
                <a:gd name="connsiteX100" fmla="*/ 1442528 w 1444909"/>
                <a:gd name="connsiteY100" fmla="*/ 628650 h 707705"/>
                <a:gd name="connsiteX101" fmla="*/ 1430621 w 1444909"/>
                <a:gd name="connsiteY101" fmla="*/ 650082 h 707705"/>
                <a:gd name="connsiteX102" fmla="*/ 1418715 w 1444909"/>
                <a:gd name="connsiteY102" fmla="*/ 664369 h 707705"/>
                <a:gd name="connsiteX103" fmla="*/ 1416334 w 1444909"/>
                <a:gd name="connsiteY103" fmla="*/ 671513 h 707705"/>
                <a:gd name="connsiteX104" fmla="*/ 1404428 w 1444909"/>
                <a:gd name="connsiteY104" fmla="*/ 685800 h 707705"/>
                <a:gd name="connsiteX105" fmla="*/ 1397284 w 1444909"/>
                <a:gd name="connsiteY105" fmla="*/ 688182 h 707705"/>
                <a:gd name="connsiteX106" fmla="*/ 1387759 w 1444909"/>
                <a:gd name="connsiteY106" fmla="*/ 695325 h 707705"/>
                <a:gd name="connsiteX107" fmla="*/ 1380615 w 1444909"/>
                <a:gd name="connsiteY107" fmla="*/ 700088 h 707705"/>
                <a:gd name="connsiteX108" fmla="*/ 1373471 w 1444909"/>
                <a:gd name="connsiteY108" fmla="*/ 707232 h 707705"/>
                <a:gd name="connsiteX109" fmla="*/ 1366328 w 1444909"/>
                <a:gd name="connsiteY109" fmla="*/ 707232 h 707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1444909" h="707705">
                  <a:moveTo>
                    <a:pt x="128078" y="0"/>
                  </a:moveTo>
                  <a:cubicBezTo>
                    <a:pt x="124782" y="659"/>
                    <a:pt x="113146" y="2475"/>
                    <a:pt x="109028" y="4763"/>
                  </a:cubicBezTo>
                  <a:cubicBezTo>
                    <a:pt x="84466" y="18408"/>
                    <a:pt x="103760" y="11282"/>
                    <a:pt x="87596" y="16669"/>
                  </a:cubicBezTo>
                  <a:cubicBezTo>
                    <a:pt x="85215" y="19050"/>
                    <a:pt x="82520" y="21155"/>
                    <a:pt x="80453" y="23813"/>
                  </a:cubicBezTo>
                  <a:cubicBezTo>
                    <a:pt x="76939" y="28331"/>
                    <a:pt x="74975" y="34053"/>
                    <a:pt x="70928" y="38100"/>
                  </a:cubicBezTo>
                  <a:cubicBezTo>
                    <a:pt x="68547" y="40481"/>
                    <a:pt x="65940" y="42657"/>
                    <a:pt x="63784" y="45244"/>
                  </a:cubicBezTo>
                  <a:cubicBezTo>
                    <a:pt x="61952" y="47443"/>
                    <a:pt x="61045" y="50364"/>
                    <a:pt x="59021" y="52388"/>
                  </a:cubicBezTo>
                  <a:cubicBezTo>
                    <a:pt x="56998" y="54411"/>
                    <a:pt x="54076" y="55318"/>
                    <a:pt x="51878" y="57150"/>
                  </a:cubicBezTo>
                  <a:cubicBezTo>
                    <a:pt x="39987" y="67060"/>
                    <a:pt x="50144" y="62491"/>
                    <a:pt x="37590" y="66675"/>
                  </a:cubicBezTo>
                  <a:cubicBezTo>
                    <a:pt x="18535" y="79379"/>
                    <a:pt x="41563" y="62703"/>
                    <a:pt x="25684" y="78582"/>
                  </a:cubicBezTo>
                  <a:cubicBezTo>
                    <a:pt x="23660" y="80606"/>
                    <a:pt x="20921" y="81757"/>
                    <a:pt x="18540" y="83344"/>
                  </a:cubicBezTo>
                  <a:cubicBezTo>
                    <a:pt x="4890" y="103822"/>
                    <a:pt x="21258" y="77910"/>
                    <a:pt x="11396" y="97632"/>
                  </a:cubicBezTo>
                  <a:cubicBezTo>
                    <a:pt x="10116" y="100191"/>
                    <a:pt x="8221" y="102394"/>
                    <a:pt x="6634" y="104775"/>
                  </a:cubicBezTo>
                  <a:cubicBezTo>
                    <a:pt x="5840" y="107156"/>
                    <a:pt x="4862" y="109484"/>
                    <a:pt x="4253" y="111919"/>
                  </a:cubicBezTo>
                  <a:cubicBezTo>
                    <a:pt x="-3081" y="141252"/>
                    <a:pt x="524" y="173325"/>
                    <a:pt x="4253" y="202407"/>
                  </a:cubicBezTo>
                  <a:cubicBezTo>
                    <a:pt x="5737" y="213979"/>
                    <a:pt x="20232" y="220997"/>
                    <a:pt x="28065" y="226219"/>
                  </a:cubicBezTo>
                  <a:cubicBezTo>
                    <a:pt x="30446" y="227807"/>
                    <a:pt x="32494" y="230077"/>
                    <a:pt x="35209" y="230982"/>
                  </a:cubicBezTo>
                  <a:lnTo>
                    <a:pt x="49496" y="235744"/>
                  </a:lnTo>
                  <a:lnTo>
                    <a:pt x="56640" y="238125"/>
                  </a:lnTo>
                  <a:cubicBezTo>
                    <a:pt x="59021" y="239713"/>
                    <a:pt x="61224" y="241608"/>
                    <a:pt x="63784" y="242888"/>
                  </a:cubicBezTo>
                  <a:cubicBezTo>
                    <a:pt x="66029" y="244011"/>
                    <a:pt x="68968" y="243701"/>
                    <a:pt x="70928" y="245269"/>
                  </a:cubicBezTo>
                  <a:cubicBezTo>
                    <a:pt x="73163" y="247057"/>
                    <a:pt x="73263" y="250896"/>
                    <a:pt x="75690" y="252413"/>
                  </a:cubicBezTo>
                  <a:cubicBezTo>
                    <a:pt x="79947" y="255074"/>
                    <a:pt x="89978" y="257175"/>
                    <a:pt x="89978" y="257175"/>
                  </a:cubicBezTo>
                  <a:cubicBezTo>
                    <a:pt x="101299" y="264724"/>
                    <a:pt x="94404" y="261032"/>
                    <a:pt x="111409" y="266700"/>
                  </a:cubicBezTo>
                  <a:lnTo>
                    <a:pt x="125696" y="271463"/>
                  </a:lnTo>
                  <a:cubicBezTo>
                    <a:pt x="132046" y="272257"/>
                    <a:pt x="138434" y="272792"/>
                    <a:pt x="144746" y="273844"/>
                  </a:cubicBezTo>
                  <a:cubicBezTo>
                    <a:pt x="147974" y="274382"/>
                    <a:pt x="151036" y="275727"/>
                    <a:pt x="154271" y="276225"/>
                  </a:cubicBezTo>
                  <a:cubicBezTo>
                    <a:pt x="161375" y="277318"/>
                    <a:pt x="168559" y="277813"/>
                    <a:pt x="175703" y="278607"/>
                  </a:cubicBezTo>
                  <a:cubicBezTo>
                    <a:pt x="181824" y="280647"/>
                    <a:pt x="185792" y="282173"/>
                    <a:pt x="192371" y="283369"/>
                  </a:cubicBezTo>
                  <a:cubicBezTo>
                    <a:pt x="197893" y="284373"/>
                    <a:pt x="203484" y="284956"/>
                    <a:pt x="209040" y="285750"/>
                  </a:cubicBezTo>
                  <a:cubicBezTo>
                    <a:pt x="221804" y="290006"/>
                    <a:pt x="210852" y="286683"/>
                    <a:pt x="228090" y="290513"/>
                  </a:cubicBezTo>
                  <a:cubicBezTo>
                    <a:pt x="237060" y="292506"/>
                    <a:pt x="236804" y="292624"/>
                    <a:pt x="244759" y="295275"/>
                  </a:cubicBezTo>
                  <a:cubicBezTo>
                    <a:pt x="247140" y="296863"/>
                    <a:pt x="249272" y="298911"/>
                    <a:pt x="251903" y="300038"/>
                  </a:cubicBezTo>
                  <a:cubicBezTo>
                    <a:pt x="258078" y="302685"/>
                    <a:pt x="273270" y="303835"/>
                    <a:pt x="278096" y="304800"/>
                  </a:cubicBezTo>
                  <a:cubicBezTo>
                    <a:pt x="320209" y="313223"/>
                    <a:pt x="269674" y="307732"/>
                    <a:pt x="332865" y="311944"/>
                  </a:cubicBezTo>
                  <a:cubicBezTo>
                    <a:pt x="354247" y="319070"/>
                    <a:pt x="333723" y="312926"/>
                    <a:pt x="382871" y="316707"/>
                  </a:cubicBezTo>
                  <a:cubicBezTo>
                    <a:pt x="389252" y="317198"/>
                    <a:pt x="395571" y="318294"/>
                    <a:pt x="401921" y="319088"/>
                  </a:cubicBezTo>
                  <a:cubicBezTo>
                    <a:pt x="408043" y="321128"/>
                    <a:pt x="412011" y="322654"/>
                    <a:pt x="418590" y="323850"/>
                  </a:cubicBezTo>
                  <a:cubicBezTo>
                    <a:pt x="424112" y="324854"/>
                    <a:pt x="429703" y="325438"/>
                    <a:pt x="435259" y="326232"/>
                  </a:cubicBezTo>
                  <a:cubicBezTo>
                    <a:pt x="451211" y="331549"/>
                    <a:pt x="434211" y="326437"/>
                    <a:pt x="463834" y="330994"/>
                  </a:cubicBezTo>
                  <a:cubicBezTo>
                    <a:pt x="494573" y="335723"/>
                    <a:pt x="445745" y="331101"/>
                    <a:pt x="487646" y="335757"/>
                  </a:cubicBezTo>
                  <a:cubicBezTo>
                    <a:pt x="497146" y="336813"/>
                    <a:pt x="506696" y="337344"/>
                    <a:pt x="516221" y="338138"/>
                  </a:cubicBezTo>
                  <a:cubicBezTo>
                    <a:pt x="520190" y="338932"/>
                    <a:pt x="524177" y="339641"/>
                    <a:pt x="528128" y="340519"/>
                  </a:cubicBezTo>
                  <a:cubicBezTo>
                    <a:pt x="531323" y="341229"/>
                    <a:pt x="534444" y="342258"/>
                    <a:pt x="537653" y="342900"/>
                  </a:cubicBezTo>
                  <a:cubicBezTo>
                    <a:pt x="542387" y="343847"/>
                    <a:pt x="547178" y="344488"/>
                    <a:pt x="551940" y="345282"/>
                  </a:cubicBezTo>
                  <a:cubicBezTo>
                    <a:pt x="554321" y="346869"/>
                    <a:pt x="556524" y="348764"/>
                    <a:pt x="559084" y="350044"/>
                  </a:cubicBezTo>
                  <a:cubicBezTo>
                    <a:pt x="565515" y="353259"/>
                    <a:pt x="573934" y="353344"/>
                    <a:pt x="580515" y="354807"/>
                  </a:cubicBezTo>
                  <a:cubicBezTo>
                    <a:pt x="582965" y="355352"/>
                    <a:pt x="585245" y="356498"/>
                    <a:pt x="587659" y="357188"/>
                  </a:cubicBezTo>
                  <a:cubicBezTo>
                    <a:pt x="590806" y="358087"/>
                    <a:pt x="594037" y="358670"/>
                    <a:pt x="597184" y="359569"/>
                  </a:cubicBezTo>
                  <a:cubicBezTo>
                    <a:pt x="599598" y="360259"/>
                    <a:pt x="601852" y="361537"/>
                    <a:pt x="604328" y="361950"/>
                  </a:cubicBezTo>
                  <a:cubicBezTo>
                    <a:pt x="611418" y="363132"/>
                    <a:pt x="618644" y="363315"/>
                    <a:pt x="625759" y="364332"/>
                  </a:cubicBezTo>
                  <a:cubicBezTo>
                    <a:pt x="629766" y="364904"/>
                    <a:pt x="633634" y="366347"/>
                    <a:pt x="637665" y="366713"/>
                  </a:cubicBezTo>
                  <a:cubicBezTo>
                    <a:pt x="651126" y="367937"/>
                    <a:pt x="664652" y="368300"/>
                    <a:pt x="678146" y="369094"/>
                  </a:cubicBezTo>
                  <a:lnTo>
                    <a:pt x="699578" y="376238"/>
                  </a:lnTo>
                  <a:lnTo>
                    <a:pt x="713865" y="381000"/>
                  </a:lnTo>
                  <a:cubicBezTo>
                    <a:pt x="718628" y="381794"/>
                    <a:pt x="723440" y="382334"/>
                    <a:pt x="728153" y="383382"/>
                  </a:cubicBezTo>
                  <a:cubicBezTo>
                    <a:pt x="741394" y="386325"/>
                    <a:pt x="729193" y="386429"/>
                    <a:pt x="747203" y="388144"/>
                  </a:cubicBezTo>
                  <a:cubicBezTo>
                    <a:pt x="759870" y="389350"/>
                    <a:pt x="772603" y="389731"/>
                    <a:pt x="785303" y="390525"/>
                  </a:cubicBezTo>
                  <a:lnTo>
                    <a:pt x="806734" y="395288"/>
                  </a:lnTo>
                  <a:cubicBezTo>
                    <a:pt x="810691" y="396136"/>
                    <a:pt x="814618" y="397222"/>
                    <a:pt x="818640" y="397669"/>
                  </a:cubicBezTo>
                  <a:cubicBezTo>
                    <a:pt x="828926" y="398812"/>
                    <a:pt x="839277" y="399256"/>
                    <a:pt x="849596" y="400050"/>
                  </a:cubicBezTo>
                  <a:cubicBezTo>
                    <a:pt x="853565" y="400844"/>
                    <a:pt x="857517" y="401729"/>
                    <a:pt x="861503" y="402432"/>
                  </a:cubicBezTo>
                  <a:cubicBezTo>
                    <a:pt x="871012" y="404110"/>
                    <a:pt x="880710" y="404852"/>
                    <a:pt x="890078" y="407194"/>
                  </a:cubicBezTo>
                  <a:cubicBezTo>
                    <a:pt x="893253" y="407988"/>
                    <a:pt x="896456" y="408676"/>
                    <a:pt x="899603" y="409575"/>
                  </a:cubicBezTo>
                  <a:cubicBezTo>
                    <a:pt x="902016" y="410265"/>
                    <a:pt x="904321" y="411310"/>
                    <a:pt x="906746" y="411957"/>
                  </a:cubicBezTo>
                  <a:cubicBezTo>
                    <a:pt x="916233" y="414487"/>
                    <a:pt x="926007" y="415994"/>
                    <a:pt x="935321" y="419100"/>
                  </a:cubicBezTo>
                  <a:cubicBezTo>
                    <a:pt x="937702" y="419894"/>
                    <a:pt x="940115" y="420601"/>
                    <a:pt x="942465" y="421482"/>
                  </a:cubicBezTo>
                  <a:cubicBezTo>
                    <a:pt x="946467" y="422983"/>
                    <a:pt x="950286" y="424987"/>
                    <a:pt x="954371" y="426244"/>
                  </a:cubicBezTo>
                  <a:cubicBezTo>
                    <a:pt x="960627" y="428169"/>
                    <a:pt x="967344" y="428576"/>
                    <a:pt x="973421" y="431007"/>
                  </a:cubicBezTo>
                  <a:cubicBezTo>
                    <a:pt x="977390" y="432594"/>
                    <a:pt x="981422" y="434033"/>
                    <a:pt x="985328" y="435769"/>
                  </a:cubicBezTo>
                  <a:cubicBezTo>
                    <a:pt x="988572" y="437211"/>
                    <a:pt x="991590" y="439134"/>
                    <a:pt x="994853" y="440532"/>
                  </a:cubicBezTo>
                  <a:cubicBezTo>
                    <a:pt x="999136" y="442368"/>
                    <a:pt x="1007339" y="444365"/>
                    <a:pt x="1011521" y="445294"/>
                  </a:cubicBezTo>
                  <a:cubicBezTo>
                    <a:pt x="1015472" y="446172"/>
                    <a:pt x="1019501" y="446693"/>
                    <a:pt x="1023428" y="447675"/>
                  </a:cubicBezTo>
                  <a:cubicBezTo>
                    <a:pt x="1036132" y="450851"/>
                    <a:pt x="1024933" y="449763"/>
                    <a:pt x="1040096" y="452438"/>
                  </a:cubicBezTo>
                  <a:cubicBezTo>
                    <a:pt x="1093152" y="461800"/>
                    <a:pt x="1049804" y="453573"/>
                    <a:pt x="1094865" y="459582"/>
                  </a:cubicBezTo>
                  <a:cubicBezTo>
                    <a:pt x="1113675" y="462090"/>
                    <a:pt x="1100176" y="460910"/>
                    <a:pt x="1113915" y="464344"/>
                  </a:cubicBezTo>
                  <a:cubicBezTo>
                    <a:pt x="1131237" y="468674"/>
                    <a:pt x="1121015" y="464864"/>
                    <a:pt x="1140109" y="469107"/>
                  </a:cubicBezTo>
                  <a:cubicBezTo>
                    <a:pt x="1142559" y="469652"/>
                    <a:pt x="1144783" y="471039"/>
                    <a:pt x="1147253" y="471488"/>
                  </a:cubicBezTo>
                  <a:cubicBezTo>
                    <a:pt x="1153549" y="472633"/>
                    <a:pt x="1159978" y="472896"/>
                    <a:pt x="1166303" y="473869"/>
                  </a:cubicBezTo>
                  <a:cubicBezTo>
                    <a:pt x="1182046" y="476291"/>
                    <a:pt x="1173517" y="475250"/>
                    <a:pt x="1185353" y="478632"/>
                  </a:cubicBezTo>
                  <a:cubicBezTo>
                    <a:pt x="1188500" y="479531"/>
                    <a:pt x="1191683" y="480303"/>
                    <a:pt x="1194878" y="481013"/>
                  </a:cubicBezTo>
                  <a:cubicBezTo>
                    <a:pt x="1198829" y="481891"/>
                    <a:pt x="1202879" y="482329"/>
                    <a:pt x="1206784" y="483394"/>
                  </a:cubicBezTo>
                  <a:cubicBezTo>
                    <a:pt x="1211627" y="484715"/>
                    <a:pt x="1216201" y="486940"/>
                    <a:pt x="1221071" y="488157"/>
                  </a:cubicBezTo>
                  <a:cubicBezTo>
                    <a:pt x="1224246" y="488951"/>
                    <a:pt x="1227461" y="489598"/>
                    <a:pt x="1230596" y="490538"/>
                  </a:cubicBezTo>
                  <a:cubicBezTo>
                    <a:pt x="1235405" y="491980"/>
                    <a:pt x="1240121" y="493712"/>
                    <a:pt x="1244884" y="495300"/>
                  </a:cubicBezTo>
                  <a:cubicBezTo>
                    <a:pt x="1247265" y="496094"/>
                    <a:pt x="1249543" y="497327"/>
                    <a:pt x="1252028" y="497682"/>
                  </a:cubicBezTo>
                  <a:lnTo>
                    <a:pt x="1268696" y="500063"/>
                  </a:lnTo>
                  <a:cubicBezTo>
                    <a:pt x="1280413" y="501591"/>
                    <a:pt x="1303860" y="503496"/>
                    <a:pt x="1318703" y="507207"/>
                  </a:cubicBezTo>
                  <a:cubicBezTo>
                    <a:pt x="1321138" y="507816"/>
                    <a:pt x="1323433" y="508899"/>
                    <a:pt x="1325846" y="509588"/>
                  </a:cubicBezTo>
                  <a:cubicBezTo>
                    <a:pt x="1328993" y="510487"/>
                    <a:pt x="1332236" y="511029"/>
                    <a:pt x="1335371" y="511969"/>
                  </a:cubicBezTo>
                  <a:cubicBezTo>
                    <a:pt x="1340180" y="513412"/>
                    <a:pt x="1344896" y="515144"/>
                    <a:pt x="1349659" y="516732"/>
                  </a:cubicBezTo>
                  <a:lnTo>
                    <a:pt x="1363946" y="521494"/>
                  </a:lnTo>
                  <a:lnTo>
                    <a:pt x="1378234" y="526257"/>
                  </a:lnTo>
                  <a:lnTo>
                    <a:pt x="1385378" y="528638"/>
                  </a:lnTo>
                  <a:cubicBezTo>
                    <a:pt x="1410082" y="545108"/>
                    <a:pt x="1371841" y="520040"/>
                    <a:pt x="1402046" y="538163"/>
                  </a:cubicBezTo>
                  <a:cubicBezTo>
                    <a:pt x="1406954" y="541108"/>
                    <a:pt x="1411571" y="544513"/>
                    <a:pt x="1416334" y="547688"/>
                  </a:cubicBezTo>
                  <a:lnTo>
                    <a:pt x="1423478" y="552450"/>
                  </a:lnTo>
                  <a:lnTo>
                    <a:pt x="1433003" y="566738"/>
                  </a:lnTo>
                  <a:cubicBezTo>
                    <a:pt x="1434590" y="569119"/>
                    <a:pt x="1436860" y="571167"/>
                    <a:pt x="1437765" y="573882"/>
                  </a:cubicBezTo>
                  <a:cubicBezTo>
                    <a:pt x="1441051" y="583740"/>
                    <a:pt x="1438754" y="578937"/>
                    <a:pt x="1444909" y="588169"/>
                  </a:cubicBezTo>
                  <a:cubicBezTo>
                    <a:pt x="1444115" y="601663"/>
                    <a:pt x="1444276" y="615247"/>
                    <a:pt x="1442528" y="628650"/>
                  </a:cubicBezTo>
                  <a:cubicBezTo>
                    <a:pt x="1440413" y="644866"/>
                    <a:pt x="1438824" y="640238"/>
                    <a:pt x="1430621" y="650082"/>
                  </a:cubicBezTo>
                  <a:cubicBezTo>
                    <a:pt x="1414044" y="669974"/>
                    <a:pt x="1439588" y="643496"/>
                    <a:pt x="1418715" y="664369"/>
                  </a:cubicBezTo>
                  <a:cubicBezTo>
                    <a:pt x="1417921" y="666750"/>
                    <a:pt x="1417457" y="669268"/>
                    <a:pt x="1416334" y="671513"/>
                  </a:cubicBezTo>
                  <a:cubicBezTo>
                    <a:pt x="1414138" y="675905"/>
                    <a:pt x="1408377" y="683167"/>
                    <a:pt x="1404428" y="685800"/>
                  </a:cubicBezTo>
                  <a:cubicBezTo>
                    <a:pt x="1402339" y="687192"/>
                    <a:pt x="1399665" y="687388"/>
                    <a:pt x="1397284" y="688182"/>
                  </a:cubicBezTo>
                  <a:cubicBezTo>
                    <a:pt x="1394109" y="690563"/>
                    <a:pt x="1390988" y="693018"/>
                    <a:pt x="1387759" y="695325"/>
                  </a:cubicBezTo>
                  <a:cubicBezTo>
                    <a:pt x="1385430" y="696989"/>
                    <a:pt x="1382814" y="698256"/>
                    <a:pt x="1380615" y="700088"/>
                  </a:cubicBezTo>
                  <a:cubicBezTo>
                    <a:pt x="1378028" y="702244"/>
                    <a:pt x="1376483" y="705726"/>
                    <a:pt x="1373471" y="707232"/>
                  </a:cubicBezTo>
                  <a:cubicBezTo>
                    <a:pt x="1371341" y="708297"/>
                    <a:pt x="1368709" y="707232"/>
                    <a:pt x="1366328" y="707232"/>
                  </a:cubicBezTo>
                </a:path>
              </a:pathLst>
            </a:custGeom>
            <a:ln w="38100" cmpd="sng">
              <a:solidFill>
                <a:srgbClr val="0000D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lIns="121917" tIns="60959" rIns="121917" bIns="60959" rtlCol="0" anchor="ctr"/>
            <a:lstStyle/>
            <a:p>
              <a:pPr algn="ctr"/>
              <a:endParaRPr lang="en-GB" sz="240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2B9F6C6-F588-D340-B843-09F582A0CCD2}"/>
              </a:ext>
            </a:extLst>
          </p:cNvPr>
          <p:cNvGrpSpPr/>
          <p:nvPr/>
        </p:nvGrpSpPr>
        <p:grpSpPr>
          <a:xfrm>
            <a:off x="8262415" y="2823786"/>
            <a:ext cx="4292648" cy="3157259"/>
            <a:chOff x="7434431" y="2594535"/>
            <a:chExt cx="5124558" cy="385885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FDC4E6-1036-B048-8643-7AD487385E8C}"/>
                </a:ext>
              </a:extLst>
            </p:cNvPr>
            <p:cNvSpPr txBox="1"/>
            <p:nvPr/>
          </p:nvSpPr>
          <p:spPr>
            <a:xfrm>
              <a:off x="9719116" y="2601299"/>
              <a:ext cx="2839873" cy="392313"/>
            </a:xfrm>
            <a:prstGeom prst="rect">
              <a:avLst/>
            </a:prstGeom>
            <a:noFill/>
          </p:spPr>
          <p:txBody>
            <a:bodyPr wrap="square" lIns="121917" tIns="60959" rIns="121917" bIns="60959" rtlCol="0">
              <a:spAutoFit/>
            </a:bodyPr>
            <a:lstStyle/>
            <a:p>
              <a:r>
                <a:rPr lang="en-US" sz="1500" b="1" i="1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With</a:t>
              </a:r>
              <a:r>
                <a:rPr lang="en-US" sz="15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 </a:t>
              </a:r>
              <a:r>
                <a:rPr lang="en-US" sz="1500" dirty="0" err="1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octupole</a:t>
              </a:r>
              <a:r>
                <a:rPr lang="en-US" sz="15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: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A0781FC-9BB3-4648-875F-48FE50C919CE}"/>
                </a:ext>
              </a:extLst>
            </p:cNvPr>
            <p:cNvSpPr txBox="1"/>
            <p:nvPr/>
          </p:nvSpPr>
          <p:spPr>
            <a:xfrm>
              <a:off x="7434431" y="2594535"/>
              <a:ext cx="3189931" cy="392313"/>
            </a:xfrm>
            <a:prstGeom prst="rect">
              <a:avLst/>
            </a:prstGeom>
            <a:noFill/>
          </p:spPr>
          <p:txBody>
            <a:bodyPr wrap="square" lIns="121917" tIns="60959" rIns="121917" bIns="60959" rtlCol="0">
              <a:spAutoFit/>
            </a:bodyPr>
            <a:lstStyle/>
            <a:p>
              <a:r>
                <a:rPr lang="en-US" sz="1500" b="1" i="1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Without</a:t>
              </a:r>
              <a:r>
                <a:rPr lang="en-US" sz="15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 </a:t>
              </a:r>
              <a:r>
                <a:rPr lang="en-US" sz="1500" dirty="0" err="1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octupole</a:t>
              </a:r>
              <a:r>
                <a:rPr lang="en-US" sz="15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:</a:t>
              </a:r>
            </a:p>
          </p:txBody>
        </p:sp>
        <p:sp>
          <p:nvSpPr>
            <p:cNvPr id="33" name="Right Arrow 32">
              <a:extLst>
                <a:ext uri="{FF2B5EF4-FFF2-40B4-BE49-F238E27FC236}">
                  <a16:creationId xmlns:a16="http://schemas.microsoft.com/office/drawing/2014/main" id="{B92C4BE4-3B48-1A48-967E-5DC477914FB9}"/>
                </a:ext>
              </a:extLst>
            </p:cNvPr>
            <p:cNvSpPr/>
            <p:nvPr/>
          </p:nvSpPr>
          <p:spPr>
            <a:xfrm>
              <a:off x="9405951" y="4257101"/>
              <a:ext cx="288274" cy="187410"/>
            </a:xfrm>
            <a:prstGeom prst="rightArrow">
              <a:avLst>
                <a:gd name="adj1" fmla="val 26911"/>
                <a:gd name="adj2" fmla="val 61709"/>
              </a:avLst>
            </a:prstGeom>
            <a:solidFill>
              <a:schemeClr val="tx1">
                <a:lumMod val="75000"/>
                <a:lumOff val="25000"/>
                <a:alpha val="87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endParaRPr>
            </a:p>
          </p:txBody>
        </p:sp>
        <p:pic>
          <p:nvPicPr>
            <p:cNvPr id="34" name="Picture 33" descr="latex-image-1.pdf">
              <a:extLst>
                <a:ext uri="{FF2B5EF4-FFF2-40B4-BE49-F238E27FC236}">
                  <a16:creationId xmlns:a16="http://schemas.microsoft.com/office/drawing/2014/main" id="{F2AABB28-EEBC-E440-BFD4-C965A17AF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13363" y="6292265"/>
              <a:ext cx="1709694" cy="161124"/>
            </a:xfrm>
            <a:prstGeom prst="rect">
              <a:avLst/>
            </a:prstGeom>
          </p:spPr>
        </p:pic>
        <p:pic>
          <p:nvPicPr>
            <p:cNvPr id="35" name="Picture 34" descr="latex-image-1.pdf">
              <a:extLst>
                <a:ext uri="{FF2B5EF4-FFF2-40B4-BE49-F238E27FC236}">
                  <a16:creationId xmlns:a16="http://schemas.microsoft.com/office/drawing/2014/main" id="{257740D3-68ED-3F46-81D7-E772AB29CD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73886" y="6292265"/>
              <a:ext cx="1709694" cy="161124"/>
            </a:xfrm>
            <a:prstGeom prst="rect">
              <a:avLst/>
            </a:prstGeom>
          </p:spPr>
        </p:pic>
        <p:pic>
          <p:nvPicPr>
            <p:cNvPr id="37" name="Picture 36" descr="Sband_horns.pdf">
              <a:extLst>
                <a:ext uri="{FF2B5EF4-FFF2-40B4-BE49-F238E27FC236}">
                  <a16:creationId xmlns:a16="http://schemas.microsoft.com/office/drawing/2014/main" id="{F9227D06-67C7-374B-97D3-C3EE6EBB7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34431" y="3032883"/>
              <a:ext cx="1804072" cy="1588928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5A6E290-5C7F-D540-83AA-E4E206C90227}"/>
                </a:ext>
              </a:extLst>
            </p:cNvPr>
            <p:cNvGrpSpPr/>
            <p:nvPr/>
          </p:nvGrpSpPr>
          <p:grpSpPr>
            <a:xfrm>
              <a:off x="9657083" y="3032883"/>
              <a:ext cx="1804072" cy="3070383"/>
              <a:chOff x="3461568" y="1351761"/>
              <a:chExt cx="1929024" cy="3109808"/>
            </a:xfrm>
          </p:grpSpPr>
          <p:pic>
            <p:nvPicPr>
              <p:cNvPr id="43" name="Picture 42" descr="SbandContour_noHorns2.pdf">
                <a:extLst>
                  <a:ext uri="{FF2B5EF4-FFF2-40B4-BE49-F238E27FC236}">
                    <a16:creationId xmlns:a16="http://schemas.microsoft.com/office/drawing/2014/main" id="{CA913C8B-607A-F24A-BB2A-93575ED5E4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61568" y="1351761"/>
                <a:ext cx="1919571" cy="1581411"/>
              </a:xfrm>
              <a:prstGeom prst="rect">
                <a:avLst/>
              </a:prstGeom>
            </p:spPr>
          </p:pic>
          <p:pic>
            <p:nvPicPr>
              <p:cNvPr id="44" name="Picture 43" descr="current_no_horns.pdf">
                <a:extLst>
                  <a:ext uri="{FF2B5EF4-FFF2-40B4-BE49-F238E27FC236}">
                    <a16:creationId xmlns:a16="http://schemas.microsoft.com/office/drawing/2014/main" id="{548FA3C1-6929-F44F-AF23-BF96B49FBE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62483" y="2979272"/>
                <a:ext cx="1828109" cy="1482297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E4C53FC9-C9C0-0749-9BD8-0D45DE4A36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95097" y="3755999"/>
                <a:ext cx="1455696" cy="447343"/>
              </a:xfrm>
              <a:prstGeom prst="rect">
                <a:avLst/>
              </a:prstGeom>
            </p:spPr>
          </p:pic>
        </p:grpSp>
      </p:grp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2FA64626-C59A-AF4C-B679-A93CF35B09F8}"/>
              </a:ext>
            </a:extLst>
          </p:cNvPr>
          <p:cNvSpPr txBox="1">
            <a:spLocks/>
          </p:cNvSpPr>
          <p:nvPr/>
        </p:nvSpPr>
        <p:spPr>
          <a:xfrm>
            <a:off x="8214201" y="1681358"/>
            <a:ext cx="3990356" cy="7980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Current horns (often seen in FELs) can be suppressed by considering the underlying caustics, resulting in 63% reduction in the CSR-induced emittance growth.</a:t>
            </a:r>
          </a:p>
          <a:p>
            <a:endParaRPr lang="en-US" sz="16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6609CC5A-2A97-9646-800C-3BFF3C91DA8A}"/>
              </a:ext>
            </a:extLst>
          </p:cNvPr>
          <p:cNvSpPr txBox="1">
            <a:spLocks/>
          </p:cNvSpPr>
          <p:nvPr/>
        </p:nvSpPr>
        <p:spPr>
          <a:xfrm>
            <a:off x="181045" y="1681358"/>
            <a:ext cx="3858813" cy="6402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Caustics are commonplace in optics, they are </a:t>
            </a:r>
            <a:r>
              <a:rPr lang="en-US" sz="16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ultilised</a:t>
            </a:r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in electron microscopy, and they are also seen in accelerator physics.</a:t>
            </a:r>
          </a:p>
          <a:p>
            <a:endParaRPr lang="en-US" sz="16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7C4B9CF6-CCF1-9E49-85AD-0DCB1C1686CF}"/>
              </a:ext>
            </a:extLst>
          </p:cNvPr>
          <p:cNvSpPr txBox="1">
            <a:spLocks/>
          </p:cNvSpPr>
          <p:nvPr/>
        </p:nvSpPr>
        <p:spPr>
          <a:xfrm>
            <a:off x="4276366" y="1681358"/>
            <a:ext cx="3858814" cy="640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Applied to accelerator physics, we can explore the high-order focusing.</a:t>
            </a:r>
          </a:p>
          <a:p>
            <a:endParaRPr lang="en-US" sz="16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89EDB2-60CD-0A42-A02A-B1C249D36463}"/>
              </a:ext>
            </a:extLst>
          </p:cNvPr>
          <p:cNvGrpSpPr>
            <a:grpSpLocks noChangeAspect="1"/>
          </p:cNvGrpSpPr>
          <p:nvPr/>
        </p:nvGrpSpPr>
        <p:grpSpPr>
          <a:xfrm>
            <a:off x="4347642" y="2426836"/>
            <a:ext cx="3285614" cy="529390"/>
            <a:chOff x="1694668" y="2724240"/>
            <a:chExt cx="7178903" cy="1156691"/>
          </a:xfrm>
        </p:grpSpPr>
        <p:pic>
          <p:nvPicPr>
            <p:cNvPr id="52" name="Picture 51" descr="latex-image-1.pdf">
              <a:extLst>
                <a:ext uri="{FF2B5EF4-FFF2-40B4-BE49-F238E27FC236}">
                  <a16:creationId xmlns:a16="http://schemas.microsoft.com/office/drawing/2014/main" id="{1EFE9D78-6C53-C945-85F9-4F839827E7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039"/>
            <a:stretch/>
          </p:blipFill>
          <p:spPr>
            <a:xfrm>
              <a:off x="2438906" y="2728332"/>
              <a:ext cx="6434665" cy="1124948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5CC405D7-4574-F747-8909-3B5D6B02BF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94668" y="2724240"/>
              <a:ext cx="744237" cy="1156691"/>
            </a:xfrm>
            <a:prstGeom prst="rect">
              <a:avLst/>
            </a:prstGeom>
          </p:spPr>
        </p:pic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162F325B-8980-1145-B173-26D09FD4FF8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0110" y="5255321"/>
            <a:ext cx="1615655" cy="89204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F6DF5143-3F26-2C4C-8EBB-A11F4B161880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4811" y="3236233"/>
            <a:ext cx="1615655" cy="90282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D11C5F51-2859-9345-87C4-6B9C2553F6E1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4812" y="4267450"/>
            <a:ext cx="1657020" cy="884481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09B13F79-1208-424C-A73A-CEF59902DD46}"/>
              </a:ext>
            </a:extLst>
          </p:cNvPr>
          <p:cNvSpPr txBox="1"/>
          <p:nvPr/>
        </p:nvSpPr>
        <p:spPr>
          <a:xfrm>
            <a:off x="4347642" y="3495454"/>
            <a:ext cx="1529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Fold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E4E983A-7BE2-8947-A3C2-9AE7304DB136}"/>
              </a:ext>
            </a:extLst>
          </p:cNvPr>
          <p:cNvSpPr txBox="1"/>
          <p:nvPr/>
        </p:nvSpPr>
        <p:spPr>
          <a:xfrm>
            <a:off x="4322863" y="4541009"/>
            <a:ext cx="1543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Cusp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FE1174B-BC85-534F-8A06-02D9BCFF9482}"/>
              </a:ext>
            </a:extLst>
          </p:cNvPr>
          <p:cNvSpPr txBox="1"/>
          <p:nvPr/>
        </p:nvSpPr>
        <p:spPr>
          <a:xfrm>
            <a:off x="4263714" y="5520749"/>
            <a:ext cx="1530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Butterfly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8DE32FF-98D5-C44C-AD98-537EC0D8C1CB}"/>
              </a:ext>
            </a:extLst>
          </p:cNvPr>
          <p:cNvSpPr txBox="1"/>
          <p:nvPr/>
        </p:nvSpPr>
        <p:spPr>
          <a:xfrm>
            <a:off x="4322863" y="6414814"/>
            <a:ext cx="3536031" cy="323163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300" dirty="0">
                <a:solidFill>
                  <a:srgbClr val="00008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Phys. Rev. Accel. Beams, (2016) </a:t>
            </a:r>
            <a:r>
              <a:rPr lang="en-US" sz="1300" b="1" dirty="0">
                <a:solidFill>
                  <a:srgbClr val="00008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19</a:t>
            </a:r>
            <a:r>
              <a:rPr lang="en-US" sz="1300" dirty="0">
                <a:solidFill>
                  <a:srgbClr val="00008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, 104402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6EEB0F3-7A0E-5448-9693-8567968FF561}"/>
              </a:ext>
            </a:extLst>
          </p:cNvPr>
          <p:cNvSpPr txBox="1"/>
          <p:nvPr/>
        </p:nvSpPr>
        <p:spPr>
          <a:xfrm>
            <a:off x="8451810" y="6414814"/>
            <a:ext cx="3536031" cy="323163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US" sz="1300" dirty="0">
                <a:solidFill>
                  <a:srgbClr val="00008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Phys. Rev. Accel. Beams, (2017) </a:t>
            </a:r>
            <a:r>
              <a:rPr lang="en-US" sz="1300" b="1" dirty="0">
                <a:solidFill>
                  <a:srgbClr val="00008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20</a:t>
            </a:r>
            <a:r>
              <a:rPr lang="en-US" sz="1300" dirty="0">
                <a:solidFill>
                  <a:srgbClr val="00008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, 030705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89DD8BC-5C42-6646-B15C-7914A5608CEB}"/>
              </a:ext>
            </a:extLst>
          </p:cNvPr>
          <p:cNvCxnSpPr/>
          <p:nvPr/>
        </p:nvCxnSpPr>
        <p:spPr>
          <a:xfrm>
            <a:off x="4097914" y="1855526"/>
            <a:ext cx="0" cy="462451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AAFB101-F78C-6F4E-AB6F-7D6B8CA57B6F}"/>
              </a:ext>
            </a:extLst>
          </p:cNvPr>
          <p:cNvCxnSpPr/>
          <p:nvPr/>
        </p:nvCxnSpPr>
        <p:spPr>
          <a:xfrm>
            <a:off x="8025734" y="1883539"/>
            <a:ext cx="0" cy="462451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ontent Placeholder 2">
            <a:extLst>
              <a:ext uri="{FF2B5EF4-FFF2-40B4-BE49-F238E27FC236}">
                <a16:creationId xmlns:a16="http://schemas.microsoft.com/office/drawing/2014/main" id="{92AE5031-6CDA-EC47-B21C-7305E68C1172}"/>
              </a:ext>
            </a:extLst>
          </p:cNvPr>
          <p:cNvSpPr txBox="1">
            <a:spLocks/>
          </p:cNvSpPr>
          <p:nvPr/>
        </p:nvSpPr>
        <p:spPr>
          <a:xfrm>
            <a:off x="1052947" y="942185"/>
            <a:ext cx="10529453" cy="496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2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Caustics are a useful way that we can look at various types of focusing.</a:t>
            </a:r>
          </a:p>
          <a:p>
            <a:endParaRPr lang="en-US" sz="2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80C06D-3393-524C-A26F-607078AB4B22}"/>
              </a:ext>
            </a:extLst>
          </p:cNvPr>
          <p:cNvGrpSpPr/>
          <p:nvPr/>
        </p:nvGrpSpPr>
        <p:grpSpPr>
          <a:xfrm>
            <a:off x="8362192" y="4475429"/>
            <a:ext cx="1469264" cy="1246771"/>
            <a:chOff x="1024573" y="4003190"/>
            <a:chExt cx="2478024" cy="1910777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AFB96F0-517D-D545-A829-F444E2B21A84}"/>
                </a:ext>
              </a:extLst>
            </p:cNvPr>
            <p:cNvGrpSpPr/>
            <p:nvPr/>
          </p:nvGrpSpPr>
          <p:grpSpPr>
            <a:xfrm>
              <a:off x="1024573" y="4003190"/>
              <a:ext cx="2478024" cy="1910777"/>
              <a:chOff x="1386226" y="3760511"/>
              <a:chExt cx="2375671" cy="1970667"/>
            </a:xfrm>
          </p:grpSpPr>
          <p:pic>
            <p:nvPicPr>
              <p:cNvPr id="47" name="Picture 46" descr="current_horns.pdf">
                <a:extLst>
                  <a:ext uri="{FF2B5EF4-FFF2-40B4-BE49-F238E27FC236}">
                    <a16:creationId xmlns:a16="http://schemas.microsoft.com/office/drawing/2014/main" id="{0BF50CB1-A3CD-D940-9A4C-1A541CF7F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86226" y="3760511"/>
                <a:ext cx="2375671" cy="1970667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5443F624-8A78-144C-BBF8-8C099E1557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61067" y="3818264"/>
                <a:ext cx="1902332" cy="1456469"/>
              </a:xfrm>
              <a:prstGeom prst="rect">
                <a:avLst/>
              </a:prstGeom>
            </p:spPr>
          </p:pic>
        </p:grp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CC8C7CF6-60D7-5B4C-B2AD-A34E296F54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38656" y="4106334"/>
              <a:ext cx="1945703" cy="14672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7770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8351"/>
            <a:ext cx="10515600" cy="1325563"/>
          </a:xfrm>
        </p:spPr>
        <p:txBody>
          <a:bodyPr/>
          <a:lstStyle/>
          <a:p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60091"/>
            <a:ext cx="10972800" cy="4666074"/>
          </a:xfrm>
        </p:spPr>
        <p:txBody>
          <a:bodyPr/>
          <a:lstStyle/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Introduction of caustics</a:t>
            </a: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Current horn suppression </a:t>
            </a: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MAX IV experimental measurements</a:t>
            </a: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Longitudinal Phase Space manipulation in recirculating machines</a:t>
            </a: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Microbunching instability </a:t>
            </a:r>
          </a:p>
          <a:p>
            <a:pPr marL="1066785" lvl="1" indent="-609585">
              <a:lnSpc>
                <a:spcPct val="120000"/>
              </a:lnSpc>
              <a:buFont typeface="+mj-lt"/>
              <a:buAutoNum type="arabicPeriod"/>
            </a:pPr>
            <a:endParaRPr lang="en-US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endParaRPr lang="en-US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2A451CA6-4CCC-E04F-A26D-701B89090687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5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298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73D2E9B0-16F0-DF4A-AB3E-483105AE68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92" y="2434585"/>
            <a:ext cx="1143001" cy="72172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4A2CB46-F816-5341-BEC1-0F347A8E38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7521" y="2430854"/>
            <a:ext cx="1153701" cy="7284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D453AD6-5C67-0B4A-8196-5DBC92B909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92" y="3226929"/>
            <a:ext cx="1142207" cy="72122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EDAEF01-46E4-454D-9A35-A84D18FB1D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695" y="3196747"/>
            <a:ext cx="1239898" cy="806314"/>
          </a:xfrm>
          <a:prstGeom prst="rect">
            <a:avLst/>
          </a:prstGeom>
        </p:spPr>
      </p:pic>
      <p:sp>
        <p:nvSpPr>
          <p:cNvPr id="52" name="Right Arrow 51">
            <a:extLst>
              <a:ext uri="{FF2B5EF4-FFF2-40B4-BE49-F238E27FC236}">
                <a16:creationId xmlns:a16="http://schemas.microsoft.com/office/drawing/2014/main" id="{32162E29-5040-344B-9654-8E4881D2281E}"/>
              </a:ext>
            </a:extLst>
          </p:cNvPr>
          <p:cNvSpPr/>
          <p:nvPr/>
        </p:nvSpPr>
        <p:spPr>
          <a:xfrm>
            <a:off x="517615" y="3453481"/>
            <a:ext cx="187726" cy="182573"/>
          </a:xfrm>
          <a:prstGeom prst="rightArrow">
            <a:avLst/>
          </a:prstGeom>
          <a:solidFill>
            <a:srgbClr val="000270">
              <a:alpha val="8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CBA071B7-0B12-BB4B-81D0-54EC6471A7E5}"/>
              </a:ext>
            </a:extLst>
          </p:cNvPr>
          <p:cNvSpPr/>
          <p:nvPr/>
        </p:nvSpPr>
        <p:spPr>
          <a:xfrm>
            <a:off x="1936527" y="3459229"/>
            <a:ext cx="250067" cy="182573"/>
          </a:xfrm>
          <a:prstGeom prst="rightArrow">
            <a:avLst/>
          </a:prstGeom>
          <a:solidFill>
            <a:srgbClr val="000270">
              <a:alpha val="8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3F535F82-7573-854A-B2EE-66BF9BC0011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2390" y="2428715"/>
            <a:ext cx="1520126" cy="10836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8A7FFDFC-F599-6749-B6E1-59B772C2278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4936" y="2421178"/>
            <a:ext cx="1546231" cy="1091137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AF567A50-CB0A-B94E-A989-9B767537915F}"/>
              </a:ext>
            </a:extLst>
          </p:cNvPr>
          <p:cNvGrpSpPr/>
          <p:nvPr/>
        </p:nvGrpSpPr>
        <p:grpSpPr>
          <a:xfrm>
            <a:off x="4362847" y="4049640"/>
            <a:ext cx="3415292" cy="2019687"/>
            <a:chOff x="377293" y="1063229"/>
            <a:chExt cx="4320018" cy="2733385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8278DDC4-9250-834F-8E3E-318541228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06389" y="1063229"/>
              <a:ext cx="4290922" cy="2733385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D292212-EC77-9540-B6C5-B3784807AF19}"/>
                </a:ext>
              </a:extLst>
            </p:cNvPr>
            <p:cNvSpPr/>
            <p:nvPr/>
          </p:nvSpPr>
          <p:spPr>
            <a:xfrm>
              <a:off x="377293" y="2857973"/>
              <a:ext cx="390124" cy="3755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endParaRP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56EC233D-6B9C-4243-A6FB-0641DD214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6200000">
              <a:off x="479253" y="2902735"/>
              <a:ext cx="164746" cy="129443"/>
            </a:xfrm>
            <a:prstGeom prst="rect">
              <a:avLst/>
            </a:prstGeom>
          </p:spPr>
        </p:pic>
      </p:grp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1094ABD8-1B55-8C47-A00D-2129E5E9E213}"/>
              </a:ext>
            </a:extLst>
          </p:cNvPr>
          <p:cNvSpPr txBox="1">
            <a:spLocks/>
          </p:cNvSpPr>
          <p:nvPr/>
        </p:nvSpPr>
        <p:spPr>
          <a:xfrm>
            <a:off x="228601" y="1659016"/>
            <a:ext cx="3739359" cy="6402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Longitudinal phase space manipulation in recirculating &amp; energy recovery machines</a:t>
            </a: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9D2B1423-85A8-B942-AD77-F223AA1F8264}"/>
              </a:ext>
            </a:extLst>
          </p:cNvPr>
          <p:cNvSpPr txBox="1">
            <a:spLocks/>
          </p:cNvSpPr>
          <p:nvPr/>
        </p:nvSpPr>
        <p:spPr>
          <a:xfrm>
            <a:off x="4253979" y="1659016"/>
            <a:ext cx="3858813" cy="64025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Experimental demonstration of linearly-ramped current profiles and caustics! </a:t>
            </a:r>
          </a:p>
          <a:p>
            <a:endParaRPr lang="en-US" sz="24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4A4DDEA-A58E-A748-B13D-E03920D86AB5}"/>
              </a:ext>
            </a:extLst>
          </p:cNvPr>
          <p:cNvSpPr txBox="1"/>
          <p:nvPr/>
        </p:nvSpPr>
        <p:spPr>
          <a:xfrm>
            <a:off x="4833523" y="4253615"/>
            <a:ext cx="13922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14 𝜇m offset removed</a:t>
            </a:r>
          </a:p>
        </p:txBody>
      </p:sp>
      <p:sp>
        <p:nvSpPr>
          <p:cNvPr id="65" name="Content Placeholder 2">
            <a:extLst>
              <a:ext uri="{FF2B5EF4-FFF2-40B4-BE49-F238E27FC236}">
                <a16:creationId xmlns:a16="http://schemas.microsoft.com/office/drawing/2014/main" id="{52D02424-012E-1A4D-A512-3A64E19F432D}"/>
              </a:ext>
            </a:extLst>
          </p:cNvPr>
          <p:cNvSpPr txBox="1">
            <a:spLocks/>
          </p:cNvSpPr>
          <p:nvPr/>
        </p:nvSpPr>
        <p:spPr>
          <a:xfrm>
            <a:off x="8302673" y="1659016"/>
            <a:ext cx="3858813" cy="64025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Microbunching is also a caustic phenomenon and can be used to better model microbunching. </a:t>
            </a:r>
          </a:p>
          <a:p>
            <a:endParaRPr lang="en-US" sz="24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A6267DF3-563C-6145-B082-B4679404BC55}"/>
              </a:ext>
            </a:extLst>
          </p:cNvPr>
          <p:cNvSpPr txBox="1">
            <a:spLocks/>
          </p:cNvSpPr>
          <p:nvPr/>
        </p:nvSpPr>
        <p:spPr>
          <a:xfrm>
            <a:off x="609600" y="-27922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solidFill>
                  <a:srgbClr val="0224BA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Conclusions</a:t>
            </a:r>
            <a:endParaRPr lang="en-US" sz="4000" dirty="0">
              <a:solidFill>
                <a:srgbClr val="0224BA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AE13E1F0-D211-4546-B38F-5025F7596D16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8390" y="2458208"/>
            <a:ext cx="2556873" cy="1662419"/>
          </a:xfrm>
          <a:prstGeom prst="rect">
            <a:avLst/>
          </a:prstGeom>
        </p:spPr>
      </p:pic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05392B78-F8D9-F940-BC66-3F97059A2F20}"/>
              </a:ext>
            </a:extLst>
          </p:cNvPr>
          <p:cNvSpPr txBox="1">
            <a:spLocks/>
          </p:cNvSpPr>
          <p:nvPr/>
        </p:nvSpPr>
        <p:spPr>
          <a:xfrm>
            <a:off x="10422160" y="4603130"/>
            <a:ext cx="1334647" cy="640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Bifurcated current peaks</a:t>
            </a:r>
          </a:p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74" name="Content Placeholder 2">
            <a:extLst>
              <a:ext uri="{FF2B5EF4-FFF2-40B4-BE49-F238E27FC236}">
                <a16:creationId xmlns:a16="http://schemas.microsoft.com/office/drawing/2014/main" id="{B9234187-343D-3D4E-BF7E-A2169F3D3D64}"/>
              </a:ext>
            </a:extLst>
          </p:cNvPr>
          <p:cNvSpPr txBox="1">
            <a:spLocks/>
          </p:cNvSpPr>
          <p:nvPr/>
        </p:nvSpPr>
        <p:spPr>
          <a:xfrm>
            <a:off x="609600" y="5908895"/>
            <a:ext cx="3213162" cy="640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Exclusion plots identify regions where caustics of different codimension exist</a:t>
            </a:r>
          </a:p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6F80B51-FABF-7849-9F91-15A1954F4CBE}"/>
              </a:ext>
            </a:extLst>
          </p:cNvPr>
          <p:cNvSpPr txBox="1"/>
          <p:nvPr/>
        </p:nvSpPr>
        <p:spPr>
          <a:xfrm>
            <a:off x="6612887" y="4138199"/>
            <a:ext cx="1039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DE0002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expression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FDAAFD1-E527-1340-BAD7-F236BB2EE9CF}"/>
              </a:ext>
            </a:extLst>
          </p:cNvPr>
          <p:cNvCxnSpPr>
            <a:cxnSpLocks/>
          </p:cNvCxnSpPr>
          <p:nvPr/>
        </p:nvCxnSpPr>
        <p:spPr>
          <a:xfrm flipV="1">
            <a:off x="7213802" y="4564574"/>
            <a:ext cx="0" cy="243041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EE30A928-FE05-ED47-9A55-7D1C1A94368B}"/>
              </a:ext>
            </a:extLst>
          </p:cNvPr>
          <p:cNvSpPr txBox="1"/>
          <p:nvPr/>
        </p:nvSpPr>
        <p:spPr>
          <a:xfrm>
            <a:off x="143875" y="6437422"/>
            <a:ext cx="3536031" cy="323163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algn="ctr"/>
            <a:r>
              <a:rPr lang="en-US" sz="1300" dirty="0">
                <a:solidFill>
                  <a:srgbClr val="00008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IPAC18, WEYGBE2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EB9BF7C-EA99-1140-B29B-FF887E58E169}"/>
              </a:ext>
            </a:extLst>
          </p:cNvPr>
          <p:cNvSpPr txBox="1"/>
          <p:nvPr/>
        </p:nvSpPr>
        <p:spPr>
          <a:xfrm>
            <a:off x="4446402" y="6388343"/>
            <a:ext cx="3536031" cy="323163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algn="ctr"/>
            <a:r>
              <a:rPr lang="en-US" sz="1300" dirty="0">
                <a:solidFill>
                  <a:srgbClr val="00008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IPAC19, WEYYPLS2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A975762-EB29-6C4A-B894-303E9E5413CF}"/>
              </a:ext>
            </a:extLst>
          </p:cNvPr>
          <p:cNvCxnSpPr/>
          <p:nvPr/>
        </p:nvCxnSpPr>
        <p:spPr>
          <a:xfrm>
            <a:off x="4068886" y="1855526"/>
            <a:ext cx="0" cy="462451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DB77D21-CF40-1C4C-811C-0680839945BE}"/>
              </a:ext>
            </a:extLst>
          </p:cNvPr>
          <p:cNvCxnSpPr/>
          <p:nvPr/>
        </p:nvCxnSpPr>
        <p:spPr>
          <a:xfrm>
            <a:off x="8098304" y="1883539"/>
            <a:ext cx="0" cy="462451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Content Placeholder 2">
            <a:extLst>
              <a:ext uri="{FF2B5EF4-FFF2-40B4-BE49-F238E27FC236}">
                <a16:creationId xmlns:a16="http://schemas.microsoft.com/office/drawing/2014/main" id="{21FA99B9-ABF9-B04F-9827-5DBBECA4A9EA}"/>
              </a:ext>
            </a:extLst>
          </p:cNvPr>
          <p:cNvSpPr txBox="1">
            <a:spLocks/>
          </p:cNvSpPr>
          <p:nvPr/>
        </p:nvSpPr>
        <p:spPr>
          <a:xfrm>
            <a:off x="1052947" y="942185"/>
            <a:ext cx="10529453" cy="496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2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Caustics are a useful way that we can look at various types of focusing.</a:t>
            </a:r>
          </a:p>
          <a:p>
            <a:endParaRPr lang="en-US" sz="2400" dirty="0"/>
          </a:p>
        </p:txBody>
      </p:sp>
      <p:pic>
        <p:nvPicPr>
          <p:cNvPr id="33" name="Picture 32" descr="Diagram, histogram&#10;&#10;Description automatically generated">
            <a:extLst>
              <a:ext uri="{FF2B5EF4-FFF2-40B4-BE49-F238E27FC236}">
                <a16:creationId xmlns:a16="http://schemas.microsoft.com/office/drawing/2014/main" id="{859E6394-FE1B-2846-8F54-485B8A96120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24942" y="5429018"/>
            <a:ext cx="1399010" cy="110794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B5385B2-72DF-ED43-9D8A-68D0D8D0B48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75660" y="4268909"/>
            <a:ext cx="1334647" cy="1065660"/>
          </a:xfrm>
          <a:prstGeom prst="rect">
            <a:avLst/>
          </a:prstGeom>
        </p:spPr>
      </p:pic>
      <p:sp>
        <p:nvSpPr>
          <p:cNvPr id="35" name="Right Arrow 34">
            <a:extLst>
              <a:ext uri="{FF2B5EF4-FFF2-40B4-BE49-F238E27FC236}">
                <a16:creationId xmlns:a16="http://schemas.microsoft.com/office/drawing/2014/main" id="{B97146EA-E292-6A47-97E6-27C085CC433A}"/>
              </a:ext>
            </a:extLst>
          </p:cNvPr>
          <p:cNvSpPr/>
          <p:nvPr/>
        </p:nvSpPr>
        <p:spPr>
          <a:xfrm>
            <a:off x="1924573" y="2663868"/>
            <a:ext cx="250067" cy="182573"/>
          </a:xfrm>
          <a:prstGeom prst="rightArrow">
            <a:avLst/>
          </a:prstGeom>
          <a:solidFill>
            <a:srgbClr val="000270">
              <a:alpha val="8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0404C16E-0094-8648-8BDB-8E52333F4CBC}"/>
              </a:ext>
            </a:extLst>
          </p:cNvPr>
          <p:cNvSpPr txBox="1">
            <a:spLocks/>
          </p:cNvSpPr>
          <p:nvPr/>
        </p:nvSpPr>
        <p:spPr>
          <a:xfrm>
            <a:off x="584791" y="3978651"/>
            <a:ext cx="3131996" cy="6402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 exclusion plots can be used to pair down viable parameter space.</a:t>
            </a:r>
          </a:p>
        </p:txBody>
      </p:sp>
      <p:pic>
        <p:nvPicPr>
          <p:cNvPr id="40" name="Picture 39" descr="Chart, line chart&#10;&#10;Description automatically generated">
            <a:extLst>
              <a:ext uri="{FF2B5EF4-FFF2-40B4-BE49-F238E27FC236}">
                <a16:creationId xmlns:a16="http://schemas.microsoft.com/office/drawing/2014/main" id="{3FE40EB6-73B4-1C4C-9D81-A9D2559CB7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79333" y="4462992"/>
            <a:ext cx="2268833" cy="1364042"/>
          </a:xfrm>
          <a:prstGeom prst="rect">
            <a:avLst/>
          </a:prstGeom>
        </p:spPr>
      </p:pic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9FFB6AF4-D959-F043-B63E-60C2E5F0F501}"/>
              </a:ext>
            </a:extLst>
          </p:cNvPr>
          <p:cNvSpPr txBox="1">
            <a:spLocks/>
          </p:cNvSpPr>
          <p:nvPr/>
        </p:nvSpPr>
        <p:spPr>
          <a:xfrm>
            <a:off x="4414451" y="3626694"/>
            <a:ext cx="3259742" cy="521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Linearly-ramped current profile achieved through T566 variation.</a:t>
            </a:r>
          </a:p>
        </p:txBody>
      </p:sp>
    </p:spTree>
    <p:extLst>
      <p:ext uri="{BB962C8B-B14F-4D97-AF65-F5344CB8AC3E}">
        <p14:creationId xmlns:p14="http://schemas.microsoft.com/office/powerpoint/2010/main" val="23617763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405463"/>
            <a:ext cx="10515600" cy="4847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 acknowledgments and thanks to the people who have supported and contributed to this work:</a:t>
            </a:r>
          </a:p>
          <a:p>
            <a:pPr marL="457166" lvl="1" indent="0">
              <a:buNone/>
            </a:pPr>
            <a:endParaRPr lang="en-US" sz="2133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/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Sara Thorin and Jonas Björklund </a:t>
            </a:r>
            <a:r>
              <a:rPr lang="en-US" sz="2133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Svensson</a:t>
            </a: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(MAX IV)</a:t>
            </a:r>
          </a:p>
          <a:p>
            <a:pPr lvl="1"/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Andrea Latina and Frank Zimmermann (CERN)</a:t>
            </a:r>
          </a:p>
          <a:p>
            <a:pPr lvl="1">
              <a:lnSpc>
                <a:spcPct val="100000"/>
              </a:lnSpc>
            </a:pPr>
            <a:r>
              <a:rPr lang="en-US" sz="2133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Rohan</a:t>
            </a: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Dowd (Australian Synchrotron)</a:t>
            </a:r>
          </a:p>
          <a:p>
            <a:pPr lvl="1">
              <a:lnSpc>
                <a:spcPct val="100000"/>
              </a:lnSpc>
            </a:pP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David </a:t>
            </a:r>
            <a:r>
              <a:rPr lang="en-US" sz="2133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Paganin</a:t>
            </a: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(Monash University)</a:t>
            </a:r>
          </a:p>
          <a:p>
            <a:pPr lvl="1">
              <a:lnSpc>
                <a:spcPct val="100000"/>
              </a:lnSpc>
            </a:pP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Mark Boland (Canadian Light Source)</a:t>
            </a:r>
          </a:p>
          <a:p>
            <a:pPr lvl="1">
              <a:lnSpc>
                <a:spcPct val="100000"/>
              </a:lnSpc>
            </a:pP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Peter Williams (</a:t>
            </a:r>
            <a:r>
              <a:rPr lang="en-US" sz="2133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Daresbury</a:t>
            </a: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Laboratory)</a:t>
            </a:r>
          </a:p>
          <a:p>
            <a:pPr lvl="1">
              <a:lnSpc>
                <a:spcPct val="100000"/>
              </a:lnSpc>
            </a:pPr>
            <a:r>
              <a:rPr lang="en-US" sz="2133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Dave Douglas (J-Lab)</a:t>
            </a:r>
          </a:p>
          <a:p>
            <a:pPr lvl="1"/>
            <a:endParaRPr lang="en-US" sz="2133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00000"/>
              </a:lnSpc>
            </a:pPr>
            <a:endParaRPr lang="en-US" sz="2133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lvl="1">
              <a:lnSpc>
                <a:spcPct val="100000"/>
              </a:lnSpc>
            </a:pPr>
            <a:endParaRPr lang="en-US" sz="2133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Acknowledgements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0AB46DB-661C-C844-BD6A-7BCFC483E243}"/>
              </a:ext>
            </a:extLst>
          </p:cNvPr>
          <p:cNvSpPr txBox="1">
            <a:spLocks/>
          </p:cNvSpPr>
          <p:nvPr/>
        </p:nvSpPr>
        <p:spPr>
          <a:xfrm>
            <a:off x="7744653" y="4630420"/>
            <a:ext cx="4349368" cy="1143000"/>
          </a:xfrm>
          <a:prstGeom prst="rect">
            <a:avLst/>
          </a:prstGeom>
          <a:noFill/>
        </p:spPr>
        <p:txBody>
          <a:bodyPr vert="horz" lIns="121920" tIns="60960" rIns="121920" bIns="6096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400" i="0" kern="1200">
                <a:solidFill>
                  <a:schemeClr val="tx1"/>
                </a:solidFill>
                <a:latin typeface="CMUSansSerif"/>
                <a:ea typeface="+mj-ea"/>
                <a:cs typeface="CMUSansSerif"/>
              </a:defRPr>
            </a:lvl1pPr>
          </a:lstStyle>
          <a:p>
            <a:r>
              <a:rPr lang="en-US" sz="3867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Thank you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40BCB2-4486-7749-9197-74B7B0825331}"/>
              </a:ext>
            </a:extLst>
          </p:cNvPr>
          <p:cNvSpPr txBox="1"/>
          <p:nvPr/>
        </p:nvSpPr>
        <p:spPr>
          <a:xfrm>
            <a:off x="12442092" y="509563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6D000DA2-3238-9141-B820-7CBEA19C921C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51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51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698D3-08A0-FF41-B6D5-280A90392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236447325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4786" y="330117"/>
            <a:ext cx="10515600" cy="733125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Final bunch slice properties</a:t>
            </a:r>
            <a:endParaRPr lang="en-GB" sz="3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1115" y="2997275"/>
            <a:ext cx="2722575" cy="3231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b="1" i="1" dirty="0">
                <a:solidFill>
                  <a:srgbClr val="4D6DA1"/>
                </a:solidFill>
                <a:latin typeface="Avenir Book"/>
                <a:cs typeface="Avenir Book"/>
              </a:rPr>
              <a:t>With</a:t>
            </a:r>
            <a:r>
              <a:rPr lang="en-US" sz="1500" dirty="0">
                <a:solidFill>
                  <a:srgbClr val="4D6DA1"/>
                </a:solidFill>
                <a:latin typeface="Avenir Book"/>
                <a:cs typeface="Avenir Book"/>
              </a:rPr>
              <a:t> </a:t>
            </a:r>
            <a:r>
              <a:rPr lang="en-US" sz="1500" dirty="0" err="1">
                <a:solidFill>
                  <a:srgbClr val="4D6DA1"/>
                </a:solidFill>
                <a:latin typeface="Avenir Book"/>
                <a:cs typeface="Avenir Book"/>
              </a:rPr>
              <a:t>octupole</a:t>
            </a:r>
            <a:r>
              <a:rPr lang="en-US" sz="1500" dirty="0">
                <a:solidFill>
                  <a:srgbClr val="4D6DA1"/>
                </a:solidFill>
                <a:latin typeface="Avenir Book"/>
                <a:cs typeface="Avenir Book"/>
              </a:rPr>
              <a:t>: </a:t>
            </a:r>
            <a:r>
              <a:rPr lang="en-US" sz="1500" dirty="0">
                <a:solidFill>
                  <a:srgbClr val="4D6DA1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endParaRPr lang="en-US" sz="1500" dirty="0">
              <a:solidFill>
                <a:srgbClr val="4D6DA1"/>
              </a:solidFill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5400" y="2639303"/>
            <a:ext cx="3058173" cy="3231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b="1" i="1" dirty="0">
                <a:solidFill>
                  <a:srgbClr val="7CA540"/>
                </a:solidFill>
                <a:latin typeface="Avenir Book"/>
                <a:cs typeface="Avenir Book"/>
              </a:rPr>
              <a:t>Without</a:t>
            </a:r>
            <a:r>
              <a:rPr lang="en-US" sz="1500" dirty="0">
                <a:solidFill>
                  <a:srgbClr val="7CA540"/>
                </a:solidFill>
                <a:latin typeface="Avenir Book"/>
                <a:cs typeface="Avenir Book"/>
              </a:rPr>
              <a:t> </a:t>
            </a:r>
            <a:r>
              <a:rPr lang="en-US" sz="1500" dirty="0" err="1">
                <a:solidFill>
                  <a:srgbClr val="7CA540"/>
                </a:solidFill>
                <a:latin typeface="Avenir Book"/>
                <a:cs typeface="Avenir Book"/>
              </a:rPr>
              <a:t>octupole</a:t>
            </a:r>
            <a:r>
              <a:rPr lang="en-US" sz="1500" dirty="0">
                <a:solidFill>
                  <a:srgbClr val="7CA540"/>
                </a:solidFill>
                <a:latin typeface="Avenir Book"/>
                <a:cs typeface="Avenir Book"/>
              </a:rPr>
              <a:t>: </a:t>
            </a:r>
            <a:r>
              <a:rPr lang="en-US" sz="1500" b="1" dirty="0">
                <a:solidFill>
                  <a:srgbClr val="7CA540"/>
                </a:solidFill>
                <a:latin typeface="Avenir Book"/>
                <a:cs typeface="Avenir Book"/>
              </a:rPr>
              <a:t>*</a:t>
            </a:r>
          </a:p>
        </p:txBody>
      </p:sp>
      <p:pic>
        <p:nvPicPr>
          <p:cNvPr id="13" name="Picture 12" descr="Fig17a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06" y="3714430"/>
            <a:ext cx="3439853" cy="2339101"/>
          </a:xfrm>
          <a:prstGeom prst="rect">
            <a:avLst/>
          </a:prstGeom>
        </p:spPr>
      </p:pic>
      <p:pic>
        <p:nvPicPr>
          <p:cNvPr id="14" name="Picture 13" descr="Fig17b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891" y="3742780"/>
            <a:ext cx="3611335" cy="2325700"/>
          </a:xfrm>
          <a:prstGeom prst="rect">
            <a:avLst/>
          </a:prstGeom>
        </p:spPr>
      </p:pic>
      <p:pic>
        <p:nvPicPr>
          <p:cNvPr id="15" name="Picture 14" descr="Fig17c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841" y="3759630"/>
            <a:ext cx="3638256" cy="2306655"/>
          </a:xfrm>
          <a:prstGeom prst="rect">
            <a:avLst/>
          </a:prstGeom>
        </p:spPr>
      </p:pic>
      <p:pic>
        <p:nvPicPr>
          <p:cNvPr id="16" name="Picture 15" descr="Fig17f.pd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250" y="1457232"/>
            <a:ext cx="3426338" cy="2220267"/>
          </a:xfrm>
          <a:prstGeom prst="rect">
            <a:avLst/>
          </a:prstGeom>
        </p:spPr>
      </p:pic>
      <p:pic>
        <p:nvPicPr>
          <p:cNvPr id="17" name="Picture 16" descr="Fig17d.pd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8662" y="1526983"/>
            <a:ext cx="3335181" cy="2161197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6263821" y="231335"/>
            <a:ext cx="5928179" cy="864548"/>
            <a:chOff x="3188045" y="845353"/>
            <a:chExt cx="6010989" cy="907465"/>
          </a:xfrm>
        </p:grpSpPr>
        <p:pic>
          <p:nvPicPr>
            <p:cNvPr id="19" name="Picture 18" descr="Fig6b.pdf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8572"/>
            <a:stretch/>
          </p:blipFill>
          <p:spPr>
            <a:xfrm>
              <a:off x="3188045" y="845353"/>
              <a:ext cx="6010989" cy="907465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>
            <a:xfrm flipV="1">
              <a:off x="8115300" y="1541571"/>
              <a:ext cx="2530" cy="21102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6784301" y="1511809"/>
              <a:ext cx="111125" cy="193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743027" y="1596354"/>
              <a:ext cx="20002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19AD2B2B-45CA-A243-827E-8BA919DA1F12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53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3136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6465"/>
            <a:ext cx="10515600" cy="1325563"/>
          </a:xfrm>
        </p:spPr>
        <p:txBody>
          <a:bodyPr>
            <a:normAutofit/>
          </a:bodyPr>
          <a:lstStyle/>
          <a:p>
            <a:r>
              <a:rPr lang="en-US" sz="38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What about chromatic and geometric aberrations?</a:t>
            </a:r>
          </a:p>
        </p:txBody>
      </p:sp>
      <p:pic>
        <p:nvPicPr>
          <p:cNvPr id="5" name="Picture 4" descr="emit_v_K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63"/>
          <a:stretch/>
        </p:blipFill>
        <p:spPr>
          <a:xfrm>
            <a:off x="2377967" y="1457953"/>
            <a:ext cx="6918433" cy="4474840"/>
          </a:xfrm>
          <a:prstGeom prst="rect">
            <a:avLst/>
          </a:prstGeom>
        </p:spPr>
      </p:pic>
      <p:pic>
        <p:nvPicPr>
          <p:cNvPr id="6" name="Picture 5" descr="emit_v_K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40064" b="52014"/>
          <a:stretch/>
        </p:blipFill>
        <p:spPr>
          <a:xfrm>
            <a:off x="3733800" y="1638300"/>
            <a:ext cx="2209800" cy="342696"/>
          </a:xfrm>
          <a:prstGeom prst="rect">
            <a:avLst/>
          </a:prstGeom>
        </p:spPr>
      </p:pic>
      <p:pic>
        <p:nvPicPr>
          <p:cNvPr id="7" name="Picture 6" descr="emit_v_K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53176" b="37460"/>
          <a:stretch/>
        </p:blipFill>
        <p:spPr>
          <a:xfrm>
            <a:off x="3746500" y="2057400"/>
            <a:ext cx="2209800" cy="405091"/>
          </a:xfrm>
          <a:prstGeom prst="rect">
            <a:avLst/>
          </a:prstGeom>
        </p:spPr>
      </p:pic>
      <p:pic>
        <p:nvPicPr>
          <p:cNvPr id="8" name="Picture 7" descr="emit_v_K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5" t="67327" r="74906" b="26754"/>
          <a:stretch/>
        </p:blipFill>
        <p:spPr>
          <a:xfrm>
            <a:off x="3479800" y="2070100"/>
            <a:ext cx="354513" cy="295428"/>
          </a:xfrm>
          <a:prstGeom prst="rect">
            <a:avLst/>
          </a:prstGeom>
        </p:spPr>
      </p:pic>
      <p:pic>
        <p:nvPicPr>
          <p:cNvPr id="9" name="Picture 8" descr="emit_v_K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5" t="48385" r="74906" b="45222"/>
          <a:stretch/>
        </p:blipFill>
        <p:spPr>
          <a:xfrm>
            <a:off x="3467100" y="1663700"/>
            <a:ext cx="354513" cy="319062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85587704-C6DE-5A48-92AA-54313478B37E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54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1250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832" y="204711"/>
            <a:ext cx="10515600" cy="73312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7" name="Picture 6" descr="Screen Shot 2017-05-12 at 4.46.13 pm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6242" y="1286933"/>
            <a:ext cx="10424287" cy="474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661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67" dirty="0"/>
              <a:t>MAX IV Bunch Compressors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61EFDCB-1A00-604F-B661-A67C80725C5A}"/>
              </a:ext>
            </a:extLst>
          </p:cNvPr>
          <p:cNvGrpSpPr>
            <a:grpSpLocks noChangeAspect="1"/>
          </p:cNvGrpSpPr>
          <p:nvPr/>
        </p:nvGrpSpPr>
        <p:grpSpPr>
          <a:xfrm>
            <a:off x="609601" y="1809554"/>
            <a:ext cx="5928700" cy="3973625"/>
            <a:chOff x="457200" y="1234941"/>
            <a:chExt cx="4529713" cy="3035975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1234941"/>
              <a:ext cx="4529713" cy="3035975"/>
            </a:xfrm>
            <a:prstGeom prst="rect">
              <a:avLst/>
            </a:prstGeom>
          </p:spPr>
        </p:pic>
        <p:pic>
          <p:nvPicPr>
            <p:cNvPr id="43" name="Picture 42" descr="Screen Shot 2019-04-04 at 5.00.10 pm.pn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01192" y="1514425"/>
              <a:ext cx="714266" cy="494867"/>
            </a:xfrm>
            <a:prstGeom prst="rect">
              <a:avLst/>
            </a:prstGeom>
          </p:spPr>
        </p:pic>
        <p:pic>
          <p:nvPicPr>
            <p:cNvPr id="49" name="Picture 48" descr="Screen Shot 2019-04-04 at 5.00.10 pm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63192" y="1514425"/>
              <a:ext cx="771416" cy="546018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1E2AE4B-F1D0-FF44-A0A7-31DB971D9B9D}"/>
              </a:ext>
            </a:extLst>
          </p:cNvPr>
          <p:cNvGrpSpPr/>
          <p:nvPr/>
        </p:nvGrpSpPr>
        <p:grpSpPr>
          <a:xfrm>
            <a:off x="7107600" y="1810492"/>
            <a:ext cx="3929769" cy="1800861"/>
            <a:chOff x="5330699" y="1179451"/>
            <a:chExt cx="2947327" cy="135064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491AFDD-A2E1-BD48-A55F-1BAC2B76ECDF}"/>
                </a:ext>
              </a:extLst>
            </p:cNvPr>
            <p:cNvGrpSpPr/>
            <p:nvPr/>
          </p:nvGrpSpPr>
          <p:grpSpPr>
            <a:xfrm>
              <a:off x="5330699" y="1179451"/>
              <a:ext cx="2947327" cy="1350646"/>
              <a:chOff x="10588698" y="-1437132"/>
              <a:chExt cx="1869644" cy="705495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0D7AC8C8-75C7-7642-9D1E-91D3FE9D4FB7}"/>
                  </a:ext>
                </a:extLst>
              </p:cNvPr>
              <p:cNvCxnSpPr>
                <a:endCxn id="55" idx="3"/>
              </p:cNvCxnSpPr>
              <p:nvPr/>
            </p:nvCxnSpPr>
            <p:spPr>
              <a:xfrm flipV="1">
                <a:off x="11442899" y="-1188343"/>
                <a:ext cx="216794" cy="17892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upp 206">
                <a:extLst>
                  <a:ext uri="{FF2B5EF4-FFF2-40B4-BE49-F238E27FC236}">
                    <a16:creationId xmlns:a16="http://schemas.microsoft.com/office/drawing/2014/main" id="{BC3BDC21-7C8C-C642-BE8E-3EC775C822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 flipV="1">
                <a:off x="10588698" y="-1047701"/>
                <a:ext cx="862495" cy="316064"/>
                <a:chOff x="9074067" y="8451900"/>
                <a:chExt cx="1264579" cy="595933"/>
              </a:xfrm>
            </p:grpSpPr>
            <p:sp>
              <p:nvSpPr>
                <p:cNvPr id="60" name="Frihandsfigur 207">
                  <a:extLst>
                    <a:ext uri="{FF2B5EF4-FFF2-40B4-BE49-F238E27FC236}">
                      <a16:creationId xmlns:a16="http://schemas.microsoft.com/office/drawing/2014/main" id="{92D93CD1-DFFF-214B-8FF3-8431BAD636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98015" y="8555932"/>
                  <a:ext cx="1240631" cy="416719"/>
                </a:xfrm>
                <a:custGeom>
                  <a:avLst/>
                  <a:gdLst>
                    <a:gd name="T0" fmla="*/ 0 w 1240631"/>
                    <a:gd name="T1" fmla="*/ 416719 h 416719"/>
                    <a:gd name="T2" fmla="*/ 219075 w 1240631"/>
                    <a:gd name="T3" fmla="*/ 261937 h 416719"/>
                    <a:gd name="T4" fmla="*/ 421481 w 1240631"/>
                    <a:gd name="T5" fmla="*/ 119062 h 416719"/>
                    <a:gd name="T6" fmla="*/ 583406 w 1240631"/>
                    <a:gd name="T7" fmla="*/ 28575 h 416719"/>
                    <a:gd name="T8" fmla="*/ 778668 w 1240631"/>
                    <a:gd name="T9" fmla="*/ 7144 h 416719"/>
                    <a:gd name="T10" fmla="*/ 1031081 w 1240631"/>
                    <a:gd name="T11" fmla="*/ 0 h 416719"/>
                    <a:gd name="T12" fmla="*/ 1240631 w 1240631"/>
                    <a:gd name="T13" fmla="*/ 2381 h 4167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40631"/>
                    <a:gd name="T22" fmla="*/ 0 h 416719"/>
                    <a:gd name="T23" fmla="*/ 1240631 w 1240631"/>
                    <a:gd name="T24" fmla="*/ 416719 h 4167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40631" h="416719">
                      <a:moveTo>
                        <a:pt x="0" y="416719"/>
                      </a:moveTo>
                      <a:lnTo>
                        <a:pt x="219075" y="261937"/>
                      </a:lnTo>
                      <a:cubicBezTo>
                        <a:pt x="289322" y="212328"/>
                        <a:pt x="360759" y="157956"/>
                        <a:pt x="421481" y="119062"/>
                      </a:cubicBezTo>
                      <a:cubicBezTo>
                        <a:pt x="482203" y="80168"/>
                        <a:pt x="523875" y="47228"/>
                        <a:pt x="583406" y="28575"/>
                      </a:cubicBezTo>
                      <a:cubicBezTo>
                        <a:pt x="642937" y="9922"/>
                        <a:pt x="704056" y="11907"/>
                        <a:pt x="778668" y="7144"/>
                      </a:cubicBezTo>
                      <a:cubicBezTo>
                        <a:pt x="853281" y="2382"/>
                        <a:pt x="1031081" y="0"/>
                        <a:pt x="1031081" y="0"/>
                      </a:cubicBezTo>
                      <a:lnTo>
                        <a:pt x="1240631" y="2381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535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1" name="AutoShape 15">
                  <a:extLst>
                    <a:ext uri="{FF2B5EF4-FFF2-40B4-BE49-F238E27FC236}">
                      <a16:creationId xmlns:a16="http://schemas.microsoft.com/office/drawing/2014/main" id="{6F5E3622-1E17-1741-B037-82C6A694F9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370240">
                  <a:off x="9138421" y="8842352"/>
                  <a:ext cx="45719" cy="15847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1080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" name="AutoShape 55">
                  <a:extLst>
                    <a:ext uri="{FF2B5EF4-FFF2-40B4-BE49-F238E27FC236}">
                      <a16:creationId xmlns:a16="http://schemas.microsoft.com/office/drawing/2014/main" id="{D7A91DC3-A7A5-244F-9510-D795DAF3C5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0088613" y="8451900"/>
                  <a:ext cx="76861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" name="AutoShape 56">
                  <a:extLst>
                    <a:ext uri="{FF2B5EF4-FFF2-40B4-BE49-F238E27FC236}">
                      <a16:creationId xmlns:a16="http://schemas.microsoft.com/office/drawing/2014/main" id="{8BB8B231-64E6-D245-A149-8605D0F194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814767">
                  <a:off x="9825275" y="8459334"/>
                  <a:ext cx="83705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" name="AutoShape 56">
                  <a:extLst>
                    <a:ext uri="{FF2B5EF4-FFF2-40B4-BE49-F238E27FC236}">
                      <a16:creationId xmlns:a16="http://schemas.microsoft.com/office/drawing/2014/main" id="{89708A01-E6A2-C147-BE25-678FE522A0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206976">
                  <a:off x="9475147" y="8568779"/>
                  <a:ext cx="83705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AutoShape 56">
                  <a:extLst>
                    <a:ext uri="{FF2B5EF4-FFF2-40B4-BE49-F238E27FC236}">
                      <a16:creationId xmlns:a16="http://schemas.microsoft.com/office/drawing/2014/main" id="{08056AC4-3024-8E43-9FBB-CC3D122EFE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468328">
                  <a:off x="9270670" y="8709892"/>
                  <a:ext cx="83705" cy="215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AutoShape 15">
                  <a:extLst>
                    <a:ext uri="{FF2B5EF4-FFF2-40B4-BE49-F238E27FC236}">
                      <a16:creationId xmlns:a16="http://schemas.microsoft.com/office/drawing/2014/main" id="{B6947C49-9787-214C-927E-B38757408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940574">
                  <a:off x="9392139" y="8658978"/>
                  <a:ext cx="45719" cy="15876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1080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AutoShape 15">
                  <a:extLst>
                    <a:ext uri="{FF2B5EF4-FFF2-40B4-BE49-F238E27FC236}">
                      <a16:creationId xmlns:a16="http://schemas.microsoft.com/office/drawing/2014/main" id="{72DCC726-191C-9D48-B8A9-06A1759758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423169">
                  <a:off x="9971645" y="8481122"/>
                  <a:ext cx="45719" cy="14635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1080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" name="AutoShape 14">
                  <a:extLst>
                    <a:ext uri="{FF2B5EF4-FFF2-40B4-BE49-F238E27FC236}">
                      <a16:creationId xmlns:a16="http://schemas.microsoft.com/office/drawing/2014/main" id="{87D69A0C-15D1-DC46-B97C-393E89C599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12008">
                  <a:off x="9710750" y="8491821"/>
                  <a:ext cx="45719" cy="14588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" name="AutoShape 14">
                  <a:extLst>
                    <a:ext uri="{FF2B5EF4-FFF2-40B4-BE49-F238E27FC236}">
                      <a16:creationId xmlns:a16="http://schemas.microsoft.com/office/drawing/2014/main" id="{CA393843-81C6-C048-B274-9C14D59F68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12008">
                  <a:off x="9599977" y="8528553"/>
                  <a:ext cx="45719" cy="138729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" name="AutoShape 14">
                  <a:extLst>
                    <a:ext uri="{FF2B5EF4-FFF2-40B4-BE49-F238E27FC236}">
                      <a16:creationId xmlns:a16="http://schemas.microsoft.com/office/drawing/2014/main" id="{FECF9566-7019-FA4F-AADE-0D9D44912B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212008">
                  <a:off x="9655191" y="8506106"/>
                  <a:ext cx="45719" cy="14588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" name="AutoShape 14">
                  <a:extLst>
                    <a:ext uri="{FF2B5EF4-FFF2-40B4-BE49-F238E27FC236}">
                      <a16:creationId xmlns:a16="http://schemas.microsoft.com/office/drawing/2014/main" id="{73D06C6A-B061-1846-B130-2FE6E150BE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323288">
                  <a:off x="9074067" y="8890029"/>
                  <a:ext cx="45719" cy="157804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 sz="1549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7" name="Frihandsfigur 191">
                <a:extLst>
                  <a:ext uri="{FF2B5EF4-FFF2-40B4-BE49-F238E27FC236}">
                    <a16:creationId xmlns:a16="http://schemas.microsoft.com/office/drawing/2014/main" id="{AB815BF9-64E6-DE4F-84EC-80D032745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2651" y="-1382139"/>
                <a:ext cx="805691" cy="198169"/>
              </a:xfrm>
              <a:custGeom>
                <a:avLst/>
                <a:gdLst>
                  <a:gd name="T0" fmla="*/ 0 w 1240631"/>
                  <a:gd name="T1" fmla="*/ 416719 h 416719"/>
                  <a:gd name="T2" fmla="*/ 219075 w 1240631"/>
                  <a:gd name="T3" fmla="*/ 261937 h 416719"/>
                  <a:gd name="T4" fmla="*/ 421481 w 1240631"/>
                  <a:gd name="T5" fmla="*/ 119062 h 416719"/>
                  <a:gd name="T6" fmla="*/ 583406 w 1240631"/>
                  <a:gd name="T7" fmla="*/ 28575 h 416719"/>
                  <a:gd name="T8" fmla="*/ 778668 w 1240631"/>
                  <a:gd name="T9" fmla="*/ 7144 h 416719"/>
                  <a:gd name="T10" fmla="*/ 1031081 w 1240631"/>
                  <a:gd name="T11" fmla="*/ 0 h 416719"/>
                  <a:gd name="T12" fmla="*/ 1240631 w 1240631"/>
                  <a:gd name="T13" fmla="*/ 2381 h 4167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40631"/>
                  <a:gd name="T22" fmla="*/ 0 h 416719"/>
                  <a:gd name="T23" fmla="*/ 1240631 w 1240631"/>
                  <a:gd name="T24" fmla="*/ 416719 h 4167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40631" h="416719">
                    <a:moveTo>
                      <a:pt x="0" y="416719"/>
                    </a:moveTo>
                    <a:lnTo>
                      <a:pt x="219075" y="261937"/>
                    </a:lnTo>
                    <a:cubicBezTo>
                      <a:pt x="289322" y="212328"/>
                      <a:pt x="360759" y="157956"/>
                      <a:pt x="421481" y="119062"/>
                    </a:cubicBezTo>
                    <a:cubicBezTo>
                      <a:pt x="482203" y="80168"/>
                      <a:pt x="523875" y="47228"/>
                      <a:pt x="583406" y="28575"/>
                    </a:cubicBezTo>
                    <a:cubicBezTo>
                      <a:pt x="642937" y="9922"/>
                      <a:pt x="704056" y="11907"/>
                      <a:pt x="778668" y="7144"/>
                    </a:cubicBezTo>
                    <a:cubicBezTo>
                      <a:pt x="853281" y="2382"/>
                      <a:pt x="1031081" y="0"/>
                      <a:pt x="1031081" y="0"/>
                    </a:cubicBezTo>
                    <a:lnTo>
                      <a:pt x="1240631" y="2381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535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AutoShape 14">
                <a:extLst>
                  <a:ext uri="{FF2B5EF4-FFF2-40B4-BE49-F238E27FC236}">
                    <a16:creationId xmlns:a16="http://schemas.microsoft.com/office/drawing/2014/main" id="{D0621176-D352-7F4E-8D59-229C95D89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87992">
                <a:off x="11946872" y="-1386876"/>
                <a:ext cx="31184" cy="7357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AutoShape 14">
                <a:extLst>
                  <a:ext uri="{FF2B5EF4-FFF2-40B4-BE49-F238E27FC236}">
                    <a16:creationId xmlns:a16="http://schemas.microsoft.com/office/drawing/2014/main" id="{27E908E2-DC4B-494D-9247-060C123D2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87992">
                <a:off x="11984527" y="-1398783"/>
                <a:ext cx="31184" cy="77372"/>
              </a:xfrm>
              <a:prstGeom prst="roundRect">
                <a:avLst>
                  <a:gd name="adj" fmla="val 16667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AutoShape 55">
                <a:extLst>
                  <a:ext uri="{FF2B5EF4-FFF2-40B4-BE49-F238E27FC236}">
                    <a16:creationId xmlns:a16="http://schemas.microsoft.com/office/drawing/2014/main" id="{E87FDE28-D9EC-9C44-A2A8-6318B8504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2280148" y="-1437132"/>
                <a:ext cx="52427" cy="114344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AutoShape 56">
                <a:extLst>
                  <a:ext uri="{FF2B5EF4-FFF2-40B4-BE49-F238E27FC236}">
                    <a16:creationId xmlns:a16="http://schemas.microsoft.com/office/drawing/2014/main" id="{4F37644A-2655-E948-8EB6-03484B7EC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814767">
                <a:off x="12100541" y="-1433186"/>
                <a:ext cx="57095" cy="114344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AutoShape 15">
                <a:extLst>
                  <a:ext uri="{FF2B5EF4-FFF2-40B4-BE49-F238E27FC236}">
                    <a16:creationId xmlns:a16="http://schemas.microsoft.com/office/drawing/2014/main" id="{450BEA86-35C9-1849-B77E-AB0B8CA5E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176831">
                <a:off x="12200369" y="-1412024"/>
                <a:ext cx="31184" cy="77622"/>
              </a:xfrm>
              <a:prstGeom prst="roundRect">
                <a:avLst>
                  <a:gd name="adj" fmla="val 16667"/>
                </a:avLst>
              </a:prstGeom>
              <a:solidFill>
                <a:srgbClr val="10800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AutoShape 14">
                <a:extLst>
                  <a:ext uri="{FF2B5EF4-FFF2-40B4-BE49-F238E27FC236}">
                    <a16:creationId xmlns:a16="http://schemas.microsoft.com/office/drawing/2014/main" id="{19708BEE-1E24-EC41-ACAA-4DE5C7C9C7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87992">
                <a:off x="12022427" y="-1406358"/>
                <a:ext cx="31184" cy="773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AutoShape 15">
                <a:extLst>
                  <a:ext uri="{FF2B5EF4-FFF2-40B4-BE49-F238E27FC236}">
                    <a16:creationId xmlns:a16="http://schemas.microsoft.com/office/drawing/2014/main" id="{BE70945D-976A-5147-B4D4-A6658DF0C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229760">
                <a:off x="11632072" y="-1220453"/>
                <a:ext cx="31184" cy="84051"/>
              </a:xfrm>
              <a:prstGeom prst="roundRect">
                <a:avLst>
                  <a:gd name="adj" fmla="val 16667"/>
                </a:avLst>
              </a:prstGeom>
              <a:solidFill>
                <a:srgbClr val="10800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AutoShape 15">
                <a:extLst>
                  <a:ext uri="{FF2B5EF4-FFF2-40B4-BE49-F238E27FC236}">
                    <a16:creationId xmlns:a16="http://schemas.microsoft.com/office/drawing/2014/main" id="{432DB8D9-A61C-634A-8B02-FDBCF01F3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659426">
                <a:off x="11805123" y="-1317705"/>
                <a:ext cx="31184" cy="84200"/>
              </a:xfrm>
              <a:prstGeom prst="roundRect">
                <a:avLst>
                  <a:gd name="adj" fmla="val 16667"/>
                </a:avLst>
              </a:prstGeom>
              <a:solidFill>
                <a:srgbClr val="10800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AutoShape 56">
                <a:extLst>
                  <a:ext uri="{FF2B5EF4-FFF2-40B4-BE49-F238E27FC236}">
                    <a16:creationId xmlns:a16="http://schemas.microsoft.com/office/drawing/2014/main" id="{77F1AF22-E707-F144-AB48-8A23940EE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206976">
                <a:off x="11861739" y="-1365543"/>
                <a:ext cx="57095" cy="114344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AutoShape 14">
                <a:extLst>
                  <a:ext uri="{FF2B5EF4-FFF2-40B4-BE49-F238E27FC236}">
                    <a16:creationId xmlns:a16="http://schemas.microsoft.com/office/drawing/2014/main" id="{554FCC17-258E-F24B-BEE9-AF3BC4637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276712">
                <a:off x="11588180" y="-1195156"/>
                <a:ext cx="31184" cy="836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AutoShape 56">
                <a:extLst>
                  <a:ext uri="{FF2B5EF4-FFF2-40B4-BE49-F238E27FC236}">
                    <a16:creationId xmlns:a16="http://schemas.microsoft.com/office/drawing/2014/main" id="{FCC68380-4F80-1744-AA68-CFDD292F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468328">
                <a:off x="11722281" y="-1290696"/>
                <a:ext cx="57095" cy="114344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 sz="1549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2" name="AutoShape 55">
              <a:extLst>
                <a:ext uri="{FF2B5EF4-FFF2-40B4-BE49-F238E27FC236}">
                  <a16:creationId xmlns:a16="http://schemas.microsoft.com/office/drawing/2014/main" id="{489E7153-FF66-BF4D-AFC5-27CDB49F32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5462884" y="1392311"/>
              <a:ext cx="118788" cy="64485"/>
            </a:xfrm>
            <a:prstGeom prst="roundRect">
              <a:avLst>
                <a:gd name="adj" fmla="val 16667"/>
              </a:avLst>
            </a:prstGeom>
            <a:solidFill>
              <a:srgbClr val="00009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73" name="AutoShape 55">
              <a:extLst>
                <a:ext uri="{FF2B5EF4-FFF2-40B4-BE49-F238E27FC236}">
                  <a16:creationId xmlns:a16="http://schemas.microsoft.com/office/drawing/2014/main" id="{346FC82A-24F0-0040-B257-15A6535C15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5465651" y="1573446"/>
              <a:ext cx="118788" cy="64485"/>
            </a:xfrm>
            <a:prstGeom prst="roundRect">
              <a:avLst>
                <a:gd name="adj" fmla="val 16667"/>
              </a:avLst>
            </a:prstGeom>
            <a:solidFill>
              <a:srgbClr val="99000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74" name="AutoShape 55">
              <a:extLst>
                <a:ext uri="{FF2B5EF4-FFF2-40B4-BE49-F238E27FC236}">
                  <a16:creationId xmlns:a16="http://schemas.microsoft.com/office/drawing/2014/main" id="{EBCD1519-615E-8244-9C7F-9CAB6EA8CE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5465651" y="1938175"/>
              <a:ext cx="118788" cy="67548"/>
            </a:xfrm>
            <a:prstGeom prst="roundRect">
              <a:avLst>
                <a:gd name="adj" fmla="val 16667"/>
              </a:avLst>
            </a:prstGeom>
            <a:solidFill>
              <a:srgbClr val="10800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78F19B8-9C7D-5A47-84D3-E1EA320CB4E5}"/>
                </a:ext>
              </a:extLst>
            </p:cNvPr>
            <p:cNvSpPr txBox="1"/>
            <p:nvPr/>
          </p:nvSpPr>
          <p:spPr>
            <a:xfrm>
              <a:off x="5591170" y="1250503"/>
              <a:ext cx="51720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dipole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DD3CAD6-6066-2F42-86F2-16E7A2043621}"/>
                </a:ext>
              </a:extLst>
            </p:cNvPr>
            <p:cNvSpPr txBox="1"/>
            <p:nvPr/>
          </p:nvSpPr>
          <p:spPr>
            <a:xfrm>
              <a:off x="5591170" y="1423745"/>
              <a:ext cx="84422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quadrupole</a:t>
              </a:r>
              <a:endPara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43A599A-F0C4-3540-8E04-3D95C355D706}"/>
                </a:ext>
              </a:extLst>
            </p:cNvPr>
            <p:cNvSpPr txBox="1"/>
            <p:nvPr/>
          </p:nvSpPr>
          <p:spPr>
            <a:xfrm>
              <a:off x="5591170" y="1648848"/>
              <a:ext cx="73361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sextupole</a:t>
              </a:r>
              <a:endPara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A3819A3-0332-AC4D-A6BF-9AA65D017F32}"/>
                </a:ext>
              </a:extLst>
            </p:cNvPr>
            <p:cNvSpPr txBox="1"/>
            <p:nvPr/>
          </p:nvSpPr>
          <p:spPr>
            <a:xfrm>
              <a:off x="5588805" y="1833734"/>
              <a:ext cx="71197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corrector</a:t>
              </a:r>
            </a:p>
          </p:txBody>
        </p:sp>
        <p:sp>
          <p:nvSpPr>
            <p:cNvPr id="79" name="AutoShape 55">
              <a:extLst>
                <a:ext uri="{FF2B5EF4-FFF2-40B4-BE49-F238E27FC236}">
                  <a16:creationId xmlns:a16="http://schemas.microsoft.com/office/drawing/2014/main" id="{529907AB-7BB6-C447-B35B-0E448F7AE1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 flipV="1">
              <a:off x="5465651" y="1754581"/>
              <a:ext cx="118788" cy="66945"/>
            </a:xfrm>
            <a:prstGeom prst="roundRect">
              <a:avLst>
                <a:gd name="adj" fmla="val 16667"/>
              </a:avLst>
            </a:prstGeom>
            <a:solidFill>
              <a:srgbClr val="FEC40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sv-SE" sz="1549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63897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2A44D7C-8160-1641-A150-31B50C92AC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54" y="1329960"/>
            <a:ext cx="4600361" cy="298704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ECAF563-22B9-6440-B502-7B5CC5CFA82A}"/>
              </a:ext>
            </a:extLst>
          </p:cNvPr>
          <p:cNvCxnSpPr>
            <a:cxnSpLocks/>
          </p:cNvCxnSpPr>
          <p:nvPr/>
        </p:nvCxnSpPr>
        <p:spPr>
          <a:xfrm>
            <a:off x="2224756" y="1756680"/>
            <a:ext cx="36398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9074B87-E0FE-5149-9EC1-8623A32B701C}"/>
              </a:ext>
            </a:extLst>
          </p:cNvPr>
          <p:cNvSpPr txBox="1"/>
          <p:nvPr/>
        </p:nvSpPr>
        <p:spPr>
          <a:xfrm>
            <a:off x="1244388" y="915985"/>
            <a:ext cx="378340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Illustration of compressed bunches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303D0D-F764-AF4E-A926-9D8E9E9A7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828" y="1936025"/>
            <a:ext cx="220133" cy="1862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4167876-67FA-7349-A55C-34CE809D30A3}"/>
              </a:ext>
            </a:extLst>
          </p:cNvPr>
          <p:cNvSpPr txBox="1"/>
          <p:nvPr/>
        </p:nvSpPr>
        <p:spPr>
          <a:xfrm>
            <a:off x="2498415" y="2070441"/>
            <a:ext cx="4060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Distance between peak and origin.</a:t>
            </a: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1E3A8486-8941-DB4C-A6C5-B2A6B8E8DDF6}"/>
              </a:ext>
            </a:extLst>
          </p:cNvPr>
          <p:cNvSpPr/>
          <p:nvPr/>
        </p:nvSpPr>
        <p:spPr>
          <a:xfrm rot="16200000" flipH="1">
            <a:off x="2493691" y="1690952"/>
            <a:ext cx="253751" cy="402629"/>
          </a:xfrm>
          <a:prstGeom prst="arc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80FDCE4-7270-BC4C-B75C-999A37102BB4}"/>
              </a:ext>
            </a:extLst>
          </p:cNvPr>
          <p:cNvCxnSpPr>
            <a:cxnSpLocks/>
          </p:cNvCxnSpPr>
          <p:nvPr/>
        </p:nvCxnSpPr>
        <p:spPr>
          <a:xfrm flipV="1">
            <a:off x="2419251" y="1797139"/>
            <a:ext cx="0" cy="92464"/>
          </a:xfrm>
          <a:prstGeom prst="straightConnector1">
            <a:avLst/>
          </a:prstGeom>
          <a:ln w="6350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0C3953E-C0FD-4F4D-B474-BB8B531AF9A8}"/>
              </a:ext>
            </a:extLst>
          </p:cNvPr>
          <p:cNvSpPr txBox="1"/>
          <p:nvPr/>
        </p:nvSpPr>
        <p:spPr>
          <a:xfrm>
            <a:off x="1257729" y="4535417"/>
            <a:ext cx="3732887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origin is found as being the distance from one bunch edge to half of the accumulated charge,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E546C85-9299-9D4A-B7E8-3B0B95AAD368}"/>
              </a:ext>
            </a:extLst>
          </p:cNvPr>
          <p:cNvSpPr txBox="1"/>
          <p:nvPr/>
        </p:nvSpPr>
        <p:spPr>
          <a:xfrm>
            <a:off x="7156733" y="4535418"/>
            <a:ext cx="3732887" cy="1241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light grey portion of the distribution will be mapped to a smaller x value, lengthening out the bunch on the screen.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007156-A65D-D741-A785-ABFEDA96F0F1}"/>
              </a:ext>
            </a:extLst>
          </p:cNvPr>
          <p:cNvGrpSpPr>
            <a:grpSpLocks noChangeAspect="1"/>
          </p:cNvGrpSpPr>
          <p:nvPr/>
        </p:nvGrpSpPr>
        <p:grpSpPr>
          <a:xfrm>
            <a:off x="6096001" y="1264623"/>
            <a:ext cx="4731209" cy="3072000"/>
            <a:chOff x="-4864" y="44983"/>
            <a:chExt cx="3450271" cy="224028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3892778-86AE-0243-8FA7-F46932D6D18B}"/>
                </a:ext>
              </a:extLst>
            </p:cNvPr>
            <p:cNvGrpSpPr/>
            <p:nvPr/>
          </p:nvGrpSpPr>
          <p:grpSpPr>
            <a:xfrm>
              <a:off x="-4864" y="44983"/>
              <a:ext cx="3450271" cy="2240280"/>
              <a:chOff x="228599" y="422910"/>
              <a:chExt cx="3450271" cy="2240280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3FDF0F19-8DEA-4246-BC86-8154C6841A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8599" y="422910"/>
                <a:ext cx="3450271" cy="2240280"/>
              </a:xfrm>
              <a:prstGeom prst="rect">
                <a:avLst/>
              </a:prstGeom>
            </p:spPr>
          </p:pic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6AD07FD-03C5-7E41-AB23-7595C81890E4}"/>
                  </a:ext>
                </a:extLst>
              </p:cNvPr>
              <p:cNvSpPr/>
              <p:nvPr/>
            </p:nvSpPr>
            <p:spPr>
              <a:xfrm>
                <a:off x="1025525" y="463550"/>
                <a:ext cx="2609850" cy="15709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618F9B3C-60BF-AA4D-8257-33FF293947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lum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5201" t="1900" r="49339" b="80111"/>
              <a:stretch/>
            </p:blipFill>
            <p:spPr>
              <a:xfrm>
                <a:off x="1445124" y="463551"/>
                <a:ext cx="534589" cy="403000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2165B041-5EAE-C344-A103-CD38224212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2859" t="20097" r="1260" b="28062"/>
              <a:stretch/>
            </p:blipFill>
            <p:spPr>
              <a:xfrm>
                <a:off x="1021634" y="866550"/>
                <a:ext cx="2618105" cy="116141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E01DF6C9-879E-2D43-8F3B-2C94662113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5413" t="5526" r="61832" b="78384"/>
              <a:stretch/>
            </p:blipFill>
            <p:spPr>
              <a:xfrm>
                <a:off x="1108574" y="539749"/>
                <a:ext cx="440065" cy="360542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E03200D6-1483-AF49-A910-77488FEB56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2859" t="1814" r="64924" b="85714"/>
              <a:stretch/>
            </p:blipFill>
            <p:spPr>
              <a:xfrm>
                <a:off x="1023620" y="463550"/>
                <a:ext cx="421504" cy="279400"/>
              </a:xfrm>
              <a:prstGeom prst="rect">
                <a:avLst/>
              </a:prstGeom>
            </p:spPr>
          </p:pic>
        </p:grp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1EAC025-62CA-2D4B-A933-C3713BB707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49763" y="161822"/>
              <a:ext cx="1089499" cy="659192"/>
            </a:xfrm>
            <a:prstGeom prst="rect">
              <a:avLst/>
            </a:prstGeom>
          </p:spPr>
        </p:pic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FAA1C6F-AF48-BE40-8DB0-EB381154EC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6563" y="206227"/>
              <a:ext cx="36000" cy="36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2354B33-9A16-9745-B86D-AE1A6FF3AB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6563" y="389755"/>
              <a:ext cx="36000" cy="36000"/>
            </a:xfrm>
            <a:prstGeom prst="ellipse">
              <a:avLst/>
            </a:prstGeom>
            <a:solidFill>
              <a:srgbClr val="EB9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0B24D8B-EFA8-D742-9F15-F35D6328A3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6563" y="557068"/>
              <a:ext cx="36000" cy="36000"/>
            </a:xfrm>
            <a:prstGeom prst="ellipse">
              <a:avLst/>
            </a:prstGeom>
            <a:solidFill>
              <a:srgbClr val="7FB8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BA16578-932D-2A43-ACFE-020C510360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6563" y="725032"/>
              <a:ext cx="36000" cy="36000"/>
            </a:xfrm>
            <a:prstGeom prst="ellipse">
              <a:avLst/>
            </a:prstGeom>
            <a:solidFill>
              <a:srgbClr val="FE51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1E49F2B9-A3A0-874A-83DE-1FF000CAED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168" t="11370" r="59093" b="78384"/>
          <a:stretch/>
        </p:blipFill>
        <p:spPr>
          <a:xfrm>
            <a:off x="7906115" y="1604434"/>
            <a:ext cx="129615" cy="314801"/>
          </a:xfrm>
          <a:prstGeom prst="rect">
            <a:avLst/>
          </a:prstGeom>
        </p:spPr>
      </p:pic>
      <p:sp>
        <p:nvSpPr>
          <p:cNvPr id="42" name="Slide Number Placeholder 2">
            <a:extLst>
              <a:ext uri="{FF2B5EF4-FFF2-40B4-BE49-F238E27FC236}">
                <a16:creationId xmlns:a16="http://schemas.microsoft.com/office/drawing/2014/main" id="{954D0753-49BE-3A48-BE58-22BF30553D8F}"/>
              </a:ext>
            </a:extLst>
          </p:cNvPr>
          <p:cNvSpPr txBox="1">
            <a:spLocks/>
          </p:cNvSpPr>
          <p:nvPr/>
        </p:nvSpPr>
        <p:spPr>
          <a:xfrm>
            <a:off x="9106267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/>
              <a:pPr/>
              <a:t>57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2574338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g10_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411" y="2910564"/>
            <a:ext cx="4094129" cy="3378537"/>
          </a:xfrm>
          <a:prstGeom prst="rect">
            <a:avLst/>
          </a:prstGeom>
        </p:spPr>
      </p:pic>
      <p:pic>
        <p:nvPicPr>
          <p:cNvPr id="9" name="Picture 8" descr="Fig1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4293" y="2970014"/>
            <a:ext cx="4118146" cy="3319344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702" b="33736"/>
          <a:stretch/>
        </p:blipFill>
        <p:spPr>
          <a:xfrm>
            <a:off x="572295" y="1143696"/>
            <a:ext cx="7292667" cy="7140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96771" y="2986343"/>
            <a:ext cx="24957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= analytical expression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= histogram, particle tracking data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9163630" y="3633327"/>
            <a:ext cx="211667" cy="4232"/>
          </a:xfrm>
          <a:prstGeom prst="line">
            <a:avLst/>
          </a:prstGeom>
          <a:ln w="190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163630" y="3184590"/>
            <a:ext cx="207434" cy="2"/>
          </a:xfrm>
          <a:prstGeom prst="line">
            <a:avLst/>
          </a:prstGeom>
          <a:ln w="19050" cmpd="sng">
            <a:solidFill>
              <a:srgbClr val="004AD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3">
            <a:extLst>
              <a:ext uri="{FF2B5EF4-FFF2-40B4-BE49-F238E27FC236}">
                <a16:creationId xmlns:a16="http://schemas.microsoft.com/office/drawing/2014/main" id="{7167E6EC-2B94-184A-A034-CFEFF846C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4026"/>
            <a:ext cx="10515600" cy="1325563"/>
          </a:xfrm>
        </p:spPr>
        <p:txBody>
          <a:bodyPr>
            <a:normAutofit/>
          </a:bodyPr>
          <a:lstStyle/>
          <a:p>
            <a:r>
              <a:rPr lang="en-US" sz="38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Current profile analytical expression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45725353-3B7B-274E-BE4C-8E14DB82ACB7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58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098895-148E-E54B-A021-C83951A0566C}"/>
              </a:ext>
            </a:extLst>
          </p:cNvPr>
          <p:cNvSpPr txBox="1"/>
          <p:nvPr/>
        </p:nvSpPr>
        <p:spPr>
          <a:xfrm>
            <a:off x="920497" y="2510454"/>
            <a:ext cx="3363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non-caustic region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539475-38BC-B745-8E5A-A71864D8E634}"/>
              </a:ext>
            </a:extLst>
          </p:cNvPr>
          <p:cNvSpPr txBox="1"/>
          <p:nvPr/>
        </p:nvSpPr>
        <p:spPr>
          <a:xfrm>
            <a:off x="5608893" y="2510454"/>
            <a:ext cx="3363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caustic region</a:t>
            </a:r>
          </a:p>
        </p:txBody>
      </p:sp>
      <p:pic>
        <p:nvPicPr>
          <p:cNvPr id="17" name="Picture 16" descr="latex-image-1.pdf">
            <a:extLst>
              <a:ext uri="{FF2B5EF4-FFF2-40B4-BE49-F238E27FC236}">
                <a16:creationId xmlns:a16="http://schemas.microsoft.com/office/drawing/2014/main" id="{9BBE2EA6-CD3F-1746-8102-73992A3578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781" r="63878"/>
          <a:stretch/>
        </p:blipFill>
        <p:spPr>
          <a:xfrm>
            <a:off x="7973372" y="1551784"/>
            <a:ext cx="2983330" cy="30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7992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histogram&#10;&#10;Description automatically generated">
            <a:extLst>
              <a:ext uri="{FF2B5EF4-FFF2-40B4-BE49-F238E27FC236}">
                <a16:creationId xmlns:a16="http://schemas.microsoft.com/office/drawing/2014/main" id="{B2E9ECCE-2E7D-4649-88B7-A4DCFC8DDE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481"/>
          <a:stretch/>
        </p:blipFill>
        <p:spPr>
          <a:xfrm>
            <a:off x="8017328" y="1205152"/>
            <a:ext cx="3139875" cy="5119372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729BAA8E-8AC3-B941-A18B-8272FF87E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88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Current profile analytical expressions – caustic region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5226635E-02DB-D540-90F1-1DA37664D2B1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59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14EA15-EB64-4D40-8845-FDD143CF12DF}"/>
              </a:ext>
            </a:extLst>
          </p:cNvPr>
          <p:cNvSpPr txBox="1"/>
          <p:nvPr/>
        </p:nvSpPr>
        <p:spPr>
          <a:xfrm>
            <a:off x="890352" y="1361846"/>
            <a:ext cx="32843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Piecewise analytical functions (orange) can model the caustic current profiles.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(These are mono-energetic, longitudinal plane only.)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Diagram, histogram&#10;&#10;Description automatically generated">
            <a:extLst>
              <a:ext uri="{FF2B5EF4-FFF2-40B4-BE49-F238E27FC236}">
                <a16:creationId xmlns:a16="http://schemas.microsoft.com/office/drawing/2014/main" id="{668AC6D5-2D31-6C48-8A5E-498750BA58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481"/>
          <a:stretch/>
        </p:blipFill>
        <p:spPr>
          <a:xfrm>
            <a:off x="4371267" y="1230961"/>
            <a:ext cx="3139876" cy="511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16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8351"/>
            <a:ext cx="10515600" cy="1325563"/>
          </a:xfrm>
        </p:spPr>
        <p:txBody>
          <a:bodyPr/>
          <a:lstStyle/>
          <a:p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60091"/>
            <a:ext cx="10972800" cy="4666074"/>
          </a:xfrm>
        </p:spPr>
        <p:txBody>
          <a:bodyPr/>
          <a:lstStyle/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Introduction of caustics</a:t>
            </a: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Current horn suppression </a:t>
            </a:r>
            <a:r>
              <a:rPr lang="en-US" i="1" dirty="0">
                <a:solidFill>
                  <a:srgbClr val="0224BA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(example of the usefulness of caustics)</a:t>
            </a: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</a:t>
            </a: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MAX IV experimental measurements</a:t>
            </a: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Longitudinal Phase Space manipulation in recirculating machines </a:t>
            </a:r>
            <a:r>
              <a:rPr lang="en-US" i="1" dirty="0">
                <a:solidFill>
                  <a:srgbClr val="0224BA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(example of the usefulness of caustics)</a:t>
            </a: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Microbunching instability </a:t>
            </a:r>
            <a:r>
              <a:rPr lang="en-US" i="1" dirty="0">
                <a:solidFill>
                  <a:srgbClr val="0224BA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(example of the usefulness of caustics)</a:t>
            </a:r>
          </a:p>
          <a:p>
            <a:pPr marL="1066785" lvl="1" indent="-609585">
              <a:lnSpc>
                <a:spcPct val="120000"/>
              </a:lnSpc>
              <a:buFont typeface="+mj-lt"/>
              <a:buAutoNum type="arabicPeriod"/>
            </a:pPr>
            <a:endParaRPr lang="en-US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  <a:p>
            <a:pPr marL="609585" indent="-609585">
              <a:lnSpc>
                <a:spcPct val="120000"/>
              </a:lnSpc>
              <a:buFont typeface="+mj-lt"/>
              <a:buAutoNum type="arabicPeriod"/>
            </a:pPr>
            <a:endParaRPr lang="en-US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2A451CA6-4CCC-E04F-A26D-701B89090687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6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8701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g6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9380" y="402365"/>
            <a:ext cx="6134100" cy="1455549"/>
          </a:xfrm>
          <a:prstGeom prst="rect">
            <a:avLst/>
          </a:prstGeom>
        </p:spPr>
      </p:pic>
      <p:pic>
        <p:nvPicPr>
          <p:cNvPr id="8" name="Picture 7" descr="Fig11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9380" y="2483238"/>
            <a:ext cx="2324100" cy="1792675"/>
          </a:xfrm>
          <a:prstGeom prst="rect">
            <a:avLst/>
          </a:prstGeom>
        </p:spPr>
      </p:pic>
      <p:pic>
        <p:nvPicPr>
          <p:cNvPr id="9" name="Picture 8" descr="Fig11e.pn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655"/>
          <a:stretch/>
        </p:blipFill>
        <p:spPr>
          <a:xfrm>
            <a:off x="9375755" y="4276702"/>
            <a:ext cx="2324100" cy="1709233"/>
          </a:xfrm>
          <a:prstGeom prst="rect">
            <a:avLst/>
          </a:prstGeom>
        </p:spPr>
      </p:pic>
      <p:pic>
        <p:nvPicPr>
          <p:cNvPr id="10" name="Picture 9" descr="Fig12d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621" y="2543423"/>
            <a:ext cx="2246074" cy="1732490"/>
          </a:xfrm>
          <a:prstGeom prst="rect">
            <a:avLst/>
          </a:prstGeom>
        </p:spPr>
      </p:pic>
      <p:pic>
        <p:nvPicPr>
          <p:cNvPr id="11" name="Picture 10" descr="Fig12e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5357" y="4276702"/>
            <a:ext cx="2186338" cy="16864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35667" y="3139886"/>
            <a:ext cx="18458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Without </a:t>
            </a:r>
            <a:r>
              <a:rPr lang="en-US" sz="1600" dirty="0" err="1">
                <a:latin typeface="Avenir Book"/>
                <a:cs typeface="Avenir Book"/>
              </a:rPr>
              <a:t>octupole</a:t>
            </a:r>
            <a:r>
              <a:rPr lang="en-US" sz="1600" dirty="0">
                <a:latin typeface="Avenir Book"/>
                <a:cs typeface="Avenir Book"/>
              </a:rPr>
              <a:t>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35667" y="4868118"/>
            <a:ext cx="15419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With </a:t>
            </a:r>
            <a:r>
              <a:rPr lang="en-US" sz="1600" dirty="0" err="1">
                <a:latin typeface="Avenir Book"/>
                <a:cs typeface="Avenir Book"/>
              </a:rPr>
              <a:t>octupole</a:t>
            </a:r>
            <a:r>
              <a:rPr lang="en-US" sz="1600" dirty="0">
                <a:latin typeface="Avenir Book"/>
                <a:cs typeface="Avenir Book"/>
              </a:rPr>
              <a:t>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89247" y="2246740"/>
            <a:ext cx="14128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Without CSR: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867855" y="2246740"/>
            <a:ext cx="1109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With CSR: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29015" y="448733"/>
            <a:ext cx="10890917" cy="706120"/>
          </a:xfrm>
        </p:spPr>
        <p:txBody>
          <a:bodyPr>
            <a:normAutofit/>
          </a:bodyPr>
          <a:lstStyle/>
          <a:p>
            <a:r>
              <a:rPr lang="en-US" sz="3800" dirty="0">
                <a:latin typeface="Cambria"/>
                <a:cs typeface="Cambria"/>
              </a:rPr>
              <a:t>X-band linac example</a:t>
            </a:r>
            <a:endParaRPr lang="en-GB" sz="3800" dirty="0">
              <a:latin typeface="Cambria"/>
              <a:cs typeface="Cambria"/>
            </a:endParaRPr>
          </a:p>
        </p:txBody>
      </p:sp>
      <p:pic>
        <p:nvPicPr>
          <p:cNvPr id="16" name="Content Placeholder 6"/>
          <p:cNvPicPr>
            <a:picLocks noGrp="1" noChangeAspect="1"/>
          </p:cNvPicPr>
          <p:nvPr>
            <p:ph idx="1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95" y="2601576"/>
            <a:ext cx="4540105" cy="2556779"/>
          </a:xfrm>
        </p:spPr>
      </p:pic>
      <p:grpSp>
        <p:nvGrpSpPr>
          <p:cNvPr id="21" name="Group 20"/>
          <p:cNvGrpSpPr/>
          <p:nvPr/>
        </p:nvGrpSpPr>
        <p:grpSpPr>
          <a:xfrm>
            <a:off x="691583" y="1926411"/>
            <a:ext cx="3808326" cy="698653"/>
            <a:chOff x="4120583" y="3154827"/>
            <a:chExt cx="3808326" cy="698653"/>
          </a:xfrm>
        </p:grpSpPr>
        <p:pic>
          <p:nvPicPr>
            <p:cNvPr id="22" name="Picture 21" descr="Legend.png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/>
          </p:blipFill>
          <p:spPr>
            <a:xfrm>
              <a:off x="4120583" y="3213852"/>
              <a:ext cx="205885" cy="61079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4314518" y="3154827"/>
              <a:ext cx="3614391" cy="69865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dirty="0">
                  <a:latin typeface="Helvetica"/>
                  <a:cs typeface="Helvetica"/>
                </a:rPr>
                <a:t>Non-caustic region</a:t>
              </a:r>
            </a:p>
            <a:p>
              <a:pPr>
                <a:lnSpc>
                  <a:spcPct val="110000"/>
                </a:lnSpc>
              </a:pPr>
              <a:r>
                <a:rPr lang="en-US" sz="1200" dirty="0">
                  <a:latin typeface="Helvetica"/>
                  <a:cs typeface="Helvetica"/>
                </a:rPr>
                <a:t>Region of single fold caustic (single current spike)</a:t>
              </a:r>
            </a:p>
            <a:p>
              <a:pPr>
                <a:lnSpc>
                  <a:spcPct val="110000"/>
                </a:lnSpc>
              </a:pPr>
              <a:r>
                <a:rPr lang="en-US" sz="1200" dirty="0">
                  <a:latin typeface="Helvetica"/>
                  <a:cs typeface="Helvetica"/>
                </a:rPr>
                <a:t>Region of two fold caustics (multiple current spike)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619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A655-6DB3-4F4A-912E-9FB87C7B001D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13" name="Picture 12" descr="Fig6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728" y="1151849"/>
            <a:ext cx="6212183" cy="1526723"/>
          </a:xfrm>
          <a:prstGeom prst="rect">
            <a:avLst/>
          </a:prstGeom>
        </p:spPr>
      </p:pic>
      <p:pic>
        <p:nvPicPr>
          <p:cNvPr id="14" name="Picture 13" descr="Fig8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12" y="3313187"/>
            <a:ext cx="5064996" cy="2739464"/>
          </a:xfrm>
          <a:prstGeom prst="rect">
            <a:avLst/>
          </a:prstGeom>
        </p:spPr>
      </p:pic>
      <p:pic>
        <p:nvPicPr>
          <p:cNvPr id="15" name="Picture 14" descr="Fig11e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565"/>
          <a:stretch/>
        </p:blipFill>
        <p:spPr>
          <a:xfrm>
            <a:off x="9863995" y="2528367"/>
            <a:ext cx="2328005" cy="1881580"/>
          </a:xfrm>
          <a:prstGeom prst="rect">
            <a:avLst/>
          </a:prstGeom>
        </p:spPr>
      </p:pic>
      <p:pic>
        <p:nvPicPr>
          <p:cNvPr id="16" name="Picture 15" descr="Fig12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5787" y="2549429"/>
            <a:ext cx="2448208" cy="18884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543158" y="3155077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Without </a:t>
            </a:r>
            <a:r>
              <a:rPr lang="en-US" sz="1600" dirty="0" err="1">
                <a:latin typeface="Avenir Book"/>
                <a:cs typeface="Avenir Book"/>
              </a:rPr>
              <a:t>sextupole</a:t>
            </a:r>
            <a:r>
              <a:rPr lang="en-US" sz="1600" dirty="0">
                <a:latin typeface="Avenir Book"/>
                <a:cs typeface="Avenir Book"/>
              </a:rPr>
              <a:t>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96927" y="5048212"/>
            <a:ext cx="1587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With </a:t>
            </a:r>
            <a:r>
              <a:rPr lang="en-US" sz="1600" dirty="0" err="1">
                <a:latin typeface="Avenir Book"/>
                <a:cs typeface="Avenir Book"/>
              </a:rPr>
              <a:t>sextupole</a:t>
            </a:r>
            <a:r>
              <a:rPr lang="en-US" sz="1600" dirty="0">
                <a:latin typeface="Avenir Book"/>
                <a:cs typeface="Avenir Book"/>
              </a:rPr>
              <a:t>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77172" y="2148719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Without CSR: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494749" y="2148719"/>
            <a:ext cx="1141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venir Book"/>
                <a:cs typeface="Avenir Book"/>
              </a:rPr>
              <a:t>With CSR:</a:t>
            </a:r>
          </a:p>
        </p:txBody>
      </p:sp>
      <p:pic>
        <p:nvPicPr>
          <p:cNvPr id="21" name="Picture 20" descr="Fig12f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666" y="4409947"/>
            <a:ext cx="2473895" cy="1908218"/>
          </a:xfrm>
          <a:prstGeom prst="rect">
            <a:avLst/>
          </a:prstGeom>
        </p:spPr>
      </p:pic>
      <p:pic>
        <p:nvPicPr>
          <p:cNvPr id="22" name="Picture 21" descr="Fig11f.pn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59"/>
          <a:stretch/>
        </p:blipFill>
        <p:spPr>
          <a:xfrm>
            <a:off x="9863995" y="4437851"/>
            <a:ext cx="2328005" cy="1901376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29015" y="211667"/>
            <a:ext cx="10890917" cy="706120"/>
          </a:xfrm>
        </p:spPr>
        <p:txBody>
          <a:bodyPr>
            <a:normAutofit/>
          </a:bodyPr>
          <a:lstStyle/>
          <a:p>
            <a:r>
              <a:rPr lang="en-US" sz="3800" dirty="0">
                <a:latin typeface="Cambria"/>
                <a:cs typeface="Cambria"/>
              </a:rPr>
              <a:t>X-band linac example</a:t>
            </a:r>
            <a:endParaRPr lang="en-GB" sz="3800" dirty="0">
              <a:latin typeface="Cambria"/>
              <a:cs typeface="Cambria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017550" y="2663011"/>
            <a:ext cx="3808326" cy="698653"/>
            <a:chOff x="4120583" y="3154827"/>
            <a:chExt cx="3808326" cy="698653"/>
          </a:xfrm>
        </p:grpSpPr>
        <p:pic>
          <p:nvPicPr>
            <p:cNvPr id="28" name="Picture 27" descr="Legend.png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/>
          </p:blipFill>
          <p:spPr>
            <a:xfrm>
              <a:off x="4120583" y="3213852"/>
              <a:ext cx="205885" cy="610793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4314518" y="3154827"/>
              <a:ext cx="3614391" cy="69865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200" dirty="0">
                  <a:latin typeface="Helvetica"/>
                  <a:cs typeface="Helvetica"/>
                </a:rPr>
                <a:t>Non-caustic region</a:t>
              </a:r>
            </a:p>
            <a:p>
              <a:pPr>
                <a:lnSpc>
                  <a:spcPct val="110000"/>
                </a:lnSpc>
              </a:pPr>
              <a:r>
                <a:rPr lang="en-US" sz="1200" dirty="0">
                  <a:latin typeface="Helvetica"/>
                  <a:cs typeface="Helvetica"/>
                </a:rPr>
                <a:t>Region of single fold caustic (single current spike)</a:t>
              </a:r>
            </a:p>
            <a:p>
              <a:pPr>
                <a:lnSpc>
                  <a:spcPct val="110000"/>
                </a:lnSpc>
              </a:pPr>
              <a:r>
                <a:rPr lang="en-US" sz="1200" dirty="0">
                  <a:latin typeface="Helvetica"/>
                  <a:cs typeface="Helvetica"/>
                </a:rPr>
                <a:t>Region of two fold caustics (multiple current spike)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743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015" y="211667"/>
            <a:ext cx="10890917" cy="706120"/>
          </a:xfrm>
        </p:spPr>
        <p:txBody>
          <a:bodyPr>
            <a:normAutofit/>
          </a:bodyPr>
          <a:lstStyle/>
          <a:p>
            <a:r>
              <a:rPr lang="en-US" sz="3800" dirty="0">
                <a:latin typeface="Cambria"/>
                <a:cs typeface="Cambria"/>
              </a:rPr>
              <a:t>X-band linac example</a:t>
            </a:r>
            <a:endParaRPr lang="en-GB" sz="3800" dirty="0">
              <a:latin typeface="Cambria"/>
              <a:cs typeface="Cambria"/>
            </a:endParaRPr>
          </a:p>
        </p:txBody>
      </p:sp>
      <p:pic>
        <p:nvPicPr>
          <p:cNvPr id="7" name="Picture 6" descr="Fig6b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72" b="38572"/>
          <a:stretch/>
        </p:blipFill>
        <p:spPr>
          <a:xfrm>
            <a:off x="1689568" y="935569"/>
            <a:ext cx="6212183" cy="86344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73703" y="1209739"/>
            <a:ext cx="3058173" cy="3847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dirty="0">
                <a:latin typeface="cmr10" panose="020B0500000000000000" pitchFamily="34" charset="0"/>
                <a:cs typeface="Avenir Book"/>
              </a:rPr>
              <a:t>X-band Linac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2990" y="3892619"/>
            <a:ext cx="1996735" cy="3231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sz="1500" dirty="0">
                <a:latin typeface="Avenir Book"/>
                <a:cs typeface="Avenir Book"/>
              </a:rPr>
              <a:t>Bunch Compressor 2</a:t>
            </a:r>
          </a:p>
        </p:txBody>
      </p:sp>
      <p:pic>
        <p:nvPicPr>
          <p:cNvPr id="3" name="Picture 2" descr="Fig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479" y="2217024"/>
            <a:ext cx="3811599" cy="2249800"/>
          </a:xfrm>
          <a:prstGeom prst="rect">
            <a:avLst/>
          </a:prstGeom>
        </p:spPr>
      </p:pic>
      <p:pic>
        <p:nvPicPr>
          <p:cNvPr id="8" name="Picture 7" descr="Fig9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059" y="2228256"/>
            <a:ext cx="3723629" cy="221417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51272" y="1944924"/>
            <a:ext cx="1996735" cy="3231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sz="1500" dirty="0">
                <a:latin typeface="Avenir Book"/>
                <a:cs typeface="Avenir Book"/>
              </a:rPr>
              <a:t>Bunch Compressor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33378" y="1944924"/>
            <a:ext cx="1996735" cy="3231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sz="1500" dirty="0">
                <a:latin typeface="Avenir Book"/>
                <a:cs typeface="Avenir Book"/>
              </a:rPr>
              <a:t>Bunch Compressor 2</a:t>
            </a: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865" y="4567769"/>
            <a:ext cx="3403600" cy="1651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027765" y="4580469"/>
            <a:ext cx="3115734" cy="1658406"/>
            <a:chOff x="2027765" y="4580469"/>
            <a:chExt cx="3115734" cy="1658406"/>
          </a:xfrm>
        </p:grpSpPr>
        <p:pic>
          <p:nvPicPr>
            <p:cNvPr id="10" name="Picture 9" descr="latex-image-1.pdf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" r="6572" b="-448"/>
            <a:stretch/>
          </p:blipFill>
          <p:spPr>
            <a:xfrm>
              <a:off x="2027765" y="4580469"/>
              <a:ext cx="2918885" cy="1658406"/>
            </a:xfrm>
            <a:prstGeom prst="rect">
              <a:avLst/>
            </a:prstGeom>
          </p:spPr>
        </p:pic>
        <p:pic>
          <p:nvPicPr>
            <p:cNvPr id="12" name="Picture 11" descr="latex-image-1.pdf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5870" t="-4535"/>
            <a:stretch/>
          </p:blipFill>
          <p:spPr>
            <a:xfrm>
              <a:off x="4937125" y="6003926"/>
              <a:ext cx="206374" cy="1820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85699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A655-6DB3-4F4A-912E-9FB87C7B001D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-128705"/>
            <a:ext cx="10515600" cy="1325563"/>
          </a:xfrm>
        </p:spPr>
        <p:txBody>
          <a:bodyPr>
            <a:normAutofit/>
          </a:bodyPr>
          <a:lstStyle/>
          <a:p>
            <a:r>
              <a:rPr lang="en-US" sz="3800" dirty="0">
                <a:latin typeface="Cambria"/>
                <a:cs typeface="Cambria"/>
              </a:rPr>
              <a:t>X-band linac example</a:t>
            </a:r>
            <a:endParaRPr lang="en-US" sz="3800" b="0" dirty="0"/>
          </a:p>
        </p:txBody>
      </p:sp>
      <p:pic>
        <p:nvPicPr>
          <p:cNvPr id="5" name="Picture 4" descr="Fig6b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8572"/>
          <a:stretch/>
        </p:blipFill>
        <p:spPr>
          <a:xfrm>
            <a:off x="1541402" y="1096872"/>
            <a:ext cx="6212183" cy="937839"/>
          </a:xfrm>
          <a:prstGeom prst="rect">
            <a:avLst/>
          </a:prstGeom>
        </p:spPr>
      </p:pic>
      <p:pic>
        <p:nvPicPr>
          <p:cNvPr id="6" name="Picture 5" descr="Current_v_t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457"/>
          <a:stretch/>
        </p:blipFill>
        <p:spPr>
          <a:xfrm>
            <a:off x="4158013" y="4084816"/>
            <a:ext cx="2290284" cy="1929791"/>
          </a:xfrm>
          <a:prstGeom prst="rect">
            <a:avLst/>
          </a:prstGeom>
        </p:spPr>
      </p:pic>
      <p:pic>
        <p:nvPicPr>
          <p:cNvPr id="7" name="Picture 6" descr="contour_EndofLinac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138" b="5807"/>
          <a:stretch/>
        </p:blipFill>
        <p:spPr>
          <a:xfrm>
            <a:off x="4166903" y="2704057"/>
            <a:ext cx="2302127" cy="1457071"/>
          </a:xfrm>
          <a:prstGeom prst="rect">
            <a:avLst/>
          </a:prstGeom>
        </p:spPr>
      </p:pic>
      <p:pic>
        <p:nvPicPr>
          <p:cNvPr id="8" name="Picture 7" descr="contour_EndofLinac.pn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26" b="5667"/>
          <a:stretch/>
        </p:blipFill>
        <p:spPr>
          <a:xfrm>
            <a:off x="1033705" y="2647404"/>
            <a:ext cx="2321580" cy="150969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6629102" y="1754223"/>
            <a:ext cx="9823" cy="4395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37783" y="2394702"/>
            <a:ext cx="27225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latin typeface="cmr10" panose="020B0500000000000000" pitchFamily="34" charset="0"/>
                <a:cs typeface="Avenir Book"/>
              </a:rPr>
              <a:t>With</a:t>
            </a:r>
            <a:r>
              <a:rPr lang="en-US" sz="1500" dirty="0">
                <a:latin typeface="cmr10" panose="020B0500000000000000" pitchFamily="34" charset="0"/>
                <a:cs typeface="Avenir Book"/>
              </a:rPr>
              <a:t> </a:t>
            </a:r>
            <a:r>
              <a:rPr lang="en-US" sz="1500" dirty="0" err="1">
                <a:latin typeface="cmr10" panose="020B0500000000000000" pitchFamily="34" charset="0"/>
                <a:cs typeface="Avenir Book"/>
              </a:rPr>
              <a:t>octupole</a:t>
            </a:r>
            <a:r>
              <a:rPr lang="en-US" sz="1500" dirty="0">
                <a:latin typeface="cmr10" panose="020B0500000000000000" pitchFamily="34" charset="0"/>
                <a:cs typeface="Avenir Book"/>
              </a:rPr>
              <a:t> &amp; </a:t>
            </a:r>
            <a:r>
              <a:rPr lang="en-US" sz="1500" dirty="0" err="1">
                <a:latin typeface="cmr10" panose="020B0500000000000000" pitchFamily="34" charset="0"/>
                <a:cs typeface="Avenir Book"/>
              </a:rPr>
              <a:t>sextupole</a:t>
            </a:r>
            <a:r>
              <a:rPr lang="en-US" sz="1500" dirty="0">
                <a:latin typeface="cmr10" panose="020B0500000000000000" pitchFamily="34" charset="0"/>
                <a:cs typeface="Avenir Book"/>
              </a:rPr>
              <a:t>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3230" y="2384572"/>
            <a:ext cx="30581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latin typeface="cmr10" panose="020B0500000000000000" pitchFamily="34" charset="0"/>
                <a:cs typeface="Avenir Book"/>
              </a:rPr>
              <a:t>Without</a:t>
            </a:r>
            <a:r>
              <a:rPr lang="en-US" sz="1500" dirty="0">
                <a:latin typeface="cmr10" panose="020B0500000000000000" pitchFamily="34" charset="0"/>
                <a:cs typeface="Avenir Book"/>
              </a:rPr>
              <a:t> </a:t>
            </a:r>
            <a:r>
              <a:rPr lang="en-US" sz="1500" dirty="0" err="1">
                <a:latin typeface="cmr10" panose="020B0500000000000000" pitchFamily="34" charset="0"/>
                <a:cs typeface="Avenir Book"/>
              </a:rPr>
              <a:t>octupole</a:t>
            </a:r>
            <a:r>
              <a:rPr lang="en-US" sz="1500" dirty="0">
                <a:latin typeface="cmr10" panose="020B0500000000000000" pitchFamily="34" charset="0"/>
                <a:cs typeface="Avenir Book"/>
              </a:rPr>
              <a:t> &amp; </a:t>
            </a:r>
            <a:r>
              <a:rPr lang="en-US" sz="1500" dirty="0" err="1">
                <a:latin typeface="cmr10" panose="020B0500000000000000" pitchFamily="34" charset="0"/>
                <a:cs typeface="Avenir Book"/>
              </a:rPr>
              <a:t>sextupole</a:t>
            </a:r>
            <a:r>
              <a:rPr lang="en-US" sz="1500" dirty="0">
                <a:latin typeface="cmr10" panose="020B0500000000000000" pitchFamily="34" charset="0"/>
                <a:cs typeface="Avenir Book"/>
              </a:rPr>
              <a:t>:</a:t>
            </a: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301" y="6061817"/>
            <a:ext cx="2311400" cy="2159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878" y="6065093"/>
            <a:ext cx="2311400" cy="2159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558400" y="5492887"/>
            <a:ext cx="26212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000270"/>
                </a:solidFill>
                <a:latin typeface="Arial"/>
                <a:cs typeface="Arial"/>
              </a:rPr>
              <a:t>T. K. Charles</a:t>
            </a:r>
            <a:r>
              <a:rPr lang="en-US" sz="1500" i="1" dirty="0">
                <a:solidFill>
                  <a:srgbClr val="000270"/>
                </a:solidFill>
                <a:latin typeface="Arial"/>
                <a:cs typeface="Arial"/>
              </a:rPr>
              <a:t> et al.</a:t>
            </a:r>
            <a:r>
              <a:rPr lang="en-US" sz="1500" dirty="0">
                <a:solidFill>
                  <a:srgbClr val="000270"/>
                </a:solidFill>
                <a:latin typeface="Arial"/>
                <a:cs typeface="Arial"/>
              </a:rPr>
              <a:t> (2017) Phys. Rev. AB, 30, 030705</a:t>
            </a:r>
          </a:p>
          <a:p>
            <a:endParaRPr lang="en-US" sz="1500" dirty="0">
              <a:solidFill>
                <a:srgbClr val="00027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96052" y="3504620"/>
            <a:ext cx="24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r10" panose="020B0500000000000000" pitchFamily="34" charset="0"/>
                <a:cs typeface="Avenir Book"/>
              </a:rPr>
              <a:t>49% reduction in the CSR-induced emittance growth.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9037" y="1465064"/>
            <a:ext cx="305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mr10" panose="020B0500000000000000" pitchFamily="34" charset="0"/>
                <a:cs typeface="Avenir Book"/>
              </a:rPr>
              <a:t>X-band Linac</a:t>
            </a:r>
          </a:p>
        </p:txBody>
      </p:sp>
      <p:pic>
        <p:nvPicPr>
          <p:cNvPr id="17" name="Picture 16" descr="Current_v_t_orig.pn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081"/>
          <a:stretch/>
        </p:blipFill>
        <p:spPr>
          <a:xfrm>
            <a:off x="1012394" y="4084816"/>
            <a:ext cx="2265307" cy="190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1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FEL, X-band linac</a:t>
            </a:r>
          </a:p>
        </p:txBody>
      </p:sp>
      <p:pic>
        <p:nvPicPr>
          <p:cNvPr id="7" name="Picture 6" descr="Screen Shot 2017-09-14 at 4.49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38711"/>
            <a:ext cx="12192000" cy="5150069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203199" y="4385734"/>
            <a:ext cx="11345335" cy="270933"/>
          </a:xfrm>
          <a:prstGeom prst="roundRect">
            <a:avLst/>
          </a:prstGeom>
          <a:noFill/>
          <a:ln w="19050" cmpd="sng">
            <a:solidFill>
              <a:srgbClr val="00C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6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832" y="204710"/>
            <a:ext cx="10515600" cy="7331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000" dirty="0"/>
              <a:t>X-band linac, final bunch slice properties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530527"/>
            <a:ext cx="27432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98C4A475-B5F5-41C6-BBD9-8D49435A100F}" type="datetime1">
              <a:rPr lang="en-GB" smtClean="0"/>
              <a:t>06/04/2021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038600" y="6530527"/>
            <a:ext cx="41148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r>
              <a:rPr lang="en-US"/>
              <a:t>Tessa Charles – NOCE2017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30527"/>
            <a:ext cx="2743200" cy="365125"/>
          </a:xfrm>
          <a:prstGeom prst="rect">
            <a:avLst/>
          </a:prstGeom>
        </p:spPr>
        <p:txBody>
          <a:bodyPr/>
          <a:lstStyle/>
          <a:p>
            <a:fld id="{B8B2CEEE-0335-4542-804B-6AC7DAB4524B}" type="slidenum">
              <a:rPr lang="en-GB" smtClean="0"/>
              <a:t>65</a:t>
            </a:fld>
            <a:endParaRPr lang="en-GB"/>
          </a:p>
        </p:txBody>
      </p:sp>
      <p:pic>
        <p:nvPicPr>
          <p:cNvPr id="7" name="Picture 6" descr="Fig14a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950" y="3723367"/>
            <a:ext cx="3611399" cy="2412415"/>
          </a:xfrm>
          <a:prstGeom prst="rect">
            <a:avLst/>
          </a:prstGeom>
        </p:spPr>
      </p:pic>
      <p:pic>
        <p:nvPicPr>
          <p:cNvPr id="8" name="Picture 7" descr="Fig14b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63" y="3723012"/>
            <a:ext cx="3767056" cy="2471189"/>
          </a:xfrm>
          <a:prstGeom prst="rect">
            <a:avLst/>
          </a:prstGeom>
        </p:spPr>
      </p:pic>
      <p:pic>
        <p:nvPicPr>
          <p:cNvPr id="9" name="Picture 8" descr="Fig14c.pd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3501" y="1161571"/>
            <a:ext cx="3767056" cy="2433519"/>
          </a:xfrm>
          <a:prstGeom prst="rect">
            <a:avLst/>
          </a:prstGeom>
        </p:spPr>
      </p:pic>
      <p:pic>
        <p:nvPicPr>
          <p:cNvPr id="10" name="Picture 9" descr="Fig14d.pd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083" y="1173853"/>
            <a:ext cx="3767056" cy="2538996"/>
          </a:xfrm>
          <a:prstGeom prst="rect">
            <a:avLst/>
          </a:prstGeom>
        </p:spPr>
      </p:pic>
      <p:pic>
        <p:nvPicPr>
          <p:cNvPr id="11" name="Picture 10" descr="Fig14e.pd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7535" y="3733715"/>
            <a:ext cx="3767056" cy="2410916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4086" y="1250110"/>
            <a:ext cx="3592631" cy="2184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X-band linac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52447" y="1747931"/>
            <a:ext cx="2722575" cy="3231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b="1" i="1" dirty="0">
                <a:latin typeface="Avenir Book"/>
                <a:cs typeface="Avenir Book"/>
              </a:rPr>
              <a:t>Without</a:t>
            </a:r>
            <a:r>
              <a:rPr lang="en-US" sz="1500" dirty="0">
                <a:latin typeface="Avenir Book"/>
                <a:cs typeface="Avenir Book"/>
              </a:rPr>
              <a:t> </a:t>
            </a:r>
            <a:r>
              <a:rPr lang="en-US" sz="1500" dirty="0" err="1">
                <a:latin typeface="Avenir Book"/>
                <a:cs typeface="Avenir Book"/>
              </a:rPr>
              <a:t>octupole</a:t>
            </a:r>
            <a:r>
              <a:rPr lang="en-US" sz="1500" dirty="0">
                <a:latin typeface="Avenir Book"/>
                <a:cs typeface="Avenir Book"/>
              </a:rPr>
              <a:t>: </a:t>
            </a:r>
            <a:r>
              <a:rPr lang="en-US" sz="1500" dirty="0">
                <a:solidFill>
                  <a:schemeClr val="accent5">
                    <a:lumMod val="7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endParaRPr lang="en-US" sz="1500" dirty="0">
              <a:solidFill>
                <a:schemeClr val="accent5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2448" y="2111474"/>
            <a:ext cx="3058173" cy="3231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b="1" i="1" dirty="0">
                <a:latin typeface="Avenir Book"/>
                <a:cs typeface="Avenir Book"/>
              </a:rPr>
              <a:t>With</a:t>
            </a:r>
            <a:r>
              <a:rPr lang="en-US" sz="1500" dirty="0">
                <a:latin typeface="Avenir Book"/>
                <a:cs typeface="Avenir Book"/>
              </a:rPr>
              <a:t> </a:t>
            </a:r>
            <a:r>
              <a:rPr lang="en-US" sz="1500" dirty="0" err="1">
                <a:latin typeface="Avenir Book"/>
                <a:cs typeface="Avenir Book"/>
              </a:rPr>
              <a:t>octupole</a:t>
            </a:r>
            <a:r>
              <a:rPr lang="en-US" sz="1500" dirty="0">
                <a:latin typeface="Avenir Book"/>
                <a:cs typeface="Avenir Book"/>
              </a:rPr>
              <a:t>: </a:t>
            </a:r>
            <a:r>
              <a:rPr lang="en-US" sz="1500" b="1" dirty="0">
                <a:solidFill>
                  <a:srgbClr val="C5811C"/>
                </a:solidFill>
                <a:latin typeface="Avenir Book"/>
                <a:cs typeface="Avenir Book"/>
              </a:rPr>
              <a:t>+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2448" y="2451467"/>
            <a:ext cx="3058173" cy="3231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b="1" i="1" dirty="0">
                <a:latin typeface="Avenir Book"/>
                <a:cs typeface="Avenir Book"/>
              </a:rPr>
              <a:t>With</a:t>
            </a:r>
            <a:r>
              <a:rPr lang="en-US" sz="1500" dirty="0">
                <a:latin typeface="Avenir Book"/>
                <a:cs typeface="Avenir Book"/>
              </a:rPr>
              <a:t> </a:t>
            </a:r>
            <a:r>
              <a:rPr lang="en-US" sz="1500" dirty="0" err="1">
                <a:latin typeface="Avenir Book"/>
                <a:cs typeface="Avenir Book"/>
              </a:rPr>
              <a:t>octupole</a:t>
            </a:r>
            <a:r>
              <a:rPr lang="en-US" sz="1500" dirty="0">
                <a:latin typeface="Avenir Book"/>
                <a:cs typeface="Avenir Book"/>
              </a:rPr>
              <a:t> and </a:t>
            </a:r>
            <a:r>
              <a:rPr lang="en-US" sz="1500" dirty="0" err="1">
                <a:latin typeface="Avenir Book"/>
                <a:cs typeface="Avenir Book"/>
              </a:rPr>
              <a:t>sextupole</a:t>
            </a:r>
            <a:r>
              <a:rPr lang="en-US" sz="1500" dirty="0">
                <a:latin typeface="Avenir Book"/>
                <a:cs typeface="Avenir Book"/>
              </a:rPr>
              <a:t>: </a:t>
            </a:r>
            <a:r>
              <a:rPr lang="en-US" sz="1500" b="1" dirty="0">
                <a:solidFill>
                  <a:srgbClr val="008000"/>
                </a:solidFill>
                <a:latin typeface="Avenir Book"/>
                <a:cs typeface="Avenir Book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414394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B2D9516-3DE2-DE45-B673-8D236CFC23FD}"/>
              </a:ext>
            </a:extLst>
          </p:cNvPr>
          <p:cNvGrpSpPr/>
          <p:nvPr/>
        </p:nvGrpSpPr>
        <p:grpSpPr>
          <a:xfrm>
            <a:off x="177073" y="1272280"/>
            <a:ext cx="4147392" cy="2269447"/>
            <a:chOff x="151855" y="1544739"/>
            <a:chExt cx="3110544" cy="1702085"/>
          </a:xfrm>
        </p:grpSpPr>
        <p:grpSp>
          <p:nvGrpSpPr>
            <p:cNvPr id="53" name="Group 52"/>
            <p:cNvGrpSpPr/>
            <p:nvPr/>
          </p:nvGrpSpPr>
          <p:grpSpPr>
            <a:xfrm>
              <a:off x="151855" y="1550635"/>
              <a:ext cx="3108992" cy="1696189"/>
              <a:chOff x="-203687" y="1461448"/>
              <a:chExt cx="3232637" cy="1914031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-203687" y="1461448"/>
                <a:ext cx="3232637" cy="1914031"/>
                <a:chOff x="-279377" y="1461447"/>
                <a:chExt cx="4132675" cy="2949969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356588" y="1461447"/>
                  <a:ext cx="3496710" cy="2261798"/>
                  <a:chOff x="1350613" y="1600431"/>
                  <a:chExt cx="3496710" cy="2261798"/>
                </a:xfrm>
              </p:grpSpPr>
              <p:pic>
                <p:nvPicPr>
                  <p:cNvPr id="7" name="Picture 6" descr="MOPOW004f2.eps"/>
                  <p:cNvPicPr>
                    <a:picLocks noChangeAspect="1"/>
                  </p:cNvPicPr>
                  <p:nvPr/>
                </p:nvPicPr>
                <p:blipFill rotWithShape="1"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19275" t="1" b="21017"/>
                  <a:stretch/>
                </p:blipFill>
                <p:spPr>
                  <a:xfrm>
                    <a:off x="1350613" y="1600431"/>
                    <a:ext cx="3496710" cy="2261798"/>
                  </a:xfrm>
                  <a:prstGeom prst="rect">
                    <a:avLst/>
                  </a:prstGeom>
                </p:spPr>
              </p:pic>
              <p:sp>
                <p:nvSpPr>
                  <p:cNvPr id="8" name="Rectangle 7"/>
                  <p:cNvSpPr/>
                  <p:nvPr/>
                </p:nvSpPr>
                <p:spPr>
                  <a:xfrm>
                    <a:off x="4664075" y="1663700"/>
                    <a:ext cx="50800" cy="102552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/>
                  </a:p>
                </p:txBody>
              </p:sp>
              <p:sp>
                <p:nvSpPr>
                  <p:cNvPr id="9" name="Rectangle 8"/>
                  <p:cNvSpPr/>
                  <p:nvPr/>
                </p:nvSpPr>
                <p:spPr>
                  <a:xfrm>
                    <a:off x="4672716" y="2793058"/>
                    <a:ext cx="45719" cy="1008874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/>
                  </a:p>
                </p:txBody>
              </p:sp>
            </p:grpSp>
            <p:sp>
              <p:nvSpPr>
                <p:cNvPr id="15" name="TextBox 14"/>
                <p:cNvSpPr txBox="1"/>
                <p:nvPr/>
              </p:nvSpPr>
              <p:spPr>
                <a:xfrm rot="16200000">
                  <a:off x="-731593" y="2329940"/>
                  <a:ext cx="1241953" cy="3375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latin typeface="CMUSansSerif"/>
                      <a:cs typeface="CMUSansSerif"/>
                    </a:rPr>
                    <a:t>z (µm)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1365647" y="3969813"/>
                  <a:ext cx="1267622" cy="4416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MUSansSerif"/>
                      <a:cs typeface="CMUSansSerif"/>
                    </a:rPr>
                    <a:t>Position (m)</a:t>
                  </a:r>
                </a:p>
              </p:txBody>
            </p:sp>
          </p:grpSp>
          <p:cxnSp>
            <p:nvCxnSpPr>
              <p:cNvPr id="51" name="Straight Connector 50"/>
              <p:cNvCxnSpPr/>
              <p:nvPr/>
            </p:nvCxnSpPr>
            <p:spPr>
              <a:xfrm flipV="1">
                <a:off x="2894794" y="2220133"/>
                <a:ext cx="66675" cy="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BF267F8-E4FC-7F4B-B517-23E3E1E206FF}"/>
                </a:ext>
              </a:extLst>
            </p:cNvPr>
            <p:cNvSpPr txBox="1"/>
            <p:nvPr/>
          </p:nvSpPr>
          <p:spPr>
            <a:xfrm>
              <a:off x="543693" y="2792349"/>
              <a:ext cx="196208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0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86282B8-FF8E-084B-B2AD-DD57AEF22A6D}"/>
                </a:ext>
              </a:extLst>
            </p:cNvPr>
            <p:cNvSpPr txBox="1"/>
            <p:nvPr/>
          </p:nvSpPr>
          <p:spPr>
            <a:xfrm>
              <a:off x="1106906" y="2792349"/>
              <a:ext cx="196208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9CDDBF5-B15F-444F-95E3-DF8E4D36ACBD}"/>
                </a:ext>
              </a:extLst>
            </p:cNvPr>
            <p:cNvSpPr txBox="1"/>
            <p:nvPr/>
          </p:nvSpPr>
          <p:spPr>
            <a:xfrm>
              <a:off x="1656704" y="2792349"/>
              <a:ext cx="196208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4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692C33A-8341-E045-96FD-2B6B8D39CA63}"/>
                </a:ext>
              </a:extLst>
            </p:cNvPr>
            <p:cNvSpPr txBox="1"/>
            <p:nvPr/>
          </p:nvSpPr>
          <p:spPr>
            <a:xfrm>
              <a:off x="2185940" y="2792349"/>
              <a:ext cx="196208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6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E80EB30-38C1-794E-8A6B-EF9F90DFFDC8}"/>
                </a:ext>
              </a:extLst>
            </p:cNvPr>
            <p:cNvSpPr txBox="1"/>
            <p:nvPr/>
          </p:nvSpPr>
          <p:spPr>
            <a:xfrm>
              <a:off x="2735530" y="2792349"/>
              <a:ext cx="196208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8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3C9F0E1-99B7-4840-9E21-FC4096EFEEBC}"/>
                </a:ext>
              </a:extLst>
            </p:cNvPr>
            <p:cNvSpPr txBox="1"/>
            <p:nvPr/>
          </p:nvSpPr>
          <p:spPr>
            <a:xfrm>
              <a:off x="342405" y="1544739"/>
              <a:ext cx="31162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150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5D849AF-2192-9147-B460-CE29BFF00C53}"/>
                </a:ext>
              </a:extLst>
            </p:cNvPr>
            <p:cNvSpPr txBox="1"/>
            <p:nvPr/>
          </p:nvSpPr>
          <p:spPr>
            <a:xfrm>
              <a:off x="400113" y="1834700"/>
              <a:ext cx="253916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75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A53C76E-494C-A542-8951-305A818C7811}"/>
                </a:ext>
              </a:extLst>
            </p:cNvPr>
            <p:cNvSpPr txBox="1"/>
            <p:nvPr/>
          </p:nvSpPr>
          <p:spPr>
            <a:xfrm>
              <a:off x="457821" y="2128261"/>
              <a:ext cx="196208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0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6E2A0E8-49EA-AF4D-A00F-F80F083EC4C7}"/>
                </a:ext>
              </a:extLst>
            </p:cNvPr>
            <p:cNvSpPr txBox="1"/>
            <p:nvPr/>
          </p:nvSpPr>
          <p:spPr>
            <a:xfrm>
              <a:off x="303933" y="2658535"/>
              <a:ext cx="350096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-150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E7686C0-D533-4C42-B9F6-42E82836E5A3}"/>
                </a:ext>
              </a:extLst>
            </p:cNvPr>
            <p:cNvSpPr txBox="1"/>
            <p:nvPr/>
          </p:nvSpPr>
          <p:spPr>
            <a:xfrm>
              <a:off x="361641" y="2409377"/>
              <a:ext cx="292388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-75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F0671EF-C9AB-F641-B665-C33A48184C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399" y="2229674"/>
              <a:ext cx="2628000" cy="1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508084" y="481116"/>
            <a:ext cx="553007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Electron trajectories in a bunch compressor: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81433" y="4049843"/>
            <a:ext cx="11142135" cy="5645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900431" y="3404940"/>
            <a:ext cx="701574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rgbClr val="8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Where there are caustics, there will be current spikes.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1A8FDC4-8172-E840-B23B-F824E4A127C4}"/>
              </a:ext>
            </a:extLst>
          </p:cNvPr>
          <p:cNvGrpSpPr/>
          <p:nvPr/>
        </p:nvGrpSpPr>
        <p:grpSpPr>
          <a:xfrm>
            <a:off x="3995397" y="1118265"/>
            <a:ext cx="5185857" cy="1985964"/>
            <a:chOff x="3995397" y="1118265"/>
            <a:chExt cx="5185857" cy="1985964"/>
          </a:xfrm>
        </p:grpSpPr>
        <p:grpSp>
          <p:nvGrpSpPr>
            <p:cNvPr id="59" name="Group 58"/>
            <p:cNvGrpSpPr/>
            <p:nvPr/>
          </p:nvGrpSpPr>
          <p:grpSpPr>
            <a:xfrm>
              <a:off x="3995397" y="1118265"/>
              <a:ext cx="5185857" cy="1985964"/>
              <a:chOff x="3077634" y="1433462"/>
              <a:chExt cx="3889393" cy="1489473"/>
            </a:xfrm>
          </p:grpSpPr>
          <p:sp>
            <p:nvSpPr>
              <p:cNvPr id="44" name="Trapezoid 43"/>
              <p:cNvSpPr/>
              <p:nvPr/>
            </p:nvSpPr>
            <p:spPr>
              <a:xfrm rot="16200000">
                <a:off x="2895933" y="1792967"/>
                <a:ext cx="1472538" cy="787397"/>
              </a:xfrm>
              <a:prstGeom prst="trapezoid">
                <a:avLst>
                  <a:gd name="adj" fmla="val 85017"/>
                </a:avLst>
              </a:prstGeom>
              <a:gradFill flip="none" rotWithShape="1">
                <a:gsLst>
                  <a:gs pos="0">
                    <a:srgbClr val="AFABAB"/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pic>
            <p:nvPicPr>
              <p:cNvPr id="35" name="Picture 34" descr="Trajectories_forming_caustics2-eps-converted-to.pdf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847" t="6507" r="-1" b="10262"/>
              <a:stretch/>
            </p:blipFill>
            <p:spPr>
              <a:xfrm>
                <a:off x="4025901" y="1450398"/>
                <a:ext cx="2772050" cy="1464402"/>
              </a:xfrm>
              <a:prstGeom prst="rect">
                <a:avLst/>
              </a:prstGeom>
              <a:ln w="19050" cmpd="sng">
                <a:solidFill>
                  <a:srgbClr val="B7B2B2"/>
                </a:solidFill>
              </a:ln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6209205" y="2470068"/>
                <a:ext cx="565421" cy="407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67" dirty="0">
                    <a:latin typeface="CMUSansSerif"/>
                    <a:cs typeface="CMUSansSerif"/>
                  </a:rPr>
                  <a:t>tail of bunch</a:t>
                </a:r>
              </a:p>
            </p:txBody>
          </p:sp>
          <p:cxnSp>
            <p:nvCxnSpPr>
              <p:cNvPr id="37" name="Straight Connector 36"/>
              <p:cNvCxnSpPr>
                <a:cxnSpLocks/>
              </p:cNvCxnSpPr>
              <p:nvPr/>
            </p:nvCxnSpPr>
            <p:spPr>
              <a:xfrm flipH="1" flipV="1">
                <a:off x="6359980" y="2339976"/>
                <a:ext cx="119690" cy="130092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6345547" y="1856565"/>
                <a:ext cx="118754" cy="15956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6203939" y="1433462"/>
                <a:ext cx="763088" cy="407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67" dirty="0">
                    <a:latin typeface="CMUSansSerif"/>
                    <a:cs typeface="CMUSansSerif"/>
                  </a:rPr>
                  <a:t>head of </a:t>
                </a:r>
              </a:p>
              <a:p>
                <a:r>
                  <a:rPr lang="en-US" sz="1467" dirty="0">
                    <a:latin typeface="CMUSansSerif"/>
                    <a:cs typeface="CMUSansSerif"/>
                  </a:rPr>
                  <a:t>bunch</a:t>
                </a: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077634" y="2123384"/>
                <a:ext cx="160866" cy="130230"/>
              </a:xfrm>
              <a:prstGeom prst="rect">
                <a:avLst/>
              </a:prstGeom>
              <a:solidFill>
                <a:srgbClr val="B7B2B2">
                  <a:alpha val="77000"/>
                </a:srgbClr>
              </a:solidFill>
              <a:ln w="9525" cmpd="sng"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8D6F4CE-D0A0-BE45-A1C9-E821A7E01310}"/>
                </a:ext>
              </a:extLst>
            </p:cNvPr>
            <p:cNvCxnSpPr/>
            <p:nvPr/>
          </p:nvCxnSpPr>
          <p:spPr>
            <a:xfrm>
              <a:off x="8183182" y="1161090"/>
              <a:ext cx="0" cy="1920185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6505789-D914-8740-8629-AC1A1EAE1B23}"/>
              </a:ext>
            </a:extLst>
          </p:cNvPr>
          <p:cNvGrpSpPr/>
          <p:nvPr/>
        </p:nvGrpSpPr>
        <p:grpSpPr>
          <a:xfrm>
            <a:off x="750012" y="4309489"/>
            <a:ext cx="7290670" cy="2057168"/>
            <a:chOff x="750012" y="4309489"/>
            <a:chExt cx="7290670" cy="2057168"/>
          </a:xfrm>
        </p:grpSpPr>
        <p:sp>
          <p:nvSpPr>
            <p:cNvPr id="62" name="Rectangle 61"/>
            <p:cNvSpPr/>
            <p:nvPr/>
          </p:nvSpPr>
          <p:spPr>
            <a:xfrm>
              <a:off x="750012" y="4309489"/>
              <a:ext cx="2899485" cy="38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dirty="0">
                  <a:solidFill>
                    <a:schemeClr val="tx1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Optical caustics example:</a:t>
              </a:r>
            </a:p>
          </p:txBody>
        </p:sp>
        <p:pic>
          <p:nvPicPr>
            <p:cNvPr id="12" name="Picture 11" descr="CoffeeCupPhoto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82212" y="4363235"/>
              <a:ext cx="2155950" cy="2003422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C4FD137-C561-D744-8C1D-AF39760CFDF8}"/>
                </a:ext>
              </a:extLst>
            </p:cNvPr>
            <p:cNvGrpSpPr/>
            <p:nvPr/>
          </p:nvGrpSpPr>
          <p:grpSpPr>
            <a:xfrm>
              <a:off x="6270876" y="4417740"/>
              <a:ext cx="1769806" cy="1774996"/>
              <a:chOff x="6270876" y="4417740"/>
              <a:chExt cx="1769806" cy="1774996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7B2E2FE2-2091-2D42-ADC1-5989A3241A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70876" y="4417740"/>
                <a:ext cx="1769806" cy="1774996"/>
              </a:xfrm>
              <a:prstGeom prst="rect">
                <a:avLst/>
              </a:prstGeom>
            </p:spPr>
          </p:pic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AE12865E-561D-8A4F-9630-3F4F52881D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12842" y="5779827"/>
                <a:ext cx="95535" cy="208229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52EF0F0-22B4-E643-BFE3-0A652556884E}"/>
              </a:ext>
            </a:extLst>
          </p:cNvPr>
          <p:cNvGrpSpPr/>
          <p:nvPr/>
        </p:nvGrpSpPr>
        <p:grpSpPr>
          <a:xfrm>
            <a:off x="9322280" y="1154074"/>
            <a:ext cx="2401288" cy="2003252"/>
            <a:chOff x="9322280" y="1154074"/>
            <a:chExt cx="2401288" cy="200325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3E74C24-4E43-944F-96AE-0B76B1C2583E}"/>
                </a:ext>
              </a:extLst>
            </p:cNvPr>
            <p:cNvGrpSpPr/>
            <p:nvPr/>
          </p:nvGrpSpPr>
          <p:grpSpPr>
            <a:xfrm>
              <a:off x="9322280" y="1154074"/>
              <a:ext cx="2401288" cy="2003252"/>
              <a:chOff x="9322280" y="1154074"/>
              <a:chExt cx="2401288" cy="2003252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2FCE18C5-2523-674F-BB9E-D759F6214BDF}"/>
                  </a:ext>
                </a:extLst>
              </p:cNvPr>
              <p:cNvGrpSpPr/>
              <p:nvPr/>
            </p:nvGrpSpPr>
            <p:grpSpPr>
              <a:xfrm>
                <a:off x="9322280" y="1154074"/>
                <a:ext cx="2401288" cy="2003252"/>
                <a:chOff x="6991710" y="1456084"/>
                <a:chExt cx="1800966" cy="1502439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1094CAA7-D0F0-C840-A585-8D6594556E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27549" y="1493812"/>
                  <a:ext cx="1765127" cy="1407673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0A5EB0F5-9BF4-7C45-89E4-7A95D8A7E5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991710" y="1456084"/>
                  <a:ext cx="1751856" cy="1502439"/>
                </a:xfrm>
                <a:prstGeom prst="rect">
                  <a:avLst/>
                </a:prstGeom>
              </p:spPr>
            </p:pic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DD3BE173-79BE-D04A-91EF-B0B6370A3C59}"/>
                    </a:ext>
                  </a:extLst>
                </p:cNvPr>
                <p:cNvSpPr txBox="1"/>
                <p:nvPr/>
              </p:nvSpPr>
              <p:spPr>
                <a:xfrm>
                  <a:off x="7495974" y="1584826"/>
                  <a:ext cx="466731" cy="2385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67" dirty="0">
                      <a:latin typeface="CMU Sans Serif Medium" panose="02000603000000000000" pitchFamily="2" charset="0"/>
                      <a:ea typeface="CMU Sans Serif Medium" panose="02000603000000000000" pitchFamily="2" charset="0"/>
                      <a:cs typeface="CMU Sans Serif Medium" panose="02000603000000000000" pitchFamily="2" charset="0"/>
                    </a:rPr>
                    <a:t>tail</a:t>
                  </a:r>
                </a:p>
              </p:txBody>
            </p: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CD187AF2-80F7-6E44-B1F5-EB62AF5956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77102" y="1846436"/>
                  <a:ext cx="175125" cy="228137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958A3225-848E-F941-8FB0-A91C21C84086}"/>
                    </a:ext>
                  </a:extLst>
                </p:cNvPr>
                <p:cNvSpPr txBox="1"/>
                <p:nvPr/>
              </p:nvSpPr>
              <p:spPr>
                <a:xfrm>
                  <a:off x="7976049" y="1575331"/>
                  <a:ext cx="667547" cy="2385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67" dirty="0">
                      <a:latin typeface="CMU Sans Serif Medium" panose="02000603000000000000" pitchFamily="2" charset="0"/>
                      <a:ea typeface="CMU Sans Serif Medium" panose="02000603000000000000" pitchFamily="2" charset="0"/>
                      <a:cs typeface="CMU Sans Serif Medium" panose="02000603000000000000" pitchFamily="2" charset="0"/>
                    </a:rPr>
                    <a:t>head</a:t>
                  </a:r>
                </a:p>
              </p:txBody>
            </p: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8795E841-80D2-A145-8900-BA888B14B9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442081" y="1837848"/>
                  <a:ext cx="220350" cy="236119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CEF6B936-3C62-AC4C-8756-6297A13B4C46}"/>
                  </a:ext>
                </a:extLst>
              </p:cNvPr>
              <p:cNvSpPr/>
              <p:nvPr/>
            </p:nvSpPr>
            <p:spPr>
              <a:xfrm rot="16200000">
                <a:off x="8939454" y="1853425"/>
                <a:ext cx="1146546" cy="20235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Current</a:t>
                </a:r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6A1B60D-58A2-964E-B1E8-6D1D4C860714}"/>
                </a:ext>
              </a:extLst>
            </p:cNvPr>
            <p:cNvSpPr txBox="1"/>
            <p:nvPr/>
          </p:nvSpPr>
          <p:spPr>
            <a:xfrm>
              <a:off x="10183106" y="2695853"/>
              <a:ext cx="95214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CMUSansSerif"/>
                  <a:cs typeface="CMUSansSerif"/>
                </a:rPr>
                <a:t>z (µm)</a:t>
              </a:r>
            </a:p>
          </p:txBody>
        </p:sp>
      </p:grpSp>
      <p:sp>
        <p:nvSpPr>
          <p:cNvPr id="67" name="Slide Number Placeholder 2">
            <a:extLst>
              <a:ext uri="{FF2B5EF4-FFF2-40B4-BE49-F238E27FC236}">
                <a16:creationId xmlns:a16="http://schemas.microsoft.com/office/drawing/2014/main" id="{7FDA072F-7369-A24C-8EAF-30675D93DF90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pPr/>
              <a:t>7</a:t>
            </a:fld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AC19A6C-5EDA-4842-AAB5-828576D38E70}"/>
              </a:ext>
            </a:extLst>
          </p:cNvPr>
          <p:cNvGrpSpPr/>
          <p:nvPr/>
        </p:nvGrpSpPr>
        <p:grpSpPr>
          <a:xfrm>
            <a:off x="8352614" y="4468611"/>
            <a:ext cx="2373276" cy="1966350"/>
            <a:chOff x="8352614" y="4468611"/>
            <a:chExt cx="2373276" cy="196635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9C674E1-7689-E04B-9755-C20F4E46841F}"/>
                </a:ext>
              </a:extLst>
            </p:cNvPr>
            <p:cNvGrpSpPr/>
            <p:nvPr/>
          </p:nvGrpSpPr>
          <p:grpSpPr>
            <a:xfrm>
              <a:off x="8352614" y="4468611"/>
              <a:ext cx="2373276" cy="1966350"/>
              <a:chOff x="8352614" y="4468611"/>
              <a:chExt cx="2373276" cy="196635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42F72A86-4D9E-B648-A7DB-1BDE6EB88FDE}"/>
                  </a:ext>
                </a:extLst>
              </p:cNvPr>
              <p:cNvGrpSpPr/>
              <p:nvPr/>
            </p:nvGrpSpPr>
            <p:grpSpPr>
              <a:xfrm>
                <a:off x="8352614" y="4468611"/>
                <a:ext cx="2373276" cy="1966350"/>
                <a:chOff x="8352614" y="4468611"/>
                <a:chExt cx="2373276" cy="1966350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80DCA423-20CF-0A43-9D13-33BBDFD4AC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88187" y="4468611"/>
                  <a:ext cx="2299605" cy="1899675"/>
                </a:xfrm>
                <a:prstGeom prst="rect">
                  <a:avLst/>
                </a:prstGeom>
              </p:spPr>
            </p:pic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463AF2C9-653E-F842-94FA-0AE05DC13F3E}"/>
                    </a:ext>
                  </a:extLst>
                </p:cNvPr>
                <p:cNvSpPr/>
                <p:nvPr/>
              </p:nvSpPr>
              <p:spPr>
                <a:xfrm rot="16200000">
                  <a:off x="7937681" y="5165585"/>
                  <a:ext cx="1146546" cy="2023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MU Sans Serif Medium" panose="02000603000000000000" pitchFamily="2" charset="0"/>
                      <a:ea typeface="CMU Sans Serif Medium" panose="02000603000000000000" pitchFamily="2" charset="0"/>
                      <a:cs typeface="CMU Sans Serif Medium" panose="02000603000000000000" pitchFamily="2" charset="0"/>
                    </a:rPr>
                    <a:t>Intensity</a:t>
                  </a: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41039153-EA65-2940-AFCD-797DC4863E19}"/>
                    </a:ext>
                  </a:extLst>
                </p:cNvPr>
                <p:cNvSpPr/>
                <p:nvPr/>
              </p:nvSpPr>
              <p:spPr>
                <a:xfrm>
                  <a:off x="8540155" y="5998639"/>
                  <a:ext cx="444668" cy="1308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8750464" y="6091429"/>
                  <a:ext cx="1975426" cy="2023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MU Sans Serif Medium" panose="02000603000000000000" pitchFamily="2" charset="0"/>
                      <a:ea typeface="CMU Sans Serif Medium" panose="02000603000000000000" pitchFamily="2" charset="0"/>
                      <a:cs typeface="CMU Sans Serif Medium" panose="02000603000000000000" pitchFamily="2" charset="0"/>
                    </a:rPr>
                    <a:t>Distance from caustic</a:t>
                  </a: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5728AEA6-411E-3944-8C8E-B9A79883A5BE}"/>
                    </a:ext>
                  </a:extLst>
                </p:cNvPr>
                <p:cNvSpPr/>
                <p:nvPr/>
              </p:nvSpPr>
              <p:spPr>
                <a:xfrm>
                  <a:off x="8352614" y="6232608"/>
                  <a:ext cx="722786" cy="20235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/>
                      </a:solidFill>
                      <a:latin typeface="CMU Sans Serif Medium" panose="02000603000000000000" pitchFamily="2" charset="0"/>
                      <a:ea typeface="CMU Sans Serif Medium" panose="02000603000000000000" pitchFamily="2" charset="0"/>
                      <a:cs typeface="CMU Sans Serif Medium" panose="02000603000000000000" pitchFamily="2" charset="0"/>
                    </a:rPr>
                    <a:t>caustic</a:t>
                  </a:r>
                </a:p>
              </p:txBody>
            </p:sp>
          </p:grp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3A48E236-CA62-974F-BD16-7E332B24F6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44102" y="5745962"/>
                <a:ext cx="0" cy="446643"/>
              </a:xfrm>
              <a:prstGeom prst="straightConnector1">
                <a:avLst/>
              </a:prstGeom>
              <a:ln w="12700">
                <a:solidFill>
                  <a:schemeClr val="tx1">
                    <a:lumMod val="95000"/>
                    <a:lumOff val="5000"/>
                  </a:schemeClr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0F9394F-FC09-4A45-9609-FC9812EE0549}"/>
                </a:ext>
              </a:extLst>
            </p:cNvPr>
            <p:cNvSpPr/>
            <p:nvPr/>
          </p:nvSpPr>
          <p:spPr>
            <a:xfrm>
              <a:off x="9181254" y="5194907"/>
              <a:ext cx="1001852" cy="2314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009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40590" y="2271159"/>
            <a:ext cx="7910820" cy="1270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lnSpc>
                <a:spcPts val="4740"/>
              </a:lnSpc>
              <a:buNone/>
            </a:pPr>
            <a:r>
              <a:rPr lang="en-US" sz="3300" dirty="0">
                <a:solidFill>
                  <a:srgbClr val="800000"/>
                </a:solidFill>
              </a:rPr>
              <a:t>Caustics are singularities in the density of families of trajectories.</a:t>
            </a:r>
            <a:endParaRPr lang="en-US" sz="3300" i="1" dirty="0">
              <a:solidFill>
                <a:srgbClr val="800000"/>
              </a:solidFill>
            </a:endParaRP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F502D72B-3416-9F49-9CD6-3DB5A8CCE29A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pPr/>
              <a:t>8</a:t>
            </a:fld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252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396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Caustics fall into catastrophe theory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80200" y="6507086"/>
            <a:ext cx="5793839" cy="307775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MUSansSerif"/>
                <a:cs typeface="CMUSansSerif"/>
              </a:rPr>
              <a:t>Figure: EC Zeeman (1976) Catastrophe Theory in Scientific American.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B6CC812-01E6-104D-93C7-E986A7BDE02C}"/>
              </a:ext>
            </a:extLst>
          </p:cNvPr>
          <p:cNvGrpSpPr/>
          <p:nvPr/>
        </p:nvGrpSpPr>
        <p:grpSpPr>
          <a:xfrm>
            <a:off x="2953208" y="4469205"/>
            <a:ext cx="1094361" cy="1293284"/>
            <a:chOff x="901300" y="2793767"/>
            <a:chExt cx="820771" cy="969963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952105" y="3073363"/>
              <a:ext cx="0" cy="368302"/>
            </a:xfrm>
            <a:prstGeom prst="straightConnector1">
              <a:avLst/>
            </a:prstGeom>
            <a:ln w="9525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952105" y="3436734"/>
              <a:ext cx="353719" cy="4930"/>
            </a:xfrm>
            <a:prstGeom prst="straightConnector1">
              <a:avLst/>
            </a:prstGeom>
            <a:ln w="9525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901300" y="2793767"/>
              <a:ext cx="289222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z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41326" y="3150248"/>
              <a:ext cx="480745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x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952105" y="3436733"/>
              <a:ext cx="139259" cy="186186"/>
            </a:xfrm>
            <a:prstGeom prst="straightConnector1">
              <a:avLst/>
            </a:prstGeom>
            <a:ln w="9525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054473" y="3463647"/>
              <a:ext cx="480745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y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6688" y="1401293"/>
            <a:ext cx="5406504" cy="4391971"/>
          </a:xfrm>
          <a:prstGeom prst="rect">
            <a:avLst/>
          </a:prstGeom>
        </p:spPr>
      </p:pic>
      <p:sp>
        <p:nvSpPr>
          <p:cNvPr id="14" name="Freeform 13"/>
          <p:cNvSpPr/>
          <p:nvPr/>
        </p:nvSpPr>
        <p:spPr>
          <a:xfrm>
            <a:off x="5391112" y="4833641"/>
            <a:ext cx="1732677" cy="699665"/>
          </a:xfrm>
          <a:custGeom>
            <a:avLst/>
            <a:gdLst>
              <a:gd name="connsiteX0" fmla="*/ 0 w 1345406"/>
              <a:gd name="connsiteY0" fmla="*/ 576479 h 576479"/>
              <a:gd name="connsiteX1" fmla="*/ 23812 w 1345406"/>
              <a:gd name="connsiteY1" fmla="*/ 564573 h 576479"/>
              <a:gd name="connsiteX2" fmla="*/ 33337 w 1345406"/>
              <a:gd name="connsiteY2" fmla="*/ 559810 h 576479"/>
              <a:gd name="connsiteX3" fmla="*/ 40481 w 1345406"/>
              <a:gd name="connsiteY3" fmla="*/ 555048 h 576479"/>
              <a:gd name="connsiteX4" fmla="*/ 57150 w 1345406"/>
              <a:gd name="connsiteY4" fmla="*/ 533617 h 576479"/>
              <a:gd name="connsiteX5" fmla="*/ 61912 w 1345406"/>
              <a:gd name="connsiteY5" fmla="*/ 526473 h 576479"/>
              <a:gd name="connsiteX6" fmla="*/ 64293 w 1345406"/>
              <a:gd name="connsiteY6" fmla="*/ 519329 h 576479"/>
              <a:gd name="connsiteX7" fmla="*/ 78581 w 1345406"/>
              <a:gd name="connsiteY7" fmla="*/ 505042 h 576479"/>
              <a:gd name="connsiteX8" fmla="*/ 88106 w 1345406"/>
              <a:gd name="connsiteY8" fmla="*/ 490754 h 576479"/>
              <a:gd name="connsiteX9" fmla="*/ 92868 w 1345406"/>
              <a:gd name="connsiteY9" fmla="*/ 483610 h 576479"/>
              <a:gd name="connsiteX10" fmla="*/ 100012 w 1345406"/>
              <a:gd name="connsiteY10" fmla="*/ 476467 h 576479"/>
              <a:gd name="connsiteX11" fmla="*/ 109537 w 1345406"/>
              <a:gd name="connsiteY11" fmla="*/ 459798 h 576479"/>
              <a:gd name="connsiteX12" fmla="*/ 116681 w 1345406"/>
              <a:gd name="connsiteY12" fmla="*/ 452654 h 576479"/>
              <a:gd name="connsiteX13" fmla="*/ 126206 w 1345406"/>
              <a:gd name="connsiteY13" fmla="*/ 438367 h 576479"/>
              <a:gd name="connsiteX14" fmla="*/ 135731 w 1345406"/>
              <a:gd name="connsiteY14" fmla="*/ 426460 h 576479"/>
              <a:gd name="connsiteX15" fmla="*/ 145256 w 1345406"/>
              <a:gd name="connsiteY15" fmla="*/ 412173 h 576479"/>
              <a:gd name="connsiteX16" fmla="*/ 152400 w 1345406"/>
              <a:gd name="connsiteY16" fmla="*/ 405029 h 576479"/>
              <a:gd name="connsiteX17" fmla="*/ 171450 w 1345406"/>
              <a:gd name="connsiteY17" fmla="*/ 378835 h 576479"/>
              <a:gd name="connsiteX18" fmla="*/ 173831 w 1345406"/>
              <a:gd name="connsiteY18" fmla="*/ 364548 h 576479"/>
              <a:gd name="connsiteX19" fmla="*/ 176212 w 1345406"/>
              <a:gd name="connsiteY19" fmla="*/ 333592 h 576479"/>
              <a:gd name="connsiteX20" fmla="*/ 178593 w 1345406"/>
              <a:gd name="connsiteY20" fmla="*/ 326448 h 576479"/>
              <a:gd name="connsiteX21" fmla="*/ 185737 w 1345406"/>
              <a:gd name="connsiteY21" fmla="*/ 305017 h 576479"/>
              <a:gd name="connsiteX22" fmla="*/ 192881 w 1345406"/>
              <a:gd name="connsiteY22" fmla="*/ 288348 h 576479"/>
              <a:gd name="connsiteX23" fmla="*/ 195262 w 1345406"/>
              <a:gd name="connsiteY23" fmla="*/ 281204 h 576479"/>
              <a:gd name="connsiteX24" fmla="*/ 197643 w 1345406"/>
              <a:gd name="connsiteY24" fmla="*/ 207385 h 576479"/>
              <a:gd name="connsiteX25" fmla="*/ 200025 w 1345406"/>
              <a:gd name="connsiteY25" fmla="*/ 200242 h 576479"/>
              <a:gd name="connsiteX26" fmla="*/ 197643 w 1345406"/>
              <a:gd name="connsiteY26" fmla="*/ 140710 h 576479"/>
              <a:gd name="connsiteX27" fmla="*/ 192881 w 1345406"/>
              <a:gd name="connsiteY27" fmla="*/ 128804 h 576479"/>
              <a:gd name="connsiteX28" fmla="*/ 190500 w 1345406"/>
              <a:gd name="connsiteY28" fmla="*/ 116898 h 576479"/>
              <a:gd name="connsiteX29" fmla="*/ 188118 w 1345406"/>
              <a:gd name="connsiteY29" fmla="*/ 109754 h 576479"/>
              <a:gd name="connsiteX30" fmla="*/ 183356 w 1345406"/>
              <a:gd name="connsiteY30" fmla="*/ 93085 h 576479"/>
              <a:gd name="connsiteX31" fmla="*/ 178593 w 1345406"/>
              <a:gd name="connsiteY31" fmla="*/ 83560 h 576479"/>
              <a:gd name="connsiteX32" fmla="*/ 173831 w 1345406"/>
              <a:gd name="connsiteY32" fmla="*/ 54985 h 576479"/>
              <a:gd name="connsiteX33" fmla="*/ 169068 w 1345406"/>
              <a:gd name="connsiteY33" fmla="*/ 35935 h 576479"/>
              <a:gd name="connsiteX34" fmla="*/ 161925 w 1345406"/>
              <a:gd name="connsiteY34" fmla="*/ 28792 h 576479"/>
              <a:gd name="connsiteX35" fmla="*/ 150018 w 1345406"/>
              <a:gd name="connsiteY35" fmla="*/ 14504 h 576479"/>
              <a:gd name="connsiteX36" fmla="*/ 147637 w 1345406"/>
              <a:gd name="connsiteY36" fmla="*/ 7360 h 576479"/>
              <a:gd name="connsiteX37" fmla="*/ 147637 w 1345406"/>
              <a:gd name="connsiteY37" fmla="*/ 4979 h 576479"/>
              <a:gd name="connsiteX38" fmla="*/ 164306 w 1345406"/>
              <a:gd name="connsiteY38" fmla="*/ 26410 h 576479"/>
              <a:gd name="connsiteX39" fmla="*/ 169068 w 1345406"/>
              <a:gd name="connsiteY39" fmla="*/ 33554 h 576479"/>
              <a:gd name="connsiteX40" fmla="*/ 183356 w 1345406"/>
              <a:gd name="connsiteY40" fmla="*/ 43079 h 576479"/>
              <a:gd name="connsiteX41" fmla="*/ 190500 w 1345406"/>
              <a:gd name="connsiteY41" fmla="*/ 50223 h 576479"/>
              <a:gd name="connsiteX42" fmla="*/ 204787 w 1345406"/>
              <a:gd name="connsiteY42" fmla="*/ 59748 h 576479"/>
              <a:gd name="connsiteX43" fmla="*/ 214312 w 1345406"/>
              <a:gd name="connsiteY43" fmla="*/ 66892 h 576479"/>
              <a:gd name="connsiteX44" fmla="*/ 228600 w 1345406"/>
              <a:gd name="connsiteY44" fmla="*/ 76417 h 576479"/>
              <a:gd name="connsiteX45" fmla="*/ 238125 w 1345406"/>
              <a:gd name="connsiteY45" fmla="*/ 83560 h 576479"/>
              <a:gd name="connsiteX46" fmla="*/ 252412 w 1345406"/>
              <a:gd name="connsiteY46" fmla="*/ 93085 h 576479"/>
              <a:gd name="connsiteX47" fmla="*/ 269081 w 1345406"/>
              <a:gd name="connsiteY47" fmla="*/ 107373 h 576479"/>
              <a:gd name="connsiteX48" fmla="*/ 276225 w 1345406"/>
              <a:gd name="connsiteY48" fmla="*/ 109754 h 576479"/>
              <a:gd name="connsiteX49" fmla="*/ 280987 w 1345406"/>
              <a:gd name="connsiteY49" fmla="*/ 116898 h 576479"/>
              <a:gd name="connsiteX50" fmla="*/ 295275 w 1345406"/>
              <a:gd name="connsiteY50" fmla="*/ 124042 h 576479"/>
              <a:gd name="connsiteX51" fmla="*/ 302418 w 1345406"/>
              <a:gd name="connsiteY51" fmla="*/ 128804 h 576479"/>
              <a:gd name="connsiteX52" fmla="*/ 314325 w 1345406"/>
              <a:gd name="connsiteY52" fmla="*/ 140710 h 576479"/>
              <a:gd name="connsiteX53" fmla="*/ 330993 w 1345406"/>
              <a:gd name="connsiteY53" fmla="*/ 145473 h 576479"/>
              <a:gd name="connsiteX54" fmla="*/ 352425 w 1345406"/>
              <a:gd name="connsiteY54" fmla="*/ 157379 h 576479"/>
              <a:gd name="connsiteX55" fmla="*/ 366712 w 1345406"/>
              <a:gd name="connsiteY55" fmla="*/ 166904 h 576479"/>
              <a:gd name="connsiteX56" fmla="*/ 388143 w 1345406"/>
              <a:gd name="connsiteY56" fmla="*/ 178810 h 576479"/>
              <a:gd name="connsiteX57" fmla="*/ 395287 w 1345406"/>
              <a:gd name="connsiteY57" fmla="*/ 183573 h 576479"/>
              <a:gd name="connsiteX58" fmla="*/ 409575 w 1345406"/>
              <a:gd name="connsiteY58" fmla="*/ 188335 h 576479"/>
              <a:gd name="connsiteX59" fmla="*/ 416718 w 1345406"/>
              <a:gd name="connsiteY59" fmla="*/ 193098 h 576479"/>
              <a:gd name="connsiteX60" fmla="*/ 431006 w 1345406"/>
              <a:gd name="connsiteY60" fmla="*/ 197860 h 576479"/>
              <a:gd name="connsiteX61" fmla="*/ 438150 w 1345406"/>
              <a:gd name="connsiteY61" fmla="*/ 202623 h 576479"/>
              <a:gd name="connsiteX62" fmla="*/ 445293 w 1345406"/>
              <a:gd name="connsiteY62" fmla="*/ 205004 h 576479"/>
              <a:gd name="connsiteX63" fmla="*/ 466725 w 1345406"/>
              <a:gd name="connsiteY63" fmla="*/ 216910 h 576479"/>
              <a:gd name="connsiteX64" fmla="*/ 481012 w 1345406"/>
              <a:gd name="connsiteY64" fmla="*/ 226435 h 576479"/>
              <a:gd name="connsiteX65" fmla="*/ 488156 w 1345406"/>
              <a:gd name="connsiteY65" fmla="*/ 231198 h 576479"/>
              <a:gd name="connsiteX66" fmla="*/ 514350 w 1345406"/>
              <a:gd name="connsiteY66" fmla="*/ 243104 h 576479"/>
              <a:gd name="connsiteX67" fmla="*/ 531018 w 1345406"/>
              <a:gd name="connsiteY67" fmla="*/ 252629 h 576479"/>
              <a:gd name="connsiteX68" fmla="*/ 538162 w 1345406"/>
              <a:gd name="connsiteY68" fmla="*/ 255010 h 576479"/>
              <a:gd name="connsiteX69" fmla="*/ 552450 w 1345406"/>
              <a:gd name="connsiteY69" fmla="*/ 262154 h 576479"/>
              <a:gd name="connsiteX70" fmla="*/ 561975 w 1345406"/>
              <a:gd name="connsiteY70" fmla="*/ 266917 h 576479"/>
              <a:gd name="connsiteX71" fmla="*/ 569118 w 1345406"/>
              <a:gd name="connsiteY71" fmla="*/ 271679 h 576479"/>
              <a:gd name="connsiteX72" fmla="*/ 578643 w 1345406"/>
              <a:gd name="connsiteY72" fmla="*/ 274060 h 576479"/>
              <a:gd name="connsiteX73" fmla="*/ 588168 w 1345406"/>
              <a:gd name="connsiteY73" fmla="*/ 278823 h 576479"/>
              <a:gd name="connsiteX74" fmla="*/ 597693 w 1345406"/>
              <a:gd name="connsiteY74" fmla="*/ 281204 h 576479"/>
              <a:gd name="connsiteX75" fmla="*/ 619125 w 1345406"/>
              <a:gd name="connsiteY75" fmla="*/ 293110 h 576479"/>
              <a:gd name="connsiteX76" fmla="*/ 633412 w 1345406"/>
              <a:gd name="connsiteY76" fmla="*/ 302635 h 576479"/>
              <a:gd name="connsiteX77" fmla="*/ 640556 w 1345406"/>
              <a:gd name="connsiteY77" fmla="*/ 307398 h 576479"/>
              <a:gd name="connsiteX78" fmla="*/ 650081 w 1345406"/>
              <a:gd name="connsiteY78" fmla="*/ 312160 h 576479"/>
              <a:gd name="connsiteX79" fmla="*/ 657225 w 1345406"/>
              <a:gd name="connsiteY79" fmla="*/ 316923 h 576479"/>
              <a:gd name="connsiteX80" fmla="*/ 666750 w 1345406"/>
              <a:gd name="connsiteY80" fmla="*/ 321685 h 576479"/>
              <a:gd name="connsiteX81" fmla="*/ 673893 w 1345406"/>
              <a:gd name="connsiteY81" fmla="*/ 324067 h 576479"/>
              <a:gd name="connsiteX82" fmla="*/ 681037 w 1345406"/>
              <a:gd name="connsiteY82" fmla="*/ 328829 h 576479"/>
              <a:gd name="connsiteX83" fmla="*/ 695325 w 1345406"/>
              <a:gd name="connsiteY83" fmla="*/ 333592 h 576479"/>
              <a:gd name="connsiteX84" fmla="*/ 716756 w 1345406"/>
              <a:gd name="connsiteY84" fmla="*/ 340735 h 576479"/>
              <a:gd name="connsiteX85" fmla="*/ 733425 w 1345406"/>
              <a:gd name="connsiteY85" fmla="*/ 347879 h 576479"/>
              <a:gd name="connsiteX86" fmla="*/ 752475 w 1345406"/>
              <a:gd name="connsiteY86" fmla="*/ 352642 h 576479"/>
              <a:gd name="connsiteX87" fmla="*/ 766762 w 1345406"/>
              <a:gd name="connsiteY87" fmla="*/ 357404 h 576479"/>
              <a:gd name="connsiteX88" fmla="*/ 773906 w 1345406"/>
              <a:gd name="connsiteY88" fmla="*/ 359785 h 576479"/>
              <a:gd name="connsiteX89" fmla="*/ 781050 w 1345406"/>
              <a:gd name="connsiteY89" fmla="*/ 364548 h 576479"/>
              <a:gd name="connsiteX90" fmla="*/ 788193 w 1345406"/>
              <a:gd name="connsiteY90" fmla="*/ 366929 h 576479"/>
              <a:gd name="connsiteX91" fmla="*/ 797718 w 1345406"/>
              <a:gd name="connsiteY91" fmla="*/ 374073 h 576479"/>
              <a:gd name="connsiteX92" fmla="*/ 804862 w 1345406"/>
              <a:gd name="connsiteY92" fmla="*/ 378835 h 576479"/>
              <a:gd name="connsiteX93" fmla="*/ 814387 w 1345406"/>
              <a:gd name="connsiteY93" fmla="*/ 383598 h 576479"/>
              <a:gd name="connsiteX94" fmla="*/ 821531 w 1345406"/>
              <a:gd name="connsiteY94" fmla="*/ 388360 h 576479"/>
              <a:gd name="connsiteX95" fmla="*/ 838200 w 1345406"/>
              <a:gd name="connsiteY95" fmla="*/ 395504 h 576479"/>
              <a:gd name="connsiteX96" fmla="*/ 852487 w 1345406"/>
              <a:gd name="connsiteY96" fmla="*/ 405029 h 576479"/>
              <a:gd name="connsiteX97" fmla="*/ 862012 w 1345406"/>
              <a:gd name="connsiteY97" fmla="*/ 409792 h 576479"/>
              <a:gd name="connsiteX98" fmla="*/ 869156 w 1345406"/>
              <a:gd name="connsiteY98" fmla="*/ 416935 h 576479"/>
              <a:gd name="connsiteX99" fmla="*/ 878681 w 1345406"/>
              <a:gd name="connsiteY99" fmla="*/ 421698 h 576479"/>
              <a:gd name="connsiteX100" fmla="*/ 895350 w 1345406"/>
              <a:gd name="connsiteY100" fmla="*/ 426460 h 576479"/>
              <a:gd name="connsiteX101" fmla="*/ 904875 w 1345406"/>
              <a:gd name="connsiteY101" fmla="*/ 431223 h 576479"/>
              <a:gd name="connsiteX102" fmla="*/ 912018 w 1345406"/>
              <a:gd name="connsiteY102" fmla="*/ 433604 h 576479"/>
              <a:gd name="connsiteX103" fmla="*/ 933450 w 1345406"/>
              <a:gd name="connsiteY103" fmla="*/ 443129 h 576479"/>
              <a:gd name="connsiteX104" fmla="*/ 942975 w 1345406"/>
              <a:gd name="connsiteY104" fmla="*/ 447892 h 576479"/>
              <a:gd name="connsiteX105" fmla="*/ 950118 w 1345406"/>
              <a:gd name="connsiteY105" fmla="*/ 452654 h 576479"/>
              <a:gd name="connsiteX106" fmla="*/ 973931 w 1345406"/>
              <a:gd name="connsiteY106" fmla="*/ 457417 h 576479"/>
              <a:gd name="connsiteX107" fmla="*/ 1000125 w 1345406"/>
              <a:gd name="connsiteY107" fmla="*/ 464560 h 576479"/>
              <a:gd name="connsiteX108" fmla="*/ 1007268 w 1345406"/>
              <a:gd name="connsiteY108" fmla="*/ 469323 h 576479"/>
              <a:gd name="connsiteX109" fmla="*/ 1026318 w 1345406"/>
              <a:gd name="connsiteY109" fmla="*/ 474085 h 576479"/>
              <a:gd name="connsiteX110" fmla="*/ 1033462 w 1345406"/>
              <a:gd name="connsiteY110" fmla="*/ 476467 h 576479"/>
              <a:gd name="connsiteX111" fmla="*/ 1054893 w 1345406"/>
              <a:gd name="connsiteY111" fmla="*/ 481229 h 576479"/>
              <a:gd name="connsiteX112" fmla="*/ 1076325 w 1345406"/>
              <a:gd name="connsiteY112" fmla="*/ 488373 h 576479"/>
              <a:gd name="connsiteX113" fmla="*/ 1083468 w 1345406"/>
              <a:gd name="connsiteY113" fmla="*/ 490754 h 576479"/>
              <a:gd name="connsiteX114" fmla="*/ 1090612 w 1345406"/>
              <a:gd name="connsiteY114" fmla="*/ 493135 h 576479"/>
              <a:gd name="connsiteX115" fmla="*/ 1107281 w 1345406"/>
              <a:gd name="connsiteY115" fmla="*/ 502660 h 576479"/>
              <a:gd name="connsiteX116" fmla="*/ 1126331 w 1345406"/>
              <a:gd name="connsiteY116" fmla="*/ 507423 h 576479"/>
              <a:gd name="connsiteX117" fmla="*/ 1135856 w 1345406"/>
              <a:gd name="connsiteY117" fmla="*/ 514567 h 576479"/>
              <a:gd name="connsiteX118" fmla="*/ 1143000 w 1345406"/>
              <a:gd name="connsiteY118" fmla="*/ 516948 h 576479"/>
              <a:gd name="connsiteX119" fmla="*/ 1152525 w 1345406"/>
              <a:gd name="connsiteY119" fmla="*/ 521710 h 576479"/>
              <a:gd name="connsiteX120" fmla="*/ 1159668 w 1345406"/>
              <a:gd name="connsiteY120" fmla="*/ 524092 h 576479"/>
              <a:gd name="connsiteX121" fmla="*/ 1176337 w 1345406"/>
              <a:gd name="connsiteY121" fmla="*/ 531235 h 576479"/>
              <a:gd name="connsiteX122" fmla="*/ 1195387 w 1345406"/>
              <a:gd name="connsiteY122" fmla="*/ 540760 h 576479"/>
              <a:gd name="connsiteX123" fmla="*/ 1204912 w 1345406"/>
              <a:gd name="connsiteY123" fmla="*/ 545523 h 576479"/>
              <a:gd name="connsiteX124" fmla="*/ 1214437 w 1345406"/>
              <a:gd name="connsiteY124" fmla="*/ 547904 h 576479"/>
              <a:gd name="connsiteX125" fmla="*/ 1238250 w 1345406"/>
              <a:gd name="connsiteY125" fmla="*/ 552667 h 576479"/>
              <a:gd name="connsiteX126" fmla="*/ 1252537 w 1345406"/>
              <a:gd name="connsiteY126" fmla="*/ 557429 h 576479"/>
              <a:gd name="connsiteX127" fmla="*/ 1295400 w 1345406"/>
              <a:gd name="connsiteY127" fmla="*/ 566954 h 576479"/>
              <a:gd name="connsiteX128" fmla="*/ 1333500 w 1345406"/>
              <a:gd name="connsiteY128" fmla="*/ 571717 h 576479"/>
              <a:gd name="connsiteX129" fmla="*/ 1345406 w 1345406"/>
              <a:gd name="connsiteY129" fmla="*/ 574098 h 57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1345406" h="576479">
                <a:moveTo>
                  <a:pt x="0" y="576479"/>
                </a:moveTo>
                <a:lnTo>
                  <a:pt x="23812" y="564573"/>
                </a:lnTo>
                <a:cubicBezTo>
                  <a:pt x="26987" y="562985"/>
                  <a:pt x="30383" y="561779"/>
                  <a:pt x="33337" y="559810"/>
                </a:cubicBezTo>
                <a:lnTo>
                  <a:pt x="40481" y="555048"/>
                </a:lnTo>
                <a:cubicBezTo>
                  <a:pt x="64561" y="518927"/>
                  <a:pt x="38494" y="556004"/>
                  <a:pt x="57150" y="533617"/>
                </a:cubicBezTo>
                <a:cubicBezTo>
                  <a:pt x="58982" y="531418"/>
                  <a:pt x="60632" y="529033"/>
                  <a:pt x="61912" y="526473"/>
                </a:cubicBezTo>
                <a:cubicBezTo>
                  <a:pt x="63034" y="524228"/>
                  <a:pt x="62752" y="521310"/>
                  <a:pt x="64293" y="519329"/>
                </a:cubicBezTo>
                <a:cubicBezTo>
                  <a:pt x="68428" y="514013"/>
                  <a:pt x="74845" y="510646"/>
                  <a:pt x="78581" y="505042"/>
                </a:cubicBezTo>
                <a:lnTo>
                  <a:pt x="88106" y="490754"/>
                </a:lnTo>
                <a:cubicBezTo>
                  <a:pt x="89693" y="488373"/>
                  <a:pt x="90844" y="485634"/>
                  <a:pt x="92868" y="483610"/>
                </a:cubicBezTo>
                <a:lnTo>
                  <a:pt x="100012" y="476467"/>
                </a:lnTo>
                <a:cubicBezTo>
                  <a:pt x="102922" y="470648"/>
                  <a:pt x="105332" y="464844"/>
                  <a:pt x="109537" y="459798"/>
                </a:cubicBezTo>
                <a:cubicBezTo>
                  <a:pt x="111693" y="457211"/>
                  <a:pt x="114613" y="455312"/>
                  <a:pt x="116681" y="452654"/>
                </a:cubicBezTo>
                <a:cubicBezTo>
                  <a:pt x="120195" y="448136"/>
                  <a:pt x="126206" y="438367"/>
                  <a:pt x="126206" y="438367"/>
                </a:cubicBezTo>
                <a:cubicBezTo>
                  <a:pt x="131567" y="422281"/>
                  <a:pt x="124132" y="439716"/>
                  <a:pt x="135731" y="426460"/>
                </a:cubicBezTo>
                <a:cubicBezTo>
                  <a:pt x="139500" y="422153"/>
                  <a:pt x="141209" y="416220"/>
                  <a:pt x="145256" y="412173"/>
                </a:cubicBezTo>
                <a:cubicBezTo>
                  <a:pt x="147637" y="409792"/>
                  <a:pt x="150267" y="407635"/>
                  <a:pt x="152400" y="405029"/>
                </a:cubicBezTo>
                <a:cubicBezTo>
                  <a:pt x="161998" y="393297"/>
                  <a:pt x="164594" y="389119"/>
                  <a:pt x="171450" y="378835"/>
                </a:cubicBezTo>
                <a:cubicBezTo>
                  <a:pt x="172244" y="374073"/>
                  <a:pt x="173326" y="369349"/>
                  <a:pt x="173831" y="364548"/>
                </a:cubicBezTo>
                <a:cubicBezTo>
                  <a:pt x="174914" y="354256"/>
                  <a:pt x="174928" y="343861"/>
                  <a:pt x="176212" y="333592"/>
                </a:cubicBezTo>
                <a:cubicBezTo>
                  <a:pt x="176523" y="331101"/>
                  <a:pt x="178048" y="328898"/>
                  <a:pt x="178593" y="326448"/>
                </a:cubicBezTo>
                <a:cubicBezTo>
                  <a:pt x="182871" y="307200"/>
                  <a:pt x="177452" y="317444"/>
                  <a:pt x="185737" y="305017"/>
                </a:cubicBezTo>
                <a:cubicBezTo>
                  <a:pt x="191321" y="288263"/>
                  <a:pt x="184053" y="308946"/>
                  <a:pt x="192881" y="288348"/>
                </a:cubicBezTo>
                <a:cubicBezTo>
                  <a:pt x="193870" y="286041"/>
                  <a:pt x="194468" y="283585"/>
                  <a:pt x="195262" y="281204"/>
                </a:cubicBezTo>
                <a:cubicBezTo>
                  <a:pt x="196056" y="256598"/>
                  <a:pt x="196197" y="231962"/>
                  <a:pt x="197643" y="207385"/>
                </a:cubicBezTo>
                <a:cubicBezTo>
                  <a:pt x="197790" y="204879"/>
                  <a:pt x="200025" y="202752"/>
                  <a:pt x="200025" y="200242"/>
                </a:cubicBezTo>
                <a:cubicBezTo>
                  <a:pt x="200025" y="180382"/>
                  <a:pt x="199619" y="160471"/>
                  <a:pt x="197643" y="140710"/>
                </a:cubicBezTo>
                <a:cubicBezTo>
                  <a:pt x="197218" y="136457"/>
                  <a:pt x="194109" y="132898"/>
                  <a:pt x="192881" y="128804"/>
                </a:cubicBezTo>
                <a:cubicBezTo>
                  <a:pt x="191718" y="124927"/>
                  <a:pt x="191482" y="120824"/>
                  <a:pt x="190500" y="116898"/>
                </a:cubicBezTo>
                <a:cubicBezTo>
                  <a:pt x="189891" y="114463"/>
                  <a:pt x="188808" y="112168"/>
                  <a:pt x="188118" y="109754"/>
                </a:cubicBezTo>
                <a:cubicBezTo>
                  <a:pt x="186392" y="103714"/>
                  <a:pt x="185803" y="98793"/>
                  <a:pt x="183356" y="93085"/>
                </a:cubicBezTo>
                <a:cubicBezTo>
                  <a:pt x="181958" y="89822"/>
                  <a:pt x="180181" y="86735"/>
                  <a:pt x="178593" y="83560"/>
                </a:cubicBezTo>
                <a:cubicBezTo>
                  <a:pt x="174708" y="52474"/>
                  <a:pt x="178326" y="75213"/>
                  <a:pt x="173831" y="54985"/>
                </a:cubicBezTo>
                <a:cubicBezTo>
                  <a:pt x="173429" y="53177"/>
                  <a:pt x="171197" y="39129"/>
                  <a:pt x="169068" y="35935"/>
                </a:cubicBezTo>
                <a:cubicBezTo>
                  <a:pt x="167200" y="33133"/>
                  <a:pt x="164081" y="31379"/>
                  <a:pt x="161925" y="28792"/>
                </a:cubicBezTo>
                <a:cubicBezTo>
                  <a:pt x="145349" y="8901"/>
                  <a:pt x="170887" y="35373"/>
                  <a:pt x="150018" y="14504"/>
                </a:cubicBezTo>
                <a:cubicBezTo>
                  <a:pt x="149224" y="12123"/>
                  <a:pt x="149029" y="9449"/>
                  <a:pt x="147637" y="7360"/>
                </a:cubicBezTo>
                <a:cubicBezTo>
                  <a:pt x="143971" y="1861"/>
                  <a:pt x="133016" y="-4767"/>
                  <a:pt x="147637" y="4979"/>
                </a:cubicBezTo>
                <a:cubicBezTo>
                  <a:pt x="171717" y="41100"/>
                  <a:pt x="145650" y="4023"/>
                  <a:pt x="164306" y="26410"/>
                </a:cubicBezTo>
                <a:cubicBezTo>
                  <a:pt x="166138" y="28609"/>
                  <a:pt x="166914" y="31669"/>
                  <a:pt x="169068" y="33554"/>
                </a:cubicBezTo>
                <a:cubicBezTo>
                  <a:pt x="173376" y="37323"/>
                  <a:pt x="179309" y="39032"/>
                  <a:pt x="183356" y="43079"/>
                </a:cubicBezTo>
                <a:cubicBezTo>
                  <a:pt x="185737" y="45460"/>
                  <a:pt x="187842" y="48155"/>
                  <a:pt x="190500" y="50223"/>
                </a:cubicBezTo>
                <a:cubicBezTo>
                  <a:pt x="195018" y="53737"/>
                  <a:pt x="200208" y="56314"/>
                  <a:pt x="204787" y="59748"/>
                </a:cubicBezTo>
                <a:cubicBezTo>
                  <a:pt x="207962" y="62129"/>
                  <a:pt x="211061" y="64616"/>
                  <a:pt x="214312" y="66892"/>
                </a:cubicBezTo>
                <a:cubicBezTo>
                  <a:pt x="219001" y="70174"/>
                  <a:pt x="224021" y="72983"/>
                  <a:pt x="228600" y="76417"/>
                </a:cubicBezTo>
                <a:cubicBezTo>
                  <a:pt x="231775" y="78798"/>
                  <a:pt x="234874" y="81284"/>
                  <a:pt x="238125" y="83560"/>
                </a:cubicBezTo>
                <a:cubicBezTo>
                  <a:pt x="242814" y="86842"/>
                  <a:pt x="248365" y="89038"/>
                  <a:pt x="252412" y="93085"/>
                </a:cubicBezTo>
                <a:cubicBezTo>
                  <a:pt x="258041" y="98714"/>
                  <a:pt x="261954" y="103301"/>
                  <a:pt x="269081" y="107373"/>
                </a:cubicBezTo>
                <a:cubicBezTo>
                  <a:pt x="271260" y="108618"/>
                  <a:pt x="273844" y="108960"/>
                  <a:pt x="276225" y="109754"/>
                </a:cubicBezTo>
                <a:cubicBezTo>
                  <a:pt x="277812" y="112135"/>
                  <a:pt x="278963" y="114874"/>
                  <a:pt x="280987" y="116898"/>
                </a:cubicBezTo>
                <a:cubicBezTo>
                  <a:pt x="287808" y="123719"/>
                  <a:pt x="287531" y="120170"/>
                  <a:pt x="295275" y="124042"/>
                </a:cubicBezTo>
                <a:cubicBezTo>
                  <a:pt x="297834" y="125322"/>
                  <a:pt x="300037" y="127217"/>
                  <a:pt x="302418" y="128804"/>
                </a:cubicBezTo>
                <a:cubicBezTo>
                  <a:pt x="306652" y="135155"/>
                  <a:pt x="306916" y="137534"/>
                  <a:pt x="314325" y="140710"/>
                </a:cubicBezTo>
                <a:cubicBezTo>
                  <a:pt x="319711" y="143018"/>
                  <a:pt x="325786" y="142581"/>
                  <a:pt x="330993" y="145473"/>
                </a:cubicBezTo>
                <a:cubicBezTo>
                  <a:pt x="355555" y="159118"/>
                  <a:pt x="336261" y="151992"/>
                  <a:pt x="352425" y="157379"/>
                </a:cubicBezTo>
                <a:cubicBezTo>
                  <a:pt x="368276" y="173232"/>
                  <a:pt x="351206" y="158290"/>
                  <a:pt x="366712" y="166904"/>
                </a:cubicBezTo>
                <a:cubicBezTo>
                  <a:pt x="391278" y="180551"/>
                  <a:pt x="371979" y="173422"/>
                  <a:pt x="388143" y="178810"/>
                </a:cubicBezTo>
                <a:cubicBezTo>
                  <a:pt x="390524" y="180398"/>
                  <a:pt x="392672" y="182411"/>
                  <a:pt x="395287" y="183573"/>
                </a:cubicBezTo>
                <a:cubicBezTo>
                  <a:pt x="399875" y="185612"/>
                  <a:pt x="409575" y="188335"/>
                  <a:pt x="409575" y="188335"/>
                </a:cubicBezTo>
                <a:cubicBezTo>
                  <a:pt x="411956" y="189923"/>
                  <a:pt x="414103" y="191936"/>
                  <a:pt x="416718" y="193098"/>
                </a:cubicBezTo>
                <a:cubicBezTo>
                  <a:pt x="421306" y="195137"/>
                  <a:pt x="431006" y="197860"/>
                  <a:pt x="431006" y="197860"/>
                </a:cubicBezTo>
                <a:cubicBezTo>
                  <a:pt x="433387" y="199448"/>
                  <a:pt x="435590" y="201343"/>
                  <a:pt x="438150" y="202623"/>
                </a:cubicBezTo>
                <a:cubicBezTo>
                  <a:pt x="440395" y="203745"/>
                  <a:pt x="443099" y="203785"/>
                  <a:pt x="445293" y="205004"/>
                </a:cubicBezTo>
                <a:cubicBezTo>
                  <a:pt x="469855" y="218649"/>
                  <a:pt x="450561" y="211523"/>
                  <a:pt x="466725" y="216910"/>
                </a:cubicBezTo>
                <a:lnTo>
                  <a:pt x="481012" y="226435"/>
                </a:lnTo>
                <a:cubicBezTo>
                  <a:pt x="483393" y="228023"/>
                  <a:pt x="485441" y="230293"/>
                  <a:pt x="488156" y="231198"/>
                </a:cubicBezTo>
                <a:cubicBezTo>
                  <a:pt x="498270" y="234569"/>
                  <a:pt x="503705" y="236006"/>
                  <a:pt x="514350" y="243104"/>
                </a:cubicBezTo>
                <a:cubicBezTo>
                  <a:pt x="521526" y="247889"/>
                  <a:pt x="522556" y="249003"/>
                  <a:pt x="531018" y="252629"/>
                </a:cubicBezTo>
                <a:cubicBezTo>
                  <a:pt x="533325" y="253618"/>
                  <a:pt x="535781" y="254216"/>
                  <a:pt x="538162" y="255010"/>
                </a:cubicBezTo>
                <a:cubicBezTo>
                  <a:pt x="551893" y="264165"/>
                  <a:pt x="538645" y="256238"/>
                  <a:pt x="552450" y="262154"/>
                </a:cubicBezTo>
                <a:cubicBezTo>
                  <a:pt x="555713" y="263552"/>
                  <a:pt x="558893" y="265156"/>
                  <a:pt x="561975" y="266917"/>
                </a:cubicBezTo>
                <a:cubicBezTo>
                  <a:pt x="564460" y="268337"/>
                  <a:pt x="566488" y="270552"/>
                  <a:pt x="569118" y="271679"/>
                </a:cubicBezTo>
                <a:cubicBezTo>
                  <a:pt x="572126" y="272968"/>
                  <a:pt x="575468" y="273266"/>
                  <a:pt x="578643" y="274060"/>
                </a:cubicBezTo>
                <a:cubicBezTo>
                  <a:pt x="581818" y="275648"/>
                  <a:pt x="584844" y="277577"/>
                  <a:pt x="588168" y="278823"/>
                </a:cubicBezTo>
                <a:cubicBezTo>
                  <a:pt x="591232" y="279972"/>
                  <a:pt x="594766" y="279740"/>
                  <a:pt x="597693" y="281204"/>
                </a:cubicBezTo>
                <a:cubicBezTo>
                  <a:pt x="630443" y="297578"/>
                  <a:pt x="599370" y="286526"/>
                  <a:pt x="619125" y="293110"/>
                </a:cubicBezTo>
                <a:lnTo>
                  <a:pt x="633412" y="302635"/>
                </a:lnTo>
                <a:cubicBezTo>
                  <a:pt x="635793" y="304223"/>
                  <a:pt x="637996" y="306118"/>
                  <a:pt x="640556" y="307398"/>
                </a:cubicBezTo>
                <a:cubicBezTo>
                  <a:pt x="643731" y="308985"/>
                  <a:pt x="646999" y="310399"/>
                  <a:pt x="650081" y="312160"/>
                </a:cubicBezTo>
                <a:cubicBezTo>
                  <a:pt x="652566" y="313580"/>
                  <a:pt x="654740" y="315503"/>
                  <a:pt x="657225" y="316923"/>
                </a:cubicBezTo>
                <a:cubicBezTo>
                  <a:pt x="660307" y="318684"/>
                  <a:pt x="663487" y="320287"/>
                  <a:pt x="666750" y="321685"/>
                </a:cubicBezTo>
                <a:cubicBezTo>
                  <a:pt x="669057" y="322674"/>
                  <a:pt x="671648" y="322944"/>
                  <a:pt x="673893" y="324067"/>
                </a:cubicBezTo>
                <a:cubicBezTo>
                  <a:pt x="676453" y="325347"/>
                  <a:pt x="678422" y="327667"/>
                  <a:pt x="681037" y="328829"/>
                </a:cubicBezTo>
                <a:cubicBezTo>
                  <a:pt x="685625" y="330868"/>
                  <a:pt x="690562" y="332004"/>
                  <a:pt x="695325" y="333592"/>
                </a:cubicBezTo>
                <a:lnTo>
                  <a:pt x="716756" y="340735"/>
                </a:lnTo>
                <a:cubicBezTo>
                  <a:pt x="733503" y="346318"/>
                  <a:pt x="712837" y="339056"/>
                  <a:pt x="733425" y="347879"/>
                </a:cubicBezTo>
                <a:cubicBezTo>
                  <a:pt x="741853" y="351491"/>
                  <a:pt x="742228" y="349847"/>
                  <a:pt x="752475" y="352642"/>
                </a:cubicBezTo>
                <a:cubicBezTo>
                  <a:pt x="757318" y="353963"/>
                  <a:pt x="762000" y="355817"/>
                  <a:pt x="766762" y="357404"/>
                </a:cubicBezTo>
                <a:lnTo>
                  <a:pt x="773906" y="359785"/>
                </a:lnTo>
                <a:cubicBezTo>
                  <a:pt x="776287" y="361373"/>
                  <a:pt x="778490" y="363268"/>
                  <a:pt x="781050" y="364548"/>
                </a:cubicBezTo>
                <a:cubicBezTo>
                  <a:pt x="783295" y="365670"/>
                  <a:pt x="786014" y="365684"/>
                  <a:pt x="788193" y="366929"/>
                </a:cubicBezTo>
                <a:cubicBezTo>
                  <a:pt x="791639" y="368898"/>
                  <a:pt x="794488" y="371766"/>
                  <a:pt x="797718" y="374073"/>
                </a:cubicBezTo>
                <a:cubicBezTo>
                  <a:pt x="800047" y="375736"/>
                  <a:pt x="802377" y="377415"/>
                  <a:pt x="804862" y="378835"/>
                </a:cubicBezTo>
                <a:cubicBezTo>
                  <a:pt x="807944" y="380596"/>
                  <a:pt x="811305" y="381837"/>
                  <a:pt x="814387" y="383598"/>
                </a:cubicBezTo>
                <a:cubicBezTo>
                  <a:pt x="816872" y="385018"/>
                  <a:pt x="819046" y="386940"/>
                  <a:pt x="821531" y="388360"/>
                </a:cubicBezTo>
                <a:cubicBezTo>
                  <a:pt x="829774" y="393070"/>
                  <a:pt x="830183" y="392832"/>
                  <a:pt x="838200" y="395504"/>
                </a:cubicBezTo>
                <a:cubicBezTo>
                  <a:pt x="842962" y="398679"/>
                  <a:pt x="847368" y="402469"/>
                  <a:pt x="852487" y="405029"/>
                </a:cubicBezTo>
                <a:cubicBezTo>
                  <a:pt x="855662" y="406617"/>
                  <a:pt x="859123" y="407729"/>
                  <a:pt x="862012" y="409792"/>
                </a:cubicBezTo>
                <a:cubicBezTo>
                  <a:pt x="864752" y="411749"/>
                  <a:pt x="866416" y="414978"/>
                  <a:pt x="869156" y="416935"/>
                </a:cubicBezTo>
                <a:cubicBezTo>
                  <a:pt x="872045" y="418998"/>
                  <a:pt x="875418" y="420300"/>
                  <a:pt x="878681" y="421698"/>
                </a:cubicBezTo>
                <a:cubicBezTo>
                  <a:pt x="883462" y="423747"/>
                  <a:pt x="890519" y="425252"/>
                  <a:pt x="895350" y="426460"/>
                </a:cubicBezTo>
                <a:cubicBezTo>
                  <a:pt x="898525" y="428048"/>
                  <a:pt x="901612" y="429825"/>
                  <a:pt x="904875" y="431223"/>
                </a:cubicBezTo>
                <a:cubicBezTo>
                  <a:pt x="907182" y="432212"/>
                  <a:pt x="909839" y="432359"/>
                  <a:pt x="912018" y="433604"/>
                </a:cubicBezTo>
                <a:cubicBezTo>
                  <a:pt x="930916" y="444403"/>
                  <a:pt x="911394" y="438719"/>
                  <a:pt x="933450" y="443129"/>
                </a:cubicBezTo>
                <a:cubicBezTo>
                  <a:pt x="936625" y="444717"/>
                  <a:pt x="939893" y="446131"/>
                  <a:pt x="942975" y="447892"/>
                </a:cubicBezTo>
                <a:cubicBezTo>
                  <a:pt x="945460" y="449312"/>
                  <a:pt x="947383" y="451812"/>
                  <a:pt x="950118" y="452654"/>
                </a:cubicBezTo>
                <a:cubicBezTo>
                  <a:pt x="957855" y="455035"/>
                  <a:pt x="966251" y="454857"/>
                  <a:pt x="973931" y="457417"/>
                </a:cubicBezTo>
                <a:cubicBezTo>
                  <a:pt x="992058" y="463459"/>
                  <a:pt x="983296" y="461195"/>
                  <a:pt x="1000125" y="464560"/>
                </a:cubicBezTo>
                <a:cubicBezTo>
                  <a:pt x="1002506" y="466148"/>
                  <a:pt x="1004579" y="468345"/>
                  <a:pt x="1007268" y="469323"/>
                </a:cubicBezTo>
                <a:cubicBezTo>
                  <a:pt x="1013419" y="471560"/>
                  <a:pt x="1020109" y="472015"/>
                  <a:pt x="1026318" y="474085"/>
                </a:cubicBezTo>
                <a:cubicBezTo>
                  <a:pt x="1028699" y="474879"/>
                  <a:pt x="1031027" y="475858"/>
                  <a:pt x="1033462" y="476467"/>
                </a:cubicBezTo>
                <a:cubicBezTo>
                  <a:pt x="1047060" y="479867"/>
                  <a:pt x="1042669" y="477562"/>
                  <a:pt x="1054893" y="481229"/>
                </a:cubicBezTo>
                <a:cubicBezTo>
                  <a:pt x="1062106" y="483393"/>
                  <a:pt x="1069181" y="485992"/>
                  <a:pt x="1076325" y="488373"/>
                </a:cubicBezTo>
                <a:lnTo>
                  <a:pt x="1083468" y="490754"/>
                </a:lnTo>
                <a:lnTo>
                  <a:pt x="1090612" y="493135"/>
                </a:lnTo>
                <a:cubicBezTo>
                  <a:pt x="1099957" y="500144"/>
                  <a:pt x="1097756" y="500062"/>
                  <a:pt x="1107281" y="502660"/>
                </a:cubicBezTo>
                <a:cubicBezTo>
                  <a:pt x="1113596" y="504382"/>
                  <a:pt x="1126331" y="507423"/>
                  <a:pt x="1126331" y="507423"/>
                </a:cubicBezTo>
                <a:cubicBezTo>
                  <a:pt x="1129506" y="509804"/>
                  <a:pt x="1132410" y="512598"/>
                  <a:pt x="1135856" y="514567"/>
                </a:cubicBezTo>
                <a:cubicBezTo>
                  <a:pt x="1138035" y="515812"/>
                  <a:pt x="1140693" y="515959"/>
                  <a:pt x="1143000" y="516948"/>
                </a:cubicBezTo>
                <a:cubicBezTo>
                  <a:pt x="1146263" y="518346"/>
                  <a:pt x="1149262" y="520312"/>
                  <a:pt x="1152525" y="521710"/>
                </a:cubicBezTo>
                <a:cubicBezTo>
                  <a:pt x="1154832" y="522699"/>
                  <a:pt x="1157423" y="522969"/>
                  <a:pt x="1159668" y="524092"/>
                </a:cubicBezTo>
                <a:cubicBezTo>
                  <a:pt x="1176107" y="532312"/>
                  <a:pt x="1156521" y="526281"/>
                  <a:pt x="1176337" y="531235"/>
                </a:cubicBezTo>
                <a:lnTo>
                  <a:pt x="1195387" y="540760"/>
                </a:lnTo>
                <a:cubicBezTo>
                  <a:pt x="1198562" y="542348"/>
                  <a:pt x="1201468" y="544662"/>
                  <a:pt x="1204912" y="545523"/>
                </a:cubicBezTo>
                <a:cubicBezTo>
                  <a:pt x="1208087" y="546317"/>
                  <a:pt x="1211237" y="547218"/>
                  <a:pt x="1214437" y="547904"/>
                </a:cubicBezTo>
                <a:cubicBezTo>
                  <a:pt x="1222352" y="549600"/>
                  <a:pt x="1230570" y="550107"/>
                  <a:pt x="1238250" y="552667"/>
                </a:cubicBezTo>
                <a:cubicBezTo>
                  <a:pt x="1243012" y="554254"/>
                  <a:pt x="1247667" y="556211"/>
                  <a:pt x="1252537" y="557429"/>
                </a:cubicBezTo>
                <a:cubicBezTo>
                  <a:pt x="1267225" y="561101"/>
                  <a:pt x="1280275" y="564686"/>
                  <a:pt x="1295400" y="566954"/>
                </a:cubicBezTo>
                <a:cubicBezTo>
                  <a:pt x="1351553" y="575376"/>
                  <a:pt x="1294676" y="564657"/>
                  <a:pt x="1333500" y="571717"/>
                </a:cubicBezTo>
                <a:cubicBezTo>
                  <a:pt x="1337482" y="572441"/>
                  <a:pt x="1345406" y="574098"/>
                  <a:pt x="1345406" y="574098"/>
                </a:cubicBezTo>
              </a:path>
            </a:pathLst>
          </a:cu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121917" tIns="60959" rIns="121917" bIns="60959" rtlCol="0" anchor="ctr"/>
          <a:lstStyle/>
          <a:p>
            <a:pPr algn="ctr"/>
            <a:endParaRPr lang="en-GB" sz="2400"/>
          </a:p>
        </p:txBody>
      </p:sp>
      <p:sp>
        <p:nvSpPr>
          <p:cNvPr id="15" name="Freeform 14"/>
          <p:cNvSpPr/>
          <p:nvPr/>
        </p:nvSpPr>
        <p:spPr>
          <a:xfrm>
            <a:off x="5369911" y="3139340"/>
            <a:ext cx="1751677" cy="772221"/>
          </a:xfrm>
          <a:custGeom>
            <a:avLst/>
            <a:gdLst>
              <a:gd name="connsiteX0" fmla="*/ 128078 w 1444909"/>
              <a:gd name="connsiteY0" fmla="*/ 0 h 707705"/>
              <a:gd name="connsiteX1" fmla="*/ 109028 w 1444909"/>
              <a:gd name="connsiteY1" fmla="*/ 4763 h 707705"/>
              <a:gd name="connsiteX2" fmla="*/ 87596 w 1444909"/>
              <a:gd name="connsiteY2" fmla="*/ 16669 h 707705"/>
              <a:gd name="connsiteX3" fmla="*/ 80453 w 1444909"/>
              <a:gd name="connsiteY3" fmla="*/ 23813 h 707705"/>
              <a:gd name="connsiteX4" fmla="*/ 70928 w 1444909"/>
              <a:gd name="connsiteY4" fmla="*/ 38100 h 707705"/>
              <a:gd name="connsiteX5" fmla="*/ 63784 w 1444909"/>
              <a:gd name="connsiteY5" fmla="*/ 45244 h 707705"/>
              <a:gd name="connsiteX6" fmla="*/ 59021 w 1444909"/>
              <a:gd name="connsiteY6" fmla="*/ 52388 h 707705"/>
              <a:gd name="connsiteX7" fmla="*/ 51878 w 1444909"/>
              <a:gd name="connsiteY7" fmla="*/ 57150 h 707705"/>
              <a:gd name="connsiteX8" fmla="*/ 37590 w 1444909"/>
              <a:gd name="connsiteY8" fmla="*/ 66675 h 707705"/>
              <a:gd name="connsiteX9" fmla="*/ 25684 w 1444909"/>
              <a:gd name="connsiteY9" fmla="*/ 78582 h 707705"/>
              <a:gd name="connsiteX10" fmla="*/ 18540 w 1444909"/>
              <a:gd name="connsiteY10" fmla="*/ 83344 h 707705"/>
              <a:gd name="connsiteX11" fmla="*/ 11396 w 1444909"/>
              <a:gd name="connsiteY11" fmla="*/ 97632 h 707705"/>
              <a:gd name="connsiteX12" fmla="*/ 6634 w 1444909"/>
              <a:gd name="connsiteY12" fmla="*/ 104775 h 707705"/>
              <a:gd name="connsiteX13" fmla="*/ 4253 w 1444909"/>
              <a:gd name="connsiteY13" fmla="*/ 111919 h 707705"/>
              <a:gd name="connsiteX14" fmla="*/ 4253 w 1444909"/>
              <a:gd name="connsiteY14" fmla="*/ 202407 h 707705"/>
              <a:gd name="connsiteX15" fmla="*/ 28065 w 1444909"/>
              <a:gd name="connsiteY15" fmla="*/ 226219 h 707705"/>
              <a:gd name="connsiteX16" fmla="*/ 35209 w 1444909"/>
              <a:gd name="connsiteY16" fmla="*/ 230982 h 707705"/>
              <a:gd name="connsiteX17" fmla="*/ 49496 w 1444909"/>
              <a:gd name="connsiteY17" fmla="*/ 235744 h 707705"/>
              <a:gd name="connsiteX18" fmla="*/ 56640 w 1444909"/>
              <a:gd name="connsiteY18" fmla="*/ 238125 h 707705"/>
              <a:gd name="connsiteX19" fmla="*/ 63784 w 1444909"/>
              <a:gd name="connsiteY19" fmla="*/ 242888 h 707705"/>
              <a:gd name="connsiteX20" fmla="*/ 70928 w 1444909"/>
              <a:gd name="connsiteY20" fmla="*/ 245269 h 707705"/>
              <a:gd name="connsiteX21" fmla="*/ 75690 w 1444909"/>
              <a:gd name="connsiteY21" fmla="*/ 252413 h 707705"/>
              <a:gd name="connsiteX22" fmla="*/ 89978 w 1444909"/>
              <a:gd name="connsiteY22" fmla="*/ 257175 h 707705"/>
              <a:gd name="connsiteX23" fmla="*/ 111409 w 1444909"/>
              <a:gd name="connsiteY23" fmla="*/ 266700 h 707705"/>
              <a:gd name="connsiteX24" fmla="*/ 125696 w 1444909"/>
              <a:gd name="connsiteY24" fmla="*/ 271463 h 707705"/>
              <a:gd name="connsiteX25" fmla="*/ 144746 w 1444909"/>
              <a:gd name="connsiteY25" fmla="*/ 273844 h 707705"/>
              <a:gd name="connsiteX26" fmla="*/ 154271 w 1444909"/>
              <a:gd name="connsiteY26" fmla="*/ 276225 h 707705"/>
              <a:gd name="connsiteX27" fmla="*/ 175703 w 1444909"/>
              <a:gd name="connsiteY27" fmla="*/ 278607 h 707705"/>
              <a:gd name="connsiteX28" fmla="*/ 192371 w 1444909"/>
              <a:gd name="connsiteY28" fmla="*/ 283369 h 707705"/>
              <a:gd name="connsiteX29" fmla="*/ 209040 w 1444909"/>
              <a:gd name="connsiteY29" fmla="*/ 285750 h 707705"/>
              <a:gd name="connsiteX30" fmla="*/ 228090 w 1444909"/>
              <a:gd name="connsiteY30" fmla="*/ 290513 h 707705"/>
              <a:gd name="connsiteX31" fmla="*/ 244759 w 1444909"/>
              <a:gd name="connsiteY31" fmla="*/ 295275 h 707705"/>
              <a:gd name="connsiteX32" fmla="*/ 251903 w 1444909"/>
              <a:gd name="connsiteY32" fmla="*/ 300038 h 707705"/>
              <a:gd name="connsiteX33" fmla="*/ 278096 w 1444909"/>
              <a:gd name="connsiteY33" fmla="*/ 304800 h 707705"/>
              <a:gd name="connsiteX34" fmla="*/ 332865 w 1444909"/>
              <a:gd name="connsiteY34" fmla="*/ 311944 h 707705"/>
              <a:gd name="connsiteX35" fmla="*/ 382871 w 1444909"/>
              <a:gd name="connsiteY35" fmla="*/ 316707 h 707705"/>
              <a:gd name="connsiteX36" fmla="*/ 401921 w 1444909"/>
              <a:gd name="connsiteY36" fmla="*/ 319088 h 707705"/>
              <a:gd name="connsiteX37" fmla="*/ 418590 w 1444909"/>
              <a:gd name="connsiteY37" fmla="*/ 323850 h 707705"/>
              <a:gd name="connsiteX38" fmla="*/ 435259 w 1444909"/>
              <a:gd name="connsiteY38" fmla="*/ 326232 h 707705"/>
              <a:gd name="connsiteX39" fmla="*/ 463834 w 1444909"/>
              <a:gd name="connsiteY39" fmla="*/ 330994 h 707705"/>
              <a:gd name="connsiteX40" fmla="*/ 487646 w 1444909"/>
              <a:gd name="connsiteY40" fmla="*/ 335757 h 707705"/>
              <a:gd name="connsiteX41" fmla="*/ 516221 w 1444909"/>
              <a:gd name="connsiteY41" fmla="*/ 338138 h 707705"/>
              <a:gd name="connsiteX42" fmla="*/ 528128 w 1444909"/>
              <a:gd name="connsiteY42" fmla="*/ 340519 h 707705"/>
              <a:gd name="connsiteX43" fmla="*/ 537653 w 1444909"/>
              <a:gd name="connsiteY43" fmla="*/ 342900 h 707705"/>
              <a:gd name="connsiteX44" fmla="*/ 551940 w 1444909"/>
              <a:gd name="connsiteY44" fmla="*/ 345282 h 707705"/>
              <a:gd name="connsiteX45" fmla="*/ 559084 w 1444909"/>
              <a:gd name="connsiteY45" fmla="*/ 350044 h 707705"/>
              <a:gd name="connsiteX46" fmla="*/ 580515 w 1444909"/>
              <a:gd name="connsiteY46" fmla="*/ 354807 h 707705"/>
              <a:gd name="connsiteX47" fmla="*/ 587659 w 1444909"/>
              <a:gd name="connsiteY47" fmla="*/ 357188 h 707705"/>
              <a:gd name="connsiteX48" fmla="*/ 597184 w 1444909"/>
              <a:gd name="connsiteY48" fmla="*/ 359569 h 707705"/>
              <a:gd name="connsiteX49" fmla="*/ 604328 w 1444909"/>
              <a:gd name="connsiteY49" fmla="*/ 361950 h 707705"/>
              <a:gd name="connsiteX50" fmla="*/ 625759 w 1444909"/>
              <a:gd name="connsiteY50" fmla="*/ 364332 h 707705"/>
              <a:gd name="connsiteX51" fmla="*/ 637665 w 1444909"/>
              <a:gd name="connsiteY51" fmla="*/ 366713 h 707705"/>
              <a:gd name="connsiteX52" fmla="*/ 678146 w 1444909"/>
              <a:gd name="connsiteY52" fmla="*/ 369094 h 707705"/>
              <a:gd name="connsiteX53" fmla="*/ 699578 w 1444909"/>
              <a:gd name="connsiteY53" fmla="*/ 376238 h 707705"/>
              <a:gd name="connsiteX54" fmla="*/ 713865 w 1444909"/>
              <a:gd name="connsiteY54" fmla="*/ 381000 h 707705"/>
              <a:gd name="connsiteX55" fmla="*/ 728153 w 1444909"/>
              <a:gd name="connsiteY55" fmla="*/ 383382 h 707705"/>
              <a:gd name="connsiteX56" fmla="*/ 747203 w 1444909"/>
              <a:gd name="connsiteY56" fmla="*/ 388144 h 707705"/>
              <a:gd name="connsiteX57" fmla="*/ 785303 w 1444909"/>
              <a:gd name="connsiteY57" fmla="*/ 390525 h 707705"/>
              <a:gd name="connsiteX58" fmla="*/ 806734 w 1444909"/>
              <a:gd name="connsiteY58" fmla="*/ 395288 h 707705"/>
              <a:gd name="connsiteX59" fmla="*/ 818640 w 1444909"/>
              <a:gd name="connsiteY59" fmla="*/ 397669 h 707705"/>
              <a:gd name="connsiteX60" fmla="*/ 849596 w 1444909"/>
              <a:gd name="connsiteY60" fmla="*/ 400050 h 707705"/>
              <a:gd name="connsiteX61" fmla="*/ 861503 w 1444909"/>
              <a:gd name="connsiteY61" fmla="*/ 402432 h 707705"/>
              <a:gd name="connsiteX62" fmla="*/ 890078 w 1444909"/>
              <a:gd name="connsiteY62" fmla="*/ 407194 h 707705"/>
              <a:gd name="connsiteX63" fmla="*/ 899603 w 1444909"/>
              <a:gd name="connsiteY63" fmla="*/ 409575 h 707705"/>
              <a:gd name="connsiteX64" fmla="*/ 906746 w 1444909"/>
              <a:gd name="connsiteY64" fmla="*/ 411957 h 707705"/>
              <a:gd name="connsiteX65" fmla="*/ 935321 w 1444909"/>
              <a:gd name="connsiteY65" fmla="*/ 419100 h 707705"/>
              <a:gd name="connsiteX66" fmla="*/ 942465 w 1444909"/>
              <a:gd name="connsiteY66" fmla="*/ 421482 h 707705"/>
              <a:gd name="connsiteX67" fmla="*/ 954371 w 1444909"/>
              <a:gd name="connsiteY67" fmla="*/ 426244 h 707705"/>
              <a:gd name="connsiteX68" fmla="*/ 973421 w 1444909"/>
              <a:gd name="connsiteY68" fmla="*/ 431007 h 707705"/>
              <a:gd name="connsiteX69" fmla="*/ 985328 w 1444909"/>
              <a:gd name="connsiteY69" fmla="*/ 435769 h 707705"/>
              <a:gd name="connsiteX70" fmla="*/ 994853 w 1444909"/>
              <a:gd name="connsiteY70" fmla="*/ 440532 h 707705"/>
              <a:gd name="connsiteX71" fmla="*/ 1011521 w 1444909"/>
              <a:gd name="connsiteY71" fmla="*/ 445294 h 707705"/>
              <a:gd name="connsiteX72" fmla="*/ 1023428 w 1444909"/>
              <a:gd name="connsiteY72" fmla="*/ 447675 h 707705"/>
              <a:gd name="connsiteX73" fmla="*/ 1040096 w 1444909"/>
              <a:gd name="connsiteY73" fmla="*/ 452438 h 707705"/>
              <a:gd name="connsiteX74" fmla="*/ 1094865 w 1444909"/>
              <a:gd name="connsiteY74" fmla="*/ 459582 h 707705"/>
              <a:gd name="connsiteX75" fmla="*/ 1113915 w 1444909"/>
              <a:gd name="connsiteY75" fmla="*/ 464344 h 707705"/>
              <a:gd name="connsiteX76" fmla="*/ 1140109 w 1444909"/>
              <a:gd name="connsiteY76" fmla="*/ 469107 h 707705"/>
              <a:gd name="connsiteX77" fmla="*/ 1147253 w 1444909"/>
              <a:gd name="connsiteY77" fmla="*/ 471488 h 707705"/>
              <a:gd name="connsiteX78" fmla="*/ 1166303 w 1444909"/>
              <a:gd name="connsiteY78" fmla="*/ 473869 h 707705"/>
              <a:gd name="connsiteX79" fmla="*/ 1185353 w 1444909"/>
              <a:gd name="connsiteY79" fmla="*/ 478632 h 707705"/>
              <a:gd name="connsiteX80" fmla="*/ 1194878 w 1444909"/>
              <a:gd name="connsiteY80" fmla="*/ 481013 h 707705"/>
              <a:gd name="connsiteX81" fmla="*/ 1206784 w 1444909"/>
              <a:gd name="connsiteY81" fmla="*/ 483394 h 707705"/>
              <a:gd name="connsiteX82" fmla="*/ 1221071 w 1444909"/>
              <a:gd name="connsiteY82" fmla="*/ 488157 h 707705"/>
              <a:gd name="connsiteX83" fmla="*/ 1230596 w 1444909"/>
              <a:gd name="connsiteY83" fmla="*/ 490538 h 707705"/>
              <a:gd name="connsiteX84" fmla="*/ 1244884 w 1444909"/>
              <a:gd name="connsiteY84" fmla="*/ 495300 h 707705"/>
              <a:gd name="connsiteX85" fmla="*/ 1252028 w 1444909"/>
              <a:gd name="connsiteY85" fmla="*/ 497682 h 707705"/>
              <a:gd name="connsiteX86" fmla="*/ 1268696 w 1444909"/>
              <a:gd name="connsiteY86" fmla="*/ 500063 h 707705"/>
              <a:gd name="connsiteX87" fmla="*/ 1318703 w 1444909"/>
              <a:gd name="connsiteY87" fmla="*/ 507207 h 707705"/>
              <a:gd name="connsiteX88" fmla="*/ 1325846 w 1444909"/>
              <a:gd name="connsiteY88" fmla="*/ 509588 h 707705"/>
              <a:gd name="connsiteX89" fmla="*/ 1335371 w 1444909"/>
              <a:gd name="connsiteY89" fmla="*/ 511969 h 707705"/>
              <a:gd name="connsiteX90" fmla="*/ 1349659 w 1444909"/>
              <a:gd name="connsiteY90" fmla="*/ 516732 h 707705"/>
              <a:gd name="connsiteX91" fmla="*/ 1363946 w 1444909"/>
              <a:gd name="connsiteY91" fmla="*/ 521494 h 707705"/>
              <a:gd name="connsiteX92" fmla="*/ 1378234 w 1444909"/>
              <a:gd name="connsiteY92" fmla="*/ 526257 h 707705"/>
              <a:gd name="connsiteX93" fmla="*/ 1385378 w 1444909"/>
              <a:gd name="connsiteY93" fmla="*/ 528638 h 707705"/>
              <a:gd name="connsiteX94" fmla="*/ 1402046 w 1444909"/>
              <a:gd name="connsiteY94" fmla="*/ 538163 h 707705"/>
              <a:gd name="connsiteX95" fmla="*/ 1416334 w 1444909"/>
              <a:gd name="connsiteY95" fmla="*/ 547688 h 707705"/>
              <a:gd name="connsiteX96" fmla="*/ 1423478 w 1444909"/>
              <a:gd name="connsiteY96" fmla="*/ 552450 h 707705"/>
              <a:gd name="connsiteX97" fmla="*/ 1433003 w 1444909"/>
              <a:gd name="connsiteY97" fmla="*/ 566738 h 707705"/>
              <a:gd name="connsiteX98" fmla="*/ 1437765 w 1444909"/>
              <a:gd name="connsiteY98" fmla="*/ 573882 h 707705"/>
              <a:gd name="connsiteX99" fmla="*/ 1444909 w 1444909"/>
              <a:gd name="connsiteY99" fmla="*/ 588169 h 707705"/>
              <a:gd name="connsiteX100" fmla="*/ 1442528 w 1444909"/>
              <a:gd name="connsiteY100" fmla="*/ 628650 h 707705"/>
              <a:gd name="connsiteX101" fmla="*/ 1430621 w 1444909"/>
              <a:gd name="connsiteY101" fmla="*/ 650082 h 707705"/>
              <a:gd name="connsiteX102" fmla="*/ 1418715 w 1444909"/>
              <a:gd name="connsiteY102" fmla="*/ 664369 h 707705"/>
              <a:gd name="connsiteX103" fmla="*/ 1416334 w 1444909"/>
              <a:gd name="connsiteY103" fmla="*/ 671513 h 707705"/>
              <a:gd name="connsiteX104" fmla="*/ 1404428 w 1444909"/>
              <a:gd name="connsiteY104" fmla="*/ 685800 h 707705"/>
              <a:gd name="connsiteX105" fmla="*/ 1397284 w 1444909"/>
              <a:gd name="connsiteY105" fmla="*/ 688182 h 707705"/>
              <a:gd name="connsiteX106" fmla="*/ 1387759 w 1444909"/>
              <a:gd name="connsiteY106" fmla="*/ 695325 h 707705"/>
              <a:gd name="connsiteX107" fmla="*/ 1380615 w 1444909"/>
              <a:gd name="connsiteY107" fmla="*/ 700088 h 707705"/>
              <a:gd name="connsiteX108" fmla="*/ 1373471 w 1444909"/>
              <a:gd name="connsiteY108" fmla="*/ 707232 h 707705"/>
              <a:gd name="connsiteX109" fmla="*/ 1366328 w 1444909"/>
              <a:gd name="connsiteY109" fmla="*/ 707232 h 70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444909" h="707705">
                <a:moveTo>
                  <a:pt x="128078" y="0"/>
                </a:moveTo>
                <a:cubicBezTo>
                  <a:pt x="124782" y="659"/>
                  <a:pt x="113146" y="2475"/>
                  <a:pt x="109028" y="4763"/>
                </a:cubicBezTo>
                <a:cubicBezTo>
                  <a:pt x="84466" y="18408"/>
                  <a:pt x="103760" y="11282"/>
                  <a:pt x="87596" y="16669"/>
                </a:cubicBezTo>
                <a:cubicBezTo>
                  <a:pt x="85215" y="19050"/>
                  <a:pt x="82520" y="21155"/>
                  <a:pt x="80453" y="23813"/>
                </a:cubicBezTo>
                <a:cubicBezTo>
                  <a:pt x="76939" y="28331"/>
                  <a:pt x="74975" y="34053"/>
                  <a:pt x="70928" y="38100"/>
                </a:cubicBezTo>
                <a:cubicBezTo>
                  <a:pt x="68547" y="40481"/>
                  <a:pt x="65940" y="42657"/>
                  <a:pt x="63784" y="45244"/>
                </a:cubicBezTo>
                <a:cubicBezTo>
                  <a:pt x="61952" y="47443"/>
                  <a:pt x="61045" y="50364"/>
                  <a:pt x="59021" y="52388"/>
                </a:cubicBezTo>
                <a:cubicBezTo>
                  <a:pt x="56998" y="54411"/>
                  <a:pt x="54076" y="55318"/>
                  <a:pt x="51878" y="57150"/>
                </a:cubicBezTo>
                <a:cubicBezTo>
                  <a:pt x="39987" y="67060"/>
                  <a:pt x="50144" y="62491"/>
                  <a:pt x="37590" y="66675"/>
                </a:cubicBezTo>
                <a:cubicBezTo>
                  <a:pt x="18535" y="79379"/>
                  <a:pt x="41563" y="62703"/>
                  <a:pt x="25684" y="78582"/>
                </a:cubicBezTo>
                <a:cubicBezTo>
                  <a:pt x="23660" y="80606"/>
                  <a:pt x="20921" y="81757"/>
                  <a:pt x="18540" y="83344"/>
                </a:cubicBezTo>
                <a:cubicBezTo>
                  <a:pt x="4890" y="103822"/>
                  <a:pt x="21258" y="77910"/>
                  <a:pt x="11396" y="97632"/>
                </a:cubicBezTo>
                <a:cubicBezTo>
                  <a:pt x="10116" y="100191"/>
                  <a:pt x="8221" y="102394"/>
                  <a:pt x="6634" y="104775"/>
                </a:cubicBezTo>
                <a:cubicBezTo>
                  <a:pt x="5840" y="107156"/>
                  <a:pt x="4862" y="109484"/>
                  <a:pt x="4253" y="111919"/>
                </a:cubicBezTo>
                <a:cubicBezTo>
                  <a:pt x="-3081" y="141252"/>
                  <a:pt x="524" y="173325"/>
                  <a:pt x="4253" y="202407"/>
                </a:cubicBezTo>
                <a:cubicBezTo>
                  <a:pt x="5737" y="213979"/>
                  <a:pt x="20232" y="220997"/>
                  <a:pt x="28065" y="226219"/>
                </a:cubicBezTo>
                <a:cubicBezTo>
                  <a:pt x="30446" y="227807"/>
                  <a:pt x="32494" y="230077"/>
                  <a:pt x="35209" y="230982"/>
                </a:cubicBezTo>
                <a:lnTo>
                  <a:pt x="49496" y="235744"/>
                </a:lnTo>
                <a:lnTo>
                  <a:pt x="56640" y="238125"/>
                </a:lnTo>
                <a:cubicBezTo>
                  <a:pt x="59021" y="239713"/>
                  <a:pt x="61224" y="241608"/>
                  <a:pt x="63784" y="242888"/>
                </a:cubicBezTo>
                <a:cubicBezTo>
                  <a:pt x="66029" y="244011"/>
                  <a:pt x="68968" y="243701"/>
                  <a:pt x="70928" y="245269"/>
                </a:cubicBezTo>
                <a:cubicBezTo>
                  <a:pt x="73163" y="247057"/>
                  <a:pt x="73263" y="250896"/>
                  <a:pt x="75690" y="252413"/>
                </a:cubicBezTo>
                <a:cubicBezTo>
                  <a:pt x="79947" y="255074"/>
                  <a:pt x="89978" y="257175"/>
                  <a:pt x="89978" y="257175"/>
                </a:cubicBezTo>
                <a:cubicBezTo>
                  <a:pt x="101299" y="264724"/>
                  <a:pt x="94404" y="261032"/>
                  <a:pt x="111409" y="266700"/>
                </a:cubicBezTo>
                <a:lnTo>
                  <a:pt x="125696" y="271463"/>
                </a:lnTo>
                <a:cubicBezTo>
                  <a:pt x="132046" y="272257"/>
                  <a:pt x="138434" y="272792"/>
                  <a:pt x="144746" y="273844"/>
                </a:cubicBezTo>
                <a:cubicBezTo>
                  <a:pt x="147974" y="274382"/>
                  <a:pt x="151036" y="275727"/>
                  <a:pt x="154271" y="276225"/>
                </a:cubicBezTo>
                <a:cubicBezTo>
                  <a:pt x="161375" y="277318"/>
                  <a:pt x="168559" y="277813"/>
                  <a:pt x="175703" y="278607"/>
                </a:cubicBezTo>
                <a:cubicBezTo>
                  <a:pt x="181824" y="280647"/>
                  <a:pt x="185792" y="282173"/>
                  <a:pt x="192371" y="283369"/>
                </a:cubicBezTo>
                <a:cubicBezTo>
                  <a:pt x="197893" y="284373"/>
                  <a:pt x="203484" y="284956"/>
                  <a:pt x="209040" y="285750"/>
                </a:cubicBezTo>
                <a:cubicBezTo>
                  <a:pt x="221804" y="290006"/>
                  <a:pt x="210852" y="286683"/>
                  <a:pt x="228090" y="290513"/>
                </a:cubicBezTo>
                <a:cubicBezTo>
                  <a:pt x="237060" y="292506"/>
                  <a:pt x="236804" y="292624"/>
                  <a:pt x="244759" y="295275"/>
                </a:cubicBezTo>
                <a:cubicBezTo>
                  <a:pt x="247140" y="296863"/>
                  <a:pt x="249272" y="298911"/>
                  <a:pt x="251903" y="300038"/>
                </a:cubicBezTo>
                <a:cubicBezTo>
                  <a:pt x="258078" y="302685"/>
                  <a:pt x="273270" y="303835"/>
                  <a:pt x="278096" y="304800"/>
                </a:cubicBezTo>
                <a:cubicBezTo>
                  <a:pt x="320209" y="313223"/>
                  <a:pt x="269674" y="307732"/>
                  <a:pt x="332865" y="311944"/>
                </a:cubicBezTo>
                <a:cubicBezTo>
                  <a:pt x="354247" y="319070"/>
                  <a:pt x="333723" y="312926"/>
                  <a:pt x="382871" y="316707"/>
                </a:cubicBezTo>
                <a:cubicBezTo>
                  <a:pt x="389252" y="317198"/>
                  <a:pt x="395571" y="318294"/>
                  <a:pt x="401921" y="319088"/>
                </a:cubicBezTo>
                <a:cubicBezTo>
                  <a:pt x="408043" y="321128"/>
                  <a:pt x="412011" y="322654"/>
                  <a:pt x="418590" y="323850"/>
                </a:cubicBezTo>
                <a:cubicBezTo>
                  <a:pt x="424112" y="324854"/>
                  <a:pt x="429703" y="325438"/>
                  <a:pt x="435259" y="326232"/>
                </a:cubicBezTo>
                <a:cubicBezTo>
                  <a:pt x="451211" y="331549"/>
                  <a:pt x="434211" y="326437"/>
                  <a:pt x="463834" y="330994"/>
                </a:cubicBezTo>
                <a:cubicBezTo>
                  <a:pt x="494573" y="335723"/>
                  <a:pt x="445745" y="331101"/>
                  <a:pt x="487646" y="335757"/>
                </a:cubicBezTo>
                <a:cubicBezTo>
                  <a:pt x="497146" y="336813"/>
                  <a:pt x="506696" y="337344"/>
                  <a:pt x="516221" y="338138"/>
                </a:cubicBezTo>
                <a:cubicBezTo>
                  <a:pt x="520190" y="338932"/>
                  <a:pt x="524177" y="339641"/>
                  <a:pt x="528128" y="340519"/>
                </a:cubicBezTo>
                <a:cubicBezTo>
                  <a:pt x="531323" y="341229"/>
                  <a:pt x="534444" y="342258"/>
                  <a:pt x="537653" y="342900"/>
                </a:cubicBezTo>
                <a:cubicBezTo>
                  <a:pt x="542387" y="343847"/>
                  <a:pt x="547178" y="344488"/>
                  <a:pt x="551940" y="345282"/>
                </a:cubicBezTo>
                <a:cubicBezTo>
                  <a:pt x="554321" y="346869"/>
                  <a:pt x="556524" y="348764"/>
                  <a:pt x="559084" y="350044"/>
                </a:cubicBezTo>
                <a:cubicBezTo>
                  <a:pt x="565515" y="353259"/>
                  <a:pt x="573934" y="353344"/>
                  <a:pt x="580515" y="354807"/>
                </a:cubicBezTo>
                <a:cubicBezTo>
                  <a:pt x="582965" y="355352"/>
                  <a:pt x="585245" y="356498"/>
                  <a:pt x="587659" y="357188"/>
                </a:cubicBezTo>
                <a:cubicBezTo>
                  <a:pt x="590806" y="358087"/>
                  <a:pt x="594037" y="358670"/>
                  <a:pt x="597184" y="359569"/>
                </a:cubicBezTo>
                <a:cubicBezTo>
                  <a:pt x="599598" y="360259"/>
                  <a:pt x="601852" y="361537"/>
                  <a:pt x="604328" y="361950"/>
                </a:cubicBezTo>
                <a:cubicBezTo>
                  <a:pt x="611418" y="363132"/>
                  <a:pt x="618644" y="363315"/>
                  <a:pt x="625759" y="364332"/>
                </a:cubicBezTo>
                <a:cubicBezTo>
                  <a:pt x="629766" y="364904"/>
                  <a:pt x="633634" y="366347"/>
                  <a:pt x="637665" y="366713"/>
                </a:cubicBezTo>
                <a:cubicBezTo>
                  <a:pt x="651126" y="367937"/>
                  <a:pt x="664652" y="368300"/>
                  <a:pt x="678146" y="369094"/>
                </a:cubicBezTo>
                <a:lnTo>
                  <a:pt x="699578" y="376238"/>
                </a:lnTo>
                <a:lnTo>
                  <a:pt x="713865" y="381000"/>
                </a:lnTo>
                <a:cubicBezTo>
                  <a:pt x="718628" y="381794"/>
                  <a:pt x="723440" y="382334"/>
                  <a:pt x="728153" y="383382"/>
                </a:cubicBezTo>
                <a:cubicBezTo>
                  <a:pt x="741394" y="386325"/>
                  <a:pt x="729193" y="386429"/>
                  <a:pt x="747203" y="388144"/>
                </a:cubicBezTo>
                <a:cubicBezTo>
                  <a:pt x="759870" y="389350"/>
                  <a:pt x="772603" y="389731"/>
                  <a:pt x="785303" y="390525"/>
                </a:cubicBezTo>
                <a:lnTo>
                  <a:pt x="806734" y="395288"/>
                </a:lnTo>
                <a:cubicBezTo>
                  <a:pt x="810691" y="396136"/>
                  <a:pt x="814618" y="397222"/>
                  <a:pt x="818640" y="397669"/>
                </a:cubicBezTo>
                <a:cubicBezTo>
                  <a:pt x="828926" y="398812"/>
                  <a:pt x="839277" y="399256"/>
                  <a:pt x="849596" y="400050"/>
                </a:cubicBezTo>
                <a:cubicBezTo>
                  <a:pt x="853565" y="400844"/>
                  <a:pt x="857517" y="401729"/>
                  <a:pt x="861503" y="402432"/>
                </a:cubicBezTo>
                <a:cubicBezTo>
                  <a:pt x="871012" y="404110"/>
                  <a:pt x="880710" y="404852"/>
                  <a:pt x="890078" y="407194"/>
                </a:cubicBezTo>
                <a:cubicBezTo>
                  <a:pt x="893253" y="407988"/>
                  <a:pt x="896456" y="408676"/>
                  <a:pt x="899603" y="409575"/>
                </a:cubicBezTo>
                <a:cubicBezTo>
                  <a:pt x="902016" y="410265"/>
                  <a:pt x="904321" y="411310"/>
                  <a:pt x="906746" y="411957"/>
                </a:cubicBezTo>
                <a:cubicBezTo>
                  <a:pt x="916233" y="414487"/>
                  <a:pt x="926007" y="415994"/>
                  <a:pt x="935321" y="419100"/>
                </a:cubicBezTo>
                <a:cubicBezTo>
                  <a:pt x="937702" y="419894"/>
                  <a:pt x="940115" y="420601"/>
                  <a:pt x="942465" y="421482"/>
                </a:cubicBezTo>
                <a:cubicBezTo>
                  <a:pt x="946467" y="422983"/>
                  <a:pt x="950286" y="424987"/>
                  <a:pt x="954371" y="426244"/>
                </a:cubicBezTo>
                <a:cubicBezTo>
                  <a:pt x="960627" y="428169"/>
                  <a:pt x="967344" y="428576"/>
                  <a:pt x="973421" y="431007"/>
                </a:cubicBezTo>
                <a:cubicBezTo>
                  <a:pt x="977390" y="432594"/>
                  <a:pt x="981422" y="434033"/>
                  <a:pt x="985328" y="435769"/>
                </a:cubicBezTo>
                <a:cubicBezTo>
                  <a:pt x="988572" y="437211"/>
                  <a:pt x="991590" y="439134"/>
                  <a:pt x="994853" y="440532"/>
                </a:cubicBezTo>
                <a:cubicBezTo>
                  <a:pt x="999136" y="442368"/>
                  <a:pt x="1007339" y="444365"/>
                  <a:pt x="1011521" y="445294"/>
                </a:cubicBezTo>
                <a:cubicBezTo>
                  <a:pt x="1015472" y="446172"/>
                  <a:pt x="1019501" y="446693"/>
                  <a:pt x="1023428" y="447675"/>
                </a:cubicBezTo>
                <a:cubicBezTo>
                  <a:pt x="1036132" y="450851"/>
                  <a:pt x="1024933" y="449763"/>
                  <a:pt x="1040096" y="452438"/>
                </a:cubicBezTo>
                <a:cubicBezTo>
                  <a:pt x="1093152" y="461800"/>
                  <a:pt x="1049804" y="453573"/>
                  <a:pt x="1094865" y="459582"/>
                </a:cubicBezTo>
                <a:cubicBezTo>
                  <a:pt x="1113675" y="462090"/>
                  <a:pt x="1100176" y="460910"/>
                  <a:pt x="1113915" y="464344"/>
                </a:cubicBezTo>
                <a:cubicBezTo>
                  <a:pt x="1131237" y="468674"/>
                  <a:pt x="1121015" y="464864"/>
                  <a:pt x="1140109" y="469107"/>
                </a:cubicBezTo>
                <a:cubicBezTo>
                  <a:pt x="1142559" y="469652"/>
                  <a:pt x="1144783" y="471039"/>
                  <a:pt x="1147253" y="471488"/>
                </a:cubicBezTo>
                <a:cubicBezTo>
                  <a:pt x="1153549" y="472633"/>
                  <a:pt x="1159978" y="472896"/>
                  <a:pt x="1166303" y="473869"/>
                </a:cubicBezTo>
                <a:cubicBezTo>
                  <a:pt x="1182046" y="476291"/>
                  <a:pt x="1173517" y="475250"/>
                  <a:pt x="1185353" y="478632"/>
                </a:cubicBezTo>
                <a:cubicBezTo>
                  <a:pt x="1188500" y="479531"/>
                  <a:pt x="1191683" y="480303"/>
                  <a:pt x="1194878" y="481013"/>
                </a:cubicBezTo>
                <a:cubicBezTo>
                  <a:pt x="1198829" y="481891"/>
                  <a:pt x="1202879" y="482329"/>
                  <a:pt x="1206784" y="483394"/>
                </a:cubicBezTo>
                <a:cubicBezTo>
                  <a:pt x="1211627" y="484715"/>
                  <a:pt x="1216201" y="486940"/>
                  <a:pt x="1221071" y="488157"/>
                </a:cubicBezTo>
                <a:cubicBezTo>
                  <a:pt x="1224246" y="488951"/>
                  <a:pt x="1227461" y="489598"/>
                  <a:pt x="1230596" y="490538"/>
                </a:cubicBezTo>
                <a:cubicBezTo>
                  <a:pt x="1235405" y="491980"/>
                  <a:pt x="1240121" y="493712"/>
                  <a:pt x="1244884" y="495300"/>
                </a:cubicBezTo>
                <a:cubicBezTo>
                  <a:pt x="1247265" y="496094"/>
                  <a:pt x="1249543" y="497327"/>
                  <a:pt x="1252028" y="497682"/>
                </a:cubicBezTo>
                <a:lnTo>
                  <a:pt x="1268696" y="500063"/>
                </a:lnTo>
                <a:cubicBezTo>
                  <a:pt x="1280413" y="501591"/>
                  <a:pt x="1303860" y="503496"/>
                  <a:pt x="1318703" y="507207"/>
                </a:cubicBezTo>
                <a:cubicBezTo>
                  <a:pt x="1321138" y="507816"/>
                  <a:pt x="1323433" y="508899"/>
                  <a:pt x="1325846" y="509588"/>
                </a:cubicBezTo>
                <a:cubicBezTo>
                  <a:pt x="1328993" y="510487"/>
                  <a:pt x="1332236" y="511029"/>
                  <a:pt x="1335371" y="511969"/>
                </a:cubicBezTo>
                <a:cubicBezTo>
                  <a:pt x="1340180" y="513412"/>
                  <a:pt x="1344896" y="515144"/>
                  <a:pt x="1349659" y="516732"/>
                </a:cubicBezTo>
                <a:lnTo>
                  <a:pt x="1363946" y="521494"/>
                </a:lnTo>
                <a:lnTo>
                  <a:pt x="1378234" y="526257"/>
                </a:lnTo>
                <a:lnTo>
                  <a:pt x="1385378" y="528638"/>
                </a:lnTo>
                <a:cubicBezTo>
                  <a:pt x="1410082" y="545108"/>
                  <a:pt x="1371841" y="520040"/>
                  <a:pt x="1402046" y="538163"/>
                </a:cubicBezTo>
                <a:cubicBezTo>
                  <a:pt x="1406954" y="541108"/>
                  <a:pt x="1411571" y="544513"/>
                  <a:pt x="1416334" y="547688"/>
                </a:cubicBezTo>
                <a:lnTo>
                  <a:pt x="1423478" y="552450"/>
                </a:lnTo>
                <a:lnTo>
                  <a:pt x="1433003" y="566738"/>
                </a:lnTo>
                <a:cubicBezTo>
                  <a:pt x="1434590" y="569119"/>
                  <a:pt x="1436860" y="571167"/>
                  <a:pt x="1437765" y="573882"/>
                </a:cubicBezTo>
                <a:cubicBezTo>
                  <a:pt x="1441051" y="583740"/>
                  <a:pt x="1438754" y="578937"/>
                  <a:pt x="1444909" y="588169"/>
                </a:cubicBezTo>
                <a:cubicBezTo>
                  <a:pt x="1444115" y="601663"/>
                  <a:pt x="1444276" y="615247"/>
                  <a:pt x="1442528" y="628650"/>
                </a:cubicBezTo>
                <a:cubicBezTo>
                  <a:pt x="1440413" y="644866"/>
                  <a:pt x="1438824" y="640238"/>
                  <a:pt x="1430621" y="650082"/>
                </a:cubicBezTo>
                <a:cubicBezTo>
                  <a:pt x="1414044" y="669974"/>
                  <a:pt x="1439588" y="643496"/>
                  <a:pt x="1418715" y="664369"/>
                </a:cubicBezTo>
                <a:cubicBezTo>
                  <a:pt x="1417921" y="666750"/>
                  <a:pt x="1417457" y="669268"/>
                  <a:pt x="1416334" y="671513"/>
                </a:cubicBezTo>
                <a:cubicBezTo>
                  <a:pt x="1414138" y="675905"/>
                  <a:pt x="1408377" y="683167"/>
                  <a:pt x="1404428" y="685800"/>
                </a:cubicBezTo>
                <a:cubicBezTo>
                  <a:pt x="1402339" y="687192"/>
                  <a:pt x="1399665" y="687388"/>
                  <a:pt x="1397284" y="688182"/>
                </a:cubicBezTo>
                <a:cubicBezTo>
                  <a:pt x="1394109" y="690563"/>
                  <a:pt x="1390988" y="693018"/>
                  <a:pt x="1387759" y="695325"/>
                </a:cubicBezTo>
                <a:cubicBezTo>
                  <a:pt x="1385430" y="696989"/>
                  <a:pt x="1382814" y="698256"/>
                  <a:pt x="1380615" y="700088"/>
                </a:cubicBezTo>
                <a:cubicBezTo>
                  <a:pt x="1378028" y="702244"/>
                  <a:pt x="1376483" y="705726"/>
                  <a:pt x="1373471" y="707232"/>
                </a:cubicBezTo>
                <a:cubicBezTo>
                  <a:pt x="1371341" y="708297"/>
                  <a:pt x="1368709" y="707232"/>
                  <a:pt x="1366328" y="707232"/>
                </a:cubicBezTo>
              </a:path>
            </a:pathLst>
          </a:custGeom>
          <a:ln w="57150" cmpd="sng">
            <a:solidFill>
              <a:srgbClr val="0000D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lIns="121917" tIns="60959" rIns="121917" bIns="60959" rtlCol="0" anchor="ctr"/>
          <a:lstStyle/>
          <a:p>
            <a:pPr algn="ctr"/>
            <a:endParaRPr lang="en-GB" sz="2400"/>
          </a:p>
        </p:txBody>
      </p:sp>
      <p:sp>
        <p:nvSpPr>
          <p:cNvPr id="17" name="Freeform 16"/>
          <p:cNvSpPr/>
          <p:nvPr/>
        </p:nvSpPr>
        <p:spPr>
          <a:xfrm>
            <a:off x="5356578" y="2720623"/>
            <a:ext cx="3093156" cy="558800"/>
          </a:xfrm>
          <a:custGeom>
            <a:avLst/>
            <a:gdLst>
              <a:gd name="connsiteX0" fmla="*/ 2319867 w 2319867"/>
              <a:gd name="connsiteY0" fmla="*/ 0 h 419100"/>
              <a:gd name="connsiteX1" fmla="*/ 2218267 w 2319867"/>
              <a:gd name="connsiteY1" fmla="*/ 4233 h 419100"/>
              <a:gd name="connsiteX2" fmla="*/ 2065867 w 2319867"/>
              <a:gd name="connsiteY2" fmla="*/ 8466 h 419100"/>
              <a:gd name="connsiteX3" fmla="*/ 1794934 w 2319867"/>
              <a:gd name="connsiteY3" fmla="*/ 16933 h 419100"/>
              <a:gd name="connsiteX4" fmla="*/ 1528234 w 2319867"/>
              <a:gd name="connsiteY4" fmla="*/ 29633 h 419100"/>
              <a:gd name="connsiteX5" fmla="*/ 1189567 w 2319867"/>
              <a:gd name="connsiteY5" fmla="*/ 63500 h 419100"/>
              <a:gd name="connsiteX6" fmla="*/ 927100 w 2319867"/>
              <a:gd name="connsiteY6" fmla="*/ 97366 h 419100"/>
              <a:gd name="connsiteX7" fmla="*/ 690034 w 2319867"/>
              <a:gd name="connsiteY7" fmla="*/ 131233 h 419100"/>
              <a:gd name="connsiteX8" fmla="*/ 499534 w 2319867"/>
              <a:gd name="connsiteY8" fmla="*/ 177800 h 419100"/>
              <a:gd name="connsiteX9" fmla="*/ 292100 w 2319867"/>
              <a:gd name="connsiteY9" fmla="*/ 232833 h 419100"/>
              <a:gd name="connsiteX10" fmla="*/ 160867 w 2319867"/>
              <a:gd name="connsiteY10" fmla="*/ 279400 h 419100"/>
              <a:gd name="connsiteX11" fmla="*/ 59267 w 2319867"/>
              <a:gd name="connsiteY11" fmla="*/ 334433 h 419100"/>
              <a:gd name="connsiteX12" fmla="*/ 12700 w 2319867"/>
              <a:gd name="connsiteY12" fmla="*/ 385233 h 419100"/>
              <a:gd name="connsiteX13" fmla="*/ 0 w 2319867"/>
              <a:gd name="connsiteY13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19867" h="419100">
                <a:moveTo>
                  <a:pt x="2319867" y="0"/>
                </a:moveTo>
                <a:lnTo>
                  <a:pt x="2218267" y="4233"/>
                </a:lnTo>
                <a:lnTo>
                  <a:pt x="2065867" y="8466"/>
                </a:lnTo>
                <a:lnTo>
                  <a:pt x="1794934" y="16933"/>
                </a:lnTo>
                <a:cubicBezTo>
                  <a:pt x="1705329" y="20461"/>
                  <a:pt x="1629128" y="21872"/>
                  <a:pt x="1528234" y="29633"/>
                </a:cubicBezTo>
                <a:cubicBezTo>
                  <a:pt x="1427339" y="37394"/>
                  <a:pt x="1289756" y="52211"/>
                  <a:pt x="1189567" y="63500"/>
                </a:cubicBezTo>
                <a:cubicBezTo>
                  <a:pt x="1089378" y="74789"/>
                  <a:pt x="927100" y="97366"/>
                  <a:pt x="927100" y="97366"/>
                </a:cubicBezTo>
                <a:cubicBezTo>
                  <a:pt x="843844" y="108655"/>
                  <a:pt x="761295" y="117827"/>
                  <a:pt x="690034" y="131233"/>
                </a:cubicBezTo>
                <a:cubicBezTo>
                  <a:pt x="618773" y="144639"/>
                  <a:pt x="499534" y="177800"/>
                  <a:pt x="499534" y="177800"/>
                </a:cubicBezTo>
                <a:cubicBezTo>
                  <a:pt x="433212" y="194733"/>
                  <a:pt x="348545" y="215900"/>
                  <a:pt x="292100" y="232833"/>
                </a:cubicBezTo>
                <a:cubicBezTo>
                  <a:pt x="235655" y="249766"/>
                  <a:pt x="199672" y="262467"/>
                  <a:pt x="160867" y="279400"/>
                </a:cubicBezTo>
                <a:cubicBezTo>
                  <a:pt x="122062" y="296333"/>
                  <a:pt x="83961" y="316794"/>
                  <a:pt x="59267" y="334433"/>
                </a:cubicBezTo>
                <a:cubicBezTo>
                  <a:pt x="34573" y="352072"/>
                  <a:pt x="22578" y="371122"/>
                  <a:pt x="12700" y="385233"/>
                </a:cubicBezTo>
                <a:cubicBezTo>
                  <a:pt x="2822" y="399344"/>
                  <a:pt x="0" y="419100"/>
                  <a:pt x="0" y="419100"/>
                </a:cubicBezTo>
              </a:path>
            </a:pathLst>
          </a:custGeom>
          <a:ln w="41275" cmpd="sng">
            <a:solidFill>
              <a:srgbClr val="139E0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Rectangle 19"/>
          <p:cNvSpPr/>
          <p:nvPr/>
        </p:nvSpPr>
        <p:spPr>
          <a:xfrm>
            <a:off x="6684434" y="2582111"/>
            <a:ext cx="439356" cy="153107"/>
          </a:xfrm>
          <a:prstGeom prst="rect">
            <a:avLst/>
          </a:prstGeom>
          <a:solidFill>
            <a:srgbClr val="FFFFFF">
              <a:alpha val="83137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6481234" y="2664884"/>
            <a:ext cx="397933" cy="66323"/>
          </a:xfrm>
          <a:prstGeom prst="straightConnector1">
            <a:avLst/>
          </a:prstGeom>
          <a:ln w="28575">
            <a:solidFill>
              <a:srgbClr val="139E0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C8F97CB-B87F-6942-A710-AEEF8DD1FD58}"/>
              </a:ext>
            </a:extLst>
          </p:cNvPr>
          <p:cNvSpPr/>
          <p:nvPr/>
        </p:nvSpPr>
        <p:spPr>
          <a:xfrm>
            <a:off x="3928533" y="2243668"/>
            <a:ext cx="254000" cy="1451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38B81E6-33BB-844E-BF1B-5E6295EB8D58}"/>
              </a:ext>
            </a:extLst>
          </p:cNvPr>
          <p:cNvSpPr/>
          <p:nvPr/>
        </p:nvSpPr>
        <p:spPr>
          <a:xfrm>
            <a:off x="5029201" y="2432972"/>
            <a:ext cx="311689" cy="2319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AE6BD0-E75D-F148-ADFB-CC5FF23822F1}"/>
              </a:ext>
            </a:extLst>
          </p:cNvPr>
          <p:cNvSpPr/>
          <p:nvPr/>
        </p:nvSpPr>
        <p:spPr>
          <a:xfrm>
            <a:off x="4177886" y="1448426"/>
            <a:ext cx="311689" cy="2319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9DD2D827-0B11-F54F-BD9F-B273670DB4D6}"/>
              </a:ext>
            </a:extLst>
          </p:cNvPr>
          <p:cNvSpPr txBox="1">
            <a:spLocks/>
          </p:cNvSpPr>
          <p:nvPr/>
        </p:nvSpPr>
        <p:spPr>
          <a:xfrm>
            <a:off x="9075400" y="6324524"/>
            <a:ext cx="28448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CMUSansSerif"/>
                <a:ea typeface="+mn-ea"/>
                <a:cs typeface="CMUSansSerif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EA655-6DB3-4F4A-912E-9FB87C7B001D}" type="slidenum">
              <a:rPr lang="en-US" sz="16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pPr/>
              <a:t>9</a:t>
            </a:fld>
            <a:endParaRPr lang="en-US" sz="1600" dirty="0"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8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6726</TotalTime>
  <Words>2220</Words>
  <Application>Microsoft Macintosh PowerPoint</Application>
  <PresentationFormat>Widescreen</PresentationFormat>
  <Paragraphs>481</Paragraphs>
  <Slides>65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82" baseType="lpstr">
      <vt:lpstr>Arial</vt:lpstr>
      <vt:lpstr>Avenir Book</vt:lpstr>
      <vt:lpstr>Calibri</vt:lpstr>
      <vt:lpstr>Calibri Light</vt:lpstr>
      <vt:lpstr>Cambria</vt:lpstr>
      <vt:lpstr>cmr10</vt:lpstr>
      <vt:lpstr>CMU Bright Roman</vt:lpstr>
      <vt:lpstr>CMU Concrete Roman</vt:lpstr>
      <vt:lpstr>CMU Sans Serif Medium</vt:lpstr>
      <vt:lpstr>CMU Sans Serif Medium</vt:lpstr>
      <vt:lpstr>CMU Serif Roman</vt:lpstr>
      <vt:lpstr>CMU Serif Roman</vt:lpstr>
      <vt:lpstr>CMUSansSerif</vt:lpstr>
      <vt:lpstr>Helvetica</vt:lpstr>
      <vt:lpstr>Times New Roman</vt:lpstr>
      <vt:lpstr>Wingdings</vt:lpstr>
      <vt:lpstr>Office Theme</vt:lpstr>
      <vt:lpstr>Caustic Analysis in Accelerators</vt:lpstr>
      <vt:lpstr>PowerPoint Presentation</vt:lpstr>
      <vt:lpstr>PowerPoint Presentation</vt:lpstr>
      <vt:lpstr>PowerPoint Presentation</vt:lpstr>
      <vt:lpstr>Outline</vt:lpstr>
      <vt:lpstr>Outline</vt:lpstr>
      <vt:lpstr>PowerPoint Presentation</vt:lpstr>
      <vt:lpstr>PowerPoint Presentation</vt:lpstr>
      <vt:lpstr>Caustics fall into catastrophe theory</vt:lpstr>
      <vt:lpstr>Longitudinal phase space evolution through a bunch compression</vt:lpstr>
      <vt:lpstr>Longitudinal phase space dist. at bunch compression exit</vt:lpstr>
      <vt:lpstr>Caustic expression:</vt:lpstr>
      <vt:lpstr>Caustic expression for a chicane</vt:lpstr>
      <vt:lpstr>PowerPoint Presentation</vt:lpstr>
      <vt:lpstr>A closer look…</vt:lpstr>
      <vt:lpstr>PowerPoint Presentation</vt:lpstr>
      <vt:lpstr>LSLC’s experience - current spikes diminish FEL performance</vt:lpstr>
      <vt:lpstr>Current horn suppression -  an S-band FEL Linac example</vt:lpstr>
      <vt:lpstr>Caustic condition</vt:lpstr>
      <vt:lpstr>Caustic condition</vt:lpstr>
      <vt:lpstr>Caustic current horn suppression - S-band FEL linac</vt:lpstr>
      <vt:lpstr>Caustic current horn suppression - S-band FEL linac</vt:lpstr>
      <vt:lpstr>Caustic current horn suppression</vt:lpstr>
      <vt:lpstr>PowerPoint Presentation</vt:lpstr>
      <vt:lpstr>MAX IV</vt:lpstr>
      <vt:lpstr>MAX IV Linac</vt:lpstr>
      <vt:lpstr>MAX IV Bunch Compressors</vt:lpstr>
      <vt:lpstr>Zero-crossing method</vt:lpstr>
      <vt:lpstr>Zero-crossing method</vt:lpstr>
      <vt:lpstr>Experimental results – linearly ramped current profiles</vt:lpstr>
      <vt:lpstr>Caustic expression:</vt:lpstr>
      <vt:lpstr>Mapping out caustic lines</vt:lpstr>
      <vt:lpstr>Mapping out caustic lines</vt:lpstr>
      <vt:lpstr>PowerPoint Presentation</vt:lpstr>
      <vt:lpstr>A UK recirculating FEL concept</vt:lpstr>
      <vt:lpstr>Caustic exclusion plots for each arc of a recirculating machine during acceleration</vt:lpstr>
      <vt:lpstr>Caustic exclusion plots for each arc of a recirculating machine during acceleration</vt:lpstr>
      <vt:lpstr>Bunch distributions at various positions around the accelerator</vt:lpstr>
      <vt:lpstr>Caustic exclusion plots for each arc of a recirculating machine during deceleration</vt:lpstr>
      <vt:lpstr>Caustic exclusion plots for each arc of a recirculating machine during deceleration</vt:lpstr>
      <vt:lpstr>Caustic exclusion plots for each arc of a recirculating machine during deceleration</vt:lpstr>
      <vt:lpstr>Caustic exclusion plots for each arc of a recirculating machine during deceleration</vt:lpstr>
      <vt:lpstr>Bunch distributions at various positions around the accelerator</vt:lpstr>
      <vt:lpstr>PowerPoint Presentation</vt:lpstr>
      <vt:lpstr>Micro-bunching caustics</vt:lpstr>
      <vt:lpstr>Caustic nature leads to bifurcated current peaks</vt:lpstr>
      <vt:lpstr>Micro-bunching with higher-order effects</vt:lpstr>
      <vt:lpstr>CSR with microbunching</vt:lpstr>
      <vt:lpstr>Conclusions ...</vt:lpstr>
      <vt:lpstr>PowerPoint Presentation</vt:lpstr>
      <vt:lpstr>Acknowledgements</vt:lpstr>
      <vt:lpstr>Back up slides</vt:lpstr>
      <vt:lpstr>Final bunch slice properties</vt:lpstr>
      <vt:lpstr>What about chromatic and geometric aberrations?</vt:lpstr>
      <vt:lpstr>PowerPoint Presentation</vt:lpstr>
      <vt:lpstr>MAX IV Bunch Compressors</vt:lpstr>
      <vt:lpstr>PowerPoint Presentation</vt:lpstr>
      <vt:lpstr>Current profile analytical expression</vt:lpstr>
      <vt:lpstr>Current profile analytical expressions – caustic region</vt:lpstr>
      <vt:lpstr>X-band linac example</vt:lpstr>
      <vt:lpstr>X-band linac example</vt:lpstr>
      <vt:lpstr>X-band linac example</vt:lpstr>
      <vt:lpstr>X-band linac example</vt:lpstr>
      <vt:lpstr>FEL, X-band linac</vt:lpstr>
      <vt:lpstr>X-band linac, final bunch slice properties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Caustics: Singularities in particle trajectory densities</dc:title>
  <dc:creator>Charles, Tessa</dc:creator>
  <cp:lastModifiedBy>Charles, Tessa</cp:lastModifiedBy>
  <cp:revision>119</cp:revision>
  <dcterms:created xsi:type="dcterms:W3CDTF">2020-11-18T13:34:46Z</dcterms:created>
  <dcterms:modified xsi:type="dcterms:W3CDTF">2021-04-09T10:04:54Z</dcterms:modified>
</cp:coreProperties>
</file>