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547" r:id="rId2"/>
    <p:sldId id="549" r:id="rId3"/>
    <p:sldId id="505" r:id="rId4"/>
    <p:sldId id="582" r:id="rId5"/>
    <p:sldId id="583" r:id="rId6"/>
    <p:sldId id="584" r:id="rId7"/>
    <p:sldId id="553" r:id="rId8"/>
    <p:sldId id="554" r:id="rId9"/>
    <p:sldId id="585" r:id="rId10"/>
    <p:sldId id="556" r:id="rId11"/>
    <p:sldId id="564" r:id="rId12"/>
    <p:sldId id="565" r:id="rId13"/>
    <p:sldId id="568" r:id="rId14"/>
    <p:sldId id="569" r:id="rId15"/>
    <p:sldId id="571" r:id="rId16"/>
    <p:sldId id="573" r:id="rId17"/>
    <p:sldId id="574" r:id="rId18"/>
    <p:sldId id="580" r:id="rId19"/>
    <p:sldId id="581" r:id="rId20"/>
    <p:sldId id="578" r:id="rId21"/>
    <p:sldId id="579" r:id="rId22"/>
    <p:sldId id="587" r:id="rId23"/>
    <p:sldId id="572" r:id="rId24"/>
    <p:sldId id="588" r:id="rId25"/>
    <p:sldId id="589" r:id="rId26"/>
    <p:sldId id="591" r:id="rId27"/>
    <p:sldId id="590" r:id="rId28"/>
    <p:sldId id="592" r:id="rId29"/>
  </p:sldIdLst>
  <p:sldSz cx="9144000" cy="6858000" type="screen4x3"/>
  <p:notesSz cx="7315200" cy="9601200"/>
  <p:embeddedFontLst>
    <p:embeddedFont>
      <p:font typeface="Calibri" panose="020F0502020204030204" pitchFamily="34" charset="0"/>
      <p:regular r:id="rId32"/>
      <p:bold r:id="rId33"/>
      <p:italic r:id="rId34"/>
      <p:boldItalic r:id="rId35"/>
    </p:embeddedFont>
    <p:embeddedFont>
      <p:font typeface="Cambria Math" panose="02040503050406030204" pitchFamily="18" charset="0"/>
      <p:regular r:id="rId36"/>
    </p:embeddedFont>
    <p:embeddedFont>
      <p:font typeface="Times" panose="02020603050405020304" pitchFamily="18" charset="0"/>
      <p:regular r:id="rId37"/>
      <p:bold r:id="rId38"/>
      <p:italic r:id="rId39"/>
      <p:boldItalic r:id="rId40"/>
    </p:embeddedFont>
    <p:embeddedFont>
      <p:font typeface="Tw Cen MT" panose="020B0602020104020603" pitchFamily="34" charset="0"/>
      <p:regular r:id="rId41"/>
      <p:bold r:id="rId42"/>
      <p:italic r:id="rId43"/>
      <p:boldItalic r:id="rId44"/>
    </p:embeddedFont>
  </p:embeddedFontLst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5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2AC00"/>
    <a:srgbClr val="FFF3C5"/>
    <a:srgbClr val="B7FFB7"/>
    <a:srgbClr val="C5C5FF"/>
    <a:srgbClr val="FFC9C9"/>
    <a:srgbClr val="FFA7A7"/>
    <a:srgbClr val="FF0000"/>
    <a:srgbClr val="23A53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0" autoAdjust="0"/>
    <p:restoredTop sz="87918" autoAdjust="0"/>
  </p:normalViewPr>
  <p:slideViewPr>
    <p:cSldViewPr snapToGrid="0">
      <p:cViewPr varScale="1">
        <p:scale>
          <a:sx n="68" d="100"/>
          <a:sy n="68" d="100"/>
        </p:scale>
        <p:origin x="1910" y="101"/>
      </p:cViewPr>
      <p:guideLst>
        <p:guide orient="horz" pos="2160"/>
        <p:guide pos="2857"/>
      </p:guideLst>
    </p:cSldViewPr>
  </p:slideViewPr>
  <p:outlineViewPr>
    <p:cViewPr>
      <p:scale>
        <a:sx n="33" d="100"/>
        <a:sy n="33" d="100"/>
      </p:scale>
      <p:origin x="0" y="888"/>
    </p:cViewPr>
  </p:outlin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4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4.fntdata"/><Relationship Id="rId43" Type="http://schemas.openxmlformats.org/officeDocument/2006/relationships/font" Target="fonts/font12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10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165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293" y="0"/>
            <a:ext cx="3169165" cy="48059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632967-9510-4040-A2AB-E47F27142903}" type="datetimeFigureOut">
              <a:rPr lang="en-GB" smtClean="0"/>
              <a:pPr/>
              <a:t>09/04/2021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071"/>
            <a:ext cx="3169165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293" y="9119071"/>
            <a:ext cx="3169165" cy="48059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44C7B5-317A-4EAD-9E8D-053B21CFF858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2742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1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365" y="4560570"/>
            <a:ext cx="5364481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1" y="912114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605D768-3015-46B8-AC78-390058B3AE7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7070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05D768-3015-46B8-AC78-390058B3AE73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967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05D768-3015-46B8-AC78-390058B3AE73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03853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05D768-3015-46B8-AC78-390058B3AE7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40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4458821" y="8869417"/>
            <a:ext cx="3411597" cy="46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9F8EBDA-6315-4BFF-AED1-2A0B13AB8164}" type="slidenum">
              <a:rPr lang="en-GB" altLang="en-US" sz="1300"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en-GB" altLang="en-US" sz="1300">
              <a:latin typeface="Calibri" panose="020F0502020204030204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47415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 txBox="1">
            <a:spLocks noGrp="1" noChangeArrowheads="1"/>
          </p:cNvSpPr>
          <p:nvPr/>
        </p:nvSpPr>
        <p:spPr bwMode="auto">
          <a:xfrm>
            <a:off x="4458821" y="8869417"/>
            <a:ext cx="3411597" cy="466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661" tIns="48331" rIns="96661" bIns="48331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9F8EBDA-6315-4BFF-AED1-2A0B13AB8164}" type="slidenum">
              <a:rPr lang="en-GB" altLang="en-US" sz="1300">
                <a:latin typeface="Calibri" panose="020F0502020204030204" pitchFamily="34" charset="0"/>
              </a:rPr>
              <a:pPr algn="r" eaLnBrk="1" hangingPunct="1">
                <a:spcBef>
                  <a:spcPct val="0"/>
                </a:spcBef>
              </a:pPr>
              <a:t>6</a:t>
            </a:fld>
            <a:endParaRPr lang="en-GB" altLang="en-US" sz="1300">
              <a:latin typeface="Calibri" panose="020F0502020204030204" pitchFamily="34" charset="0"/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GB" altLang="en-US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4425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C77A60-720E-4AD5-90C9-88CE7EB5DEAB}" type="datetimeFigureOut">
              <a:rPr lang="en-GB" smtClean="0"/>
              <a:t>09/04/2021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B126B-9728-4924-B8CB-DC10F2DC5F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4433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3584575"/>
            <a:ext cx="8763000" cy="327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ESLS XXV - Dortmund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EE60F7-06DE-404D-9F17-FE85688BB451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 baseline="30000">
          <a:solidFill>
            <a:srgbClr val="000000"/>
          </a:solidFill>
          <a:latin typeface="Arial-BoldMT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ossein.Ghasem@diamond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7" Type="http://schemas.openxmlformats.org/officeDocument/2006/relationships/image" Target="../media/image3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7" Type="http://schemas.openxmlformats.org/officeDocument/2006/relationships/image" Target="../media/image46.em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5.emf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8.jpeg"/><Relationship Id="rId4" Type="http://schemas.openxmlformats.org/officeDocument/2006/relationships/image" Target="../media/image7.pn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image" Target="../media/image18.png"/><Relationship Id="rId7" Type="http://schemas.openxmlformats.org/officeDocument/2006/relationships/image" Target="../media/image9.emf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15.png"/><Relationship Id="rId5" Type="http://schemas.openxmlformats.org/officeDocument/2006/relationships/image" Target="../media/image20.png"/><Relationship Id="rId10" Type="http://schemas.openxmlformats.org/officeDocument/2006/relationships/image" Target="../media/image12.emf"/><Relationship Id="rId4" Type="http://schemas.openxmlformats.org/officeDocument/2006/relationships/image" Target="../media/image19.png"/><Relationship Id="rId9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2.xml"/><Relationship Id="rId5" Type="http://schemas.openxmlformats.org/officeDocument/2006/relationships/hyperlink" Target="https://www.diamond.ac.uk/Home/About/Vision/Diamond-II.html" TargetMode="Externa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944724"/>
            <a:ext cx="9144000" cy="720080"/>
          </a:xfrm>
        </p:spPr>
        <p:txBody>
          <a:bodyPr>
            <a:normAutofit/>
          </a:bodyPr>
          <a:lstStyle/>
          <a:p>
            <a:pPr algn="ctr"/>
            <a:r>
              <a:rPr lang="en-GB" sz="3600" baseline="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Progress with Diamond-II storage ring lattice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465442" y="4941168"/>
            <a:ext cx="4213117" cy="1584176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>
            <a:normAutofit fontScale="85000" lnSpcReduction="20000"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i="1" kern="0" dirty="0">
                <a:latin typeface="Calibri" pitchFamily="34" charset="0"/>
              </a:rPr>
              <a:t>Hossein Ghasem</a:t>
            </a:r>
          </a:p>
          <a:p>
            <a:r>
              <a:rPr lang="en-GB" sz="2300" i="1" kern="0" dirty="0">
                <a:latin typeface="Calibri" pitchFamily="34" charset="0"/>
                <a:hlinkClick r:id="rId3"/>
              </a:rPr>
              <a:t>hossein.ghasem@diamond.ac.uk</a:t>
            </a:r>
            <a:r>
              <a:rPr lang="en-GB" sz="2300" i="1" kern="0" dirty="0">
                <a:latin typeface="Calibri" pitchFamily="34" charset="0"/>
              </a:rPr>
              <a:t> </a:t>
            </a:r>
          </a:p>
          <a:p>
            <a:endParaRPr lang="en-GB" sz="1200" kern="0" dirty="0">
              <a:latin typeface="Calibri" pitchFamily="34" charset="0"/>
            </a:endParaRPr>
          </a:p>
          <a:p>
            <a:r>
              <a:rPr lang="en-US" sz="2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Diamond Light Source</a:t>
            </a:r>
          </a:p>
          <a:p>
            <a:r>
              <a:rPr lang="en-US" sz="2200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  <a:cs typeface="Calibri" pitchFamily="34" charset="0"/>
              </a:rPr>
              <a:t>IOP PAB Annual Conference 2021</a:t>
            </a:r>
            <a:endParaRPr lang="en-GB" sz="22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  <a:cs typeface="Calibri" pitchFamily="34" charset="0"/>
            </a:endParaRPr>
          </a:p>
          <a:p>
            <a:endParaRPr lang="en-GB" sz="2200" kern="0" dirty="0">
              <a:solidFill>
                <a:schemeClr val="tx1">
                  <a:lumMod val="65000"/>
                  <a:lumOff val="35000"/>
                </a:schemeClr>
              </a:solidFill>
              <a:latin typeface="Calibri" pitchFamily="34" charset="0"/>
            </a:endParaRPr>
          </a:p>
        </p:txBody>
      </p:sp>
      <p:pic>
        <p:nvPicPr>
          <p:cNvPr id="1026" name="Picture 2" descr="Aerial view of Diamond Light Source">
            <a:extLst>
              <a:ext uri="{FF2B5EF4-FFF2-40B4-BE49-F238E27FC236}">
                <a16:creationId xmlns:a16="http://schemas.microsoft.com/office/drawing/2014/main" id="{24C193BA-F1BE-4D4F-BB2F-B6E51476B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9246" y="1664804"/>
            <a:ext cx="4885508" cy="3257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4283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D515BED4-2B5D-4819-93FC-ABEE0614F540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967CF20-9631-414F-91B1-FA395A596120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3FAA2B05-7E70-473F-B966-383AD0786176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NLBD Optimization strategy</a:t>
            </a:r>
            <a:r>
              <a:rPr lang="en-GB" sz="36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 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511F8703-516C-4E65-802F-81E04CDFF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899" y="819296"/>
            <a:ext cx="3255742" cy="2433239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0389077D-E632-401F-B211-381CBBF4654A}"/>
              </a:ext>
            </a:extLst>
          </p:cNvPr>
          <p:cNvSpPr/>
          <p:nvPr/>
        </p:nvSpPr>
        <p:spPr>
          <a:xfrm>
            <a:off x="6364586" y="1298066"/>
            <a:ext cx="134280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-I transformer</a:t>
            </a:r>
            <a:endParaRPr lang="en-GB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7B3D8BB4-5EED-4825-849C-A3840DE2D2FB}"/>
              </a:ext>
            </a:extLst>
          </p:cNvPr>
          <p:cNvSpPr/>
          <p:nvPr/>
        </p:nvSpPr>
        <p:spPr>
          <a:xfrm>
            <a:off x="6071908" y="1031106"/>
            <a:ext cx="208416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higher-order achromat</a:t>
            </a:r>
            <a:endParaRPr lang="en-GB" sz="1600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EC1BF23F-FE86-4975-84E2-1C78E5CD6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884" y="3605465"/>
            <a:ext cx="3921227" cy="2221429"/>
          </a:xfrm>
          <a:prstGeom prst="rect">
            <a:avLst/>
          </a:prstGeom>
        </p:spPr>
      </p:pic>
      <p:sp>
        <p:nvSpPr>
          <p:cNvPr id="40" name="TextBox 5">
            <a:extLst>
              <a:ext uri="{FF2B5EF4-FFF2-40B4-BE49-F238E27FC236}">
                <a16:creationId xmlns:a16="http://schemas.microsoft.com/office/drawing/2014/main" id="{56AB29F8-8E4C-46F5-AD66-90455F8502ED}"/>
              </a:ext>
            </a:extLst>
          </p:cNvPr>
          <p:cNvSpPr txBox="1"/>
          <p:nvPr/>
        </p:nvSpPr>
        <p:spPr>
          <a:xfrm>
            <a:off x="149002" y="787692"/>
            <a:ext cx="4812054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Nonlinear beam dynamic (NLBD) optimization is based on combination of: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5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-I transformer: 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Phase advance between focussing chromatic </a:t>
            </a:r>
            <a:r>
              <a:rPr lang="en-GB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:	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= ~3π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= ~π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5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order achromat: 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Cell tunes chosen to cancel resonance driving terms over 8 cells: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= ~2π*19/8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5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y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= ~2π*7/8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Some detuning necessary: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ring tunes must avoid main resonances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-I transformer drives 2</a:t>
            </a:r>
            <a:r>
              <a:rPr lang="en-GB" sz="15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nd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order chromaticity (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Δμ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/2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~ 0.025)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tolerance of 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Δμ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/2</a:t>
            </a:r>
            <a:r>
              <a:rPr lang="el-GR" sz="1500" dirty="0">
                <a:latin typeface="Calibri" panose="020F0502020204030204" pitchFamily="34" charset="0"/>
                <a:cs typeface="Calibri" panose="020F0502020204030204" pitchFamily="34" charset="0"/>
              </a:rPr>
              <a:t>π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~ 0.01 for cell tunes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5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Phase advance symmetrisation between </a:t>
            </a:r>
            <a:r>
              <a:rPr lang="en-GB" sz="15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endParaRPr lang="en-GB" sz="15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2948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217FD0DC-F276-493F-8722-39033C921078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2C01C1-5282-4C2D-8E12-28327196E41D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B94303B-373F-4C18-810B-3939C3292F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819957"/>
              </p:ext>
            </p:extLst>
          </p:nvPr>
        </p:nvGraphicFramePr>
        <p:xfrm>
          <a:off x="5045228" y="825796"/>
          <a:ext cx="3855142" cy="2537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24517">
                  <a:extLst>
                    <a:ext uri="{9D8B030D-6E8A-4147-A177-3AD203B41FA5}">
                      <a16:colId xmlns:a16="http://schemas.microsoft.com/office/drawing/2014/main" val="3509500758"/>
                    </a:ext>
                  </a:extLst>
                </a:gridCol>
                <a:gridCol w="1330625">
                  <a:extLst>
                    <a:ext uri="{9D8B030D-6E8A-4147-A177-3AD203B41FA5}">
                      <a16:colId xmlns:a16="http://schemas.microsoft.com/office/drawing/2014/main" val="1236205796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Values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957508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(GeV)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717874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Betatron</a:t>
                      </a:r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tunes</a:t>
                      </a:r>
                    </a:p>
                  </a:txBody>
                  <a:tcPr marL="68580" marR="68580" marT="34290" marB="3429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[54.15, 20.27]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0322654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emittance (</a:t>
                      </a:r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161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54589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 with IDs (pm rad)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139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7227327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chromaticity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[-67.5, -88.6]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88639020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compaction factor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1.0×10</a:t>
                      </a:r>
                      <a:r>
                        <a:rPr lang="en-GB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5759441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Loss per turn (MeV)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18580301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dispersion (mm)</a:t>
                      </a: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80 mm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9941084"/>
                  </a:ext>
                </a:extLst>
              </a:tr>
            </a:tbl>
          </a:graphicData>
        </a:graphic>
      </p:graphicFrame>
      <p:pic>
        <p:nvPicPr>
          <p:cNvPr id="12" name="Picture 11" descr="Chart, histogram&#10;&#10;Description automatically generated">
            <a:extLst>
              <a:ext uri="{FF2B5EF4-FFF2-40B4-BE49-F238E27FC236}">
                <a16:creationId xmlns:a16="http://schemas.microsoft.com/office/drawing/2014/main" id="{2344FC26-A56C-4190-87B7-9358FFB46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5228" y="3370970"/>
            <a:ext cx="3766076" cy="2636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27EC3C9-350A-406B-A33F-EE88265DB9E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Baseline lattice 34-1-1 _OFF axis INJ.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CC5F41-449B-44EA-B22C-84095ED563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938" y="3968572"/>
            <a:ext cx="3028825" cy="20456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411464F-EBB4-4583-BE5A-A94A9389EB48}"/>
              </a:ext>
            </a:extLst>
          </p:cNvPr>
          <p:cNvSpPr txBox="1"/>
          <p:nvPr/>
        </p:nvSpPr>
        <p:spPr>
          <a:xfrm>
            <a:off x="1391322" y="4396710"/>
            <a:ext cx="1800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~25% </a:t>
            </a:r>
          </a:p>
          <a:p>
            <a:pPr algn="ctr"/>
            <a:r>
              <a:rPr lang="en-GB" sz="1600" dirty="0"/>
              <a:t>reduction</a:t>
            </a:r>
          </a:p>
        </p:txBody>
      </p:sp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7BD0D04C-4013-4956-A7D2-84480110B9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90" y="1626642"/>
            <a:ext cx="3229503" cy="2190445"/>
          </a:xfrm>
          <a:prstGeom prst="rect">
            <a:avLst/>
          </a:prstGeom>
        </p:spPr>
      </p:pic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2978A8D-B41C-4E77-ADD7-0EA91039C1B0}"/>
              </a:ext>
            </a:extLst>
          </p:cNvPr>
          <p:cNvCxnSpPr>
            <a:cxnSpLocks/>
          </p:cNvCxnSpPr>
          <p:nvPr/>
        </p:nvCxnSpPr>
        <p:spPr>
          <a:xfrm flipH="1">
            <a:off x="2291423" y="4930173"/>
            <a:ext cx="33592" cy="39045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043FAA7-AF0D-45D9-AED0-90AD3DD21837}"/>
              </a:ext>
            </a:extLst>
          </p:cNvPr>
          <p:cNvSpPr txBox="1"/>
          <p:nvPr/>
        </p:nvSpPr>
        <p:spPr>
          <a:xfrm>
            <a:off x="0" y="720080"/>
            <a:ext cx="5045228" cy="95923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Increase margin of safety for off-axis injection</a:t>
            </a:r>
          </a:p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Improve the lifetime</a:t>
            </a:r>
          </a:p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Maintain brightness achieved during CDR</a:t>
            </a:r>
          </a:p>
        </p:txBody>
      </p:sp>
    </p:spTree>
    <p:extLst>
      <p:ext uri="{BB962C8B-B14F-4D97-AF65-F5344CB8AC3E}">
        <p14:creationId xmlns:p14="http://schemas.microsoft.com/office/powerpoint/2010/main" val="2898815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DEDC0DE4-0E02-4275-85C9-3021810D94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8373" y="3829002"/>
            <a:ext cx="2700636" cy="2186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88EDFA3-A36A-4E54-BD6E-04F3446771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89" y="1614756"/>
            <a:ext cx="2710131" cy="218366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B4E5035-AC3A-4F57-950D-145D03A45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689" y="3854991"/>
            <a:ext cx="2710131" cy="21836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B5CE101-5365-45A9-85E5-AE9FCA8194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0031" y="1616940"/>
            <a:ext cx="2710131" cy="218366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10ACAB0-2812-47CC-BCBE-17EC4BD1A6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20031" y="3865265"/>
            <a:ext cx="2710131" cy="2183660"/>
          </a:xfrm>
          <a:prstGeom prst="rect">
            <a:avLst/>
          </a:prstGeom>
        </p:spPr>
      </p:pic>
      <p:pic>
        <p:nvPicPr>
          <p:cNvPr id="15" name="Picture 14" descr="Chart, histogram&#10;&#10;Description automatically generated">
            <a:extLst>
              <a:ext uri="{FF2B5EF4-FFF2-40B4-BE49-F238E27FC236}">
                <a16:creationId xmlns:a16="http://schemas.microsoft.com/office/drawing/2014/main" id="{F9C8857C-4D34-4C78-A3C4-EA1BDEFEF5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4517" y="1629900"/>
            <a:ext cx="2697462" cy="2183660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9AFAEF8B-BD01-442E-A5FC-65ACCBFB08A1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Baseline lattice 34-1-1 _OFF axis INJ.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683F212-7177-433E-A529-7C2ED6AEE231}"/>
              </a:ext>
            </a:extLst>
          </p:cNvPr>
          <p:cNvSpPr txBox="1"/>
          <p:nvPr/>
        </p:nvSpPr>
        <p:spPr>
          <a:xfrm>
            <a:off x="241689" y="580640"/>
            <a:ext cx="82044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DA: Physical stable area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Natural chromaticity has been corrected by the chromatic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to +2.3/+2.7.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Single particle tracking has been done for 2500 turns through the ring.</a:t>
            </a:r>
          </a:p>
        </p:txBody>
      </p:sp>
    </p:spTree>
    <p:extLst>
      <p:ext uri="{BB962C8B-B14F-4D97-AF65-F5344CB8AC3E}">
        <p14:creationId xmlns:p14="http://schemas.microsoft.com/office/powerpoint/2010/main" val="6453037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4355E34-3590-446C-A915-3CC6BD900CBA}"/>
                  </a:ext>
                </a:extLst>
              </p:cNvPr>
              <p:cNvSpPr txBox="1"/>
              <p:nvPr/>
            </p:nvSpPr>
            <p:spPr>
              <a:xfrm>
                <a:off x="199013" y="630218"/>
                <a:ext cx="4829204" cy="467307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Keep the same physical structure as 34-1-1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Lower the equilibrium emittance (with IDs)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Set </a:t>
                </a:r>
                <a14:m>
                  <m:oMath xmlns:m="http://schemas.openxmlformats.org/officeDocument/2006/math">
                    <m:r>
                      <a:rPr lang="en-GB" sz="1600" i="1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𝛽</m:t>
                    </m:r>
                  </m:oMath>
                </a14:m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-functions at IDs to increase brightness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Define machine optics that can be possible later upgrade path once storage ring commissioning is complete and injection performance limits are known. </a:t>
                </a:r>
              </a:p>
              <a:p>
                <a:pPr>
                  <a:spcAft>
                    <a:spcPts val="450"/>
                  </a:spcAft>
                </a:pPr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57175" indent="-257175">
                  <a:spcAft>
                    <a:spcPts val="450"/>
                  </a:spcAft>
                  <a:buFont typeface="Arial" panose="020B0604020202020204" pitchFamily="34" charset="0"/>
                  <a:buChar char="•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Constraints / challenges: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Keep source points fixed; same circumference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Anti-bends must be re-aligned to maintain the same bend angle following change in gradient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Shorter lifetime / more frequent injections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On-axis injection only (single bunch swap out)</a:t>
                </a:r>
              </a:p>
              <a:p>
                <a:pPr marL="600075" lvl="1" indent="-257175">
                  <a:spcAft>
                    <a:spcPts val="450"/>
                  </a:spcAft>
                  <a:buFont typeface="Wingdings" panose="05000000000000000000" pitchFamily="2" charset="2"/>
                  <a:buChar char="Ø"/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Increased sensitivity to ground motion / vibrations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E4355E34-3590-446C-A915-3CC6BD900C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013" y="630218"/>
                <a:ext cx="4829204" cy="4673074"/>
              </a:xfrm>
              <a:prstGeom prst="rect">
                <a:avLst/>
              </a:prstGeom>
              <a:blipFill>
                <a:blip r:embed="rId2"/>
                <a:stretch>
                  <a:fillRect l="-505" t="-391" r="-1010" b="-6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6022F9F-D931-4B85-AA0F-1867C1EE7C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679198"/>
              </p:ext>
            </p:extLst>
          </p:nvPr>
        </p:nvGraphicFramePr>
        <p:xfrm>
          <a:off x="5221522" y="811173"/>
          <a:ext cx="3723465" cy="25374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438289">
                  <a:extLst>
                    <a:ext uri="{9D8B030D-6E8A-4147-A177-3AD203B41FA5}">
                      <a16:colId xmlns:a16="http://schemas.microsoft.com/office/drawing/2014/main" val="3509500758"/>
                    </a:ext>
                  </a:extLst>
                </a:gridCol>
                <a:gridCol w="1285176">
                  <a:extLst>
                    <a:ext uri="{9D8B030D-6E8A-4147-A177-3AD203B41FA5}">
                      <a16:colId xmlns:a16="http://schemas.microsoft.com/office/drawing/2014/main" val="1236205796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Values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957508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(GeV)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988360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Betatron</a:t>
                      </a:r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tunes</a:t>
                      </a:r>
                    </a:p>
                  </a:txBody>
                  <a:tcPr marL="68580" marR="68580" marT="34290" marB="3429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[62.19, 20.30]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0322654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emittance (</a:t>
                      </a:r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54589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 with IDs (</a:t>
                      </a:r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18477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chromaticity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[-90.4, -111.7]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88639020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compaction factor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1.0×10</a:t>
                      </a:r>
                      <a:r>
                        <a:rPr lang="en-GB" sz="14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5759441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Loss per turn (MeV) 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0.72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4018580301"/>
                  </a:ext>
                </a:extLst>
              </a:tr>
              <a:tr h="252296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dispersion (mm)</a:t>
                      </a: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25135"/>
                  </a:ext>
                </a:extLst>
              </a:tr>
            </a:tbl>
          </a:graphicData>
        </a:graphic>
      </p:graphicFrame>
      <p:pic>
        <p:nvPicPr>
          <p:cNvPr id="9" name="Picture 8" descr="Histogram&#10;&#10;Description automatically generated">
            <a:extLst>
              <a:ext uri="{FF2B5EF4-FFF2-40B4-BE49-F238E27FC236}">
                <a16:creationId xmlns:a16="http://schemas.microsoft.com/office/drawing/2014/main" id="{114777E4-0404-49BA-A964-3844FF7106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5584" y="3459554"/>
            <a:ext cx="3723465" cy="2606425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C4D26662-A3FB-4D42-9C21-7F740CC4B7ED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Lattice 34-2-2 _ ON axis INJ.</a:t>
            </a:r>
          </a:p>
        </p:txBody>
      </p:sp>
    </p:spTree>
    <p:extLst>
      <p:ext uri="{BB962C8B-B14F-4D97-AF65-F5344CB8AC3E}">
        <p14:creationId xmlns:p14="http://schemas.microsoft.com/office/powerpoint/2010/main" val="23403465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503B57F0-573B-4438-B289-4F0533BFF8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3365" y="1577685"/>
            <a:ext cx="2700636" cy="2186229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C78A0E03-BAC4-403F-B566-CA2460DCB2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0062" y="3791931"/>
            <a:ext cx="2700636" cy="21862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66B2C0C-E2C1-4A0F-8D1D-67A4F4CAE9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20" y="1577685"/>
            <a:ext cx="2713320" cy="21862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31FAB68-011B-4EFF-B793-BEED96C500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6842" y="1577685"/>
            <a:ext cx="2713320" cy="218622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AEE796-88B7-4A3E-82D4-BEF610A73B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8501" y="3819949"/>
            <a:ext cx="2713319" cy="21862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60D60D-ACFB-4706-9CD7-8B8B24C7108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16842" y="3819948"/>
            <a:ext cx="2713320" cy="2186229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72BB9711-6AE2-4D5E-9AEB-EDEEA762CAF1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Lattice 34-2-2 _ON axis INJ.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A95EBB-09DF-4CD7-B8C8-60034EE48C28}"/>
              </a:ext>
            </a:extLst>
          </p:cNvPr>
          <p:cNvSpPr txBox="1"/>
          <p:nvPr/>
        </p:nvSpPr>
        <p:spPr>
          <a:xfrm>
            <a:off x="241689" y="580640"/>
            <a:ext cx="82044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Natural chromaticity has been corrected by the chromatic </a:t>
            </a:r>
            <a:r>
              <a:rPr lang="en-US" sz="18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 to +2.0/+2.3.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1800" dirty="0">
                <a:latin typeface="Calibri" panose="020F0502020204030204" pitchFamily="34" charset="0"/>
                <a:cs typeface="Calibri" panose="020F0502020204030204" pitchFamily="34" charset="0"/>
              </a:rPr>
              <a:t>Single particle tracking has been done for 2500 turns through the ring.</a:t>
            </a:r>
          </a:p>
        </p:txBody>
      </p:sp>
    </p:spTree>
    <p:extLst>
      <p:ext uri="{BB962C8B-B14F-4D97-AF65-F5344CB8AC3E}">
        <p14:creationId xmlns:p14="http://schemas.microsoft.com/office/powerpoint/2010/main" val="26345872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023BFC0D-1DF8-4B3B-AC5F-849ED6079CE0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Overview of lattices: parameters</a:t>
            </a:r>
          </a:p>
        </p:txBody>
      </p:sp>
      <p:graphicFrame>
        <p:nvGraphicFramePr>
          <p:cNvPr id="6" name="Table 3">
            <a:extLst>
              <a:ext uri="{FF2B5EF4-FFF2-40B4-BE49-F238E27FC236}">
                <a16:creationId xmlns:a16="http://schemas.microsoft.com/office/drawing/2014/main" id="{4ACFAD5A-8FFB-4A4D-993C-0B29D93911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923535"/>
              </p:ext>
            </p:extLst>
          </p:nvPr>
        </p:nvGraphicFramePr>
        <p:xfrm>
          <a:off x="136729" y="842130"/>
          <a:ext cx="8870542" cy="4792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74263">
                  <a:extLst>
                    <a:ext uri="{9D8B030D-6E8A-4147-A177-3AD203B41FA5}">
                      <a16:colId xmlns:a16="http://schemas.microsoft.com/office/drawing/2014/main" val="3172126600"/>
                    </a:ext>
                  </a:extLst>
                </a:gridCol>
                <a:gridCol w="1314529">
                  <a:extLst>
                    <a:ext uri="{9D8B030D-6E8A-4147-A177-3AD203B41FA5}">
                      <a16:colId xmlns:a16="http://schemas.microsoft.com/office/drawing/2014/main" val="3892926128"/>
                    </a:ext>
                  </a:extLst>
                </a:gridCol>
                <a:gridCol w="1336431">
                  <a:extLst>
                    <a:ext uri="{9D8B030D-6E8A-4147-A177-3AD203B41FA5}">
                      <a16:colId xmlns:a16="http://schemas.microsoft.com/office/drawing/2014/main" val="3722521099"/>
                    </a:ext>
                  </a:extLst>
                </a:gridCol>
                <a:gridCol w="1336430">
                  <a:extLst>
                    <a:ext uri="{9D8B030D-6E8A-4147-A177-3AD203B41FA5}">
                      <a16:colId xmlns:a16="http://schemas.microsoft.com/office/drawing/2014/main" val="2805707062"/>
                    </a:ext>
                  </a:extLst>
                </a:gridCol>
                <a:gridCol w="1507253">
                  <a:extLst>
                    <a:ext uri="{9D8B030D-6E8A-4147-A177-3AD203B41FA5}">
                      <a16:colId xmlns:a16="http://schemas.microsoft.com/office/drawing/2014/main" val="3261968161"/>
                    </a:ext>
                  </a:extLst>
                </a:gridCol>
                <a:gridCol w="1601636">
                  <a:extLst>
                    <a:ext uri="{9D8B030D-6E8A-4147-A177-3AD203B41FA5}">
                      <a16:colId xmlns:a16="http://schemas.microsoft.com/office/drawing/2014/main" val="3846104538"/>
                    </a:ext>
                  </a:extLst>
                </a:gridCol>
              </a:tblGrid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68580" marR="68580" marT="34290" marB="3429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15-1-1 (CDR)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34-1-1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34-2-2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47183812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Circumference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560.573856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560.560644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560.560644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7221779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Betatron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[57.16, 20.25]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[54.15, 20.27]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[62.19, 20.30]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1449329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chromaticity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[-75.7, -89.7]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[-67.5, -88.6]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[-90.4, -111.7]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51863610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compaction factor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1.2×10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1.0×10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1.0×10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193076854"/>
                  </a:ext>
                </a:extLst>
              </a:tr>
              <a:tr h="266689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Loss per turn (without/with IDs) 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MeV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0.67 / 1.71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0.72 / 1.76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0.72 / 1.76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85694852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absolute bend angle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degrees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360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388.8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388.8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0196066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Number of anti-bend dipoles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42424185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 (bare lattice)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157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2493129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spread (bare lattice)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0.078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3410085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 (bare lattice)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</a:t>
                      </a:r>
                      <a:endParaRPr lang="en-GB" sz="1400" baseline="300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68250383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 (with IDs, IBS, 3HC*)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endParaRPr lang="en-GB" sz="1400" b="1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147.5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138.7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7585474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spread (with IDs, IBS, 3HC*)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0.10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0313104"/>
                  </a:ext>
                </a:extLst>
              </a:tr>
              <a:tr h="252246">
                <a:tc gridSpan="2"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 (with IDs, IBS, 3HC*)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10.9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10.3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10.6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60214185"/>
                  </a:ext>
                </a:extLst>
              </a:tr>
              <a:tr h="25224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Anti-bend gradient / offset / angle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QF4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Tm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mm / </a:t>
                      </a:r>
                      <a:r>
                        <a:rPr lang="en-GB" sz="1400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deg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56.4 / 3.61 / 0.150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53.1 / 3.84 / 0.150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10373368"/>
                  </a:ext>
                </a:extLst>
              </a:tr>
              <a:tr h="252246">
                <a:tc vMerge="1">
                  <a:txBody>
                    <a:bodyPr/>
                    <a:lstStyle/>
                    <a:p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QF4L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Tm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mm / </a:t>
                      </a:r>
                      <a:r>
                        <a:rPr lang="en-GB" sz="1400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deg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73.3 / 3.24 / 0.175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58.7 / 4.05 / 0.175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21512178"/>
                  </a:ext>
                </a:extLst>
              </a:tr>
              <a:tr h="252246">
                <a:tc vMerge="1">
                  <a:txBody>
                    <a:bodyPr/>
                    <a:lstStyle/>
                    <a:p>
                      <a:endParaRPr lang="en-GB" sz="1200" b="1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QF4_C1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Tm</a:t>
                      </a:r>
                      <a:r>
                        <a:rPr lang="en-GB" sz="14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-1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mm / </a:t>
                      </a:r>
                      <a:r>
                        <a:rPr lang="en-GB" sz="1400" baseline="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deg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33.5 / 5.06 / 0.125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48.3 / 3.52 / 0.125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9860153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0A9D6C22-C0A3-4ABE-960F-394872D7210D}"/>
              </a:ext>
            </a:extLst>
          </p:cNvPr>
          <p:cNvSpPr txBox="1"/>
          <p:nvPr/>
        </p:nvSpPr>
        <p:spPr>
          <a:xfrm>
            <a:off x="0" y="5745988"/>
            <a:ext cx="5939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*Assumes factor 3 bunch lengthening for all bunches</a:t>
            </a:r>
          </a:p>
        </p:txBody>
      </p:sp>
    </p:spTree>
    <p:extLst>
      <p:ext uri="{BB962C8B-B14F-4D97-AF65-F5344CB8AC3E}">
        <p14:creationId xmlns:p14="http://schemas.microsoft.com/office/powerpoint/2010/main" val="37247525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7A2F47-F71F-4C25-953A-42EF75CD4923}"/>
              </a:ext>
            </a:extLst>
          </p:cNvPr>
          <p:cNvSpPr txBox="1"/>
          <p:nvPr/>
        </p:nvSpPr>
        <p:spPr>
          <a:xfrm>
            <a:off x="0" y="555423"/>
            <a:ext cx="8663630" cy="220060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Injection efficiency calculations carried out in ELEGANT over 2048 turns, with physical apertures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Injected bunch parameters taken from latest Booster-II parameters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45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45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45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6" name="Table 7">
            <a:extLst>
              <a:ext uri="{FF2B5EF4-FFF2-40B4-BE49-F238E27FC236}">
                <a16:creationId xmlns:a16="http://schemas.microsoft.com/office/drawing/2014/main" id="{986E1A01-9002-404B-A0D8-0314C7ED6F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7273667"/>
              </p:ext>
            </p:extLst>
          </p:nvPr>
        </p:nvGraphicFramePr>
        <p:xfrm>
          <a:off x="4899378" y="1345884"/>
          <a:ext cx="3482984" cy="1409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75556">
                  <a:extLst>
                    <a:ext uri="{9D8B030D-6E8A-4147-A177-3AD203B41FA5}">
                      <a16:colId xmlns:a16="http://schemas.microsoft.com/office/drawing/2014/main" val="1594196618"/>
                    </a:ext>
                  </a:extLst>
                </a:gridCol>
                <a:gridCol w="806928">
                  <a:extLst>
                    <a:ext uri="{9D8B030D-6E8A-4147-A177-3AD203B41FA5}">
                      <a16:colId xmlns:a16="http://schemas.microsoft.com/office/drawing/2014/main" val="1638407383"/>
                    </a:ext>
                  </a:extLst>
                </a:gridCol>
                <a:gridCol w="700500">
                  <a:extLst>
                    <a:ext uri="{9D8B030D-6E8A-4147-A177-3AD203B41FA5}">
                      <a16:colId xmlns:a16="http://schemas.microsoft.com/office/drawing/2014/main" val="2743876136"/>
                    </a:ext>
                  </a:extLst>
                </a:gridCol>
              </a:tblGrid>
              <a:tr h="201988"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Inj. Bunch Parameter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5998328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Horizontal emittance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17.7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3754494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Vertical emittance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endParaRPr lang="en-GB" sz="14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6436469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spread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0.086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4914651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11.6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78511594"/>
                  </a:ext>
                </a:extLst>
              </a:tr>
            </a:tbl>
          </a:graphicData>
        </a:graphic>
      </p:graphicFrame>
      <p:sp>
        <p:nvSpPr>
          <p:cNvPr id="11" name="Title 1">
            <a:extLst>
              <a:ext uri="{FF2B5EF4-FFF2-40B4-BE49-F238E27FC236}">
                <a16:creationId xmlns:a16="http://schemas.microsoft.com/office/drawing/2014/main" id="{1FB76448-A626-4689-95D1-74E0FF813019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Overview of lattices: Inj. Eff.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8A0750D-E896-4E73-A2D1-98E232316902}"/>
              </a:ext>
            </a:extLst>
          </p:cNvPr>
          <p:cNvSpPr txBox="1"/>
          <p:nvPr/>
        </p:nvSpPr>
        <p:spPr>
          <a:xfrm>
            <a:off x="1" y="2002348"/>
            <a:ext cx="474229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Transfer line optics re-optimised for each lattice and each injected beam offset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F306C05-88C5-44C8-8BAF-F126CB150FA9}"/>
              </a:ext>
            </a:extLst>
          </p:cNvPr>
          <p:cNvSpPr txBox="1"/>
          <p:nvPr/>
        </p:nvSpPr>
        <p:spPr>
          <a:xfrm>
            <a:off x="167767" y="3343897"/>
            <a:ext cx="4731611" cy="17620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Lattice 34-1-1:</a:t>
            </a:r>
          </a:p>
          <a:p>
            <a:pPr marL="628650" lvl="1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Clear improvement over 15-1-1 in terms of available dynamic aperture</a:t>
            </a:r>
          </a:p>
          <a:p>
            <a:pPr marL="628650" lvl="1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Less sensitive to individual seeds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Lattice 34-2-2 would require on-axis swap-out injection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2E0F6AF-E0CB-49F4-8524-769D01F009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2299" y="2982154"/>
            <a:ext cx="3999307" cy="299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61267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24E492CC-9DE3-4E67-B54E-FA6E687E3A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518" y="662464"/>
            <a:ext cx="2963675" cy="2286000"/>
          </a:xfrm>
          <a:prstGeom prst="rect">
            <a:avLst/>
          </a:prstGeom>
        </p:spPr>
      </p:pic>
      <p:pic>
        <p:nvPicPr>
          <p:cNvPr id="5" name="Picture 4" descr="Histogram&#10;&#10;Description automatically generated">
            <a:extLst>
              <a:ext uri="{FF2B5EF4-FFF2-40B4-BE49-F238E27FC236}">
                <a16:creationId xmlns:a16="http://schemas.microsoft.com/office/drawing/2014/main" id="{06B3F143-CCD7-433C-BA77-BF9A646FB5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850" y="662464"/>
            <a:ext cx="2963675" cy="2286000"/>
          </a:xfrm>
          <a:prstGeom prst="rect">
            <a:avLst/>
          </a:prstGeom>
        </p:spPr>
      </p:pic>
      <p:pic>
        <p:nvPicPr>
          <p:cNvPr id="6" name="Picture 5" descr="Chart, histogram&#10;&#10;Description automatically generated">
            <a:extLst>
              <a:ext uri="{FF2B5EF4-FFF2-40B4-BE49-F238E27FC236}">
                <a16:creationId xmlns:a16="http://schemas.microsoft.com/office/drawing/2014/main" id="{5AE7C78A-5170-4696-9102-72BAEB560A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116" y="656116"/>
            <a:ext cx="2963675" cy="2286000"/>
          </a:xfrm>
          <a:prstGeom prst="rect">
            <a:avLst/>
          </a:prstGeom>
        </p:spPr>
      </p:pic>
      <p:graphicFrame>
        <p:nvGraphicFramePr>
          <p:cNvPr id="9" name="Table 6">
            <a:extLst>
              <a:ext uri="{FF2B5EF4-FFF2-40B4-BE49-F238E27FC236}">
                <a16:creationId xmlns:a16="http://schemas.microsoft.com/office/drawing/2014/main" id="{FC8F78B5-93E9-4D8A-A26F-1D492C8308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807138"/>
              </p:ext>
            </p:extLst>
          </p:nvPr>
        </p:nvGraphicFramePr>
        <p:xfrm>
          <a:off x="3179631" y="2954236"/>
          <a:ext cx="5852160" cy="2514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017520">
                  <a:extLst>
                    <a:ext uri="{9D8B030D-6E8A-4147-A177-3AD203B41FA5}">
                      <a16:colId xmlns:a16="http://schemas.microsoft.com/office/drawing/2014/main" val="1323364555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342497307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76863560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979552235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936706054"/>
                    </a:ext>
                  </a:extLst>
                </a:gridCol>
              </a:tblGrid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15-1-1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34-1-1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34-2-2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905931500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RF voltage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MV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1.27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1.42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64189192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3.51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3.75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3.83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774117077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current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72414956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Average </a:t>
                      </a:r>
                      <a:r>
                        <a:rPr lang="en-GB" sz="1200" b="1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Touschek</a:t>
                      </a:r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lifetime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1.16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1.80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42476373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Coulomb lifetime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33.01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48.99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9.17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069576774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Bremsstrahlung lifetime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72.64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73.56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68.45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70493585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Total gas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22.70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29.41</a:t>
                      </a:r>
                      <a:endParaRPr lang="en-GB" sz="1200" kern="1200" dirty="0">
                        <a:solidFill>
                          <a:schemeClr val="dk1"/>
                        </a:solidFill>
                        <a:latin typeface="Calibri" panose="020F0502020204030204" pitchFamily="34" charset="0"/>
                        <a:ea typeface="+mn-ea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8.09</a:t>
                      </a:r>
                    </a:p>
                  </a:txBody>
                  <a:tcPr marL="68580" marR="68580" marT="34290" marB="3429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02437514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Averafe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2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Touschek</a:t>
                      </a: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lifetime (with IDs, IBS, 3HC)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4.07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5.04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2.14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52389557"/>
                  </a:ext>
                </a:extLst>
              </a:tr>
              <a:tr h="158352"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Overall lifetime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3.45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4.30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01472651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05559710-346B-4D1F-A9AC-DC7B5F2CA6E4}"/>
              </a:ext>
            </a:extLst>
          </p:cNvPr>
          <p:cNvSpPr txBox="1"/>
          <p:nvPr/>
        </p:nvSpPr>
        <p:spPr>
          <a:xfrm>
            <a:off x="532606" y="544569"/>
            <a:ext cx="944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15-1-1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4E1C078-F58D-41D3-AF60-3F3B4FFC8592}"/>
              </a:ext>
            </a:extLst>
          </p:cNvPr>
          <p:cNvSpPr txBox="1"/>
          <p:nvPr/>
        </p:nvSpPr>
        <p:spPr>
          <a:xfrm>
            <a:off x="3438970" y="544569"/>
            <a:ext cx="944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34-1-1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A8801A3-AA1E-4C05-9603-651546A16075}"/>
              </a:ext>
            </a:extLst>
          </p:cNvPr>
          <p:cNvSpPr txBox="1"/>
          <p:nvPr/>
        </p:nvSpPr>
        <p:spPr>
          <a:xfrm>
            <a:off x="6431243" y="544569"/>
            <a:ext cx="9442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34-2-2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3EF6337A-B9A7-4639-AC83-59040EDF56C8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Overview of lattices: Lifetime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719D04-ED58-4905-AF5D-927600189C71}"/>
              </a:ext>
            </a:extLst>
          </p:cNvPr>
          <p:cNvSpPr txBox="1"/>
          <p:nvPr/>
        </p:nvSpPr>
        <p:spPr>
          <a:xfrm>
            <a:off x="20646" y="2865869"/>
            <a:ext cx="3260581" cy="151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Lifetime is calculated in ELEGANT using calculated dynamic and momentum apertures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Uniform pressure distribution: 100 % CO, pressure = 1×10</a:t>
            </a:r>
            <a:r>
              <a:rPr lang="en-GB" sz="1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-9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mbar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E7F444A-7326-4383-8EC7-ECDCC12F96C5}"/>
              </a:ext>
            </a:extLst>
          </p:cNvPr>
          <p:cNvSpPr txBox="1"/>
          <p:nvPr/>
        </p:nvSpPr>
        <p:spPr>
          <a:xfrm>
            <a:off x="83912" y="4490059"/>
            <a:ext cx="314093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450"/>
              </a:spcAft>
            </a:pP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Larger dynamic and momentum apertures for 34-1-1 lead to increased gas lifetime compared to 15-1-1</a:t>
            </a:r>
          </a:p>
        </p:txBody>
      </p:sp>
    </p:spTree>
    <p:extLst>
      <p:ext uri="{BB962C8B-B14F-4D97-AF65-F5344CB8AC3E}">
        <p14:creationId xmlns:p14="http://schemas.microsoft.com/office/powerpoint/2010/main" val="1478885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graphicFrame>
        <p:nvGraphicFramePr>
          <p:cNvPr id="4" name="Table 2">
            <a:extLst>
              <a:ext uri="{FF2B5EF4-FFF2-40B4-BE49-F238E27FC236}">
                <a16:creationId xmlns:a16="http://schemas.microsoft.com/office/drawing/2014/main" id="{6FEFE482-34AE-4A96-8483-C6E56EA26F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2357584"/>
              </p:ext>
            </p:extLst>
          </p:nvPr>
        </p:nvGraphicFramePr>
        <p:xfrm>
          <a:off x="130629" y="793026"/>
          <a:ext cx="8712925" cy="347160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59486">
                  <a:extLst>
                    <a:ext uri="{9D8B030D-6E8A-4147-A177-3AD203B41FA5}">
                      <a16:colId xmlns:a16="http://schemas.microsoft.com/office/drawing/2014/main" val="2817600963"/>
                    </a:ext>
                  </a:extLst>
                </a:gridCol>
                <a:gridCol w="2744069">
                  <a:extLst>
                    <a:ext uri="{9D8B030D-6E8A-4147-A177-3AD203B41FA5}">
                      <a16:colId xmlns:a16="http://schemas.microsoft.com/office/drawing/2014/main" val="1814100823"/>
                    </a:ext>
                  </a:extLst>
                </a:gridCol>
                <a:gridCol w="2080388">
                  <a:extLst>
                    <a:ext uri="{9D8B030D-6E8A-4147-A177-3AD203B41FA5}">
                      <a16:colId xmlns:a16="http://schemas.microsoft.com/office/drawing/2014/main" val="3726299678"/>
                    </a:ext>
                  </a:extLst>
                </a:gridCol>
                <a:gridCol w="2128982">
                  <a:extLst>
                    <a:ext uri="{9D8B030D-6E8A-4147-A177-3AD203B41FA5}">
                      <a16:colId xmlns:a16="http://schemas.microsoft.com/office/drawing/2014/main" val="174255466"/>
                    </a:ext>
                  </a:extLst>
                </a:gridCol>
              </a:tblGrid>
              <a:tr h="728403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 Type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Description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 Strength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05944629"/>
                  </a:ext>
                </a:extLst>
              </a:tr>
              <a:tr h="512580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CFDL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function </a:t>
                      </a:r>
                      <a:r>
                        <a:rPr lang="en-GB" sz="16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longi</a:t>
                      </a:r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. gradient dipole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0.33 to 0.83 T</a:t>
                      </a:r>
                    </a:p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-0.5 to 2 T/m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Permanent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61350"/>
                  </a:ext>
                </a:extLst>
              </a:tr>
              <a:tr h="512580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DQ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0.6951 T</a:t>
                      </a:r>
                    </a:p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-32.397 T/m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Electromagnet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59534384"/>
                  </a:ext>
                </a:extLst>
              </a:tr>
              <a:tr h="296757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GB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85.2 T/m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Electromagnet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47006758"/>
                  </a:ext>
                </a:extLst>
              </a:tr>
              <a:tr h="512580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Antibend Quads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Offset quadrupole, 3.2&lt;dx&lt;5.1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73 T/m</a:t>
                      </a:r>
                    </a:p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3.24 mm 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Electromagnet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80382179"/>
                  </a:ext>
                </a:extLst>
              </a:tr>
              <a:tr h="296757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Sextupole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Sextupoles with correctors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4186.29 T/m^2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Electromagnet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21133659"/>
                  </a:ext>
                </a:extLst>
              </a:tr>
              <a:tr h="296757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Octupole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Simple octupoles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45401.77 T/m^3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Electromagnet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55863586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B39DEEDF-57C9-48DD-B081-8A4F0C3C6D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185" y="4544979"/>
            <a:ext cx="8071630" cy="134061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EA3A89D9-BE86-4878-BAA0-9395DF7051C0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Magnets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5C3196-E24B-4A4B-9058-F32139651644}"/>
              </a:ext>
            </a:extLst>
          </p:cNvPr>
          <p:cNvSpPr/>
          <p:nvPr/>
        </p:nvSpPr>
        <p:spPr>
          <a:xfrm>
            <a:off x="7607810" y="520576"/>
            <a:ext cx="153619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i="1" dirty="0">
                <a:solidFill>
                  <a:schemeClr val="bg1">
                    <a:lumMod val="50000"/>
                  </a:schemeClr>
                </a:solidFill>
              </a:rPr>
              <a:t>courtesy A. Shahveh</a:t>
            </a:r>
            <a:endParaRPr lang="en-GB" sz="13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64110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347A51CA-6378-46EF-9AA8-26801605F22A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Possible Timeline for Diamond-II</a:t>
            </a:r>
          </a:p>
        </p:txBody>
      </p:sp>
      <p:pic>
        <p:nvPicPr>
          <p:cNvPr id="10" name="table">
            <a:extLst>
              <a:ext uri="{FF2B5EF4-FFF2-40B4-BE49-F238E27FC236}">
                <a16:creationId xmlns:a16="http://schemas.microsoft.com/office/drawing/2014/main" id="{26581514-CF23-4C32-B715-2F2CE5A378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676" y="2231858"/>
            <a:ext cx="7766647" cy="178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017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78375" y="708640"/>
            <a:ext cx="9013910" cy="5014514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342900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Introduction to Diamond storage ring</a:t>
            </a:r>
          </a:p>
          <a:p>
            <a:pPr marL="342900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Motivation, wish-list and constraints for the new storage ring</a:t>
            </a:r>
          </a:p>
          <a:p>
            <a:pPr marL="342900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Paths to low emittance - general introduction of the techniques being exploited</a:t>
            </a:r>
          </a:p>
          <a:p>
            <a:pPr marL="342900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Diamond-II storage ring lattice structure and main alternatives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CDR (15-1-1)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Lattice development after CDR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Optimization strategy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Baseline lattice 34-1-1 (Off axis injection)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Lattice 34-2-2 (On axis injection)</a:t>
            </a:r>
          </a:p>
          <a:p>
            <a:pPr marL="342900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Overview of lattices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Parameters – ID, IBS, 3HC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DA</a:t>
            </a:r>
          </a:p>
          <a:p>
            <a:pPr marL="8001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Inj. Eff.</a:t>
            </a:r>
          </a:p>
          <a:p>
            <a:pPr marL="800100" lvl="2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kern="0" dirty="0">
                <a:latin typeface="Calibri" pitchFamily="34" charset="0"/>
                <a:cs typeface="Calibri" pitchFamily="34" charset="0"/>
              </a:rPr>
              <a:t>Lifetime.</a:t>
            </a:r>
          </a:p>
          <a:p>
            <a:pPr marL="3429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Magnets</a:t>
            </a:r>
          </a:p>
          <a:p>
            <a:pPr marL="342900" lvl="1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Timeline	</a:t>
            </a:r>
          </a:p>
          <a:p>
            <a:pPr marL="342900" indent="-342900" algn="just">
              <a:lnSpc>
                <a:spcPct val="80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GB" sz="2000" kern="0" dirty="0">
                <a:solidFill>
                  <a:srgbClr val="0000FF"/>
                </a:solidFill>
                <a:latin typeface="Calibri" pitchFamily="34" charset="0"/>
                <a:cs typeface="Calibri" pitchFamily="34" charset="0"/>
              </a:rPr>
              <a:t>Conclusion	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Outline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C6CDD8A2-0EF3-4DD5-A17D-6B6C013B10A7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731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A3970CC-F6FF-4F0D-8D3D-07BDA0138D14}"/>
              </a:ext>
            </a:extLst>
          </p:cNvPr>
          <p:cNvSpPr/>
          <p:nvPr/>
        </p:nvSpPr>
        <p:spPr>
          <a:xfrm>
            <a:off x="105668" y="640172"/>
            <a:ext cx="9143999" cy="489364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Unique: combines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low emittance </a:t>
            </a: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high-capacity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Lattice design exploits many advanced techniques. 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MBA 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anti-bends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longitudinal variable bends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transverse gradient dipoles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Several lattice alternatives have been investigated and the propose lattice is 34-1-1.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CDR 15-1-1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34-1-1 (Baseline solution - Off axis injection)</a:t>
            </a:r>
          </a:p>
          <a:p>
            <a:pPr marL="742950" lvl="1" indent="-2857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34-2-2 (High brightness lattice as possible later upgrade path -On axis injection)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Diamond-II is aiming for off axis injection.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High brightness mode is under consideration. This would require on axis injection scheme.</a:t>
            </a:r>
          </a:p>
          <a:p>
            <a:pPr marL="285750" indent="-285750">
              <a:spcBef>
                <a:spcPts val="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latin typeface="Calibri" panose="020F0502020204030204" pitchFamily="34" charset="0"/>
                <a:cs typeface="Calibri" panose="020F0502020204030204" pitchFamily="34" charset="0"/>
              </a:rPr>
              <a:t>Engineering, vacuum and magnet design are in progress. No significant problems are foreseen.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951BF6E-8658-46B0-A2FF-25E1F5BAABB6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Conclusion</a:t>
            </a:r>
          </a:p>
        </p:txBody>
      </p:sp>
    </p:spTree>
    <p:extLst>
      <p:ext uri="{BB962C8B-B14F-4D97-AF65-F5344CB8AC3E}">
        <p14:creationId xmlns:p14="http://schemas.microsoft.com/office/powerpoint/2010/main" val="27853585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41D97-98C8-43CC-AB75-16E74810967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Acknowledgments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626E821-2DBB-4189-8A40-D7F5B00D233A}"/>
              </a:ext>
            </a:extLst>
          </p:cNvPr>
          <p:cNvSpPr txBox="1"/>
          <p:nvPr/>
        </p:nvSpPr>
        <p:spPr>
          <a:xfrm>
            <a:off x="260163" y="890461"/>
            <a:ext cx="862367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Diamond-II Lattice Design Team:</a:t>
            </a:r>
          </a:p>
          <a:p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R. Fielder, A. Jury, J. </a:t>
            </a:r>
            <a:r>
              <a:rPr lang="en-GB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Kallestrup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, I. Martin, T. Olsson, B. Singh, R. Walker, </a:t>
            </a:r>
          </a:p>
          <a:p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Former Members:</a:t>
            </a:r>
          </a:p>
          <a:p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A. </a:t>
            </a:r>
            <a:r>
              <a:rPr lang="en-GB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Alekou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, M. Apollonio, R. Bartolini, J. Bengtsson , T. </a:t>
            </a:r>
            <a:r>
              <a:rPr lang="en-GB" sz="2000" i="1" dirty="0" err="1">
                <a:latin typeface="Calibri" panose="020F0502020204030204" pitchFamily="34" charset="0"/>
                <a:cs typeface="Calibri" panose="020F0502020204030204" pitchFamily="34" charset="0"/>
              </a:rPr>
              <a:t>Pulampong</a:t>
            </a:r>
            <a:r>
              <a:rPr lang="en-GB" sz="2000" i="1" dirty="0">
                <a:latin typeface="Calibri" panose="020F0502020204030204" pitchFamily="34" charset="0"/>
                <a:cs typeface="Calibri" panose="020F0502020204030204" pitchFamily="34" charset="0"/>
              </a:rPr>
              <a:t>, F. B. Taheri </a:t>
            </a: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6A71263-0C68-423E-B5EE-B49774931FB4}"/>
              </a:ext>
            </a:extLst>
          </p:cNvPr>
          <p:cNvSpPr txBox="1"/>
          <p:nvPr/>
        </p:nvSpPr>
        <p:spPr>
          <a:xfrm>
            <a:off x="3145969" y="3619500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FF"/>
                </a:solidFill>
              </a:rPr>
              <a:t>Thank you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794469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41D97-98C8-43CC-AB75-16E74810967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Back up slides</a:t>
            </a: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873880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F6DF3826-4829-4C28-A9D0-13CEEAC6A4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69" y="3068870"/>
            <a:ext cx="3449705" cy="2660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B4B503-C538-44E7-AED0-9C1C6ADB35B6}"/>
              </a:ext>
            </a:extLst>
          </p:cNvPr>
          <p:cNvSpPr txBox="1"/>
          <p:nvPr/>
        </p:nvSpPr>
        <p:spPr>
          <a:xfrm>
            <a:off x="27569" y="602561"/>
            <a:ext cx="4829204" cy="21313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Initial characterisation of lattices uses reduced errors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Orbit, tunes and chromaticity correction only (no beta-beat or coupling correction)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Physical apertures are included, with s-dependent ID gaps down to 4 mm taken into account</a:t>
            </a:r>
          </a:p>
          <a:p>
            <a:pPr marL="285750" indent="-285750">
              <a:spcAft>
                <a:spcPts val="450"/>
              </a:spcAft>
              <a:buFont typeface="Courier New" panose="02070309020205020404" pitchFamily="49" charset="0"/>
              <a:buChar char="o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DA, injection efficiency and lifetime values validated using full errors in AT2 with Simulated Commissioning Toolbox.</a:t>
            </a:r>
          </a:p>
        </p:txBody>
      </p:sp>
      <p:graphicFrame>
        <p:nvGraphicFramePr>
          <p:cNvPr id="11" name="Table 9">
            <a:extLst>
              <a:ext uri="{FF2B5EF4-FFF2-40B4-BE49-F238E27FC236}">
                <a16:creationId xmlns:a16="http://schemas.microsoft.com/office/drawing/2014/main" id="{8A2C1DAC-6643-48F0-8231-C1C3D60D02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916885"/>
              </p:ext>
            </p:extLst>
          </p:nvPr>
        </p:nvGraphicFramePr>
        <p:xfrm>
          <a:off x="5132012" y="720080"/>
          <a:ext cx="3837144" cy="150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2511">
                  <a:extLst>
                    <a:ext uri="{9D8B030D-6E8A-4147-A177-3AD203B41FA5}">
                      <a16:colId xmlns:a16="http://schemas.microsoft.com/office/drawing/2014/main" val="2360164747"/>
                    </a:ext>
                  </a:extLst>
                </a:gridCol>
                <a:gridCol w="895499">
                  <a:extLst>
                    <a:ext uri="{9D8B030D-6E8A-4147-A177-3AD203B41FA5}">
                      <a16:colId xmlns:a16="http://schemas.microsoft.com/office/drawing/2014/main" val="3322301751"/>
                    </a:ext>
                  </a:extLst>
                </a:gridCol>
                <a:gridCol w="899069">
                  <a:extLst>
                    <a:ext uri="{9D8B030D-6E8A-4147-A177-3AD203B41FA5}">
                      <a16:colId xmlns:a16="http://schemas.microsoft.com/office/drawing/2014/main" val="2712580056"/>
                    </a:ext>
                  </a:extLst>
                </a:gridCol>
                <a:gridCol w="1060065">
                  <a:extLst>
                    <a:ext uri="{9D8B030D-6E8A-4147-A177-3AD203B41FA5}">
                      <a16:colId xmlns:a16="http://schemas.microsoft.com/office/drawing/2014/main" val="967134616"/>
                    </a:ext>
                  </a:extLst>
                </a:gridCol>
              </a:tblGrid>
              <a:tr h="236058">
                <a:tc>
                  <a:txBody>
                    <a:bodyPr/>
                    <a:lstStyle/>
                    <a:p>
                      <a:pPr algn="l"/>
                      <a:endParaRPr lang="en-GB" sz="12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x, </a:t>
                      </a:r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Δ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 (</a:t>
                      </a:r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Roll (</a:t>
                      </a:r>
                      <a:r>
                        <a:rPr lang="el-GR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μ</a:t>
                      </a:r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rad)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Strength error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07042272"/>
                  </a:ext>
                </a:extLst>
              </a:tr>
              <a:tr h="236058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Dipole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1×10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423749446"/>
                  </a:ext>
                </a:extLst>
              </a:tr>
              <a:tr h="236058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Quadrupole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1×10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59768304"/>
                  </a:ext>
                </a:extLst>
              </a:tr>
              <a:tr h="236058">
                <a:tc>
                  <a:txBody>
                    <a:bodyPr/>
                    <a:lstStyle/>
                    <a:p>
                      <a:pPr algn="l"/>
                      <a:r>
                        <a:rPr lang="en-GB" sz="12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Sextupole</a:t>
                      </a:r>
                      <a:endParaRPr lang="en-GB" sz="12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1×10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417086750"/>
                  </a:ext>
                </a:extLst>
              </a:tr>
              <a:tr h="236058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Octupole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1×10</a:t>
                      </a:r>
                      <a:r>
                        <a:rPr lang="en-GB" sz="1200" baseline="300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-3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64852468"/>
                  </a:ext>
                </a:extLst>
              </a:tr>
              <a:tr h="236058">
                <a:tc>
                  <a:txBody>
                    <a:bodyPr/>
                    <a:lstStyle/>
                    <a:p>
                      <a:pPr algn="l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BPM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</a:p>
                  </a:txBody>
                  <a:tcPr marL="68580" marR="68580" marT="34290" marB="3429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12711164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E3A60696-914D-42DB-9110-2E796FCC851D}"/>
              </a:ext>
            </a:extLst>
          </p:cNvPr>
          <p:cNvSpPr txBox="1"/>
          <p:nvPr/>
        </p:nvSpPr>
        <p:spPr>
          <a:xfrm>
            <a:off x="459359" y="2861815"/>
            <a:ext cx="1171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15-1-1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F14A98FD-9FAF-4532-9915-959885A02E25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Overview of lattices: DA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DF2B854-5C1A-42E1-85DB-CE94FAF1329C}"/>
              </a:ext>
            </a:extLst>
          </p:cNvPr>
          <p:cNvPicPr preferRelativeResize="0"/>
          <p:nvPr/>
        </p:nvPicPr>
        <p:blipFill>
          <a:blip r:embed="rId3"/>
          <a:stretch/>
        </p:blipFill>
        <p:spPr>
          <a:xfrm>
            <a:off x="3172132" y="3082565"/>
            <a:ext cx="3449705" cy="2660900"/>
          </a:xfrm>
          <a:prstGeom prst="rect">
            <a:avLst/>
          </a:prstGeom>
          <a:ln>
            <a:noFill/>
          </a:ln>
        </p:spPr>
      </p:pic>
      <p:pic>
        <p:nvPicPr>
          <p:cNvPr id="17" name="Picture 16" descr="Chart, histogram&#10;&#10;Description automatically generated">
            <a:extLst>
              <a:ext uri="{FF2B5EF4-FFF2-40B4-BE49-F238E27FC236}">
                <a16:creationId xmlns:a16="http://schemas.microsoft.com/office/drawing/2014/main" id="{91ECA53D-732B-47E4-BC42-2EF2607FD79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7435" y="3082565"/>
            <a:ext cx="3383063" cy="2647205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B92FCD13-5284-4FBD-BF4B-A14F7F66DA9A}"/>
              </a:ext>
            </a:extLst>
          </p:cNvPr>
          <p:cNvSpPr txBox="1"/>
          <p:nvPr/>
        </p:nvSpPr>
        <p:spPr>
          <a:xfrm>
            <a:off x="3636550" y="2861815"/>
            <a:ext cx="1029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34-1-1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41D8999-E0FD-489D-9594-2A4DDEC39D16}"/>
              </a:ext>
            </a:extLst>
          </p:cNvPr>
          <p:cNvSpPr txBox="1"/>
          <p:nvPr/>
        </p:nvSpPr>
        <p:spPr>
          <a:xfrm>
            <a:off x="6602300" y="2861815"/>
            <a:ext cx="1029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u="sng" dirty="0">
                <a:latin typeface="Calibri" panose="020F0502020204030204" pitchFamily="34" charset="0"/>
                <a:cs typeface="Calibri" panose="020F0502020204030204" pitchFamily="34" charset="0"/>
              </a:rPr>
              <a:t>34-2-2</a:t>
            </a:r>
          </a:p>
        </p:txBody>
      </p:sp>
    </p:spTree>
    <p:extLst>
      <p:ext uri="{BB962C8B-B14F-4D97-AF65-F5344CB8AC3E}">
        <p14:creationId xmlns:p14="http://schemas.microsoft.com/office/powerpoint/2010/main" val="32063166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41D97-98C8-43CC-AB75-16E74810967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Diamond-II RF system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A9BFD6-5F8C-4DC3-B719-8D792C85173D}"/>
              </a:ext>
            </a:extLst>
          </p:cNvPr>
          <p:cNvSpPr txBox="1"/>
          <p:nvPr/>
        </p:nvSpPr>
        <p:spPr>
          <a:xfrm>
            <a:off x="233125" y="720080"/>
            <a:ext cx="8720375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Use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HOM-damped normal-conducting cavities (500 MHz):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More robust and more easily repaired than superconducting cavities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Releases current long RF straight for a new flagship beamline ID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Broader frequency tuning range allows Diamond-I NC cavities to be used in Diamond-II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Latest iteration of cavities used in BESSY, ALBA and ESRF (scaled for frequency)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Smaller footprint than superconducting cavities in cryostats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Effective HOM-damping has been demonstrated in Diamond-I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Eight RF cavities arranged in pairs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in mid-section straights: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Multiple low-voltage cavities gives lower wall losses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Use of multiple cavities introduces redundancy of operation</a:t>
            </a:r>
          </a:p>
          <a:p>
            <a:pPr>
              <a:spcAft>
                <a:spcPts val="300"/>
              </a:spcAft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E61F8921-B365-4A17-9BC1-A9DFE15762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485" y="3767068"/>
            <a:ext cx="5024342" cy="159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Content Placeholder 5">
            <a:extLst>
              <a:ext uri="{FF2B5EF4-FFF2-40B4-BE49-F238E27FC236}">
                <a16:creationId xmlns:a16="http://schemas.microsoft.com/office/drawing/2014/main" id="{6C51F4A4-1F34-4297-907F-4B7D2F0D94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854" y="2330330"/>
            <a:ext cx="2791488" cy="34597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90D1149-BB46-4417-9A45-08B74C911FB3}"/>
              </a:ext>
            </a:extLst>
          </p:cNvPr>
          <p:cNvSpPr txBox="1"/>
          <p:nvPr/>
        </p:nvSpPr>
        <p:spPr>
          <a:xfrm>
            <a:off x="5638800" y="5753004"/>
            <a:ext cx="249496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Courtesy C. Christou</a:t>
            </a:r>
          </a:p>
        </p:txBody>
      </p:sp>
    </p:spTree>
    <p:extLst>
      <p:ext uri="{BB962C8B-B14F-4D97-AF65-F5344CB8AC3E}">
        <p14:creationId xmlns:p14="http://schemas.microsoft.com/office/powerpoint/2010/main" val="7300710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41D97-98C8-43CC-AB75-16E74810967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Diamond-II RF system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38B785E-6C1C-4A03-A081-6129FF475D9D}"/>
              </a:ext>
            </a:extLst>
          </p:cNvPr>
          <p:cNvSpPr/>
          <p:nvPr/>
        </p:nvSpPr>
        <p:spPr>
          <a:xfrm>
            <a:off x="0" y="619017"/>
            <a:ext cx="46625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Amplifiers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Each cavity powered by single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solid state amplifier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100 kW amplifier many 800 W power transistors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Redundancy ensures continuity of operation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Several commercial suppliers exist</a:t>
            </a:r>
          </a:p>
          <a:p>
            <a:pPr marL="228600" lvl="1" indent="-228600"/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Amplifier/cavity operation regulated by 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digital LLRF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IQ or polar PI loops for cavity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ampl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./phase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Based on the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MicroTCA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standard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Digital (functionality can be added as required)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Based on system developed at ALBA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C0358F18-E4ED-40D3-8EE8-5D95420280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281" y="4076314"/>
            <a:ext cx="2339170" cy="1831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95656079-4D67-4C09-80AC-2A7DF363E5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78" y="4046302"/>
            <a:ext cx="2245903" cy="1831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FD9480BE-BDF3-4C4C-BE76-8991B3D09BDC}"/>
              </a:ext>
            </a:extLst>
          </p:cNvPr>
          <p:cNvSpPr/>
          <p:nvPr/>
        </p:nvSpPr>
        <p:spPr>
          <a:xfrm>
            <a:off x="4804311" y="619017"/>
            <a:ext cx="57125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Higher harmonic cavity 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Minimise storage ring heating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Alleviate collective instabilities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Maximise beam lifetime</a:t>
            </a:r>
          </a:p>
          <a:p>
            <a:pPr marL="228600" indent="-228600"/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28600" indent="-228600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Passive superconducting HHC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Needs no new amplifier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Operates across all beam currents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Can fit in mid-section straight</a:t>
            </a:r>
          </a:p>
          <a:p>
            <a:pPr marL="228600" lvl="1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Available from industry (CEA design: SLS,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Elettra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Can use the existing Diamond-I cryogenic plant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211A1AB-5BAB-4470-87FE-0BD805F40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1678" y="3873252"/>
            <a:ext cx="2339170" cy="2010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4">
            <a:extLst>
              <a:ext uri="{FF2B5EF4-FFF2-40B4-BE49-F238E27FC236}">
                <a16:creationId xmlns:a16="http://schemas.microsoft.com/office/drawing/2014/main" id="{9AE95AA9-650D-44B3-AC7E-DD851732C7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9711" y="3873252"/>
            <a:ext cx="1798645" cy="2004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5A41FCA-A023-492B-BFBA-C9D18E4D2F27}"/>
              </a:ext>
            </a:extLst>
          </p:cNvPr>
          <p:cNvSpPr txBox="1"/>
          <p:nvPr/>
        </p:nvSpPr>
        <p:spPr>
          <a:xfrm>
            <a:off x="4496111" y="5893027"/>
            <a:ext cx="221556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Courtesy C. Christou</a:t>
            </a:r>
          </a:p>
        </p:txBody>
      </p:sp>
    </p:spTree>
    <p:extLst>
      <p:ext uri="{BB962C8B-B14F-4D97-AF65-F5344CB8AC3E}">
        <p14:creationId xmlns:p14="http://schemas.microsoft.com/office/powerpoint/2010/main" val="3283689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41D97-98C8-43CC-AB75-16E74810967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3600" b="1" kern="0" dirty="0">
                <a:solidFill>
                  <a:schemeClr val="bg1"/>
                </a:solidFill>
                <a:latin typeface="Calibri" pitchFamily="34" charset="0"/>
                <a:ea typeface="+mj-ea"/>
                <a:cs typeface="+mj-cs"/>
              </a:rPr>
              <a:t>Diamond-II Girders</a:t>
            </a:r>
            <a:endParaRPr kumimoji="0" lang="en-GB" sz="36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2F58EDC-78CE-4195-B9AF-D6392415C50B}"/>
              </a:ext>
            </a:extLst>
          </p:cNvPr>
          <p:cNvSpPr txBox="1"/>
          <p:nvPr/>
        </p:nvSpPr>
        <p:spPr>
          <a:xfrm>
            <a:off x="0" y="570842"/>
            <a:ext cx="6616700" cy="45320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Present solution: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Magnets to be supported on single girder per half-cell (~8 m long)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Manual adjustment system (screw-thread adjustment in each plane)) 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Aim to achieve overall transmissibility of ~1 in 1-100 Hz band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Electron beam is most sensitive to vertical girder motion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Use viscoelastic tape in baseplates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stiff at high frequency to reduce transmissibility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Soft at low frequencies to allow expansion and contraction</a:t>
            </a:r>
          </a:p>
          <a:p>
            <a:pPr marL="342900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Choice of material from trial girders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steel fabrication (same as existing girders, good stiffness)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cast grey iron (better damping properties, easy to produce, cost-effective)</a:t>
            </a:r>
          </a:p>
          <a:p>
            <a:pPr marL="800100" lvl="1" indent="-34290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carbon composite (lightweight, high natural frequency, expensive)</a:t>
            </a:r>
          </a:p>
          <a:p>
            <a:pPr>
              <a:spcAft>
                <a:spcPts val="30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300"/>
              </a:spcAft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Test girders will inform final choice of material and support system (in progress).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6C9B60-90D6-4D8E-85D3-4131CBB2F6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9013" y="1496297"/>
            <a:ext cx="3287141" cy="180203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98BFB05-9692-4F66-BE40-731D1413ACAB}"/>
              </a:ext>
            </a:extLst>
          </p:cNvPr>
          <p:cNvPicPr/>
          <p:nvPr/>
        </p:nvPicPr>
        <p:blipFill rotWithShape="1">
          <a:blip r:embed="rId3"/>
          <a:srcRect b="840"/>
          <a:stretch/>
        </p:blipFill>
        <p:spPr bwMode="auto">
          <a:xfrm>
            <a:off x="6821682" y="3603834"/>
            <a:ext cx="2199190" cy="212948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F3C41BA-C66D-4952-A453-6045ABFBE50D}"/>
              </a:ext>
            </a:extLst>
          </p:cNvPr>
          <p:cNvSpPr txBox="1"/>
          <p:nvPr/>
        </p:nvSpPr>
        <p:spPr>
          <a:xfrm>
            <a:off x="5395261" y="5700267"/>
            <a:ext cx="344970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Courtesy J. </a:t>
            </a:r>
            <a:r>
              <a:rPr lang="en-GB" sz="1200" i="1" dirty="0" err="1">
                <a:solidFill>
                  <a:schemeClr val="bg1">
                    <a:lumMod val="50000"/>
                  </a:schemeClr>
                </a:solidFill>
              </a:rPr>
              <a:t>Dymoke</a:t>
            </a:r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 Bradshaw</a:t>
            </a:r>
          </a:p>
        </p:txBody>
      </p:sp>
    </p:spTree>
    <p:extLst>
      <p:ext uri="{BB962C8B-B14F-4D97-AF65-F5344CB8AC3E}">
        <p14:creationId xmlns:p14="http://schemas.microsoft.com/office/powerpoint/2010/main" val="8233149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2BD41D97-98C8-43CC-AB75-16E74810967B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Diamond-II vacuum chamber 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8DD065-2276-4132-8CFB-FA924F707BD3}"/>
              </a:ext>
            </a:extLst>
          </p:cNvPr>
          <p:cNvSpPr txBox="1">
            <a:spLocks/>
          </p:cNvSpPr>
          <p:nvPr/>
        </p:nvSpPr>
        <p:spPr>
          <a:xfrm>
            <a:off x="254914" y="828725"/>
            <a:ext cx="8889085" cy="4428491"/>
          </a:xfrm>
          <a:prstGeom prst="rect">
            <a:avLst/>
          </a:prstGeom>
          <a:solidFill>
            <a:schemeClr val="bg1"/>
          </a:solidFill>
        </p:spPr>
        <p:txBody>
          <a:bodyPr vert="horz" lIns="68580" tIns="34290" rIns="68580" bIns="3429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53841" indent="-2153841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Requirement: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Target average pressure </a:t>
            </a:r>
            <a:r>
              <a:rPr lang="en-GB" sz="1600" dirty="0"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≤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10</a:t>
            </a:r>
            <a:r>
              <a:rPr lang="en-GB" sz="1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-9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mbar at 300 mA after 100 A.h beam conditioning</a:t>
            </a:r>
          </a:p>
          <a:p>
            <a:pPr marL="2153841" lvl="1" indent="-2153841">
              <a:buNone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153841" indent="-2153841">
              <a:buNone/>
            </a:pPr>
            <a:r>
              <a:rPr lang="en-GB" sz="1600" b="1" u="sng" dirty="0">
                <a:latin typeface="Calibri" panose="020F0502020204030204" pitchFamily="34" charset="0"/>
                <a:cs typeface="Calibri" panose="020F0502020204030204" pitchFamily="34" charset="0"/>
              </a:rPr>
              <a:t>Current solution (WIP)</a:t>
            </a:r>
          </a:p>
          <a:p>
            <a:pPr marL="2153841" indent="-2153841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Vessel cross-section: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Mainly circular (20 mm inner diameter)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Antechamber in those dipole vessels with photon beam extraction</a:t>
            </a:r>
          </a:p>
          <a:p>
            <a:pPr marL="2153841" indent="-2153841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Pumping: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Non-evaporable getter (NEG) coated apart from antechamber vessels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Plus discrete ion pumps and NEG cartridge pumps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3D vacuum sims to confirm vacuum (Synrad+,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Molflow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+,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Comsol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Multiphysics®)</a:t>
            </a:r>
          </a:p>
          <a:p>
            <a:pPr marL="2153841" indent="-2153841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Heat load management: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Mix of discrete and distributed absorbers</a:t>
            </a:r>
          </a:p>
          <a:p>
            <a:pPr marL="2153841" indent="-2153841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Materials/manufacturing: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Most vessels copper; antechamber vessels aluminium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CuCrZr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discrete absorbers possibly with some additive manufacturing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Fully RF-shielded gate valves, flanges and bellows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NEG coating by industry</a:t>
            </a:r>
          </a:p>
          <a:p>
            <a:pPr marL="2153841" indent="-2153841">
              <a:buNone/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Assembly process: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Ex-situ bakeout only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Vacuum strings (~7m) built up, baked out and NEG activated on assembly trolleys</a:t>
            </a:r>
          </a:p>
          <a:p>
            <a:pPr marL="2153841" lvl="1" indent="-2153841">
              <a:buNone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	Remain under vacuum during installation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F83736D-7A64-4AF1-A37A-5404FF0B8C61}"/>
              </a:ext>
            </a:extLst>
          </p:cNvPr>
          <p:cNvSpPr txBox="1"/>
          <p:nvPr/>
        </p:nvSpPr>
        <p:spPr>
          <a:xfrm>
            <a:off x="7529053" y="5429249"/>
            <a:ext cx="137162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Courtesy M. Cox</a:t>
            </a: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4454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8DB8D8-7A06-40BC-96D6-96C6E8CBE11D}"/>
              </a:ext>
            </a:extLst>
          </p:cNvPr>
          <p:cNvSpPr txBox="1"/>
          <p:nvPr/>
        </p:nvSpPr>
        <p:spPr>
          <a:xfrm rot="19570170">
            <a:off x="826702" y="4634173"/>
            <a:ext cx="10998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ym typeface="Symbol" panose="05050102010706020507" pitchFamily="18" charset="2"/>
              </a:rPr>
              <a:t>Beam direction </a:t>
            </a:r>
            <a:endParaRPr lang="en-GB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DAC04E-2F06-428E-8D79-CB5EDEF1EE4F}"/>
              </a:ext>
            </a:extLst>
          </p:cNvPr>
          <p:cNvSpPr txBox="1"/>
          <p:nvPr/>
        </p:nvSpPr>
        <p:spPr>
          <a:xfrm rot="19736366">
            <a:off x="5743453" y="1925338"/>
            <a:ext cx="15747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Photon beam exit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EF21D07-3BCD-45EB-AC92-7BB3BE9D91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17088" y="1226217"/>
            <a:ext cx="6318702" cy="440556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E57A82-DF83-49B1-B774-648EC8B57674}"/>
              </a:ext>
            </a:extLst>
          </p:cNvPr>
          <p:cNvSpPr txBox="1"/>
          <p:nvPr/>
        </p:nvSpPr>
        <p:spPr>
          <a:xfrm rot="20106806">
            <a:off x="7991437" y="1531955"/>
            <a:ext cx="1100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Electron beam exit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FF13DB-AC5B-429B-BA1F-6E949A1CA81C}"/>
              </a:ext>
            </a:extLst>
          </p:cNvPr>
          <p:cNvSpPr txBox="1"/>
          <p:nvPr/>
        </p:nvSpPr>
        <p:spPr>
          <a:xfrm rot="19723112">
            <a:off x="3005416" y="4575389"/>
            <a:ext cx="8827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Dipole 1 vessel (Al)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2FCC81-8AE2-4354-98D3-9CC91E1717E4}"/>
              </a:ext>
            </a:extLst>
          </p:cNvPr>
          <p:cNvSpPr txBox="1"/>
          <p:nvPr/>
        </p:nvSpPr>
        <p:spPr>
          <a:xfrm rot="19959016">
            <a:off x="5179367" y="3182452"/>
            <a:ext cx="11472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Dipole </a:t>
            </a:r>
          </a:p>
          <a:p>
            <a:r>
              <a:rPr lang="en-GB" sz="1800" dirty="0"/>
              <a:t>2 vessel (Cu/NEG)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BD0C8D1-B07C-4227-8EBC-00590522159D}"/>
              </a:ext>
            </a:extLst>
          </p:cNvPr>
          <p:cNvSpPr txBox="1"/>
          <p:nvPr/>
        </p:nvSpPr>
        <p:spPr>
          <a:xfrm rot="20080066">
            <a:off x="6521759" y="2482153"/>
            <a:ext cx="1356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Dipole </a:t>
            </a:r>
          </a:p>
          <a:p>
            <a:r>
              <a:rPr lang="en-GB" sz="1800" dirty="0"/>
              <a:t>3 vessel (Cu/NEG)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E89230A-2A67-466F-A95B-BEBB2FDEF1EC}"/>
              </a:ext>
            </a:extLst>
          </p:cNvPr>
          <p:cNvSpPr txBox="1"/>
          <p:nvPr/>
        </p:nvSpPr>
        <p:spPr>
          <a:xfrm rot="19723112">
            <a:off x="4026348" y="4194384"/>
            <a:ext cx="11472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Crotch 1 vessel and absorber (Cu)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EA3DFFC-3549-402F-9FD2-B11D6CE0D1AF}"/>
              </a:ext>
            </a:extLst>
          </p:cNvPr>
          <p:cNvSpPr txBox="1"/>
          <p:nvPr/>
        </p:nvSpPr>
        <p:spPr>
          <a:xfrm>
            <a:off x="523568" y="3271969"/>
            <a:ext cx="1671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/>
              <a:t>Residual gas analyser (RGA) ports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330E806-9B29-4F7E-8677-80E46108EDED}"/>
              </a:ext>
            </a:extLst>
          </p:cNvPr>
          <p:cNvSpPr txBox="1"/>
          <p:nvPr/>
        </p:nvSpPr>
        <p:spPr>
          <a:xfrm rot="20118150">
            <a:off x="7629217" y="2243431"/>
            <a:ext cx="8788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/>
              <a:t>RF gate valve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BBDB2BD-1516-4AEE-88C5-247F2AC2EAE1}"/>
              </a:ext>
            </a:extLst>
          </p:cNvPr>
          <p:cNvSpPr txBox="1"/>
          <p:nvPr/>
        </p:nvSpPr>
        <p:spPr>
          <a:xfrm>
            <a:off x="179514" y="779540"/>
            <a:ext cx="45738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Four different girder types: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Long to Mid (LM) 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Mid to Standard (MS) 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Standard to Mid (SM) 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	Mid to Long (ML)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plus some special variants for particular beamlines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E5A69BA7-FFDF-4DDA-866F-CB6FF8CE2ADC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2195088" y="3733634"/>
            <a:ext cx="407051" cy="8321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9CC27E3-52D5-48E4-A09F-4F498CE746FB}"/>
              </a:ext>
            </a:extLst>
          </p:cNvPr>
          <p:cNvCxnSpPr>
            <a:cxnSpLocks/>
          </p:cNvCxnSpPr>
          <p:nvPr/>
        </p:nvCxnSpPr>
        <p:spPr>
          <a:xfrm flipV="1">
            <a:off x="2214795" y="3409092"/>
            <a:ext cx="1471342" cy="1904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47D7874E-ADEA-48AA-A308-3CD08C1347ED}"/>
              </a:ext>
            </a:extLst>
          </p:cNvPr>
          <p:cNvSpPr txBox="1"/>
          <p:nvPr/>
        </p:nvSpPr>
        <p:spPr>
          <a:xfrm>
            <a:off x="5993699" y="4271296"/>
            <a:ext cx="137387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dirty="0"/>
              <a:t>Ion/NEG pumps (not all labelled in this diagram)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CB569E8-4EF5-41C5-AAEA-006816BE28F0}"/>
              </a:ext>
            </a:extLst>
          </p:cNvPr>
          <p:cNvCxnSpPr>
            <a:cxnSpLocks/>
          </p:cNvCxnSpPr>
          <p:nvPr/>
        </p:nvCxnSpPr>
        <p:spPr>
          <a:xfrm flipH="1" flipV="1">
            <a:off x="6594107" y="2992072"/>
            <a:ext cx="135800" cy="1178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75455FD-C852-447F-80C4-5A4EA3D50D64}"/>
              </a:ext>
            </a:extLst>
          </p:cNvPr>
          <p:cNvCxnSpPr>
            <a:cxnSpLocks/>
          </p:cNvCxnSpPr>
          <p:nvPr/>
        </p:nvCxnSpPr>
        <p:spPr>
          <a:xfrm flipH="1" flipV="1">
            <a:off x="6331667" y="3169759"/>
            <a:ext cx="316143" cy="10310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12520DC9-8EFF-40B8-B27B-D81A87F9C278}"/>
              </a:ext>
            </a:extLst>
          </p:cNvPr>
          <p:cNvSpPr txBox="1"/>
          <p:nvPr/>
        </p:nvSpPr>
        <p:spPr>
          <a:xfrm>
            <a:off x="7579853" y="5680385"/>
            <a:ext cx="137162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i="1" dirty="0">
                <a:solidFill>
                  <a:schemeClr val="bg1">
                    <a:lumMod val="50000"/>
                  </a:schemeClr>
                </a:solidFill>
              </a:rPr>
              <a:t>Courtesy M. Cox</a:t>
            </a:r>
            <a:endParaRPr lang="en-GB" sz="18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8E7EFED5-FE4E-4DA3-916B-37847EFD136F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Diamond-II vacuum chamber </a:t>
            </a:r>
          </a:p>
        </p:txBody>
      </p:sp>
    </p:spTree>
    <p:extLst>
      <p:ext uri="{BB962C8B-B14F-4D97-AF65-F5344CB8AC3E}">
        <p14:creationId xmlns:p14="http://schemas.microsoft.com/office/powerpoint/2010/main" val="26885531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0" y="641856"/>
            <a:ext cx="5364962" cy="2211431"/>
          </a:xfr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Diamond is the UK’s national </a:t>
            </a:r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synchrotron radiation facility.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Located at </a:t>
            </a:r>
            <a:r>
              <a:rPr lang="en-GB" sz="18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Rutherford Appleton Laboratory</a:t>
            </a: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Oxfordshire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Commissioning 2005 - 2006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Start of user operations Jan 2007</a:t>
            </a:r>
          </a:p>
          <a:p>
            <a:pPr marL="285750" indent="-285750" algn="l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DDBA installed since Nov. 2016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5685872"/>
              </p:ext>
            </p:extLst>
          </p:nvPr>
        </p:nvGraphicFramePr>
        <p:xfrm>
          <a:off x="4978401" y="3386099"/>
          <a:ext cx="4077818" cy="2743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926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85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Lattice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Combined DBA/DDBA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Structure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 cells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Straights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18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×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5.3 m / 6 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×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8.3 m / 1 x 3.4 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GeV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Circumference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561.571 m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H/V Emittance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2.72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/ 8 </a:t>
                      </a:r>
                      <a:r>
                        <a:rPr lang="en-GB" sz="1400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endParaRPr lang="en-GB" sz="14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spread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0.096 %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Current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300 mA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9713"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Lifetime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  <a:r>
                        <a:rPr lang="en-GB" sz="1400" baseline="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h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2181" y="574449"/>
            <a:ext cx="3354038" cy="2704233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 Light Source</a:t>
            </a: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D63F692-BDE6-4681-AFDF-0A462281587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86" r="3195" b="703"/>
          <a:stretch/>
        </p:blipFill>
        <p:spPr>
          <a:xfrm>
            <a:off x="33049" y="2612169"/>
            <a:ext cx="4876800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4189AE9-80F5-4986-85B8-4478F0094DCC}"/>
              </a:ext>
            </a:extLst>
          </p:cNvPr>
          <p:cNvSpPr txBox="1"/>
          <p:nvPr/>
        </p:nvSpPr>
        <p:spPr>
          <a:xfrm>
            <a:off x="2682481" y="2782475"/>
            <a:ext cx="217673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Calibri" pitchFamily="34" charset="0"/>
                <a:cs typeface="Calibri" pitchFamily="34" charset="0"/>
              </a:rPr>
              <a:t>35 Beamlines:</a:t>
            </a:r>
          </a:p>
          <a:p>
            <a:r>
              <a:rPr lang="en-GB" sz="1400" dirty="0">
                <a:latin typeface="Calibri" pitchFamily="34" charset="0"/>
                <a:cs typeface="Calibri" pitchFamily="34" charset="0"/>
              </a:rPr>
              <a:t>All straights now occupied</a:t>
            </a:r>
          </a:p>
        </p:txBody>
      </p:sp>
    </p:spTree>
    <p:extLst>
      <p:ext uri="{BB962C8B-B14F-4D97-AF65-F5344CB8AC3E}">
        <p14:creationId xmlns:p14="http://schemas.microsoft.com/office/powerpoint/2010/main" val="23883243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66674BE-A3E0-469E-B28D-15B885B214BF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1BEA3F-A908-4FB8-98FB-990C0D0649F5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D18D1833-B438-49A0-960E-217C2EAEDEEE}"/>
              </a:ext>
            </a:extLst>
          </p:cNvPr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Diamond-II upgrade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4EE54F9B-F740-4D7E-83E3-738F705434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403" y="3913805"/>
            <a:ext cx="3109357" cy="214769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053E7A3-7DBD-440E-ABFA-FBFC55B5C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6831" y="3956441"/>
            <a:ext cx="3109357" cy="205433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09EECA-D9C1-4063-BBC2-F74E269A3B9C}"/>
              </a:ext>
            </a:extLst>
          </p:cNvPr>
          <p:cNvSpPr txBox="1"/>
          <p:nvPr/>
        </p:nvSpPr>
        <p:spPr>
          <a:xfrm>
            <a:off x="6461688" y="3077069"/>
            <a:ext cx="256474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NOTE:</a:t>
            </a:r>
            <a:r>
              <a:rPr lang="en-US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Beam energy in Diamond-II storage ring will be to 3.5GeV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3FE556-0EA3-40F9-8B05-9091ADEE6883}"/>
              </a:ext>
            </a:extLst>
          </p:cNvPr>
          <p:cNvSpPr txBox="1"/>
          <p:nvPr/>
        </p:nvSpPr>
        <p:spPr>
          <a:xfrm>
            <a:off x="117565" y="576064"/>
            <a:ext cx="6179288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Motivation: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Improve quality of photon beams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delivered to users: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Increase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brightness and transverse coherence 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Reduced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source size, line-width 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Optimise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spectral range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Space for </a:t>
            </a:r>
            <a:r>
              <a:rPr lang="en-GB" sz="14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beamlines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Starting wish-list</a:t>
            </a:r>
            <a:r>
              <a:rPr lang="en-GB" sz="1400" u="sng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Low horizontal emittance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Increase in number of straight-sections for IDs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Maintain existing beamlines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Re-use existing hardware where possible (RF, IDs, injector, …)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Short pulse capabilities?</a:t>
            </a:r>
          </a:p>
          <a:p>
            <a:pPr marL="285750" indent="-285750"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GB" sz="1600" u="sng" dirty="0">
                <a:latin typeface="Calibri" panose="020F0502020204030204" pitchFamily="34" charset="0"/>
                <a:cs typeface="Calibri" panose="020F0502020204030204" pitchFamily="34" charset="0"/>
              </a:rPr>
              <a:t>Constraints: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Must fit in the existing tunnel, Source-point changes kept to a minimum 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Minimize technology risks</a:t>
            </a:r>
          </a:p>
          <a:p>
            <a:pPr marL="742950" lvl="1" indent="-285750"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Minimize shutdown period</a:t>
            </a:r>
          </a:p>
        </p:txBody>
      </p:sp>
    </p:spTree>
    <p:extLst>
      <p:ext uri="{BB962C8B-B14F-4D97-AF65-F5344CB8AC3E}">
        <p14:creationId xmlns:p14="http://schemas.microsoft.com/office/powerpoint/2010/main" val="1457812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62473"/>
            <a:ext cx="5370051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lphaUcPeriod"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increase number of dipoles (MBA)</a:t>
            </a: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endParaRPr lang="en-GB" sz="20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Font typeface="+mj-lt"/>
              <a:buAutoNum type="alphaUcPeriod"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control </a:t>
            </a:r>
            <a:r>
              <a:rPr lang="en-GB" sz="20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Jx</a:t>
            </a: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with trans. gradient dipoles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Paths to low emittance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F99F1E-827E-43FE-B3A8-58DF202A4114}"/>
                  </a:ext>
                </a:extLst>
              </p:cNvPr>
              <p:cNvSpPr txBox="1"/>
              <p:nvPr/>
            </p:nvSpPr>
            <p:spPr>
              <a:xfrm>
                <a:off x="5900445" y="611411"/>
                <a:ext cx="763479" cy="5274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sub>
                            <m:sup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50F99F1E-827E-43FE-B3A8-58DF202A41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00445" y="611411"/>
                <a:ext cx="763479" cy="5274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AE65BC54-8171-4F89-B04D-B58D76003D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2134" y="985522"/>
            <a:ext cx="2764051" cy="2211240"/>
          </a:xfrm>
          <a:prstGeom prst="rect">
            <a:avLst/>
          </a:prstGeom>
        </p:spPr>
      </p:pic>
      <p:pic>
        <p:nvPicPr>
          <p:cNvPr id="20" name="Picture 3" descr="S:\Technical\Magnets\DDBA\Girder Build\Photo\R79\IMG_0143.JPG">
            <a:extLst>
              <a:ext uri="{FF2B5EF4-FFF2-40B4-BE49-F238E27FC236}">
                <a16:creationId xmlns:a16="http://schemas.microsoft.com/office/drawing/2014/main" id="{884A6D6D-0159-442F-87A5-3FD776144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878" y="3871143"/>
            <a:ext cx="2934526" cy="2200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585A6BF-88F7-4A7C-8955-205294B12CA9}"/>
                  </a:ext>
                </a:extLst>
              </p:cNvPr>
              <p:cNvSpPr txBox="1"/>
              <p:nvPr/>
            </p:nvSpPr>
            <p:spPr>
              <a:xfrm>
                <a:off x="5977711" y="5328937"/>
                <a:ext cx="2954590" cy="67826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𝜂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  <m:d>
                            <m:dPr>
                              <m:ctrlPr>
                                <a:rPr lang="en-GB" sz="1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𝜌</m:t>
                                      </m:r>
                                    </m:e>
                                    <m:sup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  <m:d>
                                    <m:d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𝑠</m:t>
                                      </m:r>
                                    </m:e>
                                  </m:d>
                                </m:den>
                              </m:f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+2</m:t>
                              </m:r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𝐾</m:t>
                              </m:r>
                              <m:d>
                                <m:dPr>
                                  <m:ctrlPr>
                                    <a:rPr lang="en-GB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e>
                          </m:d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6585A6BF-88F7-4A7C-8955-205294B12C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7711" y="5328937"/>
                <a:ext cx="2954590" cy="6782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BB79875-12C4-4B1D-B085-1E3E630413D6}"/>
                  </a:ext>
                </a:extLst>
              </p:cNvPr>
              <p:cNvSpPr txBox="1"/>
              <p:nvPr/>
            </p:nvSpPr>
            <p:spPr>
              <a:xfrm>
                <a:off x="3705965" y="3780624"/>
                <a:ext cx="3937640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Emittance lowered </a:t>
                </a: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by increasing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b>
                        <m:r>
                          <a:rPr lang="en-GB" sz="1600" i="1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16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BB79875-12C4-4B1D-B085-1E3E630413D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05965" y="3780624"/>
                <a:ext cx="3937640" cy="584775"/>
              </a:xfrm>
              <a:prstGeom prst="rect">
                <a:avLst/>
              </a:prstGeom>
              <a:blipFill>
                <a:blip r:embed="rId7"/>
                <a:stretch>
                  <a:fillRect l="-619" t="-3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A1F33D9-FB28-48B1-9888-55F6544B4587}"/>
                  </a:ext>
                </a:extLst>
              </p:cNvPr>
              <p:cNvSpPr txBox="1"/>
              <p:nvPr/>
            </p:nvSpPr>
            <p:spPr>
              <a:xfrm>
                <a:off x="7455006" y="3699410"/>
                <a:ext cx="1306447" cy="5025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2A1F33D9-FB28-48B1-9888-55F6544B45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5006" y="3699410"/>
                <a:ext cx="1306447" cy="5025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047EC62-C3F9-4AFD-A070-F71E3A923748}"/>
                  </a:ext>
                </a:extLst>
              </p:cNvPr>
              <p:cNvSpPr txBox="1"/>
              <p:nvPr/>
            </p:nvSpPr>
            <p:spPr>
              <a:xfrm>
                <a:off x="7513919" y="4384120"/>
                <a:ext cx="1051891" cy="5012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=1−</m:t>
                      </m:r>
                      <m:f>
                        <m:f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8047EC62-C3F9-4AFD-A070-F71E3A9237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3919" y="4384120"/>
                <a:ext cx="1051891" cy="501291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89190F11-EA46-4D7D-A4B2-63222165633D}"/>
              </a:ext>
            </a:extLst>
          </p:cNvPr>
          <p:cNvSpPr txBox="1"/>
          <p:nvPr/>
        </p:nvSpPr>
        <p:spPr>
          <a:xfrm>
            <a:off x="3705965" y="4198932"/>
            <a:ext cx="35768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Damping Partition Numbers: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E9028EC-DFC7-4616-8F76-BFDF31AE0FD0}"/>
              </a:ext>
            </a:extLst>
          </p:cNvPr>
          <p:cNvSpPr txBox="1"/>
          <p:nvPr/>
        </p:nvSpPr>
        <p:spPr>
          <a:xfrm>
            <a:off x="3705965" y="4943176"/>
            <a:ext cx="531148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Emittance adjusted by introducing a </a:t>
            </a: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vertically-focussing gradient in the dipoles</a:t>
            </a: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5898EB08-1398-4324-845E-9BBC87D28AB4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5ACBDD-0FAB-447A-83A9-92F4AF088C70}"/>
              </a:ext>
            </a:extLst>
          </p:cNvPr>
          <p:cNvSpPr txBox="1"/>
          <p:nvPr/>
        </p:nvSpPr>
        <p:spPr>
          <a:xfrm>
            <a:off x="3722414" y="1105882"/>
            <a:ext cx="529503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TME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-like (Theoretical Minimum Emittance) cells provide lowest possible beam emittance by shaping dispersion and beta-functions to have a waist in the centre of the bending magnets.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Starting from TME-like cells and increasing number of dipoles lead to substitutional reduction in beam emittance.</a:t>
            </a:r>
          </a:p>
        </p:txBody>
      </p:sp>
    </p:spTree>
    <p:extLst>
      <p:ext uri="{BB962C8B-B14F-4D97-AF65-F5344CB8AC3E}">
        <p14:creationId xmlns:p14="http://schemas.microsoft.com/office/powerpoint/2010/main" val="32488799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18" y="571138"/>
            <a:ext cx="537005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lphaUcPeriod" startAt="3"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long. gradient dipoles</a:t>
            </a: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endParaRPr lang="en-GB" sz="1600" dirty="0">
              <a:solidFill>
                <a:srgbClr val="0000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+mj-lt"/>
              <a:buAutoNum type="alphaUcPeriod" startAt="3"/>
            </a:pPr>
            <a:r>
              <a:rPr lang="en-GB" sz="20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employ reverse bending magnets</a:t>
            </a: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Paths to low emittance</a:t>
            </a:r>
          </a:p>
        </p:txBody>
      </p:sp>
      <p:sp>
        <p:nvSpPr>
          <p:cNvPr id="21" name="Subtitle 2">
            <a:extLst>
              <a:ext uri="{FF2B5EF4-FFF2-40B4-BE49-F238E27FC236}">
                <a16:creationId xmlns:a16="http://schemas.microsoft.com/office/drawing/2014/main" id="{3547CC87-C7CB-412A-BD07-347C2FDEFECC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335A240-549C-46DC-8379-CB700EC6D214}"/>
              </a:ext>
            </a:extLst>
          </p:cNvPr>
          <p:cNvSpPr txBox="1"/>
          <p:nvPr/>
        </p:nvSpPr>
        <p:spPr>
          <a:xfrm>
            <a:off x="3421271" y="2422544"/>
            <a:ext cx="85994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Make the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dipole field strongest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where the 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dispersion is at a minimum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Total bend angle is kept constant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Can get below TME of uniform dipole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Have the benefit of producing hard x-rays where B-field is large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9974C5-D14D-4763-BF2C-D59815555731}"/>
                  </a:ext>
                </a:extLst>
              </p:cNvPr>
              <p:cNvSpPr txBox="1"/>
              <p:nvPr/>
            </p:nvSpPr>
            <p:spPr>
              <a:xfrm>
                <a:off x="51418" y="967054"/>
                <a:ext cx="393764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Emittance lowered 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by </a:t>
                </a:r>
                <a:r>
                  <a: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minimising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b>
                    </m:sSub>
                  </m:oMath>
                </a14:m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4C9974C5-D14D-4763-BF2C-D598155557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418" y="967054"/>
                <a:ext cx="3937640" cy="523220"/>
              </a:xfrm>
              <a:prstGeom prst="rect">
                <a:avLst/>
              </a:prstGeom>
              <a:blipFill>
                <a:blip r:embed="rId3"/>
                <a:stretch>
                  <a:fillRect l="-155" t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0C63E8F-FBF6-4E96-87D6-7768C979BDCB}"/>
                  </a:ext>
                </a:extLst>
              </p:cNvPr>
              <p:cNvSpPr txBox="1"/>
              <p:nvPr/>
            </p:nvSpPr>
            <p:spPr>
              <a:xfrm>
                <a:off x="306579" y="1371933"/>
                <a:ext cx="1306447" cy="50257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sub>
                      </m:sSub>
                      <m:sSup>
                        <m:s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0C63E8F-FBF6-4E96-87D6-7768C979BDC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79" y="1371933"/>
                <a:ext cx="1306447" cy="50257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A696C8-B36E-4043-9266-ECE61CFA7894}"/>
                  </a:ext>
                </a:extLst>
              </p:cNvPr>
              <p:cNvSpPr txBox="1"/>
              <p:nvPr/>
            </p:nvSpPr>
            <p:spPr>
              <a:xfrm>
                <a:off x="306579" y="1947745"/>
                <a:ext cx="1416222" cy="64588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∮"/>
                          <m:limLoc m:val="undOvr"/>
                          <m:subHide m:val="on"/>
                          <m:supHide m:val="on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16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ℋ</m:t>
                              </m:r>
                              <m:d>
                                <m:dPr>
                                  <m:ctrlP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num>
                            <m:den>
                              <m:sSup>
                                <m:sSupPr>
                                  <m:ctrlPr>
                                    <a:rPr lang="en-GB" sz="160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p>
                                  <m: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p>
                              </m:sSup>
                              <m:d>
                                <m:dPr>
                                  <m:ctrlP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1600" i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</m:d>
                            </m:den>
                          </m:f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𝑑𝑠</m:t>
                          </m:r>
                        </m:e>
                      </m:nary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6BA696C8-B36E-4043-9266-ECE61CFA789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579" y="1947745"/>
                <a:ext cx="1416222" cy="64588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BAA37A-AC1A-44B4-8292-FCC22C6DD0D1}"/>
                  </a:ext>
                </a:extLst>
              </p:cNvPr>
              <p:cNvSpPr txBox="1"/>
              <p:nvPr/>
            </p:nvSpPr>
            <p:spPr>
              <a:xfrm>
                <a:off x="299251" y="2656966"/>
                <a:ext cx="2947089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ℋ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𝛾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Sup>
                        <m:sSubSup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  <m:sup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b>
                      </m:sSub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𝛽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sSubSup>
                        <m:sSubSupPr>
                          <m:ctrlP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b>
                        <m:sup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2BAA37A-AC1A-44B4-8292-FCC22C6DD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51" y="2656966"/>
                <a:ext cx="2947089" cy="246221"/>
              </a:xfrm>
              <a:prstGeom prst="rect">
                <a:avLst/>
              </a:prstGeom>
              <a:blipFill>
                <a:blip r:embed="rId6"/>
                <a:stretch>
                  <a:fillRect l="-1033" b="-3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4" name="Picture 23">
            <a:extLst>
              <a:ext uri="{FF2B5EF4-FFF2-40B4-BE49-F238E27FC236}">
                <a16:creationId xmlns:a16="http://schemas.microsoft.com/office/drawing/2014/main" id="{824E038E-A1EE-458F-AA80-228148A3E9EA}"/>
              </a:ext>
            </a:extLst>
          </p:cNvPr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521790" y="571138"/>
            <a:ext cx="2743200" cy="192024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D5E71CA-8F7E-4B86-BDD2-481A41472C62}"/>
              </a:ext>
            </a:extLst>
          </p:cNvPr>
          <p:cNvPicPr preferRelativeResize="0"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6349382" y="571138"/>
            <a:ext cx="2743200" cy="192024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D08C3FA-2C04-4533-B1A5-4D658AF81CC3}"/>
              </a:ext>
            </a:extLst>
          </p:cNvPr>
          <p:cNvPicPr preferRelativeResize="0"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6349382" y="571138"/>
            <a:ext cx="2743200" cy="192024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4EFA2BC0-42DE-4B14-8E3E-71BD2DC9EFA8}"/>
              </a:ext>
            </a:extLst>
          </p:cNvPr>
          <p:cNvPicPr preferRelativeResize="0"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521790" y="571138"/>
            <a:ext cx="2743200" cy="19202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B092421C-05E2-4421-A6DF-80769A54556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296853" y="3408088"/>
            <a:ext cx="2712450" cy="27403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04719B3-79AC-4434-91D1-337BA5BC53E7}"/>
                  </a:ext>
                </a:extLst>
              </p:cNvPr>
              <p:cNvSpPr txBox="1"/>
              <p:nvPr/>
            </p:nvSpPr>
            <p:spPr>
              <a:xfrm>
                <a:off x="134697" y="4134333"/>
                <a:ext cx="6101244" cy="1692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Reverse bending magnets 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can be used as an </a:t>
                </a:r>
                <a:r>
                  <a: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additional handle to control the dispersion 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Beta-functions largely unchanged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Located at large </a:t>
                </a:r>
                <a14:m>
                  <m:oMath xmlns:m="http://schemas.openxmlformats.org/officeDocument/2006/math">
                    <m:r>
                      <a:rPr lang="en-GB" sz="1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ℋ</m:t>
                    </m:r>
                    <m:d>
                      <m:dPr>
                        <m:ctrlP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1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, so also contribute to </a:t>
                </a:r>
                <a:r>
                  <a:rPr lang="el-GR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ε</a:t>
                </a:r>
                <a:r>
                  <a:rPr lang="en-GB" sz="1400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x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.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Lead to </a:t>
                </a:r>
                <a:r>
                  <a:rPr lang="en-GB" sz="1400" dirty="0">
                    <a:solidFill>
                      <a:srgbClr val="FF0000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very small or even negative momentum compaction factor</a:t>
                </a:r>
              </a:p>
              <a:p>
                <a:pPr marL="285750" indent="-285750"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Impact on bunch-lengthening and instability thresholds to be determined</a:t>
                </a:r>
              </a:p>
            </p:txBody>
          </p:sp>
        </mc:Choice>
        <mc:Fallback xmlns="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004719B3-79AC-4434-91D1-337BA5BC53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697" y="4134333"/>
                <a:ext cx="6101244" cy="1692771"/>
              </a:xfrm>
              <a:prstGeom prst="rect">
                <a:avLst/>
              </a:prstGeom>
              <a:blipFill>
                <a:blip r:embed="rId12"/>
                <a:stretch>
                  <a:fillRect l="-100" t="-719" b="-2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37904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8AE4609-01D3-4D72-8FC2-3C11A3F1E26C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10836C6-C122-4428-9535-B190D9F03D0A}"/>
              </a:ext>
            </a:extLst>
          </p:cNvPr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Diamond-II lattice structure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BF95077F-9392-4EF7-A8B2-8675AD8426FB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B112DE5-60B6-4E84-8166-DC3BBACE6C4E}"/>
              </a:ext>
            </a:extLst>
          </p:cNvPr>
          <p:cNvCxnSpPr/>
          <p:nvPr/>
        </p:nvCxnSpPr>
        <p:spPr bwMode="auto">
          <a:xfrm>
            <a:off x="1219544" y="2298632"/>
            <a:ext cx="660174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6">
                <a:lumMod val="40000"/>
                <a:lumOff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0C49A847-5998-4E2D-A9C1-6D94A6253928}"/>
              </a:ext>
            </a:extLst>
          </p:cNvPr>
          <p:cNvSpPr/>
          <p:nvPr/>
        </p:nvSpPr>
        <p:spPr bwMode="auto">
          <a:xfrm>
            <a:off x="1219544" y="2203845"/>
            <a:ext cx="648022" cy="186227"/>
          </a:xfrm>
          <a:prstGeom prst="rect">
            <a:avLst/>
          </a:prstGeom>
          <a:solidFill>
            <a:srgbClr val="B7FF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750" b="1" dirty="0">
              <a:solidFill>
                <a:srgbClr val="009900"/>
              </a:solidFill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C6A2F4-9873-4F00-B2E3-6C3B3CB881AC}"/>
              </a:ext>
            </a:extLst>
          </p:cNvPr>
          <p:cNvSpPr/>
          <p:nvPr/>
        </p:nvSpPr>
        <p:spPr bwMode="auto">
          <a:xfrm>
            <a:off x="7178821" y="2201305"/>
            <a:ext cx="640532" cy="188767"/>
          </a:xfrm>
          <a:prstGeom prst="rect">
            <a:avLst/>
          </a:prstGeom>
          <a:solidFill>
            <a:srgbClr val="B7FF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B70E8EF-C767-447B-AE0C-8AFEF32695D2}"/>
              </a:ext>
            </a:extLst>
          </p:cNvPr>
          <p:cNvSpPr/>
          <p:nvPr/>
        </p:nvSpPr>
        <p:spPr bwMode="auto">
          <a:xfrm>
            <a:off x="2860599" y="2203845"/>
            <a:ext cx="444155" cy="186227"/>
          </a:xfrm>
          <a:prstGeom prst="rect">
            <a:avLst/>
          </a:prstGeom>
          <a:solidFill>
            <a:srgbClr val="C5C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endParaRPr lang="en-GB" sz="750" b="1" dirty="0">
              <a:solidFill>
                <a:srgbClr val="0001FF"/>
              </a:solidFill>
              <a:latin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EEBA45E-5BA6-4D27-89DE-038250740CD0}"/>
              </a:ext>
            </a:extLst>
          </p:cNvPr>
          <p:cNvSpPr/>
          <p:nvPr/>
        </p:nvSpPr>
        <p:spPr bwMode="auto">
          <a:xfrm>
            <a:off x="4306298" y="2201305"/>
            <a:ext cx="438893" cy="188768"/>
          </a:xfrm>
          <a:prstGeom prst="rect">
            <a:avLst/>
          </a:prstGeom>
          <a:solidFill>
            <a:srgbClr val="C5C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BB484FA-FB45-45ED-BD6E-267A8C72C385}"/>
              </a:ext>
            </a:extLst>
          </p:cNvPr>
          <p:cNvCxnSpPr/>
          <p:nvPr/>
        </p:nvCxnSpPr>
        <p:spPr bwMode="auto">
          <a:xfrm>
            <a:off x="3088157" y="1996187"/>
            <a:ext cx="2" cy="602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1FF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2E61B9A-E07D-4A94-8DFD-4D6965536739}"/>
              </a:ext>
            </a:extLst>
          </p:cNvPr>
          <p:cNvCxnSpPr/>
          <p:nvPr/>
        </p:nvCxnSpPr>
        <p:spPr bwMode="auto">
          <a:xfrm flipH="1">
            <a:off x="1550217" y="1989613"/>
            <a:ext cx="8252" cy="59824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4923A7F9-B938-4350-9C6B-8969907793A6}"/>
              </a:ext>
            </a:extLst>
          </p:cNvPr>
          <p:cNvSpPr/>
          <p:nvPr/>
        </p:nvSpPr>
        <p:spPr bwMode="auto">
          <a:xfrm>
            <a:off x="5753922" y="2201305"/>
            <a:ext cx="430690" cy="188768"/>
          </a:xfrm>
          <a:prstGeom prst="rect">
            <a:avLst/>
          </a:prstGeom>
          <a:solidFill>
            <a:srgbClr val="C5C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16EBCDA-8B84-4F15-A294-A599318EF536}"/>
              </a:ext>
            </a:extLst>
          </p:cNvPr>
          <p:cNvSpPr/>
          <p:nvPr/>
        </p:nvSpPr>
        <p:spPr bwMode="auto">
          <a:xfrm>
            <a:off x="1866366" y="2093438"/>
            <a:ext cx="997156" cy="407511"/>
          </a:xfrm>
          <a:prstGeom prst="rect">
            <a:avLst/>
          </a:prstGeom>
          <a:solidFill>
            <a:srgbClr val="FFF3C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22060CB-9A64-46CD-A4C4-7F9F7FD304CD}"/>
              </a:ext>
            </a:extLst>
          </p:cNvPr>
          <p:cNvSpPr/>
          <p:nvPr/>
        </p:nvSpPr>
        <p:spPr bwMode="auto">
          <a:xfrm>
            <a:off x="3300838" y="2092304"/>
            <a:ext cx="1000852" cy="407511"/>
          </a:xfrm>
          <a:prstGeom prst="rect">
            <a:avLst/>
          </a:prstGeom>
          <a:solidFill>
            <a:srgbClr val="FFF3C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BB7C74-641D-4D9B-A65D-D0BB005271B8}"/>
              </a:ext>
            </a:extLst>
          </p:cNvPr>
          <p:cNvSpPr/>
          <p:nvPr/>
        </p:nvSpPr>
        <p:spPr bwMode="auto">
          <a:xfrm>
            <a:off x="4745191" y="2103344"/>
            <a:ext cx="1005323" cy="407511"/>
          </a:xfrm>
          <a:prstGeom prst="rect">
            <a:avLst/>
          </a:prstGeom>
          <a:solidFill>
            <a:srgbClr val="FFF3C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B291A1E-0C20-4E11-A03D-DFCC0EF6715E}"/>
              </a:ext>
            </a:extLst>
          </p:cNvPr>
          <p:cNvSpPr/>
          <p:nvPr/>
        </p:nvSpPr>
        <p:spPr bwMode="auto">
          <a:xfrm>
            <a:off x="6182430" y="2096414"/>
            <a:ext cx="991782" cy="407511"/>
          </a:xfrm>
          <a:prstGeom prst="rect">
            <a:avLst/>
          </a:prstGeom>
          <a:solidFill>
            <a:srgbClr val="FFF3C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GB" sz="18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E8D16E1-E9DF-4C88-8348-968C84884E97}"/>
              </a:ext>
            </a:extLst>
          </p:cNvPr>
          <p:cNvSpPr/>
          <p:nvPr/>
        </p:nvSpPr>
        <p:spPr>
          <a:xfrm>
            <a:off x="1394830" y="1900568"/>
            <a:ext cx="481222" cy="207749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750" b="1" kern="0" dirty="0">
                <a:solidFill>
                  <a:srgbClr val="009900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~11.3m</a:t>
            </a:r>
            <a:endParaRPr lang="en-GB" sz="750" b="1" dirty="0">
              <a:solidFill>
                <a:srgbClr val="009900"/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2AA2710-1B41-44FF-B0E9-7C34EDA64262}"/>
              </a:ext>
            </a:extLst>
          </p:cNvPr>
          <p:cNvSpPr/>
          <p:nvPr/>
        </p:nvSpPr>
        <p:spPr>
          <a:xfrm>
            <a:off x="2922306" y="1893783"/>
            <a:ext cx="433132" cy="207749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r>
              <a:rPr lang="en-GB" sz="750" b="1" kern="0" dirty="0">
                <a:solidFill>
                  <a:srgbClr val="0001FF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~8.3m</a:t>
            </a:r>
            <a:endParaRPr lang="en-GB" sz="750" b="1" dirty="0">
              <a:solidFill>
                <a:srgbClr val="0001FF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E15280C-9C39-4D39-A47D-D91556B93F1D}"/>
              </a:ext>
            </a:extLst>
          </p:cNvPr>
          <p:cNvSpPr/>
          <p:nvPr/>
        </p:nvSpPr>
        <p:spPr>
          <a:xfrm>
            <a:off x="5994147" y="1814340"/>
            <a:ext cx="1750800" cy="288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75" i="1" kern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itchFamily="34" charset="0"/>
              </a:rPr>
              <a:t>Diamond-I super-period</a:t>
            </a:r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8A249771-37C9-4874-879E-D6F1C789F9B9}"/>
              </a:ext>
            </a:extLst>
          </p:cNvPr>
          <p:cNvCxnSpPr/>
          <p:nvPr/>
        </p:nvCxnSpPr>
        <p:spPr bwMode="auto">
          <a:xfrm>
            <a:off x="7516430" y="1976792"/>
            <a:ext cx="2" cy="602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9900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86497A15-183A-4C67-82EE-64DE4741A3F0}"/>
              </a:ext>
            </a:extLst>
          </p:cNvPr>
          <p:cNvCxnSpPr/>
          <p:nvPr/>
        </p:nvCxnSpPr>
        <p:spPr bwMode="auto">
          <a:xfrm>
            <a:off x="5968457" y="1992243"/>
            <a:ext cx="2" cy="602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1FF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C4A81073-459F-489D-B021-3D2CBD66BCD2}"/>
              </a:ext>
            </a:extLst>
          </p:cNvPr>
          <p:cNvCxnSpPr/>
          <p:nvPr/>
        </p:nvCxnSpPr>
        <p:spPr bwMode="auto">
          <a:xfrm>
            <a:off x="4524090" y="1998708"/>
            <a:ext cx="2" cy="60208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0001FF"/>
            </a:solidFill>
            <a:prstDash val="dashDot"/>
            <a:round/>
            <a:headEnd type="none" w="med" len="med"/>
            <a:tailEnd type="none" w="med" len="med"/>
          </a:ln>
          <a:effectLst/>
        </p:spPr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718ECB1-A82A-43F8-8F05-32E3981AC37C}"/>
              </a:ext>
            </a:extLst>
          </p:cNvPr>
          <p:cNvGrpSpPr/>
          <p:nvPr/>
        </p:nvGrpSpPr>
        <p:grpSpPr>
          <a:xfrm>
            <a:off x="1970814" y="1306790"/>
            <a:ext cx="986409" cy="407511"/>
            <a:chOff x="7004737" y="5019212"/>
            <a:chExt cx="1315212" cy="543348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672E43F8-18A7-4428-A9A2-51BF6799F7C8}"/>
                </a:ext>
              </a:extLst>
            </p:cNvPr>
            <p:cNvSpPr/>
            <p:nvPr/>
          </p:nvSpPr>
          <p:spPr bwMode="auto">
            <a:xfrm>
              <a:off x="7004737" y="5019212"/>
              <a:ext cx="1315212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2E0CA8C7-9D9F-4AD2-93A9-F842357ADB6E}"/>
                </a:ext>
              </a:extLst>
            </p:cNvPr>
            <p:cNvSpPr/>
            <p:nvPr/>
          </p:nvSpPr>
          <p:spPr>
            <a:xfrm>
              <a:off x="7287420" y="5153928"/>
              <a:ext cx="806204" cy="307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900" b="1" kern="0" dirty="0">
                  <a:solidFill>
                    <a:srgbClr val="E2AC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Magnets</a:t>
              </a:r>
              <a:endParaRPr lang="en-GB" sz="900" b="1" dirty="0">
                <a:solidFill>
                  <a:srgbClr val="E2AC00"/>
                </a:solidFill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BA2ACB7A-A436-41D0-838B-D53DB175F9E9}"/>
              </a:ext>
            </a:extLst>
          </p:cNvPr>
          <p:cNvSpPr/>
          <p:nvPr/>
        </p:nvSpPr>
        <p:spPr bwMode="auto">
          <a:xfrm>
            <a:off x="4626989" y="1416822"/>
            <a:ext cx="986409" cy="186227"/>
          </a:xfrm>
          <a:prstGeom prst="rect">
            <a:avLst/>
          </a:prstGeom>
          <a:solidFill>
            <a:srgbClr val="C5C5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r>
              <a:rPr lang="en-GB" sz="900" b="1" dirty="0">
                <a:solidFill>
                  <a:srgbClr val="0001FF"/>
                </a:solidFill>
                <a:latin typeface="Calibri" panose="020F0502020204030204" pitchFamily="34" charset="0"/>
              </a:rPr>
              <a:t>Standard Straight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EEAB4743-DA98-4612-B6B8-9CEA1A3F93DF}"/>
              </a:ext>
            </a:extLst>
          </p:cNvPr>
          <p:cNvSpPr/>
          <p:nvPr/>
        </p:nvSpPr>
        <p:spPr bwMode="auto">
          <a:xfrm>
            <a:off x="3298903" y="1416822"/>
            <a:ext cx="986408" cy="186227"/>
          </a:xfrm>
          <a:prstGeom prst="rect">
            <a:avLst/>
          </a:prstGeom>
          <a:solidFill>
            <a:srgbClr val="B7FFB7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r>
              <a:rPr lang="en-GB" sz="900" b="1" dirty="0">
                <a:solidFill>
                  <a:srgbClr val="009900"/>
                </a:solidFill>
                <a:latin typeface="Calibri" panose="020F0502020204030204" pitchFamily="34" charset="0"/>
              </a:rPr>
              <a:t>Long Straight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C86CDE7B-987C-4168-B263-6C7A7DD47A04}"/>
              </a:ext>
            </a:extLst>
          </p:cNvPr>
          <p:cNvSpPr/>
          <p:nvPr/>
        </p:nvSpPr>
        <p:spPr bwMode="auto">
          <a:xfrm>
            <a:off x="5955077" y="1401439"/>
            <a:ext cx="986409" cy="186227"/>
          </a:xfrm>
          <a:prstGeom prst="rect">
            <a:avLst/>
          </a:prstGeom>
          <a:solidFill>
            <a:srgbClr val="FFC9C9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r>
              <a:rPr lang="en-GB" sz="900" b="1" dirty="0">
                <a:solidFill>
                  <a:srgbClr val="FF0000"/>
                </a:solidFill>
                <a:latin typeface="Calibri" panose="020F0502020204030204" pitchFamily="34" charset="0"/>
              </a:rPr>
              <a:t>Mid Straight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A95D158-D7CF-457B-B52C-ABA8CA7468A0}"/>
              </a:ext>
            </a:extLst>
          </p:cNvPr>
          <p:cNvGrpSpPr/>
          <p:nvPr/>
        </p:nvGrpSpPr>
        <p:grpSpPr>
          <a:xfrm>
            <a:off x="1217608" y="2783108"/>
            <a:ext cx="6601745" cy="1147898"/>
            <a:chOff x="178130" y="2935493"/>
            <a:chExt cx="8802327" cy="1530530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CE60B7B7-6774-4EE2-8CB0-37A909FAB7EE}"/>
                </a:ext>
              </a:extLst>
            </p:cNvPr>
            <p:cNvSpPr/>
            <p:nvPr/>
          </p:nvSpPr>
          <p:spPr>
            <a:xfrm>
              <a:off x="1455543" y="3538975"/>
              <a:ext cx="577509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750" b="1" kern="0" dirty="0">
                  <a:solidFill>
                    <a:srgbClr val="FF00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~2.9m</a:t>
              </a:r>
              <a:endParaRPr lang="en-GB" sz="750" b="1" dirty="0">
                <a:solidFill>
                  <a:srgbClr val="FF0000"/>
                </a:solidFill>
              </a:endParaRP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54C9C09F-487E-4633-8D9B-8D62468A86C6}"/>
                </a:ext>
              </a:extLst>
            </p:cNvPr>
            <p:cNvCxnSpPr/>
            <p:nvPr/>
          </p:nvCxnSpPr>
          <p:spPr bwMode="auto">
            <a:xfrm>
              <a:off x="178130" y="4063149"/>
              <a:ext cx="8802327" cy="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accent6">
                  <a:lumMod val="40000"/>
                  <a:lumOff val="6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F7D10E07-F53D-4481-B150-F07B54E91AA0}"/>
                </a:ext>
              </a:extLst>
            </p:cNvPr>
            <p:cNvSpPr/>
            <p:nvPr/>
          </p:nvSpPr>
          <p:spPr bwMode="auto">
            <a:xfrm>
              <a:off x="178130" y="3936766"/>
              <a:ext cx="864029" cy="248303"/>
            </a:xfrm>
            <a:prstGeom prst="rect">
              <a:avLst/>
            </a:prstGeom>
            <a:solidFill>
              <a:srgbClr val="B7FFB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685800"/>
              <a:endParaRPr lang="en-GB" sz="750" b="1" dirty="0">
                <a:solidFill>
                  <a:srgbClr val="0099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6376F70B-FA18-435E-ABED-7517225780C4}"/>
                </a:ext>
              </a:extLst>
            </p:cNvPr>
            <p:cNvSpPr/>
            <p:nvPr/>
          </p:nvSpPr>
          <p:spPr bwMode="auto">
            <a:xfrm>
              <a:off x="8123832" y="3933380"/>
              <a:ext cx="854043" cy="251689"/>
            </a:xfrm>
            <a:prstGeom prst="rect">
              <a:avLst/>
            </a:prstGeom>
            <a:solidFill>
              <a:srgbClr val="B7FFB7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A4778C52-2780-4229-9337-5DC28BF3AFF6}"/>
                </a:ext>
              </a:extLst>
            </p:cNvPr>
            <p:cNvSpPr/>
            <p:nvPr/>
          </p:nvSpPr>
          <p:spPr bwMode="auto">
            <a:xfrm>
              <a:off x="2366204" y="3936766"/>
              <a:ext cx="592206" cy="248303"/>
            </a:xfrm>
            <a:prstGeom prst="rect">
              <a:avLst/>
            </a:prstGeom>
            <a:solidFill>
              <a:srgbClr val="C5C5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685800"/>
              <a:endParaRPr lang="en-GB" sz="750" b="1" dirty="0">
                <a:solidFill>
                  <a:srgbClr val="0001FF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65329A4D-DA04-4DC6-8136-B065B99EADED}"/>
                </a:ext>
              </a:extLst>
            </p:cNvPr>
            <p:cNvCxnSpPr/>
            <p:nvPr/>
          </p:nvCxnSpPr>
          <p:spPr bwMode="auto">
            <a:xfrm>
              <a:off x="2669615" y="3659889"/>
              <a:ext cx="2" cy="8027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1FF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6736AC8-EE04-4F5B-A978-31A128431D88}"/>
                </a:ext>
              </a:extLst>
            </p:cNvPr>
            <p:cNvCxnSpPr/>
            <p:nvPr/>
          </p:nvCxnSpPr>
          <p:spPr bwMode="auto">
            <a:xfrm flipH="1">
              <a:off x="619028" y="3651124"/>
              <a:ext cx="11002" cy="79765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4778497F-3809-45B7-9EDE-5D3429300E15}"/>
                </a:ext>
              </a:extLst>
            </p:cNvPr>
            <p:cNvSpPr/>
            <p:nvPr/>
          </p:nvSpPr>
          <p:spPr bwMode="auto">
            <a:xfrm>
              <a:off x="4293803" y="3933380"/>
              <a:ext cx="585190" cy="251690"/>
            </a:xfrm>
            <a:prstGeom prst="rect">
              <a:avLst/>
            </a:prstGeom>
            <a:solidFill>
              <a:srgbClr val="C5C5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A42BC52E-5A10-4539-985D-077A11A652CE}"/>
                </a:ext>
              </a:extLst>
            </p:cNvPr>
            <p:cNvSpPr/>
            <p:nvPr/>
          </p:nvSpPr>
          <p:spPr bwMode="auto">
            <a:xfrm>
              <a:off x="6223968" y="3933380"/>
              <a:ext cx="574253" cy="251690"/>
            </a:xfrm>
            <a:prstGeom prst="rect">
              <a:avLst/>
            </a:prstGeom>
            <a:solidFill>
              <a:srgbClr val="C5C5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2C5A3A7-F939-4B0F-8765-3D5349321734}"/>
                </a:ext>
              </a:extLst>
            </p:cNvPr>
            <p:cNvSpPr/>
            <p:nvPr/>
          </p:nvSpPr>
          <p:spPr bwMode="auto">
            <a:xfrm>
              <a:off x="1525562" y="3930301"/>
              <a:ext cx="344791" cy="248303"/>
            </a:xfrm>
            <a:prstGeom prst="rect">
              <a:avLst/>
            </a:prstGeom>
            <a:solidFill>
              <a:srgbClr val="FFC9C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685800"/>
              <a:endParaRPr lang="en-GB" sz="525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DFA8794-7E2D-419A-A9C7-0428FFBE6AE5}"/>
                </a:ext>
              </a:extLst>
            </p:cNvPr>
            <p:cNvSpPr/>
            <p:nvPr/>
          </p:nvSpPr>
          <p:spPr bwMode="auto">
            <a:xfrm>
              <a:off x="3463919" y="3936103"/>
              <a:ext cx="344791" cy="248303"/>
            </a:xfrm>
            <a:prstGeom prst="rect">
              <a:avLst/>
            </a:prstGeom>
            <a:solidFill>
              <a:srgbClr val="FFC9C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3C17EB2-BFDE-4A13-B1DB-DFC2AC114847}"/>
                </a:ext>
              </a:extLst>
            </p:cNvPr>
            <p:cNvSpPr/>
            <p:nvPr/>
          </p:nvSpPr>
          <p:spPr bwMode="auto">
            <a:xfrm>
              <a:off x="5366291" y="3950472"/>
              <a:ext cx="344791" cy="248303"/>
            </a:xfrm>
            <a:prstGeom prst="rect">
              <a:avLst/>
            </a:prstGeom>
            <a:solidFill>
              <a:srgbClr val="FFC9C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71BD7786-E34E-41A9-AEE1-33677A566F2A}"/>
                </a:ext>
              </a:extLst>
            </p:cNvPr>
            <p:cNvSpPr/>
            <p:nvPr/>
          </p:nvSpPr>
          <p:spPr bwMode="auto">
            <a:xfrm>
              <a:off x="7307731" y="3938226"/>
              <a:ext cx="344791" cy="248303"/>
            </a:xfrm>
            <a:prstGeom prst="rect">
              <a:avLst/>
            </a:prstGeom>
            <a:solidFill>
              <a:srgbClr val="FFC9C9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6F31605-1538-4A9E-96CB-53EC9CEFD77E}"/>
                </a:ext>
              </a:extLst>
            </p:cNvPr>
            <p:cNvSpPr/>
            <p:nvPr/>
          </p:nvSpPr>
          <p:spPr bwMode="auto">
            <a:xfrm>
              <a:off x="1043415" y="3792308"/>
              <a:ext cx="488608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E6CFD632-759F-4537-9756-578ED673C98A}"/>
                </a:ext>
              </a:extLst>
            </p:cNvPr>
            <p:cNvSpPr/>
            <p:nvPr/>
          </p:nvSpPr>
          <p:spPr bwMode="auto">
            <a:xfrm>
              <a:off x="1867674" y="3789557"/>
              <a:ext cx="502426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480ACB02-9B5E-4B55-A699-369D60916A93}"/>
                </a:ext>
              </a:extLst>
            </p:cNvPr>
            <p:cNvSpPr/>
            <p:nvPr/>
          </p:nvSpPr>
          <p:spPr bwMode="auto">
            <a:xfrm>
              <a:off x="2953190" y="3788045"/>
              <a:ext cx="508572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15CFCEC-613C-4D6F-9F5C-953CC82B7DCC}"/>
                </a:ext>
              </a:extLst>
            </p:cNvPr>
            <p:cNvSpPr/>
            <p:nvPr/>
          </p:nvSpPr>
          <p:spPr bwMode="auto">
            <a:xfrm>
              <a:off x="3804657" y="3785294"/>
              <a:ext cx="484602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224643B-83E9-4FB4-8188-2D6F5C7EABA0}"/>
                </a:ext>
              </a:extLst>
            </p:cNvPr>
            <p:cNvSpPr/>
            <p:nvPr/>
          </p:nvSpPr>
          <p:spPr bwMode="auto">
            <a:xfrm>
              <a:off x="4878993" y="3802765"/>
              <a:ext cx="488556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DF07BA25-914F-4DEC-B39E-E875C73B54BD}"/>
                </a:ext>
              </a:extLst>
            </p:cNvPr>
            <p:cNvSpPr/>
            <p:nvPr/>
          </p:nvSpPr>
          <p:spPr bwMode="auto">
            <a:xfrm>
              <a:off x="5709988" y="3803746"/>
              <a:ext cx="511823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A9EC6DF6-4D9A-4C9D-AD0A-2498B73ECA36}"/>
                </a:ext>
              </a:extLst>
            </p:cNvPr>
            <p:cNvSpPr/>
            <p:nvPr/>
          </p:nvSpPr>
          <p:spPr bwMode="auto">
            <a:xfrm>
              <a:off x="6795313" y="3793525"/>
              <a:ext cx="507874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11614668-9F76-47B4-A10F-EBA554083297}"/>
                </a:ext>
              </a:extLst>
            </p:cNvPr>
            <p:cNvSpPr/>
            <p:nvPr/>
          </p:nvSpPr>
          <p:spPr bwMode="auto">
            <a:xfrm>
              <a:off x="7649108" y="3799483"/>
              <a:ext cx="470180" cy="543348"/>
            </a:xfrm>
            <a:prstGeom prst="rect">
              <a:avLst/>
            </a:prstGeom>
            <a:solidFill>
              <a:srgbClr val="FFF3C5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FDFB5DDD-9780-43FF-B413-104C4EF4E401}"/>
                </a:ext>
              </a:extLst>
            </p:cNvPr>
            <p:cNvSpPr/>
            <p:nvPr/>
          </p:nvSpPr>
          <p:spPr>
            <a:xfrm>
              <a:off x="411846" y="3532397"/>
              <a:ext cx="57750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r>
                <a:rPr lang="en-GB" sz="750" b="1" kern="0" dirty="0">
                  <a:solidFill>
                    <a:srgbClr val="009900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~7.5m</a:t>
              </a:r>
              <a:endParaRPr lang="en-GB" sz="750" b="1" dirty="0">
                <a:solidFill>
                  <a:srgbClr val="009900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6AA2E346-B5B0-403D-BCB6-EDD6B66244A5}"/>
                </a:ext>
              </a:extLst>
            </p:cNvPr>
            <p:cNvSpPr/>
            <p:nvPr/>
          </p:nvSpPr>
          <p:spPr>
            <a:xfrm>
              <a:off x="2448479" y="3523350"/>
              <a:ext cx="577509" cy="27699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>
              <a:spAutoFit/>
            </a:bodyPr>
            <a:lstStyle/>
            <a:p>
              <a:r>
                <a:rPr lang="en-GB" sz="750" b="1" kern="0" dirty="0">
                  <a:solidFill>
                    <a:srgbClr val="0001FF"/>
                  </a:solidFill>
                  <a:latin typeface="Calibri" panose="020F0502020204030204" pitchFamily="34" charset="0"/>
                  <a:cs typeface="Arial" panose="020B0604020202020204" pitchFamily="34" charset="0"/>
                </a:rPr>
                <a:t>~5.2m</a:t>
              </a:r>
              <a:endParaRPr lang="en-GB" sz="750" b="1" dirty="0">
                <a:solidFill>
                  <a:srgbClr val="0001FF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B92AC88-1B1D-4199-A6F6-9CEDC6949063}"/>
                </a:ext>
              </a:extLst>
            </p:cNvPr>
            <p:cNvSpPr/>
            <p:nvPr/>
          </p:nvSpPr>
          <p:spPr>
            <a:xfrm>
              <a:off x="6544268" y="3417426"/>
              <a:ext cx="2389971" cy="3847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75" i="1" kern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Calibri" pitchFamily="34" charset="0"/>
                </a:rPr>
                <a:t>Diamond-II super-period</a:t>
              </a:r>
              <a:endPara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5E234E0E-5F17-4650-9708-232B18CC8FB2}"/>
                </a:ext>
              </a:extLst>
            </p:cNvPr>
            <p:cNvCxnSpPr/>
            <p:nvPr/>
          </p:nvCxnSpPr>
          <p:spPr bwMode="auto">
            <a:xfrm>
              <a:off x="8573979" y="3634029"/>
              <a:ext cx="2" cy="8027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9900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FA6D204-71C9-468E-A3C5-A418C71096BA}"/>
                </a:ext>
              </a:extLst>
            </p:cNvPr>
            <p:cNvCxnSpPr/>
            <p:nvPr/>
          </p:nvCxnSpPr>
          <p:spPr bwMode="auto">
            <a:xfrm>
              <a:off x="6510015" y="3654630"/>
              <a:ext cx="2" cy="8027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1FF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F4D66561-8151-4A9B-8BB3-1CD10A72431A}"/>
                </a:ext>
              </a:extLst>
            </p:cNvPr>
            <p:cNvCxnSpPr/>
            <p:nvPr/>
          </p:nvCxnSpPr>
          <p:spPr bwMode="auto">
            <a:xfrm>
              <a:off x="4584192" y="3663250"/>
              <a:ext cx="2" cy="802773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0001FF"/>
              </a:solidFill>
              <a:prstDash val="dashDot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64" name="Down Arrow 8">
              <a:extLst>
                <a:ext uri="{FF2B5EF4-FFF2-40B4-BE49-F238E27FC236}">
                  <a16:creationId xmlns:a16="http://schemas.microsoft.com/office/drawing/2014/main" id="{BEE58CB9-1816-40B3-9313-129CDD7B05DC}"/>
                </a:ext>
              </a:extLst>
            </p:cNvPr>
            <p:cNvSpPr/>
            <p:nvPr/>
          </p:nvSpPr>
          <p:spPr bwMode="auto">
            <a:xfrm>
              <a:off x="4295820" y="2935493"/>
              <a:ext cx="589734" cy="574608"/>
            </a:xfrm>
            <a:prstGeom prst="downArrow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defTabSz="685800"/>
              <a:endParaRPr lang="en-GB" sz="1800"/>
            </a:p>
          </p:txBody>
        </p:sp>
      </p:grpSp>
      <p:sp>
        <p:nvSpPr>
          <p:cNvPr id="65" name="TextBox 5">
            <a:extLst>
              <a:ext uri="{FF2B5EF4-FFF2-40B4-BE49-F238E27FC236}">
                <a16:creationId xmlns:a16="http://schemas.microsoft.com/office/drawing/2014/main" id="{1536EB48-990D-448D-AD9D-5A5F0939868B}"/>
              </a:ext>
            </a:extLst>
          </p:cNvPr>
          <p:cNvSpPr txBox="1"/>
          <p:nvPr/>
        </p:nvSpPr>
        <p:spPr>
          <a:xfrm>
            <a:off x="179513" y="4203418"/>
            <a:ext cx="8647389" cy="124649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6 long straights, ~7.5 m long: 		IDs, injection elements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18 standard straights, ~5.2 m long: 		IDs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24 mid straights, ~2.9 m long: 		IDs, 3PW/dipole sources, RF, 3HC, diagnostics, </a:t>
            </a:r>
            <a:r>
              <a:rPr lang="en-GB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stripline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 kickers 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&gt;35 % of the ring consists of insertion straights (quad to quad)</a:t>
            </a:r>
          </a:p>
        </p:txBody>
      </p:sp>
    </p:spTree>
    <p:extLst>
      <p:ext uri="{BB962C8B-B14F-4D97-AF65-F5344CB8AC3E}">
        <p14:creationId xmlns:p14="http://schemas.microsoft.com/office/powerpoint/2010/main" val="89778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6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D3E6C720-8C6B-4DBF-80C8-2FBF17551A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095" y="490521"/>
            <a:ext cx="3414214" cy="19347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6DDC62-4670-46B0-9A0B-649762475C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993" y="4551264"/>
            <a:ext cx="1134080" cy="15943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4C7A73-68EB-47AA-8F9A-B2887B61EAD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159" y="4550811"/>
            <a:ext cx="1134081" cy="159611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658B7AC-71EC-41C0-B851-804B74CD5021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BB1C0FB-F087-4E57-B972-27D8E2EC64ED}"/>
              </a:ext>
            </a:extLst>
          </p:cNvPr>
          <p:cNvSpPr txBox="1">
            <a:spLocks/>
          </p:cNvSpPr>
          <p:nvPr/>
        </p:nvSpPr>
        <p:spPr>
          <a:xfrm>
            <a:off x="685800" y="-63388"/>
            <a:ext cx="7772400" cy="7200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 II CDR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C1F18FDE-E0F5-4EFF-B7A4-AC0F04FA5A4D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4" name="TextBox 5">
            <a:extLst>
              <a:ext uri="{FF2B5EF4-FFF2-40B4-BE49-F238E27FC236}">
                <a16:creationId xmlns:a16="http://schemas.microsoft.com/office/drawing/2014/main" id="{41BEE0E3-2927-49BF-A074-7956F3B61BBD}"/>
              </a:ext>
            </a:extLst>
          </p:cNvPr>
          <p:cNvSpPr txBox="1"/>
          <p:nvPr/>
        </p:nvSpPr>
        <p:spPr>
          <a:xfrm>
            <a:off x="259643" y="5418388"/>
            <a:ext cx="5365088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Conceptual Design Report (May 2019):</a:t>
            </a:r>
          </a:p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https://www.diamond.ac.uk/Home/About/Vision/Diamond-II.html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74762E-23D7-4475-8BFA-508E26860469}"/>
              </a:ext>
            </a:extLst>
          </p:cNvPr>
          <p:cNvSpPr txBox="1"/>
          <p:nvPr/>
        </p:nvSpPr>
        <p:spPr>
          <a:xfrm>
            <a:off x="150107" y="1826736"/>
            <a:ext cx="528682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All Diamond-II storage ring options are based on the Modified-Hybrid 6 Bend Achromat structure.</a:t>
            </a:r>
          </a:p>
          <a:p>
            <a:pPr marL="257175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Version M-H6BA-15-1-1 of the lattice is the one presented in CDR.</a:t>
            </a:r>
          </a:p>
          <a:p>
            <a:pPr marL="257175" indent="-257175"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Each cell consists of:	</a:t>
            </a:r>
          </a:p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4 long. dipoles + 2 trans. gradient dipoles</a:t>
            </a:r>
          </a:p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16 (17) quadrupoles</a:t>
            </a:r>
          </a:p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12 </a:t>
            </a:r>
            <a:r>
              <a:rPr lang="en-GB" sz="15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600075" lvl="1" indent="-257175">
              <a:spcAft>
                <a:spcPts val="450"/>
              </a:spcAft>
              <a:buFont typeface="Wingdings" panose="05000000000000000000" pitchFamily="2" charset="2"/>
              <a:buChar char="Ø"/>
            </a:pP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2 octupoles</a:t>
            </a: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15E40807-22B3-4A58-AA71-9A78D43EB6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5491143"/>
              </p:ext>
            </p:extLst>
          </p:nvPr>
        </p:nvGraphicFramePr>
        <p:xfrm>
          <a:off x="5624730" y="2457644"/>
          <a:ext cx="3474114" cy="20421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75003">
                  <a:extLst>
                    <a:ext uri="{9D8B030D-6E8A-4147-A177-3AD203B41FA5}">
                      <a16:colId xmlns:a16="http://schemas.microsoft.com/office/drawing/2014/main" val="3509500758"/>
                    </a:ext>
                  </a:extLst>
                </a:gridCol>
                <a:gridCol w="1199111">
                  <a:extLst>
                    <a:ext uri="{9D8B030D-6E8A-4147-A177-3AD203B41FA5}">
                      <a16:colId xmlns:a16="http://schemas.microsoft.com/office/drawing/2014/main" val="1236205796"/>
                    </a:ext>
                  </a:extLst>
                </a:gridCol>
              </a:tblGrid>
              <a:tr h="271433"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Values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957508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(GeV)</a:t>
                      </a:r>
                    </a:p>
                  </a:txBody>
                  <a:tcPr marL="68580" marR="68580" marT="34290" marB="3429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3884291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Betatron</a:t>
                      </a:r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tunes</a:t>
                      </a:r>
                    </a:p>
                  </a:txBody>
                  <a:tcPr marL="68580" marR="68580" marT="34290" marB="34290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[57.16, 20.25]</a:t>
                      </a:r>
                    </a:p>
                  </a:txBody>
                  <a:tcPr marL="68580" marR="68580" marT="34290" marB="34290"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360322654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emittance (</a:t>
                      </a:r>
                      <a:r>
                        <a:rPr lang="en-GB" sz="12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157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0954589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 with IDs (</a:t>
                      </a:r>
                      <a:r>
                        <a:rPr lang="en-GB" sz="1200" b="1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)</a:t>
                      </a:r>
                    </a:p>
                  </a:txBody>
                  <a:tcPr marL="68580" marR="68580" marT="34290" marB="34290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149</a:t>
                      </a:r>
                    </a:p>
                  </a:txBody>
                  <a:tcPr marL="68580" marR="68580" marT="34290" marB="3429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3380727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chromaticity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[-75.7, -89.7]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288639020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Momentum compaction factor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1.2×10</a:t>
                      </a:r>
                      <a:r>
                        <a:rPr lang="en-GB" sz="1200" baseline="300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-4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685759441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Loss per turn (MeV) </a:t>
                      </a:r>
                    </a:p>
                  </a:txBody>
                  <a:tcPr marL="68580" marR="68580" marT="34290" marB="3429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0.67</a:t>
                      </a:r>
                    </a:p>
                  </a:txBody>
                  <a:tcPr marL="68580" marR="68580" marT="34290" marB="3429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8580301"/>
                  </a:ext>
                </a:extLst>
              </a:tr>
            </a:tbl>
          </a:graphicData>
        </a:graphic>
      </p:graphicFrame>
      <p:sp>
        <p:nvSpPr>
          <p:cNvPr id="15" name="TextBox 5">
            <a:extLst>
              <a:ext uri="{FF2B5EF4-FFF2-40B4-BE49-F238E27FC236}">
                <a16:creationId xmlns:a16="http://schemas.microsoft.com/office/drawing/2014/main" id="{E28C210B-B7D8-455A-9BAE-1CE11D70387C}"/>
              </a:ext>
            </a:extLst>
          </p:cNvPr>
          <p:cNvSpPr txBox="1"/>
          <p:nvPr/>
        </p:nvSpPr>
        <p:spPr>
          <a:xfrm>
            <a:off x="259643" y="1314240"/>
            <a:ext cx="5365087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Lattice structure is called as ‘</a:t>
            </a:r>
            <a:r>
              <a:rPr lang="en-GB" sz="15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Modified-Hybrid 6-Bend Achromat</a:t>
            </a:r>
            <a:r>
              <a:rPr lang="en-GB" sz="1500" dirty="0">
                <a:latin typeface="Calibri" panose="020F0502020204030204" pitchFamily="34" charset="0"/>
                <a:cs typeface="Calibri" panose="020F0502020204030204" pitchFamily="34" charset="0"/>
              </a:rPr>
              <a:t>’</a:t>
            </a:r>
          </a:p>
          <a:p>
            <a:endParaRPr lang="en-GB" sz="15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252F04-2E50-4AAE-8938-37B12C72846C}"/>
              </a:ext>
            </a:extLst>
          </p:cNvPr>
          <p:cNvSpPr txBox="1"/>
          <p:nvPr/>
        </p:nvSpPr>
        <p:spPr>
          <a:xfrm>
            <a:off x="259643" y="592817"/>
            <a:ext cx="311610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ESRF-EBS Hybrid 7BC cell</a:t>
            </a:r>
          </a:p>
          <a:p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Double-Double Bend Achromat cell</a:t>
            </a: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5883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>
            <a:extLst>
              <a:ext uri="{FF2B5EF4-FFF2-40B4-BE49-F238E27FC236}">
                <a16:creationId xmlns:a16="http://schemas.microsoft.com/office/drawing/2014/main" id="{CD5FBF07-6129-46DE-816B-DCAB867A1B1D}"/>
              </a:ext>
            </a:extLst>
          </p:cNvPr>
          <p:cNvSpPr txBox="1">
            <a:spLocks/>
          </p:cNvSpPr>
          <p:nvPr/>
        </p:nvSpPr>
        <p:spPr>
          <a:xfrm>
            <a:off x="2847147" y="6258480"/>
            <a:ext cx="3449706" cy="283840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H. Ghasem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, Diamond Status, </a:t>
            </a:r>
            <a:r>
              <a:rPr lang="en-GB" sz="1400" kern="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IOP PABG</a:t>
            </a:r>
            <a:r>
              <a:rPr kumimoji="0" lang="en-GB" sz="1400" b="0" i="0" u="none" strike="noStrike" kern="0" cap="none" spc="0" normalizeH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Calibri" pitchFamily="34" charset="0"/>
              </a:rPr>
              <a:t> 2021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767A7B5-3623-4E47-A52E-4C75D7A9DA87}"/>
              </a:ext>
            </a:extLst>
          </p:cNvPr>
          <p:cNvSpPr txBox="1"/>
          <p:nvPr/>
        </p:nvSpPr>
        <p:spPr>
          <a:xfrm>
            <a:off x="25761" y="559091"/>
            <a:ext cx="9118239" cy="11592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00050" indent="-400050">
              <a:spcAft>
                <a:spcPts val="225"/>
              </a:spcAft>
              <a:buFont typeface="+mj-lt"/>
              <a:buAutoNum type="romanUcPeriod"/>
            </a:pP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 of </a:t>
            </a:r>
            <a:r>
              <a:rPr lang="en-GB" sz="1600" b="1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reverse bend quadrupoles</a:t>
            </a:r>
            <a:r>
              <a:rPr lang="en-GB" sz="1600" u="sng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control dispersion found to be beneficial, either to:</a:t>
            </a: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increase dispersion at chromatic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(height of dispersion bump) which results to maximise momentum acceptance (lattice 34-1-1)-&gt; (lifetime gain)</a:t>
            </a: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reduce dispersion in dipoles as well as MSS (emittance reduction)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CA38BEB-F52D-4421-9E96-292E54B14978}"/>
              </a:ext>
            </a:extLst>
          </p:cNvPr>
          <p:cNvSpPr/>
          <p:nvPr/>
        </p:nvSpPr>
        <p:spPr bwMode="auto">
          <a:xfrm>
            <a:off x="0" y="0"/>
            <a:ext cx="9144000" cy="512676"/>
          </a:xfrm>
          <a:prstGeom prst="rect">
            <a:avLst/>
          </a:prstGeom>
          <a:solidFill>
            <a:schemeClr val="accent6"/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108A809C-DB4F-4BB1-A82E-DDB6BD873D39}"/>
              </a:ext>
            </a:extLst>
          </p:cNvPr>
          <p:cNvSpPr txBox="1">
            <a:spLocks/>
          </p:cNvSpPr>
          <p:nvPr/>
        </p:nvSpPr>
        <p:spPr>
          <a:xfrm>
            <a:off x="459360" y="-63388"/>
            <a:ext cx="8225281" cy="72008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itchFamily="34" charset="0"/>
                <a:ea typeface="+mj-ea"/>
                <a:cs typeface="+mj-cs"/>
              </a:rPr>
              <a:t>Diamond II lattice development after CDR</a:t>
            </a:r>
          </a:p>
        </p:txBody>
      </p:sp>
      <p:pic>
        <p:nvPicPr>
          <p:cNvPr id="19" name="Picture 18" descr="Chart&#10;&#10;Description automatically generated">
            <a:extLst>
              <a:ext uri="{FF2B5EF4-FFF2-40B4-BE49-F238E27FC236}">
                <a16:creationId xmlns:a16="http://schemas.microsoft.com/office/drawing/2014/main" id="{0B0315CF-11DD-4B06-8928-3ED3B25D24A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317938"/>
            <a:ext cx="2351594" cy="1763696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F98E9687-DBDF-413E-A3EE-CE34D78541E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20049"/>
            <a:ext cx="2351592" cy="1763696"/>
          </a:xfrm>
          <a:prstGeom prst="rect">
            <a:avLst/>
          </a:prstGeom>
        </p:spPr>
      </p:pic>
      <p:pic>
        <p:nvPicPr>
          <p:cNvPr id="21" name="Picture 20" descr="Chart, histogram&#10;&#10;Description automatically generated">
            <a:extLst>
              <a:ext uri="{FF2B5EF4-FFF2-40B4-BE49-F238E27FC236}">
                <a16:creationId xmlns:a16="http://schemas.microsoft.com/office/drawing/2014/main" id="{A84A1FC4-08C3-4EA7-9E13-95E115E01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427" y="4319045"/>
            <a:ext cx="2354117" cy="1765589"/>
          </a:xfrm>
          <a:prstGeom prst="rect">
            <a:avLst/>
          </a:prstGeom>
        </p:spPr>
      </p:pic>
      <p:pic>
        <p:nvPicPr>
          <p:cNvPr id="22" name="Picture 21" descr="Chart&#10;&#10;Description automatically generated">
            <a:extLst>
              <a:ext uri="{FF2B5EF4-FFF2-40B4-BE49-F238E27FC236}">
                <a16:creationId xmlns:a16="http://schemas.microsoft.com/office/drawing/2014/main" id="{4CFDB224-2C3A-47EC-B936-0BE8624D9B4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426" y="2332481"/>
            <a:ext cx="2351594" cy="174915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06AA4C7-E761-4B87-A27B-9C084112A3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64700" y="1538737"/>
            <a:ext cx="3951452" cy="9108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8FA466F-868E-49B6-8487-4E7A71736939}"/>
              </a:ext>
            </a:extLst>
          </p:cNvPr>
          <p:cNvSpPr txBox="1"/>
          <p:nvPr/>
        </p:nvSpPr>
        <p:spPr>
          <a:xfrm>
            <a:off x="2558" y="2405406"/>
            <a:ext cx="4486274" cy="32008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400050" indent="-400050">
              <a:spcAft>
                <a:spcPts val="225"/>
              </a:spcAft>
              <a:buFont typeface="+mj-lt"/>
              <a:buAutoNum type="romanUcPeriod" startAt="2"/>
            </a:pP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B-field for the Long. Variable bend (DL) dipoles optimised:</a:t>
            </a: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improved variation w.r.t dispersion function</a:t>
            </a: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helps to lower the emittance</a:t>
            </a: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DL2 now different from DL1</a:t>
            </a: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00050" indent="-400050">
              <a:spcAft>
                <a:spcPts val="225"/>
              </a:spcAft>
              <a:buFont typeface="+mj-lt"/>
              <a:buAutoNum type="romanUcPeriod" startAt="3"/>
            </a:pPr>
            <a:r>
              <a:rPr lang="en-GB" sz="1600" dirty="0" err="1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Tra</a:t>
            </a:r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gradient added to two pieces of DL2 dipoles:</a:t>
            </a:r>
          </a:p>
          <a:p>
            <a:pPr marL="742950" lvl="1" indent="-285750">
              <a:spcAft>
                <a:spcPts val="225"/>
              </a:spcAft>
              <a:buFont typeface="Courier New" panose="02070309020205020404" pitchFamily="49" charset="0"/>
              <a:buChar char="o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Additional knobs to control phase advance for –I transformer and optics in mid-straight</a:t>
            </a:r>
          </a:p>
        </p:txBody>
      </p:sp>
    </p:spTree>
    <p:extLst>
      <p:ext uri="{BB962C8B-B14F-4D97-AF65-F5344CB8AC3E}">
        <p14:creationId xmlns:p14="http://schemas.microsoft.com/office/powerpoint/2010/main" val="1880999321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w">
      <a:majorFont>
        <a:latin typeface="Tw Cen MT"/>
        <a:ea typeface=""/>
        <a:cs typeface=""/>
      </a:majorFont>
      <a:minorFont>
        <a:latin typeface="Time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80550</TotalTime>
  <Words>3030</Words>
  <Application>Microsoft Office PowerPoint</Application>
  <PresentationFormat>On-screen Show (4:3)</PresentationFormat>
  <Paragraphs>635</Paragraphs>
  <Slides>28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7" baseType="lpstr">
      <vt:lpstr>Cambria Math</vt:lpstr>
      <vt:lpstr>Arial-BoldMT</vt:lpstr>
      <vt:lpstr>Arial</vt:lpstr>
      <vt:lpstr>Calibri</vt:lpstr>
      <vt:lpstr>Tw Cen MT</vt:lpstr>
      <vt:lpstr>Times</vt:lpstr>
      <vt:lpstr>Courier New</vt:lpstr>
      <vt:lpstr>Wingdings</vt:lpstr>
      <vt:lpstr>Blank Presentation</vt:lpstr>
      <vt:lpstr>Progress with Diamond-II storage ring lattice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Creative Design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White Diamond template</dc:title>
  <dc:creator>Chris Matthews</dc:creator>
  <cp:lastModifiedBy>Ghasem, Hossein (DLSLtd,RAL,TEC)</cp:lastModifiedBy>
  <cp:revision>1462</cp:revision>
  <cp:lastPrinted>2021-04-06T16:55:35Z</cp:lastPrinted>
  <dcterms:created xsi:type="dcterms:W3CDTF">2007-04-29T14:34:10Z</dcterms:created>
  <dcterms:modified xsi:type="dcterms:W3CDTF">2021-04-09T12:25:20Z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uthor0">
    <vt:lpwstr>Sarah Bucknall</vt:lpwstr>
  </property>
</Properties>
</file>