
<file path=[Content_Types].xml><?xml version="1.0" encoding="utf-8"?>
<Types xmlns="http://schemas.openxmlformats.org/package/2006/content-types">
  <Default Extension="avi" ContentType="video/x-msvideo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  <p:sldId id="258" r:id="rId7"/>
    <p:sldId id="259" r:id="rId8"/>
    <p:sldId id="261" r:id="rId9"/>
    <p:sldId id="262" r:id="rId10"/>
    <p:sldId id="278" r:id="rId11"/>
    <p:sldId id="263" r:id="rId12"/>
    <p:sldId id="279" r:id="rId13"/>
    <p:sldId id="264" r:id="rId14"/>
    <p:sldId id="266" r:id="rId15"/>
    <p:sldId id="267" r:id="rId16"/>
    <p:sldId id="272" r:id="rId17"/>
    <p:sldId id="271" r:id="rId18"/>
    <p:sldId id="281" r:id="rId19"/>
    <p:sldId id="270" r:id="rId20"/>
    <p:sldId id="275" r:id="rId21"/>
    <p:sldId id="276" r:id="rId22"/>
    <p:sldId id="28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38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ake, Daniel" userId="7ffa35db-a5d8-497d-b599-c015127d0b21" providerId="ADAL" clId="{2A3B8F0C-1ED9-432E-B0EE-7EEA03524CC0}"/>
    <pc:docChg chg="modSld">
      <pc:chgData name="Lake, Daniel" userId="7ffa35db-a5d8-497d-b599-c015127d0b21" providerId="ADAL" clId="{2A3B8F0C-1ED9-432E-B0EE-7EEA03524CC0}" dt="2020-09-30T09:13:42.742" v="7" actId="14100"/>
      <pc:docMkLst>
        <pc:docMk/>
      </pc:docMkLst>
      <pc:sldChg chg="modSp mod">
        <pc:chgData name="Lake, Daniel" userId="7ffa35db-a5d8-497d-b599-c015127d0b21" providerId="ADAL" clId="{2A3B8F0C-1ED9-432E-B0EE-7EEA03524CC0}" dt="2020-09-30T09:13:42.742" v="7" actId="14100"/>
        <pc:sldMkLst>
          <pc:docMk/>
          <pc:sldMk cId="4050469250" sldId="263"/>
        </pc:sldMkLst>
        <pc:cxnChg chg="mod">
          <ac:chgData name="Lake, Daniel" userId="7ffa35db-a5d8-497d-b599-c015127d0b21" providerId="ADAL" clId="{2A3B8F0C-1ED9-432E-B0EE-7EEA03524CC0}" dt="2020-09-30T09:13:42.742" v="7" actId="14100"/>
          <ac:cxnSpMkLst>
            <pc:docMk/>
            <pc:sldMk cId="4050469250" sldId="263"/>
            <ac:cxnSpMk id="7" creationId="{67ECC4A3-C8E4-4020-BB6B-C37B61D0B369}"/>
          </ac:cxnSpMkLst>
        </pc:cxnChg>
        <pc:cxnChg chg="mod">
          <ac:chgData name="Lake, Daniel" userId="7ffa35db-a5d8-497d-b599-c015127d0b21" providerId="ADAL" clId="{2A3B8F0C-1ED9-432E-B0EE-7EEA03524CC0}" dt="2020-09-30T09:13:41.343" v="6" actId="14100"/>
          <ac:cxnSpMkLst>
            <pc:docMk/>
            <pc:sldMk cId="4050469250" sldId="263"/>
            <ac:cxnSpMk id="11" creationId="{EFFD9B54-77D6-497E-8A35-E022FD06A870}"/>
          </ac:cxnSpMkLst>
        </pc:cxnChg>
      </pc:sldChg>
      <pc:sldChg chg="modSp mod">
        <pc:chgData name="Lake, Daniel" userId="7ffa35db-a5d8-497d-b599-c015127d0b21" providerId="ADAL" clId="{2A3B8F0C-1ED9-432E-B0EE-7EEA03524CC0}" dt="2020-09-30T09:13:30.295" v="3" actId="1035"/>
        <pc:sldMkLst>
          <pc:docMk/>
          <pc:sldMk cId="2953043885" sldId="270"/>
        </pc:sldMkLst>
        <pc:spChg chg="mod">
          <ac:chgData name="Lake, Daniel" userId="7ffa35db-a5d8-497d-b599-c015127d0b21" providerId="ADAL" clId="{2A3B8F0C-1ED9-432E-B0EE-7EEA03524CC0}" dt="2020-09-30T09:13:30.295" v="3" actId="1035"/>
          <ac:spMkLst>
            <pc:docMk/>
            <pc:sldMk cId="2953043885" sldId="270"/>
            <ac:spMk id="34" creationId="{7A62A534-68EE-4756-B0EA-E2D73DF5ED17}"/>
          </ac:spMkLst>
        </pc:spChg>
        <pc:picChg chg="mod">
          <ac:chgData name="Lake, Daniel" userId="7ffa35db-a5d8-497d-b599-c015127d0b21" providerId="ADAL" clId="{2A3B8F0C-1ED9-432E-B0EE-7EEA03524CC0}" dt="2020-09-30T09:13:28.290" v="0" actId="1035"/>
          <ac:picMkLst>
            <pc:docMk/>
            <pc:sldMk cId="2953043885" sldId="270"/>
            <ac:picMk id="6" creationId="{1E8BC0F4-F789-4B50-85F0-656D8E6679A5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494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49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01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05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488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57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44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310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54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991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598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E1C5FA-8727-498E-ACA0-A1B549DDC9A6}" type="datetimeFigureOut">
              <a:rPr lang="en-GB" smtClean="0"/>
              <a:t>30/09/2020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353D09-4E6E-4022-9296-B777CFDA2E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5698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64.jpeg"/><Relationship Id="rId7" Type="http://schemas.openxmlformats.org/officeDocument/2006/relationships/image" Target="../media/image2.e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5" Type="http://schemas.openxmlformats.org/officeDocument/2006/relationships/image" Target="../media/image66.jpg"/><Relationship Id="rId4" Type="http://schemas.openxmlformats.org/officeDocument/2006/relationships/image" Target="../media/image6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7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75.png"/><Relationship Id="rId7" Type="http://schemas.openxmlformats.org/officeDocument/2006/relationships/image" Target="../media/image2.emf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7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80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82.jpeg"/><Relationship Id="rId7" Type="http://schemas.openxmlformats.org/officeDocument/2006/relationships/image" Target="../media/image2.emf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8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7" Type="http://schemas.openxmlformats.org/officeDocument/2006/relationships/image" Target="../media/image3.jpe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92.png"/><Relationship Id="rId4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6.sv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image" Target="../media/image95.png"/><Relationship Id="rId5" Type="http://schemas.openxmlformats.org/officeDocument/2006/relationships/image" Target="../media/image94.jpg"/><Relationship Id="rId4" Type="http://schemas.openxmlformats.org/officeDocument/2006/relationships/image" Target="../media/image93.png"/><Relationship Id="rId9" Type="http://schemas.openxmlformats.org/officeDocument/2006/relationships/image" Target="../media/image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png"/><Relationship Id="rId18" Type="http://schemas.microsoft.com/office/2007/relationships/hdphoto" Target="../media/hdphoto1.wdp"/><Relationship Id="rId3" Type="http://schemas.openxmlformats.org/officeDocument/2006/relationships/image" Target="../media/image3.jpeg"/><Relationship Id="rId21" Type="http://schemas.openxmlformats.org/officeDocument/2006/relationships/image" Target="../media/image20.jpeg"/><Relationship Id="rId7" Type="http://schemas.openxmlformats.org/officeDocument/2006/relationships/image" Target="../media/image7.jpeg"/><Relationship Id="rId12" Type="http://schemas.openxmlformats.org/officeDocument/2006/relationships/image" Target="../media/image12.png"/><Relationship Id="rId17" Type="http://schemas.openxmlformats.org/officeDocument/2006/relationships/image" Target="../media/image17.jpeg"/><Relationship Id="rId2" Type="http://schemas.openxmlformats.org/officeDocument/2006/relationships/image" Target="../media/image2.emf"/><Relationship Id="rId16" Type="http://schemas.openxmlformats.org/officeDocument/2006/relationships/image" Target="../media/image16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24" Type="http://schemas.openxmlformats.org/officeDocument/2006/relationships/image" Target="../media/image23.jpe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23" Type="http://schemas.openxmlformats.org/officeDocument/2006/relationships/image" Target="../media/image22.jpeg"/><Relationship Id="rId10" Type="http://schemas.openxmlformats.org/officeDocument/2006/relationships/image" Target="../media/image10.jpeg"/><Relationship Id="rId19" Type="http://schemas.openxmlformats.org/officeDocument/2006/relationships/image" Target="../media/image18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emf"/><Relationship Id="rId4" Type="http://schemas.openxmlformats.org/officeDocument/2006/relationships/image" Target="../media/image2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13" Type="http://schemas.openxmlformats.org/officeDocument/2006/relationships/image" Target="../media/image3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2.e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jpeg"/><Relationship Id="rId9" Type="http://schemas.openxmlformats.org/officeDocument/2006/relationships/image" Target="../media/image3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11" Type="http://schemas.openxmlformats.org/officeDocument/2006/relationships/image" Target="../media/image3.jpeg"/><Relationship Id="rId5" Type="http://schemas.openxmlformats.org/officeDocument/2006/relationships/image" Target="../media/image44.png"/><Relationship Id="rId10" Type="http://schemas.openxmlformats.org/officeDocument/2006/relationships/image" Target="../media/image2.emf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microsoft.com/office/2007/relationships/media" Target="../media/media2.avi"/><Relationship Id="rId7" Type="http://schemas.openxmlformats.org/officeDocument/2006/relationships/image" Target="../media/image50.jpg"/><Relationship Id="rId12" Type="http://schemas.openxmlformats.org/officeDocument/2006/relationships/image" Target="../media/image3.jpe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49.jpg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53.png"/><Relationship Id="rId4" Type="http://schemas.openxmlformats.org/officeDocument/2006/relationships/video" Target="../media/media2.avi"/><Relationship Id="rId9" Type="http://schemas.openxmlformats.org/officeDocument/2006/relationships/image" Target="../media/image5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image" Target="../media/image55.jpeg"/><Relationship Id="rId7" Type="http://schemas.openxmlformats.org/officeDocument/2006/relationships/image" Target="../media/image2.em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7" Type="http://schemas.openxmlformats.org/officeDocument/2006/relationships/image" Target="../media/image3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emf"/><Relationship Id="rId5" Type="http://schemas.openxmlformats.org/officeDocument/2006/relationships/image" Target="../media/image62.png"/><Relationship Id="rId4" Type="http://schemas.openxmlformats.org/officeDocument/2006/relationships/image" Target="../media/image6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19762-508F-45BD-9533-0E393FDC5E2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Terahertz Acceleration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83C89C-8502-4492-B8CA-8E7D12B7AFE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Daniel. S. Lake</a:t>
            </a:r>
          </a:p>
          <a:p>
            <a:endParaRPr lang="en-GB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GB" i="1" dirty="0">
                <a:latin typeface="Calibri"/>
              </a:rPr>
              <a:t>Department of Physics, Lancaster University, U.K.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defRPr/>
            </a:pPr>
            <a:r>
              <a:rPr lang="en-GB" i="1" dirty="0">
                <a:latin typeface="Calibri"/>
              </a:rPr>
              <a:t>Cockcroft Institute for Accelerator Science, Daresbury, U.K.</a:t>
            </a:r>
          </a:p>
          <a:p>
            <a:endParaRPr lang="en-GB" dirty="0"/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1FEF8D04-FB70-40A8-8176-C73B3AF2F9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3" b="21302"/>
          <a:stretch/>
        </p:blipFill>
        <p:spPr bwMode="auto">
          <a:xfrm>
            <a:off x="316025" y="128958"/>
            <a:ext cx="1804841" cy="6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90EDDB-A896-4EEB-B126-B00E653DA6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1562" y="128958"/>
            <a:ext cx="1641987" cy="8619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56154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8080C3B-FF39-470C-8D84-F2E68356AD31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Polarisation of the terahertz beam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9F54A3D-9F3B-4210-AF39-048AFA9483F2}"/>
              </a:ext>
            </a:extLst>
          </p:cNvPr>
          <p:cNvSpPr txBox="1"/>
          <p:nvPr/>
        </p:nvSpPr>
        <p:spPr>
          <a:xfrm>
            <a:off x="1333499" y="425064"/>
            <a:ext cx="44279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To excite the accelerating mode of the DLW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THz beam with a TEM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mode is required</a:t>
            </a:r>
          </a:p>
        </p:txBody>
      </p:sp>
      <p:sp>
        <p:nvSpPr>
          <p:cNvPr id="10" name="AutoShape 2" descr="figure">
            <a:extLst>
              <a:ext uri="{FF2B5EF4-FFF2-40B4-BE49-F238E27FC236}">
                <a16:creationId xmlns:a16="http://schemas.microsoft.com/office/drawing/2014/main" id="{801AF050-106A-4DB6-A9DB-140D3E214C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AutoShape 4" descr="figure">
            <a:extLst>
              <a:ext uri="{FF2B5EF4-FFF2-40B4-BE49-F238E27FC236}">
                <a16:creationId xmlns:a16="http://schemas.microsoft.com/office/drawing/2014/main" id="{1A5F1AE6-5045-41DD-ACAC-372332A2049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AutoShape 6" descr="https://aip-scitation-org.manchester.idm.oclc.org/na101/home/literatum/publisher/aip/journals/content/apl/2011/apl.2011.98.issue-9/1.3560062/production/images/large/1.3560062.figures.f1.jpeg">
            <a:extLst>
              <a:ext uri="{FF2B5EF4-FFF2-40B4-BE49-F238E27FC236}">
                <a16:creationId xmlns:a16="http://schemas.microsoft.com/office/drawing/2014/main" id="{8428908F-A595-45F4-B320-6C212841E74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2A973CE-0691-4BE0-8AFD-493C7BDA1BBC}"/>
              </a:ext>
            </a:extLst>
          </p:cNvPr>
          <p:cNvGrpSpPr/>
          <p:nvPr/>
        </p:nvGrpSpPr>
        <p:grpSpPr>
          <a:xfrm>
            <a:off x="4339508" y="2513296"/>
            <a:ext cx="5958480" cy="3811836"/>
            <a:chOff x="2685644" y="1119928"/>
            <a:chExt cx="6206836" cy="3816651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FF9433D-3C85-4606-ABCF-914D3003B5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8" t="5321" r="22917" b="2389"/>
            <a:stretch/>
          </p:blipFill>
          <p:spPr>
            <a:xfrm>
              <a:off x="2685644" y="1192028"/>
              <a:ext cx="6206836" cy="374455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CC0BD3-E575-43E8-A2D5-B20947430C03}"/>
                </a:ext>
              </a:extLst>
            </p:cNvPr>
            <p:cNvSpPr txBox="1"/>
            <p:nvPr/>
          </p:nvSpPr>
          <p:spPr>
            <a:xfrm>
              <a:off x="3949592" y="1119928"/>
              <a:ext cx="16424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quasi-TEM</a:t>
              </a:r>
              <a:r>
                <a:rPr lang="en-GB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4BE0576-EBEC-46E6-9245-41B5E5F5ADA2}"/>
                </a:ext>
              </a:extLst>
            </p:cNvPr>
            <p:cNvSpPr txBox="1"/>
            <p:nvPr/>
          </p:nvSpPr>
          <p:spPr>
            <a:xfrm>
              <a:off x="6992044" y="1985117"/>
              <a:ext cx="93610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TEM</a:t>
              </a:r>
              <a:r>
                <a:rPr lang="en-GB" sz="1400" baseline="-25000" dirty="0">
                  <a:latin typeface="Arial" panose="020B0604020202020204" pitchFamily="34" charset="0"/>
                  <a:cs typeface="Arial" panose="020B0604020202020204" pitchFamily="34" charset="0"/>
                </a:rPr>
                <a:t>00</a:t>
              </a:r>
              <a:endParaRPr lang="en-GB" sz="14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61D0BB5-D49A-4BB2-8036-F1DB562194A4}"/>
                </a:ext>
              </a:extLst>
            </p:cNvPr>
            <p:cNvSpPr txBox="1"/>
            <p:nvPr/>
          </p:nvSpPr>
          <p:spPr>
            <a:xfrm>
              <a:off x="5831553" y="1183805"/>
              <a:ext cx="1485730" cy="8013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PTFE</a:t>
              </a:r>
            </a:p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phase-shifter plate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8237334A-216D-4518-84F2-6759629B95EB}"/>
                </a:ext>
              </a:extLst>
            </p:cNvPr>
            <p:cNvSpPr txBox="1"/>
            <p:nvPr/>
          </p:nvSpPr>
          <p:spPr>
            <a:xfrm>
              <a:off x="7876366" y="3553852"/>
              <a:ext cx="9361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>
                  <a:latin typeface="Arial" panose="020B0604020202020204" pitchFamily="34" charset="0"/>
                  <a:cs typeface="Arial" panose="020B0604020202020204" pitchFamily="34" charset="0"/>
                </a:rPr>
                <a:t>THz beam</a:t>
              </a:r>
            </a:p>
          </p:txBody>
        </p:sp>
        <p:sp>
          <p:nvSpPr>
            <p:cNvPr id="19" name="Left Arrow 22">
              <a:extLst>
                <a:ext uri="{FF2B5EF4-FFF2-40B4-BE49-F238E27FC236}">
                  <a16:creationId xmlns:a16="http://schemas.microsoft.com/office/drawing/2014/main" id="{61AC2511-75EC-4557-B2F0-CBB557775D89}"/>
                </a:ext>
              </a:extLst>
            </p:cNvPr>
            <p:cNvSpPr/>
            <p:nvPr/>
          </p:nvSpPr>
          <p:spPr>
            <a:xfrm rot="972396">
              <a:off x="7904530" y="2237457"/>
              <a:ext cx="950059" cy="406787"/>
            </a:xfrm>
            <a:prstGeom prst="leftArrow">
              <a:avLst/>
            </a:prstGeom>
            <a:solidFill>
              <a:srgbClr val="0000CC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9F0E03FD-9A35-4237-A4CC-DA3F86A2AB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068" y="4085288"/>
            <a:ext cx="3483032" cy="2246747"/>
          </a:xfrm>
          <a:prstGeom prst="rect">
            <a:avLst/>
          </a:prstGeom>
        </p:spPr>
      </p:pic>
      <p:pic>
        <p:nvPicPr>
          <p:cNvPr id="21" name="Picture 5">
            <a:extLst>
              <a:ext uri="{FF2B5EF4-FFF2-40B4-BE49-F238E27FC236}">
                <a16:creationId xmlns:a16="http://schemas.microsoft.com/office/drawing/2014/main" id="{E4D76832-F0EB-4092-8FD5-1D4A2D4BA6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579" y="560856"/>
            <a:ext cx="2821569" cy="15314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ADBEBCB-3748-498A-94C3-C5E21C213A4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53" t="24438" r="25230" b="27726"/>
          <a:stretch/>
        </p:blipFill>
        <p:spPr>
          <a:xfrm rot="5400000">
            <a:off x="1296047" y="1272610"/>
            <a:ext cx="2038098" cy="1652043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C3FF58C-2901-4669-B750-8345A15C2D0D}"/>
              </a:ext>
            </a:extLst>
          </p:cNvPr>
          <p:cNvCxnSpPr/>
          <p:nvPr/>
        </p:nvCxnSpPr>
        <p:spPr>
          <a:xfrm>
            <a:off x="2809306" y="2258612"/>
            <a:ext cx="0" cy="631638"/>
          </a:xfrm>
          <a:prstGeom prst="straightConnector1">
            <a:avLst/>
          </a:prstGeom>
          <a:ln w="28575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21BC039-7C63-4385-AB72-AC1F02EBBB19}"/>
              </a:ext>
            </a:extLst>
          </p:cNvPr>
          <p:cNvCxnSpPr/>
          <p:nvPr/>
        </p:nvCxnSpPr>
        <p:spPr>
          <a:xfrm flipV="1">
            <a:off x="2809306" y="1533372"/>
            <a:ext cx="0" cy="6316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10A20D3-7B52-46E9-8082-BBDFD71E2307}"/>
              </a:ext>
            </a:extLst>
          </p:cNvPr>
          <p:cNvSpPr txBox="1"/>
          <p:nvPr/>
        </p:nvSpPr>
        <p:spPr>
          <a:xfrm>
            <a:off x="1738122" y="1101456"/>
            <a:ext cx="1194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mode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F97C0888-7FC8-4F2F-BE4D-D63CF02F890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7851" y="560858"/>
            <a:ext cx="1531423" cy="1531423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943396A-8139-4512-8EE7-64125ED4702F}"/>
              </a:ext>
            </a:extLst>
          </p:cNvPr>
          <p:cNvSpPr txBox="1"/>
          <p:nvPr/>
        </p:nvSpPr>
        <p:spPr>
          <a:xfrm>
            <a:off x="3745260" y="1192040"/>
            <a:ext cx="2135682" cy="116955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Previously demonstrated using the interferometric recombination of two polarity-inverted, linearly polarised THz beams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B91D0C1-CB01-40D4-A06C-18A4034F0A7E}"/>
              </a:ext>
            </a:extLst>
          </p:cNvPr>
          <p:cNvSpPr txBox="1"/>
          <p:nvPr/>
        </p:nvSpPr>
        <p:spPr>
          <a:xfrm>
            <a:off x="5880942" y="2092281"/>
            <a:ext cx="4405863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Cliffe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Appl. Phys. Lett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108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221102 (2016)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281EAB4-11FB-4332-BA55-1151515DD6CC}"/>
              </a:ext>
            </a:extLst>
          </p:cNvPr>
          <p:cNvSpPr txBox="1"/>
          <p:nvPr/>
        </p:nvSpPr>
        <p:spPr>
          <a:xfrm>
            <a:off x="1333500" y="3233376"/>
            <a:ext cx="31318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Phase-shifter plate</a:t>
            </a:r>
          </a:p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Achieve effective polarity inversion by using a phase delay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1FCD155C-889F-4767-BD1A-C70204492D38}"/>
              </a:ext>
            </a:extLst>
          </p:cNvPr>
          <p:cNvCxnSpPr/>
          <p:nvPr/>
        </p:nvCxnSpPr>
        <p:spPr>
          <a:xfrm flipH="1">
            <a:off x="4609358" y="3832552"/>
            <a:ext cx="2520278" cy="696968"/>
          </a:xfrm>
          <a:prstGeom prst="straightConnector1">
            <a:avLst/>
          </a:prstGeom>
          <a:ln w="28575">
            <a:solidFill>
              <a:srgbClr val="0000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CA4A6CCE-8990-4199-A0B5-40F08B46C3C5}"/>
              </a:ext>
            </a:extLst>
          </p:cNvPr>
          <p:cNvCxnSpPr/>
          <p:nvPr/>
        </p:nvCxnSpPr>
        <p:spPr>
          <a:xfrm flipH="1">
            <a:off x="4750333" y="4595665"/>
            <a:ext cx="2520278" cy="696968"/>
          </a:xfrm>
          <a:prstGeom prst="straightConnector1">
            <a:avLst/>
          </a:prstGeom>
          <a:ln w="28575">
            <a:solidFill>
              <a:srgbClr val="0000CC"/>
            </a:solidFill>
            <a:prstDash val="sysDot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EDCF7FE1-3FFB-4A41-BE99-61CBE8DF87E4}"/>
              </a:ext>
            </a:extLst>
          </p:cNvPr>
          <p:cNvSpPr txBox="1"/>
          <p:nvPr/>
        </p:nvSpPr>
        <p:spPr>
          <a:xfrm>
            <a:off x="5113413" y="5375613"/>
            <a:ext cx="2016224" cy="954107"/>
          </a:xfrm>
          <a:prstGeom prst="rect">
            <a:avLst/>
          </a:prstGeom>
          <a:noFill/>
          <a:ln w="28575">
            <a:solidFill>
              <a:srgbClr val="0000CC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Half-cycle phase delay difference between top and bottom halves of the THz pulse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82DE4FC-F27B-431A-86F4-00A084635D8A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0EEBA57B-6C0D-465C-82D0-8676DC72E41C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36" name="Picture 11">
                <a:extLst>
                  <a:ext uri="{FF2B5EF4-FFF2-40B4-BE49-F238E27FC236}">
                    <a16:creationId xmlns:a16="http://schemas.microsoft.com/office/drawing/2014/main" id="{B2F8B2F4-1CF6-400C-91A7-8E8B38559F0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B1C97BA-A598-4489-97C8-97197500DA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Picture 3">
              <a:extLst>
                <a:ext uri="{FF2B5EF4-FFF2-40B4-BE49-F238E27FC236}">
                  <a16:creationId xmlns:a16="http://schemas.microsoft.com/office/drawing/2014/main" id="{15858CEA-5161-40EB-93C2-E4349C0266B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BD4697DD-47E6-4CE5-9409-74F00399D6BD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2113134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/>
      <p:bldP spid="3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BA8EA738-D0AF-436B-82C3-A6D8E38D228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331181" y="4219069"/>
            <a:ext cx="2902849" cy="2102081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B1BDF41-9F03-4B3F-B68F-2C812A8057FE}"/>
              </a:ext>
            </a:extLst>
          </p:cNvPr>
          <p:cNvSpPr/>
          <p:nvPr/>
        </p:nvSpPr>
        <p:spPr>
          <a:xfrm>
            <a:off x="2569518" y="4382232"/>
            <a:ext cx="22760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3170CD7B-E1E3-46D9-99CB-5087CD2D8F3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4" t="10491" r="12752" b="7114"/>
          <a:stretch/>
        </p:blipFill>
        <p:spPr>
          <a:xfrm>
            <a:off x="2057973" y="600751"/>
            <a:ext cx="8828494" cy="4485125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4BBB48B9-558F-4A2F-9F29-7B96362D2ABC}"/>
              </a:ext>
            </a:extLst>
          </p:cNvPr>
          <p:cNvSpPr txBox="1"/>
          <p:nvPr/>
        </p:nvSpPr>
        <p:spPr>
          <a:xfrm>
            <a:off x="1994551" y="546644"/>
            <a:ext cx="13392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35 MeV 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CLARA electron beam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75D4077-987D-402D-B763-367B11E176A0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Experimental approach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D62B074-766A-4FD0-921D-78DE072B4B4B}"/>
              </a:ext>
            </a:extLst>
          </p:cNvPr>
          <p:cNvSpPr txBox="1"/>
          <p:nvPr/>
        </p:nvSpPr>
        <p:spPr>
          <a:xfrm>
            <a:off x="7854592" y="3240593"/>
            <a:ext cx="9076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Dipole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D8EB762-2FFA-4AF5-A889-B55577FD332A}"/>
              </a:ext>
            </a:extLst>
          </p:cNvPr>
          <p:cNvSpPr txBox="1"/>
          <p:nvPr/>
        </p:nvSpPr>
        <p:spPr>
          <a:xfrm>
            <a:off x="4801766" y="4310224"/>
            <a:ext cx="11524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PTFE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phase-shifter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plate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0E18A28-7233-4097-B6F7-A63A94030468}"/>
              </a:ext>
            </a:extLst>
          </p:cNvPr>
          <p:cNvSpPr txBox="1"/>
          <p:nvPr/>
        </p:nvSpPr>
        <p:spPr>
          <a:xfrm>
            <a:off x="6601966" y="5083148"/>
            <a:ext cx="9589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THz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DBF51BC-E627-4741-8795-70340497BAD1}"/>
              </a:ext>
            </a:extLst>
          </p:cNvPr>
          <p:cNvSpPr txBox="1"/>
          <p:nvPr/>
        </p:nvSpPr>
        <p:spPr>
          <a:xfrm>
            <a:off x="5593854" y="1050700"/>
            <a:ext cx="16997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Dielectric-lined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waveguide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D05003D-2419-41D2-BA69-11454F1D5BC7}"/>
              </a:ext>
            </a:extLst>
          </p:cNvPr>
          <p:cNvSpPr txBox="1"/>
          <p:nvPr/>
        </p:nvSpPr>
        <p:spPr>
          <a:xfrm>
            <a:off x="9546780" y="2843313"/>
            <a:ext cx="835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YAG screen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6531613-19C5-4C70-B5A2-5C7697D3A5BE}"/>
              </a:ext>
            </a:extLst>
          </p:cNvPr>
          <p:cNvSpPr txBox="1"/>
          <p:nvPr/>
        </p:nvSpPr>
        <p:spPr>
          <a:xfrm>
            <a:off x="3289598" y="3469355"/>
            <a:ext cx="1251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quasi-TEM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AA40E94-DE4B-469B-B446-FCB547983B84}"/>
              </a:ext>
            </a:extLst>
          </p:cNvPr>
          <p:cNvSpPr txBox="1"/>
          <p:nvPr/>
        </p:nvSpPr>
        <p:spPr>
          <a:xfrm>
            <a:off x="4801766" y="546644"/>
            <a:ext cx="12932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Mirror with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400 µm aperture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6B5DB3D-D3B0-4004-83CC-D35F5B6F2ED5}"/>
              </a:ext>
            </a:extLst>
          </p:cNvPr>
          <p:cNvSpPr txBox="1"/>
          <p:nvPr/>
        </p:nvSpPr>
        <p:spPr>
          <a:xfrm>
            <a:off x="5737870" y="2294000"/>
            <a:ext cx="11514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Quadrupole</a:t>
            </a:r>
          </a:p>
          <a:p>
            <a:pPr algn="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magnet (triplet)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DE8AF1A-46A4-4A18-A4C0-E66B6499EC05}"/>
              </a:ext>
            </a:extLst>
          </p:cNvPr>
          <p:cNvSpPr txBox="1"/>
          <p:nvPr/>
        </p:nvSpPr>
        <p:spPr>
          <a:xfrm>
            <a:off x="2235154" y="1916537"/>
            <a:ext cx="9104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Off-axis parabolic mirror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8D6551A-1CCF-40CA-B49E-704C5108C40D}"/>
              </a:ext>
            </a:extLst>
          </p:cNvPr>
          <p:cNvSpPr txBox="1"/>
          <p:nvPr/>
        </p:nvSpPr>
        <p:spPr>
          <a:xfrm>
            <a:off x="6973340" y="1928601"/>
            <a:ext cx="420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x3</a:t>
            </a:r>
            <a:endParaRPr lang="en-GB" sz="14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6FB87C39-F163-481E-BF7C-B98F0E2BD0A4}"/>
              </a:ext>
            </a:extLst>
          </p:cNvPr>
          <p:cNvSpPr txBox="1"/>
          <p:nvPr/>
        </p:nvSpPr>
        <p:spPr>
          <a:xfrm>
            <a:off x="3721646" y="833003"/>
            <a:ext cx="4207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x3</a:t>
            </a:r>
            <a:endParaRPr lang="en-GB" sz="1400" baseline="-25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DA5D61-2209-4987-923D-305C55D8D2BC}"/>
              </a:ext>
            </a:extLst>
          </p:cNvPr>
          <p:cNvSpPr txBox="1"/>
          <p:nvPr/>
        </p:nvSpPr>
        <p:spPr>
          <a:xfrm>
            <a:off x="5881886" y="4693491"/>
            <a:ext cx="861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</a:rPr>
              <a:t>00</a:t>
            </a:r>
          </a:p>
          <a:p>
            <a:pPr algn="ctr"/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mode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2332B2E-0F66-4B34-926B-A32A2D1174FE}"/>
              </a:ext>
            </a:extLst>
          </p:cNvPr>
          <p:cNvSpPr/>
          <p:nvPr/>
        </p:nvSpPr>
        <p:spPr>
          <a:xfrm>
            <a:off x="9006720" y="591840"/>
            <a:ext cx="1915726" cy="3419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3B02D29E-0004-4B3A-8F06-A3A913A407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21"/>
          <a:stretch/>
        </p:blipFill>
        <p:spPr>
          <a:xfrm>
            <a:off x="8762205" y="4204552"/>
            <a:ext cx="2808312" cy="2102080"/>
          </a:xfrm>
          <a:prstGeom prst="rect">
            <a:avLst/>
          </a:prstGeom>
        </p:spPr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6E2D7343-22B2-4476-9A58-6759C21FDAC1}"/>
              </a:ext>
            </a:extLst>
          </p:cNvPr>
          <p:cNvSpPr/>
          <p:nvPr/>
        </p:nvSpPr>
        <p:spPr>
          <a:xfrm>
            <a:off x="8618190" y="4382232"/>
            <a:ext cx="227607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71DE9AB-50CD-4F4C-BAA0-7E2484C23064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7CDC1FE-B776-403E-89FA-E1A2F5E4F16B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25" name="Picture 11">
                <a:extLst>
                  <a:ext uri="{FF2B5EF4-FFF2-40B4-BE49-F238E27FC236}">
                    <a16:creationId xmlns:a16="http://schemas.microsoft.com/office/drawing/2014/main" id="{46A7F8DB-3CCD-4773-8CE1-62E700E3F6F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6" name="Straight Connector 25">
                <a:extLst>
                  <a:ext uri="{FF2B5EF4-FFF2-40B4-BE49-F238E27FC236}">
                    <a16:creationId xmlns:a16="http://schemas.microsoft.com/office/drawing/2014/main" id="{8404187D-1292-43BF-A528-97098824B8B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4" name="Picture 3">
              <a:extLst>
                <a:ext uri="{FF2B5EF4-FFF2-40B4-BE49-F238E27FC236}">
                  <a16:creationId xmlns:a16="http://schemas.microsoft.com/office/drawing/2014/main" id="{F53A7E84-3E7C-4270-A1E7-BAAE74B075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4079798F-B7D0-40D5-AF24-F793DB7D1C80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258564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542FD6F-BDF7-4B4E-93A5-A7E96ACCAB4C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Experimental setup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18B81C6-CF9B-4D93-804E-F634D864D62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92037" y="-287861"/>
            <a:ext cx="2967202" cy="3956269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4B2335E-9C48-4D2A-A3E2-80C52655EA2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"/>
          <a:stretch/>
        </p:blipFill>
        <p:spPr>
          <a:xfrm>
            <a:off x="828675" y="515030"/>
            <a:ext cx="5267325" cy="58279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EA2303A-ADFA-4692-8500-EF7561821E7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7505" y="3332655"/>
            <a:ext cx="3956268" cy="2967202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F9469D9-AE4B-4233-BC1D-7491F6ECD2F7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9384946-F8FA-463A-A12F-DB61B8B87CE0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13" name="Picture 11">
                <a:extLst>
                  <a:ext uri="{FF2B5EF4-FFF2-40B4-BE49-F238E27FC236}">
                    <a16:creationId xmlns:a16="http://schemas.microsoft.com/office/drawing/2014/main" id="{620A17F6-46EC-4F5D-9B32-FBA68268E2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CAF24114-D1E1-488C-8AF2-EE1C8207C67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2" name="Picture 3">
              <a:extLst>
                <a:ext uri="{FF2B5EF4-FFF2-40B4-BE49-F238E27FC236}">
                  <a16:creationId xmlns:a16="http://schemas.microsoft.com/office/drawing/2014/main" id="{73DB859B-181A-4B1D-85BD-75CE7614D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FEC4EE3-0802-4EBD-BC5E-7CE169A35AD2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138218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10E0220-AF88-4B7E-9379-3ADF598BDD16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Results: Chirped electron bunch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1AD9114-B4B1-496F-ADCC-7B91215933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03" y="4530265"/>
            <a:ext cx="3806412" cy="182615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6F5097-FEC9-4F98-AE00-0E76EC16DA4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" t="67325" r="49337"/>
          <a:stretch/>
        </p:blipFill>
        <p:spPr>
          <a:xfrm>
            <a:off x="6300754" y="4503106"/>
            <a:ext cx="3806412" cy="18732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18C9108-4E28-4504-9AD8-34196605D629}"/>
              </a:ext>
            </a:extLst>
          </p:cNvPr>
          <p:cNvSpPr txBox="1"/>
          <p:nvPr/>
        </p:nvSpPr>
        <p:spPr>
          <a:xfrm>
            <a:off x="1" y="530096"/>
            <a:ext cx="4571999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CLARA operated in a </a:t>
            </a:r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long electron bunch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configuration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Bunch duration of 6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FWHM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Linear (approx.) chirp of 53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Bunch charge of 60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reeform 17">
            <a:extLst>
              <a:ext uri="{FF2B5EF4-FFF2-40B4-BE49-F238E27FC236}">
                <a16:creationId xmlns:a16="http://schemas.microsoft.com/office/drawing/2014/main" id="{61DCB65A-5524-44A4-906A-FADE0F33375A}"/>
              </a:ext>
            </a:extLst>
          </p:cNvPr>
          <p:cNvSpPr/>
          <p:nvPr/>
        </p:nvSpPr>
        <p:spPr>
          <a:xfrm>
            <a:off x="179513" y="2246094"/>
            <a:ext cx="4464495" cy="916279"/>
          </a:xfrm>
          <a:custGeom>
            <a:avLst/>
            <a:gdLst>
              <a:gd name="connsiteX0" fmla="*/ 0 w 1815152"/>
              <a:gd name="connsiteY0" fmla="*/ 1440049 h 2845927"/>
              <a:gd name="connsiteX1" fmla="*/ 54591 w 1815152"/>
              <a:gd name="connsiteY1" fmla="*/ 1440049 h 2845927"/>
              <a:gd name="connsiteX2" fmla="*/ 102358 w 1815152"/>
              <a:gd name="connsiteY2" fmla="*/ 1440049 h 2845927"/>
              <a:gd name="connsiteX3" fmla="*/ 150125 w 1815152"/>
              <a:gd name="connsiteY3" fmla="*/ 1440049 h 2845927"/>
              <a:gd name="connsiteX4" fmla="*/ 197892 w 1815152"/>
              <a:gd name="connsiteY4" fmla="*/ 1440049 h 2845927"/>
              <a:gd name="connsiteX5" fmla="*/ 245659 w 1815152"/>
              <a:gd name="connsiteY5" fmla="*/ 1412753 h 2845927"/>
              <a:gd name="connsiteX6" fmla="*/ 307074 w 1815152"/>
              <a:gd name="connsiteY6" fmla="*/ 1487816 h 2845927"/>
              <a:gd name="connsiteX7" fmla="*/ 382137 w 1815152"/>
              <a:gd name="connsiteY7" fmla="*/ 1337691 h 2845927"/>
              <a:gd name="connsiteX8" fmla="*/ 450376 w 1815152"/>
              <a:gd name="connsiteY8" fmla="*/ 1624294 h 2845927"/>
              <a:gd name="connsiteX9" fmla="*/ 518615 w 1815152"/>
              <a:gd name="connsiteY9" fmla="*/ 1112503 h 2845927"/>
              <a:gd name="connsiteX10" fmla="*/ 586854 w 1815152"/>
              <a:gd name="connsiteY10" fmla="*/ 1931368 h 2845927"/>
              <a:gd name="connsiteX11" fmla="*/ 648268 w 1815152"/>
              <a:gd name="connsiteY11" fmla="*/ 655303 h 2845927"/>
              <a:gd name="connsiteX12" fmla="*/ 723331 w 1815152"/>
              <a:gd name="connsiteY12" fmla="*/ 2470455 h 2845927"/>
              <a:gd name="connsiteX13" fmla="*/ 791570 w 1815152"/>
              <a:gd name="connsiteY13" fmla="*/ 143512 h 2845927"/>
              <a:gd name="connsiteX14" fmla="*/ 859809 w 1815152"/>
              <a:gd name="connsiteY14" fmla="*/ 2845768 h 2845927"/>
              <a:gd name="connsiteX15" fmla="*/ 928048 w 1815152"/>
              <a:gd name="connsiteY15" fmla="*/ 210 h 2845927"/>
              <a:gd name="connsiteX16" fmla="*/ 996286 w 1815152"/>
              <a:gd name="connsiteY16" fmla="*/ 2681995 h 2845927"/>
              <a:gd name="connsiteX17" fmla="*/ 1064525 w 1815152"/>
              <a:gd name="connsiteY17" fmla="*/ 416467 h 2845927"/>
              <a:gd name="connsiteX18" fmla="*/ 1139588 w 1815152"/>
              <a:gd name="connsiteY18" fmla="*/ 2204324 h 2845927"/>
              <a:gd name="connsiteX19" fmla="*/ 1201003 w 1815152"/>
              <a:gd name="connsiteY19" fmla="*/ 948730 h 2845927"/>
              <a:gd name="connsiteX20" fmla="*/ 1269242 w 1815152"/>
              <a:gd name="connsiteY20" fmla="*/ 1753948 h 2845927"/>
              <a:gd name="connsiteX21" fmla="*/ 1337480 w 1815152"/>
              <a:gd name="connsiteY21" fmla="*/ 1269452 h 2845927"/>
              <a:gd name="connsiteX22" fmla="*/ 1405719 w 1815152"/>
              <a:gd name="connsiteY22" fmla="*/ 1521936 h 2845927"/>
              <a:gd name="connsiteX23" fmla="*/ 1473958 w 1815152"/>
              <a:gd name="connsiteY23" fmla="*/ 1385458 h 2845927"/>
              <a:gd name="connsiteX24" fmla="*/ 1542197 w 1815152"/>
              <a:gd name="connsiteY24" fmla="*/ 1467345 h 2845927"/>
              <a:gd name="connsiteX25" fmla="*/ 1617259 w 1815152"/>
              <a:gd name="connsiteY25" fmla="*/ 1426401 h 2845927"/>
              <a:gd name="connsiteX26" fmla="*/ 1651379 w 1815152"/>
              <a:gd name="connsiteY26" fmla="*/ 1433225 h 2845927"/>
              <a:gd name="connsiteX27" fmla="*/ 1685498 w 1815152"/>
              <a:gd name="connsiteY27" fmla="*/ 1433225 h 2845927"/>
              <a:gd name="connsiteX28" fmla="*/ 1719618 w 1815152"/>
              <a:gd name="connsiteY28" fmla="*/ 1433225 h 2845927"/>
              <a:gd name="connsiteX29" fmla="*/ 1753737 w 1815152"/>
              <a:gd name="connsiteY29" fmla="*/ 1433225 h 2845927"/>
              <a:gd name="connsiteX30" fmla="*/ 1787857 w 1815152"/>
              <a:gd name="connsiteY30" fmla="*/ 1433225 h 2845927"/>
              <a:gd name="connsiteX31" fmla="*/ 1815152 w 1815152"/>
              <a:gd name="connsiteY31" fmla="*/ 1433225 h 2845927"/>
              <a:gd name="connsiteX0" fmla="*/ 0 w 2183642"/>
              <a:gd name="connsiteY0" fmla="*/ 1440049 h 2845927"/>
              <a:gd name="connsiteX1" fmla="*/ 54591 w 2183642"/>
              <a:gd name="connsiteY1" fmla="*/ 1440049 h 2845927"/>
              <a:gd name="connsiteX2" fmla="*/ 102358 w 2183642"/>
              <a:gd name="connsiteY2" fmla="*/ 1440049 h 2845927"/>
              <a:gd name="connsiteX3" fmla="*/ 150125 w 2183642"/>
              <a:gd name="connsiteY3" fmla="*/ 1440049 h 2845927"/>
              <a:gd name="connsiteX4" fmla="*/ 197892 w 2183642"/>
              <a:gd name="connsiteY4" fmla="*/ 1440049 h 2845927"/>
              <a:gd name="connsiteX5" fmla="*/ 245659 w 2183642"/>
              <a:gd name="connsiteY5" fmla="*/ 1412753 h 2845927"/>
              <a:gd name="connsiteX6" fmla="*/ 307074 w 2183642"/>
              <a:gd name="connsiteY6" fmla="*/ 1487816 h 2845927"/>
              <a:gd name="connsiteX7" fmla="*/ 382137 w 2183642"/>
              <a:gd name="connsiteY7" fmla="*/ 1337691 h 2845927"/>
              <a:gd name="connsiteX8" fmla="*/ 450376 w 2183642"/>
              <a:gd name="connsiteY8" fmla="*/ 1624294 h 2845927"/>
              <a:gd name="connsiteX9" fmla="*/ 518615 w 2183642"/>
              <a:gd name="connsiteY9" fmla="*/ 1112503 h 2845927"/>
              <a:gd name="connsiteX10" fmla="*/ 586854 w 2183642"/>
              <a:gd name="connsiteY10" fmla="*/ 1931368 h 2845927"/>
              <a:gd name="connsiteX11" fmla="*/ 648268 w 2183642"/>
              <a:gd name="connsiteY11" fmla="*/ 655303 h 2845927"/>
              <a:gd name="connsiteX12" fmla="*/ 723331 w 2183642"/>
              <a:gd name="connsiteY12" fmla="*/ 2470455 h 2845927"/>
              <a:gd name="connsiteX13" fmla="*/ 791570 w 2183642"/>
              <a:gd name="connsiteY13" fmla="*/ 143512 h 2845927"/>
              <a:gd name="connsiteX14" fmla="*/ 859809 w 2183642"/>
              <a:gd name="connsiteY14" fmla="*/ 2845768 h 2845927"/>
              <a:gd name="connsiteX15" fmla="*/ 928048 w 2183642"/>
              <a:gd name="connsiteY15" fmla="*/ 210 h 2845927"/>
              <a:gd name="connsiteX16" fmla="*/ 996286 w 2183642"/>
              <a:gd name="connsiteY16" fmla="*/ 2681995 h 2845927"/>
              <a:gd name="connsiteX17" fmla="*/ 1064525 w 2183642"/>
              <a:gd name="connsiteY17" fmla="*/ 416467 h 2845927"/>
              <a:gd name="connsiteX18" fmla="*/ 1139588 w 2183642"/>
              <a:gd name="connsiteY18" fmla="*/ 2204324 h 2845927"/>
              <a:gd name="connsiteX19" fmla="*/ 1201003 w 2183642"/>
              <a:gd name="connsiteY19" fmla="*/ 948730 h 2845927"/>
              <a:gd name="connsiteX20" fmla="*/ 1269242 w 2183642"/>
              <a:gd name="connsiteY20" fmla="*/ 1753948 h 2845927"/>
              <a:gd name="connsiteX21" fmla="*/ 1337480 w 2183642"/>
              <a:gd name="connsiteY21" fmla="*/ 1269452 h 2845927"/>
              <a:gd name="connsiteX22" fmla="*/ 1405719 w 2183642"/>
              <a:gd name="connsiteY22" fmla="*/ 1521936 h 2845927"/>
              <a:gd name="connsiteX23" fmla="*/ 1473958 w 2183642"/>
              <a:gd name="connsiteY23" fmla="*/ 1385458 h 2845927"/>
              <a:gd name="connsiteX24" fmla="*/ 1542197 w 2183642"/>
              <a:gd name="connsiteY24" fmla="*/ 1467345 h 2845927"/>
              <a:gd name="connsiteX25" fmla="*/ 1617259 w 2183642"/>
              <a:gd name="connsiteY25" fmla="*/ 1426401 h 2845927"/>
              <a:gd name="connsiteX26" fmla="*/ 1651379 w 2183642"/>
              <a:gd name="connsiteY26" fmla="*/ 1433225 h 2845927"/>
              <a:gd name="connsiteX27" fmla="*/ 1685498 w 2183642"/>
              <a:gd name="connsiteY27" fmla="*/ 1433225 h 2845927"/>
              <a:gd name="connsiteX28" fmla="*/ 1719618 w 2183642"/>
              <a:gd name="connsiteY28" fmla="*/ 1433225 h 2845927"/>
              <a:gd name="connsiteX29" fmla="*/ 1753737 w 2183642"/>
              <a:gd name="connsiteY29" fmla="*/ 1433225 h 2845927"/>
              <a:gd name="connsiteX30" fmla="*/ 1787857 w 2183642"/>
              <a:gd name="connsiteY30" fmla="*/ 1433225 h 2845927"/>
              <a:gd name="connsiteX31" fmla="*/ 2183642 w 2183642"/>
              <a:gd name="connsiteY31" fmla="*/ 1433225 h 2845927"/>
              <a:gd name="connsiteX0" fmla="*/ 0 w 2422478"/>
              <a:gd name="connsiteY0" fmla="*/ 1440049 h 2845927"/>
              <a:gd name="connsiteX1" fmla="*/ 293427 w 2422478"/>
              <a:gd name="connsiteY1" fmla="*/ 1440049 h 2845927"/>
              <a:gd name="connsiteX2" fmla="*/ 341194 w 2422478"/>
              <a:gd name="connsiteY2" fmla="*/ 1440049 h 2845927"/>
              <a:gd name="connsiteX3" fmla="*/ 388961 w 2422478"/>
              <a:gd name="connsiteY3" fmla="*/ 1440049 h 2845927"/>
              <a:gd name="connsiteX4" fmla="*/ 436728 w 2422478"/>
              <a:gd name="connsiteY4" fmla="*/ 1440049 h 2845927"/>
              <a:gd name="connsiteX5" fmla="*/ 484495 w 2422478"/>
              <a:gd name="connsiteY5" fmla="*/ 1412753 h 2845927"/>
              <a:gd name="connsiteX6" fmla="*/ 545910 w 2422478"/>
              <a:gd name="connsiteY6" fmla="*/ 1487816 h 2845927"/>
              <a:gd name="connsiteX7" fmla="*/ 620973 w 2422478"/>
              <a:gd name="connsiteY7" fmla="*/ 1337691 h 2845927"/>
              <a:gd name="connsiteX8" fmla="*/ 689212 w 2422478"/>
              <a:gd name="connsiteY8" fmla="*/ 1624294 h 2845927"/>
              <a:gd name="connsiteX9" fmla="*/ 757451 w 2422478"/>
              <a:gd name="connsiteY9" fmla="*/ 1112503 h 2845927"/>
              <a:gd name="connsiteX10" fmla="*/ 825690 w 2422478"/>
              <a:gd name="connsiteY10" fmla="*/ 1931368 h 2845927"/>
              <a:gd name="connsiteX11" fmla="*/ 887104 w 2422478"/>
              <a:gd name="connsiteY11" fmla="*/ 655303 h 2845927"/>
              <a:gd name="connsiteX12" fmla="*/ 962167 w 2422478"/>
              <a:gd name="connsiteY12" fmla="*/ 2470455 h 2845927"/>
              <a:gd name="connsiteX13" fmla="*/ 1030406 w 2422478"/>
              <a:gd name="connsiteY13" fmla="*/ 143512 h 2845927"/>
              <a:gd name="connsiteX14" fmla="*/ 1098645 w 2422478"/>
              <a:gd name="connsiteY14" fmla="*/ 2845768 h 2845927"/>
              <a:gd name="connsiteX15" fmla="*/ 1166884 w 2422478"/>
              <a:gd name="connsiteY15" fmla="*/ 210 h 2845927"/>
              <a:gd name="connsiteX16" fmla="*/ 1235122 w 2422478"/>
              <a:gd name="connsiteY16" fmla="*/ 2681995 h 2845927"/>
              <a:gd name="connsiteX17" fmla="*/ 1303361 w 2422478"/>
              <a:gd name="connsiteY17" fmla="*/ 416467 h 2845927"/>
              <a:gd name="connsiteX18" fmla="*/ 1378424 w 2422478"/>
              <a:gd name="connsiteY18" fmla="*/ 2204324 h 2845927"/>
              <a:gd name="connsiteX19" fmla="*/ 1439839 w 2422478"/>
              <a:gd name="connsiteY19" fmla="*/ 948730 h 2845927"/>
              <a:gd name="connsiteX20" fmla="*/ 1508078 w 2422478"/>
              <a:gd name="connsiteY20" fmla="*/ 1753948 h 2845927"/>
              <a:gd name="connsiteX21" fmla="*/ 1576316 w 2422478"/>
              <a:gd name="connsiteY21" fmla="*/ 1269452 h 2845927"/>
              <a:gd name="connsiteX22" fmla="*/ 1644555 w 2422478"/>
              <a:gd name="connsiteY22" fmla="*/ 1521936 h 2845927"/>
              <a:gd name="connsiteX23" fmla="*/ 1712794 w 2422478"/>
              <a:gd name="connsiteY23" fmla="*/ 1385458 h 2845927"/>
              <a:gd name="connsiteX24" fmla="*/ 1781033 w 2422478"/>
              <a:gd name="connsiteY24" fmla="*/ 1467345 h 2845927"/>
              <a:gd name="connsiteX25" fmla="*/ 1856095 w 2422478"/>
              <a:gd name="connsiteY25" fmla="*/ 1426401 h 2845927"/>
              <a:gd name="connsiteX26" fmla="*/ 1890215 w 2422478"/>
              <a:gd name="connsiteY26" fmla="*/ 1433225 h 2845927"/>
              <a:gd name="connsiteX27" fmla="*/ 1924334 w 2422478"/>
              <a:gd name="connsiteY27" fmla="*/ 1433225 h 2845927"/>
              <a:gd name="connsiteX28" fmla="*/ 1958454 w 2422478"/>
              <a:gd name="connsiteY28" fmla="*/ 1433225 h 2845927"/>
              <a:gd name="connsiteX29" fmla="*/ 1992573 w 2422478"/>
              <a:gd name="connsiteY29" fmla="*/ 1433225 h 2845927"/>
              <a:gd name="connsiteX30" fmla="*/ 2026693 w 2422478"/>
              <a:gd name="connsiteY30" fmla="*/ 1433225 h 2845927"/>
              <a:gd name="connsiteX31" fmla="*/ 2422478 w 2422478"/>
              <a:gd name="connsiteY31" fmla="*/ 1433225 h 2845927"/>
              <a:gd name="connsiteX0" fmla="*/ 0 w 2893325"/>
              <a:gd name="connsiteY0" fmla="*/ 1446873 h 2845927"/>
              <a:gd name="connsiteX1" fmla="*/ 764274 w 2893325"/>
              <a:gd name="connsiteY1" fmla="*/ 1440049 h 2845927"/>
              <a:gd name="connsiteX2" fmla="*/ 812041 w 2893325"/>
              <a:gd name="connsiteY2" fmla="*/ 1440049 h 2845927"/>
              <a:gd name="connsiteX3" fmla="*/ 859808 w 2893325"/>
              <a:gd name="connsiteY3" fmla="*/ 1440049 h 2845927"/>
              <a:gd name="connsiteX4" fmla="*/ 907575 w 2893325"/>
              <a:gd name="connsiteY4" fmla="*/ 1440049 h 2845927"/>
              <a:gd name="connsiteX5" fmla="*/ 955342 w 2893325"/>
              <a:gd name="connsiteY5" fmla="*/ 1412753 h 2845927"/>
              <a:gd name="connsiteX6" fmla="*/ 1016757 w 2893325"/>
              <a:gd name="connsiteY6" fmla="*/ 1487816 h 2845927"/>
              <a:gd name="connsiteX7" fmla="*/ 1091820 w 2893325"/>
              <a:gd name="connsiteY7" fmla="*/ 1337691 h 2845927"/>
              <a:gd name="connsiteX8" fmla="*/ 1160059 w 2893325"/>
              <a:gd name="connsiteY8" fmla="*/ 1624294 h 2845927"/>
              <a:gd name="connsiteX9" fmla="*/ 1228298 w 2893325"/>
              <a:gd name="connsiteY9" fmla="*/ 1112503 h 2845927"/>
              <a:gd name="connsiteX10" fmla="*/ 1296537 w 2893325"/>
              <a:gd name="connsiteY10" fmla="*/ 1931368 h 2845927"/>
              <a:gd name="connsiteX11" fmla="*/ 1357951 w 2893325"/>
              <a:gd name="connsiteY11" fmla="*/ 655303 h 2845927"/>
              <a:gd name="connsiteX12" fmla="*/ 1433014 w 2893325"/>
              <a:gd name="connsiteY12" fmla="*/ 2470455 h 2845927"/>
              <a:gd name="connsiteX13" fmla="*/ 1501253 w 2893325"/>
              <a:gd name="connsiteY13" fmla="*/ 143512 h 2845927"/>
              <a:gd name="connsiteX14" fmla="*/ 1569492 w 2893325"/>
              <a:gd name="connsiteY14" fmla="*/ 2845768 h 2845927"/>
              <a:gd name="connsiteX15" fmla="*/ 1637731 w 2893325"/>
              <a:gd name="connsiteY15" fmla="*/ 210 h 2845927"/>
              <a:gd name="connsiteX16" fmla="*/ 1705969 w 2893325"/>
              <a:gd name="connsiteY16" fmla="*/ 2681995 h 2845927"/>
              <a:gd name="connsiteX17" fmla="*/ 1774208 w 2893325"/>
              <a:gd name="connsiteY17" fmla="*/ 416467 h 2845927"/>
              <a:gd name="connsiteX18" fmla="*/ 1849271 w 2893325"/>
              <a:gd name="connsiteY18" fmla="*/ 2204324 h 2845927"/>
              <a:gd name="connsiteX19" fmla="*/ 1910686 w 2893325"/>
              <a:gd name="connsiteY19" fmla="*/ 948730 h 2845927"/>
              <a:gd name="connsiteX20" fmla="*/ 1978925 w 2893325"/>
              <a:gd name="connsiteY20" fmla="*/ 1753948 h 2845927"/>
              <a:gd name="connsiteX21" fmla="*/ 2047163 w 2893325"/>
              <a:gd name="connsiteY21" fmla="*/ 1269452 h 2845927"/>
              <a:gd name="connsiteX22" fmla="*/ 2115402 w 2893325"/>
              <a:gd name="connsiteY22" fmla="*/ 1521936 h 2845927"/>
              <a:gd name="connsiteX23" fmla="*/ 2183641 w 2893325"/>
              <a:gd name="connsiteY23" fmla="*/ 1385458 h 2845927"/>
              <a:gd name="connsiteX24" fmla="*/ 2251880 w 2893325"/>
              <a:gd name="connsiteY24" fmla="*/ 1467345 h 2845927"/>
              <a:gd name="connsiteX25" fmla="*/ 2326942 w 2893325"/>
              <a:gd name="connsiteY25" fmla="*/ 1426401 h 2845927"/>
              <a:gd name="connsiteX26" fmla="*/ 2361062 w 2893325"/>
              <a:gd name="connsiteY26" fmla="*/ 1433225 h 2845927"/>
              <a:gd name="connsiteX27" fmla="*/ 2395181 w 2893325"/>
              <a:gd name="connsiteY27" fmla="*/ 1433225 h 2845927"/>
              <a:gd name="connsiteX28" fmla="*/ 2429301 w 2893325"/>
              <a:gd name="connsiteY28" fmla="*/ 1433225 h 2845927"/>
              <a:gd name="connsiteX29" fmla="*/ 2463420 w 2893325"/>
              <a:gd name="connsiteY29" fmla="*/ 1433225 h 2845927"/>
              <a:gd name="connsiteX30" fmla="*/ 2497540 w 2893325"/>
              <a:gd name="connsiteY30" fmla="*/ 1433225 h 2845927"/>
              <a:gd name="connsiteX31" fmla="*/ 2893325 w 2893325"/>
              <a:gd name="connsiteY31" fmla="*/ 1433225 h 2845927"/>
              <a:gd name="connsiteX0" fmla="*/ 0 w 2202769"/>
              <a:gd name="connsiteY0" fmla="*/ 1442356 h 2845927"/>
              <a:gd name="connsiteX1" fmla="*/ 73718 w 2202769"/>
              <a:gd name="connsiteY1" fmla="*/ 1440049 h 2845927"/>
              <a:gd name="connsiteX2" fmla="*/ 121485 w 2202769"/>
              <a:gd name="connsiteY2" fmla="*/ 1440049 h 2845927"/>
              <a:gd name="connsiteX3" fmla="*/ 169252 w 2202769"/>
              <a:gd name="connsiteY3" fmla="*/ 1440049 h 2845927"/>
              <a:gd name="connsiteX4" fmla="*/ 217019 w 2202769"/>
              <a:gd name="connsiteY4" fmla="*/ 1440049 h 2845927"/>
              <a:gd name="connsiteX5" fmla="*/ 264786 w 2202769"/>
              <a:gd name="connsiteY5" fmla="*/ 1412753 h 2845927"/>
              <a:gd name="connsiteX6" fmla="*/ 326201 w 2202769"/>
              <a:gd name="connsiteY6" fmla="*/ 1487816 h 2845927"/>
              <a:gd name="connsiteX7" fmla="*/ 401264 w 2202769"/>
              <a:gd name="connsiteY7" fmla="*/ 1337691 h 2845927"/>
              <a:gd name="connsiteX8" fmla="*/ 469503 w 2202769"/>
              <a:gd name="connsiteY8" fmla="*/ 1624294 h 2845927"/>
              <a:gd name="connsiteX9" fmla="*/ 537742 w 2202769"/>
              <a:gd name="connsiteY9" fmla="*/ 1112503 h 2845927"/>
              <a:gd name="connsiteX10" fmla="*/ 605981 w 2202769"/>
              <a:gd name="connsiteY10" fmla="*/ 1931368 h 2845927"/>
              <a:gd name="connsiteX11" fmla="*/ 667395 w 2202769"/>
              <a:gd name="connsiteY11" fmla="*/ 655303 h 2845927"/>
              <a:gd name="connsiteX12" fmla="*/ 742458 w 2202769"/>
              <a:gd name="connsiteY12" fmla="*/ 2470455 h 2845927"/>
              <a:gd name="connsiteX13" fmla="*/ 810697 w 2202769"/>
              <a:gd name="connsiteY13" fmla="*/ 143512 h 2845927"/>
              <a:gd name="connsiteX14" fmla="*/ 878936 w 2202769"/>
              <a:gd name="connsiteY14" fmla="*/ 2845768 h 2845927"/>
              <a:gd name="connsiteX15" fmla="*/ 947175 w 2202769"/>
              <a:gd name="connsiteY15" fmla="*/ 210 h 2845927"/>
              <a:gd name="connsiteX16" fmla="*/ 1015413 w 2202769"/>
              <a:gd name="connsiteY16" fmla="*/ 2681995 h 2845927"/>
              <a:gd name="connsiteX17" fmla="*/ 1083652 w 2202769"/>
              <a:gd name="connsiteY17" fmla="*/ 416467 h 2845927"/>
              <a:gd name="connsiteX18" fmla="*/ 1158715 w 2202769"/>
              <a:gd name="connsiteY18" fmla="*/ 2204324 h 2845927"/>
              <a:gd name="connsiteX19" fmla="*/ 1220130 w 2202769"/>
              <a:gd name="connsiteY19" fmla="*/ 948730 h 2845927"/>
              <a:gd name="connsiteX20" fmla="*/ 1288369 w 2202769"/>
              <a:gd name="connsiteY20" fmla="*/ 1753948 h 2845927"/>
              <a:gd name="connsiteX21" fmla="*/ 1356607 w 2202769"/>
              <a:gd name="connsiteY21" fmla="*/ 1269452 h 2845927"/>
              <a:gd name="connsiteX22" fmla="*/ 1424846 w 2202769"/>
              <a:gd name="connsiteY22" fmla="*/ 1521936 h 2845927"/>
              <a:gd name="connsiteX23" fmla="*/ 1493085 w 2202769"/>
              <a:gd name="connsiteY23" fmla="*/ 1385458 h 2845927"/>
              <a:gd name="connsiteX24" fmla="*/ 1561324 w 2202769"/>
              <a:gd name="connsiteY24" fmla="*/ 1467345 h 2845927"/>
              <a:gd name="connsiteX25" fmla="*/ 1636386 w 2202769"/>
              <a:gd name="connsiteY25" fmla="*/ 1426401 h 2845927"/>
              <a:gd name="connsiteX26" fmla="*/ 1670506 w 2202769"/>
              <a:gd name="connsiteY26" fmla="*/ 1433225 h 2845927"/>
              <a:gd name="connsiteX27" fmla="*/ 1704625 w 2202769"/>
              <a:gd name="connsiteY27" fmla="*/ 1433225 h 2845927"/>
              <a:gd name="connsiteX28" fmla="*/ 1738745 w 2202769"/>
              <a:gd name="connsiteY28" fmla="*/ 1433225 h 2845927"/>
              <a:gd name="connsiteX29" fmla="*/ 1772864 w 2202769"/>
              <a:gd name="connsiteY29" fmla="*/ 1433225 h 2845927"/>
              <a:gd name="connsiteX30" fmla="*/ 1806984 w 2202769"/>
              <a:gd name="connsiteY30" fmla="*/ 1433225 h 2845927"/>
              <a:gd name="connsiteX31" fmla="*/ 2202769 w 2202769"/>
              <a:gd name="connsiteY31" fmla="*/ 1433225 h 2845927"/>
              <a:gd name="connsiteX0" fmla="*/ 0 w 1844348"/>
              <a:gd name="connsiteY0" fmla="*/ 1442356 h 2845927"/>
              <a:gd name="connsiteX1" fmla="*/ 73718 w 1844348"/>
              <a:gd name="connsiteY1" fmla="*/ 1440049 h 2845927"/>
              <a:gd name="connsiteX2" fmla="*/ 121485 w 1844348"/>
              <a:gd name="connsiteY2" fmla="*/ 1440049 h 2845927"/>
              <a:gd name="connsiteX3" fmla="*/ 169252 w 1844348"/>
              <a:gd name="connsiteY3" fmla="*/ 1440049 h 2845927"/>
              <a:gd name="connsiteX4" fmla="*/ 217019 w 1844348"/>
              <a:gd name="connsiteY4" fmla="*/ 1440049 h 2845927"/>
              <a:gd name="connsiteX5" fmla="*/ 264786 w 1844348"/>
              <a:gd name="connsiteY5" fmla="*/ 1412753 h 2845927"/>
              <a:gd name="connsiteX6" fmla="*/ 326201 w 1844348"/>
              <a:gd name="connsiteY6" fmla="*/ 1487816 h 2845927"/>
              <a:gd name="connsiteX7" fmla="*/ 401264 w 1844348"/>
              <a:gd name="connsiteY7" fmla="*/ 1337691 h 2845927"/>
              <a:gd name="connsiteX8" fmla="*/ 469503 w 1844348"/>
              <a:gd name="connsiteY8" fmla="*/ 1624294 h 2845927"/>
              <a:gd name="connsiteX9" fmla="*/ 537742 w 1844348"/>
              <a:gd name="connsiteY9" fmla="*/ 1112503 h 2845927"/>
              <a:gd name="connsiteX10" fmla="*/ 605981 w 1844348"/>
              <a:gd name="connsiteY10" fmla="*/ 1931368 h 2845927"/>
              <a:gd name="connsiteX11" fmla="*/ 667395 w 1844348"/>
              <a:gd name="connsiteY11" fmla="*/ 655303 h 2845927"/>
              <a:gd name="connsiteX12" fmla="*/ 742458 w 1844348"/>
              <a:gd name="connsiteY12" fmla="*/ 2470455 h 2845927"/>
              <a:gd name="connsiteX13" fmla="*/ 810697 w 1844348"/>
              <a:gd name="connsiteY13" fmla="*/ 143512 h 2845927"/>
              <a:gd name="connsiteX14" fmla="*/ 878936 w 1844348"/>
              <a:gd name="connsiteY14" fmla="*/ 2845768 h 2845927"/>
              <a:gd name="connsiteX15" fmla="*/ 947175 w 1844348"/>
              <a:gd name="connsiteY15" fmla="*/ 210 h 2845927"/>
              <a:gd name="connsiteX16" fmla="*/ 1015413 w 1844348"/>
              <a:gd name="connsiteY16" fmla="*/ 2681995 h 2845927"/>
              <a:gd name="connsiteX17" fmla="*/ 1083652 w 1844348"/>
              <a:gd name="connsiteY17" fmla="*/ 416467 h 2845927"/>
              <a:gd name="connsiteX18" fmla="*/ 1158715 w 1844348"/>
              <a:gd name="connsiteY18" fmla="*/ 2204324 h 2845927"/>
              <a:gd name="connsiteX19" fmla="*/ 1220130 w 1844348"/>
              <a:gd name="connsiteY19" fmla="*/ 948730 h 2845927"/>
              <a:gd name="connsiteX20" fmla="*/ 1288369 w 1844348"/>
              <a:gd name="connsiteY20" fmla="*/ 1753948 h 2845927"/>
              <a:gd name="connsiteX21" fmla="*/ 1356607 w 1844348"/>
              <a:gd name="connsiteY21" fmla="*/ 1269452 h 2845927"/>
              <a:gd name="connsiteX22" fmla="*/ 1424846 w 1844348"/>
              <a:gd name="connsiteY22" fmla="*/ 1521936 h 2845927"/>
              <a:gd name="connsiteX23" fmla="*/ 1493085 w 1844348"/>
              <a:gd name="connsiteY23" fmla="*/ 1385458 h 2845927"/>
              <a:gd name="connsiteX24" fmla="*/ 1561324 w 1844348"/>
              <a:gd name="connsiteY24" fmla="*/ 1467345 h 2845927"/>
              <a:gd name="connsiteX25" fmla="*/ 1636386 w 1844348"/>
              <a:gd name="connsiteY25" fmla="*/ 1426401 h 2845927"/>
              <a:gd name="connsiteX26" fmla="*/ 1670506 w 1844348"/>
              <a:gd name="connsiteY26" fmla="*/ 1433225 h 2845927"/>
              <a:gd name="connsiteX27" fmla="*/ 1704625 w 1844348"/>
              <a:gd name="connsiteY27" fmla="*/ 1433225 h 2845927"/>
              <a:gd name="connsiteX28" fmla="*/ 1738745 w 1844348"/>
              <a:gd name="connsiteY28" fmla="*/ 1433225 h 2845927"/>
              <a:gd name="connsiteX29" fmla="*/ 1772864 w 1844348"/>
              <a:gd name="connsiteY29" fmla="*/ 1433225 h 2845927"/>
              <a:gd name="connsiteX30" fmla="*/ 1806984 w 1844348"/>
              <a:gd name="connsiteY30" fmla="*/ 1433225 h 2845927"/>
              <a:gd name="connsiteX31" fmla="*/ 1844348 w 1844348"/>
              <a:gd name="connsiteY31" fmla="*/ 1433225 h 284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44348" h="2845927">
                <a:moveTo>
                  <a:pt x="0" y="1442356"/>
                </a:moveTo>
                <a:lnTo>
                  <a:pt x="73718" y="1440049"/>
                </a:lnTo>
                <a:lnTo>
                  <a:pt x="121485" y="1440049"/>
                </a:lnTo>
                <a:lnTo>
                  <a:pt x="169252" y="1440049"/>
                </a:lnTo>
                <a:cubicBezTo>
                  <a:pt x="185174" y="1440049"/>
                  <a:pt x="201097" y="1444598"/>
                  <a:pt x="217019" y="1440049"/>
                </a:cubicBezTo>
                <a:cubicBezTo>
                  <a:pt x="232941" y="1435500"/>
                  <a:pt x="246589" y="1404792"/>
                  <a:pt x="264786" y="1412753"/>
                </a:cubicBezTo>
                <a:cubicBezTo>
                  <a:pt x="282983" y="1420714"/>
                  <a:pt x="303455" y="1500326"/>
                  <a:pt x="326201" y="1487816"/>
                </a:cubicBezTo>
                <a:cubicBezTo>
                  <a:pt x="348947" y="1475306"/>
                  <a:pt x="377380" y="1314945"/>
                  <a:pt x="401264" y="1337691"/>
                </a:cubicBezTo>
                <a:cubicBezTo>
                  <a:pt x="425148" y="1360437"/>
                  <a:pt x="446757" y="1661825"/>
                  <a:pt x="469503" y="1624294"/>
                </a:cubicBezTo>
                <a:cubicBezTo>
                  <a:pt x="492249" y="1586763"/>
                  <a:pt x="514996" y="1061324"/>
                  <a:pt x="537742" y="1112503"/>
                </a:cubicBezTo>
                <a:cubicBezTo>
                  <a:pt x="560488" y="1163682"/>
                  <a:pt x="584372" y="2007568"/>
                  <a:pt x="605981" y="1931368"/>
                </a:cubicBezTo>
                <a:cubicBezTo>
                  <a:pt x="627590" y="1855168"/>
                  <a:pt x="644649" y="565455"/>
                  <a:pt x="667395" y="655303"/>
                </a:cubicBezTo>
                <a:cubicBezTo>
                  <a:pt x="690141" y="745151"/>
                  <a:pt x="718574" y="2555753"/>
                  <a:pt x="742458" y="2470455"/>
                </a:cubicBezTo>
                <a:cubicBezTo>
                  <a:pt x="766342" y="2385157"/>
                  <a:pt x="787951" y="80960"/>
                  <a:pt x="810697" y="143512"/>
                </a:cubicBezTo>
                <a:cubicBezTo>
                  <a:pt x="833443" y="206064"/>
                  <a:pt x="856190" y="2869652"/>
                  <a:pt x="878936" y="2845768"/>
                </a:cubicBezTo>
                <a:cubicBezTo>
                  <a:pt x="901682" y="2821884"/>
                  <a:pt x="924429" y="27505"/>
                  <a:pt x="947175" y="210"/>
                </a:cubicBezTo>
                <a:cubicBezTo>
                  <a:pt x="969921" y="-27085"/>
                  <a:pt x="992667" y="2612619"/>
                  <a:pt x="1015413" y="2681995"/>
                </a:cubicBezTo>
                <a:cubicBezTo>
                  <a:pt x="1038159" y="2751371"/>
                  <a:pt x="1059768" y="496079"/>
                  <a:pt x="1083652" y="416467"/>
                </a:cubicBezTo>
                <a:cubicBezTo>
                  <a:pt x="1107536" y="336855"/>
                  <a:pt x="1135969" y="2115614"/>
                  <a:pt x="1158715" y="2204324"/>
                </a:cubicBezTo>
                <a:cubicBezTo>
                  <a:pt x="1181461" y="2293034"/>
                  <a:pt x="1198521" y="1023793"/>
                  <a:pt x="1220130" y="948730"/>
                </a:cubicBezTo>
                <a:cubicBezTo>
                  <a:pt x="1241739" y="873667"/>
                  <a:pt x="1265623" y="1700494"/>
                  <a:pt x="1288369" y="1753948"/>
                </a:cubicBezTo>
                <a:cubicBezTo>
                  <a:pt x="1311115" y="1807402"/>
                  <a:pt x="1333861" y="1308121"/>
                  <a:pt x="1356607" y="1269452"/>
                </a:cubicBezTo>
                <a:cubicBezTo>
                  <a:pt x="1379353" y="1230783"/>
                  <a:pt x="1402100" y="1502602"/>
                  <a:pt x="1424846" y="1521936"/>
                </a:cubicBezTo>
                <a:cubicBezTo>
                  <a:pt x="1447592" y="1541270"/>
                  <a:pt x="1470339" y="1394556"/>
                  <a:pt x="1493085" y="1385458"/>
                </a:cubicBezTo>
                <a:cubicBezTo>
                  <a:pt x="1515831" y="1376360"/>
                  <a:pt x="1537441" y="1460521"/>
                  <a:pt x="1561324" y="1467345"/>
                </a:cubicBezTo>
                <a:cubicBezTo>
                  <a:pt x="1585207" y="1474169"/>
                  <a:pt x="1618189" y="1432088"/>
                  <a:pt x="1636386" y="1426401"/>
                </a:cubicBezTo>
                <a:cubicBezTo>
                  <a:pt x="1654583" y="1420714"/>
                  <a:pt x="1659133" y="1432088"/>
                  <a:pt x="1670506" y="1433225"/>
                </a:cubicBezTo>
                <a:cubicBezTo>
                  <a:pt x="1681879" y="1434362"/>
                  <a:pt x="1704625" y="1433225"/>
                  <a:pt x="1704625" y="1433225"/>
                </a:cubicBezTo>
                <a:lnTo>
                  <a:pt x="1738745" y="1433225"/>
                </a:lnTo>
                <a:lnTo>
                  <a:pt x="1772864" y="1433225"/>
                </a:lnTo>
                <a:lnTo>
                  <a:pt x="1806984" y="1433225"/>
                </a:lnTo>
                <a:lnTo>
                  <a:pt x="1844348" y="1433225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D4B06B-1242-4F0C-BC11-9B94E617A217}"/>
              </a:ext>
            </a:extLst>
          </p:cNvPr>
          <p:cNvSpPr/>
          <p:nvPr/>
        </p:nvSpPr>
        <p:spPr>
          <a:xfrm rot="5400000">
            <a:off x="2339752" y="1381998"/>
            <a:ext cx="216024" cy="12241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1A406C2-ABE1-4E1E-8BD6-C4DF9EA13F23}"/>
              </a:ext>
            </a:extLst>
          </p:cNvPr>
          <p:cNvSpPr txBox="1"/>
          <p:nvPr/>
        </p:nvSpPr>
        <p:spPr>
          <a:xfrm>
            <a:off x="161256" y="2431921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pulse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57AED8-9DB5-4ACC-A538-F2ACC21084B1}"/>
              </a:ext>
            </a:extLst>
          </p:cNvPr>
          <p:cNvSpPr txBox="1"/>
          <p:nvPr/>
        </p:nvSpPr>
        <p:spPr>
          <a:xfrm>
            <a:off x="611560" y="1855857"/>
            <a:ext cx="1440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Electron bunch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48F3BD4-F3C6-4673-8F29-13407E2B642D}"/>
              </a:ext>
            </a:extLst>
          </p:cNvPr>
          <p:cNvSpPr txBox="1"/>
          <p:nvPr/>
        </p:nvSpPr>
        <p:spPr>
          <a:xfrm>
            <a:off x="2159732" y="1484784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2C04B5-4CD2-4BD9-A802-D80295590AD4}"/>
              </a:ext>
            </a:extLst>
          </p:cNvPr>
          <p:cNvSpPr txBox="1"/>
          <p:nvPr/>
        </p:nvSpPr>
        <p:spPr>
          <a:xfrm>
            <a:off x="2034474" y="3323018"/>
            <a:ext cx="88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DEC0AB-6291-4AC3-9AD4-4A2ED9AB3331}"/>
              </a:ext>
            </a:extLst>
          </p:cNvPr>
          <p:cNvGrpSpPr/>
          <p:nvPr/>
        </p:nvGrpSpPr>
        <p:grpSpPr>
          <a:xfrm>
            <a:off x="1835696" y="1689775"/>
            <a:ext cx="1219281" cy="145287"/>
            <a:chOff x="1835696" y="1833449"/>
            <a:chExt cx="1219281" cy="145287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8DC0CC3-61F7-4DCF-ADC2-2D506D999DBF}"/>
                </a:ext>
              </a:extLst>
            </p:cNvPr>
            <p:cNvGrpSpPr/>
            <p:nvPr/>
          </p:nvGrpSpPr>
          <p:grpSpPr>
            <a:xfrm>
              <a:off x="1835696" y="1833449"/>
              <a:ext cx="1219281" cy="145287"/>
              <a:chOff x="1835696" y="1797388"/>
              <a:chExt cx="1219281" cy="145287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E14734C4-BC46-4BE5-8542-8F92F6F3D384}"/>
                  </a:ext>
                </a:extLst>
              </p:cNvPr>
              <p:cNvCxnSpPr/>
              <p:nvPr/>
            </p:nvCxnSpPr>
            <p:spPr>
              <a:xfrm>
                <a:off x="1835696" y="1868124"/>
                <a:ext cx="1219281" cy="0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BE89859-B734-40E9-998F-E1D5BA507DE0}"/>
                  </a:ext>
                </a:extLst>
              </p:cNvPr>
              <p:cNvCxnSpPr/>
              <p:nvPr/>
            </p:nvCxnSpPr>
            <p:spPr>
              <a:xfrm>
                <a:off x="3054977" y="1797388"/>
                <a:ext cx="0" cy="14528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323A7748-DDA9-44C0-90FB-601B29C436CA}"/>
                </a:ext>
              </a:extLst>
            </p:cNvPr>
            <p:cNvCxnSpPr/>
            <p:nvPr/>
          </p:nvCxnSpPr>
          <p:spPr>
            <a:xfrm>
              <a:off x="1839868" y="1833449"/>
              <a:ext cx="0" cy="145287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EF814E2-EBE0-4E7F-9708-260470FB115D}"/>
              </a:ext>
            </a:extLst>
          </p:cNvPr>
          <p:cNvGrpSpPr/>
          <p:nvPr/>
        </p:nvGrpSpPr>
        <p:grpSpPr>
          <a:xfrm>
            <a:off x="2306641" y="3201307"/>
            <a:ext cx="341784" cy="145287"/>
            <a:chOff x="1835696" y="1833449"/>
            <a:chExt cx="341784" cy="145287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146055BD-F929-461D-9B2F-C6C089F5563B}"/>
                </a:ext>
              </a:extLst>
            </p:cNvPr>
            <p:cNvGrpSpPr/>
            <p:nvPr/>
          </p:nvGrpSpPr>
          <p:grpSpPr>
            <a:xfrm>
              <a:off x="1835696" y="1833449"/>
              <a:ext cx="341784" cy="145287"/>
              <a:chOff x="1835696" y="1797388"/>
              <a:chExt cx="341784" cy="145287"/>
            </a:xfrm>
          </p:grpSpPr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48BC83E3-AC84-4D2C-87C7-1EC2F4FFF467}"/>
                  </a:ext>
                </a:extLst>
              </p:cNvPr>
              <p:cNvCxnSpPr/>
              <p:nvPr/>
            </p:nvCxnSpPr>
            <p:spPr>
              <a:xfrm>
                <a:off x="1835696" y="1868124"/>
                <a:ext cx="341784" cy="1908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9F51E177-6DED-4484-B4DD-50D6F6C03CEE}"/>
                  </a:ext>
                </a:extLst>
              </p:cNvPr>
              <p:cNvCxnSpPr/>
              <p:nvPr/>
            </p:nvCxnSpPr>
            <p:spPr>
              <a:xfrm>
                <a:off x="2177480" y="1797388"/>
                <a:ext cx="0" cy="14528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6595F32-7C1F-4528-A2C0-11F1705B0F2C}"/>
                </a:ext>
              </a:extLst>
            </p:cNvPr>
            <p:cNvCxnSpPr/>
            <p:nvPr/>
          </p:nvCxnSpPr>
          <p:spPr>
            <a:xfrm>
              <a:off x="1839868" y="1833449"/>
              <a:ext cx="0" cy="145287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CC30B0BB-F539-4A90-8598-78A542282BED}"/>
              </a:ext>
            </a:extLst>
          </p:cNvPr>
          <p:cNvSpPr/>
          <p:nvPr/>
        </p:nvSpPr>
        <p:spPr>
          <a:xfrm rot="2700000" flipH="1" flipV="1">
            <a:off x="1002789" y="3093002"/>
            <a:ext cx="216024" cy="1224136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4886C38-CF43-4845-A29A-80303878EC51}"/>
              </a:ext>
            </a:extLst>
          </p:cNvPr>
          <p:cNvSpPr/>
          <p:nvPr/>
        </p:nvSpPr>
        <p:spPr>
          <a:xfrm>
            <a:off x="457914" y="3100709"/>
            <a:ext cx="1305774" cy="120871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DA910FE-E827-4017-A773-94A7E5CEAE0F}"/>
              </a:ext>
            </a:extLst>
          </p:cNvPr>
          <p:cNvSpPr txBox="1"/>
          <p:nvPr/>
        </p:nvSpPr>
        <p:spPr>
          <a:xfrm rot="16200000">
            <a:off x="-245162" y="3566571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C25B3B6-ABAC-4173-B4C4-8DF6AD175054}"/>
              </a:ext>
            </a:extLst>
          </p:cNvPr>
          <p:cNvSpPr txBox="1"/>
          <p:nvPr/>
        </p:nvSpPr>
        <p:spPr>
          <a:xfrm>
            <a:off x="561613" y="4262318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BE69407-06FF-450E-9A5E-CAE9218675F7}"/>
              </a:ext>
            </a:extLst>
          </p:cNvPr>
          <p:cNvSpPr/>
          <p:nvPr/>
        </p:nvSpPr>
        <p:spPr>
          <a:xfrm>
            <a:off x="3338234" y="3100709"/>
            <a:ext cx="1305774" cy="1208719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5E5AD0A-05DF-46C8-86A9-828142920181}"/>
              </a:ext>
            </a:extLst>
          </p:cNvPr>
          <p:cNvSpPr txBox="1"/>
          <p:nvPr/>
        </p:nvSpPr>
        <p:spPr>
          <a:xfrm rot="16200000">
            <a:off x="2635158" y="3566571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4C4AD60-E6B3-4D13-AAF7-F3CA683D422F}"/>
              </a:ext>
            </a:extLst>
          </p:cNvPr>
          <p:cNvSpPr txBox="1"/>
          <p:nvPr/>
        </p:nvSpPr>
        <p:spPr>
          <a:xfrm>
            <a:off x="3441933" y="4262318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33" name="Wave 74">
            <a:extLst>
              <a:ext uri="{FF2B5EF4-FFF2-40B4-BE49-F238E27FC236}">
                <a16:creationId xmlns:a16="http://schemas.microsoft.com/office/drawing/2014/main" id="{D1266DF4-F112-473D-9D5E-A923D2AC4292}"/>
              </a:ext>
            </a:extLst>
          </p:cNvPr>
          <p:cNvSpPr/>
          <p:nvPr/>
        </p:nvSpPr>
        <p:spPr>
          <a:xfrm rot="18900000" flipV="1">
            <a:off x="3444098" y="3536757"/>
            <a:ext cx="1093967" cy="317658"/>
          </a:xfrm>
          <a:custGeom>
            <a:avLst/>
            <a:gdLst/>
            <a:ahLst/>
            <a:cxnLst/>
            <a:rect l="l" t="t" r="r" b="b"/>
            <a:pathLst>
              <a:path w="1093967" h="230399">
                <a:moveTo>
                  <a:pt x="774942" y="8028"/>
                </a:moveTo>
                <a:cubicBezTo>
                  <a:pt x="866863" y="-2504"/>
                  <a:pt x="958784" y="173661"/>
                  <a:pt x="1050704" y="51111"/>
                </a:cubicBezTo>
                <a:cubicBezTo>
                  <a:pt x="1126904" y="91597"/>
                  <a:pt x="1086423" y="153516"/>
                  <a:pt x="1050704" y="186859"/>
                </a:cubicBezTo>
                <a:cubicBezTo>
                  <a:pt x="937571" y="337689"/>
                  <a:pt x="824438" y="36028"/>
                  <a:pt x="711305" y="186859"/>
                </a:cubicBezTo>
                <a:lnTo>
                  <a:pt x="711305" y="51111"/>
                </a:lnTo>
                <a:cubicBezTo>
                  <a:pt x="732518" y="22831"/>
                  <a:pt x="753730" y="10458"/>
                  <a:pt x="774942" y="8028"/>
                </a:cubicBezTo>
                <a:close/>
                <a:moveTo>
                  <a:pt x="100885" y="458"/>
                </a:moveTo>
                <a:cubicBezTo>
                  <a:pt x="192806" y="-10074"/>
                  <a:pt x="284727" y="166091"/>
                  <a:pt x="376647" y="43541"/>
                </a:cubicBezTo>
                <a:lnTo>
                  <a:pt x="376647" y="45925"/>
                </a:lnTo>
                <a:cubicBezTo>
                  <a:pt x="487914" y="-92124"/>
                  <a:pt x="599609" y="200025"/>
                  <a:pt x="711304" y="51111"/>
                </a:cubicBezTo>
                <a:lnTo>
                  <a:pt x="711304" y="186859"/>
                </a:lnTo>
                <a:cubicBezTo>
                  <a:pt x="598171" y="337689"/>
                  <a:pt x="485038" y="36028"/>
                  <a:pt x="371905" y="186859"/>
                </a:cubicBezTo>
                <a:lnTo>
                  <a:pt x="371905" y="184475"/>
                </a:lnTo>
                <a:cubicBezTo>
                  <a:pt x="260638" y="322524"/>
                  <a:pt x="148943" y="30375"/>
                  <a:pt x="37248" y="179289"/>
                </a:cubicBezTo>
                <a:cubicBezTo>
                  <a:pt x="1529" y="224527"/>
                  <a:pt x="-24665" y="95934"/>
                  <a:pt x="37248" y="43541"/>
                </a:cubicBezTo>
                <a:cubicBezTo>
                  <a:pt x="58461" y="15261"/>
                  <a:pt x="79673" y="2888"/>
                  <a:pt x="100885" y="458"/>
                </a:cubicBezTo>
                <a:close/>
              </a:path>
            </a:pathLst>
          </a:cu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8E97726-C683-4382-8189-BFBE83213B4C}"/>
              </a:ext>
            </a:extLst>
          </p:cNvPr>
          <p:cNvSpPr txBox="1"/>
          <p:nvPr/>
        </p:nvSpPr>
        <p:spPr>
          <a:xfrm>
            <a:off x="444241" y="3110190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67D9C2AA-AACE-4E59-9037-E1DCB40AB207}"/>
              </a:ext>
            </a:extLst>
          </p:cNvPr>
          <p:cNvSpPr txBox="1"/>
          <p:nvPr/>
        </p:nvSpPr>
        <p:spPr>
          <a:xfrm>
            <a:off x="3353423" y="3100709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AF5890-076D-4541-9253-F652987533D8}"/>
              </a:ext>
            </a:extLst>
          </p:cNvPr>
          <p:cNvCxnSpPr/>
          <p:nvPr/>
        </p:nvCxnSpPr>
        <p:spPr>
          <a:xfrm>
            <a:off x="1763688" y="3849261"/>
            <a:ext cx="1156903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>
            <a:extLst>
              <a:ext uri="{FF2B5EF4-FFF2-40B4-BE49-F238E27FC236}">
                <a16:creationId xmlns:a16="http://schemas.microsoft.com/office/drawing/2014/main" id="{965FB695-21BE-4A35-874E-2BBDF40E04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65" t="11083" r="5391" b="84120"/>
          <a:stretch/>
        </p:blipFill>
        <p:spPr>
          <a:xfrm rot="16200000" flipV="1">
            <a:off x="10818945" y="2413089"/>
            <a:ext cx="1615290" cy="255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5C570C2D-C24A-4002-A95B-278F2642DE84}"/>
              </a:ext>
            </a:extLst>
          </p:cNvPr>
          <p:cNvSpPr txBox="1"/>
          <p:nvPr/>
        </p:nvSpPr>
        <p:spPr>
          <a:xfrm rot="5400000">
            <a:off x="11048670" y="2402390"/>
            <a:ext cx="1704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Intensity (arb. units)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F4C08D-BE86-41AC-BD80-7C507DDE87A8}"/>
              </a:ext>
            </a:extLst>
          </p:cNvPr>
          <p:cNvSpPr txBox="1"/>
          <p:nvPr/>
        </p:nvSpPr>
        <p:spPr>
          <a:xfrm>
            <a:off x="5253044" y="548680"/>
            <a:ext cx="334057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Image on electron energy spectrometer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68AD173-B6DE-4A4B-AB3A-9C867F470C78}"/>
              </a:ext>
            </a:extLst>
          </p:cNvPr>
          <p:cNvSpPr txBox="1"/>
          <p:nvPr/>
        </p:nvSpPr>
        <p:spPr>
          <a:xfrm>
            <a:off x="3505538" y="2215566"/>
            <a:ext cx="1210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0.4 THz</a:t>
            </a:r>
          </a:p>
          <a:p>
            <a:pPr algn="ctr"/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100 GHz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E702AC9-A1F9-4BD5-AEA0-4E999E5FC573}"/>
              </a:ext>
            </a:extLst>
          </p:cNvPr>
          <p:cNvSpPr txBox="1"/>
          <p:nvPr/>
        </p:nvSpPr>
        <p:spPr>
          <a:xfrm>
            <a:off x="1745432" y="3862100"/>
            <a:ext cx="109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Longitudinal phase space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1F6E5DDC-2680-4B62-A506-C76A217FC625}"/>
              </a:ext>
            </a:extLst>
          </p:cNvPr>
          <p:cNvCxnSpPr/>
          <p:nvPr/>
        </p:nvCxnSpPr>
        <p:spPr>
          <a:xfrm flipH="1">
            <a:off x="3022451" y="994124"/>
            <a:ext cx="39742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FB3A1DB-55D6-4F7A-BB7D-D3520D9E1D7D}"/>
              </a:ext>
            </a:extLst>
          </p:cNvPr>
          <p:cNvCxnSpPr/>
          <p:nvPr/>
        </p:nvCxnSpPr>
        <p:spPr>
          <a:xfrm flipH="1">
            <a:off x="3174851" y="1196752"/>
            <a:ext cx="39742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601F6E4-1FA4-4B55-83D7-CF26CECE7719}"/>
              </a:ext>
            </a:extLst>
          </p:cNvPr>
          <p:cNvSpPr txBox="1"/>
          <p:nvPr/>
        </p:nvSpPr>
        <p:spPr>
          <a:xfrm>
            <a:off x="3419872" y="910461"/>
            <a:ext cx="124795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from beam dynamics simulations</a:t>
            </a:r>
          </a:p>
        </p:txBody>
      </p:sp>
      <p:pic>
        <p:nvPicPr>
          <p:cNvPr id="49" name="Picture 48" descr="A picture containing clock&#10;&#10;Description automatically generated">
            <a:extLst>
              <a:ext uri="{FF2B5EF4-FFF2-40B4-BE49-F238E27FC236}">
                <a16:creationId xmlns:a16="http://schemas.microsoft.com/office/drawing/2014/main" id="{E17BE704-7BAD-43BD-B9C3-8F2852538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9889" y="997552"/>
            <a:ext cx="3415838" cy="3302292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501975C-238D-47E8-B6E9-665E32CFDCC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422"/>
          <a:stretch/>
        </p:blipFill>
        <p:spPr>
          <a:xfrm>
            <a:off x="8388626" y="998531"/>
            <a:ext cx="3059364" cy="3358379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3450E9C2-56FF-4E12-AF11-895928F7FB7F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D0179B22-B199-4DEC-A2CC-2B7BD640A7B5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48" name="Picture 11">
                <a:extLst>
                  <a:ext uri="{FF2B5EF4-FFF2-40B4-BE49-F238E27FC236}">
                    <a16:creationId xmlns:a16="http://schemas.microsoft.com/office/drawing/2014/main" id="{F71E7EE5-0710-4BAA-B4F6-7B2574BC24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A2F16422-0A1E-461F-AEBD-1FF0A8796B4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7" name="Picture 3">
              <a:extLst>
                <a:ext uri="{FF2B5EF4-FFF2-40B4-BE49-F238E27FC236}">
                  <a16:creationId xmlns:a16="http://schemas.microsoft.com/office/drawing/2014/main" id="{5E856B46-F3F8-4F63-B450-4B7D697A35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1AA078A8-5BF4-43AD-924B-BC019357663B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995123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 animBg="1"/>
      <p:bldP spid="31" grpId="0"/>
      <p:bldP spid="32" grpId="0"/>
      <p:bldP spid="33" grpId="0" animBg="1"/>
      <p:bldP spid="34" grpId="0"/>
      <p:bldP spid="35" grpId="0"/>
      <p:bldP spid="38" grpId="0"/>
      <p:bldP spid="39" grpId="0" animBg="1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53D71461-E0EB-4221-9668-DAB98F28CF1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58" t="46557"/>
          <a:stretch/>
        </p:blipFill>
        <p:spPr>
          <a:xfrm>
            <a:off x="1531189" y="3283706"/>
            <a:ext cx="3341103" cy="30830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E71C48F-A185-46EC-89BA-9E691BC0390B}"/>
              </a:ext>
            </a:extLst>
          </p:cNvPr>
          <p:cNvSpPr/>
          <p:nvPr/>
        </p:nvSpPr>
        <p:spPr>
          <a:xfrm>
            <a:off x="3749801" y="3652992"/>
            <a:ext cx="60272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FB08AB-9A90-453C-A211-212E4E98C90E}"/>
              </a:ext>
            </a:extLst>
          </p:cNvPr>
          <p:cNvSpPr txBox="1"/>
          <p:nvPr/>
        </p:nvSpPr>
        <p:spPr>
          <a:xfrm>
            <a:off x="0" y="0"/>
            <a:ext cx="4571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Results: Chirped electron bunch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DF82F7-F7DE-40A6-9909-DC6A6B84CD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3" t="67325" r="49337"/>
          <a:stretch/>
        </p:blipFill>
        <p:spPr>
          <a:xfrm>
            <a:off x="6580397" y="4539780"/>
            <a:ext cx="3712465" cy="182698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A71152D-CC11-44A9-8FF3-425C2D1EBF8E}"/>
              </a:ext>
            </a:extLst>
          </p:cNvPr>
          <p:cNvSpPr txBox="1"/>
          <p:nvPr/>
        </p:nvSpPr>
        <p:spPr>
          <a:xfrm>
            <a:off x="1279669" y="1683268"/>
            <a:ext cx="4550467" cy="160043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Measured longitudinal phase-space distribution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Obtained from 100 single-shot spectra with varying THz-electron bunch timing, using: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measured energy modulation period </a:t>
            </a:r>
            <a:r>
              <a:rPr lang="el-GR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δ</a:t>
            </a:r>
            <a:r>
              <a:rPr lang="en-GB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GB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</a:t>
            </a:r>
            <a:r>
              <a:rPr lang="en-GB" sz="1400" b="1" i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GB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The known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THz period </a:t>
            </a:r>
            <a:r>
              <a:rPr lang="en-GB" sz="14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τ = 2.5 </a:t>
            </a:r>
            <a:r>
              <a:rPr lang="en-GB" sz="1400" b="1" u="sng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(0.4 THz)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FE26777-D35C-420C-A908-796AC052162E}"/>
              </a:ext>
            </a:extLst>
          </p:cNvPr>
          <p:cNvCxnSpPr/>
          <p:nvPr/>
        </p:nvCxnSpPr>
        <p:spPr>
          <a:xfrm>
            <a:off x="7448502" y="4581591"/>
            <a:ext cx="0" cy="1481971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5D06181-5CA6-4EA6-A72D-EC47C6BEF659}"/>
              </a:ext>
            </a:extLst>
          </p:cNvPr>
          <p:cNvCxnSpPr/>
          <p:nvPr/>
        </p:nvCxnSpPr>
        <p:spPr>
          <a:xfrm>
            <a:off x="8112428" y="4581591"/>
            <a:ext cx="0" cy="1481971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A080457-9BAC-4DF8-9FA3-46584434221B}"/>
              </a:ext>
            </a:extLst>
          </p:cNvPr>
          <p:cNvCxnSpPr/>
          <p:nvPr/>
        </p:nvCxnSpPr>
        <p:spPr>
          <a:xfrm>
            <a:off x="8677416" y="4581591"/>
            <a:ext cx="0" cy="1481971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C6DED83-56DE-45AE-B054-521A6C9DC0ED}"/>
              </a:ext>
            </a:extLst>
          </p:cNvPr>
          <p:cNvCxnSpPr/>
          <p:nvPr/>
        </p:nvCxnSpPr>
        <p:spPr>
          <a:xfrm flipH="1">
            <a:off x="7403232" y="4869623"/>
            <a:ext cx="709196" cy="0"/>
          </a:xfrm>
          <a:prstGeom prst="straightConnector1">
            <a:avLst/>
          </a:prstGeom>
          <a:ln w="28575">
            <a:solidFill>
              <a:srgbClr val="C0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FA100F1-F67E-45E7-BAD0-9887E65C00A8}"/>
              </a:ext>
            </a:extLst>
          </p:cNvPr>
          <p:cNvCxnSpPr/>
          <p:nvPr/>
        </p:nvCxnSpPr>
        <p:spPr>
          <a:xfrm flipH="1">
            <a:off x="8109417" y="4872469"/>
            <a:ext cx="601200" cy="0"/>
          </a:xfrm>
          <a:prstGeom prst="straightConnector1">
            <a:avLst/>
          </a:prstGeom>
          <a:ln w="28575">
            <a:solidFill>
              <a:srgbClr val="C00000"/>
            </a:solidFill>
            <a:prstDash val="solid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C511680-3806-45E7-8092-871ED6D8D90E}"/>
              </a:ext>
            </a:extLst>
          </p:cNvPr>
          <p:cNvSpPr txBox="1"/>
          <p:nvPr/>
        </p:nvSpPr>
        <p:spPr>
          <a:xfrm>
            <a:off x="7452680" y="4581591"/>
            <a:ext cx="610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1221E1-569E-484C-8F51-4B37B530CBCD}"/>
              </a:ext>
            </a:extLst>
          </p:cNvPr>
          <p:cNvSpPr txBox="1"/>
          <p:nvPr/>
        </p:nvSpPr>
        <p:spPr>
          <a:xfrm>
            <a:off x="8104867" y="4581590"/>
            <a:ext cx="610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5C3B38-7607-49DB-B512-056CFFCE8C1D}"/>
              </a:ext>
            </a:extLst>
          </p:cNvPr>
          <p:cNvCxnSpPr/>
          <p:nvPr/>
        </p:nvCxnSpPr>
        <p:spPr>
          <a:xfrm>
            <a:off x="4862081" y="4581591"/>
            <a:ext cx="2160240" cy="219071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91E63020-E9E6-42D9-AD11-65E2D1DC5E7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72" b="53597"/>
          <a:stretch/>
        </p:blipFill>
        <p:spPr>
          <a:xfrm>
            <a:off x="6942516" y="1691917"/>
            <a:ext cx="3456383" cy="274565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A1D4CBF-5A1E-43BA-9BB4-A5E503C0EAB8}"/>
              </a:ext>
            </a:extLst>
          </p:cNvPr>
          <p:cNvSpPr txBox="1"/>
          <p:nvPr/>
        </p:nvSpPr>
        <p:spPr>
          <a:xfrm>
            <a:off x="6444597" y="530559"/>
            <a:ext cx="4277831" cy="11233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Determining the peak terahertz-driven acceleration</a:t>
            </a:r>
          </a:p>
          <a:p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Calculation imposing a sinusoidal THz-driven modulation on to a model electron bunch, including: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Bunch emittance, energy spread and chirp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B0E0FD-F1C8-499F-9EA0-EA2511B6272D}"/>
              </a:ext>
            </a:extLst>
          </p:cNvPr>
          <p:cNvSpPr txBox="1"/>
          <p:nvPr/>
        </p:nvSpPr>
        <p:spPr>
          <a:xfrm>
            <a:off x="7559575" y="1773279"/>
            <a:ext cx="1975229" cy="461665"/>
          </a:xfrm>
          <a:prstGeom prst="rect">
            <a:avLst/>
          </a:prstGeom>
          <a:solidFill>
            <a:srgbClr val="3D137B"/>
          </a:solidFill>
        </p:spPr>
        <p:txBody>
          <a:bodyPr wrap="square" rtlCol="0">
            <a:spAutoFit/>
          </a:bodyPr>
          <a:lstStyle/>
          <a:p>
            <a:r>
              <a:rPr lang="el-GR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δ</a:t>
            </a:r>
            <a:r>
              <a:rPr lang="en-GB" sz="12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E</a:t>
            </a:r>
            <a:r>
              <a:rPr lang="en-GB" sz="1200" baseline="-25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THz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= 8.8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keV</a:t>
            </a:r>
            <a:endParaRPr lang="en-GB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Linear chirp = 47.3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keV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/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ps</a:t>
            </a:r>
            <a:endParaRPr lang="en-GB" sz="12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6DB2724-4DD3-4A13-8B2D-4921269582C0}"/>
              </a:ext>
            </a:extLst>
          </p:cNvPr>
          <p:cNvSpPr/>
          <p:nvPr/>
        </p:nvSpPr>
        <p:spPr>
          <a:xfrm>
            <a:off x="2183346" y="3429463"/>
            <a:ext cx="216024" cy="2595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CF1D69D-5467-4CB9-940F-A777AC41C6E4}"/>
              </a:ext>
            </a:extLst>
          </p:cNvPr>
          <p:cNvSpPr txBox="1"/>
          <p:nvPr/>
        </p:nvSpPr>
        <p:spPr>
          <a:xfrm rot="357959">
            <a:off x="5189146" y="4429324"/>
            <a:ext cx="12412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100 shots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5FA465B-1493-465B-A63D-B9A5A22A715D}"/>
              </a:ext>
            </a:extLst>
          </p:cNvPr>
          <p:cNvCxnSpPr/>
          <p:nvPr/>
        </p:nvCxnSpPr>
        <p:spPr>
          <a:xfrm>
            <a:off x="2034938" y="5301671"/>
            <a:ext cx="2880000" cy="0"/>
          </a:xfrm>
          <a:prstGeom prst="straightConnector1">
            <a:avLst/>
          </a:prstGeom>
          <a:ln w="28575">
            <a:solidFill>
              <a:srgbClr val="C0000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78782FEA-DA3A-4F8A-9CC4-4BD8229CCA99}"/>
              </a:ext>
            </a:extLst>
          </p:cNvPr>
          <p:cNvSpPr txBox="1"/>
          <p:nvPr/>
        </p:nvSpPr>
        <p:spPr>
          <a:xfrm>
            <a:off x="4771550" y="5056030"/>
            <a:ext cx="1080119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Linear chirp 47.5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4377BA6-343D-4908-9783-78CD6A402572}"/>
              </a:ext>
            </a:extLst>
          </p:cNvPr>
          <p:cNvSpPr txBox="1"/>
          <p:nvPr/>
        </p:nvSpPr>
        <p:spPr>
          <a:xfrm>
            <a:off x="1279670" y="530559"/>
            <a:ext cx="4571999" cy="104644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CLARA operated in a </a:t>
            </a:r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long electron bunch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configuration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Bunch duration of 6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FWHM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Linear (approx.) chirp of 53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Bunch charge of 60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pC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90E12A4A-B228-4BCE-B892-AB5929122172}"/>
              </a:ext>
            </a:extLst>
          </p:cNvPr>
          <p:cNvCxnSpPr/>
          <p:nvPr/>
        </p:nvCxnSpPr>
        <p:spPr>
          <a:xfrm flipH="1">
            <a:off x="4302120" y="994587"/>
            <a:ext cx="39742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40180A1-5B5A-48F4-8BCA-57104D570929}"/>
              </a:ext>
            </a:extLst>
          </p:cNvPr>
          <p:cNvCxnSpPr/>
          <p:nvPr/>
        </p:nvCxnSpPr>
        <p:spPr>
          <a:xfrm flipH="1">
            <a:off x="4454520" y="1197215"/>
            <a:ext cx="397421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E3843E3-4DF9-46E7-AD9B-86AAA67D0119}"/>
              </a:ext>
            </a:extLst>
          </p:cNvPr>
          <p:cNvSpPr txBox="1"/>
          <p:nvPr/>
        </p:nvSpPr>
        <p:spPr>
          <a:xfrm>
            <a:off x="4699541" y="910924"/>
            <a:ext cx="124795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from beam dynamics simulations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AD4AEF1-7046-4061-98C5-079613A42451}"/>
              </a:ext>
            </a:extLst>
          </p:cNvPr>
          <p:cNvSpPr txBox="1"/>
          <p:nvPr/>
        </p:nvSpPr>
        <p:spPr>
          <a:xfrm>
            <a:off x="2803212" y="3402549"/>
            <a:ext cx="124795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from beam dynamics simulations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E5E9814-0E3C-4BF5-9A89-FA5A79064554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0424EC0-4F15-4135-B72C-8DF2A404D3C3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36" name="Picture 11">
                <a:extLst>
                  <a:ext uri="{FF2B5EF4-FFF2-40B4-BE49-F238E27FC236}">
                    <a16:creationId xmlns:a16="http://schemas.microsoft.com/office/drawing/2014/main" id="{2804A81D-CBD5-49D8-814E-9C7E5E30674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14BE43F8-A661-4CD1-9E15-61EF38F6875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Picture 3">
              <a:extLst>
                <a:ext uri="{FF2B5EF4-FFF2-40B4-BE49-F238E27FC236}">
                  <a16:creationId xmlns:a16="http://schemas.microsoft.com/office/drawing/2014/main" id="{B128C266-E49E-4EAA-B68D-C4393E3123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233BDC3F-98E0-4E1F-BC30-656E5CCAE7E9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0AE34E-12AA-458A-B8C0-C4F432BE6B65}"/>
              </a:ext>
            </a:extLst>
          </p:cNvPr>
          <p:cNvSpPr txBox="1"/>
          <p:nvPr/>
        </p:nvSpPr>
        <p:spPr>
          <a:xfrm>
            <a:off x="0" y="5744580"/>
            <a:ext cx="205014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100" dirty="0">
                <a:cs typeface="Arial" panose="020B0604020202020204" pitchFamily="34" charset="0"/>
              </a:rPr>
              <a:t>M.T. Hibberd et al,  </a:t>
            </a:r>
            <a:br>
              <a:rPr lang="en-GB" sz="1100" dirty="0">
                <a:cs typeface="Arial" panose="020B0604020202020204" pitchFamily="34" charset="0"/>
              </a:rPr>
            </a:br>
            <a:r>
              <a:rPr lang="en-GB" sz="1100" dirty="0" err="1">
                <a:cs typeface="Arial" panose="020B0604020202020204" pitchFamily="34" charset="0"/>
              </a:rPr>
              <a:t>arXiv</a:t>
            </a:r>
            <a:r>
              <a:rPr lang="en-GB" sz="1100" dirty="0">
                <a:cs typeface="Arial" panose="020B0604020202020204" pitchFamily="34" charset="0"/>
              </a:rPr>
              <a:t> 1908.04055 (2019)</a:t>
            </a:r>
          </a:p>
          <a:p>
            <a:pPr lvl="0">
              <a:defRPr/>
            </a:pPr>
            <a:r>
              <a:rPr lang="en-US" sz="1100" dirty="0">
                <a:cs typeface="Arial" panose="020B0604020202020204" pitchFamily="34" charset="0"/>
              </a:rPr>
              <a:t>Nature Photonics, August 2020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662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04F6909-DF71-4030-AC20-076BEF9CE435}"/>
              </a:ext>
            </a:extLst>
          </p:cNvPr>
          <p:cNvGrpSpPr/>
          <p:nvPr/>
        </p:nvGrpSpPr>
        <p:grpSpPr>
          <a:xfrm>
            <a:off x="3227174" y="4299564"/>
            <a:ext cx="2264651" cy="1944218"/>
            <a:chOff x="2019317" y="4293094"/>
            <a:chExt cx="2366688" cy="223267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EED89B5-1E6E-40CF-9F83-90AB70346C32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019317" y="4293094"/>
              <a:ext cx="2366688" cy="2232670"/>
              <a:chOff x="2195737" y="4581128"/>
              <a:chExt cx="2061365" cy="1944636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E172E92F-417F-4F94-99C0-A78529133F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122" t="47011" r="9761" b="7472"/>
              <a:stretch/>
            </p:blipFill>
            <p:spPr>
              <a:xfrm>
                <a:off x="2195737" y="4581128"/>
                <a:ext cx="2061365" cy="1670432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722D3AAA-D7C8-4564-9C82-725FE13D386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122" t="92528" r="9761"/>
              <a:stretch/>
            </p:blipFill>
            <p:spPr>
              <a:xfrm>
                <a:off x="2195737" y="6251560"/>
                <a:ext cx="2061365" cy="274204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7AA3B35-13A3-47F0-BB78-A6F119067E89}"/>
                </a:ext>
              </a:extLst>
            </p:cNvPr>
            <p:cNvSpPr txBox="1"/>
            <p:nvPr/>
          </p:nvSpPr>
          <p:spPr>
            <a:xfrm>
              <a:off x="2555776" y="4364013"/>
              <a:ext cx="760056" cy="246221"/>
            </a:xfrm>
            <a:prstGeom prst="rect">
              <a:avLst/>
            </a:prstGeom>
            <a:solidFill>
              <a:srgbClr val="0000CC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Modelled</a:t>
              </a:r>
              <a:endParaRPr lang="en-GB" sz="1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E7EFECAC-9706-41A7-BBD5-575ED97357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1633" y="915191"/>
            <a:ext cx="2278410" cy="182867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050501-9116-404E-B994-8A299CB9BD6E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Results: Short electron bunch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8DB89C4-095B-4020-9B82-A39BB930F0B5}"/>
              </a:ext>
            </a:extLst>
          </p:cNvPr>
          <p:cNvSpPr txBox="1"/>
          <p:nvPr/>
        </p:nvSpPr>
        <p:spPr>
          <a:xfrm>
            <a:off x="1189752" y="536566"/>
            <a:ext cx="4571999" cy="9541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CLARA operated in a </a:t>
            </a:r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short electron bunch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configuration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Bunch duration of 2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FWHM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Residual linear chirp of &lt;10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94C7AF5-1BAA-4D2A-B3FA-6BB3F1FE6E19}"/>
              </a:ext>
            </a:extLst>
          </p:cNvPr>
          <p:cNvSpPr txBox="1"/>
          <p:nvPr/>
        </p:nvSpPr>
        <p:spPr>
          <a:xfrm>
            <a:off x="4492267" y="968033"/>
            <a:ext cx="124795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Estimated from beam dynamics simulations</a:t>
            </a:r>
          </a:p>
        </p:txBody>
      </p:sp>
      <p:sp>
        <p:nvSpPr>
          <p:cNvPr id="13" name="Freeform 6">
            <a:extLst>
              <a:ext uri="{FF2B5EF4-FFF2-40B4-BE49-F238E27FC236}">
                <a16:creationId xmlns:a16="http://schemas.microsoft.com/office/drawing/2014/main" id="{922C32CB-A728-48B3-9A0D-EB261C80A3B2}"/>
              </a:ext>
            </a:extLst>
          </p:cNvPr>
          <p:cNvSpPr/>
          <p:nvPr/>
        </p:nvSpPr>
        <p:spPr>
          <a:xfrm>
            <a:off x="1297256" y="2252564"/>
            <a:ext cx="4464495" cy="916279"/>
          </a:xfrm>
          <a:custGeom>
            <a:avLst/>
            <a:gdLst>
              <a:gd name="connsiteX0" fmla="*/ 0 w 1815152"/>
              <a:gd name="connsiteY0" fmla="*/ 1440049 h 2845927"/>
              <a:gd name="connsiteX1" fmla="*/ 54591 w 1815152"/>
              <a:gd name="connsiteY1" fmla="*/ 1440049 h 2845927"/>
              <a:gd name="connsiteX2" fmla="*/ 102358 w 1815152"/>
              <a:gd name="connsiteY2" fmla="*/ 1440049 h 2845927"/>
              <a:gd name="connsiteX3" fmla="*/ 150125 w 1815152"/>
              <a:gd name="connsiteY3" fmla="*/ 1440049 h 2845927"/>
              <a:gd name="connsiteX4" fmla="*/ 197892 w 1815152"/>
              <a:gd name="connsiteY4" fmla="*/ 1440049 h 2845927"/>
              <a:gd name="connsiteX5" fmla="*/ 245659 w 1815152"/>
              <a:gd name="connsiteY5" fmla="*/ 1412753 h 2845927"/>
              <a:gd name="connsiteX6" fmla="*/ 307074 w 1815152"/>
              <a:gd name="connsiteY6" fmla="*/ 1487816 h 2845927"/>
              <a:gd name="connsiteX7" fmla="*/ 382137 w 1815152"/>
              <a:gd name="connsiteY7" fmla="*/ 1337691 h 2845927"/>
              <a:gd name="connsiteX8" fmla="*/ 450376 w 1815152"/>
              <a:gd name="connsiteY8" fmla="*/ 1624294 h 2845927"/>
              <a:gd name="connsiteX9" fmla="*/ 518615 w 1815152"/>
              <a:gd name="connsiteY9" fmla="*/ 1112503 h 2845927"/>
              <a:gd name="connsiteX10" fmla="*/ 586854 w 1815152"/>
              <a:gd name="connsiteY10" fmla="*/ 1931368 h 2845927"/>
              <a:gd name="connsiteX11" fmla="*/ 648268 w 1815152"/>
              <a:gd name="connsiteY11" fmla="*/ 655303 h 2845927"/>
              <a:gd name="connsiteX12" fmla="*/ 723331 w 1815152"/>
              <a:gd name="connsiteY12" fmla="*/ 2470455 h 2845927"/>
              <a:gd name="connsiteX13" fmla="*/ 791570 w 1815152"/>
              <a:gd name="connsiteY13" fmla="*/ 143512 h 2845927"/>
              <a:gd name="connsiteX14" fmla="*/ 859809 w 1815152"/>
              <a:gd name="connsiteY14" fmla="*/ 2845768 h 2845927"/>
              <a:gd name="connsiteX15" fmla="*/ 928048 w 1815152"/>
              <a:gd name="connsiteY15" fmla="*/ 210 h 2845927"/>
              <a:gd name="connsiteX16" fmla="*/ 996286 w 1815152"/>
              <a:gd name="connsiteY16" fmla="*/ 2681995 h 2845927"/>
              <a:gd name="connsiteX17" fmla="*/ 1064525 w 1815152"/>
              <a:gd name="connsiteY17" fmla="*/ 416467 h 2845927"/>
              <a:gd name="connsiteX18" fmla="*/ 1139588 w 1815152"/>
              <a:gd name="connsiteY18" fmla="*/ 2204324 h 2845927"/>
              <a:gd name="connsiteX19" fmla="*/ 1201003 w 1815152"/>
              <a:gd name="connsiteY19" fmla="*/ 948730 h 2845927"/>
              <a:gd name="connsiteX20" fmla="*/ 1269242 w 1815152"/>
              <a:gd name="connsiteY20" fmla="*/ 1753948 h 2845927"/>
              <a:gd name="connsiteX21" fmla="*/ 1337480 w 1815152"/>
              <a:gd name="connsiteY21" fmla="*/ 1269452 h 2845927"/>
              <a:gd name="connsiteX22" fmla="*/ 1405719 w 1815152"/>
              <a:gd name="connsiteY22" fmla="*/ 1521936 h 2845927"/>
              <a:gd name="connsiteX23" fmla="*/ 1473958 w 1815152"/>
              <a:gd name="connsiteY23" fmla="*/ 1385458 h 2845927"/>
              <a:gd name="connsiteX24" fmla="*/ 1542197 w 1815152"/>
              <a:gd name="connsiteY24" fmla="*/ 1467345 h 2845927"/>
              <a:gd name="connsiteX25" fmla="*/ 1617259 w 1815152"/>
              <a:gd name="connsiteY25" fmla="*/ 1426401 h 2845927"/>
              <a:gd name="connsiteX26" fmla="*/ 1651379 w 1815152"/>
              <a:gd name="connsiteY26" fmla="*/ 1433225 h 2845927"/>
              <a:gd name="connsiteX27" fmla="*/ 1685498 w 1815152"/>
              <a:gd name="connsiteY27" fmla="*/ 1433225 h 2845927"/>
              <a:gd name="connsiteX28" fmla="*/ 1719618 w 1815152"/>
              <a:gd name="connsiteY28" fmla="*/ 1433225 h 2845927"/>
              <a:gd name="connsiteX29" fmla="*/ 1753737 w 1815152"/>
              <a:gd name="connsiteY29" fmla="*/ 1433225 h 2845927"/>
              <a:gd name="connsiteX30" fmla="*/ 1787857 w 1815152"/>
              <a:gd name="connsiteY30" fmla="*/ 1433225 h 2845927"/>
              <a:gd name="connsiteX31" fmla="*/ 1815152 w 1815152"/>
              <a:gd name="connsiteY31" fmla="*/ 1433225 h 2845927"/>
              <a:gd name="connsiteX0" fmla="*/ 0 w 2183642"/>
              <a:gd name="connsiteY0" fmla="*/ 1440049 h 2845927"/>
              <a:gd name="connsiteX1" fmla="*/ 54591 w 2183642"/>
              <a:gd name="connsiteY1" fmla="*/ 1440049 h 2845927"/>
              <a:gd name="connsiteX2" fmla="*/ 102358 w 2183642"/>
              <a:gd name="connsiteY2" fmla="*/ 1440049 h 2845927"/>
              <a:gd name="connsiteX3" fmla="*/ 150125 w 2183642"/>
              <a:gd name="connsiteY3" fmla="*/ 1440049 h 2845927"/>
              <a:gd name="connsiteX4" fmla="*/ 197892 w 2183642"/>
              <a:gd name="connsiteY4" fmla="*/ 1440049 h 2845927"/>
              <a:gd name="connsiteX5" fmla="*/ 245659 w 2183642"/>
              <a:gd name="connsiteY5" fmla="*/ 1412753 h 2845927"/>
              <a:gd name="connsiteX6" fmla="*/ 307074 w 2183642"/>
              <a:gd name="connsiteY6" fmla="*/ 1487816 h 2845927"/>
              <a:gd name="connsiteX7" fmla="*/ 382137 w 2183642"/>
              <a:gd name="connsiteY7" fmla="*/ 1337691 h 2845927"/>
              <a:gd name="connsiteX8" fmla="*/ 450376 w 2183642"/>
              <a:gd name="connsiteY8" fmla="*/ 1624294 h 2845927"/>
              <a:gd name="connsiteX9" fmla="*/ 518615 w 2183642"/>
              <a:gd name="connsiteY9" fmla="*/ 1112503 h 2845927"/>
              <a:gd name="connsiteX10" fmla="*/ 586854 w 2183642"/>
              <a:gd name="connsiteY10" fmla="*/ 1931368 h 2845927"/>
              <a:gd name="connsiteX11" fmla="*/ 648268 w 2183642"/>
              <a:gd name="connsiteY11" fmla="*/ 655303 h 2845927"/>
              <a:gd name="connsiteX12" fmla="*/ 723331 w 2183642"/>
              <a:gd name="connsiteY12" fmla="*/ 2470455 h 2845927"/>
              <a:gd name="connsiteX13" fmla="*/ 791570 w 2183642"/>
              <a:gd name="connsiteY13" fmla="*/ 143512 h 2845927"/>
              <a:gd name="connsiteX14" fmla="*/ 859809 w 2183642"/>
              <a:gd name="connsiteY14" fmla="*/ 2845768 h 2845927"/>
              <a:gd name="connsiteX15" fmla="*/ 928048 w 2183642"/>
              <a:gd name="connsiteY15" fmla="*/ 210 h 2845927"/>
              <a:gd name="connsiteX16" fmla="*/ 996286 w 2183642"/>
              <a:gd name="connsiteY16" fmla="*/ 2681995 h 2845927"/>
              <a:gd name="connsiteX17" fmla="*/ 1064525 w 2183642"/>
              <a:gd name="connsiteY17" fmla="*/ 416467 h 2845927"/>
              <a:gd name="connsiteX18" fmla="*/ 1139588 w 2183642"/>
              <a:gd name="connsiteY18" fmla="*/ 2204324 h 2845927"/>
              <a:gd name="connsiteX19" fmla="*/ 1201003 w 2183642"/>
              <a:gd name="connsiteY19" fmla="*/ 948730 h 2845927"/>
              <a:gd name="connsiteX20" fmla="*/ 1269242 w 2183642"/>
              <a:gd name="connsiteY20" fmla="*/ 1753948 h 2845927"/>
              <a:gd name="connsiteX21" fmla="*/ 1337480 w 2183642"/>
              <a:gd name="connsiteY21" fmla="*/ 1269452 h 2845927"/>
              <a:gd name="connsiteX22" fmla="*/ 1405719 w 2183642"/>
              <a:gd name="connsiteY22" fmla="*/ 1521936 h 2845927"/>
              <a:gd name="connsiteX23" fmla="*/ 1473958 w 2183642"/>
              <a:gd name="connsiteY23" fmla="*/ 1385458 h 2845927"/>
              <a:gd name="connsiteX24" fmla="*/ 1542197 w 2183642"/>
              <a:gd name="connsiteY24" fmla="*/ 1467345 h 2845927"/>
              <a:gd name="connsiteX25" fmla="*/ 1617259 w 2183642"/>
              <a:gd name="connsiteY25" fmla="*/ 1426401 h 2845927"/>
              <a:gd name="connsiteX26" fmla="*/ 1651379 w 2183642"/>
              <a:gd name="connsiteY26" fmla="*/ 1433225 h 2845927"/>
              <a:gd name="connsiteX27" fmla="*/ 1685498 w 2183642"/>
              <a:gd name="connsiteY27" fmla="*/ 1433225 h 2845927"/>
              <a:gd name="connsiteX28" fmla="*/ 1719618 w 2183642"/>
              <a:gd name="connsiteY28" fmla="*/ 1433225 h 2845927"/>
              <a:gd name="connsiteX29" fmla="*/ 1753737 w 2183642"/>
              <a:gd name="connsiteY29" fmla="*/ 1433225 h 2845927"/>
              <a:gd name="connsiteX30" fmla="*/ 1787857 w 2183642"/>
              <a:gd name="connsiteY30" fmla="*/ 1433225 h 2845927"/>
              <a:gd name="connsiteX31" fmla="*/ 2183642 w 2183642"/>
              <a:gd name="connsiteY31" fmla="*/ 1433225 h 2845927"/>
              <a:gd name="connsiteX0" fmla="*/ 0 w 2422478"/>
              <a:gd name="connsiteY0" fmla="*/ 1440049 h 2845927"/>
              <a:gd name="connsiteX1" fmla="*/ 293427 w 2422478"/>
              <a:gd name="connsiteY1" fmla="*/ 1440049 h 2845927"/>
              <a:gd name="connsiteX2" fmla="*/ 341194 w 2422478"/>
              <a:gd name="connsiteY2" fmla="*/ 1440049 h 2845927"/>
              <a:gd name="connsiteX3" fmla="*/ 388961 w 2422478"/>
              <a:gd name="connsiteY3" fmla="*/ 1440049 h 2845927"/>
              <a:gd name="connsiteX4" fmla="*/ 436728 w 2422478"/>
              <a:gd name="connsiteY4" fmla="*/ 1440049 h 2845927"/>
              <a:gd name="connsiteX5" fmla="*/ 484495 w 2422478"/>
              <a:gd name="connsiteY5" fmla="*/ 1412753 h 2845927"/>
              <a:gd name="connsiteX6" fmla="*/ 545910 w 2422478"/>
              <a:gd name="connsiteY6" fmla="*/ 1487816 h 2845927"/>
              <a:gd name="connsiteX7" fmla="*/ 620973 w 2422478"/>
              <a:gd name="connsiteY7" fmla="*/ 1337691 h 2845927"/>
              <a:gd name="connsiteX8" fmla="*/ 689212 w 2422478"/>
              <a:gd name="connsiteY8" fmla="*/ 1624294 h 2845927"/>
              <a:gd name="connsiteX9" fmla="*/ 757451 w 2422478"/>
              <a:gd name="connsiteY9" fmla="*/ 1112503 h 2845927"/>
              <a:gd name="connsiteX10" fmla="*/ 825690 w 2422478"/>
              <a:gd name="connsiteY10" fmla="*/ 1931368 h 2845927"/>
              <a:gd name="connsiteX11" fmla="*/ 887104 w 2422478"/>
              <a:gd name="connsiteY11" fmla="*/ 655303 h 2845927"/>
              <a:gd name="connsiteX12" fmla="*/ 962167 w 2422478"/>
              <a:gd name="connsiteY12" fmla="*/ 2470455 h 2845927"/>
              <a:gd name="connsiteX13" fmla="*/ 1030406 w 2422478"/>
              <a:gd name="connsiteY13" fmla="*/ 143512 h 2845927"/>
              <a:gd name="connsiteX14" fmla="*/ 1098645 w 2422478"/>
              <a:gd name="connsiteY14" fmla="*/ 2845768 h 2845927"/>
              <a:gd name="connsiteX15" fmla="*/ 1166884 w 2422478"/>
              <a:gd name="connsiteY15" fmla="*/ 210 h 2845927"/>
              <a:gd name="connsiteX16" fmla="*/ 1235122 w 2422478"/>
              <a:gd name="connsiteY16" fmla="*/ 2681995 h 2845927"/>
              <a:gd name="connsiteX17" fmla="*/ 1303361 w 2422478"/>
              <a:gd name="connsiteY17" fmla="*/ 416467 h 2845927"/>
              <a:gd name="connsiteX18" fmla="*/ 1378424 w 2422478"/>
              <a:gd name="connsiteY18" fmla="*/ 2204324 h 2845927"/>
              <a:gd name="connsiteX19" fmla="*/ 1439839 w 2422478"/>
              <a:gd name="connsiteY19" fmla="*/ 948730 h 2845927"/>
              <a:gd name="connsiteX20" fmla="*/ 1508078 w 2422478"/>
              <a:gd name="connsiteY20" fmla="*/ 1753948 h 2845927"/>
              <a:gd name="connsiteX21" fmla="*/ 1576316 w 2422478"/>
              <a:gd name="connsiteY21" fmla="*/ 1269452 h 2845927"/>
              <a:gd name="connsiteX22" fmla="*/ 1644555 w 2422478"/>
              <a:gd name="connsiteY22" fmla="*/ 1521936 h 2845927"/>
              <a:gd name="connsiteX23" fmla="*/ 1712794 w 2422478"/>
              <a:gd name="connsiteY23" fmla="*/ 1385458 h 2845927"/>
              <a:gd name="connsiteX24" fmla="*/ 1781033 w 2422478"/>
              <a:gd name="connsiteY24" fmla="*/ 1467345 h 2845927"/>
              <a:gd name="connsiteX25" fmla="*/ 1856095 w 2422478"/>
              <a:gd name="connsiteY25" fmla="*/ 1426401 h 2845927"/>
              <a:gd name="connsiteX26" fmla="*/ 1890215 w 2422478"/>
              <a:gd name="connsiteY26" fmla="*/ 1433225 h 2845927"/>
              <a:gd name="connsiteX27" fmla="*/ 1924334 w 2422478"/>
              <a:gd name="connsiteY27" fmla="*/ 1433225 h 2845927"/>
              <a:gd name="connsiteX28" fmla="*/ 1958454 w 2422478"/>
              <a:gd name="connsiteY28" fmla="*/ 1433225 h 2845927"/>
              <a:gd name="connsiteX29" fmla="*/ 1992573 w 2422478"/>
              <a:gd name="connsiteY29" fmla="*/ 1433225 h 2845927"/>
              <a:gd name="connsiteX30" fmla="*/ 2026693 w 2422478"/>
              <a:gd name="connsiteY30" fmla="*/ 1433225 h 2845927"/>
              <a:gd name="connsiteX31" fmla="*/ 2422478 w 2422478"/>
              <a:gd name="connsiteY31" fmla="*/ 1433225 h 2845927"/>
              <a:gd name="connsiteX0" fmla="*/ 0 w 2893325"/>
              <a:gd name="connsiteY0" fmla="*/ 1446873 h 2845927"/>
              <a:gd name="connsiteX1" fmla="*/ 764274 w 2893325"/>
              <a:gd name="connsiteY1" fmla="*/ 1440049 h 2845927"/>
              <a:gd name="connsiteX2" fmla="*/ 812041 w 2893325"/>
              <a:gd name="connsiteY2" fmla="*/ 1440049 h 2845927"/>
              <a:gd name="connsiteX3" fmla="*/ 859808 w 2893325"/>
              <a:gd name="connsiteY3" fmla="*/ 1440049 h 2845927"/>
              <a:gd name="connsiteX4" fmla="*/ 907575 w 2893325"/>
              <a:gd name="connsiteY4" fmla="*/ 1440049 h 2845927"/>
              <a:gd name="connsiteX5" fmla="*/ 955342 w 2893325"/>
              <a:gd name="connsiteY5" fmla="*/ 1412753 h 2845927"/>
              <a:gd name="connsiteX6" fmla="*/ 1016757 w 2893325"/>
              <a:gd name="connsiteY6" fmla="*/ 1487816 h 2845927"/>
              <a:gd name="connsiteX7" fmla="*/ 1091820 w 2893325"/>
              <a:gd name="connsiteY7" fmla="*/ 1337691 h 2845927"/>
              <a:gd name="connsiteX8" fmla="*/ 1160059 w 2893325"/>
              <a:gd name="connsiteY8" fmla="*/ 1624294 h 2845927"/>
              <a:gd name="connsiteX9" fmla="*/ 1228298 w 2893325"/>
              <a:gd name="connsiteY9" fmla="*/ 1112503 h 2845927"/>
              <a:gd name="connsiteX10" fmla="*/ 1296537 w 2893325"/>
              <a:gd name="connsiteY10" fmla="*/ 1931368 h 2845927"/>
              <a:gd name="connsiteX11" fmla="*/ 1357951 w 2893325"/>
              <a:gd name="connsiteY11" fmla="*/ 655303 h 2845927"/>
              <a:gd name="connsiteX12" fmla="*/ 1433014 w 2893325"/>
              <a:gd name="connsiteY12" fmla="*/ 2470455 h 2845927"/>
              <a:gd name="connsiteX13" fmla="*/ 1501253 w 2893325"/>
              <a:gd name="connsiteY13" fmla="*/ 143512 h 2845927"/>
              <a:gd name="connsiteX14" fmla="*/ 1569492 w 2893325"/>
              <a:gd name="connsiteY14" fmla="*/ 2845768 h 2845927"/>
              <a:gd name="connsiteX15" fmla="*/ 1637731 w 2893325"/>
              <a:gd name="connsiteY15" fmla="*/ 210 h 2845927"/>
              <a:gd name="connsiteX16" fmla="*/ 1705969 w 2893325"/>
              <a:gd name="connsiteY16" fmla="*/ 2681995 h 2845927"/>
              <a:gd name="connsiteX17" fmla="*/ 1774208 w 2893325"/>
              <a:gd name="connsiteY17" fmla="*/ 416467 h 2845927"/>
              <a:gd name="connsiteX18" fmla="*/ 1849271 w 2893325"/>
              <a:gd name="connsiteY18" fmla="*/ 2204324 h 2845927"/>
              <a:gd name="connsiteX19" fmla="*/ 1910686 w 2893325"/>
              <a:gd name="connsiteY19" fmla="*/ 948730 h 2845927"/>
              <a:gd name="connsiteX20" fmla="*/ 1978925 w 2893325"/>
              <a:gd name="connsiteY20" fmla="*/ 1753948 h 2845927"/>
              <a:gd name="connsiteX21" fmla="*/ 2047163 w 2893325"/>
              <a:gd name="connsiteY21" fmla="*/ 1269452 h 2845927"/>
              <a:gd name="connsiteX22" fmla="*/ 2115402 w 2893325"/>
              <a:gd name="connsiteY22" fmla="*/ 1521936 h 2845927"/>
              <a:gd name="connsiteX23" fmla="*/ 2183641 w 2893325"/>
              <a:gd name="connsiteY23" fmla="*/ 1385458 h 2845927"/>
              <a:gd name="connsiteX24" fmla="*/ 2251880 w 2893325"/>
              <a:gd name="connsiteY24" fmla="*/ 1467345 h 2845927"/>
              <a:gd name="connsiteX25" fmla="*/ 2326942 w 2893325"/>
              <a:gd name="connsiteY25" fmla="*/ 1426401 h 2845927"/>
              <a:gd name="connsiteX26" fmla="*/ 2361062 w 2893325"/>
              <a:gd name="connsiteY26" fmla="*/ 1433225 h 2845927"/>
              <a:gd name="connsiteX27" fmla="*/ 2395181 w 2893325"/>
              <a:gd name="connsiteY27" fmla="*/ 1433225 h 2845927"/>
              <a:gd name="connsiteX28" fmla="*/ 2429301 w 2893325"/>
              <a:gd name="connsiteY28" fmla="*/ 1433225 h 2845927"/>
              <a:gd name="connsiteX29" fmla="*/ 2463420 w 2893325"/>
              <a:gd name="connsiteY29" fmla="*/ 1433225 h 2845927"/>
              <a:gd name="connsiteX30" fmla="*/ 2497540 w 2893325"/>
              <a:gd name="connsiteY30" fmla="*/ 1433225 h 2845927"/>
              <a:gd name="connsiteX31" fmla="*/ 2893325 w 2893325"/>
              <a:gd name="connsiteY31" fmla="*/ 1433225 h 2845927"/>
              <a:gd name="connsiteX0" fmla="*/ 0 w 2202769"/>
              <a:gd name="connsiteY0" fmla="*/ 1442356 h 2845927"/>
              <a:gd name="connsiteX1" fmla="*/ 73718 w 2202769"/>
              <a:gd name="connsiteY1" fmla="*/ 1440049 h 2845927"/>
              <a:gd name="connsiteX2" fmla="*/ 121485 w 2202769"/>
              <a:gd name="connsiteY2" fmla="*/ 1440049 h 2845927"/>
              <a:gd name="connsiteX3" fmla="*/ 169252 w 2202769"/>
              <a:gd name="connsiteY3" fmla="*/ 1440049 h 2845927"/>
              <a:gd name="connsiteX4" fmla="*/ 217019 w 2202769"/>
              <a:gd name="connsiteY4" fmla="*/ 1440049 h 2845927"/>
              <a:gd name="connsiteX5" fmla="*/ 264786 w 2202769"/>
              <a:gd name="connsiteY5" fmla="*/ 1412753 h 2845927"/>
              <a:gd name="connsiteX6" fmla="*/ 326201 w 2202769"/>
              <a:gd name="connsiteY6" fmla="*/ 1487816 h 2845927"/>
              <a:gd name="connsiteX7" fmla="*/ 401264 w 2202769"/>
              <a:gd name="connsiteY7" fmla="*/ 1337691 h 2845927"/>
              <a:gd name="connsiteX8" fmla="*/ 469503 w 2202769"/>
              <a:gd name="connsiteY8" fmla="*/ 1624294 h 2845927"/>
              <a:gd name="connsiteX9" fmla="*/ 537742 w 2202769"/>
              <a:gd name="connsiteY9" fmla="*/ 1112503 h 2845927"/>
              <a:gd name="connsiteX10" fmla="*/ 605981 w 2202769"/>
              <a:gd name="connsiteY10" fmla="*/ 1931368 h 2845927"/>
              <a:gd name="connsiteX11" fmla="*/ 667395 w 2202769"/>
              <a:gd name="connsiteY11" fmla="*/ 655303 h 2845927"/>
              <a:gd name="connsiteX12" fmla="*/ 742458 w 2202769"/>
              <a:gd name="connsiteY12" fmla="*/ 2470455 h 2845927"/>
              <a:gd name="connsiteX13" fmla="*/ 810697 w 2202769"/>
              <a:gd name="connsiteY13" fmla="*/ 143512 h 2845927"/>
              <a:gd name="connsiteX14" fmla="*/ 878936 w 2202769"/>
              <a:gd name="connsiteY14" fmla="*/ 2845768 h 2845927"/>
              <a:gd name="connsiteX15" fmla="*/ 947175 w 2202769"/>
              <a:gd name="connsiteY15" fmla="*/ 210 h 2845927"/>
              <a:gd name="connsiteX16" fmla="*/ 1015413 w 2202769"/>
              <a:gd name="connsiteY16" fmla="*/ 2681995 h 2845927"/>
              <a:gd name="connsiteX17" fmla="*/ 1083652 w 2202769"/>
              <a:gd name="connsiteY17" fmla="*/ 416467 h 2845927"/>
              <a:gd name="connsiteX18" fmla="*/ 1158715 w 2202769"/>
              <a:gd name="connsiteY18" fmla="*/ 2204324 h 2845927"/>
              <a:gd name="connsiteX19" fmla="*/ 1220130 w 2202769"/>
              <a:gd name="connsiteY19" fmla="*/ 948730 h 2845927"/>
              <a:gd name="connsiteX20" fmla="*/ 1288369 w 2202769"/>
              <a:gd name="connsiteY20" fmla="*/ 1753948 h 2845927"/>
              <a:gd name="connsiteX21" fmla="*/ 1356607 w 2202769"/>
              <a:gd name="connsiteY21" fmla="*/ 1269452 h 2845927"/>
              <a:gd name="connsiteX22" fmla="*/ 1424846 w 2202769"/>
              <a:gd name="connsiteY22" fmla="*/ 1521936 h 2845927"/>
              <a:gd name="connsiteX23" fmla="*/ 1493085 w 2202769"/>
              <a:gd name="connsiteY23" fmla="*/ 1385458 h 2845927"/>
              <a:gd name="connsiteX24" fmla="*/ 1561324 w 2202769"/>
              <a:gd name="connsiteY24" fmla="*/ 1467345 h 2845927"/>
              <a:gd name="connsiteX25" fmla="*/ 1636386 w 2202769"/>
              <a:gd name="connsiteY25" fmla="*/ 1426401 h 2845927"/>
              <a:gd name="connsiteX26" fmla="*/ 1670506 w 2202769"/>
              <a:gd name="connsiteY26" fmla="*/ 1433225 h 2845927"/>
              <a:gd name="connsiteX27" fmla="*/ 1704625 w 2202769"/>
              <a:gd name="connsiteY27" fmla="*/ 1433225 h 2845927"/>
              <a:gd name="connsiteX28" fmla="*/ 1738745 w 2202769"/>
              <a:gd name="connsiteY28" fmla="*/ 1433225 h 2845927"/>
              <a:gd name="connsiteX29" fmla="*/ 1772864 w 2202769"/>
              <a:gd name="connsiteY29" fmla="*/ 1433225 h 2845927"/>
              <a:gd name="connsiteX30" fmla="*/ 1806984 w 2202769"/>
              <a:gd name="connsiteY30" fmla="*/ 1433225 h 2845927"/>
              <a:gd name="connsiteX31" fmla="*/ 2202769 w 2202769"/>
              <a:gd name="connsiteY31" fmla="*/ 1433225 h 2845927"/>
              <a:gd name="connsiteX0" fmla="*/ 0 w 1844348"/>
              <a:gd name="connsiteY0" fmla="*/ 1442356 h 2845927"/>
              <a:gd name="connsiteX1" fmla="*/ 73718 w 1844348"/>
              <a:gd name="connsiteY1" fmla="*/ 1440049 h 2845927"/>
              <a:gd name="connsiteX2" fmla="*/ 121485 w 1844348"/>
              <a:gd name="connsiteY2" fmla="*/ 1440049 h 2845927"/>
              <a:gd name="connsiteX3" fmla="*/ 169252 w 1844348"/>
              <a:gd name="connsiteY3" fmla="*/ 1440049 h 2845927"/>
              <a:gd name="connsiteX4" fmla="*/ 217019 w 1844348"/>
              <a:gd name="connsiteY4" fmla="*/ 1440049 h 2845927"/>
              <a:gd name="connsiteX5" fmla="*/ 264786 w 1844348"/>
              <a:gd name="connsiteY5" fmla="*/ 1412753 h 2845927"/>
              <a:gd name="connsiteX6" fmla="*/ 326201 w 1844348"/>
              <a:gd name="connsiteY6" fmla="*/ 1487816 h 2845927"/>
              <a:gd name="connsiteX7" fmla="*/ 401264 w 1844348"/>
              <a:gd name="connsiteY7" fmla="*/ 1337691 h 2845927"/>
              <a:gd name="connsiteX8" fmla="*/ 469503 w 1844348"/>
              <a:gd name="connsiteY8" fmla="*/ 1624294 h 2845927"/>
              <a:gd name="connsiteX9" fmla="*/ 537742 w 1844348"/>
              <a:gd name="connsiteY9" fmla="*/ 1112503 h 2845927"/>
              <a:gd name="connsiteX10" fmla="*/ 605981 w 1844348"/>
              <a:gd name="connsiteY10" fmla="*/ 1931368 h 2845927"/>
              <a:gd name="connsiteX11" fmla="*/ 667395 w 1844348"/>
              <a:gd name="connsiteY11" fmla="*/ 655303 h 2845927"/>
              <a:gd name="connsiteX12" fmla="*/ 742458 w 1844348"/>
              <a:gd name="connsiteY12" fmla="*/ 2470455 h 2845927"/>
              <a:gd name="connsiteX13" fmla="*/ 810697 w 1844348"/>
              <a:gd name="connsiteY13" fmla="*/ 143512 h 2845927"/>
              <a:gd name="connsiteX14" fmla="*/ 878936 w 1844348"/>
              <a:gd name="connsiteY14" fmla="*/ 2845768 h 2845927"/>
              <a:gd name="connsiteX15" fmla="*/ 947175 w 1844348"/>
              <a:gd name="connsiteY15" fmla="*/ 210 h 2845927"/>
              <a:gd name="connsiteX16" fmla="*/ 1015413 w 1844348"/>
              <a:gd name="connsiteY16" fmla="*/ 2681995 h 2845927"/>
              <a:gd name="connsiteX17" fmla="*/ 1083652 w 1844348"/>
              <a:gd name="connsiteY17" fmla="*/ 416467 h 2845927"/>
              <a:gd name="connsiteX18" fmla="*/ 1158715 w 1844348"/>
              <a:gd name="connsiteY18" fmla="*/ 2204324 h 2845927"/>
              <a:gd name="connsiteX19" fmla="*/ 1220130 w 1844348"/>
              <a:gd name="connsiteY19" fmla="*/ 948730 h 2845927"/>
              <a:gd name="connsiteX20" fmla="*/ 1288369 w 1844348"/>
              <a:gd name="connsiteY20" fmla="*/ 1753948 h 2845927"/>
              <a:gd name="connsiteX21" fmla="*/ 1356607 w 1844348"/>
              <a:gd name="connsiteY21" fmla="*/ 1269452 h 2845927"/>
              <a:gd name="connsiteX22" fmla="*/ 1424846 w 1844348"/>
              <a:gd name="connsiteY22" fmla="*/ 1521936 h 2845927"/>
              <a:gd name="connsiteX23" fmla="*/ 1493085 w 1844348"/>
              <a:gd name="connsiteY23" fmla="*/ 1385458 h 2845927"/>
              <a:gd name="connsiteX24" fmla="*/ 1561324 w 1844348"/>
              <a:gd name="connsiteY24" fmla="*/ 1467345 h 2845927"/>
              <a:gd name="connsiteX25" fmla="*/ 1636386 w 1844348"/>
              <a:gd name="connsiteY25" fmla="*/ 1426401 h 2845927"/>
              <a:gd name="connsiteX26" fmla="*/ 1670506 w 1844348"/>
              <a:gd name="connsiteY26" fmla="*/ 1433225 h 2845927"/>
              <a:gd name="connsiteX27" fmla="*/ 1704625 w 1844348"/>
              <a:gd name="connsiteY27" fmla="*/ 1433225 h 2845927"/>
              <a:gd name="connsiteX28" fmla="*/ 1738745 w 1844348"/>
              <a:gd name="connsiteY28" fmla="*/ 1433225 h 2845927"/>
              <a:gd name="connsiteX29" fmla="*/ 1772864 w 1844348"/>
              <a:gd name="connsiteY29" fmla="*/ 1433225 h 2845927"/>
              <a:gd name="connsiteX30" fmla="*/ 1806984 w 1844348"/>
              <a:gd name="connsiteY30" fmla="*/ 1433225 h 2845927"/>
              <a:gd name="connsiteX31" fmla="*/ 1844348 w 1844348"/>
              <a:gd name="connsiteY31" fmla="*/ 1433225 h 2845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844348" h="2845927">
                <a:moveTo>
                  <a:pt x="0" y="1442356"/>
                </a:moveTo>
                <a:lnTo>
                  <a:pt x="73718" y="1440049"/>
                </a:lnTo>
                <a:lnTo>
                  <a:pt x="121485" y="1440049"/>
                </a:lnTo>
                <a:lnTo>
                  <a:pt x="169252" y="1440049"/>
                </a:lnTo>
                <a:cubicBezTo>
                  <a:pt x="185174" y="1440049"/>
                  <a:pt x="201097" y="1444598"/>
                  <a:pt x="217019" y="1440049"/>
                </a:cubicBezTo>
                <a:cubicBezTo>
                  <a:pt x="232941" y="1435500"/>
                  <a:pt x="246589" y="1404792"/>
                  <a:pt x="264786" y="1412753"/>
                </a:cubicBezTo>
                <a:cubicBezTo>
                  <a:pt x="282983" y="1420714"/>
                  <a:pt x="303455" y="1500326"/>
                  <a:pt x="326201" y="1487816"/>
                </a:cubicBezTo>
                <a:cubicBezTo>
                  <a:pt x="348947" y="1475306"/>
                  <a:pt x="377380" y="1314945"/>
                  <a:pt x="401264" y="1337691"/>
                </a:cubicBezTo>
                <a:cubicBezTo>
                  <a:pt x="425148" y="1360437"/>
                  <a:pt x="446757" y="1661825"/>
                  <a:pt x="469503" y="1624294"/>
                </a:cubicBezTo>
                <a:cubicBezTo>
                  <a:pt x="492249" y="1586763"/>
                  <a:pt x="514996" y="1061324"/>
                  <a:pt x="537742" y="1112503"/>
                </a:cubicBezTo>
                <a:cubicBezTo>
                  <a:pt x="560488" y="1163682"/>
                  <a:pt x="584372" y="2007568"/>
                  <a:pt x="605981" y="1931368"/>
                </a:cubicBezTo>
                <a:cubicBezTo>
                  <a:pt x="627590" y="1855168"/>
                  <a:pt x="644649" y="565455"/>
                  <a:pt x="667395" y="655303"/>
                </a:cubicBezTo>
                <a:cubicBezTo>
                  <a:pt x="690141" y="745151"/>
                  <a:pt x="718574" y="2555753"/>
                  <a:pt x="742458" y="2470455"/>
                </a:cubicBezTo>
                <a:cubicBezTo>
                  <a:pt x="766342" y="2385157"/>
                  <a:pt x="787951" y="80960"/>
                  <a:pt x="810697" y="143512"/>
                </a:cubicBezTo>
                <a:cubicBezTo>
                  <a:pt x="833443" y="206064"/>
                  <a:pt x="856190" y="2869652"/>
                  <a:pt x="878936" y="2845768"/>
                </a:cubicBezTo>
                <a:cubicBezTo>
                  <a:pt x="901682" y="2821884"/>
                  <a:pt x="924429" y="27505"/>
                  <a:pt x="947175" y="210"/>
                </a:cubicBezTo>
                <a:cubicBezTo>
                  <a:pt x="969921" y="-27085"/>
                  <a:pt x="992667" y="2612619"/>
                  <a:pt x="1015413" y="2681995"/>
                </a:cubicBezTo>
                <a:cubicBezTo>
                  <a:pt x="1038159" y="2751371"/>
                  <a:pt x="1059768" y="496079"/>
                  <a:pt x="1083652" y="416467"/>
                </a:cubicBezTo>
                <a:cubicBezTo>
                  <a:pt x="1107536" y="336855"/>
                  <a:pt x="1135969" y="2115614"/>
                  <a:pt x="1158715" y="2204324"/>
                </a:cubicBezTo>
                <a:cubicBezTo>
                  <a:pt x="1181461" y="2293034"/>
                  <a:pt x="1198521" y="1023793"/>
                  <a:pt x="1220130" y="948730"/>
                </a:cubicBezTo>
                <a:cubicBezTo>
                  <a:pt x="1241739" y="873667"/>
                  <a:pt x="1265623" y="1700494"/>
                  <a:pt x="1288369" y="1753948"/>
                </a:cubicBezTo>
                <a:cubicBezTo>
                  <a:pt x="1311115" y="1807402"/>
                  <a:pt x="1333861" y="1308121"/>
                  <a:pt x="1356607" y="1269452"/>
                </a:cubicBezTo>
                <a:cubicBezTo>
                  <a:pt x="1379353" y="1230783"/>
                  <a:pt x="1402100" y="1502602"/>
                  <a:pt x="1424846" y="1521936"/>
                </a:cubicBezTo>
                <a:cubicBezTo>
                  <a:pt x="1447592" y="1541270"/>
                  <a:pt x="1470339" y="1394556"/>
                  <a:pt x="1493085" y="1385458"/>
                </a:cubicBezTo>
                <a:cubicBezTo>
                  <a:pt x="1515831" y="1376360"/>
                  <a:pt x="1537441" y="1460521"/>
                  <a:pt x="1561324" y="1467345"/>
                </a:cubicBezTo>
                <a:cubicBezTo>
                  <a:pt x="1585207" y="1474169"/>
                  <a:pt x="1618189" y="1432088"/>
                  <a:pt x="1636386" y="1426401"/>
                </a:cubicBezTo>
                <a:cubicBezTo>
                  <a:pt x="1654583" y="1420714"/>
                  <a:pt x="1659133" y="1432088"/>
                  <a:pt x="1670506" y="1433225"/>
                </a:cubicBezTo>
                <a:cubicBezTo>
                  <a:pt x="1681879" y="1434362"/>
                  <a:pt x="1704625" y="1433225"/>
                  <a:pt x="1704625" y="1433225"/>
                </a:cubicBezTo>
                <a:lnTo>
                  <a:pt x="1738745" y="1433225"/>
                </a:lnTo>
                <a:lnTo>
                  <a:pt x="1772864" y="1433225"/>
                </a:lnTo>
                <a:lnTo>
                  <a:pt x="1806984" y="1433225"/>
                </a:lnTo>
                <a:lnTo>
                  <a:pt x="1844348" y="1433225"/>
                </a:lnTo>
              </a:path>
            </a:pathLst>
          </a:cu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C170B1D-7334-4C60-AA6A-391E6F81B9D9}"/>
              </a:ext>
            </a:extLst>
          </p:cNvPr>
          <p:cNvSpPr/>
          <p:nvPr/>
        </p:nvSpPr>
        <p:spPr>
          <a:xfrm rot="5400000">
            <a:off x="3502351" y="1802536"/>
            <a:ext cx="216024" cy="396000"/>
          </a:xfrm>
          <a:prstGeom prst="ellipse">
            <a:avLst/>
          </a:prstGeom>
          <a:gradFill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5400000" scaled="0"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4AF16FB-86DD-4910-AC59-6E5341157F00}"/>
              </a:ext>
            </a:extLst>
          </p:cNvPr>
          <p:cNvSpPr txBox="1"/>
          <p:nvPr/>
        </p:nvSpPr>
        <p:spPr>
          <a:xfrm>
            <a:off x="1278999" y="2438391"/>
            <a:ext cx="10983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pulse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C74986-6EEE-443E-816D-D5F80DFB8270}"/>
              </a:ext>
            </a:extLst>
          </p:cNvPr>
          <p:cNvSpPr txBox="1"/>
          <p:nvPr/>
        </p:nvSpPr>
        <p:spPr>
          <a:xfrm>
            <a:off x="2161350" y="1862327"/>
            <a:ext cx="14401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Electron bunch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4034AC2-E9F3-4C2C-993B-18EA1693DDBB}"/>
              </a:ext>
            </a:extLst>
          </p:cNvPr>
          <p:cNvSpPr txBox="1"/>
          <p:nvPr/>
        </p:nvSpPr>
        <p:spPr>
          <a:xfrm>
            <a:off x="3152217" y="3329488"/>
            <a:ext cx="8861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2.5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3D279A5-18FC-4BF3-8EA9-A820FCFB35B4}"/>
              </a:ext>
            </a:extLst>
          </p:cNvPr>
          <p:cNvGrpSpPr/>
          <p:nvPr/>
        </p:nvGrpSpPr>
        <p:grpSpPr>
          <a:xfrm>
            <a:off x="3430343" y="1696245"/>
            <a:ext cx="360040" cy="145287"/>
            <a:chOff x="2339752" y="1833449"/>
            <a:chExt cx="360040" cy="145287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4686052F-0772-4D0F-9619-F20E05D3FAED}"/>
                </a:ext>
              </a:extLst>
            </p:cNvPr>
            <p:cNvGrpSpPr/>
            <p:nvPr/>
          </p:nvGrpSpPr>
          <p:grpSpPr>
            <a:xfrm>
              <a:off x="2339752" y="1833449"/>
              <a:ext cx="360040" cy="145287"/>
              <a:chOff x="2339752" y="1797388"/>
              <a:chExt cx="360040" cy="145287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7EE0CD97-B1FC-4A60-9AF4-AE7AF4224E12}"/>
                  </a:ext>
                </a:extLst>
              </p:cNvPr>
              <p:cNvCxnSpPr/>
              <p:nvPr/>
            </p:nvCxnSpPr>
            <p:spPr>
              <a:xfrm>
                <a:off x="2339752" y="1868124"/>
                <a:ext cx="360040" cy="190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ED2343EE-80E7-4C89-BF8C-8EF319C41A8D}"/>
                  </a:ext>
                </a:extLst>
              </p:cNvPr>
              <p:cNvCxnSpPr/>
              <p:nvPr/>
            </p:nvCxnSpPr>
            <p:spPr>
              <a:xfrm>
                <a:off x="2699792" y="1797388"/>
                <a:ext cx="0" cy="14528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ADFE692-96DD-446B-BF89-23F7D61699AE}"/>
                </a:ext>
              </a:extLst>
            </p:cNvPr>
            <p:cNvCxnSpPr/>
            <p:nvPr/>
          </p:nvCxnSpPr>
          <p:spPr>
            <a:xfrm>
              <a:off x="2339752" y="1833449"/>
              <a:ext cx="0" cy="145287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EDCC335-600D-4C8B-A167-B31F1E5CEAED}"/>
              </a:ext>
            </a:extLst>
          </p:cNvPr>
          <p:cNvGrpSpPr/>
          <p:nvPr/>
        </p:nvGrpSpPr>
        <p:grpSpPr>
          <a:xfrm>
            <a:off x="3424384" y="3207777"/>
            <a:ext cx="341784" cy="145287"/>
            <a:chOff x="1835696" y="1833449"/>
            <a:chExt cx="341784" cy="14528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CE3314B-844D-4B9F-B928-AAF6C5424C22}"/>
                </a:ext>
              </a:extLst>
            </p:cNvPr>
            <p:cNvGrpSpPr/>
            <p:nvPr/>
          </p:nvGrpSpPr>
          <p:grpSpPr>
            <a:xfrm>
              <a:off x="1835696" y="1833449"/>
              <a:ext cx="341784" cy="145287"/>
              <a:chOff x="1835696" y="1797388"/>
              <a:chExt cx="341784" cy="145287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5B72C4A-0E60-4D3E-9682-6B26C3E36394}"/>
                  </a:ext>
                </a:extLst>
              </p:cNvPr>
              <p:cNvCxnSpPr/>
              <p:nvPr/>
            </p:nvCxnSpPr>
            <p:spPr>
              <a:xfrm>
                <a:off x="1835696" y="1868124"/>
                <a:ext cx="341784" cy="1908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322BA0C7-08A5-4471-932E-922402EEB7A4}"/>
                  </a:ext>
                </a:extLst>
              </p:cNvPr>
              <p:cNvCxnSpPr/>
              <p:nvPr/>
            </p:nvCxnSpPr>
            <p:spPr>
              <a:xfrm>
                <a:off x="2177480" y="1797388"/>
                <a:ext cx="0" cy="145287"/>
              </a:xfrm>
              <a:prstGeom prst="straightConnector1">
                <a:avLst/>
              </a:prstGeom>
              <a:ln w="28575">
                <a:solidFill>
                  <a:schemeClr val="accent1">
                    <a:lumMod val="75000"/>
                  </a:schemeClr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6D0B4F68-FA6A-4FD8-B111-FD45E7FD1BB8}"/>
                </a:ext>
              </a:extLst>
            </p:cNvPr>
            <p:cNvCxnSpPr/>
            <p:nvPr/>
          </p:nvCxnSpPr>
          <p:spPr>
            <a:xfrm>
              <a:off x="1839868" y="1833449"/>
              <a:ext cx="0" cy="145287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5920EA49-343A-4F7D-80CC-221A42666727}"/>
              </a:ext>
            </a:extLst>
          </p:cNvPr>
          <p:cNvSpPr/>
          <p:nvPr/>
        </p:nvSpPr>
        <p:spPr>
          <a:xfrm>
            <a:off x="1837435" y="3100098"/>
            <a:ext cx="986051" cy="8537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6D259E7-2B92-477C-BAE1-EFB6B85111A2}"/>
              </a:ext>
            </a:extLst>
          </p:cNvPr>
          <p:cNvSpPr txBox="1"/>
          <p:nvPr/>
        </p:nvSpPr>
        <p:spPr>
          <a:xfrm rot="16200000">
            <a:off x="1241395" y="3386046"/>
            <a:ext cx="848896" cy="27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8FA9996-8C70-4694-9455-E10103E63C31}"/>
              </a:ext>
            </a:extLst>
          </p:cNvPr>
          <p:cNvSpPr txBox="1"/>
          <p:nvPr/>
        </p:nvSpPr>
        <p:spPr>
          <a:xfrm>
            <a:off x="1837435" y="3948996"/>
            <a:ext cx="986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FFE8F6-779C-4CE6-B6F8-341E38711263}"/>
              </a:ext>
            </a:extLst>
          </p:cNvPr>
          <p:cNvSpPr txBox="1"/>
          <p:nvPr/>
        </p:nvSpPr>
        <p:spPr>
          <a:xfrm>
            <a:off x="1823372" y="3097982"/>
            <a:ext cx="842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off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BFD9323-85C9-4980-993F-20EA77A47213}"/>
              </a:ext>
            </a:extLst>
          </p:cNvPr>
          <p:cNvSpPr txBox="1"/>
          <p:nvPr/>
        </p:nvSpPr>
        <p:spPr>
          <a:xfrm>
            <a:off x="4523243" y="3103497"/>
            <a:ext cx="734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THz 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0B24381-DBF9-46F6-99AA-7B61A1B20C7C}"/>
              </a:ext>
            </a:extLst>
          </p:cNvPr>
          <p:cNvCxnSpPr/>
          <p:nvPr/>
        </p:nvCxnSpPr>
        <p:spPr>
          <a:xfrm>
            <a:off x="2809423" y="3723502"/>
            <a:ext cx="1440160" cy="0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8C407627-F66B-4E2D-A3ED-70D962032B46}"/>
              </a:ext>
            </a:extLst>
          </p:cNvPr>
          <p:cNvSpPr txBox="1"/>
          <p:nvPr/>
        </p:nvSpPr>
        <p:spPr>
          <a:xfrm>
            <a:off x="4623281" y="2222036"/>
            <a:ext cx="12104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0.4 THz</a:t>
            </a:r>
          </a:p>
          <a:p>
            <a:pPr algn="ctr"/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= 100 GHz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52FB115-1116-42A2-B31C-22124A817534}"/>
              </a:ext>
            </a:extLst>
          </p:cNvPr>
          <p:cNvSpPr txBox="1"/>
          <p:nvPr/>
        </p:nvSpPr>
        <p:spPr>
          <a:xfrm>
            <a:off x="2809423" y="3723502"/>
            <a:ext cx="1098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Longitudinal phase space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031E2EB-EB6A-4FB8-9A9C-D9B91E49231B}"/>
              </a:ext>
            </a:extLst>
          </p:cNvPr>
          <p:cNvSpPr txBox="1"/>
          <p:nvPr/>
        </p:nvSpPr>
        <p:spPr>
          <a:xfrm>
            <a:off x="3322331" y="1489982"/>
            <a:ext cx="5760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75C3374-98DE-4852-B878-62FF0DF966AC}"/>
              </a:ext>
            </a:extLst>
          </p:cNvPr>
          <p:cNvSpPr txBox="1"/>
          <p:nvPr/>
        </p:nvSpPr>
        <p:spPr>
          <a:xfrm>
            <a:off x="6363732" y="536566"/>
            <a:ext cx="427783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u="sng" dirty="0">
                <a:latin typeface="Arial" panose="020B0604020202020204" pitchFamily="34" charset="0"/>
                <a:cs typeface="Arial" panose="020B0604020202020204" pitchFamily="34" charset="0"/>
              </a:rPr>
              <a:t>“Single-bucket” acceleration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5E9CE178-CFCC-4EE8-89D2-884162657902}"/>
              </a:ext>
            </a:extLst>
          </p:cNvPr>
          <p:cNvSpPr/>
          <p:nvPr/>
        </p:nvSpPr>
        <p:spPr>
          <a:xfrm rot="3600000">
            <a:off x="2222448" y="3347606"/>
            <a:ext cx="216024" cy="396000"/>
          </a:xfrm>
          <a:prstGeom prst="ellipse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620000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Wave 38">
            <a:extLst>
              <a:ext uri="{FF2B5EF4-FFF2-40B4-BE49-F238E27FC236}">
                <a16:creationId xmlns:a16="http://schemas.microsoft.com/office/drawing/2014/main" id="{BDDB1B4F-8D41-4200-A1AF-6FF28ABB11C3}"/>
              </a:ext>
            </a:extLst>
          </p:cNvPr>
          <p:cNvSpPr/>
          <p:nvPr/>
        </p:nvSpPr>
        <p:spPr>
          <a:xfrm rot="19800000" flipV="1">
            <a:off x="4851188" y="3419793"/>
            <a:ext cx="379646" cy="308397"/>
          </a:xfrm>
          <a:prstGeom prst="wave">
            <a:avLst>
              <a:gd name="adj1" fmla="val 20000"/>
              <a:gd name="adj2" fmla="val 0"/>
            </a:avLst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0" scaled="1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FCEDAA4C-DB35-48CC-A4C6-56643EFD89A9}"/>
              </a:ext>
            </a:extLst>
          </p:cNvPr>
          <p:cNvSpPr/>
          <p:nvPr/>
        </p:nvSpPr>
        <p:spPr>
          <a:xfrm>
            <a:off x="4547986" y="3107178"/>
            <a:ext cx="986051" cy="853725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05A50DA-39DB-457D-A7FF-106246C7E7ED}"/>
              </a:ext>
            </a:extLst>
          </p:cNvPr>
          <p:cNvSpPr txBox="1"/>
          <p:nvPr/>
        </p:nvSpPr>
        <p:spPr>
          <a:xfrm rot="16200000">
            <a:off x="3963636" y="3393126"/>
            <a:ext cx="848896" cy="2770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Energy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655811CC-943C-46DD-9FAB-872EAA7DBD07}"/>
              </a:ext>
            </a:extLst>
          </p:cNvPr>
          <p:cNvSpPr txBox="1"/>
          <p:nvPr/>
        </p:nvSpPr>
        <p:spPr>
          <a:xfrm>
            <a:off x="4559676" y="3956075"/>
            <a:ext cx="9860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Time</a:t>
            </a: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0C7BD3AB-1D9F-4746-8BCE-47096FFB937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416" y="915190"/>
            <a:ext cx="2278411" cy="1828678"/>
          </a:xfrm>
          <a:prstGeom prst="rect">
            <a:avLst/>
          </a:prstGeom>
        </p:spPr>
      </p:pic>
      <p:grpSp>
        <p:nvGrpSpPr>
          <p:cNvPr id="44" name="Group 43">
            <a:extLst>
              <a:ext uri="{FF2B5EF4-FFF2-40B4-BE49-F238E27FC236}">
                <a16:creationId xmlns:a16="http://schemas.microsoft.com/office/drawing/2014/main" id="{D33CF044-8936-4858-9C1D-76BC1DB906E5}"/>
              </a:ext>
            </a:extLst>
          </p:cNvPr>
          <p:cNvGrpSpPr/>
          <p:nvPr/>
        </p:nvGrpSpPr>
        <p:grpSpPr>
          <a:xfrm>
            <a:off x="1269805" y="4299565"/>
            <a:ext cx="2264650" cy="1944217"/>
            <a:chOff x="134371" y="4293095"/>
            <a:chExt cx="2366687" cy="2232669"/>
          </a:xfrm>
        </p:grpSpPr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66E0EDF6-05F7-4176-B336-5C38AE120E7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134371" y="4293095"/>
              <a:ext cx="2366687" cy="2232669"/>
              <a:chOff x="134371" y="4581128"/>
              <a:chExt cx="2061365" cy="1944636"/>
            </a:xfrm>
          </p:grpSpPr>
          <p:pic>
            <p:nvPicPr>
              <p:cNvPr id="47" name="Picture 46">
                <a:extLst>
                  <a:ext uri="{FF2B5EF4-FFF2-40B4-BE49-F238E27FC236}">
                    <a16:creationId xmlns:a16="http://schemas.microsoft.com/office/drawing/2014/main" id="{B045FA4E-684C-4E9F-BF57-77D9CDC68DE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122" t="92528" r="9761"/>
              <a:stretch/>
            </p:blipFill>
            <p:spPr>
              <a:xfrm>
                <a:off x="134371" y="6251560"/>
                <a:ext cx="2061365" cy="274204"/>
              </a:xfrm>
              <a:prstGeom prst="rect">
                <a:avLst/>
              </a:prstGeom>
            </p:spPr>
          </p:pic>
          <p:pic>
            <p:nvPicPr>
              <p:cNvPr id="48" name="Picture 47">
                <a:extLst>
                  <a:ext uri="{FF2B5EF4-FFF2-40B4-BE49-F238E27FC236}">
                    <a16:creationId xmlns:a16="http://schemas.microsoft.com/office/drawing/2014/main" id="{5F441055-8A5C-40DD-89A5-EF6C0DAC3CB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2122" t="1946" r="9761" b="52538"/>
              <a:stretch/>
            </p:blipFill>
            <p:spPr>
              <a:xfrm>
                <a:off x="134371" y="4581128"/>
                <a:ext cx="2061365" cy="1670432"/>
              </a:xfrm>
              <a:prstGeom prst="rect">
                <a:avLst/>
              </a:prstGeom>
            </p:spPr>
          </p:pic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8EFB41A-CB37-4CE5-B1D3-CFB4AAFEA48B}"/>
                </a:ext>
              </a:extLst>
            </p:cNvPr>
            <p:cNvSpPr txBox="1"/>
            <p:nvPr/>
          </p:nvSpPr>
          <p:spPr>
            <a:xfrm>
              <a:off x="683568" y="4365104"/>
              <a:ext cx="811656" cy="282751"/>
            </a:xfrm>
            <a:prstGeom prst="rect">
              <a:avLst/>
            </a:prstGeom>
            <a:solidFill>
              <a:srgbClr val="0000CC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  <a:sym typeface="Wingdings" panose="05000000000000000000" pitchFamily="2" charset="2"/>
                </a:rPr>
                <a:t>Modelled</a:t>
              </a:r>
              <a:endParaRPr lang="en-GB" sz="10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E14D3FE-689D-47AE-8747-F95A8A2FD377}"/>
              </a:ext>
            </a:extLst>
          </p:cNvPr>
          <p:cNvGrpSpPr/>
          <p:nvPr/>
        </p:nvGrpSpPr>
        <p:grpSpPr>
          <a:xfrm>
            <a:off x="6147013" y="2814715"/>
            <a:ext cx="4104456" cy="3262205"/>
            <a:chOff x="4572000" y="2831091"/>
            <a:chExt cx="4354793" cy="3694253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4D7C8D2B-3FCC-4A77-BAF7-6C98FCD411B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8429"/>
            <a:stretch/>
          </p:blipFill>
          <p:spPr>
            <a:xfrm>
              <a:off x="4572000" y="2831091"/>
              <a:ext cx="4354793" cy="3694253"/>
            </a:xfrm>
            <a:prstGeom prst="rect">
              <a:avLst/>
            </a:prstGeom>
          </p:spPr>
        </p:pic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21590B4B-428B-4D19-A182-A25C40A107DB}"/>
                </a:ext>
              </a:extLst>
            </p:cNvPr>
            <p:cNvSpPr/>
            <p:nvPr/>
          </p:nvSpPr>
          <p:spPr>
            <a:xfrm>
              <a:off x="5148064" y="2996952"/>
              <a:ext cx="216024" cy="165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8515B268-93AA-4D19-B0D7-6E6899ADA5A1}"/>
                </a:ext>
              </a:extLst>
            </p:cNvPr>
            <p:cNvSpPr/>
            <p:nvPr/>
          </p:nvSpPr>
          <p:spPr>
            <a:xfrm>
              <a:off x="7092280" y="2983931"/>
              <a:ext cx="216024" cy="1654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E212EB-4FAD-4E51-B6B0-565BC32A68EE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E50093F5-74E9-4BB6-8A5E-A0D586E31596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63" name="Picture 11">
                <a:extLst>
                  <a:ext uri="{FF2B5EF4-FFF2-40B4-BE49-F238E27FC236}">
                    <a16:creationId xmlns:a16="http://schemas.microsoft.com/office/drawing/2014/main" id="{B21D0353-FF18-4770-AABE-7B10D91A1F2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B3A508B0-6DBE-40F0-B5ED-6A220C55EF6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2" name="Picture 3">
              <a:extLst>
                <a:ext uri="{FF2B5EF4-FFF2-40B4-BE49-F238E27FC236}">
                  <a16:creationId xmlns:a16="http://schemas.microsoft.com/office/drawing/2014/main" id="{048B40EA-C790-4786-8D93-785C48DC78A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824E9052-5E95-42B8-8BA6-9F14DEE6B04C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1D1A06F-125A-46F9-9850-DC692AA623F0}"/>
              </a:ext>
            </a:extLst>
          </p:cNvPr>
          <p:cNvSpPr txBox="1"/>
          <p:nvPr/>
        </p:nvSpPr>
        <p:spPr>
          <a:xfrm>
            <a:off x="0" y="5744580"/>
            <a:ext cx="2050148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100" dirty="0">
                <a:cs typeface="Arial" panose="020B0604020202020204" pitchFamily="34" charset="0"/>
              </a:rPr>
              <a:t>M.T. Hibberd et al,  </a:t>
            </a:r>
            <a:br>
              <a:rPr lang="en-GB" sz="1100" dirty="0">
                <a:cs typeface="Arial" panose="020B0604020202020204" pitchFamily="34" charset="0"/>
              </a:rPr>
            </a:br>
            <a:r>
              <a:rPr lang="en-GB" sz="1100" dirty="0" err="1">
                <a:cs typeface="Arial" panose="020B0604020202020204" pitchFamily="34" charset="0"/>
              </a:rPr>
              <a:t>arXiv</a:t>
            </a:r>
            <a:r>
              <a:rPr lang="en-GB" sz="1100" dirty="0">
                <a:cs typeface="Arial" panose="020B0604020202020204" pitchFamily="34" charset="0"/>
              </a:rPr>
              <a:t> 1908.04055 (2019)</a:t>
            </a:r>
          </a:p>
          <a:p>
            <a:pPr lvl="0">
              <a:defRPr/>
            </a:pPr>
            <a:r>
              <a:rPr lang="en-US" sz="1100" dirty="0">
                <a:cs typeface="Arial" panose="020B0604020202020204" pitchFamily="34" charset="0"/>
              </a:rPr>
              <a:t>Nature Photonics, August 2020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7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/>
      <p:bldP spid="30" grpId="0"/>
      <p:bldP spid="31" grpId="0"/>
      <p:bldP spid="32" grpId="0"/>
      <p:bldP spid="35" grpId="0"/>
      <p:bldP spid="37" grpId="0" animBg="1"/>
      <p:bldP spid="38" grpId="0" animBg="1"/>
      <p:bldP spid="39" grpId="0" animBg="1"/>
      <p:bldP spid="40" grpId="0" animBg="1"/>
      <p:bldP spid="41" grpId="0"/>
      <p:bldP spid="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CEB6F-8C41-44EE-933D-DC045F7C7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6BCDA5-D349-453D-B089-5D1946CD2B9D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Another Approach: Travelling Wave THz Source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62A534-68EE-4756-B0EA-E2D73DF5ED17}"/>
              </a:ext>
            </a:extLst>
          </p:cNvPr>
          <p:cNvSpPr txBox="1"/>
          <p:nvPr/>
        </p:nvSpPr>
        <p:spPr>
          <a:xfrm>
            <a:off x="0" y="5964934"/>
            <a:ext cx="285608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100" dirty="0">
                <a:cs typeface="Arial" panose="020B0604020202020204" pitchFamily="34" charset="0"/>
              </a:rPr>
              <a:t>D.A. Walsh et al,  </a:t>
            </a:r>
            <a:br>
              <a:rPr lang="en-GB" sz="1100" dirty="0">
                <a:cs typeface="Arial" panose="020B0604020202020204" pitchFamily="34" charset="0"/>
              </a:rPr>
            </a:br>
            <a:r>
              <a:rPr lang="en-US" sz="1100" dirty="0">
                <a:cs typeface="Arial" panose="020B0604020202020204" pitchFamily="34" charset="0"/>
              </a:rPr>
              <a:t>Nature Communications, September 2017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A34A6C-DC1F-4961-A12A-496473E087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0662" y="530096"/>
            <a:ext cx="5780184" cy="344423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48C73F6F-832C-455A-AC2F-5805FE143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7175" y="4383968"/>
            <a:ext cx="8008398" cy="20123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90CBA09-616D-452F-A851-F449AC37900D}"/>
              </a:ext>
            </a:extLst>
          </p:cNvPr>
          <p:cNvSpPr txBox="1"/>
          <p:nvPr/>
        </p:nvSpPr>
        <p:spPr>
          <a:xfrm>
            <a:off x="255709" y="649381"/>
            <a:ext cx="4571999" cy="243143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Use evanescent wave formed at crystal-vacuum boundary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Additional pulse-front-tilt gives time delay across THz pulse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Effective phase velocity matched to particles by tuning angle of extra tilt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Can use single cycle pulse – No need for narrowband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No need for a ‘structure’</a:t>
            </a:r>
          </a:p>
          <a:p>
            <a:pPr marL="285750" indent="-285750">
              <a:buFont typeface="Wingdings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BC0F4-F789-4B50-85F0-656D8E6679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77" y="3052529"/>
            <a:ext cx="3228644" cy="2952589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BA0B6127-BA61-4612-8ADF-78378DAE30D6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69D2207-38E4-4170-BDF5-F2E95DFB3D21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C88A5904-FAF2-429D-B609-FE77D6F450C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2C563074-47F6-4A2F-8579-B85345EEE57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1" name="Picture 3">
              <a:extLst>
                <a:ext uri="{FF2B5EF4-FFF2-40B4-BE49-F238E27FC236}">
                  <a16:creationId xmlns:a16="http://schemas.microsoft.com/office/drawing/2014/main" id="{FF121065-042B-4F7C-9E84-428885590A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EDDEDA9D-D219-4C46-838F-1E64E44918F8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29530438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61CEB6F-8C41-44EE-933D-DC045F7C7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6BCDA5-D349-453D-B089-5D1946CD2B9D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Travelling Wave THz Source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A62A534-68EE-4756-B0EA-E2D73DF5ED17}"/>
              </a:ext>
            </a:extLst>
          </p:cNvPr>
          <p:cNvSpPr txBox="1"/>
          <p:nvPr/>
        </p:nvSpPr>
        <p:spPr>
          <a:xfrm>
            <a:off x="0" y="5912136"/>
            <a:ext cx="2856089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100" dirty="0">
                <a:cs typeface="Arial" panose="020B0604020202020204" pitchFamily="34" charset="0"/>
              </a:rPr>
              <a:t>D.A. Walsh et al,  </a:t>
            </a:r>
          </a:p>
          <a:p>
            <a:pPr lvl="0">
              <a:defRPr/>
            </a:pPr>
            <a:r>
              <a:rPr lang="en-US" sz="1100" dirty="0">
                <a:cs typeface="Arial" panose="020B0604020202020204" pitchFamily="34" charset="0"/>
              </a:rPr>
              <a:t>Nature Communications, September 2017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9008F8-78DE-4BA4-B211-B9F38CB06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8450" y="3423630"/>
            <a:ext cx="6591190" cy="29630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39E6BA1-7717-41F6-8A63-01891C5289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8450" y="591323"/>
            <a:ext cx="2933700" cy="283845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CF5E081-8E52-4D02-B592-C8B8870AFD4B}"/>
              </a:ext>
            </a:extLst>
          </p:cNvPr>
          <p:cNvSpPr txBox="1"/>
          <p:nvPr/>
        </p:nvSpPr>
        <p:spPr>
          <a:xfrm>
            <a:off x="1" y="826790"/>
            <a:ext cx="4571999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Proof of principle experiment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Showed Velocity matching possible over wide range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Accelerating fields behave as dispersion free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Requires complex 3d geometries to generate the THz when compared to waveguide schemes.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75569D1-A790-4A0B-ADCD-617E2B8D75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96325" y="678556"/>
            <a:ext cx="2657475" cy="26765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3E948E7-D67D-450B-9F10-7BD3098363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835" y="2512673"/>
            <a:ext cx="4166142" cy="3154796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882BA756-A89E-41A3-BDD1-458F2624C9DE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A20E950B-40F4-4305-A63B-41DC4AC5513E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17" name="Picture 11">
                <a:extLst>
                  <a:ext uri="{FF2B5EF4-FFF2-40B4-BE49-F238E27FC236}">
                    <a16:creationId xmlns:a16="http://schemas.microsoft.com/office/drawing/2014/main" id="{E88B7FC8-2D32-4BBA-8B67-E1C81848F1E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10C165CC-54A9-4595-8D0B-ADF1DFFF794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6" name="Picture 3">
              <a:extLst>
                <a:ext uri="{FF2B5EF4-FFF2-40B4-BE49-F238E27FC236}">
                  <a16:creationId xmlns:a16="http://schemas.microsoft.com/office/drawing/2014/main" id="{251CBC41-6231-487F-AA21-997AB32F450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3F15A4FA-2E0D-4028-A5E2-FAD91C4B8ED3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5063145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VID-20200922-WA0003">
            <a:hlinkClick r:id="" action="ppaction://media"/>
            <a:extLst>
              <a:ext uri="{FF2B5EF4-FFF2-40B4-BE49-F238E27FC236}">
                <a16:creationId xmlns:a16="http://schemas.microsoft.com/office/drawing/2014/main" id="{BBAF9D12-504A-4CAF-963F-4FABAFA2F1D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409507" y="5658"/>
            <a:ext cx="3419192" cy="341919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6BCDA5-D349-453D-B089-5D1946CD2B9D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100 keV Gun Experiment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0AA613C-A1CA-4282-A517-AE60B5E9D650}"/>
              </a:ext>
            </a:extLst>
          </p:cNvPr>
          <p:cNvSpPr txBox="1"/>
          <p:nvPr/>
        </p:nvSpPr>
        <p:spPr>
          <a:xfrm>
            <a:off x="506994" y="482697"/>
            <a:ext cx="5386811" cy="276998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Similar to the experiment with the DLW and relativistic electrons</a:t>
            </a:r>
          </a:p>
          <a:p>
            <a:endParaRPr lang="en-GB" sz="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100 keV photo-electron gun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Vacuum chamber designed for two interaction points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MCP detector</a:t>
            </a:r>
          </a:p>
          <a:p>
            <a:pPr marL="285750" indent="-285750">
              <a:buFont typeface="Wingdings" pitchFamily="2" charset="2"/>
              <a:buChar char="à"/>
            </a:pP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Different waveguide matched to 100 keV electrons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Short term goals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Terahertz driven electron deflection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Terahertz driven compression</a:t>
            </a:r>
          </a:p>
          <a:p>
            <a:pPr marL="742950" lvl="1" indent="-285750">
              <a:buFont typeface="Wingdings" pitchFamily="2" charset="2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Terahertz driven acceleration of compressed bunch 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 descr="A picture containing indoor, table, boat, engine&#10;&#10;Description automatically generated">
            <a:extLst>
              <a:ext uri="{FF2B5EF4-FFF2-40B4-BE49-F238E27FC236}">
                <a16:creationId xmlns:a16="http://schemas.microsoft.com/office/drawing/2014/main" id="{010140AE-C2AB-4CD7-A31F-DE6C2076838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5" t="28866" r="8367" b="8573"/>
          <a:stretch/>
        </p:blipFill>
        <p:spPr>
          <a:xfrm>
            <a:off x="5343053" y="3305627"/>
            <a:ext cx="5485646" cy="3045769"/>
          </a:xfrm>
          <a:prstGeom prst="rect">
            <a:avLst/>
          </a:prstGeom>
        </p:spPr>
      </p:pic>
      <p:pic>
        <p:nvPicPr>
          <p:cNvPr id="3" name="Graphic 2">
            <a:extLst>
              <a:ext uri="{FF2B5EF4-FFF2-40B4-BE49-F238E27FC236}">
                <a16:creationId xmlns:a16="http://schemas.microsoft.com/office/drawing/2014/main" id="{A2559E87-978D-4722-A331-F753C1545B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 l="13746" t="8944" r="5040"/>
          <a:stretch/>
        </p:blipFill>
        <p:spPr>
          <a:xfrm>
            <a:off x="749545" y="3197959"/>
            <a:ext cx="3615466" cy="3045823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B7DE09D-7F44-4C00-BE3F-D7F70FC13260}"/>
              </a:ext>
            </a:extLst>
          </p:cNvPr>
          <p:cNvCxnSpPr>
            <a:cxnSpLocks/>
          </p:cNvCxnSpPr>
          <p:nvPr/>
        </p:nvCxnSpPr>
        <p:spPr>
          <a:xfrm flipV="1">
            <a:off x="4237022" y="1957207"/>
            <a:ext cx="2933323" cy="478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0425CA6-6AE1-4535-A343-189FED7FDCFF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C88FAD-D1AC-4B49-A86F-6BC858533E7B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18" name="Picture 11">
                <a:extLst>
                  <a:ext uri="{FF2B5EF4-FFF2-40B4-BE49-F238E27FC236}">
                    <a16:creationId xmlns:a16="http://schemas.microsoft.com/office/drawing/2014/main" id="{7EE92585-E7D7-4E4F-A6D3-0C2539B4014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C8C6700-DFB0-40A7-BCAF-23B9707FBAD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7" name="Picture 3">
              <a:extLst>
                <a:ext uri="{FF2B5EF4-FFF2-40B4-BE49-F238E27FC236}">
                  <a16:creationId xmlns:a16="http://schemas.microsoft.com/office/drawing/2014/main" id="{77B7F247-8C4A-43B0-BBEB-930126521AF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8F5EB4D8-9BBF-4B9A-B2BE-01B2041E4041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6257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8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C0341FE0-3457-4BEA-BD0D-2DFFF7B2A07D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36BE5A3-1825-41E2-9D25-E4B685D6A7BB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7" name="Picture 11">
                <a:extLst>
                  <a:ext uri="{FF2B5EF4-FFF2-40B4-BE49-F238E27FC236}">
                    <a16:creationId xmlns:a16="http://schemas.microsoft.com/office/drawing/2014/main" id="{FAE5F939-D6D0-4B75-AE8B-AFD858ACB3F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8" name="Straight Connector 7">
                <a:extLst>
                  <a:ext uri="{FF2B5EF4-FFF2-40B4-BE49-F238E27FC236}">
                    <a16:creationId xmlns:a16="http://schemas.microsoft.com/office/drawing/2014/main" id="{180BAD01-9993-49FB-9651-B2C663CED4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" name="Picture 3">
              <a:extLst>
                <a:ext uri="{FF2B5EF4-FFF2-40B4-BE49-F238E27FC236}">
                  <a16:creationId xmlns:a16="http://schemas.microsoft.com/office/drawing/2014/main" id="{7E3AD9C9-9837-4706-BD3E-31078C3E9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C9359969-C868-45A0-A4D7-6DA8E0DE21C1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0CD7C6-A08B-420C-821E-8FF75EF07E11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B6C2660-3DF2-44AA-B678-43F3A9557F78}"/>
              </a:ext>
            </a:extLst>
          </p:cNvPr>
          <p:cNvSpPr txBox="1"/>
          <p:nvPr/>
        </p:nvSpPr>
        <p:spPr>
          <a:xfrm>
            <a:off x="1385228" y="809488"/>
            <a:ext cx="8856984" cy="53553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Demonstrated THz-driven linear acceleration of a 35 MeV relativistic electron beam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Measurements performed at the CLARA test facility, Daresbury Laboratory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Generation of narrowband THz pulses with required polarity-inversion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Energy spectra modulation of chirped electron beams,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Near-single bucket acceleration/deceleration of short bunches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Progress towards THz-driven compression and acceleration of non-relativistic bunches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Early stages of experiments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THz deflection observed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Eventual goal of acceleration to from 100 keV to MeV and above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812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>
            <a:extLst>
              <a:ext uri="{FF2B5EF4-FFF2-40B4-BE49-F238E27FC236}">
                <a16:creationId xmlns:a16="http://schemas.microsoft.com/office/drawing/2014/main" id="{CD1A9D2B-D25A-46A7-9AF0-5F489077042F}"/>
              </a:ext>
            </a:extLst>
          </p:cNvPr>
          <p:cNvSpPr txBox="1"/>
          <p:nvPr/>
        </p:nvSpPr>
        <p:spPr>
          <a:xfrm>
            <a:off x="251521" y="47149"/>
            <a:ext cx="72653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Terahertz acceleration group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0BF03580-32BF-4E3A-8CD1-E83E73382319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Cockcroft Institute: Terahertz acceleration group</a:t>
            </a:r>
          </a:p>
        </p:txBody>
      </p:sp>
      <p:sp>
        <p:nvSpPr>
          <p:cNvPr id="55" name="AutoShape 2" descr="STFC logo">
            <a:extLst>
              <a:ext uri="{FF2B5EF4-FFF2-40B4-BE49-F238E27FC236}">
                <a16:creationId xmlns:a16="http://schemas.microsoft.com/office/drawing/2014/main" id="{5A312B0F-2B15-4233-B8D1-1EE06D4D98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8" name="AutoShape 2" descr="Graeme Burt">
            <a:extLst>
              <a:ext uri="{FF2B5EF4-FFF2-40B4-BE49-F238E27FC236}">
                <a16:creationId xmlns:a16="http://schemas.microsoft.com/office/drawing/2014/main" id="{88A1DF63-4EC8-447F-9B73-5A4CF3BE5F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E513BFC-A782-4F8C-84FF-79E21C065017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C85E9679-84E2-4892-8E2E-E4258160DCF8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100" name="Picture 11">
                <a:extLst>
                  <a:ext uri="{FF2B5EF4-FFF2-40B4-BE49-F238E27FC236}">
                    <a16:creationId xmlns:a16="http://schemas.microsoft.com/office/drawing/2014/main" id="{7EC043BE-6F6E-45D8-A465-77F7EF2BA3B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01" name="Straight Connector 100">
                <a:extLst>
                  <a:ext uri="{FF2B5EF4-FFF2-40B4-BE49-F238E27FC236}">
                    <a16:creationId xmlns:a16="http://schemas.microsoft.com/office/drawing/2014/main" id="{2517B415-5B94-482B-A2D4-AD50C050A3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9" name="Picture 3">
              <a:extLst>
                <a:ext uri="{FF2B5EF4-FFF2-40B4-BE49-F238E27FC236}">
                  <a16:creationId xmlns:a16="http://schemas.microsoft.com/office/drawing/2014/main" id="{2BBD58CE-31A3-46BD-BAA5-A690B3A89A0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8098E41A-5643-415F-937B-646BDC34228F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BF43D65-B933-4E25-8582-F7062F888FFD}"/>
              </a:ext>
            </a:extLst>
          </p:cNvPr>
          <p:cNvSpPr/>
          <p:nvPr/>
        </p:nvSpPr>
        <p:spPr>
          <a:xfrm>
            <a:off x="7595886" y="3005981"/>
            <a:ext cx="2952328" cy="1701571"/>
          </a:xfrm>
          <a:prstGeom prst="rect">
            <a:avLst/>
          </a:prstGeom>
          <a:solidFill>
            <a:schemeClr val="bg1"/>
          </a:solid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0A80A432-8F62-4772-9400-83480904433F}"/>
              </a:ext>
            </a:extLst>
          </p:cNvPr>
          <p:cNvSpPr/>
          <p:nvPr/>
        </p:nvSpPr>
        <p:spPr>
          <a:xfrm>
            <a:off x="7595886" y="420941"/>
            <a:ext cx="2952328" cy="23762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L-Shape 48">
            <a:extLst>
              <a:ext uri="{FF2B5EF4-FFF2-40B4-BE49-F238E27FC236}">
                <a16:creationId xmlns:a16="http://schemas.microsoft.com/office/drawing/2014/main" id="{CD7F32D0-3B17-4515-BF80-C6AE9FC18181}"/>
              </a:ext>
            </a:extLst>
          </p:cNvPr>
          <p:cNvSpPr/>
          <p:nvPr/>
        </p:nvSpPr>
        <p:spPr>
          <a:xfrm>
            <a:off x="4571472" y="420941"/>
            <a:ext cx="5582369" cy="5930882"/>
          </a:xfrm>
          <a:custGeom>
            <a:avLst/>
            <a:gdLst>
              <a:gd name="connsiteX0" fmla="*/ 0 w 5969182"/>
              <a:gd name="connsiteY0" fmla="*/ 0 h 5954723"/>
              <a:gd name="connsiteX1" fmla="*/ 2936393 w 5969182"/>
              <a:gd name="connsiteY1" fmla="*/ 0 h 5954723"/>
              <a:gd name="connsiteX2" fmla="*/ 2936393 w 5969182"/>
              <a:gd name="connsiteY2" fmla="*/ 2977362 h 5954723"/>
              <a:gd name="connsiteX3" fmla="*/ 5969182 w 5969182"/>
              <a:gd name="connsiteY3" fmla="*/ 2977362 h 5954723"/>
              <a:gd name="connsiteX4" fmla="*/ 5969182 w 5969182"/>
              <a:gd name="connsiteY4" fmla="*/ 5954723 h 5954723"/>
              <a:gd name="connsiteX5" fmla="*/ 0 w 5969182"/>
              <a:gd name="connsiteY5" fmla="*/ 5954723 h 5954723"/>
              <a:gd name="connsiteX6" fmla="*/ 0 w 5969182"/>
              <a:gd name="connsiteY6" fmla="*/ 0 h 5954723"/>
              <a:gd name="connsiteX0" fmla="*/ 0 w 5969182"/>
              <a:gd name="connsiteY0" fmla="*/ 0 h 5954723"/>
              <a:gd name="connsiteX1" fmla="*/ 2936393 w 5969182"/>
              <a:gd name="connsiteY1" fmla="*/ 0 h 5954723"/>
              <a:gd name="connsiteX2" fmla="*/ 2936393 w 5969182"/>
              <a:gd name="connsiteY2" fmla="*/ 2611602 h 5954723"/>
              <a:gd name="connsiteX3" fmla="*/ 5969182 w 5969182"/>
              <a:gd name="connsiteY3" fmla="*/ 2977362 h 5954723"/>
              <a:gd name="connsiteX4" fmla="*/ 5969182 w 5969182"/>
              <a:gd name="connsiteY4" fmla="*/ 5954723 h 5954723"/>
              <a:gd name="connsiteX5" fmla="*/ 0 w 5969182"/>
              <a:gd name="connsiteY5" fmla="*/ 5954723 h 5954723"/>
              <a:gd name="connsiteX6" fmla="*/ 0 w 5969182"/>
              <a:gd name="connsiteY6" fmla="*/ 0 h 5954723"/>
              <a:gd name="connsiteX0" fmla="*/ 0 w 5969182"/>
              <a:gd name="connsiteY0" fmla="*/ 0 h 5954723"/>
              <a:gd name="connsiteX1" fmla="*/ 2936393 w 5969182"/>
              <a:gd name="connsiteY1" fmla="*/ 0 h 5954723"/>
              <a:gd name="connsiteX2" fmla="*/ 2936393 w 5969182"/>
              <a:gd name="connsiteY2" fmla="*/ 2611602 h 5954723"/>
              <a:gd name="connsiteX3" fmla="*/ 5969182 w 5969182"/>
              <a:gd name="connsiteY3" fmla="*/ 2611602 h 5954723"/>
              <a:gd name="connsiteX4" fmla="*/ 5969182 w 5969182"/>
              <a:gd name="connsiteY4" fmla="*/ 5954723 h 5954723"/>
              <a:gd name="connsiteX5" fmla="*/ 0 w 5969182"/>
              <a:gd name="connsiteY5" fmla="*/ 5954723 h 5954723"/>
              <a:gd name="connsiteX6" fmla="*/ 0 w 5969182"/>
              <a:gd name="connsiteY6" fmla="*/ 0 h 5954723"/>
              <a:gd name="connsiteX0" fmla="*/ 0 w 5969182"/>
              <a:gd name="connsiteY0" fmla="*/ 0 h 5954723"/>
              <a:gd name="connsiteX1" fmla="*/ 2936393 w 5969182"/>
              <a:gd name="connsiteY1" fmla="*/ 0 h 5954723"/>
              <a:gd name="connsiteX2" fmla="*/ 2936393 w 5969182"/>
              <a:gd name="connsiteY2" fmla="*/ 2437430 h 5954723"/>
              <a:gd name="connsiteX3" fmla="*/ 5969182 w 5969182"/>
              <a:gd name="connsiteY3" fmla="*/ 2611602 h 5954723"/>
              <a:gd name="connsiteX4" fmla="*/ 5969182 w 5969182"/>
              <a:gd name="connsiteY4" fmla="*/ 5954723 h 5954723"/>
              <a:gd name="connsiteX5" fmla="*/ 0 w 5969182"/>
              <a:gd name="connsiteY5" fmla="*/ 5954723 h 5954723"/>
              <a:gd name="connsiteX6" fmla="*/ 0 w 5969182"/>
              <a:gd name="connsiteY6" fmla="*/ 0 h 5954723"/>
              <a:gd name="connsiteX0" fmla="*/ 0 w 5977891"/>
              <a:gd name="connsiteY0" fmla="*/ 0 h 5954723"/>
              <a:gd name="connsiteX1" fmla="*/ 2936393 w 5977891"/>
              <a:gd name="connsiteY1" fmla="*/ 0 h 5954723"/>
              <a:gd name="connsiteX2" fmla="*/ 2936393 w 5977891"/>
              <a:gd name="connsiteY2" fmla="*/ 2437430 h 5954723"/>
              <a:gd name="connsiteX3" fmla="*/ 5977891 w 5977891"/>
              <a:gd name="connsiteY3" fmla="*/ 2437430 h 5954723"/>
              <a:gd name="connsiteX4" fmla="*/ 5969182 w 5977891"/>
              <a:gd name="connsiteY4" fmla="*/ 5954723 h 5954723"/>
              <a:gd name="connsiteX5" fmla="*/ 0 w 5977891"/>
              <a:gd name="connsiteY5" fmla="*/ 5954723 h 5954723"/>
              <a:gd name="connsiteX6" fmla="*/ 0 w 5977891"/>
              <a:gd name="connsiteY6" fmla="*/ 0 h 5954723"/>
              <a:gd name="connsiteX0" fmla="*/ 0 w 5977891"/>
              <a:gd name="connsiteY0" fmla="*/ 0 h 5954723"/>
              <a:gd name="connsiteX1" fmla="*/ 3251298 w 5977891"/>
              <a:gd name="connsiteY1" fmla="*/ 0 h 5954723"/>
              <a:gd name="connsiteX2" fmla="*/ 2936393 w 5977891"/>
              <a:gd name="connsiteY2" fmla="*/ 2437430 h 5954723"/>
              <a:gd name="connsiteX3" fmla="*/ 5977891 w 5977891"/>
              <a:gd name="connsiteY3" fmla="*/ 2437430 h 5954723"/>
              <a:gd name="connsiteX4" fmla="*/ 5969182 w 5977891"/>
              <a:gd name="connsiteY4" fmla="*/ 5954723 h 5954723"/>
              <a:gd name="connsiteX5" fmla="*/ 0 w 5977891"/>
              <a:gd name="connsiteY5" fmla="*/ 5954723 h 5954723"/>
              <a:gd name="connsiteX6" fmla="*/ 0 w 5977891"/>
              <a:gd name="connsiteY6" fmla="*/ 0 h 5954723"/>
              <a:gd name="connsiteX0" fmla="*/ 0 w 5977891"/>
              <a:gd name="connsiteY0" fmla="*/ 0 h 5954723"/>
              <a:gd name="connsiteX1" fmla="*/ 3251298 w 5977891"/>
              <a:gd name="connsiteY1" fmla="*/ 0 h 5954723"/>
              <a:gd name="connsiteX2" fmla="*/ 3251298 w 5977891"/>
              <a:gd name="connsiteY2" fmla="*/ 2437430 h 5954723"/>
              <a:gd name="connsiteX3" fmla="*/ 5977891 w 5977891"/>
              <a:gd name="connsiteY3" fmla="*/ 2437430 h 5954723"/>
              <a:gd name="connsiteX4" fmla="*/ 5969182 w 5977891"/>
              <a:gd name="connsiteY4" fmla="*/ 5954723 h 5954723"/>
              <a:gd name="connsiteX5" fmla="*/ 0 w 5977891"/>
              <a:gd name="connsiteY5" fmla="*/ 5954723 h 5954723"/>
              <a:gd name="connsiteX6" fmla="*/ 0 w 5977891"/>
              <a:gd name="connsiteY6" fmla="*/ 0 h 5954723"/>
              <a:gd name="connsiteX0" fmla="*/ 0 w 5977891"/>
              <a:gd name="connsiteY0" fmla="*/ 0 h 5954723"/>
              <a:gd name="connsiteX1" fmla="*/ 3251298 w 5977891"/>
              <a:gd name="connsiteY1" fmla="*/ 0 h 5954723"/>
              <a:gd name="connsiteX2" fmla="*/ 3251298 w 5977891"/>
              <a:gd name="connsiteY2" fmla="*/ 2437430 h 5954723"/>
              <a:gd name="connsiteX3" fmla="*/ 5977891 w 5977891"/>
              <a:gd name="connsiteY3" fmla="*/ 2453333 h 5954723"/>
              <a:gd name="connsiteX4" fmla="*/ 5969182 w 5977891"/>
              <a:gd name="connsiteY4" fmla="*/ 5954723 h 5954723"/>
              <a:gd name="connsiteX5" fmla="*/ 0 w 5977891"/>
              <a:gd name="connsiteY5" fmla="*/ 5954723 h 5954723"/>
              <a:gd name="connsiteX6" fmla="*/ 0 w 5977891"/>
              <a:gd name="connsiteY6" fmla="*/ 0 h 5954723"/>
              <a:gd name="connsiteX0" fmla="*/ 0 w 5977891"/>
              <a:gd name="connsiteY0" fmla="*/ 0 h 5954723"/>
              <a:gd name="connsiteX1" fmla="*/ 3251298 w 5977891"/>
              <a:gd name="connsiteY1" fmla="*/ 0 h 5954723"/>
              <a:gd name="connsiteX2" fmla="*/ 3251298 w 5977891"/>
              <a:gd name="connsiteY2" fmla="*/ 2453333 h 5954723"/>
              <a:gd name="connsiteX3" fmla="*/ 5977891 w 5977891"/>
              <a:gd name="connsiteY3" fmla="*/ 2453333 h 5954723"/>
              <a:gd name="connsiteX4" fmla="*/ 5969182 w 5977891"/>
              <a:gd name="connsiteY4" fmla="*/ 5954723 h 5954723"/>
              <a:gd name="connsiteX5" fmla="*/ 0 w 5977891"/>
              <a:gd name="connsiteY5" fmla="*/ 5954723 h 5954723"/>
              <a:gd name="connsiteX6" fmla="*/ 0 w 5977891"/>
              <a:gd name="connsiteY6" fmla="*/ 0 h 5954723"/>
              <a:gd name="connsiteX0" fmla="*/ 0 w 6136725"/>
              <a:gd name="connsiteY0" fmla="*/ 0 h 5954723"/>
              <a:gd name="connsiteX1" fmla="*/ 3251298 w 6136725"/>
              <a:gd name="connsiteY1" fmla="*/ 0 h 5954723"/>
              <a:gd name="connsiteX2" fmla="*/ 3251298 w 6136725"/>
              <a:gd name="connsiteY2" fmla="*/ 2453333 h 5954723"/>
              <a:gd name="connsiteX3" fmla="*/ 6136725 w 6136725"/>
              <a:gd name="connsiteY3" fmla="*/ 2453333 h 5954723"/>
              <a:gd name="connsiteX4" fmla="*/ 5969182 w 6136725"/>
              <a:gd name="connsiteY4" fmla="*/ 5954723 h 5954723"/>
              <a:gd name="connsiteX5" fmla="*/ 0 w 6136725"/>
              <a:gd name="connsiteY5" fmla="*/ 5954723 h 5954723"/>
              <a:gd name="connsiteX6" fmla="*/ 0 w 6136725"/>
              <a:gd name="connsiteY6" fmla="*/ 0 h 5954723"/>
              <a:gd name="connsiteX0" fmla="*/ 0 w 6141252"/>
              <a:gd name="connsiteY0" fmla="*/ 0 h 5954723"/>
              <a:gd name="connsiteX1" fmla="*/ 3251298 w 6141252"/>
              <a:gd name="connsiteY1" fmla="*/ 0 h 5954723"/>
              <a:gd name="connsiteX2" fmla="*/ 3251298 w 6141252"/>
              <a:gd name="connsiteY2" fmla="*/ 2453333 h 5954723"/>
              <a:gd name="connsiteX3" fmla="*/ 6136725 w 6141252"/>
              <a:gd name="connsiteY3" fmla="*/ 2453333 h 5954723"/>
              <a:gd name="connsiteX4" fmla="*/ 6141252 w 6141252"/>
              <a:gd name="connsiteY4" fmla="*/ 5954723 h 5954723"/>
              <a:gd name="connsiteX5" fmla="*/ 0 w 6141252"/>
              <a:gd name="connsiteY5" fmla="*/ 5954723 h 5954723"/>
              <a:gd name="connsiteX6" fmla="*/ 0 w 6141252"/>
              <a:gd name="connsiteY6" fmla="*/ 0 h 5954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41252" h="5954723">
                <a:moveTo>
                  <a:pt x="0" y="0"/>
                </a:moveTo>
                <a:lnTo>
                  <a:pt x="3251298" y="0"/>
                </a:lnTo>
                <a:lnTo>
                  <a:pt x="3251298" y="2453333"/>
                </a:lnTo>
                <a:lnTo>
                  <a:pt x="6136725" y="2453333"/>
                </a:lnTo>
                <a:lnTo>
                  <a:pt x="6141252" y="5954723"/>
                </a:lnTo>
                <a:lnTo>
                  <a:pt x="0" y="595472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 w="28575">
            <a:solidFill>
              <a:schemeClr val="accent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390FDED-977E-4635-B6D2-73C7996FE802}"/>
              </a:ext>
            </a:extLst>
          </p:cNvPr>
          <p:cNvSpPr/>
          <p:nvPr/>
        </p:nvSpPr>
        <p:spPr>
          <a:xfrm>
            <a:off x="1547055" y="420941"/>
            <a:ext cx="2952328" cy="5930882"/>
          </a:xfrm>
          <a:prstGeom prst="rect">
            <a:avLst/>
          </a:prstGeom>
          <a:solidFill>
            <a:srgbClr val="D3B5E9"/>
          </a:solidFill>
          <a:ln w="28575">
            <a:solidFill>
              <a:srgbClr val="7030A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02DD564E-780C-4701-B67E-DBB8B4A68CC1}"/>
              </a:ext>
            </a:extLst>
          </p:cNvPr>
          <p:cNvGrpSpPr/>
          <p:nvPr/>
        </p:nvGrpSpPr>
        <p:grpSpPr>
          <a:xfrm>
            <a:off x="2272527" y="479412"/>
            <a:ext cx="1486994" cy="629416"/>
            <a:chOff x="796813" y="607151"/>
            <a:chExt cx="1486994" cy="629416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AF6FA644-5224-48F1-859B-0CFFFC7AB141}"/>
                </a:ext>
              </a:extLst>
            </p:cNvPr>
            <p:cNvSpPr/>
            <p:nvPr/>
          </p:nvSpPr>
          <p:spPr>
            <a:xfrm>
              <a:off x="827583" y="640745"/>
              <a:ext cx="1430207" cy="411991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7030A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2" name="Picture 4" descr="Image result for university of manchester logo">
              <a:extLst>
                <a:ext uri="{FF2B5EF4-FFF2-40B4-BE49-F238E27FC236}">
                  <a16:creationId xmlns:a16="http://schemas.microsoft.com/office/drawing/2014/main" id="{AE97DDC3-294B-411A-8BDB-F7C66F6EA7B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69"/>
            <a:stretch/>
          </p:blipFill>
          <p:spPr bwMode="auto">
            <a:xfrm>
              <a:off x="796813" y="607151"/>
              <a:ext cx="1486994" cy="6294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3" name="Picture 92">
            <a:extLst>
              <a:ext uri="{FF2B5EF4-FFF2-40B4-BE49-F238E27FC236}">
                <a16:creationId xmlns:a16="http://schemas.microsoft.com/office/drawing/2014/main" id="{F91BD54D-D1FE-4441-8B9B-BE7DDDDCC0C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4" t="20315" r="12697" b="9665"/>
          <a:stretch/>
        </p:blipFill>
        <p:spPr>
          <a:xfrm>
            <a:off x="4827665" y="2916369"/>
            <a:ext cx="1086011" cy="1394346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B156FC6C-0267-4E94-BEE5-10D0A1993E7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6" t="19657" r="8736" b="10184"/>
          <a:stretch/>
        </p:blipFill>
        <p:spPr>
          <a:xfrm>
            <a:off x="4827665" y="1199902"/>
            <a:ext cx="1086011" cy="1397110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11AF9D81-A8E2-4720-AAC9-37F02760159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97" t="19657" r="8743" b="10323"/>
          <a:stretch/>
        </p:blipFill>
        <p:spPr>
          <a:xfrm>
            <a:off x="1800016" y="1199902"/>
            <a:ext cx="1088165" cy="1397110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FD25C5F2-6E8B-437F-8C52-C7EA7EE9334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8831" y="1109787"/>
            <a:ext cx="1086012" cy="1397110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3C4FD633-2B2A-4650-9218-50EF22290EC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7" t="19246" r="7705" b="10595"/>
          <a:stretch/>
        </p:blipFill>
        <p:spPr>
          <a:xfrm>
            <a:off x="1802169" y="2916369"/>
            <a:ext cx="1086012" cy="1397110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A4753FA4-302F-4791-80DA-D28E8981F890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188" b="30830"/>
          <a:stretch/>
        </p:blipFill>
        <p:spPr>
          <a:xfrm>
            <a:off x="4827664" y="4669413"/>
            <a:ext cx="1086011" cy="1394347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959E0159-4281-4D47-92C9-B23A2F5CC894}"/>
              </a:ext>
            </a:extLst>
          </p:cNvPr>
          <p:cNvSpPr txBox="1"/>
          <p:nvPr/>
        </p:nvSpPr>
        <p:spPr>
          <a:xfrm>
            <a:off x="1583218" y="2610321"/>
            <a:ext cx="1521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Vasileios Georgiadis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7C9618E5-BAE5-4439-BE58-D2631F920610}"/>
              </a:ext>
            </a:extLst>
          </p:cNvPr>
          <p:cNvSpPr txBox="1"/>
          <p:nvPr/>
        </p:nvSpPr>
        <p:spPr>
          <a:xfrm>
            <a:off x="3046831" y="2610321"/>
            <a:ext cx="1373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Elliott Smith</a:t>
            </a: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18C4C17D-7CD2-40F5-B36E-E5C05A826046}"/>
              </a:ext>
            </a:extLst>
          </p:cNvPr>
          <p:cNvSpPr txBox="1"/>
          <p:nvPr/>
        </p:nvSpPr>
        <p:spPr>
          <a:xfrm>
            <a:off x="1618065" y="4326787"/>
            <a:ext cx="14542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Morgan Hibberd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A44818D6-BDD2-49E5-AAAE-095A5C5A0731}"/>
              </a:ext>
            </a:extLst>
          </p:cNvPr>
          <p:cNvSpPr txBox="1"/>
          <p:nvPr/>
        </p:nvSpPr>
        <p:spPr>
          <a:xfrm>
            <a:off x="2979861" y="6063760"/>
            <a:ext cx="1430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Robert Appleby</a:t>
            </a:r>
          </a:p>
        </p:txBody>
      </p:sp>
      <p:pic>
        <p:nvPicPr>
          <p:cNvPr id="109" name="Picture 108">
            <a:extLst>
              <a:ext uri="{FF2B5EF4-FFF2-40B4-BE49-F238E27FC236}">
                <a16:creationId xmlns:a16="http://schemas.microsoft.com/office/drawing/2014/main" id="{08AE7742-3A1B-4167-969D-97F22AF70F36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01" t="32210" r="13609" b="4888"/>
          <a:stretch/>
        </p:blipFill>
        <p:spPr>
          <a:xfrm rot="5400000">
            <a:off x="1646621" y="4824963"/>
            <a:ext cx="1397109" cy="1086010"/>
          </a:xfrm>
          <a:prstGeom prst="rect">
            <a:avLst/>
          </a:prstGeom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EDD455B7-5E19-40BA-8408-B323C841C9DA}"/>
              </a:ext>
            </a:extLst>
          </p:cNvPr>
          <p:cNvSpPr txBox="1"/>
          <p:nvPr/>
        </p:nvSpPr>
        <p:spPr>
          <a:xfrm>
            <a:off x="1613269" y="6063760"/>
            <a:ext cx="1463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Darren Graham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7B5E6A85-B742-4230-8025-6234AB5F4918}"/>
              </a:ext>
            </a:extLst>
          </p:cNvPr>
          <p:cNvSpPr txBox="1"/>
          <p:nvPr/>
        </p:nvSpPr>
        <p:spPr>
          <a:xfrm>
            <a:off x="4769471" y="4310715"/>
            <a:ext cx="12023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Daniel Lake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B048BC2-29DA-4B04-89EE-292CE85BCC56}"/>
              </a:ext>
            </a:extLst>
          </p:cNvPr>
          <p:cNvSpPr txBox="1"/>
          <p:nvPr/>
        </p:nvSpPr>
        <p:spPr>
          <a:xfrm>
            <a:off x="4711522" y="2610321"/>
            <a:ext cx="1318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Oliver Finlay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555BE8D-A13D-40AF-A18A-8652849CB5FB}"/>
              </a:ext>
            </a:extLst>
          </p:cNvPr>
          <p:cNvSpPr txBox="1"/>
          <p:nvPr/>
        </p:nvSpPr>
        <p:spPr>
          <a:xfrm>
            <a:off x="4607554" y="6063760"/>
            <a:ext cx="15262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Prof.</a:t>
            </a:r>
            <a:r>
              <a:rPr lang="en-GB" sz="1200" dirty="0"/>
              <a:t> Steven Jamison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BC1B1814-6CED-475B-A533-163B83E5CF9E}"/>
              </a:ext>
            </a:extLst>
          </p:cNvPr>
          <p:cNvSpPr txBox="1"/>
          <p:nvPr/>
        </p:nvSpPr>
        <p:spPr>
          <a:xfrm>
            <a:off x="5974560" y="6063760"/>
            <a:ext cx="14308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Prof.</a:t>
            </a:r>
            <a:r>
              <a:rPr lang="en-GB" sz="1200" dirty="0"/>
              <a:t> Graeme Burt</a:t>
            </a: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21D3A5DE-DC9C-45AB-9144-E804061EE838}"/>
              </a:ext>
            </a:extLst>
          </p:cNvPr>
          <p:cNvSpPr txBox="1"/>
          <p:nvPr/>
        </p:nvSpPr>
        <p:spPr>
          <a:xfrm>
            <a:off x="7698701" y="2520206"/>
            <a:ext cx="1373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David Walsh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0395E2EB-6747-40AF-9C19-85166F7E8AEE}"/>
              </a:ext>
            </a:extLst>
          </p:cNvPr>
          <p:cNvSpPr txBox="1"/>
          <p:nvPr/>
        </p:nvSpPr>
        <p:spPr>
          <a:xfrm>
            <a:off x="8963022" y="2520206"/>
            <a:ext cx="15776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Dr. Edward </a:t>
            </a:r>
            <a:r>
              <a:rPr lang="en-GB" sz="1200" dirty="0" err="1"/>
              <a:t>Snedden</a:t>
            </a:r>
            <a:endParaRPr lang="en-GB" sz="1200" dirty="0"/>
          </a:p>
        </p:txBody>
      </p:sp>
      <p:pic>
        <p:nvPicPr>
          <p:cNvPr id="117" name="Picture 4" descr="Lancaster University Library Logo">
            <a:extLst>
              <a:ext uri="{FF2B5EF4-FFF2-40B4-BE49-F238E27FC236}">
                <a16:creationId xmlns:a16="http://schemas.microsoft.com/office/drawing/2014/main" id="{6AA6FE21-7219-4BE0-80CD-AE3D5AE50F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80" r="36330"/>
          <a:stretch/>
        </p:blipFill>
        <p:spPr bwMode="auto">
          <a:xfrm>
            <a:off x="5107863" y="492949"/>
            <a:ext cx="1879702" cy="629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8" name="Picture 11" descr="C:\Users\mbcx8mh6\AppData\Local\Microsoft\Windows\Temporary Internet Files\Content.Outlook\HGHMSOX2\stfc.png">
            <a:extLst>
              <a:ext uri="{FF2B5EF4-FFF2-40B4-BE49-F238E27FC236}">
                <a16:creationId xmlns:a16="http://schemas.microsoft.com/office/drawing/2014/main" id="{5A50A132-117B-4415-B693-6B98B57002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1" t="29876" r="52835" b="32189"/>
          <a:stretch/>
        </p:blipFill>
        <p:spPr bwMode="auto">
          <a:xfrm>
            <a:off x="7835177" y="420941"/>
            <a:ext cx="2365225" cy="60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9" name="Picture 118">
            <a:extLst>
              <a:ext uri="{FF2B5EF4-FFF2-40B4-BE49-F238E27FC236}">
                <a16:creationId xmlns:a16="http://schemas.microsoft.com/office/drawing/2014/main" id="{02B2974E-4A7B-46A2-8B49-8EC1AAE77248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61" r="12262" b="15014"/>
          <a:stretch/>
        </p:blipFill>
        <p:spPr>
          <a:xfrm>
            <a:off x="6146959" y="4669414"/>
            <a:ext cx="1086012" cy="139434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0" name="Picture 2" descr="Chris, Rob and Robyn smiling and standing with their EPS certificate">
            <a:extLst>
              <a:ext uri="{FF2B5EF4-FFF2-40B4-BE49-F238E27FC236}">
                <a16:creationId xmlns:a16="http://schemas.microsoft.com/office/drawing/2014/main" id="{C4199CF9-E216-475A-9A93-EB4873B912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58" t="11045" r="36882" b="43550"/>
          <a:stretch/>
        </p:blipFill>
        <p:spPr bwMode="auto">
          <a:xfrm>
            <a:off x="3133627" y="4669414"/>
            <a:ext cx="1086011" cy="139434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1" name="Picture 2" descr="Members of the DATA programme in the CLARA electron beam hall; from left to right: David Walsh (ASTeC), Morgan Hibberd ">
            <a:extLst>
              <a:ext uri="{FF2B5EF4-FFF2-40B4-BE49-F238E27FC236}">
                <a16:creationId xmlns:a16="http://schemas.microsoft.com/office/drawing/2014/main" id="{46F44ECD-74ED-43CE-8284-8AF78DCA4E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77" t="13111" r="75171" b="44858"/>
          <a:stretch/>
        </p:blipFill>
        <p:spPr bwMode="auto">
          <a:xfrm>
            <a:off x="7842369" y="1109787"/>
            <a:ext cx="1086011" cy="1397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" name="Picture 121">
            <a:extLst>
              <a:ext uri="{FF2B5EF4-FFF2-40B4-BE49-F238E27FC236}">
                <a16:creationId xmlns:a16="http://schemas.microsoft.com/office/drawing/2014/main" id="{4A996C5F-3D52-470E-A0AB-2E2DAFD4FFFF}"/>
              </a:ext>
            </a:extLst>
          </p:cNvPr>
          <p:cNvPicPr>
            <a:picLocks noChangeAspect="1"/>
          </p:cNvPicPr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artisticBlur radius="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845" r="6332" b="17518"/>
          <a:stretch/>
        </p:blipFill>
        <p:spPr>
          <a:xfrm>
            <a:off x="3173900" y="1199902"/>
            <a:ext cx="1042731" cy="1410421"/>
          </a:xfrm>
          <a:prstGeom prst="rect">
            <a:avLst/>
          </a:prstGeom>
        </p:spPr>
      </p:pic>
      <p:pic>
        <p:nvPicPr>
          <p:cNvPr id="123" name="Picture 122">
            <a:extLst>
              <a:ext uri="{FF2B5EF4-FFF2-40B4-BE49-F238E27FC236}">
                <a16:creationId xmlns:a16="http://schemas.microsoft.com/office/drawing/2014/main" id="{6CD049B1-8CE6-4CDC-A67D-C84275313462}"/>
              </a:ext>
            </a:extLst>
          </p:cNvPr>
          <p:cNvPicPr>
            <a:picLocks noChangeAspect="1"/>
          </p:cNvPicPr>
          <p:nvPr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33" t="20845" r="6333" b="17518"/>
          <a:stretch/>
        </p:blipFill>
        <p:spPr>
          <a:xfrm>
            <a:off x="3318162" y="1199902"/>
            <a:ext cx="879836" cy="1410421"/>
          </a:xfrm>
          <a:prstGeom prst="roundRect">
            <a:avLst>
              <a:gd name="adj" fmla="val 24423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4" name="TextBox 123">
            <a:extLst>
              <a:ext uri="{FF2B5EF4-FFF2-40B4-BE49-F238E27FC236}">
                <a16:creationId xmlns:a16="http://schemas.microsoft.com/office/drawing/2014/main" id="{96434BEF-9C28-41C9-A913-612C54CB3FCB}"/>
              </a:ext>
            </a:extLst>
          </p:cNvPr>
          <p:cNvSpPr txBox="1"/>
          <p:nvPr/>
        </p:nvSpPr>
        <p:spPr>
          <a:xfrm>
            <a:off x="7423554" y="6063760"/>
            <a:ext cx="1144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Dr.</a:t>
            </a:r>
            <a:r>
              <a:rPr lang="en-GB" sz="1200" dirty="0"/>
              <a:t> Rosa </a:t>
            </a:r>
            <a:r>
              <a:rPr lang="en-GB" sz="1200" dirty="0" err="1"/>
              <a:t>Letizia</a:t>
            </a:r>
            <a:endParaRPr lang="en-GB" sz="1200" dirty="0"/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592E86F-9E58-4813-ACB3-6B4466F3C1F2}"/>
              </a:ext>
            </a:extLst>
          </p:cNvPr>
          <p:cNvSpPr txBox="1"/>
          <p:nvPr/>
        </p:nvSpPr>
        <p:spPr>
          <a:xfrm>
            <a:off x="8748688" y="6063760"/>
            <a:ext cx="1143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Dr.</a:t>
            </a:r>
            <a:r>
              <a:rPr lang="en-GB" sz="1200" dirty="0"/>
              <a:t> Osman Akin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28BE0088-2C4D-4E68-B427-82D4B4A21E57}"/>
              </a:ext>
            </a:extLst>
          </p:cNvPr>
          <p:cNvSpPr txBox="1"/>
          <p:nvPr/>
        </p:nvSpPr>
        <p:spPr>
          <a:xfrm>
            <a:off x="7371155" y="4310715"/>
            <a:ext cx="12616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Dr.</a:t>
            </a:r>
            <a:r>
              <a:rPr lang="en-GB" sz="1200" dirty="0"/>
              <a:t> Conor Mosley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9FFB514-8BF0-4551-8DD4-3403D98B2EDD}"/>
              </a:ext>
            </a:extLst>
          </p:cNvPr>
          <p:cNvSpPr txBox="1"/>
          <p:nvPr/>
        </p:nvSpPr>
        <p:spPr>
          <a:xfrm>
            <a:off x="8640002" y="4310715"/>
            <a:ext cx="1357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Dr.</a:t>
            </a:r>
            <a:r>
              <a:rPr lang="en-GB" sz="1200" dirty="0"/>
              <a:t> </a:t>
            </a:r>
            <a:r>
              <a:rPr lang="en-GB" sz="1200" dirty="0" err="1"/>
              <a:t>Oznur</a:t>
            </a:r>
            <a:r>
              <a:rPr lang="en-GB" sz="1200" dirty="0"/>
              <a:t> </a:t>
            </a:r>
            <a:r>
              <a:rPr lang="en-GB" sz="1200" dirty="0" err="1"/>
              <a:t>Apsimon</a:t>
            </a:r>
            <a:endParaRPr lang="en-GB" sz="1200" dirty="0"/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B7356B89-4D61-46FC-B1D4-0C541C545E38}"/>
              </a:ext>
            </a:extLst>
          </p:cNvPr>
          <p:cNvSpPr txBox="1"/>
          <p:nvPr/>
        </p:nvSpPr>
        <p:spPr>
          <a:xfrm>
            <a:off x="6047714" y="4310715"/>
            <a:ext cx="12475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/>
              <a:t>Dr.</a:t>
            </a:r>
            <a:r>
              <a:rPr lang="en-GB" sz="1200" dirty="0"/>
              <a:t> Sergey </a:t>
            </a:r>
            <a:r>
              <a:rPr lang="en-GB" sz="1200" dirty="0" err="1"/>
              <a:t>Siaber</a:t>
            </a:r>
            <a:endParaRPr lang="en-GB" sz="1200" dirty="0"/>
          </a:p>
        </p:txBody>
      </p:sp>
      <p:pic>
        <p:nvPicPr>
          <p:cNvPr id="129" name="Picture 2" descr="Rosa Letizia">
            <a:extLst>
              <a:ext uri="{FF2B5EF4-FFF2-40B4-BE49-F238E27FC236}">
                <a16:creationId xmlns:a16="http://schemas.microsoft.com/office/drawing/2014/main" id="{573CA514-233D-4E91-BDE8-BBD9E7B3E5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3470" y="4671634"/>
            <a:ext cx="1107893" cy="13899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4" descr="Osman AKIN | Ph.D. | Lancaster University, Lancaster | LU ...">
            <a:extLst>
              <a:ext uri="{FF2B5EF4-FFF2-40B4-BE49-F238E27FC236}">
                <a16:creationId xmlns:a16="http://schemas.microsoft.com/office/drawing/2014/main" id="{1C589D51-8F0A-4F1A-8811-FA3B64DA44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66" r="9381"/>
          <a:stretch/>
        </p:blipFill>
        <p:spPr bwMode="auto">
          <a:xfrm>
            <a:off x="8763437" y="4669782"/>
            <a:ext cx="1100228" cy="13917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6" descr="Directions in particle beam-driven plasma wakefield acceleration ...">
            <a:extLst>
              <a:ext uri="{FF2B5EF4-FFF2-40B4-BE49-F238E27FC236}">
                <a16:creationId xmlns:a16="http://schemas.microsoft.com/office/drawing/2014/main" id="{CF564E14-B919-4A2B-BA44-3175D1FDC2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0" r="11573"/>
          <a:stretch/>
        </p:blipFill>
        <p:spPr bwMode="auto">
          <a:xfrm>
            <a:off x="8743695" y="2925077"/>
            <a:ext cx="1126054" cy="138852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10" descr="News and events">
            <a:extLst>
              <a:ext uri="{FF2B5EF4-FFF2-40B4-BE49-F238E27FC236}">
                <a16:creationId xmlns:a16="http://schemas.microsoft.com/office/drawing/2014/main" id="{19100F5F-AFB3-4EB9-BF51-99ED96FF15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7" r="19994" b="51177"/>
          <a:stretch/>
        </p:blipFill>
        <p:spPr bwMode="auto">
          <a:xfrm>
            <a:off x="7443471" y="2916370"/>
            <a:ext cx="1107892" cy="1393004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132">
            <a:extLst>
              <a:ext uri="{FF2B5EF4-FFF2-40B4-BE49-F238E27FC236}">
                <a16:creationId xmlns:a16="http://schemas.microsoft.com/office/drawing/2014/main" id="{113DDA88-73C3-4399-8EDD-FFD8A64DC2FE}"/>
              </a:ext>
            </a:extLst>
          </p:cNvPr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1" t="25538" r="33394" b="4415"/>
          <a:stretch/>
        </p:blipFill>
        <p:spPr>
          <a:xfrm>
            <a:off x="6146959" y="2916369"/>
            <a:ext cx="1080120" cy="13930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658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5D91E9A2-E2AE-4622-AC98-0ADEA6F003B5}"/>
              </a:ext>
            </a:extLst>
          </p:cNvPr>
          <p:cNvGrpSpPr/>
          <p:nvPr/>
        </p:nvGrpSpPr>
        <p:grpSpPr>
          <a:xfrm>
            <a:off x="6236286" y="916032"/>
            <a:ext cx="4507001" cy="3833710"/>
            <a:chOff x="152400" y="1137646"/>
            <a:chExt cx="4507003" cy="383371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D081231-C6E1-4AF2-B7A2-BE376DF0B79B}"/>
                </a:ext>
              </a:extLst>
            </p:cNvPr>
            <p:cNvSpPr txBox="1"/>
            <p:nvPr/>
          </p:nvSpPr>
          <p:spPr>
            <a:xfrm>
              <a:off x="414811" y="1231077"/>
              <a:ext cx="16096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2060"/>
                  </a:solidFill>
                </a:rPr>
                <a:t>Particle physics</a:t>
              </a:r>
            </a:p>
          </p:txBody>
        </p:sp>
        <p:pic>
          <p:nvPicPr>
            <p:cNvPr id="31" name="Picture 2" descr="C:\SPJ\Presentations\UFOX\11_ILC_schematic_image(E).jpg">
              <a:extLst>
                <a:ext uri="{FF2B5EF4-FFF2-40B4-BE49-F238E27FC236}">
                  <a16:creationId xmlns:a16="http://schemas.microsoft.com/office/drawing/2014/main" id="{280D31B1-133F-4158-BF26-DB2CFEA69C3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3177" y="1786535"/>
              <a:ext cx="3269990" cy="1933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0AE98E7-78DA-4E03-8FAE-E6B9E7ADD7DB}"/>
                </a:ext>
              </a:extLst>
            </p:cNvPr>
            <p:cNvSpPr txBox="1"/>
            <p:nvPr/>
          </p:nvSpPr>
          <p:spPr>
            <a:xfrm rot="20597454">
              <a:off x="412157" y="2007575"/>
              <a:ext cx="31217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/>
                <a:t>International Linear Collider ~30km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B2C0341-C03B-47C1-88F1-9976F0699AED}"/>
                </a:ext>
              </a:extLst>
            </p:cNvPr>
            <p:cNvSpPr txBox="1"/>
            <p:nvPr/>
          </p:nvSpPr>
          <p:spPr>
            <a:xfrm>
              <a:off x="511892" y="3079196"/>
              <a:ext cx="41475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‘CERN’s ‘Compact Linear Collider’ ~48km</a:t>
              </a:r>
            </a:p>
          </p:txBody>
        </p:sp>
        <p:sp>
          <p:nvSpPr>
            <p:cNvPr id="34" name="Rounded Rectangle 17">
              <a:extLst>
                <a:ext uri="{FF2B5EF4-FFF2-40B4-BE49-F238E27FC236}">
                  <a16:creationId xmlns:a16="http://schemas.microsoft.com/office/drawing/2014/main" id="{92750912-6B62-4F34-BB9E-2CE35029AF27}"/>
                </a:ext>
              </a:extLst>
            </p:cNvPr>
            <p:cNvSpPr/>
            <p:nvPr/>
          </p:nvSpPr>
          <p:spPr>
            <a:xfrm>
              <a:off x="152400" y="1137646"/>
              <a:ext cx="4315810" cy="3833710"/>
            </a:xfrm>
            <a:prstGeom prst="roundRect">
              <a:avLst>
                <a:gd name="adj" fmla="val 13042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45A61804-A06D-4FB8-B8C0-7B74416DC350}"/>
                </a:ext>
              </a:extLst>
            </p:cNvPr>
            <p:cNvSpPr txBox="1"/>
            <p:nvPr/>
          </p:nvSpPr>
          <p:spPr>
            <a:xfrm>
              <a:off x="804980" y="3723350"/>
              <a:ext cx="330718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Scale of accelerators set by O(100MV/m) gradient limitation</a:t>
              </a:r>
            </a:p>
            <a:p>
              <a:r>
                <a:rPr lang="en-US" sz="1400" dirty="0"/>
                <a:t> (fundamental limits, atomic lattice distortion</a:t>
              </a:r>
              <a:endParaRPr lang="en-GB" sz="140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695853A-97E1-4948-BA67-A1B33CDBD569}"/>
              </a:ext>
            </a:extLst>
          </p:cNvPr>
          <p:cNvSpPr txBox="1"/>
          <p:nvPr/>
        </p:nvSpPr>
        <p:spPr>
          <a:xfrm>
            <a:off x="4177303" y="5018207"/>
            <a:ext cx="359662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dirty="0"/>
              <a:t>Field strengths O(100MV/cm)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44" indent="-285744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9B2FC88-C71B-4529-A45D-CBCD6FCB59EB}"/>
              </a:ext>
            </a:extLst>
          </p:cNvPr>
          <p:cNvSpPr txBox="1"/>
          <p:nvPr/>
        </p:nvSpPr>
        <p:spPr>
          <a:xfrm>
            <a:off x="4191501" y="5521866"/>
            <a:ext cx="44483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sz="2000" dirty="0"/>
              <a:t>Picosecond period, broad-bandwidth, </a:t>
            </a:r>
            <a:br>
              <a:rPr lang="en-US" sz="2000" dirty="0"/>
            </a:br>
            <a:r>
              <a:rPr lang="en-US" sz="2000" dirty="0"/>
              <a:t>direct waveform control</a:t>
            </a:r>
            <a:endParaRPr lang="en-GB" sz="2000" dirty="0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20F8115-D3CD-4012-8F75-696485F9D59D}"/>
              </a:ext>
            </a:extLst>
          </p:cNvPr>
          <p:cNvGrpSpPr/>
          <p:nvPr/>
        </p:nvGrpSpPr>
        <p:grpSpPr>
          <a:xfrm>
            <a:off x="1325594" y="896735"/>
            <a:ext cx="5153104" cy="3807029"/>
            <a:chOff x="4142820" y="1135429"/>
            <a:chExt cx="5153103" cy="3807029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B1D95A2-7434-4DD2-9065-F5B923E74839}"/>
                </a:ext>
              </a:extLst>
            </p:cNvPr>
            <p:cNvSpPr txBox="1"/>
            <p:nvPr/>
          </p:nvSpPr>
          <p:spPr>
            <a:xfrm>
              <a:off x="4861635" y="1207141"/>
              <a:ext cx="38110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2060"/>
                  </a:solidFill>
                </a:rPr>
                <a:t>Light sources: </a:t>
              </a:r>
              <a:r>
                <a:rPr lang="en-GB" dirty="0" err="1">
                  <a:solidFill>
                    <a:srgbClr val="002060"/>
                  </a:solidFill>
                </a:rPr>
                <a:t>xray</a:t>
              </a:r>
              <a:r>
                <a:rPr lang="en-GB" dirty="0">
                  <a:solidFill>
                    <a:srgbClr val="002060"/>
                  </a:solidFill>
                </a:rPr>
                <a:t> Free-electron lasers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D5060A46-6F6D-433D-ACE9-17B65389DC25}"/>
                </a:ext>
              </a:extLst>
            </p:cNvPr>
            <p:cNvSpPr/>
            <p:nvPr/>
          </p:nvSpPr>
          <p:spPr>
            <a:xfrm>
              <a:off x="5217681" y="1871674"/>
              <a:ext cx="27790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/>
                <a:t>5GeV beams, &lt;10fs bunches sought</a:t>
              </a:r>
            </a:p>
          </p:txBody>
        </p:sp>
        <p:sp>
          <p:nvSpPr>
            <p:cNvPr id="41" name="Rounded Rectangle 20">
              <a:extLst>
                <a:ext uri="{FF2B5EF4-FFF2-40B4-BE49-F238E27FC236}">
                  <a16:creationId xmlns:a16="http://schemas.microsoft.com/office/drawing/2014/main" id="{A7F87662-E474-4308-96E2-14835072C937}"/>
                </a:ext>
              </a:extLst>
            </p:cNvPr>
            <p:cNvSpPr/>
            <p:nvPr/>
          </p:nvSpPr>
          <p:spPr>
            <a:xfrm>
              <a:off x="4523177" y="1135429"/>
              <a:ext cx="4468424" cy="3807029"/>
            </a:xfrm>
            <a:prstGeom prst="roundRect">
              <a:avLst>
                <a:gd name="adj" fmla="val 12736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2" name="Picture 4">
              <a:extLst>
                <a:ext uri="{FF2B5EF4-FFF2-40B4-BE49-F238E27FC236}">
                  <a16:creationId xmlns:a16="http://schemas.microsoft.com/office/drawing/2014/main" id="{412B3C81-A5A5-46E1-B77F-9A1733CFE5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7681" y="2237901"/>
              <a:ext cx="2985271" cy="10926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77304CF6-2BCF-42D5-A8C6-22EE893AEF5C}"/>
                </a:ext>
              </a:extLst>
            </p:cNvPr>
            <p:cNvGrpSpPr/>
            <p:nvPr/>
          </p:nvGrpSpPr>
          <p:grpSpPr>
            <a:xfrm>
              <a:off x="5988648" y="2980272"/>
              <a:ext cx="2607669" cy="1063496"/>
              <a:chOff x="6437716" y="3921443"/>
              <a:chExt cx="2338504" cy="846021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89A19B32-CACA-49B9-938C-60C12D2741CD}"/>
                  </a:ext>
                </a:extLst>
              </p:cNvPr>
              <p:cNvSpPr/>
              <p:nvPr/>
            </p:nvSpPr>
            <p:spPr>
              <a:xfrm>
                <a:off x="6437716" y="3921443"/>
                <a:ext cx="2338504" cy="84602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9" name="Picture 6">
                <a:extLst>
                  <a:ext uri="{FF2B5EF4-FFF2-40B4-BE49-F238E27FC236}">
                    <a16:creationId xmlns:a16="http://schemas.microsoft.com/office/drawing/2014/main" id="{94DC806D-4BA2-4FC4-BB6E-10A1E92B36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77000" y="3962400"/>
                <a:ext cx="2236438" cy="720209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F6EE0FE-7AC2-4001-B1AE-B3544B875745}"/>
                </a:ext>
              </a:extLst>
            </p:cNvPr>
            <p:cNvSpPr txBox="1"/>
            <p:nvPr/>
          </p:nvSpPr>
          <p:spPr>
            <a:xfrm>
              <a:off x="7061224" y="2815166"/>
              <a:ext cx="142532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SACLA, Japan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979698AF-E146-4B3C-B211-B56EBEAD9605}"/>
                </a:ext>
              </a:extLst>
            </p:cNvPr>
            <p:cNvSpPr txBox="1"/>
            <p:nvPr/>
          </p:nvSpPr>
          <p:spPr>
            <a:xfrm>
              <a:off x="5693148" y="3619253"/>
              <a:ext cx="11022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LCLS, USA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D42287A-E895-42B8-808A-577DD0E26B07}"/>
                </a:ext>
              </a:extLst>
            </p:cNvPr>
            <p:cNvSpPr txBox="1"/>
            <p:nvPr/>
          </p:nvSpPr>
          <p:spPr>
            <a:xfrm>
              <a:off x="4142820" y="4001775"/>
              <a:ext cx="515310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Femtosecond manipulation of relativistic</a:t>
              </a:r>
              <a:br>
                <a:rPr lang="en-US" sz="1600" dirty="0"/>
              </a:br>
              <a:r>
                <a:rPr lang="en-US" sz="1600" dirty="0"/>
                <a:t>electron bunches using nanosecond period </a:t>
              </a:r>
              <a:br>
                <a:rPr lang="en-US" sz="1600" dirty="0"/>
              </a:br>
              <a:r>
                <a:rPr lang="en-US" sz="1600" dirty="0"/>
                <a:t>Radio Frequency sources</a:t>
              </a:r>
              <a:endParaRPr lang="en-GB" sz="1600" dirty="0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AB1409B-ED60-4E3F-B872-64AE3431F78C}"/>
                </a:ext>
              </a:extLst>
            </p:cNvPr>
            <p:cNvSpPr/>
            <p:nvPr/>
          </p:nvSpPr>
          <p:spPr>
            <a:xfrm>
              <a:off x="5398740" y="1443892"/>
              <a:ext cx="288380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/>
                <a:t>for femtosecond x-ray pulses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DABDDD6B-3F3C-4562-8843-6E8DAF4D078A}"/>
              </a:ext>
            </a:extLst>
          </p:cNvPr>
          <p:cNvSpPr txBox="1"/>
          <p:nvPr/>
        </p:nvSpPr>
        <p:spPr>
          <a:xfrm>
            <a:off x="1855403" y="5069705"/>
            <a:ext cx="17432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tx2"/>
                </a:solidFill>
              </a:rPr>
              <a:t>THz driven</a:t>
            </a:r>
          </a:p>
          <a:p>
            <a:r>
              <a:rPr lang="en-US" sz="2400" dirty="0">
                <a:solidFill>
                  <a:schemeClr val="tx2"/>
                </a:solidFill>
              </a:rPr>
              <a:t>Acceleration</a:t>
            </a:r>
            <a:endParaRPr lang="en-GB" sz="2400" dirty="0">
              <a:solidFill>
                <a:schemeClr val="tx2"/>
              </a:solidFill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EF2AFF5-107B-4CB8-8566-72441FEAC1EF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9ECB66E-1F9D-40EB-AA93-FA1D3E74C4ED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57" name="Picture 11">
                <a:extLst>
                  <a:ext uri="{FF2B5EF4-FFF2-40B4-BE49-F238E27FC236}">
                    <a16:creationId xmlns:a16="http://schemas.microsoft.com/office/drawing/2014/main" id="{FE04362C-7C5B-44AA-9026-2C9E895498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A412296A-B5D9-4D0D-9FD8-0860962527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6" name="Picture 3">
              <a:extLst>
                <a:ext uri="{FF2B5EF4-FFF2-40B4-BE49-F238E27FC236}">
                  <a16:creationId xmlns:a16="http://schemas.microsoft.com/office/drawing/2014/main" id="{5D29CA23-0BD0-4179-A1B9-455086037DE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9" name="TextBox 58">
            <a:extLst>
              <a:ext uri="{FF2B5EF4-FFF2-40B4-BE49-F238E27FC236}">
                <a16:creationId xmlns:a16="http://schemas.microsoft.com/office/drawing/2014/main" id="{AEDE687A-9362-48A4-AF01-9C5FE1E5EF86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85A516-2E6F-4FE0-9A10-47074A26C03E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Why THz radiation for particle acceleration?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2989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2D81ADA-2FE3-4576-BFAB-9BC20BCC6190}"/>
              </a:ext>
            </a:extLst>
          </p:cNvPr>
          <p:cNvGrpSpPr/>
          <p:nvPr/>
        </p:nvGrpSpPr>
        <p:grpSpPr>
          <a:xfrm>
            <a:off x="1983443" y="3653183"/>
            <a:ext cx="5338640" cy="2255284"/>
            <a:chOff x="575500" y="4157115"/>
            <a:chExt cx="5338640" cy="225528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36BDC480-3C47-4C6D-BB6F-ADEBD04E0370}"/>
                </a:ext>
              </a:extLst>
            </p:cNvPr>
            <p:cNvGrpSpPr/>
            <p:nvPr/>
          </p:nvGrpSpPr>
          <p:grpSpPr>
            <a:xfrm>
              <a:off x="575500" y="4157115"/>
              <a:ext cx="5338640" cy="2255284"/>
              <a:chOff x="575500" y="4157115"/>
              <a:chExt cx="5338640" cy="2255284"/>
            </a:xfrm>
          </p:grpSpPr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422B2321-8017-4533-9F4F-4848BC1052C1}"/>
                  </a:ext>
                </a:extLst>
              </p:cNvPr>
              <p:cNvSpPr txBox="1"/>
              <p:nvPr/>
            </p:nvSpPr>
            <p:spPr>
              <a:xfrm>
                <a:off x="786839" y="4438163"/>
                <a:ext cx="5127301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B9BD5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Oscillation period short, and well matched to the bunch duration</a:t>
                </a:r>
              </a:p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B9BD5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High field strengths possible. </a:t>
                </a:r>
              </a:p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5B9BD5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Wavelength allows for easy fabrication of structures.</a:t>
                </a: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FD1006E6-ED9A-4BD1-A988-29413B2BD165}"/>
                  </a:ext>
                </a:extLst>
              </p:cNvPr>
              <p:cNvSpPr/>
              <p:nvPr/>
            </p:nvSpPr>
            <p:spPr>
              <a:xfrm>
                <a:off x="786839" y="4157115"/>
                <a:ext cx="158133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1F497D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THz advantages: 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8BCD841-ABC4-4262-8993-F52A7B043029}"/>
                  </a:ext>
                </a:extLst>
              </p:cNvPr>
              <p:cNvSpPr txBox="1"/>
              <p:nvPr/>
            </p:nvSpPr>
            <p:spPr>
              <a:xfrm>
                <a:off x="575500" y="5673735"/>
                <a:ext cx="3449534" cy="7386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D7D3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Obtaining sub-luminal phase velocities</a:t>
                </a:r>
              </a:p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D7D3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Broadband pulses – controlling dispersion</a:t>
                </a:r>
              </a:p>
              <a:p>
                <a:pPr marL="214313" marR="0" lvl="0" indent="-214313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ED7D3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High field THz sources still challenging</a:t>
                </a:r>
              </a:p>
            </p:txBody>
          </p:sp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52CE3D-1A71-40C5-BD9B-F3A4B4839EB1}"/>
                </a:ext>
              </a:extLst>
            </p:cNvPr>
            <p:cNvSpPr/>
            <p:nvPr/>
          </p:nvSpPr>
          <p:spPr>
            <a:xfrm>
              <a:off x="786839" y="5315623"/>
              <a:ext cx="151342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THz challenges: 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B4F9DE3-A657-4D8D-B758-2F527D9CC0BF}"/>
              </a:ext>
            </a:extLst>
          </p:cNvPr>
          <p:cNvGrpSpPr/>
          <p:nvPr/>
        </p:nvGrpSpPr>
        <p:grpSpPr>
          <a:xfrm>
            <a:off x="2826764" y="965258"/>
            <a:ext cx="3296585" cy="2424084"/>
            <a:chOff x="1418435" y="1408909"/>
            <a:chExt cx="2999814" cy="2120691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30CA23DF-1D67-46B5-AC8D-87A5869A8EB7}"/>
                </a:ext>
              </a:extLst>
            </p:cNvPr>
            <p:cNvSpPr/>
            <p:nvPr/>
          </p:nvSpPr>
          <p:spPr>
            <a:xfrm>
              <a:off x="1418435" y="1423602"/>
              <a:ext cx="2914650" cy="2105998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987C20C-8EDE-4C41-B326-701DB6930AA6}"/>
                </a:ext>
              </a:extLst>
            </p:cNvPr>
            <p:cNvSpPr txBox="1"/>
            <p:nvPr/>
          </p:nvSpPr>
          <p:spPr>
            <a:xfrm>
              <a:off x="2000251" y="1408909"/>
              <a:ext cx="1908556" cy="3500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Radio frequencies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35B74CD-FEFE-4252-BEBF-F063A4676A36}"/>
                </a:ext>
              </a:extLst>
            </p:cNvPr>
            <p:cNvSpPr txBox="1"/>
            <p:nvPr/>
          </p:nvSpPr>
          <p:spPr>
            <a:xfrm>
              <a:off x="1478279" y="1686110"/>
              <a:ext cx="2939970" cy="16693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Frequency 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GHz 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period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300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 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Symbol"/>
                </a:rPr>
                <a:t>l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 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10 cm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Cavity aperture ~ 2 cm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GB" sz="1400" b="0" i="0" u="none" strike="noStrike" kern="120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~ 10 - 100 MV m</a:t>
              </a:r>
              <a:r>
                <a:rPr kumimoji="0" lang="en-GB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-1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Pulse length:  5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(superconducting)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                   5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m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(normal conducting)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C06A8E0-0D68-4959-974E-50D83EB5ECDE}"/>
              </a:ext>
            </a:extLst>
          </p:cNvPr>
          <p:cNvGrpSpPr/>
          <p:nvPr/>
        </p:nvGrpSpPr>
        <p:grpSpPr>
          <a:xfrm>
            <a:off x="4782250" y="996570"/>
            <a:ext cx="2717988" cy="2409567"/>
            <a:chOff x="4494415" y="685800"/>
            <a:chExt cx="3963784" cy="3272366"/>
          </a:xfrm>
        </p:grpSpPr>
        <p:sp>
          <p:nvSpPr>
            <p:cNvPr id="17" name="Rounded Rectangle 21">
              <a:extLst>
                <a:ext uri="{FF2B5EF4-FFF2-40B4-BE49-F238E27FC236}">
                  <a16:creationId xmlns:a16="http://schemas.microsoft.com/office/drawing/2014/main" id="{1EDFB9EF-1E7A-4C9C-8BDC-01EB3A80E0EA}"/>
                </a:ext>
              </a:extLst>
            </p:cNvPr>
            <p:cNvSpPr/>
            <p:nvPr/>
          </p:nvSpPr>
          <p:spPr>
            <a:xfrm>
              <a:off x="4494415" y="685800"/>
              <a:ext cx="3963784" cy="3272366"/>
            </a:xfrm>
            <a:prstGeom prst="round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814E80-04A2-4E33-A800-4E36AB64DB3E}"/>
                </a:ext>
              </a:extLst>
            </p:cNvPr>
            <p:cNvSpPr txBox="1"/>
            <p:nvPr/>
          </p:nvSpPr>
          <p:spPr>
            <a:xfrm>
              <a:off x="5039939" y="746050"/>
              <a:ext cx="2740772" cy="543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THz frequencies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B7346E-3D05-477A-A486-BDD81A95F4AF}"/>
                </a:ext>
              </a:extLst>
            </p:cNvPr>
            <p:cNvSpPr txBox="1"/>
            <p:nvPr/>
          </p:nvSpPr>
          <p:spPr>
            <a:xfrm>
              <a:off x="4630901" y="1125461"/>
              <a:ext cx="3528403" cy="2298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Frequency 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THz 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period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,  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Symbol"/>
                </a:rPr>
                <a:t>l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300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m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 – 1 mm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Cavity aperture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 mm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GB" sz="1400" b="0" i="0" u="none" strike="noStrike" kern="120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100 MV/m to  &gt; GV/m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Pulse length  1-5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82C75D7-8D9A-47AD-9D23-337CEE5F277E}"/>
              </a:ext>
            </a:extLst>
          </p:cNvPr>
          <p:cNvGrpSpPr/>
          <p:nvPr/>
        </p:nvGrpSpPr>
        <p:grpSpPr>
          <a:xfrm>
            <a:off x="6205606" y="982054"/>
            <a:ext cx="2865010" cy="2424084"/>
            <a:chOff x="4494416" y="685800"/>
            <a:chExt cx="3963784" cy="3272366"/>
          </a:xfrm>
        </p:grpSpPr>
        <p:sp>
          <p:nvSpPr>
            <p:cNvPr id="21" name="Rounded Rectangle 13">
              <a:extLst>
                <a:ext uri="{FF2B5EF4-FFF2-40B4-BE49-F238E27FC236}">
                  <a16:creationId xmlns:a16="http://schemas.microsoft.com/office/drawing/2014/main" id="{85653BDA-29D3-4ED4-A948-7CD13A7A8FEC}"/>
                </a:ext>
              </a:extLst>
            </p:cNvPr>
            <p:cNvSpPr/>
            <p:nvPr/>
          </p:nvSpPr>
          <p:spPr>
            <a:xfrm>
              <a:off x="4494416" y="685800"/>
              <a:ext cx="3963784" cy="3272366"/>
            </a:xfrm>
            <a:prstGeom prst="round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D0159AF-FB44-42D2-9A2C-469148A5CE33}"/>
                </a:ext>
              </a:extLst>
            </p:cNvPr>
            <p:cNvSpPr txBox="1"/>
            <p:nvPr/>
          </p:nvSpPr>
          <p:spPr>
            <a:xfrm>
              <a:off x="5044730" y="749377"/>
              <a:ext cx="3104534" cy="4667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2000" b="1" i="0" u="none" strike="noStrike" kern="1200" cap="none" spc="0" normalizeH="0" baseline="0" noProof="0" dirty="0">
                  <a:ln>
                    <a:noFill/>
                  </a:ln>
                  <a:solidFill>
                    <a:srgbClr val="1F497D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Optical frequencies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F761D63-9813-44F8-A5E6-16DAB36A86A6}"/>
                </a:ext>
              </a:extLst>
            </p:cNvPr>
            <p:cNvSpPr txBox="1"/>
            <p:nvPr/>
          </p:nvSpPr>
          <p:spPr>
            <a:xfrm>
              <a:off x="4687458" y="1146453"/>
              <a:ext cx="3579762" cy="22258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Frequency 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300 THz 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period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3 fs,  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  <a:sym typeface="Symbol"/>
                </a:rPr>
                <a:t>l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0.8 – 1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m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     Cavity aperture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ymbol" panose="05050102010706020507" pitchFamily="18" charset="2"/>
                  <a:ea typeface="+mn-ea"/>
                  <a:cs typeface="+mn-cs"/>
                </a:rPr>
                <a:t>m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E</a:t>
              </a:r>
              <a:r>
                <a:rPr kumimoji="0" lang="en-GB" sz="1400" b="0" i="0" u="none" strike="noStrike" kern="1200" cap="none" spc="0" normalizeH="0" baseline="-2500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  <a:sym typeface="Symbol"/>
                </a:rPr>
                <a:t>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100 MV m</a:t>
              </a:r>
              <a:r>
                <a:rPr kumimoji="0" lang="en-GB" sz="1400" b="0" i="0" u="none" strike="noStrike" kern="1200" cap="none" spc="0" normalizeH="0" baseline="3000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-1</a:t>
              </a: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to  &gt;&gt; GV/m</a:t>
              </a:r>
            </a:p>
            <a:p>
              <a:pPr marL="214313" marR="0" lvl="0" indent="-214313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75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Pulse length 20 fs – 1 </a:t>
              </a:r>
              <a:r>
                <a:rPr kumimoji="0" lang="en-GB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ps</a:t>
              </a:r>
              <a:br>
                <a: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</a:b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A1A2295-A9D0-4F57-8FC9-82239A34371D}"/>
              </a:ext>
            </a:extLst>
          </p:cNvPr>
          <p:cNvGrpSpPr>
            <a:grpSpLocks noChangeAspect="1"/>
          </p:cNvGrpSpPr>
          <p:nvPr/>
        </p:nvGrpSpPr>
        <p:grpSpPr>
          <a:xfrm>
            <a:off x="7725344" y="3504361"/>
            <a:ext cx="2135588" cy="1469202"/>
            <a:chOff x="3472340" y="1649592"/>
            <a:chExt cx="4544936" cy="3389402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A8DC3C6-846F-4232-8A52-9B62583FC4E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72340" y="1649592"/>
              <a:ext cx="4544936" cy="3389402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7802C96-AAAD-4F1A-8814-329E6B25A06A}"/>
                </a:ext>
              </a:extLst>
            </p:cNvPr>
            <p:cNvSpPr txBox="1"/>
            <p:nvPr/>
          </p:nvSpPr>
          <p:spPr>
            <a:xfrm>
              <a:off x="5124571" y="2002286"/>
              <a:ext cx="2129728" cy="7100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50um silica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F362BC4-99E7-4A30-BBC0-34CC464AAC8E}"/>
                </a:ext>
              </a:extLst>
            </p:cNvPr>
            <p:cNvCxnSpPr/>
            <p:nvPr/>
          </p:nvCxnSpPr>
          <p:spPr>
            <a:xfrm>
              <a:off x="4982485" y="2102520"/>
              <a:ext cx="18567" cy="451414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0424AD8D-A917-4BC5-B3C1-5B05D5FCCBC5}"/>
                </a:ext>
              </a:extLst>
            </p:cNvPr>
            <p:cNvCxnSpPr/>
            <p:nvPr/>
          </p:nvCxnSpPr>
          <p:spPr>
            <a:xfrm flipH="1" flipV="1">
              <a:off x="5001052" y="2704307"/>
              <a:ext cx="13686" cy="39507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7ECDAA57-8B24-413B-A3C6-B7BD608E0CB8}"/>
                </a:ext>
              </a:extLst>
            </p:cNvPr>
            <p:cNvCxnSpPr/>
            <p:nvPr/>
          </p:nvCxnSpPr>
          <p:spPr>
            <a:xfrm>
              <a:off x="5353006" y="3354054"/>
              <a:ext cx="13679" cy="419626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3AE5D55-1156-4F8C-8C4B-4A3E5A4EB222}"/>
                </a:ext>
              </a:extLst>
            </p:cNvPr>
            <p:cNvCxnSpPr/>
            <p:nvPr/>
          </p:nvCxnSpPr>
          <p:spPr>
            <a:xfrm flipH="1" flipV="1">
              <a:off x="5368985" y="3926651"/>
              <a:ext cx="13686" cy="395078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9444596D-A258-472B-8E2F-39E6D369EBA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97" r="12454" b="5815"/>
          <a:stretch/>
        </p:blipFill>
        <p:spPr>
          <a:xfrm>
            <a:off x="6642001" y="4471002"/>
            <a:ext cx="1839023" cy="1115245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AD832416-C9C1-4F77-9FA6-F4FEBF0E29C0}"/>
              </a:ext>
            </a:extLst>
          </p:cNvPr>
          <p:cNvGrpSpPr/>
          <p:nvPr/>
        </p:nvGrpSpPr>
        <p:grpSpPr>
          <a:xfrm>
            <a:off x="2056169" y="3518765"/>
            <a:ext cx="6972109" cy="2189902"/>
            <a:chOff x="-1341036" y="3877233"/>
            <a:chExt cx="6972109" cy="2189902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C32B55D9-77D7-41B8-9CC5-B42D3A4DC79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1036" y="4204623"/>
              <a:ext cx="4496226" cy="761388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9D802CD1-E942-4BD7-A7AA-DEBB49D534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17418" y="3877233"/>
              <a:ext cx="2013655" cy="1743784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D134B60E-B901-402B-9FE9-FFFE3CE5F3E1}"/>
                </a:ext>
              </a:extLst>
            </p:cNvPr>
            <p:cNvSpPr txBox="1"/>
            <p:nvPr/>
          </p:nvSpPr>
          <p:spPr>
            <a:xfrm>
              <a:off x="3638476" y="5605470"/>
              <a:ext cx="199259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  <a:sym typeface="Calibri"/>
                </a:rPr>
                <a:t>[2] E.A Peralta </a:t>
              </a:r>
              <a:r>
                <a:rPr kumimoji="0" lang="en-GB" sz="12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  <a:sym typeface="Calibri"/>
                </a:rPr>
                <a:t>et al., </a:t>
              </a: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  <a:sym typeface="Calibri"/>
                </a:rPr>
                <a:t>Nature, </a:t>
              </a:r>
              <a:b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  <a:sym typeface="Calibri"/>
                </a:rPr>
              </a:br>
              <a:r>
                <a:rPr kumimoji="0" lang="en-GB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Calibri"/>
                  <a:cs typeface="Calibri"/>
                  <a:sym typeface="Calibri"/>
                </a:rPr>
                <a:t>503.7474 (2013): 91-94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F4B437-43A8-43B5-82AC-EE2E001DEBAF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A52F976-FA9B-4067-A5A4-6CED13219436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40" name="Picture 11">
                <a:extLst>
                  <a:ext uri="{FF2B5EF4-FFF2-40B4-BE49-F238E27FC236}">
                    <a16:creationId xmlns:a16="http://schemas.microsoft.com/office/drawing/2014/main" id="{1B7FD144-B4D4-453F-9E84-07EB0A417A0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EE43422E-1868-4118-8F8B-7C057F5CD944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" name="Picture 3">
              <a:extLst>
                <a:ext uri="{FF2B5EF4-FFF2-40B4-BE49-F238E27FC236}">
                  <a16:creationId xmlns:a16="http://schemas.microsoft.com/office/drawing/2014/main" id="{A12C0888-19C6-4288-9D16-22767148EB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5738C2B9-4EA8-4CC5-8E98-3D9FAF4330F1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E05E100-B863-414B-AF7D-79F6945B6E4C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Why THz radiation for particle acceleration?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9335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L -0.14688 -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44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96296E-6 L 0.15 -0.00162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-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1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9EBC6F92-1B54-4630-8261-9FDAD51BD30E}"/>
              </a:ext>
            </a:extLst>
          </p:cNvPr>
          <p:cNvGrpSpPr>
            <a:grpSpLocks noChangeAspect="1"/>
          </p:cNvGrpSpPr>
          <p:nvPr/>
        </p:nvGrpSpPr>
        <p:grpSpPr>
          <a:xfrm>
            <a:off x="8466126" y="4510915"/>
            <a:ext cx="2094369" cy="1295827"/>
            <a:chOff x="4744307" y="4952836"/>
            <a:chExt cx="2301337" cy="1423882"/>
          </a:xfrm>
        </p:grpSpPr>
        <p:pic>
          <p:nvPicPr>
            <p:cNvPr id="7" name="Picture 22" descr="Figure 2">
              <a:extLst>
                <a:ext uri="{FF2B5EF4-FFF2-40B4-BE49-F238E27FC236}">
                  <a16:creationId xmlns:a16="http://schemas.microsoft.com/office/drawing/2014/main" id="{3DA66B35-C3F3-43E4-8444-701F4B3408E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11" b="51248"/>
            <a:stretch/>
          </p:blipFill>
          <p:spPr bwMode="auto">
            <a:xfrm>
              <a:off x="4757338" y="4952836"/>
              <a:ext cx="2288306" cy="14238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C7A9077-0B0D-45C2-86C5-5CF5B7FE9163}"/>
                </a:ext>
              </a:extLst>
            </p:cNvPr>
            <p:cNvSpPr/>
            <p:nvPr/>
          </p:nvSpPr>
          <p:spPr>
            <a:xfrm>
              <a:off x="4744307" y="4952836"/>
              <a:ext cx="115725" cy="8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B3D2171-9551-4F3D-96A1-468F393338F0}"/>
              </a:ext>
            </a:extLst>
          </p:cNvPr>
          <p:cNvGrpSpPr>
            <a:grpSpLocks noChangeAspect="1"/>
          </p:cNvGrpSpPr>
          <p:nvPr/>
        </p:nvGrpSpPr>
        <p:grpSpPr>
          <a:xfrm>
            <a:off x="4799856" y="3864264"/>
            <a:ext cx="1169009" cy="965217"/>
            <a:chOff x="3254916" y="4127454"/>
            <a:chExt cx="1169007" cy="965216"/>
          </a:xfrm>
        </p:grpSpPr>
        <p:pic>
          <p:nvPicPr>
            <p:cNvPr id="10" name="Picture 14" descr="https://science.sciencemag.org/content/sci/352/6284/429/F2.large.jpg?width=800&amp;height=600&amp;carousel=1">
              <a:extLst>
                <a:ext uri="{FF2B5EF4-FFF2-40B4-BE49-F238E27FC236}">
                  <a16:creationId xmlns:a16="http://schemas.microsoft.com/office/drawing/2014/main" id="{CB4F93C0-46F6-4CB5-AE8E-16A080ACB017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996" r="62840"/>
            <a:stretch/>
          </p:blipFill>
          <p:spPr bwMode="auto">
            <a:xfrm>
              <a:off x="3254916" y="4127454"/>
              <a:ext cx="1169007" cy="9652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75EC73E-7016-49CB-995A-4DDEDF05D3D9}"/>
                </a:ext>
              </a:extLst>
            </p:cNvPr>
            <p:cNvSpPr/>
            <p:nvPr/>
          </p:nvSpPr>
          <p:spPr>
            <a:xfrm>
              <a:off x="3254916" y="4127454"/>
              <a:ext cx="59604" cy="543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2" name="Picture 2" descr="Figure 1">
            <a:extLst>
              <a:ext uri="{FF2B5EF4-FFF2-40B4-BE49-F238E27FC236}">
                <a16:creationId xmlns:a16="http://schemas.microsoft.com/office/drawing/2014/main" id="{E2583EBA-3089-41D2-98C8-28E7E77BC8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" r="47355" b="50000"/>
          <a:stretch/>
        </p:blipFill>
        <p:spPr bwMode="auto">
          <a:xfrm>
            <a:off x="3215680" y="1155839"/>
            <a:ext cx="2812681" cy="1709631"/>
          </a:xfrm>
          <a:prstGeom prst="snip2SameRect">
            <a:avLst>
              <a:gd name="adj1" fmla="val 16667"/>
              <a:gd name="adj2" fmla="val 0"/>
            </a:avLst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Figure 2">
            <a:extLst>
              <a:ext uri="{FF2B5EF4-FFF2-40B4-BE49-F238E27FC236}">
                <a16:creationId xmlns:a16="http://schemas.microsoft.com/office/drawing/2014/main" id="{61BE924E-3290-40F4-B7D9-372504F8B2B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944" r="1740"/>
          <a:stretch/>
        </p:blipFill>
        <p:spPr bwMode="auto">
          <a:xfrm>
            <a:off x="1766442" y="507767"/>
            <a:ext cx="2529358" cy="1065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E420D05-680E-4D10-8273-3526B3862A0D}"/>
              </a:ext>
            </a:extLst>
          </p:cNvPr>
          <p:cNvSpPr txBox="1"/>
          <p:nvPr/>
        </p:nvSpPr>
        <p:spPr>
          <a:xfrm>
            <a:off x="1703512" y="1630278"/>
            <a:ext cx="27696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7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acceleration of 60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electron beams using a cylindrical waveguide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B78E0C0-019E-436D-A366-EC4D2BC6A91B}"/>
              </a:ext>
            </a:extLst>
          </p:cNvPr>
          <p:cNvSpPr txBox="1"/>
          <p:nvPr/>
        </p:nvSpPr>
        <p:spPr>
          <a:xfrm>
            <a:off x="1742125" y="2165692"/>
            <a:ext cx="1347541" cy="646331"/>
          </a:xfrm>
          <a:prstGeom prst="rect">
            <a:avLst/>
          </a:prstGeom>
          <a:solidFill>
            <a:srgbClr val="0000D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A.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Nanni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</a:t>
            </a:r>
            <a:r>
              <a:rPr lang="en-GB" sz="12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8486 (2015)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C3EC716-89A2-48CE-8549-5885427945BC}"/>
              </a:ext>
            </a:extLst>
          </p:cNvPr>
          <p:cNvSpPr txBox="1"/>
          <p:nvPr/>
        </p:nvSpPr>
        <p:spPr>
          <a:xfrm>
            <a:off x="4345416" y="488603"/>
            <a:ext cx="15345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acceleration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40BEED7-5827-410C-B642-F13FA8595D8F}"/>
              </a:ext>
            </a:extLst>
          </p:cNvPr>
          <p:cNvSpPr/>
          <p:nvPr/>
        </p:nvSpPr>
        <p:spPr>
          <a:xfrm>
            <a:off x="1651780" y="431427"/>
            <a:ext cx="4444220" cy="2524612"/>
          </a:xfrm>
          <a:prstGeom prst="rect">
            <a:avLst/>
          </a:prstGeom>
          <a:noFill/>
          <a:ln w="28575"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13BC5A6-9E68-402B-99CC-7DB51A6EA7FF}"/>
              </a:ext>
            </a:extLst>
          </p:cNvPr>
          <p:cNvGrpSpPr>
            <a:grpSpLocks noChangeAspect="1"/>
          </p:cNvGrpSpPr>
          <p:nvPr/>
        </p:nvGrpSpPr>
        <p:grpSpPr>
          <a:xfrm>
            <a:off x="6384032" y="507767"/>
            <a:ext cx="4186598" cy="2586252"/>
            <a:chOff x="4788024" y="620688"/>
            <a:chExt cx="4186598" cy="2586252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7B386C87-A705-4C6E-B190-A0B7EF620A6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788024" y="620688"/>
              <a:ext cx="4186598" cy="2586252"/>
              <a:chOff x="4788024" y="1202788"/>
              <a:chExt cx="4897956" cy="3025691"/>
            </a:xfrm>
          </p:grpSpPr>
          <p:pic>
            <p:nvPicPr>
              <p:cNvPr id="21" name="Picture 6" descr="Fig. 1">
                <a:extLst>
                  <a:ext uri="{FF2B5EF4-FFF2-40B4-BE49-F238E27FC236}">
                    <a16:creationId xmlns:a16="http://schemas.microsoft.com/office/drawing/2014/main" id="{007B36D3-0046-4967-8989-194C63E5537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1590" b="19945"/>
              <a:stretch/>
            </p:blipFill>
            <p:spPr bwMode="auto">
              <a:xfrm>
                <a:off x="4788024" y="1202788"/>
                <a:ext cx="4897956" cy="30256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2" name="Rectangle 2">
                <a:extLst>
                  <a:ext uri="{FF2B5EF4-FFF2-40B4-BE49-F238E27FC236}">
                    <a16:creationId xmlns:a16="http://schemas.microsoft.com/office/drawing/2014/main" id="{A6E06162-83BD-49C3-90DB-A5FD72C8D7B2}"/>
                  </a:ext>
                </a:extLst>
              </p:cNvPr>
              <p:cNvSpPr/>
              <p:nvPr/>
            </p:nvSpPr>
            <p:spPr>
              <a:xfrm>
                <a:off x="5835515" y="1202788"/>
                <a:ext cx="1008112" cy="1782953"/>
              </a:xfrm>
              <a:custGeom>
                <a:avLst/>
                <a:gdLst>
                  <a:gd name="connsiteX0" fmla="*/ 0 w 1008112"/>
                  <a:gd name="connsiteY0" fmla="*/ 0 h 1302857"/>
                  <a:gd name="connsiteX1" fmla="*/ 1008112 w 1008112"/>
                  <a:gd name="connsiteY1" fmla="*/ 0 h 1302857"/>
                  <a:gd name="connsiteX2" fmla="*/ 1008112 w 1008112"/>
                  <a:gd name="connsiteY2" fmla="*/ 1302857 h 1302857"/>
                  <a:gd name="connsiteX3" fmla="*/ 0 w 1008112"/>
                  <a:gd name="connsiteY3" fmla="*/ 1302857 h 1302857"/>
                  <a:gd name="connsiteX4" fmla="*/ 0 w 1008112"/>
                  <a:gd name="connsiteY4" fmla="*/ 0 h 1302857"/>
                  <a:gd name="connsiteX0" fmla="*/ 0 w 1008112"/>
                  <a:gd name="connsiteY0" fmla="*/ 0 h 1860997"/>
                  <a:gd name="connsiteX1" fmla="*/ 1008112 w 1008112"/>
                  <a:gd name="connsiteY1" fmla="*/ 0 h 1860997"/>
                  <a:gd name="connsiteX2" fmla="*/ 853732 w 1008112"/>
                  <a:gd name="connsiteY2" fmla="*/ 1860997 h 1860997"/>
                  <a:gd name="connsiteX3" fmla="*/ 0 w 1008112"/>
                  <a:gd name="connsiteY3" fmla="*/ 1302857 h 1860997"/>
                  <a:gd name="connsiteX4" fmla="*/ 0 w 1008112"/>
                  <a:gd name="connsiteY4" fmla="*/ 0 h 1860997"/>
                  <a:gd name="connsiteX0" fmla="*/ 0 w 1008112"/>
                  <a:gd name="connsiteY0" fmla="*/ 0 h 1860997"/>
                  <a:gd name="connsiteX1" fmla="*/ 1008112 w 1008112"/>
                  <a:gd name="connsiteY1" fmla="*/ 0 h 1860997"/>
                  <a:gd name="connsiteX2" fmla="*/ 853732 w 1008112"/>
                  <a:gd name="connsiteY2" fmla="*/ 1860997 h 1860997"/>
                  <a:gd name="connsiteX3" fmla="*/ 0 w 1008112"/>
                  <a:gd name="connsiteY3" fmla="*/ 1302857 h 1860997"/>
                  <a:gd name="connsiteX4" fmla="*/ 0 w 1008112"/>
                  <a:gd name="connsiteY4" fmla="*/ 0 h 18609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8112" h="1860997">
                    <a:moveTo>
                      <a:pt x="0" y="0"/>
                    </a:moveTo>
                    <a:lnTo>
                      <a:pt x="1008112" y="0"/>
                    </a:lnTo>
                    <a:cubicBezTo>
                      <a:pt x="956652" y="620332"/>
                      <a:pt x="1095197" y="1240665"/>
                      <a:pt x="853732" y="1860997"/>
                    </a:cubicBezTo>
                    <a:lnTo>
                      <a:pt x="0" y="13028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7FFFCCFA-A25A-41E7-A98E-6DEA05B2042B}"/>
                  </a:ext>
                </a:extLst>
              </p:cNvPr>
              <p:cNvSpPr/>
              <p:nvPr/>
            </p:nvSpPr>
            <p:spPr>
              <a:xfrm>
                <a:off x="8100392" y="3212976"/>
                <a:ext cx="1585588" cy="10155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19A7904-2F63-4038-AEC6-87AEF4F9DF33}"/>
                </a:ext>
              </a:extLst>
            </p:cNvPr>
            <p:cNvSpPr/>
            <p:nvPr/>
          </p:nvSpPr>
          <p:spPr>
            <a:xfrm>
              <a:off x="7355292" y="2623485"/>
              <a:ext cx="654835" cy="5834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574AD822-A73B-4113-8F88-16823950FD5C}"/>
              </a:ext>
            </a:extLst>
          </p:cNvPr>
          <p:cNvSpPr/>
          <p:nvPr/>
        </p:nvSpPr>
        <p:spPr>
          <a:xfrm>
            <a:off x="6217525" y="431427"/>
            <a:ext cx="4444220" cy="3964772"/>
          </a:xfrm>
          <a:prstGeom prst="rect">
            <a:avLst/>
          </a:prstGeom>
          <a:noFill/>
          <a:ln w="28575">
            <a:solidFill>
              <a:srgbClr val="0000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E54779-00A9-4C39-90C4-0B9728430479}"/>
              </a:ext>
            </a:extLst>
          </p:cNvPr>
          <p:cNvSpPr txBox="1"/>
          <p:nvPr/>
        </p:nvSpPr>
        <p:spPr>
          <a:xfrm>
            <a:off x="6240016" y="488603"/>
            <a:ext cx="2520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acceleration, streaking and compression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E37C5BD-7C4A-4BDB-8B40-65407420AD35}"/>
              </a:ext>
            </a:extLst>
          </p:cNvPr>
          <p:cNvSpPr txBox="1"/>
          <p:nvPr/>
        </p:nvSpPr>
        <p:spPr>
          <a:xfrm>
            <a:off x="7320136" y="982206"/>
            <a:ext cx="19180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“STEAM” segmented waveguide device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51F31AF-A9AE-475C-B645-7F59A21FDE8C}"/>
              </a:ext>
            </a:extLst>
          </p:cNvPr>
          <p:cNvSpPr txBox="1"/>
          <p:nvPr/>
        </p:nvSpPr>
        <p:spPr>
          <a:xfrm>
            <a:off x="9120336" y="2381716"/>
            <a:ext cx="1440160" cy="646331"/>
          </a:xfrm>
          <a:prstGeom prst="rect">
            <a:avLst/>
          </a:prstGeom>
          <a:solidFill>
            <a:srgbClr val="0000D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Zhang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Nat. Photonics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12,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336-342 (2018)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A7BAD33-9287-4BDA-B157-27C74C0DF80C}"/>
              </a:ext>
            </a:extLst>
          </p:cNvPr>
          <p:cNvSpPr txBox="1"/>
          <p:nvPr/>
        </p:nvSpPr>
        <p:spPr>
          <a:xfrm>
            <a:off x="6353346" y="3748127"/>
            <a:ext cx="1758878" cy="461665"/>
          </a:xfrm>
          <a:prstGeom prst="rect">
            <a:avLst/>
          </a:prstGeom>
          <a:solidFill>
            <a:srgbClr val="0000DE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Zhang et al. </a:t>
            </a:r>
            <a:r>
              <a:rPr lang="en-GB" sz="1200" i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Optica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6,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872-877 (2019)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E915F19-2790-403C-97A0-5449919DC3EE}"/>
              </a:ext>
            </a:extLst>
          </p:cNvPr>
          <p:cNvSpPr txBox="1"/>
          <p:nvPr/>
        </p:nvSpPr>
        <p:spPr>
          <a:xfrm>
            <a:off x="6240016" y="3178401"/>
            <a:ext cx="19325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Two-stage STEAM setup for 70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acceleration</a:t>
            </a:r>
          </a:p>
        </p:txBody>
      </p:sp>
      <p:pic>
        <p:nvPicPr>
          <p:cNvPr id="30" name="Picture 10" descr="http://imagebank.osa.org/getImage.xqy?img=M3cubGFyZ2Usb3B0aWNhLTYtNy04NzItZzAwNA">
            <a:extLst>
              <a:ext uri="{FF2B5EF4-FFF2-40B4-BE49-F238E27FC236}">
                <a16:creationId xmlns:a16="http://schemas.microsoft.com/office/drawing/2014/main" id="{567CA79E-B2B7-44CF-A061-89137E8A42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177"/>
          <a:stretch/>
        </p:blipFill>
        <p:spPr bwMode="auto">
          <a:xfrm>
            <a:off x="8279150" y="3152303"/>
            <a:ext cx="2291480" cy="11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3D3D8647-81AF-44CA-A7AE-1B9E6E29387D}"/>
              </a:ext>
            </a:extLst>
          </p:cNvPr>
          <p:cNvSpPr/>
          <p:nvPr/>
        </p:nvSpPr>
        <p:spPr>
          <a:xfrm>
            <a:off x="1670175" y="3068483"/>
            <a:ext cx="4444220" cy="32719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B528E36-029B-4458-989F-556DFFA0DE52}"/>
              </a:ext>
            </a:extLst>
          </p:cNvPr>
          <p:cNvSpPr txBox="1"/>
          <p:nvPr/>
        </p:nvSpPr>
        <p:spPr>
          <a:xfrm>
            <a:off x="1710139" y="3107185"/>
            <a:ext cx="20816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streaking and compression</a:t>
            </a:r>
          </a:p>
        </p:txBody>
      </p:sp>
      <p:pic>
        <p:nvPicPr>
          <p:cNvPr id="33" name="Picture 12" descr="https://science.sciencemag.org/content/sci/352/6284/429/F1.large.jpg?width=800&amp;height=600&amp;carousel=1">
            <a:extLst>
              <a:ext uri="{FF2B5EF4-FFF2-40B4-BE49-F238E27FC236}">
                <a16:creationId xmlns:a16="http://schemas.microsoft.com/office/drawing/2014/main" id="{E3FD811F-B3F6-4C18-8BE8-11B0D4A2C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6442" y="3749361"/>
            <a:ext cx="2958122" cy="1150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19930E3D-0EC7-47E6-9CB8-884BD3E06010}"/>
              </a:ext>
            </a:extLst>
          </p:cNvPr>
          <p:cNvSpPr txBox="1"/>
          <p:nvPr/>
        </p:nvSpPr>
        <p:spPr>
          <a:xfrm>
            <a:off x="4012136" y="3152303"/>
            <a:ext cx="2016225" cy="461665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Kealhofer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352, 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429-433 (2016)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B1DFCA3-3AFE-4CDB-956A-BF7A22999B79}"/>
              </a:ext>
            </a:extLst>
          </p:cNvPr>
          <p:cNvSpPr txBox="1"/>
          <p:nvPr/>
        </p:nvSpPr>
        <p:spPr>
          <a:xfrm>
            <a:off x="1753243" y="5620370"/>
            <a:ext cx="1455503" cy="64633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Ehberger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 Rev. Appl.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024034 (2019)</a:t>
            </a:r>
          </a:p>
        </p:txBody>
      </p:sp>
      <p:pic>
        <p:nvPicPr>
          <p:cNvPr id="36" name="Picture 18" descr="https://journals.aps.org/prapplied/article/10.1103/PhysRevApplied.11.024034/figures/2/medium">
            <a:extLst>
              <a:ext uri="{FF2B5EF4-FFF2-40B4-BE49-F238E27FC236}">
                <a16:creationId xmlns:a16="http://schemas.microsoft.com/office/drawing/2014/main" id="{A8370D92-D263-4237-9AFE-588AA499B47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3335837" y="5163574"/>
            <a:ext cx="2688155" cy="1104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9E0ED5E-BAD6-4960-A696-127D2CD534CA}"/>
              </a:ext>
            </a:extLst>
          </p:cNvPr>
          <p:cNvSpPr txBox="1"/>
          <p:nvPr/>
        </p:nvSpPr>
        <p:spPr>
          <a:xfrm>
            <a:off x="1716582" y="4901996"/>
            <a:ext cx="2295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Using metal resonators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and a planar mirror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membrane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AD9877E-2DBC-4C8F-95F8-F1D391394A26}"/>
              </a:ext>
            </a:extLst>
          </p:cNvPr>
          <p:cNvSpPr txBox="1"/>
          <p:nvPr/>
        </p:nvSpPr>
        <p:spPr>
          <a:xfrm>
            <a:off x="8583650" y="5806742"/>
            <a:ext cx="1976846" cy="461665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Li &amp; R. R. Jones, Nat.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7,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13405 (2016)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78B2BEA-603D-4786-8604-DACD6BA5A26B}"/>
              </a:ext>
            </a:extLst>
          </p:cNvPr>
          <p:cNvSpPr/>
          <p:nvPr/>
        </p:nvSpPr>
        <p:spPr>
          <a:xfrm>
            <a:off x="6217524" y="4514169"/>
            <a:ext cx="4444221" cy="182624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98C1E94-74CF-4989-AFB0-36328FAE01ED}"/>
              </a:ext>
            </a:extLst>
          </p:cNvPr>
          <p:cNvSpPr txBox="1"/>
          <p:nvPr/>
        </p:nvSpPr>
        <p:spPr>
          <a:xfrm>
            <a:off x="6240016" y="4514169"/>
            <a:ext cx="19325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emission </a:t>
            </a:r>
          </a:p>
        </p:txBody>
      </p:sp>
      <p:pic>
        <p:nvPicPr>
          <p:cNvPr id="41" name="Picture 20" descr="Figure 1">
            <a:extLst>
              <a:ext uri="{FF2B5EF4-FFF2-40B4-BE49-F238E27FC236}">
                <a16:creationId xmlns:a16="http://schemas.microsoft.com/office/drawing/2014/main" id="{3BA1A83F-F6F8-43B6-A701-3F82D7443D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67" r="49662" b="41250"/>
          <a:stretch/>
        </p:blipFill>
        <p:spPr bwMode="auto">
          <a:xfrm>
            <a:off x="7968208" y="5018287"/>
            <a:ext cx="916851" cy="74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2" name="Group 41">
            <a:extLst>
              <a:ext uri="{FF2B5EF4-FFF2-40B4-BE49-F238E27FC236}">
                <a16:creationId xmlns:a16="http://schemas.microsoft.com/office/drawing/2014/main" id="{687A570E-E6F6-4917-BE26-1DD25187522E}"/>
              </a:ext>
            </a:extLst>
          </p:cNvPr>
          <p:cNvGrpSpPr>
            <a:grpSpLocks noChangeAspect="1"/>
          </p:cNvGrpSpPr>
          <p:nvPr/>
        </p:nvGrpSpPr>
        <p:grpSpPr>
          <a:xfrm>
            <a:off x="6297932" y="5024129"/>
            <a:ext cx="1598268" cy="1259159"/>
            <a:chOff x="4773932" y="5137050"/>
            <a:chExt cx="1598268" cy="1259159"/>
          </a:xfrm>
        </p:grpSpPr>
        <p:pic>
          <p:nvPicPr>
            <p:cNvPr id="43" name="Picture 24" descr="Figure 3">
              <a:extLst>
                <a:ext uri="{FF2B5EF4-FFF2-40B4-BE49-F238E27FC236}">
                  <a16:creationId xmlns:a16="http://schemas.microsoft.com/office/drawing/2014/main" id="{A5F3E828-06C2-48E8-B7B4-550BFE3F01F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71" r="53998"/>
            <a:stretch/>
          </p:blipFill>
          <p:spPr bwMode="auto">
            <a:xfrm>
              <a:off x="4773932" y="5137050"/>
              <a:ext cx="1598268" cy="1259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7B6C03E-98A3-4E03-9AD7-C37C7B448CF7}"/>
                </a:ext>
              </a:extLst>
            </p:cNvPr>
            <p:cNvSpPr/>
            <p:nvPr/>
          </p:nvSpPr>
          <p:spPr>
            <a:xfrm>
              <a:off x="4773932" y="5137050"/>
              <a:ext cx="144016" cy="168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D8DFA0CC-C059-4D8F-A931-575FE45120DC}"/>
              </a:ext>
            </a:extLst>
          </p:cNvPr>
          <p:cNvSpPr txBox="1"/>
          <p:nvPr/>
        </p:nvSpPr>
        <p:spPr>
          <a:xfrm>
            <a:off x="6240015" y="4767272"/>
            <a:ext cx="22379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&lt;4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from metallic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nanotips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97F81B8-4CDC-4910-8FD8-BDDFDD795528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Terahertz-driven interactions: Sub-relativistic electrons (&lt;100 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keV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7929126-2EA7-4317-8E8C-16F32B8C0C78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C5247100-2D28-490B-A46F-58B845343B48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51" name="Picture 11">
                <a:extLst>
                  <a:ext uri="{FF2B5EF4-FFF2-40B4-BE49-F238E27FC236}">
                    <a16:creationId xmlns:a16="http://schemas.microsoft.com/office/drawing/2014/main" id="{2BF702AB-AAC1-450C-83FC-F8BCD225860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F557F2A8-80D1-436E-9209-4DEE77A4EEC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3">
              <a:extLst>
                <a:ext uri="{FF2B5EF4-FFF2-40B4-BE49-F238E27FC236}">
                  <a16:creationId xmlns:a16="http://schemas.microsoft.com/office/drawing/2014/main" id="{83E9DA1A-8C3A-4EE3-823E-E8C56BF962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CCE0F289-6A01-4C3C-9503-664DA6E5F7E6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846404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3">
            <a:extLst>
              <a:ext uri="{FF2B5EF4-FFF2-40B4-BE49-F238E27FC236}">
                <a16:creationId xmlns:a16="http://schemas.microsoft.com/office/drawing/2014/main" id="{6799BE35-6AC6-4FD7-B322-AF5991F9A0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12" y="538732"/>
            <a:ext cx="4313916" cy="1579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65389B8-81A3-45C7-BFA0-9B083E7B4998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Terahertz-driven interactions: Relativistic electrons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4AEFEBA-9E46-452D-A79C-E1675CFE32CA}"/>
              </a:ext>
            </a:extLst>
          </p:cNvPr>
          <p:cNvGrpSpPr/>
          <p:nvPr/>
        </p:nvGrpSpPr>
        <p:grpSpPr>
          <a:xfrm>
            <a:off x="1651780" y="3409702"/>
            <a:ext cx="4444220" cy="2960992"/>
            <a:chOff x="4572000" y="3496676"/>
            <a:chExt cx="4444220" cy="2960992"/>
          </a:xfrm>
        </p:grpSpPr>
        <p:pic>
          <p:nvPicPr>
            <p:cNvPr id="34" name="Picture 2">
              <a:extLst>
                <a:ext uri="{FF2B5EF4-FFF2-40B4-BE49-F238E27FC236}">
                  <a16:creationId xmlns:a16="http://schemas.microsoft.com/office/drawing/2014/main" id="{76C0196C-9193-4DA6-A02A-3D74203C414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809"/>
            <a:stretch/>
          </p:blipFill>
          <p:spPr bwMode="auto">
            <a:xfrm>
              <a:off x="6660232" y="3501008"/>
              <a:ext cx="2318569" cy="16501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07A9A1A5-EF30-4E9F-8E9A-F330F4FBFCFE}"/>
                </a:ext>
              </a:extLst>
            </p:cNvPr>
            <p:cNvSpPr/>
            <p:nvPr/>
          </p:nvSpPr>
          <p:spPr>
            <a:xfrm>
              <a:off x="4572000" y="3496676"/>
              <a:ext cx="4444220" cy="2960992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CED38E71-090B-448D-8023-89CDD544956C}"/>
                </a:ext>
              </a:extLst>
            </p:cNvPr>
            <p:cNvSpPr txBox="1"/>
            <p:nvPr/>
          </p:nvSpPr>
          <p:spPr>
            <a:xfrm>
              <a:off x="4638498" y="4653136"/>
              <a:ext cx="1872208" cy="46166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E. C. </a:t>
              </a:r>
              <a:r>
                <a:rPr lang="en-GB" sz="1200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Snively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et al. arXiv:1906.03358 (2019) 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0E4FC6E-1CD5-43CD-9A59-77A6D8C2ECAF}"/>
                </a:ext>
              </a:extLst>
            </p:cNvPr>
            <p:cNvSpPr txBox="1"/>
            <p:nvPr/>
          </p:nvSpPr>
          <p:spPr>
            <a:xfrm>
              <a:off x="4588506" y="3496676"/>
              <a:ext cx="207172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THz-driven compression</a:t>
              </a:r>
            </a:p>
          </p:txBody>
        </p:sp>
        <p:pic>
          <p:nvPicPr>
            <p:cNvPr id="42" name="Picture 3">
              <a:extLst>
                <a:ext uri="{FF2B5EF4-FFF2-40B4-BE49-F238E27FC236}">
                  <a16:creationId xmlns:a16="http://schemas.microsoft.com/office/drawing/2014/main" id="{E0A8669E-E30C-4FA8-A4F8-4C5FB34BD4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7476" y="5151168"/>
              <a:ext cx="3738980" cy="1262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F184D70-D0E5-4C7A-BE8E-7A6CDD4014C2}"/>
                </a:ext>
              </a:extLst>
            </p:cNvPr>
            <p:cNvSpPr txBox="1"/>
            <p:nvPr/>
          </p:nvSpPr>
          <p:spPr>
            <a:xfrm>
              <a:off x="4630422" y="4006805"/>
              <a:ext cx="180019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2.5 MeV electron beam</a:t>
              </a:r>
            </a:p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x3 compression</a:t>
              </a:r>
            </a:p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x2 timing jitter reduction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015526B-0785-4471-85DB-658E8DBA6007}"/>
              </a:ext>
            </a:extLst>
          </p:cNvPr>
          <p:cNvSpPr/>
          <p:nvPr/>
        </p:nvSpPr>
        <p:spPr>
          <a:xfrm>
            <a:off x="1651780" y="462392"/>
            <a:ext cx="4444220" cy="2847704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EA99F5-13DA-4EDE-BF7A-21698C61C03F}"/>
              </a:ext>
            </a:extLst>
          </p:cNvPr>
          <p:cNvSpPr txBox="1"/>
          <p:nvPr/>
        </p:nvSpPr>
        <p:spPr>
          <a:xfrm>
            <a:off x="4511824" y="464382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streaking</a:t>
            </a:r>
          </a:p>
        </p:txBody>
      </p:sp>
      <p:sp>
        <p:nvSpPr>
          <p:cNvPr id="50" name="AutoShape 11" descr="Figure 3">
            <a:extLst>
              <a:ext uri="{FF2B5EF4-FFF2-40B4-BE49-F238E27FC236}">
                <a16:creationId xmlns:a16="http://schemas.microsoft.com/office/drawing/2014/main" id="{4F126634-A552-4541-AF8C-1DE837EB29A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7A7C28D6-6DA3-4B44-AB56-826711EC3CD1}"/>
              </a:ext>
            </a:extLst>
          </p:cNvPr>
          <p:cNvGrpSpPr/>
          <p:nvPr/>
        </p:nvGrpSpPr>
        <p:grpSpPr>
          <a:xfrm>
            <a:off x="6188552" y="462392"/>
            <a:ext cx="4444220" cy="2847704"/>
            <a:chOff x="4592544" y="544348"/>
            <a:chExt cx="4444220" cy="2847704"/>
          </a:xfrm>
        </p:grpSpPr>
        <p:pic>
          <p:nvPicPr>
            <p:cNvPr id="54" name="Picture 9">
              <a:extLst>
                <a:ext uri="{FF2B5EF4-FFF2-40B4-BE49-F238E27FC236}">
                  <a16:creationId xmlns:a16="http://schemas.microsoft.com/office/drawing/2014/main" id="{DFA69779-B1EE-4048-8F8D-6440610D86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07805" y="620688"/>
              <a:ext cx="2670996" cy="13526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0E148E6-97C8-4F5E-9B82-08BAC653859D}"/>
                </a:ext>
              </a:extLst>
            </p:cNvPr>
            <p:cNvSpPr/>
            <p:nvPr/>
          </p:nvSpPr>
          <p:spPr>
            <a:xfrm>
              <a:off x="4592544" y="544348"/>
              <a:ext cx="4444220" cy="2847704"/>
            </a:xfrm>
            <a:prstGeom prst="rect">
              <a:avLst/>
            </a:prstGeom>
            <a:noFill/>
            <a:ln w="28575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A21981D7-F022-4CC0-90EC-BC7F46E4EBFC}"/>
                </a:ext>
              </a:extLst>
            </p:cNvPr>
            <p:cNvSpPr txBox="1"/>
            <p:nvPr/>
          </p:nvSpPr>
          <p:spPr>
            <a:xfrm>
              <a:off x="4629116" y="546338"/>
              <a:ext cx="2319148" cy="3107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u="sng" dirty="0">
                  <a:latin typeface="Arial" panose="020B0604020202020204" pitchFamily="34" charset="0"/>
                  <a:cs typeface="Arial" panose="020B0604020202020204" pitchFamily="34" charset="0"/>
                </a:rPr>
                <a:t>THz-driven streaking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109F9DAB-4CBA-494F-8716-AEB0E0D96C34}"/>
                </a:ext>
              </a:extLst>
            </p:cNvPr>
            <p:cNvSpPr txBox="1"/>
            <p:nvPr/>
          </p:nvSpPr>
          <p:spPr>
            <a:xfrm>
              <a:off x="6456495" y="2823319"/>
              <a:ext cx="2363977" cy="46166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R. K. Li et al. </a:t>
              </a:r>
              <a:r>
                <a:rPr lang="en-GB" sz="12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Phys. Rev. </a:t>
              </a:r>
              <a:r>
                <a:rPr lang="en-GB" sz="1200" i="1" dirty="0" err="1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Accel</a:t>
              </a:r>
              <a:r>
                <a:rPr lang="en-GB" sz="1200" i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. Beams </a:t>
              </a:r>
              <a:r>
                <a:rPr lang="en-GB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22,</a:t>
              </a:r>
              <a:r>
                <a:rPr lang="en-GB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012803 (2019)  </a:t>
              </a:r>
            </a:p>
          </p:txBody>
        </p:sp>
        <p:pic>
          <p:nvPicPr>
            <p:cNvPr id="60" name="Picture 12">
              <a:extLst>
                <a:ext uri="{FF2B5EF4-FFF2-40B4-BE49-F238E27FC236}">
                  <a16:creationId xmlns:a16="http://schemas.microsoft.com/office/drawing/2014/main" id="{EFF309EF-0847-459A-BED9-1509D48944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9176" y="922343"/>
              <a:ext cx="1558629" cy="2362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03E8707-02A7-494D-85F1-507BB4B5D887}"/>
                </a:ext>
              </a:extLst>
            </p:cNvPr>
            <p:cNvSpPr txBox="1"/>
            <p:nvPr/>
          </p:nvSpPr>
          <p:spPr>
            <a:xfrm>
              <a:off x="6405300" y="2134597"/>
              <a:ext cx="257350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Streaking of a 3.1 MeV electron beam using a parallel-plate waveguide</a:t>
              </a:r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FB63FC94-5DBD-444F-88AF-17BD4105BDCA}"/>
              </a:ext>
            </a:extLst>
          </p:cNvPr>
          <p:cNvSpPr txBox="1"/>
          <p:nvPr/>
        </p:nvSpPr>
        <p:spPr>
          <a:xfrm>
            <a:off x="1723789" y="2741362"/>
            <a:ext cx="1923939" cy="46166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L. Zhao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Phys. Rev. Lett.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122,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144801 (2019)  </a:t>
            </a:r>
          </a:p>
        </p:txBody>
      </p:sp>
      <p:pic>
        <p:nvPicPr>
          <p:cNvPr id="63" name="Picture 14">
            <a:extLst>
              <a:ext uri="{FF2B5EF4-FFF2-40B4-BE49-F238E27FC236}">
                <a16:creationId xmlns:a16="http://schemas.microsoft.com/office/drawing/2014/main" id="{C79B77B0-CD4A-4921-90A4-928EA55822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946" y="2194916"/>
            <a:ext cx="2272481" cy="1050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50291C98-385C-4819-BCA0-00A95D22BA71}"/>
              </a:ext>
            </a:extLst>
          </p:cNvPr>
          <p:cNvSpPr txBox="1"/>
          <p:nvPr/>
        </p:nvSpPr>
        <p:spPr>
          <a:xfrm>
            <a:off x="1703512" y="2050900"/>
            <a:ext cx="25735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Dielectric tube, helical deflection for 50-fold longitudinal compression</a:t>
            </a:r>
          </a:p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of 3.4 MeV beam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8A7F9C4E-2A62-42A3-B06C-7F7B21FF87D1}"/>
              </a:ext>
            </a:extLst>
          </p:cNvPr>
          <p:cNvSpPr/>
          <p:nvPr/>
        </p:nvSpPr>
        <p:spPr>
          <a:xfrm>
            <a:off x="6188552" y="3408782"/>
            <a:ext cx="4444220" cy="2956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1662C1AB-4CBC-4A84-BFFA-60592821C8D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08756" y="3724904"/>
            <a:ext cx="3022449" cy="1624002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908CFE75-FFBB-4897-80CF-3D3ECAE6FE4B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r="65508"/>
          <a:stretch/>
        </p:blipFill>
        <p:spPr>
          <a:xfrm>
            <a:off x="9266433" y="3438734"/>
            <a:ext cx="1236146" cy="2086710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7EA5AF7F-3C92-4D84-9AE6-9B2D2F8FCA55}"/>
              </a:ext>
            </a:extLst>
          </p:cNvPr>
          <p:cNvSpPr txBox="1"/>
          <p:nvPr/>
        </p:nvSpPr>
        <p:spPr>
          <a:xfrm>
            <a:off x="8582624" y="5557385"/>
            <a:ext cx="2050148" cy="600164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en-GB" sz="1100" dirty="0">
                <a:solidFill>
                  <a:schemeClr val="bg1"/>
                </a:solidFill>
                <a:cs typeface="Arial" panose="020B0604020202020204" pitchFamily="34" charset="0"/>
              </a:rPr>
              <a:t>M.T. Hibberd et al,  </a:t>
            </a:r>
            <a:br>
              <a:rPr lang="en-GB" sz="1100" dirty="0">
                <a:solidFill>
                  <a:schemeClr val="bg1"/>
                </a:solidFill>
                <a:cs typeface="Arial" panose="020B0604020202020204" pitchFamily="34" charset="0"/>
              </a:rPr>
            </a:br>
            <a:r>
              <a:rPr lang="en-GB" sz="1100" dirty="0" err="1">
                <a:solidFill>
                  <a:schemeClr val="bg1"/>
                </a:solidFill>
                <a:cs typeface="Arial" panose="020B0604020202020204" pitchFamily="34" charset="0"/>
              </a:rPr>
              <a:t>arXiv</a:t>
            </a:r>
            <a:r>
              <a:rPr lang="en-GB" sz="1100" dirty="0">
                <a:solidFill>
                  <a:schemeClr val="bg1"/>
                </a:solidFill>
                <a:cs typeface="Arial" panose="020B0604020202020204" pitchFamily="34" charset="0"/>
              </a:rPr>
              <a:t> 1908.04055 (2019)</a:t>
            </a:r>
          </a:p>
          <a:p>
            <a:pPr lvl="0">
              <a:defRPr/>
            </a:pPr>
            <a:r>
              <a:rPr lang="en-US" sz="1100" dirty="0">
                <a:solidFill>
                  <a:schemeClr val="bg1"/>
                </a:solidFill>
                <a:cs typeface="Arial" panose="020B0604020202020204" pitchFamily="34" charset="0"/>
              </a:rPr>
              <a:t>Nature Photonics, August 2020</a:t>
            </a:r>
            <a:endParaRPr lang="en-GB" sz="1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090372A-7799-4A80-B34A-8CDD4ACE72E7}"/>
              </a:ext>
            </a:extLst>
          </p:cNvPr>
          <p:cNvSpPr txBox="1"/>
          <p:nvPr/>
        </p:nvSpPr>
        <p:spPr>
          <a:xfrm>
            <a:off x="6325732" y="5409323"/>
            <a:ext cx="23519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Dielectric lined waveguide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Quasi-monochromatic THz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Energy modulation &amp; </a:t>
            </a:r>
          </a:p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acceleration on 35MeV beam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0D9ADB04-955B-4EA9-B4FE-C254AC327589}"/>
              </a:ext>
            </a:extLst>
          </p:cNvPr>
          <p:cNvSpPr txBox="1"/>
          <p:nvPr/>
        </p:nvSpPr>
        <p:spPr>
          <a:xfrm>
            <a:off x="6301846" y="3404276"/>
            <a:ext cx="2545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THz-driven acceleration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FDAD6632-6597-4568-BACB-7C2A8941D672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98CF559C-CD24-49AF-93A8-F5837A501D9F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37" name="Picture 11">
                <a:extLst>
                  <a:ext uri="{FF2B5EF4-FFF2-40B4-BE49-F238E27FC236}">
                    <a16:creationId xmlns:a16="http://schemas.microsoft.com/office/drawing/2014/main" id="{25432B3D-8187-4168-B1C7-0118BCD66F0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39" name="Straight Connector 38">
                <a:extLst>
                  <a:ext uri="{FF2B5EF4-FFF2-40B4-BE49-F238E27FC236}">
                    <a16:creationId xmlns:a16="http://schemas.microsoft.com/office/drawing/2014/main" id="{C82B20E3-28C1-4EF4-8F17-B3F554F21B7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5" name="Picture 3">
              <a:extLst>
                <a:ext uri="{FF2B5EF4-FFF2-40B4-BE49-F238E27FC236}">
                  <a16:creationId xmlns:a16="http://schemas.microsoft.com/office/drawing/2014/main" id="{FEEA7A29-0F51-4464-9507-7B26FC9C67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985AD21-C654-4741-AF54-6CF1F5FCF2D7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623981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4AD4DDB-9950-4D21-A589-E424A5874E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332" y="4152599"/>
            <a:ext cx="2818858" cy="1779254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1B77B3B2-9EA1-4F2D-A3C3-A79AE749BA0C}"/>
              </a:ext>
            </a:extLst>
          </p:cNvPr>
          <p:cNvSpPr txBox="1">
            <a:spLocks/>
          </p:cNvSpPr>
          <p:nvPr/>
        </p:nvSpPr>
        <p:spPr bwMode="auto">
          <a:xfrm>
            <a:off x="0" y="0"/>
            <a:ext cx="11396312" cy="5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What is needed for THz acceleration?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08D7FE-A36B-4F3F-9C0C-9BFE6D8B6E82}"/>
              </a:ext>
            </a:extLst>
          </p:cNvPr>
          <p:cNvSpPr txBox="1"/>
          <p:nvPr/>
        </p:nvSpPr>
        <p:spPr>
          <a:xfrm>
            <a:off x="87938" y="733776"/>
            <a:ext cx="390709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Strong longitudinal  field component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Phase matched to particle velocity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Dielectric Lined Waveguides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      used to achieve both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Phase velocity matching, 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r>
              <a:rPr kumimoji="0" lang="en-US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f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=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c 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Group velocity 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r>
              <a: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</a:t>
            </a:r>
            <a:r>
              <a:rPr kumimoji="0" lang="en-US" sz="1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&lt;&lt; </a:t>
            </a:r>
            <a:r>
              <a:rPr kumimoji="0" lang="en-US" sz="18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</a:t>
            </a:r>
            <a:r>
              <a:rPr kumimoji="0" lang="en-US" sz="1800" b="0" i="1" u="none" strike="noStrike" kern="1200" cap="none" spc="0" normalizeH="0" baseline="-2500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f</a:t>
            </a:r>
            <a:r>
              <a:rPr kumimoji="0" lang="en-US" sz="1800" b="0" i="1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5448E5-7E01-47D5-A160-9659A5C2EAF2}"/>
              </a:ext>
            </a:extLst>
          </p:cNvPr>
          <p:cNvSpPr/>
          <p:nvPr/>
        </p:nvSpPr>
        <p:spPr>
          <a:xfrm>
            <a:off x="7375909" y="1834477"/>
            <a:ext cx="22271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Single-cycle THz input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36A409-F180-43D2-9177-908815A4679A}"/>
              </a:ext>
            </a:extLst>
          </p:cNvPr>
          <p:cNvSpPr txBox="1"/>
          <p:nvPr/>
        </p:nvSpPr>
        <p:spPr>
          <a:xfrm>
            <a:off x="4457066" y="4541589"/>
            <a:ext cx="2560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Field in frame of 50MeV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 beam (v = 0.9995 c)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028BB14-BE73-4E74-B7F0-9AAB7E1837D3}"/>
              </a:ext>
            </a:extLst>
          </p:cNvPr>
          <p:cNvSpPr/>
          <p:nvPr/>
        </p:nvSpPr>
        <p:spPr>
          <a:xfrm>
            <a:off x="4170518" y="1527164"/>
            <a:ext cx="238135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few-cycle THz input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(quasi-monochromatic)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A3A1481-F1A9-49EC-BBC2-E02EE7FFF4AB}"/>
              </a:ext>
            </a:extLst>
          </p:cNvPr>
          <p:cNvCxnSpPr/>
          <p:nvPr/>
        </p:nvCxnSpPr>
        <p:spPr>
          <a:xfrm flipH="1" flipV="1">
            <a:off x="2963104" y="4572020"/>
            <a:ext cx="32525" cy="1334599"/>
          </a:xfrm>
          <a:prstGeom prst="line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C9201FD2-4224-4FA9-B15C-A383481F0BF5}"/>
              </a:ext>
            </a:extLst>
          </p:cNvPr>
          <p:cNvSpPr txBox="1"/>
          <p:nvPr/>
        </p:nvSpPr>
        <p:spPr>
          <a:xfrm>
            <a:off x="3338407" y="4493420"/>
            <a:ext cx="793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trajectory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A5D7167-CC50-41C4-87F3-115A8B5CBDAA}"/>
              </a:ext>
            </a:extLst>
          </p:cNvPr>
          <p:cNvSpPr txBox="1"/>
          <p:nvPr/>
        </p:nvSpPr>
        <p:spPr>
          <a:xfrm>
            <a:off x="2505027" y="5973805"/>
            <a:ext cx="6766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 see constant electric field phase (accelerator or decelerating)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4" name="Content Placeholder 3">
            <a:extLst>
              <a:ext uri="{FF2B5EF4-FFF2-40B4-BE49-F238E27FC236}">
                <a16:creationId xmlns:a16="http://schemas.microsoft.com/office/drawing/2014/main" id="{BA207098-6AF2-4EEF-84DB-658BB67E3B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087" y="3969925"/>
            <a:ext cx="3008013" cy="1898649"/>
          </a:xfr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084DAD-F0F1-4CA1-8638-F31542A10B8A}"/>
              </a:ext>
            </a:extLst>
          </p:cNvPr>
          <p:cNvCxnSpPr/>
          <p:nvPr/>
        </p:nvCxnSpPr>
        <p:spPr>
          <a:xfrm flipH="1" flipV="1">
            <a:off x="8292988" y="4341187"/>
            <a:ext cx="32525" cy="1334599"/>
          </a:xfrm>
          <a:prstGeom prst="line">
            <a:avLst/>
          </a:prstGeom>
          <a:ln w="38100">
            <a:solidFill>
              <a:schemeClr val="bg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24EADA8E-232C-473D-9336-7C8621B12FB5}"/>
              </a:ext>
            </a:extLst>
          </p:cNvPr>
          <p:cNvSpPr txBox="1"/>
          <p:nvPr/>
        </p:nvSpPr>
        <p:spPr>
          <a:xfrm>
            <a:off x="8785052" y="4125211"/>
            <a:ext cx="7931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Particle 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trajectory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31E7880-362A-4FA5-836A-77404197288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9524" y="718343"/>
            <a:ext cx="1387166" cy="666205"/>
          </a:xfrm>
          <a:prstGeom prst="rect">
            <a:avLst/>
          </a:prstGeom>
        </p:spPr>
      </p:pic>
      <p:pic>
        <p:nvPicPr>
          <p:cNvPr id="18" name="OTSTshortpulse">
            <a:hlinkClick r:id="" action="ppaction://media"/>
            <a:extLst>
              <a:ext uri="{FF2B5EF4-FFF2-40B4-BE49-F238E27FC236}">
                <a16:creationId xmlns:a16="http://schemas.microsoft.com/office/drawing/2014/main" id="{322371B2-B2D4-4049-AE39-FB2F7037387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7259532" y="2277403"/>
            <a:ext cx="2587757" cy="1632829"/>
          </a:xfrm>
          <a:prstGeom prst="rect">
            <a:avLst/>
          </a:prstGeom>
        </p:spPr>
      </p:pic>
      <p:pic>
        <p:nvPicPr>
          <p:cNvPr id="19" name="OTSTlongpulse">
            <a:hlinkClick r:id="" action="ppaction://media"/>
            <a:extLst>
              <a:ext uri="{FF2B5EF4-FFF2-40B4-BE49-F238E27FC236}">
                <a16:creationId xmlns:a16="http://schemas.microsoft.com/office/drawing/2014/main" id="{1D8766EE-2B72-47D9-9DB7-AF103ED5248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814610" y="2215447"/>
            <a:ext cx="2737266" cy="172716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01EE9CBC-DDDF-4498-9320-D8AE2D8F9D56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4E1C2E10-7AD1-4A32-BD1D-F4C75F733A6F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23" name="Picture 11">
                <a:extLst>
                  <a:ext uri="{FF2B5EF4-FFF2-40B4-BE49-F238E27FC236}">
                    <a16:creationId xmlns:a16="http://schemas.microsoft.com/office/drawing/2014/main" id="{4CD7AF4F-9417-4961-9FFB-B25B7F2F811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F038B5FD-B81F-489C-BAE7-13FA31ADE39D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2" name="Picture 3">
              <a:extLst>
                <a:ext uri="{FF2B5EF4-FFF2-40B4-BE49-F238E27FC236}">
                  <a16:creationId xmlns:a16="http://schemas.microsoft.com/office/drawing/2014/main" id="{5324513A-3C34-45E6-9B33-F0C71B9743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E6D03A83-B5B8-4B38-8F8B-6F41580E36DB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3211729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00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20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  <p:video>
              <p:cMediaNode vol="80000">
                <p:cTn id="22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CF2DAF8-902A-409A-8641-E6B15EB1DF9D}"/>
              </a:ext>
            </a:extLst>
          </p:cNvPr>
          <p:cNvSpPr txBox="1"/>
          <p:nvPr/>
        </p:nvSpPr>
        <p:spPr>
          <a:xfrm>
            <a:off x="3632807" y="4842963"/>
            <a:ext cx="3282510" cy="138499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Dielectric lining results in:</a:t>
            </a:r>
          </a:p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ongitudinal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ection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agnetic modes</a:t>
            </a:r>
          </a:p>
          <a:p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LSM</a:t>
            </a:r>
            <a:r>
              <a:rPr lang="en-GB" sz="1400" baseline="-25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 for acceleration</a:t>
            </a:r>
          </a:p>
          <a:p>
            <a:pPr marL="285750" indent="-285750">
              <a:buFont typeface="Wingdings"/>
              <a:buChar char="à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Designed for velocity-matching to the 35 MeV electron beam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7ECC4A3-C8E4-4020-BB6B-C37B61D0B369}"/>
              </a:ext>
            </a:extLst>
          </p:cNvPr>
          <p:cNvCxnSpPr>
            <a:cxnSpLocks/>
          </p:cNvCxnSpPr>
          <p:nvPr/>
        </p:nvCxnSpPr>
        <p:spPr>
          <a:xfrm flipH="1">
            <a:off x="5400441" y="905404"/>
            <a:ext cx="3158936" cy="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90C3076F-2503-4F65-9349-56558690A84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33" t="9276" r="12162" b="12850"/>
          <a:stretch/>
        </p:blipFill>
        <p:spPr>
          <a:xfrm>
            <a:off x="3444737" y="1265611"/>
            <a:ext cx="4335907" cy="3403586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2925688-F4BB-4634-924C-07AE37C7C332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Rectangular dielectric-lined waveguide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CCAD34-2710-4503-A573-A23E04016B0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01" y="653760"/>
            <a:ext cx="2139304" cy="2852405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FD9B54-77D6-497E-8A35-E022FD06A870}"/>
              </a:ext>
            </a:extLst>
          </p:cNvPr>
          <p:cNvCxnSpPr>
            <a:cxnSpLocks/>
            <a:endCxn id="14" idx="3"/>
          </p:cNvCxnSpPr>
          <p:nvPr/>
        </p:nvCxnSpPr>
        <p:spPr>
          <a:xfrm>
            <a:off x="5400441" y="905404"/>
            <a:ext cx="0" cy="1659304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D99E92A-222F-4A9A-A1A3-3BBFC65D27F5}"/>
              </a:ext>
            </a:extLst>
          </p:cNvPr>
          <p:cNvSpPr txBox="1"/>
          <p:nvPr/>
        </p:nvSpPr>
        <p:spPr>
          <a:xfrm>
            <a:off x="892644" y="646742"/>
            <a:ext cx="9487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DLW side</a:t>
            </a:r>
          </a:p>
        </p:txBody>
      </p:sp>
      <p:sp>
        <p:nvSpPr>
          <p:cNvPr id="13" name="Rectangle 92">
            <a:extLst>
              <a:ext uri="{FF2B5EF4-FFF2-40B4-BE49-F238E27FC236}">
                <a16:creationId xmlns:a16="http://schemas.microsoft.com/office/drawing/2014/main" id="{07A9179D-002F-4D32-807C-68396C14F8D9}"/>
              </a:ext>
            </a:extLst>
          </p:cNvPr>
          <p:cNvSpPr/>
          <p:nvPr/>
        </p:nvSpPr>
        <p:spPr>
          <a:xfrm>
            <a:off x="4924577" y="2175409"/>
            <a:ext cx="1756181" cy="720789"/>
          </a:xfrm>
          <a:custGeom>
            <a:avLst/>
            <a:gdLst>
              <a:gd name="connsiteX0" fmla="*/ 0 w 720080"/>
              <a:gd name="connsiteY0" fmla="*/ 0 h 576064"/>
              <a:gd name="connsiteX1" fmla="*/ 720080 w 720080"/>
              <a:gd name="connsiteY1" fmla="*/ 0 h 576064"/>
              <a:gd name="connsiteX2" fmla="*/ 720080 w 720080"/>
              <a:gd name="connsiteY2" fmla="*/ 576064 h 576064"/>
              <a:gd name="connsiteX3" fmla="*/ 0 w 720080"/>
              <a:gd name="connsiteY3" fmla="*/ 576064 h 576064"/>
              <a:gd name="connsiteX4" fmla="*/ 0 w 720080"/>
              <a:gd name="connsiteY4" fmla="*/ 0 h 576064"/>
              <a:gd name="connsiteX0" fmla="*/ 753229 w 1473309"/>
              <a:gd name="connsiteY0" fmla="*/ 0 h 576064"/>
              <a:gd name="connsiteX1" fmla="*/ 1473309 w 1473309"/>
              <a:gd name="connsiteY1" fmla="*/ 0 h 576064"/>
              <a:gd name="connsiteX2" fmla="*/ 1473309 w 1473309"/>
              <a:gd name="connsiteY2" fmla="*/ 576064 h 576064"/>
              <a:gd name="connsiteX3" fmla="*/ 0 w 1473309"/>
              <a:gd name="connsiteY3" fmla="*/ 233986 h 576064"/>
              <a:gd name="connsiteX4" fmla="*/ 753229 w 1473309"/>
              <a:gd name="connsiteY4" fmla="*/ 0 h 576064"/>
              <a:gd name="connsiteX0" fmla="*/ 753229 w 1473309"/>
              <a:gd name="connsiteY0" fmla="*/ 0 h 783284"/>
              <a:gd name="connsiteX1" fmla="*/ 1473309 w 1473309"/>
              <a:gd name="connsiteY1" fmla="*/ 0 h 783284"/>
              <a:gd name="connsiteX2" fmla="*/ 1173991 w 1473309"/>
              <a:gd name="connsiteY2" fmla="*/ 783284 h 783284"/>
              <a:gd name="connsiteX3" fmla="*/ 0 w 1473309"/>
              <a:gd name="connsiteY3" fmla="*/ 233986 h 783284"/>
              <a:gd name="connsiteX4" fmla="*/ 753229 w 1473309"/>
              <a:gd name="connsiteY4" fmla="*/ 0 h 783284"/>
              <a:gd name="connsiteX0" fmla="*/ 753229 w 1756181"/>
              <a:gd name="connsiteY0" fmla="*/ 0 h 783284"/>
              <a:gd name="connsiteX1" fmla="*/ 1756181 w 1756181"/>
              <a:gd name="connsiteY1" fmla="*/ 513116 h 783284"/>
              <a:gd name="connsiteX2" fmla="*/ 1173991 w 1756181"/>
              <a:gd name="connsiteY2" fmla="*/ 783284 h 783284"/>
              <a:gd name="connsiteX3" fmla="*/ 0 w 1756181"/>
              <a:gd name="connsiteY3" fmla="*/ 233986 h 783284"/>
              <a:gd name="connsiteX4" fmla="*/ 753229 w 1756181"/>
              <a:gd name="connsiteY4" fmla="*/ 0 h 783284"/>
              <a:gd name="connsiteX0" fmla="*/ 572322 w 1756181"/>
              <a:gd name="connsiteY0" fmla="*/ 0 h 720789"/>
              <a:gd name="connsiteX1" fmla="*/ 1756181 w 1756181"/>
              <a:gd name="connsiteY1" fmla="*/ 450621 h 720789"/>
              <a:gd name="connsiteX2" fmla="*/ 1173991 w 1756181"/>
              <a:gd name="connsiteY2" fmla="*/ 720789 h 720789"/>
              <a:gd name="connsiteX3" fmla="*/ 0 w 1756181"/>
              <a:gd name="connsiteY3" fmla="*/ 171491 h 720789"/>
              <a:gd name="connsiteX4" fmla="*/ 572322 w 1756181"/>
              <a:gd name="connsiteY4" fmla="*/ 0 h 720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56181" h="720789">
                <a:moveTo>
                  <a:pt x="572322" y="0"/>
                </a:moveTo>
                <a:lnTo>
                  <a:pt x="1756181" y="450621"/>
                </a:lnTo>
                <a:lnTo>
                  <a:pt x="1173991" y="720789"/>
                </a:lnTo>
                <a:lnTo>
                  <a:pt x="0" y="171491"/>
                </a:lnTo>
                <a:lnTo>
                  <a:pt x="572322" y="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94">
            <a:extLst>
              <a:ext uri="{FF2B5EF4-FFF2-40B4-BE49-F238E27FC236}">
                <a16:creationId xmlns:a16="http://schemas.microsoft.com/office/drawing/2014/main" id="{E674BC9C-AA45-487F-9EBD-49320DF1C4AF}"/>
              </a:ext>
            </a:extLst>
          </p:cNvPr>
          <p:cNvSpPr/>
          <p:nvPr/>
        </p:nvSpPr>
        <p:spPr>
          <a:xfrm>
            <a:off x="5400441" y="2363864"/>
            <a:ext cx="610865" cy="245294"/>
          </a:xfrm>
          <a:custGeom>
            <a:avLst/>
            <a:gdLst>
              <a:gd name="connsiteX0" fmla="*/ 0 w 360040"/>
              <a:gd name="connsiteY0" fmla="*/ 0 h 235769"/>
              <a:gd name="connsiteX1" fmla="*/ 360040 w 360040"/>
              <a:gd name="connsiteY1" fmla="*/ 0 h 235769"/>
              <a:gd name="connsiteX2" fmla="*/ 360040 w 360040"/>
              <a:gd name="connsiteY2" fmla="*/ 235769 h 235769"/>
              <a:gd name="connsiteX3" fmla="*/ 0 w 360040"/>
              <a:gd name="connsiteY3" fmla="*/ 235769 h 235769"/>
              <a:gd name="connsiteX4" fmla="*/ 0 w 360040"/>
              <a:gd name="connsiteY4" fmla="*/ 0 h 235769"/>
              <a:gd name="connsiteX0" fmla="*/ 133350 w 493390"/>
              <a:gd name="connsiteY0" fmla="*/ 0 h 235769"/>
              <a:gd name="connsiteX1" fmla="*/ 493390 w 493390"/>
              <a:gd name="connsiteY1" fmla="*/ 0 h 235769"/>
              <a:gd name="connsiteX2" fmla="*/ 493390 w 493390"/>
              <a:gd name="connsiteY2" fmla="*/ 235769 h 235769"/>
              <a:gd name="connsiteX3" fmla="*/ 0 w 493390"/>
              <a:gd name="connsiteY3" fmla="*/ 235769 h 235769"/>
              <a:gd name="connsiteX4" fmla="*/ 133350 w 493390"/>
              <a:gd name="connsiteY4" fmla="*/ 0 h 235769"/>
              <a:gd name="connsiteX0" fmla="*/ 133350 w 493390"/>
              <a:gd name="connsiteY0" fmla="*/ 0 h 280219"/>
              <a:gd name="connsiteX1" fmla="*/ 493390 w 493390"/>
              <a:gd name="connsiteY1" fmla="*/ 0 h 280219"/>
              <a:gd name="connsiteX2" fmla="*/ 83815 w 493390"/>
              <a:gd name="connsiteY2" fmla="*/ 280219 h 280219"/>
              <a:gd name="connsiteX3" fmla="*/ 0 w 493390"/>
              <a:gd name="connsiteY3" fmla="*/ 235769 h 280219"/>
              <a:gd name="connsiteX4" fmla="*/ 133350 w 493390"/>
              <a:gd name="connsiteY4" fmla="*/ 0 h 280219"/>
              <a:gd name="connsiteX0" fmla="*/ 133350 w 610865"/>
              <a:gd name="connsiteY0" fmla="*/ 0 h 280219"/>
              <a:gd name="connsiteX1" fmla="*/ 610865 w 610865"/>
              <a:gd name="connsiteY1" fmla="*/ 44450 h 280219"/>
              <a:gd name="connsiteX2" fmla="*/ 83815 w 610865"/>
              <a:gd name="connsiteY2" fmla="*/ 280219 h 280219"/>
              <a:gd name="connsiteX3" fmla="*/ 0 w 610865"/>
              <a:gd name="connsiteY3" fmla="*/ 235769 h 280219"/>
              <a:gd name="connsiteX4" fmla="*/ 133350 w 610865"/>
              <a:gd name="connsiteY4" fmla="*/ 0 h 280219"/>
              <a:gd name="connsiteX0" fmla="*/ 590550 w 610865"/>
              <a:gd name="connsiteY0" fmla="*/ 0 h 245294"/>
              <a:gd name="connsiteX1" fmla="*/ 610865 w 610865"/>
              <a:gd name="connsiteY1" fmla="*/ 9525 h 245294"/>
              <a:gd name="connsiteX2" fmla="*/ 83815 w 610865"/>
              <a:gd name="connsiteY2" fmla="*/ 245294 h 245294"/>
              <a:gd name="connsiteX3" fmla="*/ 0 w 610865"/>
              <a:gd name="connsiteY3" fmla="*/ 200844 h 245294"/>
              <a:gd name="connsiteX4" fmla="*/ 590550 w 610865"/>
              <a:gd name="connsiteY4" fmla="*/ 0 h 2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0865" h="245294">
                <a:moveTo>
                  <a:pt x="590550" y="0"/>
                </a:moveTo>
                <a:lnTo>
                  <a:pt x="610865" y="9525"/>
                </a:lnTo>
                <a:lnTo>
                  <a:pt x="83815" y="245294"/>
                </a:lnTo>
                <a:lnTo>
                  <a:pt x="0" y="200844"/>
                </a:lnTo>
                <a:lnTo>
                  <a:pt x="590550" y="0"/>
                </a:lnTo>
                <a:close/>
              </a:path>
            </a:pathLst>
          </a:custGeom>
          <a:solidFill>
            <a:srgbClr val="FF0000">
              <a:alpha val="50196"/>
            </a:srgbClr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95">
            <a:extLst>
              <a:ext uri="{FF2B5EF4-FFF2-40B4-BE49-F238E27FC236}">
                <a16:creationId xmlns:a16="http://schemas.microsoft.com/office/drawing/2014/main" id="{FBD7B86D-30FC-4926-B8FD-3B885758E839}"/>
              </a:ext>
            </a:extLst>
          </p:cNvPr>
          <p:cNvSpPr/>
          <p:nvPr/>
        </p:nvSpPr>
        <p:spPr>
          <a:xfrm>
            <a:off x="5535781" y="2001788"/>
            <a:ext cx="1740563" cy="606249"/>
          </a:xfrm>
          <a:custGeom>
            <a:avLst/>
            <a:gdLst>
              <a:gd name="connsiteX0" fmla="*/ 0 w 360040"/>
              <a:gd name="connsiteY0" fmla="*/ 0 h 250950"/>
              <a:gd name="connsiteX1" fmla="*/ 360040 w 360040"/>
              <a:gd name="connsiteY1" fmla="*/ 0 h 250950"/>
              <a:gd name="connsiteX2" fmla="*/ 360040 w 360040"/>
              <a:gd name="connsiteY2" fmla="*/ 250950 h 250950"/>
              <a:gd name="connsiteX3" fmla="*/ 0 w 360040"/>
              <a:gd name="connsiteY3" fmla="*/ 250950 h 250950"/>
              <a:gd name="connsiteX4" fmla="*/ 0 w 360040"/>
              <a:gd name="connsiteY4" fmla="*/ 0 h 250950"/>
              <a:gd name="connsiteX0" fmla="*/ 600075 w 960115"/>
              <a:gd name="connsiteY0" fmla="*/ 0 h 250950"/>
              <a:gd name="connsiteX1" fmla="*/ 960115 w 960115"/>
              <a:gd name="connsiteY1" fmla="*/ 0 h 250950"/>
              <a:gd name="connsiteX2" fmla="*/ 960115 w 960115"/>
              <a:gd name="connsiteY2" fmla="*/ 250950 h 250950"/>
              <a:gd name="connsiteX3" fmla="*/ 0 w 960115"/>
              <a:gd name="connsiteY3" fmla="*/ 57275 h 250950"/>
              <a:gd name="connsiteX4" fmla="*/ 600075 w 960115"/>
              <a:gd name="connsiteY4" fmla="*/ 0 h 250950"/>
              <a:gd name="connsiteX0" fmla="*/ 600075 w 1176015"/>
              <a:gd name="connsiteY0" fmla="*/ 0 h 508125"/>
              <a:gd name="connsiteX1" fmla="*/ 960115 w 1176015"/>
              <a:gd name="connsiteY1" fmla="*/ 0 h 508125"/>
              <a:gd name="connsiteX2" fmla="*/ 1176015 w 1176015"/>
              <a:gd name="connsiteY2" fmla="*/ 508125 h 508125"/>
              <a:gd name="connsiteX3" fmla="*/ 0 w 1176015"/>
              <a:gd name="connsiteY3" fmla="*/ 57275 h 508125"/>
              <a:gd name="connsiteX4" fmla="*/ 600075 w 1176015"/>
              <a:gd name="connsiteY4" fmla="*/ 0 h 508125"/>
              <a:gd name="connsiteX0" fmla="*/ 600075 w 1766565"/>
              <a:gd name="connsiteY0" fmla="*/ 0 h 508125"/>
              <a:gd name="connsiteX1" fmla="*/ 1766565 w 1766565"/>
              <a:gd name="connsiteY1" fmla="*/ 238125 h 508125"/>
              <a:gd name="connsiteX2" fmla="*/ 1176015 w 1766565"/>
              <a:gd name="connsiteY2" fmla="*/ 508125 h 508125"/>
              <a:gd name="connsiteX3" fmla="*/ 0 w 1766565"/>
              <a:gd name="connsiteY3" fmla="*/ 57275 h 508125"/>
              <a:gd name="connsiteX4" fmla="*/ 600075 w 1766565"/>
              <a:gd name="connsiteY4" fmla="*/ 0 h 508125"/>
              <a:gd name="connsiteX0" fmla="*/ 568325 w 1766565"/>
              <a:gd name="connsiteY0" fmla="*/ 0 h 619250"/>
              <a:gd name="connsiteX1" fmla="*/ 1766565 w 1766565"/>
              <a:gd name="connsiteY1" fmla="*/ 349250 h 619250"/>
              <a:gd name="connsiteX2" fmla="*/ 1176015 w 1766565"/>
              <a:gd name="connsiteY2" fmla="*/ 619250 h 619250"/>
              <a:gd name="connsiteX3" fmla="*/ 0 w 1766565"/>
              <a:gd name="connsiteY3" fmla="*/ 168400 h 619250"/>
              <a:gd name="connsiteX4" fmla="*/ 568325 w 1766565"/>
              <a:gd name="connsiteY4" fmla="*/ 0 h 619250"/>
              <a:gd name="connsiteX0" fmla="*/ 568325 w 1766565"/>
              <a:gd name="connsiteY0" fmla="*/ 0 h 606249"/>
              <a:gd name="connsiteX1" fmla="*/ 1766565 w 1766565"/>
              <a:gd name="connsiteY1" fmla="*/ 349250 h 606249"/>
              <a:gd name="connsiteX2" fmla="*/ 1202017 w 1766565"/>
              <a:gd name="connsiteY2" fmla="*/ 606249 h 606249"/>
              <a:gd name="connsiteX3" fmla="*/ 0 w 1766565"/>
              <a:gd name="connsiteY3" fmla="*/ 168400 h 606249"/>
              <a:gd name="connsiteX4" fmla="*/ 568325 w 1766565"/>
              <a:gd name="connsiteY4" fmla="*/ 0 h 606249"/>
              <a:gd name="connsiteX0" fmla="*/ 542323 w 1740563"/>
              <a:gd name="connsiteY0" fmla="*/ 0 h 606249"/>
              <a:gd name="connsiteX1" fmla="*/ 1740563 w 1740563"/>
              <a:gd name="connsiteY1" fmla="*/ 349250 h 606249"/>
              <a:gd name="connsiteX2" fmla="*/ 1176015 w 1740563"/>
              <a:gd name="connsiteY2" fmla="*/ 606249 h 606249"/>
              <a:gd name="connsiteX3" fmla="*/ 0 w 1740563"/>
              <a:gd name="connsiteY3" fmla="*/ 159733 h 606249"/>
              <a:gd name="connsiteX4" fmla="*/ 542323 w 1740563"/>
              <a:gd name="connsiteY4" fmla="*/ 0 h 606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40563" h="606249">
                <a:moveTo>
                  <a:pt x="542323" y="0"/>
                </a:moveTo>
                <a:lnTo>
                  <a:pt x="1740563" y="349250"/>
                </a:lnTo>
                <a:lnTo>
                  <a:pt x="1176015" y="606249"/>
                </a:lnTo>
                <a:lnTo>
                  <a:pt x="0" y="159733"/>
                </a:lnTo>
                <a:lnTo>
                  <a:pt x="542323" y="0"/>
                </a:lnTo>
                <a:close/>
              </a:path>
            </a:pathLst>
          </a:custGeom>
          <a:solidFill>
            <a:srgbClr val="00B050">
              <a:alpha val="30196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96">
            <a:extLst>
              <a:ext uri="{FF2B5EF4-FFF2-40B4-BE49-F238E27FC236}">
                <a16:creationId xmlns:a16="http://schemas.microsoft.com/office/drawing/2014/main" id="{A87B34E3-0E2F-4FA9-8786-9A08FA5605AE}"/>
              </a:ext>
            </a:extLst>
          </p:cNvPr>
          <p:cNvSpPr/>
          <p:nvPr/>
        </p:nvSpPr>
        <p:spPr>
          <a:xfrm>
            <a:off x="6034701" y="2138916"/>
            <a:ext cx="533481" cy="214303"/>
          </a:xfrm>
          <a:custGeom>
            <a:avLst/>
            <a:gdLst>
              <a:gd name="connsiteX0" fmla="*/ 0 w 72008"/>
              <a:gd name="connsiteY0" fmla="*/ 0 h 136005"/>
              <a:gd name="connsiteX1" fmla="*/ 72008 w 72008"/>
              <a:gd name="connsiteY1" fmla="*/ 0 h 136005"/>
              <a:gd name="connsiteX2" fmla="*/ 72008 w 72008"/>
              <a:gd name="connsiteY2" fmla="*/ 136005 h 136005"/>
              <a:gd name="connsiteX3" fmla="*/ 0 w 72008"/>
              <a:gd name="connsiteY3" fmla="*/ 136005 h 136005"/>
              <a:gd name="connsiteX4" fmla="*/ 0 w 72008"/>
              <a:gd name="connsiteY4" fmla="*/ 0 h 136005"/>
              <a:gd name="connsiteX0" fmla="*/ 253840 w 325848"/>
              <a:gd name="connsiteY0" fmla="*/ 0 h 185042"/>
              <a:gd name="connsiteX1" fmla="*/ 325848 w 325848"/>
              <a:gd name="connsiteY1" fmla="*/ 0 h 185042"/>
              <a:gd name="connsiteX2" fmla="*/ 325848 w 325848"/>
              <a:gd name="connsiteY2" fmla="*/ 136005 h 185042"/>
              <a:gd name="connsiteX3" fmla="*/ 0 w 325848"/>
              <a:gd name="connsiteY3" fmla="*/ 185042 h 185042"/>
              <a:gd name="connsiteX4" fmla="*/ 253840 w 325848"/>
              <a:gd name="connsiteY4" fmla="*/ 0 h 185042"/>
              <a:gd name="connsiteX0" fmla="*/ 253840 w 325848"/>
              <a:gd name="connsiteY0" fmla="*/ 0 h 190811"/>
              <a:gd name="connsiteX1" fmla="*/ 325848 w 325848"/>
              <a:gd name="connsiteY1" fmla="*/ 0 h 190811"/>
              <a:gd name="connsiteX2" fmla="*/ 22971 w 325848"/>
              <a:gd name="connsiteY2" fmla="*/ 190811 h 190811"/>
              <a:gd name="connsiteX3" fmla="*/ 0 w 325848"/>
              <a:gd name="connsiteY3" fmla="*/ 185042 h 190811"/>
              <a:gd name="connsiteX4" fmla="*/ 253840 w 325848"/>
              <a:gd name="connsiteY4" fmla="*/ 0 h 190811"/>
              <a:gd name="connsiteX0" fmla="*/ 556717 w 556717"/>
              <a:gd name="connsiteY0" fmla="*/ 0 h 222541"/>
              <a:gd name="connsiteX1" fmla="*/ 325848 w 556717"/>
              <a:gd name="connsiteY1" fmla="*/ 31730 h 222541"/>
              <a:gd name="connsiteX2" fmla="*/ 22971 w 556717"/>
              <a:gd name="connsiteY2" fmla="*/ 222541 h 222541"/>
              <a:gd name="connsiteX3" fmla="*/ 0 w 556717"/>
              <a:gd name="connsiteY3" fmla="*/ 216772 h 222541"/>
              <a:gd name="connsiteX4" fmla="*/ 556717 w 556717"/>
              <a:gd name="connsiteY4" fmla="*/ 0 h 222541"/>
              <a:gd name="connsiteX0" fmla="*/ 556717 w 568150"/>
              <a:gd name="connsiteY0" fmla="*/ 0 h 222541"/>
              <a:gd name="connsiteX1" fmla="*/ 568150 w 568150"/>
              <a:gd name="connsiteY1" fmla="*/ 2884 h 222541"/>
              <a:gd name="connsiteX2" fmla="*/ 22971 w 568150"/>
              <a:gd name="connsiteY2" fmla="*/ 222541 h 222541"/>
              <a:gd name="connsiteX3" fmla="*/ 0 w 568150"/>
              <a:gd name="connsiteY3" fmla="*/ 216772 h 222541"/>
              <a:gd name="connsiteX4" fmla="*/ 556717 w 568150"/>
              <a:gd name="connsiteY4" fmla="*/ 0 h 222541"/>
              <a:gd name="connsiteX0" fmla="*/ 547192 w 568150"/>
              <a:gd name="connsiteY0" fmla="*/ 0 h 227304"/>
              <a:gd name="connsiteX1" fmla="*/ 568150 w 568150"/>
              <a:gd name="connsiteY1" fmla="*/ 7647 h 227304"/>
              <a:gd name="connsiteX2" fmla="*/ 22971 w 568150"/>
              <a:gd name="connsiteY2" fmla="*/ 227304 h 227304"/>
              <a:gd name="connsiteX3" fmla="*/ 0 w 568150"/>
              <a:gd name="connsiteY3" fmla="*/ 221535 h 227304"/>
              <a:gd name="connsiteX4" fmla="*/ 547192 w 568150"/>
              <a:gd name="connsiteY4" fmla="*/ 0 h 227304"/>
              <a:gd name="connsiteX0" fmla="*/ 547192 w 568150"/>
              <a:gd name="connsiteY0" fmla="*/ 0 h 221535"/>
              <a:gd name="connsiteX1" fmla="*/ 568150 w 568150"/>
              <a:gd name="connsiteY1" fmla="*/ 7647 h 221535"/>
              <a:gd name="connsiteX2" fmla="*/ 48973 w 568150"/>
              <a:gd name="connsiteY2" fmla="*/ 214303 h 221535"/>
              <a:gd name="connsiteX3" fmla="*/ 0 w 568150"/>
              <a:gd name="connsiteY3" fmla="*/ 221535 h 221535"/>
              <a:gd name="connsiteX4" fmla="*/ 547192 w 568150"/>
              <a:gd name="connsiteY4" fmla="*/ 0 h 221535"/>
              <a:gd name="connsiteX0" fmla="*/ 512523 w 533481"/>
              <a:gd name="connsiteY0" fmla="*/ 0 h 214303"/>
              <a:gd name="connsiteX1" fmla="*/ 533481 w 533481"/>
              <a:gd name="connsiteY1" fmla="*/ 7647 h 214303"/>
              <a:gd name="connsiteX2" fmla="*/ 14304 w 533481"/>
              <a:gd name="connsiteY2" fmla="*/ 214303 h 214303"/>
              <a:gd name="connsiteX3" fmla="*/ 0 w 533481"/>
              <a:gd name="connsiteY3" fmla="*/ 204200 h 214303"/>
              <a:gd name="connsiteX4" fmla="*/ 512523 w 533481"/>
              <a:gd name="connsiteY4" fmla="*/ 0 h 21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3481" h="214303">
                <a:moveTo>
                  <a:pt x="512523" y="0"/>
                </a:moveTo>
                <a:lnTo>
                  <a:pt x="533481" y="7647"/>
                </a:lnTo>
                <a:lnTo>
                  <a:pt x="14304" y="214303"/>
                </a:lnTo>
                <a:lnTo>
                  <a:pt x="0" y="204200"/>
                </a:lnTo>
                <a:lnTo>
                  <a:pt x="512523" y="0"/>
                </a:lnTo>
                <a:close/>
              </a:path>
            </a:pathLst>
          </a:custGeom>
          <a:solidFill>
            <a:srgbClr val="00B050">
              <a:alpha val="50196"/>
            </a:srgbClr>
          </a:solidFill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BA98D47-FCD7-46F9-9094-7779DE3CBE12}"/>
              </a:ext>
            </a:extLst>
          </p:cNvPr>
          <p:cNvCxnSpPr>
            <a:cxnSpLocks/>
          </p:cNvCxnSpPr>
          <p:nvPr/>
        </p:nvCxnSpPr>
        <p:spPr>
          <a:xfrm flipH="1">
            <a:off x="6569534" y="3852993"/>
            <a:ext cx="1932990" cy="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4D49B71-26B2-4282-ABBB-44C5791BA4AC}"/>
              </a:ext>
            </a:extLst>
          </p:cNvPr>
          <p:cNvCxnSpPr>
            <a:cxnSpLocks/>
          </p:cNvCxnSpPr>
          <p:nvPr/>
        </p:nvCxnSpPr>
        <p:spPr>
          <a:xfrm flipV="1">
            <a:off x="6568182" y="2206012"/>
            <a:ext cx="0" cy="1663650"/>
          </a:xfrm>
          <a:prstGeom prst="straightConnector1">
            <a:avLst/>
          </a:prstGeom>
          <a:ln w="28575">
            <a:solidFill>
              <a:srgbClr val="00B050"/>
            </a:solidFill>
            <a:headEnd type="none" w="med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B7322F6A-E5DB-44F1-BA06-3D75F685D2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72" t="21356" r="23448" b="18563"/>
          <a:stretch/>
        </p:blipFill>
        <p:spPr>
          <a:xfrm>
            <a:off x="7973384" y="3468593"/>
            <a:ext cx="3677074" cy="2748739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50A289F-A32E-44FC-886A-957942DDAB26}"/>
              </a:ext>
            </a:extLst>
          </p:cNvPr>
          <p:cNvCxnSpPr/>
          <p:nvPr/>
        </p:nvCxnSpPr>
        <p:spPr>
          <a:xfrm>
            <a:off x="8595419" y="5619894"/>
            <a:ext cx="2520280" cy="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61F0604-B6F7-44FB-9909-125FE2C703A3}"/>
              </a:ext>
            </a:extLst>
          </p:cNvPr>
          <p:cNvCxnSpPr/>
          <p:nvPr/>
        </p:nvCxnSpPr>
        <p:spPr>
          <a:xfrm>
            <a:off x="10349648" y="4057093"/>
            <a:ext cx="6878" cy="144016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6A71889-4A17-46CF-A6A7-5FBA346A434A}"/>
              </a:ext>
            </a:extLst>
          </p:cNvPr>
          <p:cNvSpPr txBox="1"/>
          <p:nvPr/>
        </p:nvSpPr>
        <p:spPr>
          <a:xfrm>
            <a:off x="9414249" y="5641269"/>
            <a:ext cx="8851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1200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3724371-E27A-459B-A877-739A64765E72}"/>
              </a:ext>
            </a:extLst>
          </p:cNvPr>
          <p:cNvCxnSpPr/>
          <p:nvPr/>
        </p:nvCxnSpPr>
        <p:spPr>
          <a:xfrm>
            <a:off x="8765472" y="4201109"/>
            <a:ext cx="0" cy="1224136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661C458-E931-4B73-9663-F6C4F785263F}"/>
              </a:ext>
            </a:extLst>
          </p:cNvPr>
          <p:cNvSpPr txBox="1"/>
          <p:nvPr/>
        </p:nvSpPr>
        <p:spPr>
          <a:xfrm>
            <a:off x="8765472" y="4623865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57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D647DD6-1772-43B0-B089-FBB7CF4A385D}"/>
              </a:ext>
            </a:extLst>
          </p:cNvPr>
          <p:cNvSpPr txBox="1"/>
          <p:nvPr/>
        </p:nvSpPr>
        <p:spPr>
          <a:xfrm>
            <a:off x="10716974" y="3471737"/>
            <a:ext cx="899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DLW exit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7F27C1D-ACBD-4CD0-90D4-8DC010E57131}"/>
              </a:ext>
            </a:extLst>
          </p:cNvPr>
          <p:cNvSpPr txBox="1"/>
          <p:nvPr/>
        </p:nvSpPr>
        <p:spPr>
          <a:xfrm>
            <a:off x="10370831" y="4628511"/>
            <a:ext cx="7857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695 </a:t>
            </a:r>
            <a:r>
              <a:rPr lang="el-GR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185BF34D-B314-4424-9EE8-7C5291D799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6" t="-1" r="22400" b="-655"/>
          <a:stretch/>
        </p:blipFill>
        <p:spPr>
          <a:xfrm>
            <a:off x="840213" y="3857980"/>
            <a:ext cx="2006802" cy="2437817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5E455A42-B355-4519-B4E1-BB1AC794084D}"/>
              </a:ext>
            </a:extLst>
          </p:cNvPr>
          <p:cNvSpPr txBox="1"/>
          <p:nvPr/>
        </p:nvSpPr>
        <p:spPr>
          <a:xfrm>
            <a:off x="786954" y="6005533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Mirror side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64D43BC-057A-462D-A6E1-04DB9BF9DC06}"/>
              </a:ext>
            </a:extLst>
          </p:cNvPr>
          <p:cNvSpPr txBox="1"/>
          <p:nvPr/>
        </p:nvSpPr>
        <p:spPr>
          <a:xfrm>
            <a:off x="5965839" y="1255738"/>
            <a:ext cx="1376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DLW assembly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A2A465A-70DC-447E-82AF-F3651492EFCB}"/>
              </a:ext>
            </a:extLst>
          </p:cNvPr>
          <p:cNvCxnSpPr/>
          <p:nvPr/>
        </p:nvCxnSpPr>
        <p:spPr>
          <a:xfrm flipV="1">
            <a:off x="4658851" y="2768148"/>
            <a:ext cx="788412" cy="327996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509C73C-89B7-4891-B608-68D4DA7C4440}"/>
              </a:ext>
            </a:extLst>
          </p:cNvPr>
          <p:cNvCxnSpPr/>
          <p:nvPr/>
        </p:nvCxnSpPr>
        <p:spPr>
          <a:xfrm flipV="1">
            <a:off x="3444737" y="3265042"/>
            <a:ext cx="792910" cy="288032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5AF7D24-27F8-4632-B19A-A908C5FF5731}"/>
              </a:ext>
            </a:extLst>
          </p:cNvPr>
          <p:cNvCxnSpPr/>
          <p:nvPr/>
        </p:nvCxnSpPr>
        <p:spPr>
          <a:xfrm flipV="1">
            <a:off x="6794080" y="1827777"/>
            <a:ext cx="964527" cy="378234"/>
          </a:xfrm>
          <a:prstGeom prst="line">
            <a:avLst/>
          </a:prstGeom>
          <a:ln w="38100">
            <a:solidFill>
              <a:srgbClr val="0000CC">
                <a:alpha val="10196"/>
              </a:srgbClr>
            </a:solidFill>
          </a:ln>
          <a:effectLst>
            <a:glow rad="63500">
              <a:srgbClr val="0000CC">
                <a:alpha val="40000"/>
              </a:srgb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>
            <a:extLst>
              <a:ext uri="{FF2B5EF4-FFF2-40B4-BE49-F238E27FC236}">
                <a16:creationId xmlns:a16="http://schemas.microsoft.com/office/drawing/2014/main" id="{8BF9DC01-084E-49B0-AF13-E98C699D62C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14" t="17080" r="10887" b="19206"/>
          <a:stretch/>
        </p:blipFill>
        <p:spPr>
          <a:xfrm>
            <a:off x="8559377" y="317951"/>
            <a:ext cx="3082308" cy="228709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DE5C524-A294-4CEB-AF44-EFBCDEB9FEB9}"/>
              </a:ext>
            </a:extLst>
          </p:cNvPr>
          <p:cNvCxnSpPr/>
          <p:nvPr/>
        </p:nvCxnSpPr>
        <p:spPr>
          <a:xfrm>
            <a:off x="9198162" y="691655"/>
            <a:ext cx="7059" cy="1406574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5A0E730-A797-43CF-B6FC-657A130E0E37}"/>
              </a:ext>
            </a:extLst>
          </p:cNvPr>
          <p:cNvCxnSpPr/>
          <p:nvPr/>
        </p:nvCxnSpPr>
        <p:spPr>
          <a:xfrm>
            <a:off x="9378207" y="2236035"/>
            <a:ext cx="1368152" cy="6210"/>
          </a:xfrm>
          <a:prstGeom prst="straightConnector1">
            <a:avLst/>
          </a:prstGeom>
          <a:ln w="28575">
            <a:solidFill>
              <a:schemeClr val="bg1"/>
            </a:solidFill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A7FCC5A6-6E13-40E4-A5D4-85C6666B50CA}"/>
              </a:ext>
            </a:extLst>
          </p:cNvPr>
          <p:cNvSpPr txBox="1"/>
          <p:nvPr/>
        </p:nvSpPr>
        <p:spPr>
          <a:xfrm>
            <a:off x="9612565" y="2242245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3.18 mm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799445-1741-4CB3-9D85-98E8EB57731E}"/>
              </a:ext>
            </a:extLst>
          </p:cNvPr>
          <p:cNvSpPr txBox="1"/>
          <p:nvPr/>
        </p:nvSpPr>
        <p:spPr>
          <a:xfrm rot="16200000">
            <a:off x="8573311" y="1219018"/>
            <a:ext cx="8803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3.25 mm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315BCA3-207E-4930-BCE0-2C0E4EF04C10}"/>
              </a:ext>
            </a:extLst>
          </p:cNvPr>
          <p:cNvSpPr txBox="1"/>
          <p:nvPr/>
        </p:nvSpPr>
        <p:spPr>
          <a:xfrm>
            <a:off x="10098885" y="298029"/>
            <a:ext cx="15568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Coupler entrance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880CE02-5B15-4B04-8190-A988733D5C18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9A91B7B7-69C2-4C47-BCC9-ED27107765EC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42" name="Picture 11">
                <a:extLst>
                  <a:ext uri="{FF2B5EF4-FFF2-40B4-BE49-F238E27FC236}">
                    <a16:creationId xmlns:a16="http://schemas.microsoft.com/office/drawing/2014/main" id="{42CABCDA-4BE8-4349-B567-2FFDDA7C904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43" name="Straight Connector 42">
                <a:extLst>
                  <a:ext uri="{FF2B5EF4-FFF2-40B4-BE49-F238E27FC236}">
                    <a16:creationId xmlns:a16="http://schemas.microsoft.com/office/drawing/2014/main" id="{5A8F0775-EF78-48A4-99DB-E02A4D1CDD2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1" name="Picture 3">
              <a:extLst>
                <a:ext uri="{FF2B5EF4-FFF2-40B4-BE49-F238E27FC236}">
                  <a16:creationId xmlns:a16="http://schemas.microsoft.com/office/drawing/2014/main" id="{8A36D94C-BBFD-472A-8119-0E303E77720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5E47157E-ED81-418B-9845-671AAD51FCCC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4050469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F622E555-AC47-47F0-B7B7-D23682F7665B}"/>
              </a:ext>
            </a:extLst>
          </p:cNvPr>
          <p:cNvSpPr txBox="1"/>
          <p:nvPr/>
        </p:nvSpPr>
        <p:spPr>
          <a:xfrm>
            <a:off x="7679777" y="763982"/>
            <a:ext cx="1728191" cy="1015663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First demonstrated using a Michelson interferometer with a photoconductive antenna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C162B9E-8FB4-4FD5-AC3C-73D6C57FD07E}"/>
              </a:ext>
            </a:extLst>
          </p:cNvPr>
          <p:cNvSpPr txBox="1"/>
          <p:nvPr/>
        </p:nvSpPr>
        <p:spPr>
          <a:xfrm>
            <a:off x="5754364" y="4701759"/>
            <a:ext cx="1838735" cy="1015663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Also shown using an etalon with a LiNbO</a:t>
            </a:r>
            <a:r>
              <a:rPr lang="en-GB" sz="12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crystal for a high-power, </a:t>
            </a:r>
            <a:r>
              <a:rPr lang="en-GB" sz="1200" dirty="0" err="1">
                <a:latin typeface="Arial" panose="020B0604020202020204" pitchFamily="34" charset="0"/>
                <a:cs typeface="Arial" panose="020B0604020202020204" pitchFamily="34" charset="0"/>
              </a:rPr>
              <a:t>tunable</a:t>
            </a:r>
            <a:r>
              <a:rPr lang="en-GB" sz="1200" dirty="0">
                <a:latin typeface="Arial" panose="020B0604020202020204" pitchFamily="34" charset="0"/>
                <a:cs typeface="Arial" panose="020B0604020202020204" pitchFamily="34" charset="0"/>
              </a:rPr>
              <a:t> multi-cycle THz source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9D223BA-354C-4682-AB11-1C6B7EEC9560}"/>
              </a:ext>
            </a:extLst>
          </p:cNvPr>
          <p:cNvSpPr txBox="1"/>
          <p:nvPr/>
        </p:nvSpPr>
        <p:spPr>
          <a:xfrm>
            <a:off x="5754364" y="5718156"/>
            <a:ext cx="1838735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Z. Chen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Appl. Phys. Lett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99,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071102 (2011)</a:t>
            </a:r>
          </a:p>
        </p:txBody>
      </p:sp>
      <p:pic>
        <p:nvPicPr>
          <p:cNvPr id="30" name="Picture 7">
            <a:extLst>
              <a:ext uri="{FF2B5EF4-FFF2-40B4-BE49-F238E27FC236}">
                <a16:creationId xmlns:a16="http://schemas.microsoft.com/office/drawing/2014/main" id="{4423EC71-28E7-448D-9A77-EDBDCE654EB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8" t="1339" r="3130" b="221"/>
          <a:stretch/>
        </p:blipFill>
        <p:spPr bwMode="auto">
          <a:xfrm>
            <a:off x="4534421" y="797174"/>
            <a:ext cx="3062405" cy="3160891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7938A1B-B437-4FC5-97DD-0234CEB909AD}"/>
              </a:ext>
            </a:extLst>
          </p:cNvPr>
          <p:cNvSpPr/>
          <p:nvPr/>
        </p:nvSpPr>
        <p:spPr>
          <a:xfrm>
            <a:off x="7652561" y="2820026"/>
            <a:ext cx="3222259" cy="353972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9E242B1-BFB1-427C-A8FC-29D6125878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" t="-1" r="-1" b="51252"/>
          <a:stretch/>
        </p:blipFill>
        <p:spPr>
          <a:xfrm>
            <a:off x="961675" y="939123"/>
            <a:ext cx="3201147" cy="1969362"/>
          </a:xfrm>
          <a:prstGeom prst="snip2DiagRect">
            <a:avLst>
              <a:gd name="adj1" fmla="val 0"/>
              <a:gd name="adj2" fmla="val 37078"/>
            </a:avLst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D1C2DD79-6674-48D4-BEB3-73BFE2D156D0}"/>
              </a:ext>
            </a:extLst>
          </p:cNvPr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Our approach: Narrowband terahertz source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90ADD75-34C4-47BE-AB89-06512B6AFF90}"/>
              </a:ext>
            </a:extLst>
          </p:cNvPr>
          <p:cNvSpPr txBox="1"/>
          <p:nvPr/>
        </p:nvSpPr>
        <p:spPr>
          <a:xfrm>
            <a:off x="729232" y="449095"/>
            <a:ext cx="3635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Tilted-pulse-front pumping in LiNbO</a:t>
            </a:r>
            <a:r>
              <a:rPr lang="en-GB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CEE5909-F271-4CB0-B6DB-9945D870CF7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47" t="9932" r="11870" b="6848"/>
          <a:stretch/>
        </p:blipFill>
        <p:spPr>
          <a:xfrm>
            <a:off x="898525" y="3598527"/>
            <a:ext cx="3552329" cy="2694553"/>
          </a:xfrm>
          <a:prstGeom prst="rect">
            <a:avLst/>
          </a:prstGeom>
          <a:ln w="28575">
            <a:solidFill>
              <a:schemeClr val="accent1">
                <a:lumMod val="75000"/>
              </a:schemeClr>
            </a:solidFill>
          </a:ln>
        </p:spPr>
      </p:pic>
      <p:sp>
        <p:nvSpPr>
          <p:cNvPr id="38" name="AutoShape 2" descr="figure">
            <a:extLst>
              <a:ext uri="{FF2B5EF4-FFF2-40B4-BE49-F238E27FC236}">
                <a16:creationId xmlns:a16="http://schemas.microsoft.com/office/drawing/2014/main" id="{5FA9B593-432B-4650-A37B-158A3B954D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" name="AutoShape 4" descr="figure">
            <a:extLst>
              <a:ext uri="{FF2B5EF4-FFF2-40B4-BE49-F238E27FC236}">
                <a16:creationId xmlns:a16="http://schemas.microsoft.com/office/drawing/2014/main" id="{503398D6-0D01-4632-B31E-902523024CE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" name="AutoShape 6" descr="https://aip-scitation-org.manchester.idm.oclc.org/na101/home/literatum/publisher/aip/journals/content/apl/2011/apl.2011.98.issue-9/1.3560062/production/images/large/1.3560062.figures.f1.jpeg">
            <a:extLst>
              <a:ext uri="{FF2B5EF4-FFF2-40B4-BE49-F238E27FC236}">
                <a16:creationId xmlns:a16="http://schemas.microsoft.com/office/drawing/2014/main" id="{46797E33-B197-4136-8F77-FC96FE24583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512B5D7-26F2-481C-803A-199AADB59981}"/>
              </a:ext>
            </a:extLst>
          </p:cNvPr>
          <p:cNvSpPr txBox="1"/>
          <p:nvPr/>
        </p:nvSpPr>
        <p:spPr>
          <a:xfrm>
            <a:off x="898526" y="3180216"/>
            <a:ext cx="3552328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Hirori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Appl. Phys. Lett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98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091106 (2011)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2BB3771-340B-4C80-9877-4A9FC49918AD}"/>
              </a:ext>
            </a:extLst>
          </p:cNvPr>
          <p:cNvSpPr/>
          <p:nvPr/>
        </p:nvSpPr>
        <p:spPr>
          <a:xfrm>
            <a:off x="898525" y="783835"/>
            <a:ext cx="3552329" cy="237626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EC38951-1261-4B32-B221-464D307ACF23}"/>
              </a:ext>
            </a:extLst>
          </p:cNvPr>
          <p:cNvSpPr txBox="1"/>
          <p:nvPr/>
        </p:nvSpPr>
        <p:spPr>
          <a:xfrm>
            <a:off x="4746129" y="450315"/>
            <a:ext cx="51480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Chirped-pulse beating for narrowband THz generation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933901F-CAFC-4A9C-B717-7686BA8F1236}"/>
              </a:ext>
            </a:extLst>
          </p:cNvPr>
          <p:cNvSpPr txBox="1"/>
          <p:nvPr/>
        </p:nvSpPr>
        <p:spPr>
          <a:xfrm>
            <a:off x="2220629" y="3526275"/>
            <a:ext cx="23022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tilted-pulse-front setup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821DC41-9650-4304-8B71-3D95819EF8AC}"/>
              </a:ext>
            </a:extLst>
          </p:cNvPr>
          <p:cNvSpPr txBox="1"/>
          <p:nvPr/>
        </p:nvSpPr>
        <p:spPr>
          <a:xfrm>
            <a:off x="7679779" y="1777029"/>
            <a:ext cx="1728191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A.S.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Weling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D.H.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Auston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Opt. Soc. Am. B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2783 (1996) </a:t>
            </a:r>
          </a:p>
        </p:txBody>
      </p:sp>
      <p:pic>
        <p:nvPicPr>
          <p:cNvPr id="46" name="Picture 8">
            <a:extLst>
              <a:ext uri="{FF2B5EF4-FFF2-40B4-BE49-F238E27FC236}">
                <a16:creationId xmlns:a16="http://schemas.microsoft.com/office/drawing/2014/main" id="{39A4176A-47DE-46AC-AE85-F54E2AB44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7527" y="2953160"/>
            <a:ext cx="2923426" cy="3273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BB102306-A8DB-4147-8D4E-320F577D56F8}"/>
              </a:ext>
            </a:extLst>
          </p:cNvPr>
          <p:cNvSpPr txBox="1"/>
          <p:nvPr/>
        </p:nvSpPr>
        <p:spPr>
          <a:xfrm>
            <a:off x="898526" y="2393311"/>
            <a:ext cx="1392088" cy="64633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</a:t>
            </a:r>
            <a:r>
              <a:rPr lang="en-GB" sz="12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Hebling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al. </a:t>
            </a:r>
            <a:r>
              <a:rPr lang="en-GB" sz="1200" i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Opt. Express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10,</a:t>
            </a:r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1161-1166 (2002)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F26155F-6A49-428D-A9CF-B1C06FE07FB4}"/>
              </a:ext>
            </a:extLst>
          </p:cNvPr>
          <p:cNvSpPr txBox="1"/>
          <p:nvPr/>
        </p:nvSpPr>
        <p:spPr>
          <a:xfrm>
            <a:off x="3226718" y="2980408"/>
            <a:ext cx="1224136" cy="27699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Diagram from: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C330089-9C11-4CD2-AECF-2F4EB3401AF2}"/>
              </a:ext>
            </a:extLst>
          </p:cNvPr>
          <p:cNvGrpSpPr/>
          <p:nvPr/>
        </p:nvGrpSpPr>
        <p:grpSpPr>
          <a:xfrm>
            <a:off x="0" y="6351823"/>
            <a:ext cx="12192000" cy="506177"/>
            <a:chOff x="1509055" y="5616295"/>
            <a:chExt cx="12192000" cy="506176"/>
          </a:xfrm>
        </p:grpSpPr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DAE37C26-8594-494A-8AC8-106C96DF8BF5}"/>
                </a:ext>
              </a:extLst>
            </p:cNvPr>
            <p:cNvGrpSpPr/>
            <p:nvPr/>
          </p:nvGrpSpPr>
          <p:grpSpPr>
            <a:xfrm>
              <a:off x="1509055" y="5616295"/>
              <a:ext cx="12192000" cy="506176"/>
              <a:chOff x="261186" y="6470608"/>
              <a:chExt cx="12192000" cy="506176"/>
            </a:xfrm>
          </p:grpSpPr>
          <p:pic>
            <p:nvPicPr>
              <p:cNvPr id="51" name="Picture 11">
                <a:extLst>
                  <a:ext uri="{FF2B5EF4-FFF2-40B4-BE49-F238E27FC236}">
                    <a16:creationId xmlns:a16="http://schemas.microsoft.com/office/drawing/2014/main" id="{31E45EA2-7A97-4852-BEAF-26FF03BA89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620601" y="6539712"/>
                <a:ext cx="832585" cy="4370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3FCF8CD6-8167-4D9F-A2DC-CFFA3A9AA531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61186" y="6470608"/>
                <a:ext cx="12192000" cy="17138"/>
              </a:xfrm>
              <a:prstGeom prst="line">
                <a:avLst/>
              </a:prstGeom>
              <a:ln w="9525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0" name="Picture 3">
              <a:extLst>
                <a:ext uri="{FF2B5EF4-FFF2-40B4-BE49-F238E27FC236}">
                  <a16:creationId xmlns:a16="http://schemas.microsoft.com/office/drawing/2014/main" id="{F20B1A9A-AD01-4546-81D8-36F4CF1739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461" b="21953"/>
            <a:stretch/>
          </p:blipFill>
          <p:spPr bwMode="auto">
            <a:xfrm>
              <a:off x="1591237" y="5741472"/>
              <a:ext cx="1087718" cy="359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AEA242D3-E255-4480-A3E4-8A1AC9398348}"/>
              </a:ext>
            </a:extLst>
          </p:cNvPr>
          <p:cNvSpPr txBox="1"/>
          <p:nvPr/>
        </p:nvSpPr>
        <p:spPr>
          <a:xfrm>
            <a:off x="3254333" y="6477002"/>
            <a:ext cx="51187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75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D.S. Lake, IOP Particle &amp; Beams Group Annual Meeting 2020, September 2020</a:t>
            </a:r>
          </a:p>
        </p:txBody>
      </p:sp>
    </p:spTree>
    <p:extLst>
      <p:ext uri="{BB962C8B-B14F-4D97-AF65-F5344CB8AC3E}">
        <p14:creationId xmlns:p14="http://schemas.microsoft.com/office/powerpoint/2010/main" val="162493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E2199C41BF5349B69AAC4A7B4F9BD8" ma:contentTypeVersion="13" ma:contentTypeDescription="Create a new document." ma:contentTypeScope="" ma:versionID="4d603f3271582d1e359ca4fa49d23f1b">
  <xsd:schema xmlns:xsd="http://www.w3.org/2001/XMLSchema" xmlns:xs="http://www.w3.org/2001/XMLSchema" xmlns:p="http://schemas.microsoft.com/office/2006/metadata/properties" xmlns:ns3="5472af6f-289d-4c67-a357-1572bd66cde4" xmlns:ns4="2b8dfa72-73ad-4611-b141-193657c9a97e" targetNamespace="http://schemas.microsoft.com/office/2006/metadata/properties" ma:root="true" ma:fieldsID="495f815206e2f8548f74fc22f3df9759" ns3:_="" ns4:_="">
    <xsd:import namespace="5472af6f-289d-4c67-a357-1572bd66cde4"/>
    <xsd:import namespace="2b8dfa72-73ad-4611-b141-193657c9a97e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72af6f-289d-4c67-a357-1572bd66cd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dfa72-73ad-4611-b141-193657c9a97e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A445E7CF-CCC1-47A9-B36E-2E4BAD547D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72af6f-289d-4c67-a357-1572bd66cde4"/>
    <ds:schemaRef ds:uri="2b8dfa72-73ad-4611-b141-193657c9a9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D7CC8C60-E877-46E2-9977-5ECD52D49E1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DD8192A-BC05-4BD7-8865-F7D82C1CF8FA}">
  <ds:schemaRefs>
    <ds:schemaRef ds:uri="2b8dfa72-73ad-4611-b141-193657c9a97e"/>
    <ds:schemaRef ds:uri="5472af6f-289d-4c67-a357-1572bd66cde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3342</TotalTime>
  <Words>1953</Words>
  <Application>Microsoft Office PowerPoint</Application>
  <PresentationFormat>Widescreen</PresentationFormat>
  <Paragraphs>325</Paragraphs>
  <Slides>19</Slides>
  <Notes>0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Symbol</vt:lpstr>
      <vt:lpstr>Wingdings</vt:lpstr>
      <vt:lpstr>Office Theme</vt:lpstr>
      <vt:lpstr>Terahertz Acceleration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Terahertz Acceleration</dc:title>
  <dc:creator>Lake, Daniel (Manchester Uni.,DL,-)</dc:creator>
  <cp:lastModifiedBy>Daniel Lake</cp:lastModifiedBy>
  <cp:revision>3</cp:revision>
  <dcterms:created xsi:type="dcterms:W3CDTF">2020-09-09T10:32:22Z</dcterms:created>
  <dcterms:modified xsi:type="dcterms:W3CDTF">2020-09-30T09:13:44Z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0x0101009EE2199C41BF5349B69AAC4A7B4F9BD8</vt:lpwstr>
  </property>
</Properties>
</file>