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4"/>
    <p:sldMasterId id="2147483700" r:id="rId5"/>
  </p:sldMasterIdLst>
  <p:notesMasterIdLst>
    <p:notesMasterId r:id="rId35"/>
  </p:notesMasterIdLst>
  <p:handoutMasterIdLst>
    <p:handoutMasterId r:id="rId36"/>
  </p:handoutMasterIdLst>
  <p:sldIdLst>
    <p:sldId id="257" r:id="rId6"/>
    <p:sldId id="282" r:id="rId7"/>
    <p:sldId id="327" r:id="rId8"/>
    <p:sldId id="328" r:id="rId9"/>
    <p:sldId id="329" r:id="rId10"/>
    <p:sldId id="330" r:id="rId11"/>
    <p:sldId id="331" r:id="rId12"/>
    <p:sldId id="332" r:id="rId13"/>
    <p:sldId id="333" r:id="rId14"/>
    <p:sldId id="334" r:id="rId15"/>
    <p:sldId id="340" r:id="rId16"/>
    <p:sldId id="335" r:id="rId17"/>
    <p:sldId id="337" r:id="rId18"/>
    <p:sldId id="338" r:id="rId19"/>
    <p:sldId id="341" r:id="rId20"/>
    <p:sldId id="352" r:id="rId21"/>
    <p:sldId id="348" r:id="rId22"/>
    <p:sldId id="351" r:id="rId23"/>
    <p:sldId id="356" r:id="rId24"/>
    <p:sldId id="326" r:id="rId25"/>
    <p:sldId id="283" r:id="rId26"/>
    <p:sldId id="350" r:id="rId27"/>
    <p:sldId id="346" r:id="rId28"/>
    <p:sldId id="347" r:id="rId29"/>
    <p:sldId id="345" r:id="rId30"/>
    <p:sldId id="349" r:id="rId31"/>
    <p:sldId id="353" r:id="rId32"/>
    <p:sldId id="354" r:id="rId33"/>
    <p:sldId id="35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6262"/>
    <a:srgbClr val="003088"/>
    <a:srgbClr val="F08900"/>
    <a:srgbClr val="FF6900"/>
    <a:srgbClr val="1E5DF8"/>
    <a:srgbClr val="FFFFFF"/>
    <a:srgbClr val="00BED5"/>
    <a:srgbClr val="C13D33"/>
    <a:srgbClr val="E94D36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86" autoAdjust="0"/>
    <p:restoredTop sz="91279" autoAdjust="0"/>
  </p:normalViewPr>
  <p:slideViewPr>
    <p:cSldViewPr snapToGrid="0" snapToObjects="1">
      <p:cViewPr varScale="1">
        <p:scale>
          <a:sx n="105" d="100"/>
          <a:sy n="105" d="100"/>
        </p:scale>
        <p:origin x="876" y="108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outlineViewPr>
    <p:cViewPr>
      <p:scale>
        <a:sx n="33" d="100"/>
        <a:sy n="33" d="100"/>
      </p:scale>
      <p:origin x="0" y="-586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533F1-9FAD-471E-A3C2-4F607C072805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D40C2-CB7B-4FCF-96E2-7B33F92B03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211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9/29/2020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900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1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/>
              <a:t>the stars on the plot to the right show simulation results with similar parameters to XARA – a significant enhancement on present sources.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17FF0-95BD-4F73-BFF7-C5BE8F079ACF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5721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/>
              <a:t>While external seeding already performs this function at XARA wavelengths, demonstration of a RAFEL would be relevant as a testbed for hard x-ray wavelengths including a potential UK XFEL.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717FF0-95BD-4F73-BFF7-C5BE8F079ACF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113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19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833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293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High level software : a C++/python API interface to EPICS &amp; a virtual machine: Automated accelerator controls for repeatability and self-optimisation- cavity conditioning, cresting, BPM calibration, beam alignment.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02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spectrometer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980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Photoinjector</a:t>
            </a:r>
            <a:r>
              <a:rPr lang="en-GB" dirty="0" smtClean="0"/>
              <a:t> operating at 400 Hz with dual feed H-coupler and load-lock cathode exchange system </a:t>
            </a:r>
          </a:p>
          <a:p>
            <a:r>
              <a:rPr lang="en-GB" dirty="0" smtClean="0"/>
              <a:t>High level software : a C++/python API interface to EPICS &amp; a virtual machine: Automated accelerator controls for repeatability and self-optimisation- cavity conditioning, cresting, BPM calibration, beam alignment.</a:t>
            </a:r>
          </a:p>
          <a:p>
            <a:r>
              <a:rPr lang="en-GB" dirty="0" smtClean="0"/>
              <a:t>CLARA electron beam already been exploited for accelerator R&amp;D, higher energies and multi-bunch operation will add to capabilities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538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6106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Calibri"/>
                <a:cs typeface="Calibri"/>
              </a:rPr>
              <a:t>, higher than </a:t>
            </a:r>
            <a:r>
              <a:rPr lang="en-GB" dirty="0" err="1" smtClean="0">
                <a:latin typeface="Calibri"/>
                <a:cs typeface="Calibri"/>
              </a:rPr>
              <a:t>HighHarmonicGeneration</a:t>
            </a:r>
            <a:endParaRPr lang="en-GB" dirty="0" smtClean="0">
              <a:latin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Multi-bunch operation enable operation of a RAFEL (regenerative amplifier FEL) – a high-gain FEL with an optical cavity to improve temporal coherence and shot-to-shot stability.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686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L.S.Cowie</a:t>
            </a:r>
            <a:r>
              <a:rPr lang="en-GB" dirty="0" smtClean="0"/>
              <a:t> IOP PAB 30</a:t>
            </a:r>
            <a:r>
              <a:rPr lang="en-GB" baseline="30000" dirty="0" smtClean="0"/>
              <a:t>th</a:t>
            </a:r>
            <a:r>
              <a:rPr lang="en-GB" dirty="0" smtClean="0"/>
              <a:t> Sept 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L.S.Cowie</a:t>
            </a:r>
            <a:r>
              <a:rPr lang="en-GB" dirty="0" smtClean="0"/>
              <a:t> IOP PAB 30</a:t>
            </a:r>
            <a:r>
              <a:rPr lang="en-GB" baseline="30000" dirty="0" smtClean="0"/>
              <a:t>th</a:t>
            </a:r>
            <a:r>
              <a:rPr lang="en-GB" dirty="0" smtClean="0"/>
              <a:t> Sept 2020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L.S.Cowie</a:t>
            </a:r>
            <a:r>
              <a:rPr lang="en-GB" dirty="0" smtClean="0"/>
              <a:t> IOP PAB 30</a:t>
            </a:r>
            <a:r>
              <a:rPr lang="en-GB" baseline="30000" dirty="0" smtClean="0"/>
              <a:t>th</a:t>
            </a:r>
            <a:r>
              <a:rPr lang="en-GB" dirty="0" smtClean="0"/>
              <a:t> Sept 2020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err="1" smtClean="0"/>
              <a:t>L.S.Cowie</a:t>
            </a:r>
            <a:r>
              <a:rPr lang="en-GB" dirty="0" smtClean="0"/>
              <a:t> IOP PAB 30</a:t>
            </a:r>
            <a:r>
              <a:rPr lang="en-GB" baseline="30000" dirty="0" smtClean="0"/>
              <a:t>th</a:t>
            </a:r>
            <a:r>
              <a:rPr lang="en-GB" dirty="0" smtClean="0"/>
              <a:t> Sept 2020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L.S.Cowie</a:t>
            </a:r>
            <a:r>
              <a:rPr lang="en-GB" dirty="0" smtClean="0"/>
              <a:t> IOP PAB 30</a:t>
            </a:r>
            <a:r>
              <a:rPr lang="en-GB" baseline="30000" dirty="0" smtClean="0"/>
              <a:t>th</a:t>
            </a:r>
            <a:r>
              <a:rPr lang="en-GB" dirty="0" smtClean="0"/>
              <a:t> Sept 2020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B.L. Militsyn, LINAC2020, 1 - 4 September 2020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L.S.Cowie</a:t>
            </a:r>
            <a:r>
              <a:rPr lang="en-GB" dirty="0" smtClean="0"/>
              <a:t> IOP PAB 30</a:t>
            </a:r>
            <a:r>
              <a:rPr lang="en-GB" baseline="30000" dirty="0" smtClean="0"/>
              <a:t>th</a:t>
            </a:r>
            <a:r>
              <a:rPr lang="en-GB" dirty="0" smtClean="0"/>
              <a:t> Sept 2020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11/08/2020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err="1" smtClean="0"/>
              <a:t>L.S.Cowie</a:t>
            </a:r>
            <a:r>
              <a:rPr lang="en-GB" dirty="0" smtClean="0"/>
              <a:t> IOP PAB 30</a:t>
            </a:r>
            <a:r>
              <a:rPr lang="en-GB" baseline="30000" dirty="0" smtClean="0"/>
              <a:t>th</a:t>
            </a:r>
            <a:r>
              <a:rPr lang="en-GB" dirty="0" smtClean="0"/>
              <a:t> Sept 2020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png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768812" y="2679773"/>
            <a:ext cx="826818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UK XFEL </a:t>
            </a:r>
            <a:r>
              <a:rPr lang="en-GB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FEL test facilities</a:t>
            </a:r>
            <a:endParaRPr lang="en-US" sz="40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768812" y="3951163"/>
            <a:ext cx="93403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Louise Cowie</a:t>
            </a:r>
          </a:p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 Science and Technology Centre</a:t>
            </a:r>
          </a:p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Council, UKRI, UK</a:t>
            </a:r>
            <a:b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IOP PAB Annual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eeting, 30 September 2020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0" y="418513"/>
            <a:ext cx="1717675" cy="1060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CLARA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839788" y="3502285"/>
            <a:ext cx="9492932" cy="199505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S-band </a:t>
            </a:r>
            <a:r>
              <a:rPr lang="en-GB" dirty="0"/>
              <a:t>linear acceleration up to 250 MeV</a:t>
            </a:r>
          </a:p>
          <a:p>
            <a:r>
              <a:rPr lang="en-GB" dirty="0"/>
              <a:t>Bunch charge 20-250 </a:t>
            </a:r>
            <a:r>
              <a:rPr lang="en-GB" dirty="0" err="1"/>
              <a:t>pC</a:t>
            </a:r>
            <a:endParaRPr lang="en-GB" dirty="0"/>
          </a:p>
          <a:p>
            <a:r>
              <a:rPr lang="en-GB" dirty="0"/>
              <a:t>High repetition rate up to 400 Hz</a:t>
            </a:r>
          </a:p>
          <a:p>
            <a:r>
              <a:rPr lang="en-GB" dirty="0"/>
              <a:t>Electron bunch lengths 250-850 fs</a:t>
            </a:r>
          </a:p>
          <a:p>
            <a:r>
              <a:rPr lang="en-GB" dirty="0"/>
              <a:t>FEL wavelengths in the </a:t>
            </a:r>
            <a:r>
              <a:rPr lang="en-GB" dirty="0" smtClean="0"/>
              <a:t>UV</a:t>
            </a:r>
          </a:p>
          <a:p>
            <a:r>
              <a:rPr lang="en-US" dirty="0" smtClean="0"/>
              <a:t>Phase 2 shutdown in 2022 will include FEBE line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345757" y="580852"/>
            <a:ext cx="8596807" cy="292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1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CLARA as a test bed for a UK FEL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889000" y="1584325"/>
            <a:ext cx="104140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A dedicated facility for testing FEL schemes</a:t>
            </a:r>
            <a:r>
              <a:rPr lang="en-GB" dirty="0" smtClean="0"/>
              <a:t>:</a:t>
            </a:r>
          </a:p>
          <a:p>
            <a:r>
              <a:rPr lang="en-US" dirty="0" smtClean="0"/>
              <a:t>Ultra short photon pulse generation</a:t>
            </a:r>
          </a:p>
          <a:p>
            <a:r>
              <a:rPr lang="en-US" dirty="0" smtClean="0"/>
              <a:t>Increasing FEL output intensity stability, wavelength stability and longitudinal coherence</a:t>
            </a:r>
          </a:p>
          <a:p>
            <a:r>
              <a:rPr lang="en-US" dirty="0" smtClean="0"/>
              <a:t>Higher harmonics of a seed source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Accelerator technology development</a:t>
            </a:r>
          </a:p>
          <a:p>
            <a:r>
              <a:rPr lang="en-US" dirty="0" smtClean="0"/>
              <a:t>Very bright (in 6D) electron bunch generation</a:t>
            </a:r>
          </a:p>
          <a:p>
            <a:r>
              <a:rPr lang="en-US" dirty="0" smtClean="0"/>
              <a:t>High repetition rate NCRF technology</a:t>
            </a:r>
          </a:p>
          <a:p>
            <a:r>
              <a:rPr lang="en-US" dirty="0" smtClean="0"/>
              <a:t>Timing and </a:t>
            </a:r>
            <a:r>
              <a:rPr lang="en-US" dirty="0" smtClean="0"/>
              <a:t>synchronization</a:t>
            </a:r>
          </a:p>
          <a:p>
            <a:r>
              <a:rPr lang="en-US" dirty="0" smtClean="0"/>
              <a:t>Short pulse diagnostics</a:t>
            </a:r>
          </a:p>
          <a:p>
            <a:r>
              <a:rPr lang="en-US" dirty="0" smtClean="0"/>
              <a:t>Infrastructure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L.S.Cowie IOP PAB 30</a:t>
            </a:r>
            <a:r>
              <a:rPr lang="en-GB" baseline="30000" smtClean="0"/>
              <a:t>th</a:t>
            </a:r>
            <a:r>
              <a:rPr lang="en-GB" smtClean="0"/>
              <a:t> Sept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01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CLARA front end exploitation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2801" y="2281362"/>
            <a:ext cx="2582529" cy="45126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2945" y="1690688"/>
            <a:ext cx="33556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12 experiments completed in 2018/19 covering: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Novel acceleration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Accelerator systems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Medical physics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4318000" y="1598354"/>
            <a:ext cx="34417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demonstration of </a:t>
            </a:r>
            <a:r>
              <a:rPr lang="en-GB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continuously </a:t>
            </a:r>
            <a:r>
              <a:rPr lang="en-GB" u="sng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tunable</a:t>
            </a:r>
            <a:r>
              <a:rPr lang="en-GB" u="sng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THz generation with dielectric </a:t>
            </a:r>
            <a:r>
              <a:rPr lang="en-GB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structure</a:t>
            </a:r>
          </a:p>
          <a:p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Pacey et al. </a:t>
            </a:r>
            <a:endParaRPr lang="en-US" dirty="0" smtClean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PRAB 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22, 091302, 2019</a:t>
            </a:r>
          </a:p>
        </p:txBody>
      </p:sp>
      <p:sp>
        <p:nvSpPr>
          <p:cNvPr id="9" name="Rectangle 8"/>
          <p:cNvSpPr/>
          <p:nvPr/>
        </p:nvSpPr>
        <p:spPr>
          <a:xfrm>
            <a:off x="8590913" y="1288950"/>
            <a:ext cx="3562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chemeClr val="tx2"/>
                </a:solidFill>
                <a:cs typeface="Calibri" panose="020F0502020204030204" pitchFamily="34" charset="0"/>
              </a:rPr>
              <a:t>THz-driven Manipulation of Relativistic Electron </a:t>
            </a:r>
            <a:r>
              <a:rPr lang="en-GB" dirty="0" smtClean="0">
                <a:solidFill>
                  <a:schemeClr val="tx2"/>
                </a:solidFill>
                <a:cs typeface="Calibri" panose="020F0502020204030204" pitchFamily="34" charset="0"/>
              </a:rPr>
              <a:t>Beams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/>
              <a:t> M. Hibberd et al. </a:t>
            </a:r>
            <a:endParaRPr lang="en-GB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/>
              <a:t>Nature </a:t>
            </a:r>
            <a:r>
              <a:rPr lang="en-GB" dirty="0"/>
              <a:t>Photonics, 10.08.2020</a:t>
            </a:r>
            <a:endParaRPr lang="en-GB" dirty="0">
              <a:solidFill>
                <a:schemeClr val="accent2"/>
              </a:solidFill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6933" y="3372187"/>
            <a:ext cx="4077533" cy="264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56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Upgrade proposal: XARA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900" y="1498600"/>
            <a:ext cx="10985500" cy="13335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GB" sz="2200" dirty="0">
                <a:latin typeface="Calibri"/>
                <a:cs typeface="Arial"/>
              </a:rPr>
              <a:t>X-band Accelerator for Research and </a:t>
            </a:r>
            <a:r>
              <a:rPr lang="en-GB" sz="2200" dirty="0" smtClean="0">
                <a:latin typeface="Calibri"/>
                <a:cs typeface="Arial"/>
              </a:rPr>
              <a:t>Applications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Calibri"/>
                <a:cs typeface="Arial"/>
              </a:rPr>
              <a:t>Inexpensive upgrade to CLARA</a:t>
            </a:r>
            <a:endParaRPr lang="en-US" sz="2200" dirty="0">
              <a:latin typeface="Calibri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GB" sz="2200" dirty="0">
                <a:latin typeface="Calibri"/>
                <a:cs typeface="Arial"/>
              </a:rPr>
              <a:t>The 4</a:t>
            </a:r>
            <a:r>
              <a:rPr lang="en-GB" sz="2200" baseline="30000" dirty="0">
                <a:latin typeface="Calibri"/>
                <a:cs typeface="Arial"/>
              </a:rPr>
              <a:t>th</a:t>
            </a:r>
            <a:r>
              <a:rPr lang="en-GB" sz="2200" dirty="0">
                <a:latin typeface="Calibri"/>
                <a:cs typeface="Arial"/>
              </a:rPr>
              <a:t> CLARA linac is replaced by an X-band accelerating section to reach 1 GeV</a:t>
            </a:r>
          </a:p>
          <a:p>
            <a:pPr>
              <a:spcBef>
                <a:spcPts val="0"/>
              </a:spcBef>
            </a:pPr>
            <a:r>
              <a:rPr lang="en-GB" sz="2200" dirty="0">
                <a:latin typeface="Calibri"/>
                <a:cs typeface="Arial"/>
              </a:rPr>
              <a:t>Novel FEL technology </a:t>
            </a:r>
          </a:p>
          <a:p>
            <a:pPr>
              <a:spcBef>
                <a:spcPts val="0"/>
              </a:spcBef>
            </a:pPr>
            <a:r>
              <a:rPr lang="en-GB" sz="2200" dirty="0">
                <a:latin typeface="Calibri"/>
                <a:cs typeface="Arial"/>
              </a:rPr>
              <a:t>An EUV/soft x-ray FEL facility for ultra fast chemistry and biology, and a centre of accelerator R&amp;D</a:t>
            </a:r>
            <a:r>
              <a:rPr lang="en-GB" sz="2200" dirty="0" smtClean="0">
                <a:latin typeface="Calibri"/>
                <a:cs typeface="Arial"/>
              </a:rPr>
              <a:t>.</a:t>
            </a:r>
          </a:p>
          <a:p>
            <a:endParaRPr lang="en-GB" sz="1400" dirty="0"/>
          </a:p>
          <a:p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pic>
        <p:nvPicPr>
          <p:cNvPr id="5" name="Picture 5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5AB9C4EA-A6D1-479E-A9D0-9FFC54F9EE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426"/>
          <a:stretch/>
        </p:blipFill>
        <p:spPr>
          <a:xfrm>
            <a:off x="2729296" y="4396140"/>
            <a:ext cx="8624504" cy="2461860"/>
          </a:xfrm>
          <a:prstGeom prst="rect">
            <a:avLst/>
          </a:prstGeom>
        </p:spPr>
      </p:pic>
      <p:pic>
        <p:nvPicPr>
          <p:cNvPr id="7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E6F83E9C-D5A2-4D68-846A-795338E05E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599" r="358" b="60406"/>
          <a:stretch/>
        </p:blipFill>
        <p:spPr>
          <a:xfrm>
            <a:off x="2984212" y="2824163"/>
            <a:ext cx="8560088" cy="201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08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143000" y="582826"/>
            <a:ext cx="8229600" cy="77809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Photon energy range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624166" y="1634627"/>
            <a:ext cx="6050954" cy="4065133"/>
          </a:xfrm>
        </p:spPr>
        <p:txBody>
          <a:bodyPr>
            <a:noAutofit/>
          </a:bodyPr>
          <a:lstStyle/>
          <a:p>
            <a:r>
              <a:rPr lang="en-GB" sz="1800" dirty="0"/>
              <a:t>The photon energy of FEL radiation is proportional to the electron beam energy squared.</a:t>
            </a:r>
          </a:p>
          <a:p>
            <a:r>
              <a:rPr lang="en-GB" sz="1800" dirty="0"/>
              <a:t>CLARA at 250 MeV was designed for a shortest wavelength of 100 nm (12.4 eV)</a:t>
            </a:r>
          </a:p>
          <a:p>
            <a:r>
              <a:rPr lang="en-GB" sz="1800" dirty="0"/>
              <a:t>Increasing to 1GeV would therefore give a factor of 16 change to 6 nm (200 eV)</a:t>
            </a:r>
          </a:p>
          <a:p>
            <a:r>
              <a:rPr lang="en-GB" sz="1800" dirty="0"/>
              <a:t>Utilising more ambitious </a:t>
            </a:r>
            <a:r>
              <a:rPr lang="en-GB" sz="1800" dirty="0" err="1"/>
              <a:t>undulator</a:t>
            </a:r>
            <a:r>
              <a:rPr lang="en-GB" sz="1800" dirty="0"/>
              <a:t> technology would allow a significant further reduction, potentially as far as ~2.3 nm (540 eV), so as to  cover the ‘water-window’ region of particular scientific interest.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951915" y="1360924"/>
            <a:ext cx="3392795" cy="4506751"/>
            <a:chOff x="4388492" y="1124744"/>
            <a:chExt cx="4431980" cy="5483449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8492" y="1124744"/>
              <a:ext cx="4431980" cy="54834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Straight Arrow Connector 10"/>
            <p:cNvCxnSpPr/>
            <p:nvPr/>
          </p:nvCxnSpPr>
          <p:spPr>
            <a:xfrm flipV="1">
              <a:off x="5292080" y="2996952"/>
              <a:ext cx="1008112" cy="20162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300192" y="2996952"/>
              <a:ext cx="172819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</p:spTree>
    <p:extLst>
      <p:ext uri="{BB962C8B-B14F-4D97-AF65-F5344CB8AC3E}">
        <p14:creationId xmlns:p14="http://schemas.microsoft.com/office/powerpoint/2010/main" val="398037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002060"/>
                </a:solidFill>
              </a:rPr>
              <a:t>X-band linac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3750" y="1351766"/>
            <a:ext cx="106044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Based on </a:t>
            </a:r>
            <a:r>
              <a:rPr lang="en-GB" sz="2400" dirty="0" err="1"/>
              <a:t>EuPRAXIA@SPARC_LAB</a:t>
            </a:r>
            <a:r>
              <a:rPr lang="en-GB" sz="2400" dirty="0"/>
              <a:t>/</a:t>
            </a:r>
            <a:r>
              <a:rPr lang="en-GB" sz="2400" dirty="0" err="1"/>
              <a:t>CompactLight</a:t>
            </a:r>
            <a:r>
              <a:rPr lang="en-GB" sz="2400" dirty="0"/>
              <a:t>/Electrons into SPS RF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4 x 1 m 80 MV/m x-band cavities per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3 </a:t>
            </a:r>
            <a:r>
              <a:rPr lang="en-GB" sz="2400" dirty="0" smtClean="0"/>
              <a:t>modules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Could be used at lower gradients to achieve longer pulse lengths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20741"/>
          <a:stretch/>
        </p:blipFill>
        <p:spPr>
          <a:xfrm>
            <a:off x="1706609" y="3538736"/>
            <a:ext cx="7180888" cy="22302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707284" y="5647103"/>
            <a:ext cx="38884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M. Diomede et al 2014, NIMA Vol. 909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</p:spTree>
    <p:extLst>
      <p:ext uri="{BB962C8B-B14F-4D97-AF65-F5344CB8AC3E}">
        <p14:creationId xmlns:p14="http://schemas.microsoft.com/office/powerpoint/2010/main" val="27882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134" y="1592712"/>
            <a:ext cx="6390736" cy="4351338"/>
          </a:xfrm>
        </p:spPr>
        <p:txBody>
          <a:bodyPr>
            <a:normAutofit lnSpcReduction="10000"/>
          </a:bodyPr>
          <a:lstStyle/>
          <a:p>
            <a:pPr lvl="1"/>
            <a:r>
              <a:rPr lang="en-GB" dirty="0">
                <a:latin typeface="+mn-lt"/>
                <a:cs typeface="Calibri"/>
              </a:rPr>
              <a:t>New FEL techniques for few-cycle pulses would </a:t>
            </a:r>
            <a:r>
              <a:rPr lang="en-GB" dirty="0" smtClean="0">
                <a:latin typeface="+mn-lt"/>
                <a:cs typeface="Calibri"/>
              </a:rPr>
              <a:t>enable </a:t>
            </a:r>
            <a:r>
              <a:rPr lang="en-GB" dirty="0" err="1" smtClean="0">
                <a:latin typeface="+mn-lt"/>
                <a:cs typeface="Calibri"/>
              </a:rPr>
              <a:t>attosecond</a:t>
            </a:r>
            <a:r>
              <a:rPr lang="en-GB" dirty="0" smtClean="0">
                <a:latin typeface="+mn-lt"/>
                <a:cs typeface="Calibri"/>
              </a:rPr>
              <a:t> </a:t>
            </a:r>
            <a:r>
              <a:rPr lang="en-GB" dirty="0">
                <a:latin typeface="+mn-lt"/>
                <a:cs typeface="Calibri"/>
              </a:rPr>
              <a:t>pulses</a:t>
            </a:r>
            <a:endParaRPr lang="en-US" dirty="0">
              <a:latin typeface="+mn-lt"/>
              <a:cs typeface="Calibri"/>
            </a:endParaRPr>
          </a:p>
          <a:p>
            <a:pPr marL="457200" lvl="1" indent="0">
              <a:buNone/>
            </a:pPr>
            <a:r>
              <a:rPr lang="en-GB" dirty="0" smtClean="0">
                <a:latin typeface="+mn-lt"/>
                <a:cs typeface="Calibri"/>
              </a:rPr>
              <a:t>With ~100nJ </a:t>
            </a:r>
            <a:r>
              <a:rPr lang="en-GB" dirty="0">
                <a:latin typeface="+mn-lt"/>
                <a:cs typeface="Calibri"/>
              </a:rPr>
              <a:t>pulse </a:t>
            </a:r>
            <a:r>
              <a:rPr lang="en-GB" dirty="0" smtClean="0">
                <a:latin typeface="+mn-lt"/>
                <a:cs typeface="Calibri"/>
              </a:rPr>
              <a:t>energy</a:t>
            </a:r>
          </a:p>
          <a:p>
            <a:pPr marL="457200" lvl="1" indent="0">
              <a:buNone/>
            </a:pPr>
            <a:endParaRPr lang="en-GB" dirty="0" smtClean="0">
              <a:latin typeface="+mn-lt"/>
              <a:cs typeface="Calibri"/>
            </a:endParaRPr>
          </a:p>
          <a:p>
            <a:pPr lvl="1"/>
            <a:r>
              <a:rPr lang="en-GB" dirty="0" smtClean="0">
                <a:latin typeface="+mn-lt"/>
                <a:cs typeface="Calibri"/>
              </a:rPr>
              <a:t>A </a:t>
            </a:r>
            <a:r>
              <a:rPr lang="en-GB" dirty="0">
                <a:latin typeface="+mn-lt"/>
                <a:cs typeface="Calibri"/>
              </a:rPr>
              <a:t>longer </a:t>
            </a:r>
            <a:r>
              <a:rPr lang="en-GB" dirty="0" err="1">
                <a:latin typeface="+mn-lt"/>
                <a:cs typeface="Calibri"/>
              </a:rPr>
              <a:t>undulator</a:t>
            </a:r>
            <a:r>
              <a:rPr lang="en-GB" dirty="0">
                <a:latin typeface="+mn-lt"/>
                <a:cs typeface="Calibri"/>
              </a:rPr>
              <a:t> (~15 m) would allow access to a larger parameter space, including longer pulses with significantly higher pulse energy (&gt;100 </a:t>
            </a:r>
            <a:r>
              <a:rPr lang="en-GB" dirty="0" err="1">
                <a:latin typeface="+mn-lt"/>
                <a:cs typeface="Calibri"/>
              </a:rPr>
              <a:t>uJ</a:t>
            </a:r>
            <a:r>
              <a:rPr lang="en-GB" dirty="0" smtClean="0">
                <a:latin typeface="+mn-lt"/>
                <a:cs typeface="Calibri"/>
              </a:rPr>
              <a:t>). Seeding and associated FEL schemes could be implemented</a:t>
            </a:r>
          </a:p>
          <a:p>
            <a:pPr lvl="1"/>
            <a:endParaRPr lang="en-GB" dirty="0" smtClean="0">
              <a:latin typeface="+mn-lt"/>
              <a:cs typeface="Calibri"/>
            </a:endParaRPr>
          </a:p>
          <a:p>
            <a:pPr lvl="1"/>
            <a:r>
              <a:rPr lang="en-US" dirty="0" smtClean="0">
                <a:latin typeface="+mn-lt"/>
                <a:cs typeface="Calibri"/>
              </a:rPr>
              <a:t>Multi-bunch operation with a alkali-</a:t>
            </a:r>
            <a:r>
              <a:rPr lang="en-US" dirty="0" err="1" smtClean="0">
                <a:latin typeface="+mn-lt"/>
                <a:cs typeface="Calibri"/>
              </a:rPr>
              <a:t>antimonide</a:t>
            </a:r>
            <a:r>
              <a:rPr lang="en-US" dirty="0" smtClean="0">
                <a:latin typeface="+mn-lt"/>
                <a:cs typeface="Calibri"/>
              </a:rPr>
              <a:t> cathode would allow a RAFEL</a:t>
            </a:r>
            <a:endParaRPr lang="en-GB" dirty="0">
              <a:latin typeface="+mn-lt"/>
              <a:cs typeface="Calibri"/>
            </a:endParaRPr>
          </a:p>
          <a:p>
            <a:pPr lvl="1"/>
            <a:endParaRPr lang="en-GB" dirty="0"/>
          </a:p>
          <a:p>
            <a:endParaRPr lang="en-GB" dirty="0">
              <a:latin typeface="Calibri"/>
              <a:cs typeface="Calibri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597" y="82817"/>
            <a:ext cx="4921066" cy="3215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910" y="3248521"/>
            <a:ext cx="4109732" cy="3107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041068" y="5122173"/>
            <a:ext cx="1418583" cy="35394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700" b="1">
                <a:solidFill>
                  <a:prstClr val="white"/>
                </a:solidFill>
                <a:latin typeface="Calibri"/>
              </a:rPr>
              <a:t>~200uJ, 100fs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8930786" y="5299144"/>
            <a:ext cx="944688" cy="1"/>
          </a:xfrm>
          <a:prstGeom prst="straightConnector1">
            <a:avLst/>
          </a:prstGeom>
          <a:ln w="38100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33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  <a:latin typeface="Calibri"/>
                <a:cs typeface="Arial"/>
              </a:rPr>
              <a:t>Start to end simulations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577" y="1765157"/>
            <a:ext cx="6568445" cy="4166235"/>
          </a:xfrm>
        </p:spPr>
      </p:pic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3" t="5814" r="7493" b="5814"/>
          <a:stretch/>
        </p:blipFill>
        <p:spPr bwMode="auto">
          <a:xfrm>
            <a:off x="172355" y="1690688"/>
            <a:ext cx="4804970" cy="27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>
            <a:off x="4946073" y="2892829"/>
            <a:ext cx="5586152" cy="1230284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Rectangle 7"/>
          <p:cNvSpPr/>
          <p:nvPr/>
        </p:nvSpPr>
        <p:spPr>
          <a:xfrm>
            <a:off x="238298" y="460445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Using python-based Simulation </a:t>
            </a:r>
            <a:r>
              <a:rPr lang="en-GB" dirty="0" smtClean="0"/>
              <a:t>Framework</a:t>
            </a:r>
          </a:p>
          <a:p>
            <a:r>
              <a:rPr lang="en-GB" dirty="0" smtClean="0"/>
              <a:t>ASTRA </a:t>
            </a:r>
            <a:r>
              <a:rPr lang="en-GB" dirty="0"/>
              <a:t>to Elegant to </a:t>
            </a:r>
            <a:r>
              <a:rPr lang="en-GB" dirty="0" smtClean="0"/>
              <a:t>Genesis2</a:t>
            </a:r>
          </a:p>
          <a:p>
            <a:endParaRPr lang="en-US" dirty="0"/>
          </a:p>
          <a:p>
            <a:r>
              <a:rPr lang="en-US" dirty="0" smtClean="0"/>
              <a:t>Cathode-to-FEL MOGA simulation</a:t>
            </a:r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</p:spTree>
    <p:extLst>
      <p:ext uri="{BB962C8B-B14F-4D97-AF65-F5344CB8AC3E}">
        <p14:creationId xmlns:p14="http://schemas.microsoft.com/office/powerpoint/2010/main" val="135638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XARA as a test bed for UK XFEL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All the benefits of CLARA, plus:</a:t>
            </a:r>
          </a:p>
          <a:p>
            <a:r>
              <a:rPr lang="en-US" dirty="0" smtClean="0"/>
              <a:t>More options for FEL schemes</a:t>
            </a:r>
          </a:p>
          <a:p>
            <a:r>
              <a:rPr lang="en-US" dirty="0" smtClean="0"/>
              <a:t>Experience of seeding at soft x-ray</a:t>
            </a:r>
          </a:p>
          <a:p>
            <a:r>
              <a:rPr lang="en-US" dirty="0" smtClean="0"/>
              <a:t>Test NCRF gradient/average power trade off</a:t>
            </a:r>
          </a:p>
          <a:p>
            <a:r>
              <a:rPr lang="en-US" dirty="0" smtClean="0"/>
              <a:t>Working with soft X-rays</a:t>
            </a:r>
          </a:p>
          <a:p>
            <a:r>
              <a:rPr lang="en-US" dirty="0" smtClean="0"/>
              <a:t>Build a user base for X-rays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</p:spTree>
    <p:extLst>
      <p:ext uri="{BB962C8B-B14F-4D97-AF65-F5344CB8AC3E}">
        <p14:creationId xmlns:p14="http://schemas.microsoft.com/office/powerpoint/2010/main" val="98535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UK XFEL will benefit the UK accelerator and wider science communities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CLARA is a useful test bed for a UK XFEL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XARA proposed to further increase UK FEL test facility relevance to UK XFEL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</p:spTree>
    <p:extLst>
      <p:ext uri="{BB962C8B-B14F-4D97-AF65-F5344CB8AC3E}">
        <p14:creationId xmlns:p14="http://schemas.microsoft.com/office/powerpoint/2010/main" val="209688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pc="-150" dirty="0" smtClean="0">
                <a:solidFill>
                  <a:srgbClr val="2E2D62"/>
                </a:solidFill>
              </a:rPr>
              <a:t>Outline</a:t>
            </a:r>
            <a:endParaRPr lang="en-GB" sz="4000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54175"/>
            <a:ext cx="5836920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XFEL introduction and timeline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CLARA as a test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26262"/>
                </a:solidFill>
              </a:rPr>
              <a:t>XARA proposal and benefits as a test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L. S. Cowie IOP PAB Annual Meeting 30 Sept 2020</a:t>
            </a:r>
          </a:p>
        </p:txBody>
      </p:sp>
    </p:spTree>
    <p:extLst>
      <p:ext uri="{BB962C8B-B14F-4D97-AF65-F5344CB8AC3E}">
        <p14:creationId xmlns:p14="http://schemas.microsoft.com/office/powerpoint/2010/main" val="372268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Thanks to everyone on the UK XFEL, CLARA and XARA teams, particularly David Dunning &amp; James </a:t>
            </a:r>
            <a:r>
              <a:rPr lang="en-US" sz="2200" dirty="0" smtClean="0">
                <a:solidFill>
                  <a:schemeClr val="tx1"/>
                </a:solidFill>
              </a:rPr>
              <a:t>Jone</a:t>
            </a:r>
            <a:r>
              <a:rPr lang="en-US" sz="2200" dirty="0" smtClean="0">
                <a:solidFill>
                  <a:schemeClr val="tx1"/>
                </a:solidFill>
              </a:rPr>
              <a:t>s.</a:t>
            </a:r>
            <a:endParaRPr lang="en-US" sz="2200" dirty="0" smtClean="0">
              <a:solidFill>
                <a:schemeClr val="tx1"/>
              </a:solidFill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25" y="5788025"/>
            <a:ext cx="126047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</p:spTree>
    <p:extLst>
      <p:ext uri="{BB962C8B-B14F-4D97-AF65-F5344CB8AC3E}">
        <p14:creationId xmlns:p14="http://schemas.microsoft.com/office/powerpoint/2010/main" val="63773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749871" y="2810435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520113"/>
            <a:ext cx="1387475" cy="85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8421" y="6355064"/>
            <a:ext cx="4115157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2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002060"/>
                </a:solidFill>
              </a:rPr>
              <a:t>Benefits of CLARA as injector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8776" y="1557338"/>
            <a:ext cx="7925540" cy="3800488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/>
              <a:t>Photoinjector</a:t>
            </a:r>
            <a:r>
              <a:rPr lang="en-GB" dirty="0"/>
              <a:t> operating at 400 Hz with dual feed H-coupler and load-lock cathode exchange system </a:t>
            </a:r>
          </a:p>
          <a:p>
            <a:r>
              <a:rPr lang="en-GB" dirty="0"/>
              <a:t>High level software : a C++/python API interface to EPICS &amp; a virtual machine: Automated accelerator controls for repeatability and self-optimisation- cavity conditioning, cresting, BPM calibration, beam alignment.</a:t>
            </a:r>
          </a:p>
          <a:p>
            <a:r>
              <a:rPr lang="en-GB" dirty="0"/>
              <a:t>CLARA electron beam already been exploited for accelerator R&amp;D, higher energies and multi-bunch operation will add to capabilities</a:t>
            </a:r>
          </a:p>
        </p:txBody>
      </p:sp>
    </p:spTree>
    <p:extLst>
      <p:ext uri="{BB962C8B-B14F-4D97-AF65-F5344CB8AC3E}">
        <p14:creationId xmlns:p14="http://schemas.microsoft.com/office/powerpoint/2010/main" val="2316841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  <a:latin typeface="Calibri"/>
                <a:cs typeface="Arial"/>
              </a:rPr>
              <a:t>Start to end simulations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49" y="1557339"/>
            <a:ext cx="6554377" cy="4152167"/>
          </a:xfrm>
        </p:spPr>
      </p:pic>
      <p:sp>
        <p:nvSpPr>
          <p:cNvPr id="6" name="TextBox 5"/>
          <p:cNvSpPr txBox="1"/>
          <p:nvPr/>
        </p:nvSpPr>
        <p:spPr>
          <a:xfrm>
            <a:off x="4029808" y="2540977"/>
            <a:ext cx="1330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Generations</a:t>
            </a:r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 bwMode="auto">
          <a:xfrm>
            <a:off x="4961314" y="3002642"/>
            <a:ext cx="2673340" cy="1164912"/>
          </a:xfrm>
          <a:prstGeom prst="straightConnector1">
            <a:avLst/>
          </a:prstGeom>
          <a:ln w="1270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FF0000"/>
                </a:gs>
              </a:gsLst>
              <a:lin ang="5400000" scaled="1"/>
            </a:gradFill>
            <a:headEnd type="none" w="med" len="med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 rot="18746786">
            <a:off x="7405636" y="4110135"/>
            <a:ext cx="2013692" cy="435857"/>
          </a:xfrm>
          <a:prstGeom prst="rect">
            <a:avLst/>
          </a:prstGeom>
          <a:noFill/>
        </p:spPr>
        <p:txBody>
          <a:bodyPr spcFirstLastPara="1" wrap="none" lIns="91440" tIns="45720" rIns="91440" bIns="45720" numCol="1">
            <a:prstTxWarp prst="textArchDown">
              <a:avLst>
                <a:gd name="adj" fmla="val 20433319"/>
              </a:avLst>
            </a:prstTxWarp>
            <a:spAutoFit/>
          </a:bodyPr>
          <a:lstStyle/>
          <a:p>
            <a:pPr algn="ctr"/>
            <a:r>
              <a:rPr lang="en-US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Pareto Front</a:t>
            </a:r>
          </a:p>
        </p:txBody>
      </p:sp>
    </p:spTree>
    <p:extLst>
      <p:ext uri="{BB962C8B-B14F-4D97-AF65-F5344CB8AC3E}">
        <p14:creationId xmlns:p14="http://schemas.microsoft.com/office/powerpoint/2010/main" val="1073396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  <a:latin typeface="Calibri"/>
                <a:cs typeface="Arial"/>
              </a:rPr>
              <a:t>Start to end simulations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49" y="1557339"/>
            <a:ext cx="6554377" cy="4152167"/>
          </a:xfrm>
        </p:spPr>
      </p:pic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" t="8750" r="8099" b="6520"/>
          <a:stretch/>
        </p:blipFill>
        <p:spPr bwMode="auto">
          <a:xfrm>
            <a:off x="1646262" y="1380947"/>
            <a:ext cx="4824000" cy="27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>
            <a:off x="4179278" y="4116947"/>
            <a:ext cx="3216225" cy="810262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35506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002060"/>
                </a:solidFill>
              </a:rPr>
              <a:t>Start to end simulations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557338"/>
            <a:ext cx="8763000" cy="4166454"/>
          </a:xfrm>
        </p:spPr>
        <p:txBody>
          <a:bodyPr/>
          <a:lstStyle/>
          <a:p>
            <a:r>
              <a:rPr lang="en-GB" dirty="0"/>
              <a:t>Using python-based Simulation Framework</a:t>
            </a:r>
          </a:p>
          <a:p>
            <a:pPr lvl="1"/>
            <a:r>
              <a:rPr lang="en-GB" dirty="0"/>
              <a:t>ASTRA to Elegant to Genesis2 (transparently!)</a:t>
            </a:r>
          </a:p>
          <a:p>
            <a:r>
              <a:rPr lang="en-GB" dirty="0"/>
              <a:t>Longitudinal matching only</a:t>
            </a:r>
          </a:p>
          <a:p>
            <a:pPr lvl="1"/>
            <a:r>
              <a:rPr lang="en-GB" dirty="0"/>
              <a:t>All linac phases/amplitudes</a:t>
            </a:r>
          </a:p>
          <a:p>
            <a:pPr lvl="1"/>
            <a:r>
              <a:rPr lang="en-GB" dirty="0"/>
              <a:t>Bunch Compressor angles</a:t>
            </a:r>
          </a:p>
          <a:p>
            <a:pPr lvl="1"/>
            <a:r>
              <a:rPr lang="en-GB" dirty="0"/>
              <a:t>Dielectric De-chirper “gap”</a:t>
            </a:r>
          </a:p>
          <a:p>
            <a:r>
              <a:rPr lang="en-GB" dirty="0">
                <a:latin typeface="Calibri"/>
                <a:cs typeface="Arial"/>
              </a:rPr>
              <a:t>Includes: CSR, 3D-SC (Injector), LSC, Wake-fields (!)</a:t>
            </a:r>
          </a:p>
          <a:p>
            <a:r>
              <a:rPr lang="en-GB" dirty="0">
                <a:latin typeface="Calibri"/>
                <a:cs typeface="Arial"/>
              </a:rPr>
              <a:t>MOGA optimisation looking at SASE:</a:t>
            </a:r>
          </a:p>
          <a:p>
            <a:pPr lvl="1"/>
            <a:r>
              <a:rPr lang="en-GB" dirty="0"/>
              <a:t>Bandwidth (min) and Energy (max) at 12.5m</a:t>
            </a:r>
          </a:p>
        </p:txBody>
      </p:sp>
    </p:spTree>
    <p:extLst>
      <p:ext uri="{BB962C8B-B14F-4D97-AF65-F5344CB8AC3E}">
        <p14:creationId xmlns:p14="http://schemas.microsoft.com/office/powerpoint/2010/main" val="2963382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  <a:latin typeface="Calibri"/>
                <a:cs typeface="Arial"/>
              </a:rPr>
              <a:t>Start to end simulations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648" y="1557339"/>
            <a:ext cx="6533276" cy="4138099"/>
          </a:xfrm>
        </p:spPr>
      </p:pic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2" t="7303" r="6382" b="7303"/>
          <a:stretch/>
        </p:blipFill>
        <p:spPr bwMode="auto">
          <a:xfrm>
            <a:off x="1291030" y="1557339"/>
            <a:ext cx="4804970" cy="273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 flipV="1">
            <a:off x="6462317" y="2685172"/>
            <a:ext cx="2563281" cy="130515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48536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640" y="1160862"/>
            <a:ext cx="3996825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4"/>
          <p:cNvSpPr>
            <a:spLocks noGrp="1"/>
          </p:cNvSpPr>
          <p:nvPr>
            <p:ph idx="1"/>
          </p:nvPr>
        </p:nvSpPr>
        <p:spPr>
          <a:xfrm>
            <a:off x="864523" y="1332563"/>
            <a:ext cx="5334143" cy="5616624"/>
          </a:xfrm>
        </p:spPr>
        <p:txBody>
          <a:bodyPr>
            <a:noAutofit/>
          </a:bodyPr>
          <a:lstStyle/>
          <a:p>
            <a:r>
              <a:rPr lang="en-GB" dirty="0">
                <a:latin typeface="Calibri"/>
                <a:cs typeface="Calibri"/>
              </a:rPr>
              <a:t>New FEL techniques for few-cycle pulses would enable:</a:t>
            </a:r>
          </a:p>
          <a:p>
            <a:pPr lvl="1"/>
            <a:r>
              <a:rPr lang="en-GB" dirty="0" err="1">
                <a:latin typeface="Calibri"/>
                <a:cs typeface="Calibri"/>
              </a:rPr>
              <a:t>Attosecond</a:t>
            </a:r>
            <a:r>
              <a:rPr lang="en-GB" dirty="0">
                <a:latin typeface="Calibri"/>
                <a:cs typeface="Calibri"/>
              </a:rPr>
              <a:t> pulses</a:t>
            </a:r>
            <a:endParaRPr lang="en-US" dirty="0">
              <a:latin typeface="Calibri"/>
              <a:cs typeface="Calibri"/>
            </a:endParaRPr>
          </a:p>
          <a:p>
            <a:pPr lvl="1"/>
            <a:r>
              <a:rPr lang="en-GB" dirty="0">
                <a:latin typeface="Calibri"/>
                <a:cs typeface="Calibri"/>
              </a:rPr>
              <a:t>Very compact </a:t>
            </a:r>
            <a:r>
              <a:rPr lang="en-GB" dirty="0" err="1">
                <a:latin typeface="Calibri"/>
                <a:cs typeface="Calibri"/>
              </a:rPr>
              <a:t>undulator</a:t>
            </a:r>
            <a:r>
              <a:rPr lang="en-GB" dirty="0">
                <a:latin typeface="Calibri"/>
                <a:cs typeface="Calibri"/>
              </a:rPr>
              <a:t> (few meters)</a:t>
            </a:r>
            <a:endParaRPr lang="en-GB" dirty="0">
              <a:cs typeface="Calibri"/>
            </a:endParaRPr>
          </a:p>
          <a:p>
            <a:pPr lvl="1"/>
            <a:r>
              <a:rPr lang="en-GB" dirty="0">
                <a:latin typeface="Calibri"/>
                <a:cs typeface="Calibri"/>
              </a:rPr>
              <a:t>~100nJ pulse energy, higher than HHG</a:t>
            </a:r>
            <a:endParaRPr lang="en-GB" dirty="0"/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1124595" y="361247"/>
            <a:ext cx="8229600" cy="77809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FEL options (1)</a:t>
            </a:r>
          </a:p>
        </p:txBody>
      </p:sp>
      <p:sp>
        <p:nvSpPr>
          <p:cNvPr id="8" name="Rectangle 7"/>
          <p:cNvSpPr/>
          <p:nvPr/>
        </p:nvSpPr>
        <p:spPr>
          <a:xfrm>
            <a:off x="1217558" y="4225926"/>
            <a:ext cx="4178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/>
              <a:t>Tibai</a:t>
            </a:r>
            <a:r>
              <a:rPr lang="en-GB" sz="1400" dirty="0"/>
              <a:t> Z et al 2014, Phys. Rev. Lett. 113 104801</a:t>
            </a:r>
          </a:p>
          <a:p>
            <a:r>
              <a:rPr lang="nb-NO" sz="1400" dirty="0"/>
              <a:t>Alan Mak et al 2019 Rep. Prog. Phys. 82 025901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640" y="3335131"/>
            <a:ext cx="4210487" cy="2963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8514882" y="4392157"/>
            <a:ext cx="1048174" cy="346102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512137" y="4056613"/>
            <a:ext cx="1418583" cy="353943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700" b="1" kern="0">
                <a:solidFill>
                  <a:prstClr val="white"/>
                </a:solidFill>
                <a:latin typeface="Calibri"/>
              </a:rPr>
              <a:t>~100nJ, 50 as</a:t>
            </a:r>
          </a:p>
        </p:txBody>
      </p:sp>
    </p:spTree>
    <p:extLst>
      <p:ext uri="{BB962C8B-B14F-4D97-AF65-F5344CB8AC3E}">
        <p14:creationId xmlns:p14="http://schemas.microsoft.com/office/powerpoint/2010/main" val="1687828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4"/>
          <p:cNvSpPr>
            <a:spLocks noGrp="1"/>
          </p:cNvSpPr>
          <p:nvPr>
            <p:ph idx="1"/>
          </p:nvPr>
        </p:nvSpPr>
        <p:spPr>
          <a:xfrm>
            <a:off x="989215" y="1496290"/>
            <a:ext cx="10382595" cy="517306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sz="2000" dirty="0">
                <a:cs typeface="Calibri"/>
              </a:rPr>
              <a:t>A longer </a:t>
            </a:r>
            <a:r>
              <a:rPr lang="en-GB" sz="2000" dirty="0" err="1">
                <a:cs typeface="Calibri"/>
              </a:rPr>
              <a:t>undulator</a:t>
            </a:r>
            <a:r>
              <a:rPr lang="en-GB" sz="2000" dirty="0">
                <a:cs typeface="Calibri"/>
              </a:rPr>
              <a:t> (~15 m) would allow access to a larger parameter space, including longer pulses with significantly higher pulse energy (&gt;100 </a:t>
            </a:r>
            <a:r>
              <a:rPr lang="en-GB" sz="2000" dirty="0" err="1">
                <a:cs typeface="Calibri"/>
              </a:rPr>
              <a:t>uJ</a:t>
            </a:r>
            <a:r>
              <a:rPr lang="en-GB" sz="2000" dirty="0">
                <a:cs typeface="Calibri"/>
              </a:rPr>
              <a:t>).</a:t>
            </a:r>
          </a:p>
          <a:p>
            <a:r>
              <a:rPr lang="en-GB" sz="2000" dirty="0">
                <a:cs typeface="Calibri"/>
              </a:rPr>
              <a:t>Results below show a simple SASE case at 2.3 nm and 4.4 nm.</a:t>
            </a:r>
          </a:p>
          <a:p>
            <a:r>
              <a:rPr lang="en-GB" sz="2000" dirty="0">
                <a:cs typeface="Calibri"/>
              </a:rPr>
              <a:t>Seeding and associated advanced FEL schemes could also be implemented.</a:t>
            </a:r>
          </a:p>
          <a:p>
            <a:endParaRPr lang="en-GB" sz="2000" dirty="0">
              <a:cs typeface="Calibri"/>
            </a:endParaRPr>
          </a:p>
          <a:p>
            <a:endParaRPr lang="en-GB" sz="2000" dirty="0">
              <a:cs typeface="Calibri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1158241" y="522212"/>
            <a:ext cx="8229600" cy="778098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FEL options (2)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51344"/>
            <a:ext cx="4921066" cy="3215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268" y="3052230"/>
            <a:ext cx="4109732" cy="3107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178426" y="4925882"/>
            <a:ext cx="1418583" cy="353943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700" b="1">
                <a:solidFill>
                  <a:prstClr val="white"/>
                </a:solidFill>
                <a:latin typeface="Calibri"/>
              </a:rPr>
              <a:t>~200uJ, 100fs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8068144" y="5102853"/>
            <a:ext cx="944688" cy="1"/>
          </a:xfrm>
          <a:prstGeom prst="straightConnector1">
            <a:avLst/>
          </a:prstGeom>
          <a:ln w="38100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332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Multi-bunch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457585"/>
            <a:ext cx="8530244" cy="4386262"/>
          </a:xfrm>
        </p:spPr>
        <p:txBody>
          <a:bodyPr/>
          <a:lstStyle/>
          <a:p>
            <a:r>
              <a:rPr lang="en-GB" dirty="0" err="1"/>
              <a:t>Photoinjector</a:t>
            </a:r>
            <a:r>
              <a:rPr lang="en-GB" dirty="0"/>
              <a:t> cathode can be exchanged for an alkali </a:t>
            </a:r>
            <a:r>
              <a:rPr lang="en-GB" dirty="0" err="1"/>
              <a:t>antimonide</a:t>
            </a:r>
            <a:r>
              <a:rPr lang="en-GB" dirty="0"/>
              <a:t> cathode</a:t>
            </a:r>
          </a:p>
          <a:p>
            <a:r>
              <a:rPr lang="en-GB" dirty="0"/>
              <a:t>An upgrade to 10 MHz green </a:t>
            </a:r>
            <a:r>
              <a:rPr lang="en-GB" dirty="0" err="1"/>
              <a:t>photoinjector</a:t>
            </a:r>
            <a:r>
              <a:rPr lang="en-GB" dirty="0"/>
              <a:t> laser allows multi-bunch operation</a:t>
            </a:r>
          </a:p>
          <a:p>
            <a:r>
              <a:rPr lang="en-GB" dirty="0"/>
              <a:t>Multi-bunch operation allows drive/witness plasma acceleration beam exploitation. </a:t>
            </a:r>
          </a:p>
          <a:p>
            <a:r>
              <a:rPr lang="en-GB" dirty="0"/>
              <a:t>Multi-bunch operation enable operation of a RAFEL (regenerative amplifier FEL) – a high-gain FEL with an optical cavity to improve temporal coherence and shot-to-shot stability.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923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UK XFEL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838200" y="1574800"/>
            <a:ext cx="11582400" cy="46021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An X-ray Free Electron Laser built in the UK to </a:t>
            </a:r>
            <a:r>
              <a:rPr lang="en-US" dirty="0" smtClean="0"/>
              <a:t>enable the UK science community to </a:t>
            </a:r>
            <a:r>
              <a:rPr lang="en-GB" dirty="0" smtClean="0"/>
              <a:t>tackle </a:t>
            </a:r>
            <a:r>
              <a:rPr lang="en-GB" dirty="0"/>
              <a:t>emerging scientific and societal challenges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Science case released </a:t>
            </a:r>
            <a:r>
              <a:rPr lang="en-US" dirty="0" smtClean="0"/>
              <a:t>July </a:t>
            </a:r>
            <a:r>
              <a:rPr lang="en-US" dirty="0" smtClean="0"/>
              <a:t>2020.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798"/>
          <a:stretch/>
        </p:blipFill>
        <p:spPr bwMode="auto">
          <a:xfrm>
            <a:off x="2529793" y="3061988"/>
            <a:ext cx="6878413" cy="2769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805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34000" cy="4351338"/>
          </a:xfrm>
        </p:spPr>
        <p:txBody>
          <a:bodyPr/>
          <a:lstStyle/>
          <a:p>
            <a:r>
              <a:rPr lang="en-US" dirty="0" smtClean="0"/>
              <a:t>Physics and X-ray photonics</a:t>
            </a:r>
          </a:p>
          <a:p>
            <a:r>
              <a:rPr lang="en-US" dirty="0" smtClean="0"/>
              <a:t>Matter in extreme conditions</a:t>
            </a:r>
          </a:p>
          <a:p>
            <a:r>
              <a:rPr lang="en-US" dirty="0" smtClean="0"/>
              <a:t>Quantum and nanomaterials</a:t>
            </a:r>
          </a:p>
          <a:p>
            <a:r>
              <a:rPr lang="en-US" dirty="0" smtClean="0"/>
              <a:t>Chemical sciences and energy</a:t>
            </a:r>
          </a:p>
          <a:p>
            <a:r>
              <a:rPr lang="en-US" dirty="0" smtClean="0"/>
              <a:t>Life sciences</a:t>
            </a:r>
          </a:p>
          <a:p>
            <a:r>
              <a:rPr lang="en-US" dirty="0" smtClean="0"/>
              <a:t>UK industry, society and </a:t>
            </a:r>
            <a:r>
              <a:rPr lang="en-US" dirty="0" err="1" smtClean="0"/>
              <a:t>defence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CB9A66-CE03-4697-AE17-02422C2CFC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5875" y="133421"/>
            <a:ext cx="2817317" cy="16492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B3318C-1C29-49EE-89A4-4C9B13C83F7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72"/>
          <a:stretch/>
        </p:blipFill>
        <p:spPr>
          <a:xfrm>
            <a:off x="9131017" y="1782709"/>
            <a:ext cx="2853482" cy="18494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741254-CA69-4CF8-8804-1680D9127E3D}"/>
              </a:ext>
            </a:extLst>
          </p:cNvPr>
          <p:cNvSpPr txBox="1"/>
          <p:nvPr/>
        </p:nvSpPr>
        <p:spPr>
          <a:xfrm>
            <a:off x="6415866" y="958065"/>
            <a:ext cx="27151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Controlled X-rays and samples </a:t>
            </a:r>
            <a:r>
              <a:rPr lang="en-GB" b="1" dirty="0"/>
              <a:t>will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smtClean="0"/>
              <a:t>extend </a:t>
            </a:r>
            <a:r>
              <a:rPr lang="en-GB" b="1" dirty="0"/>
              <a:t>the power of serial femtosecond </a:t>
            </a:r>
            <a:r>
              <a:rPr lang="en-GB" b="1" dirty="0" err="1"/>
              <a:t>nanocrystallography</a:t>
            </a:r>
            <a:r>
              <a:rPr lang="en-GB" b="1" dirty="0"/>
              <a:t> </a:t>
            </a:r>
          </a:p>
          <a:p>
            <a:r>
              <a:rPr lang="en-GB" b="1" dirty="0"/>
              <a:t>for advancing knowledge and drug discovery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B1DBD0-1E6F-4B21-8945-C27B2D0A19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2096" y="3793632"/>
            <a:ext cx="3456284" cy="14035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605560-199B-490C-AA5D-0A721F4A9A08}"/>
              </a:ext>
            </a:extLst>
          </p:cNvPr>
          <p:cNvSpPr txBox="1"/>
          <p:nvPr/>
        </p:nvSpPr>
        <p:spPr>
          <a:xfrm>
            <a:off x="5514768" y="5255416"/>
            <a:ext cx="4922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Ultrafast X-rays </a:t>
            </a:r>
            <a:r>
              <a:rPr lang="en-GB" b="1" dirty="0"/>
              <a:t>probe attosecond electron dynamics, radiation damage of materials &amp; biomolecules &amp; elementary processes in chemical reactions</a:t>
            </a:r>
          </a:p>
        </p:txBody>
      </p:sp>
    </p:spTree>
    <p:extLst>
      <p:ext uri="{BB962C8B-B14F-4D97-AF65-F5344CB8AC3E}">
        <p14:creationId xmlns:p14="http://schemas.microsoft.com/office/powerpoint/2010/main" val="89534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0733" y="119541"/>
            <a:ext cx="8486775" cy="636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161365" y="1732852"/>
            <a:ext cx="3851237" cy="4883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hard X-rays at up to MHz repetition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 X-rays with high pulse energy (at lower repetition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rate)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power EUV/gamma source (multi-MHz repetition rate)</a:t>
            </a:r>
          </a:p>
          <a:p>
            <a:pPr>
              <a:spcAft>
                <a:spcPts val="400"/>
              </a:spcAft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Reproducibility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high spectral purity and control of other pulse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properties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Attosecond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pulses at all photon energies, synchronised to external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Multi-colour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modes and combination between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</a:p>
          <a:p>
            <a:pPr>
              <a:spcAft>
                <a:spcPts val="400"/>
              </a:spcAft>
            </a:pP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3351078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40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 X-ray requirements </a:t>
            </a:r>
          </a:p>
        </p:txBody>
      </p:sp>
    </p:spTree>
    <p:extLst>
      <p:ext uri="{BB962C8B-B14F-4D97-AF65-F5344CB8AC3E}">
        <p14:creationId xmlns:p14="http://schemas.microsoft.com/office/powerpoint/2010/main" val="251634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587" y="99568"/>
            <a:ext cx="9090025" cy="668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254384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Overlay</a:t>
            </a:r>
            <a:endParaRPr lang="en-US" sz="40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05667" y="99568"/>
            <a:ext cx="8862892" cy="636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04154" y="782198"/>
            <a:ext cx="942780" cy="501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682336"/>
            <a:ext cx="3084403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Overlaying the science requirements with the facility considerations suggests that: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~essential for 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 ideal for HX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 well suited to VHX</a:t>
            </a:r>
          </a:p>
          <a:p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GB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ERL for EUV?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66358" y="108702"/>
            <a:ext cx="8168253" cy="259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68B3-7416-4B3F-A47B-0306383EB29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53" y="0"/>
            <a:ext cx="5485561" cy="22369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5910097" y="0"/>
            <a:ext cx="628190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Science Case Concepts</a:t>
            </a:r>
            <a:endParaRPr lang="en-US" sz="32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28" y="2264926"/>
            <a:ext cx="5483141" cy="23364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054" y="4629369"/>
            <a:ext cx="5483140" cy="22286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1751" y="496979"/>
            <a:ext cx="2595302" cy="19823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3057" y="2526898"/>
            <a:ext cx="2775518" cy="210247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3057" y="4818506"/>
            <a:ext cx="2664204" cy="2039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94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NCRF gradient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624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Extrapolated gradients of current high average power structures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8222" y="2119457"/>
            <a:ext cx="6695555" cy="3842175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10" idx="1"/>
          </p:cNvCxnSpPr>
          <p:nvPr/>
        </p:nvCxnSpPr>
        <p:spPr>
          <a:xfrm flipH="1">
            <a:off x="5789365" y="2717140"/>
            <a:ext cx="3045226" cy="2137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834591" y="2532474"/>
            <a:ext cx="2301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Average power limited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019993" y="2394066"/>
            <a:ext cx="1364693" cy="952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1"/>
          </p:cNvCxnSpPr>
          <p:nvPr/>
        </p:nvCxnSpPr>
        <p:spPr>
          <a:xfrm flipH="1">
            <a:off x="5869722" y="2717140"/>
            <a:ext cx="2964869" cy="2209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1"/>
          </p:cNvCxnSpPr>
          <p:nvPr/>
        </p:nvCxnSpPr>
        <p:spPr>
          <a:xfrm flipH="1">
            <a:off x="5978723" y="2717140"/>
            <a:ext cx="2855868" cy="2283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019993" y="3346999"/>
            <a:ext cx="1491451" cy="684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019993" y="3346999"/>
            <a:ext cx="1667405" cy="1211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30692" y="2863117"/>
            <a:ext cx="1961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Peak field (breakdown) limited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374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long term 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3360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Emerging technologies we are considering:</a:t>
            </a:r>
          </a:p>
          <a:p>
            <a:r>
              <a:rPr lang="en-US" dirty="0" smtClean="0"/>
              <a:t>High repetition rate NCRF</a:t>
            </a:r>
          </a:p>
          <a:p>
            <a:r>
              <a:rPr lang="en-US" dirty="0" smtClean="0"/>
              <a:t>Permanent magnets</a:t>
            </a:r>
          </a:p>
          <a:p>
            <a:r>
              <a:rPr lang="en-US" dirty="0" smtClean="0"/>
              <a:t>Fast ferroelectric SRF cavity tuners</a:t>
            </a:r>
          </a:p>
          <a:p>
            <a:r>
              <a:rPr lang="en-US" dirty="0" smtClean="0"/>
              <a:t>New FEL schemes (XFELO, HB-SASE, direct X-ray seeding…)</a:t>
            </a:r>
          </a:p>
          <a:p>
            <a:r>
              <a:rPr lang="en-US" dirty="0" smtClean="0"/>
              <a:t>High repetition rate </a:t>
            </a:r>
            <a:r>
              <a:rPr lang="en-US" dirty="0" smtClean="0"/>
              <a:t>injectors</a:t>
            </a:r>
          </a:p>
          <a:p>
            <a:r>
              <a:rPr lang="en-US" dirty="0" smtClean="0"/>
              <a:t>Helical SC </a:t>
            </a:r>
            <a:r>
              <a:rPr lang="en-US" dirty="0" err="1" smtClean="0"/>
              <a:t>undulators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The takeaway: R&amp;D required!</a:t>
            </a:r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L. S. Cowie IOP PAB Annual Meeting 30 Sept 2020</a:t>
            </a:r>
          </a:p>
        </p:txBody>
      </p:sp>
    </p:spTree>
    <p:extLst>
      <p:ext uri="{BB962C8B-B14F-4D97-AF65-F5344CB8AC3E}">
        <p14:creationId xmlns:p14="http://schemas.microsoft.com/office/powerpoint/2010/main" val="270285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8EA2CBFAE5464D8B590CB0FE9FDF74" ma:contentTypeVersion="13" ma:contentTypeDescription="Create a new document." ma:contentTypeScope="" ma:versionID="b24287428614b7779f237cdef953aedc">
  <xsd:schema xmlns:xsd="http://www.w3.org/2001/XMLSchema" xmlns:xs="http://www.w3.org/2001/XMLSchema" xmlns:p="http://schemas.microsoft.com/office/2006/metadata/properties" xmlns:ns3="19a5072a-c90b-4bd3-a68a-b7abbd4b55f2" xmlns:ns4="e8785e35-4af9-43d1-8745-88b55cf0d46b" targetNamespace="http://schemas.microsoft.com/office/2006/metadata/properties" ma:root="true" ma:fieldsID="d9e1feda1ddc193c1a039164e35eb4b0" ns3:_="" ns4:_="">
    <xsd:import namespace="19a5072a-c90b-4bd3-a68a-b7abbd4b55f2"/>
    <xsd:import namespace="e8785e35-4af9-43d1-8745-88b55cf0d46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a5072a-c90b-4bd3-a68a-b7abbd4b55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785e35-4af9-43d1-8745-88b55cf0d4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9E4C65D-DD6E-4C2F-B6DA-FC57DCBAF5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a5072a-c90b-4bd3-a68a-b7abbd4b55f2"/>
    <ds:schemaRef ds:uri="e8785e35-4af9-43d1-8745-88b55cf0d4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D5FE28F-E808-4D13-89A4-C40B1B8D9C60}">
  <ds:schemaRefs>
    <ds:schemaRef ds:uri="http://schemas.openxmlformats.org/package/2006/metadata/core-properties"/>
    <ds:schemaRef ds:uri="19a5072a-c90b-4bd3-a68a-b7abbd4b55f2"/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e8785e35-4af9-43d1-8745-88b55cf0d46b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8487</TotalTime>
  <Words>1561</Words>
  <Application>Microsoft Office PowerPoint</Application>
  <PresentationFormat>Widescreen</PresentationFormat>
  <Paragraphs>209</Paragraphs>
  <Slides>29</Slides>
  <Notes>13</Notes>
  <HiddenSlides>8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Arial Regular</vt:lpstr>
      <vt:lpstr>Calibri</vt:lpstr>
      <vt:lpstr>Wingdings</vt:lpstr>
      <vt:lpstr>Font and logo master</vt:lpstr>
      <vt:lpstr>Font WITHOUT logo master</vt:lpstr>
      <vt:lpstr>PowerPoint Presentation</vt:lpstr>
      <vt:lpstr>Outline</vt:lpstr>
      <vt:lpstr>UK XFEL</vt:lpstr>
      <vt:lpstr>Science case</vt:lpstr>
      <vt:lpstr>PowerPoint Presentation</vt:lpstr>
      <vt:lpstr>PowerPoint Presentation</vt:lpstr>
      <vt:lpstr>PowerPoint Presentation</vt:lpstr>
      <vt:lpstr>NCRF gradient</vt:lpstr>
      <vt:lpstr>A long term view</vt:lpstr>
      <vt:lpstr>CLARA</vt:lpstr>
      <vt:lpstr>CLARA as a test bed for a UK FEL</vt:lpstr>
      <vt:lpstr>CLARA front end exploitation</vt:lpstr>
      <vt:lpstr>Upgrade proposal: XARA</vt:lpstr>
      <vt:lpstr>Photon energy range</vt:lpstr>
      <vt:lpstr>X-band linac</vt:lpstr>
      <vt:lpstr>FEL options</vt:lpstr>
      <vt:lpstr>Start to end simulations</vt:lpstr>
      <vt:lpstr>XARA as a test bed for UK XFEL</vt:lpstr>
      <vt:lpstr>Conclusion</vt:lpstr>
      <vt:lpstr>Acknowledgements</vt:lpstr>
      <vt:lpstr>PowerPoint Presentation</vt:lpstr>
      <vt:lpstr>Benefits of CLARA as injector</vt:lpstr>
      <vt:lpstr>Start to end simulations</vt:lpstr>
      <vt:lpstr>Start to end simulations</vt:lpstr>
      <vt:lpstr>Start to end simulations</vt:lpstr>
      <vt:lpstr>Start to end simulations</vt:lpstr>
      <vt:lpstr>FEL options (1)</vt:lpstr>
      <vt:lpstr>FEL options (2)</vt:lpstr>
      <vt:lpstr>Multi-bunch operation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PowerPoint Presentation</dc:title>
  <dc:creator>Philip Millard</dc:creator>
  <cp:lastModifiedBy>Cowie, Louise (STFC,DL,AST)</cp:lastModifiedBy>
  <cp:revision>482</cp:revision>
  <cp:lastPrinted>2019-10-02T08:27:37Z</cp:lastPrinted>
  <dcterms:created xsi:type="dcterms:W3CDTF">2019-09-17T08:04:08Z</dcterms:created>
  <dcterms:modified xsi:type="dcterms:W3CDTF">2020-09-30T08:51:06Z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0x010100BD8EA2CBFAE5464D8B590CB0FE9FDF74</vt:lpwstr>
  </property>
</Properties>
</file>