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8" r:id="rId13"/>
    <p:sldId id="294" r:id="rId14"/>
    <p:sldId id="296" r:id="rId15"/>
    <p:sldId id="300" r:id="rId16"/>
    <p:sldId id="297" r:id="rId17"/>
    <p:sldId id="303" r:id="rId18"/>
    <p:sldId id="304" r:id="rId19"/>
    <p:sldId id="299" r:id="rId20"/>
    <p:sldId id="305" r:id="rId21"/>
    <p:sldId id="28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2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3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552"/>
  </p:normalViewPr>
  <p:slideViewPr>
    <p:cSldViewPr snapToGrid="0" snapToObjects="1" showGuides="1">
      <p:cViewPr varScale="1">
        <p:scale>
          <a:sx n="81" d="100"/>
          <a:sy n="81" d="100"/>
        </p:scale>
        <p:origin x="96" y="714"/>
      </p:cViewPr>
      <p:guideLst>
        <p:guide orient="horz" pos="2160"/>
        <p:guide pos="3840"/>
        <p:guide orient="horz" pos="2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0" d="100"/>
          <a:sy n="160" d="100"/>
        </p:scale>
        <p:origin x="2600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4-05T10:48:02.190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61840" y="16184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1000" b="1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38957" y="16184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B4699-63C2-AE4B-BAEC-0806D7662A71}" type="datetimeFigureOut">
              <a:rPr lang="en-GB" sz="1000" smtClean="0">
                <a:latin typeface="Arial" charset="0"/>
                <a:ea typeface="Arial" charset="0"/>
                <a:cs typeface="Arial" charset="0"/>
              </a:rPr>
              <a:t>06/04/2017</a:t>
            </a:fld>
            <a:endParaRPr lang="en-GB" sz="10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61840" y="849100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10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38957" y="849100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D9117-0E68-4043-B145-C53FEB5470FB}" type="slidenum">
              <a:rPr lang="en-GB" sz="1000" smtClean="0">
                <a:latin typeface="Arial" charset="0"/>
                <a:ea typeface="Arial" charset="0"/>
                <a:cs typeface="Arial" charset="0"/>
              </a:rPr>
              <a:t>‹#›</a:t>
            </a:fld>
            <a:endParaRPr lang="en-GB" sz="100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801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53749" y="11271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50" b="1"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9416" y="11271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50">
                <a:latin typeface="Arial" charset="0"/>
                <a:ea typeface="Arial" charset="0"/>
                <a:cs typeface="Arial" charset="0"/>
              </a:defRPr>
            </a:lvl1pPr>
          </a:lstStyle>
          <a:p>
            <a:fld id="{E98A11DB-4D5F-1D48-99A9-5D87D6F0AE9F}" type="datetimeFigureOut">
              <a:rPr lang="en-GB" smtClean="0"/>
              <a:pPr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53749" y="854764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50"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9416" y="8547648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latin typeface="Arial" charset="0"/>
                <a:ea typeface="Arial" charset="0"/>
                <a:cs typeface="Arial" charset="0"/>
              </a:defRPr>
            </a:lvl1pPr>
          </a:lstStyle>
          <a:p>
            <a:fld id="{58F697AF-9E44-DD4F-B4CB-F3BE5CB293E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519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5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defTabSz="914400" rtl="0" eaLnBrk="1" latinLnBrk="0" hangingPunct="1">
      <a:defRPr sz="105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defTabSz="914400" rtl="0" eaLnBrk="1" latinLnBrk="0" hangingPunct="1">
      <a:defRPr sz="105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defTabSz="914400" rtl="0" eaLnBrk="1" latinLnBrk="0" hangingPunct="1">
      <a:defRPr sz="105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defTabSz="914400" rtl="0" eaLnBrk="1" latinLnBrk="0" hangingPunct="1">
      <a:defRPr sz="105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280485-595D-48ED-82B2-82F6E354C9C2}" type="slidenum">
              <a:rPr lang="en-GB" altLang="en-GB" smtClean="0"/>
              <a:pPr/>
              <a:t>17</a:t>
            </a:fld>
            <a:endParaRPr lang="en-GB" altLang="en-GB" dirty="0" smtClean="0"/>
          </a:p>
        </p:txBody>
      </p:sp>
    </p:spTree>
    <p:extLst>
      <p:ext uri="{BB962C8B-B14F-4D97-AF65-F5344CB8AC3E}">
        <p14:creationId xmlns:p14="http://schemas.microsoft.com/office/powerpoint/2010/main" val="340391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26" y="1912537"/>
            <a:ext cx="5982674" cy="349388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88418" y="388417"/>
            <a:ext cx="11409770" cy="3916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 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4994" y="1715513"/>
            <a:ext cx="10053005" cy="67163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4993" y="2387151"/>
            <a:ext cx="10053005" cy="516808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 1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282" y="5810081"/>
            <a:ext cx="2033947" cy="614252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4993" y="4467226"/>
            <a:ext cx="5240825" cy="42129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Click to add subhead 2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14993" y="4888523"/>
            <a:ext cx="5246545" cy="398585"/>
          </a:xfrm>
        </p:spPr>
        <p:txBody>
          <a:bodyPr/>
          <a:lstStyle>
            <a:lvl1pPr marL="0" indent="0">
              <a:buNone/>
              <a:defRPr sz="1800" b="0" i="1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Click to add subhead 2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93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. Co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10835234" cy="578145"/>
          </a:xfr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8092"/>
            <a:ext cx="8051575" cy="3722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946" y="17612"/>
            <a:ext cx="4129593" cy="3551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110" y="6214103"/>
            <a:ext cx="1308353" cy="395123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655200" y="6228000"/>
            <a:ext cx="5236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7225" y="1793632"/>
            <a:ext cx="10807944" cy="4384430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8439" y="1144505"/>
            <a:ext cx="10826730" cy="516808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46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10835234" cy="578145"/>
          </a:xfr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8092"/>
            <a:ext cx="8051575" cy="3722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946" y="17612"/>
            <a:ext cx="4129593" cy="3551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110" y="6214103"/>
            <a:ext cx="1308353" cy="395123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654038" y="6228000"/>
            <a:ext cx="5236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8439" y="1144505"/>
            <a:ext cx="10826730" cy="516808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2157169" y="1793875"/>
            <a:ext cx="7561262" cy="4384675"/>
          </a:xfrm>
        </p:spPr>
        <p:txBody>
          <a:bodyPr/>
          <a:lstStyle>
            <a:lvl2pPr marL="488950" indent="-222250">
              <a:buFont typeface=".AppleSystemUIFont" charset="-120"/>
              <a:buChar char="-"/>
              <a:defRPr/>
            </a:lvl2pPr>
            <a:lvl4pPr marL="896938" indent="-139700">
              <a:buFont typeface=".AppleSystemUIFont" charset="-120"/>
              <a:buChar char="-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7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. Co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10835234" cy="578145"/>
          </a:xfr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8092"/>
            <a:ext cx="8051575" cy="3722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946" y="17612"/>
            <a:ext cx="4129593" cy="3551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110" y="6214103"/>
            <a:ext cx="1308353" cy="395123"/>
          </a:xfrm>
          <a:prstGeom prst="rect">
            <a:avLst/>
          </a:prstGeom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654038" y="6228000"/>
            <a:ext cx="5236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5" hasCustomPrompt="1"/>
          </p:nvPr>
        </p:nvSpPr>
        <p:spPr>
          <a:xfrm>
            <a:off x="638439" y="1144505"/>
            <a:ext cx="10826730" cy="516808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90518" y="1793632"/>
            <a:ext cx="5274651" cy="4243753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633779" y="1793632"/>
            <a:ext cx="5274651" cy="4243753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0483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. Co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10835234" cy="578145"/>
          </a:xfr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-8092"/>
            <a:ext cx="8051575" cy="3722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946" y="17612"/>
            <a:ext cx="4129593" cy="3551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110" y="6214103"/>
            <a:ext cx="1308353" cy="395123"/>
          </a:xfrm>
          <a:prstGeom prst="rect">
            <a:avLst/>
          </a:prstGeom>
        </p:spPr>
      </p:pic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654038" y="6228000"/>
            <a:ext cx="5236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8439" y="1144505"/>
            <a:ext cx="10826730" cy="516808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57225" y="1793632"/>
            <a:ext cx="3398960" cy="4232030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066209" y="1793632"/>
            <a:ext cx="3398960" cy="4232030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4361717" y="1793632"/>
            <a:ext cx="3398960" cy="4232030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7327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1 Col. Co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566443"/>
            <a:ext cx="5631399" cy="578145"/>
          </a:xfrm>
        </p:spPr>
        <p:txBody>
          <a:bodyPr>
            <a:noAutofit/>
          </a:bodyPr>
          <a:lstStyle/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75498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3110" y="6214103"/>
            <a:ext cx="1308353" cy="395123"/>
          </a:xfrm>
          <a:prstGeom prst="rect">
            <a:avLst/>
          </a:prstGeom>
        </p:spPr>
      </p:pic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138844" y="1793632"/>
            <a:ext cx="5615354" cy="4232030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42891" y="1144504"/>
            <a:ext cx="5627077" cy="516808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09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chemeClr val="accent4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1656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Blu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chemeClr val="tx2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354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Maro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chemeClr val="accent3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4621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Blu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chemeClr val="accent2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65333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Ru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rgbClr val="A93339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0390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 (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26" y="1912537"/>
            <a:ext cx="5982674" cy="3493882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88418" y="388417"/>
            <a:ext cx="11409770" cy="3916545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4995" y="1715513"/>
            <a:ext cx="5356927" cy="671638"/>
          </a:xfrm>
        </p:spPr>
        <p:txBody>
          <a:bodyPr anchor="b" anchorCtr="0">
            <a:sp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4993" y="2387151"/>
            <a:ext cx="5356929" cy="535531"/>
          </a:xfrm>
        </p:spPr>
        <p:txBody>
          <a:bodyPr anchor="t" anchorCtr="0">
            <a:sp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 1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282" y="5810081"/>
            <a:ext cx="2033947" cy="614252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4993" y="4467226"/>
            <a:ext cx="5240825" cy="42129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Click to add subhead 2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14993" y="4888523"/>
            <a:ext cx="5246545" cy="398585"/>
          </a:xfrm>
        </p:spPr>
        <p:txBody>
          <a:bodyPr/>
          <a:lstStyle>
            <a:lvl1pPr marL="0" indent="0">
              <a:buNone/>
              <a:defRPr sz="1800" b="0" i="1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Click to add subhead 2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4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Blue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chemeClr val="accent5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614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1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1179" y="566443"/>
            <a:ext cx="3313502" cy="1092236"/>
          </a:xfrm>
        </p:spPr>
        <p:txBody>
          <a:bodyPr anchor="b" anchorCtr="0">
            <a:noAutofit/>
          </a:bodyPr>
          <a:lstStyle/>
          <a:p>
            <a:r>
              <a:rPr lang="en-US" dirty="0" smtClean="0"/>
              <a:t>Click to </a:t>
            </a:r>
            <a:br>
              <a:rPr lang="en-US" dirty="0" smtClean="0"/>
            </a:br>
            <a:r>
              <a:rPr lang="en-US" dirty="0" smtClean="0"/>
              <a:t>add title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57330" y="0"/>
            <a:ext cx="8034670" cy="342368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157331" y="3455581"/>
            <a:ext cx="3891293" cy="3402419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54038" y="6228000"/>
            <a:ext cx="3289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79418" y="3454400"/>
            <a:ext cx="4112582" cy="3403599"/>
          </a:xfrm>
          <a:solidFill>
            <a:schemeClr val="accent6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optional pull out copy statement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33045" y="1793632"/>
            <a:ext cx="3305909" cy="4255476"/>
          </a:xfrm>
        </p:spPr>
        <p:txBody>
          <a:bodyPr/>
          <a:lstStyle>
            <a:lvl1pPr marL="266700" indent="-266700">
              <a:buFont typeface="Arial" charset="0"/>
              <a:buChar char="•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34988" indent="-268288">
              <a:buFont typeface=".AppleSystemUIFont" charset="-120"/>
              <a:buChar char="-"/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757238" indent="-233363">
              <a:tabLst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77900" indent="-233363">
              <a:buFont typeface=".AppleSystemUIFont" charset="-120"/>
              <a:buChar char="-"/>
              <a:tabLst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8032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55077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Blu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9225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Maro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118608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Blu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168129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Ru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rgbClr val="A93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43705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Blue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53044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2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157329" y="0"/>
            <a:ext cx="3891296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086723" y="1"/>
            <a:ext cx="4105275" cy="2689224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086724" y="2727325"/>
            <a:ext cx="4105275" cy="413067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4117975" cy="68580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80333" y="2708520"/>
            <a:ext cx="34133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72593" y="2832920"/>
            <a:ext cx="3534097" cy="1255728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copy statement in this position only</a:t>
            </a:r>
          </a:p>
        </p:txBody>
      </p:sp>
    </p:spTree>
    <p:extLst>
      <p:ext uri="{BB962C8B-B14F-4D97-AF65-F5344CB8AC3E}">
        <p14:creationId xmlns:p14="http://schemas.microsoft.com/office/powerpoint/2010/main" val="142575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72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4" y="2880765"/>
            <a:ext cx="8315361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01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Blu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3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Maro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2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Blu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3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Ru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rgbClr val="A93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3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Blue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1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3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016625" y="3422650"/>
            <a:ext cx="6175373" cy="34414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138844" y="3531967"/>
            <a:ext cx="5631399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81700" cy="6864096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6" y="0"/>
            <a:ext cx="6175374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35683" y="4113081"/>
            <a:ext cx="563721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20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40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Blu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66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Maro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6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Blu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38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5" y="2880765"/>
            <a:ext cx="8298270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74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Rus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rgbClr val="A93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55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Blue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47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tage 4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981700" cy="686409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30533" y="566443"/>
            <a:ext cx="5079151" cy="578145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GB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16625" y="0"/>
            <a:ext cx="6175375" cy="3387725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267"/>
          <a:stretch/>
        </p:blipFill>
        <p:spPr>
          <a:xfrm>
            <a:off x="5972560" y="3357189"/>
            <a:ext cx="6196651" cy="3530721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6423" y="1141281"/>
            <a:ext cx="5088577" cy="4247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add subhead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18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4" y="4324816"/>
            <a:ext cx="5456197" cy="388418"/>
          </a:xfrm>
        </p:spPr>
        <p:txBody>
          <a:bodyPr anchor="b" anchorCtr="0">
            <a:noAutofit/>
          </a:bodyPr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add contact details</a:t>
            </a:r>
            <a:endParaRPr lang="en-GB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625626" y="1743417"/>
            <a:ext cx="2712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accent1"/>
                </a:solidFill>
              </a:rPr>
              <a:t>Thank you</a:t>
            </a:r>
            <a:endParaRPr lang="en-GB" sz="3600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814" y="5797457"/>
            <a:ext cx="2062715" cy="622940"/>
          </a:xfrm>
          <a:prstGeom prst="rect">
            <a:avLst/>
          </a:prstGeom>
        </p:spPr>
      </p:pic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4993" y="4707440"/>
            <a:ext cx="5454337" cy="313932"/>
          </a:xfrm>
        </p:spPr>
        <p:txBody>
          <a:bodyPr wrap="square" anchor="t" anchorCtr="0">
            <a:sp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b="0" dirty="0" smtClean="0"/>
              <a:t>Click to add address and contact details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2367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642" y="2427610"/>
            <a:ext cx="5436894" cy="164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5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Maro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4" y="2880765"/>
            <a:ext cx="8298269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30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5" y="2880765"/>
            <a:ext cx="8298270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Ru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rgbClr val="A93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5" y="2880765"/>
            <a:ext cx="8298270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2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5" y="2880765"/>
            <a:ext cx="8298270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30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.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4" y="13852"/>
            <a:ext cx="8011116" cy="685751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80326" y="388417"/>
            <a:ext cx="11434046" cy="610139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78" y="6058493"/>
            <a:ext cx="5235548" cy="365125"/>
          </a:xfrm>
        </p:spPr>
        <p:txBody>
          <a:bodyPr/>
          <a:lstStyle>
            <a:lvl1pPr algn="l">
              <a:defRPr sz="1100" b="1">
                <a:solidFill>
                  <a:schemeClr val="bg1"/>
                </a:solidFill>
              </a:defRPr>
            </a:lvl1pPr>
          </a:lstStyle>
          <a:p>
            <a:fld id="{EAB3B0B0-AEDB-CA4E-9EC4-D1574C4EFD42}" type="slidenum">
              <a:rPr lang="en-GB" smtClean="0"/>
              <a:pPr/>
              <a:t>‹#›</a:t>
            </a:fld>
            <a:r>
              <a:rPr lang="en-GB" dirty="0" smtClean="0"/>
              <a:t> | Focus where it matters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712100" y="4207858"/>
            <a:ext cx="1085951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614995" y="2880765"/>
            <a:ext cx="8298270" cy="1175368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</a:t>
            </a:r>
            <a:r>
              <a:rPr lang="en-US" smtClean="0"/>
              <a:t>add big statement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04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1179" y="566443"/>
            <a:ext cx="10722621" cy="112424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179" y="1825625"/>
            <a:ext cx="1072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3B0B0-AEDB-CA4E-9EC4-D1574C4EFD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66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7" r:id="rId3"/>
    <p:sldLayoutId id="2147483668" r:id="rId4"/>
    <p:sldLayoutId id="2147483684" r:id="rId5"/>
    <p:sldLayoutId id="2147483666" r:id="rId6"/>
    <p:sldLayoutId id="2147483687" r:id="rId7"/>
    <p:sldLayoutId id="2147483669" r:id="rId8"/>
    <p:sldLayoutId id="2147483670" r:id="rId9"/>
    <p:sldLayoutId id="2147483661" r:id="rId10"/>
    <p:sldLayoutId id="2147483704" r:id="rId11"/>
    <p:sldLayoutId id="2147483650" r:id="rId12"/>
    <p:sldLayoutId id="2147483662" r:id="rId13"/>
    <p:sldLayoutId id="2147483671" r:id="rId14"/>
    <p:sldLayoutId id="2147483673" r:id="rId15"/>
    <p:sldLayoutId id="2147483674" r:id="rId16"/>
    <p:sldLayoutId id="2147483683" r:id="rId17"/>
    <p:sldLayoutId id="2147483675" r:id="rId18"/>
    <p:sldLayoutId id="2147483686" r:id="rId19"/>
    <p:sldLayoutId id="2147483676" r:id="rId20"/>
    <p:sldLayoutId id="2147483672" r:id="rId21"/>
    <p:sldLayoutId id="2147483677" r:id="rId22"/>
    <p:sldLayoutId id="2147483678" r:id="rId23"/>
    <p:sldLayoutId id="2147483682" r:id="rId24"/>
    <p:sldLayoutId id="2147483679" r:id="rId25"/>
    <p:sldLayoutId id="2147483685" r:id="rId26"/>
    <p:sldLayoutId id="2147483681" r:id="rId27"/>
    <p:sldLayoutId id="2147483680" r:id="rId28"/>
    <p:sldLayoutId id="2147483699" r:id="rId29"/>
    <p:sldLayoutId id="2147483688" r:id="rId30"/>
    <p:sldLayoutId id="2147483690" r:id="rId31"/>
    <p:sldLayoutId id="2147483689" r:id="rId32"/>
    <p:sldLayoutId id="2147483691" r:id="rId33"/>
    <p:sldLayoutId id="2147483692" r:id="rId34"/>
    <p:sldLayoutId id="2147483693" r:id="rId35"/>
    <p:sldLayoutId id="2147483700" r:id="rId36"/>
    <p:sldLayoutId id="2147483698" r:id="rId37"/>
    <p:sldLayoutId id="2147483696" r:id="rId38"/>
    <p:sldLayoutId id="2147483697" r:id="rId39"/>
    <p:sldLayoutId id="2147483701" r:id="rId40"/>
    <p:sldLayoutId id="2147483695" r:id="rId41"/>
    <p:sldLayoutId id="2147483694" r:id="rId42"/>
    <p:sldLayoutId id="2147483702" r:id="rId43"/>
    <p:sldLayoutId id="2147483660" r:id="rId4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88950" indent="-22225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tabLst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57238" indent="-22225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tabLst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96938" indent="-1397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tabLst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23938" indent="-1270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tabLst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1.em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relationship between imaging and 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imaging has changed radiotherapy linac design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John Allen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Chief Engineer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77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Image Quality really does matter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Patient position v target position</a:t>
            </a:r>
          </a:p>
        </p:txBody>
      </p:sp>
      <p:pic>
        <p:nvPicPr>
          <p:cNvPr id="5" name="NS12_Prostat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64386" y="1144505"/>
            <a:ext cx="6708786" cy="44725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760" y="1661313"/>
            <a:ext cx="3438260" cy="32629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7760" y="5018314"/>
            <a:ext cx="2960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Old style DRR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85856" y="6020582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3D volume from cone beam 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78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Extending cone beam to handle motion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57224" y="1793632"/>
            <a:ext cx="11245473" cy="78670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Where there is good contrast it is possible to pages bin cone beam projections to create a moving view by phase binning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4D cone beam</a:t>
            </a:r>
            <a:endParaRPr lang="en-GB" dirty="0"/>
          </a:p>
        </p:txBody>
      </p:sp>
      <p:pic>
        <p:nvPicPr>
          <p:cNvPr id="5" name="Elekta_Symmetry2_PC shor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17515" y="2843809"/>
            <a:ext cx="5924889" cy="333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9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 IGRT is the standard of care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57225" y="1793632"/>
            <a:ext cx="5257800" cy="4384430"/>
          </a:xfrm>
        </p:spPr>
        <p:txBody>
          <a:bodyPr/>
          <a:lstStyle/>
          <a:p>
            <a:r>
              <a:rPr lang="en-GB" dirty="0" smtClean="0"/>
              <a:t>IGRT has</a:t>
            </a:r>
          </a:p>
          <a:p>
            <a:pPr lvl="1"/>
            <a:r>
              <a:rPr lang="en-GB" dirty="0" smtClean="0"/>
              <a:t>Allowed dose escalation</a:t>
            </a:r>
          </a:p>
          <a:p>
            <a:pPr lvl="1"/>
            <a:r>
              <a:rPr lang="en-GB" dirty="0" smtClean="0"/>
              <a:t>Resulted in less toxicity</a:t>
            </a:r>
          </a:p>
          <a:p>
            <a:pPr lvl="1"/>
            <a:r>
              <a:rPr lang="en-GB" dirty="0" smtClean="0"/>
              <a:t>Resulted in better long-term survival</a:t>
            </a:r>
          </a:p>
          <a:p>
            <a:pPr lvl="1"/>
            <a:r>
              <a:rPr lang="en-GB" dirty="0" smtClean="0"/>
              <a:t>Allowed more conformal plan to be design with increasing the risk of mistreatment.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5" name="Picture 4" descr="Elekta Synergy®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" r="307"/>
          <a:stretch>
            <a:fillRect/>
          </a:stretch>
        </p:blipFill>
        <p:spPr bwMode="auto">
          <a:xfrm>
            <a:off x="5915025" y="1515954"/>
            <a:ext cx="4764944" cy="4794427"/>
          </a:xfrm>
          <a:prstGeom prst="rect">
            <a:avLst/>
          </a:prstGeom>
          <a:noFill/>
          <a:scene3d>
            <a:camera prst="orthographicFront">
              <a:rot lat="0" lon="29998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47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CT is not enough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Radiotherapy is not the standard of care for all tumour sites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GB" dirty="0" smtClean="0"/>
              <a:t>Limited Soft tissue resolution </a:t>
            </a:r>
          </a:p>
          <a:p>
            <a:pPr lvl="1"/>
            <a:r>
              <a:rPr lang="en-GB" dirty="0" smtClean="0"/>
              <a:t>Organ level not tumour level</a:t>
            </a:r>
          </a:p>
          <a:p>
            <a:pPr lvl="1"/>
            <a:r>
              <a:rPr lang="en-GB" dirty="0" smtClean="0"/>
              <a:t>Limited ability to handle motion</a:t>
            </a:r>
          </a:p>
          <a:p>
            <a:pPr lvl="1"/>
            <a:r>
              <a:rPr lang="en-GB" dirty="0" smtClean="0"/>
              <a:t>Cannot image during treatment</a:t>
            </a:r>
          </a:p>
          <a:p>
            <a:pPr lvl="1"/>
            <a:r>
              <a:rPr lang="en-GB" dirty="0" smtClean="0"/>
              <a:t>Additional imaging dose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34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MRI a soft tissue revolution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MR imaging has many advantages over CT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2157169" y="1793876"/>
            <a:ext cx="7561262" cy="153035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Excellent soft tissue contrast</a:t>
            </a:r>
          </a:p>
          <a:p>
            <a:r>
              <a:rPr lang="en-GB" dirty="0" smtClean="0"/>
              <a:t>Ability to acquire images in arbitrary planes or volumes</a:t>
            </a:r>
          </a:p>
          <a:p>
            <a:r>
              <a:rPr lang="en-GB" dirty="0" smtClean="0"/>
              <a:t>Ability to image during radiation-on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1" y="3293414"/>
            <a:ext cx="2841042" cy="2841042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1" y="3324226"/>
            <a:ext cx="2818648" cy="2818648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374" y="3324226"/>
            <a:ext cx="2817465" cy="2817465"/>
          </a:xfrm>
          <a:prstGeom prst="rect">
            <a:avLst/>
          </a:prstGeom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3200399" y="6296710"/>
            <a:ext cx="6905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Images courtesy of Philips, segmentation by Elekta software</a:t>
            </a:r>
          </a:p>
        </p:txBody>
      </p:sp>
    </p:spTree>
    <p:extLst>
      <p:ext uri="{BB962C8B-B14F-4D97-AF65-F5344CB8AC3E}">
        <p14:creationId xmlns:p14="http://schemas.microsoft.com/office/powerpoint/2010/main" val="396370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ombine MR &amp; linac</a:t>
            </a:r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Cannot just put two pieces of equipment in the same room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26423" y="2127697"/>
            <a:ext cx="4180114" cy="4384675"/>
          </a:xfrm>
        </p:spPr>
        <p:txBody>
          <a:bodyPr>
            <a:normAutofit/>
          </a:bodyPr>
          <a:lstStyle/>
          <a:p>
            <a:r>
              <a:rPr lang="en-GB" dirty="0" smtClean="0"/>
              <a:t>High magnetic field required for MRI</a:t>
            </a:r>
          </a:p>
          <a:p>
            <a:r>
              <a:rPr lang="en-GB" dirty="0" smtClean="0"/>
              <a:t>MRI requires RF shielding</a:t>
            </a:r>
          </a:p>
          <a:p>
            <a:r>
              <a:rPr lang="en-GB" dirty="0" smtClean="0"/>
              <a:t>MR requires uniform B-field</a:t>
            </a:r>
          </a:p>
          <a:p>
            <a:r>
              <a:rPr lang="en-GB" dirty="0" smtClean="0"/>
              <a:t>Linacs </a:t>
            </a:r>
            <a:r>
              <a:rPr lang="en-GB" dirty="0" smtClean="0"/>
              <a:t>require some </a:t>
            </a:r>
            <a:r>
              <a:rPr lang="en-GB" dirty="0" smtClean="0"/>
              <a:t>ferromagnetic material which </a:t>
            </a:r>
            <a:r>
              <a:rPr lang="en-GB" dirty="0" smtClean="0"/>
              <a:t>moves </a:t>
            </a:r>
            <a:r>
              <a:rPr lang="en-GB" dirty="0" smtClean="0"/>
              <a:t>in the MR fringe field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886500" y="3468232"/>
            <a:ext cx="6372175" cy="353943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endParaRPr lang="en-GB" sz="3200" dirty="0" smtClean="0"/>
          </a:p>
          <a:p>
            <a:pPr algn="ctr"/>
            <a:endParaRPr lang="en-GB" sz="3200" dirty="0" smtClean="0"/>
          </a:p>
          <a:p>
            <a:pPr algn="ctr"/>
            <a:r>
              <a:rPr lang="en-GB" sz="3200" dirty="0" smtClean="0"/>
              <a:t>Solution: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 Design a special linac </a:t>
            </a:r>
          </a:p>
          <a:p>
            <a:pPr algn="ctr"/>
            <a:endParaRPr lang="en-GB" sz="3200" dirty="0"/>
          </a:p>
          <a:p>
            <a:pPr algn="ctr"/>
            <a:endParaRPr lang="en-GB" sz="3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500" y="0"/>
            <a:ext cx="6898770" cy="346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0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MR linac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 big technical challenge but huge potential benefits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622091" y="1661313"/>
            <a:ext cx="7561262" cy="4384675"/>
          </a:xfrm>
        </p:spPr>
        <p:txBody>
          <a:bodyPr/>
          <a:lstStyle/>
          <a:p>
            <a:r>
              <a:rPr lang="en-GB" dirty="0" smtClean="0"/>
              <a:t>Unlike Cone beam CT an MR linac requires a specially designed linac</a:t>
            </a:r>
          </a:p>
          <a:p>
            <a:r>
              <a:rPr lang="en-GB" dirty="0" smtClean="0"/>
              <a:t>Some design challenges</a:t>
            </a:r>
            <a:endParaRPr lang="en-GB" dirty="0"/>
          </a:p>
          <a:p>
            <a:pPr lvl="1"/>
            <a:r>
              <a:rPr lang="en-GB" dirty="0" smtClean="0"/>
              <a:t>Linac must operate near </a:t>
            </a:r>
            <a:r>
              <a:rPr lang="en-GB" dirty="0" smtClean="0"/>
              <a:t>a high field </a:t>
            </a:r>
            <a:r>
              <a:rPr lang="en-GB" dirty="0" smtClean="0"/>
              <a:t>magnet</a:t>
            </a:r>
          </a:p>
          <a:p>
            <a:pPr lvl="1"/>
            <a:r>
              <a:rPr lang="en-GB" dirty="0" smtClean="0"/>
              <a:t>Cryogen tank surrounds patient during imaging</a:t>
            </a:r>
          </a:p>
          <a:p>
            <a:pPr lvl="1"/>
            <a:r>
              <a:rPr lang="en-GB" dirty="0" smtClean="0"/>
              <a:t>MR requires a room free from RF interference</a:t>
            </a:r>
          </a:p>
          <a:p>
            <a:pPr lvl="1"/>
            <a:r>
              <a:rPr lang="en-GB" dirty="0" smtClean="0"/>
              <a:t>Treatment planning needs to correct for magnetic </a:t>
            </a:r>
            <a:r>
              <a:rPr lang="en-GB" dirty="0" smtClean="0"/>
              <a:t>field </a:t>
            </a:r>
          </a:p>
          <a:p>
            <a:pPr lvl="2"/>
            <a:r>
              <a:rPr lang="en-GB" dirty="0" smtClean="0"/>
              <a:t>(Lorentz force on secondary electrons)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98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1697"/>
          <a:stretch>
            <a:fillRect/>
          </a:stretch>
        </p:blipFill>
        <p:spPr bwMode="auto">
          <a:xfrm>
            <a:off x="6881819" y="4637236"/>
            <a:ext cx="2366917" cy="1816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1582738" y="4180822"/>
            <a:ext cx="286969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Split Gradient Coil with gap</a:t>
            </a:r>
          </a:p>
        </p:txBody>
      </p:sp>
      <p:pic>
        <p:nvPicPr>
          <p:cNvPr id="922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8806" y="1929401"/>
            <a:ext cx="3961650" cy="220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6515103" y="4196181"/>
            <a:ext cx="1415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RF shielding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5588" y="4637236"/>
            <a:ext cx="4376332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15"/>
          <p:cNvCxnSpPr/>
          <p:nvPr/>
        </p:nvCxnSpPr>
        <p:spPr>
          <a:xfrm rot="10800000">
            <a:off x="1690659" y="4550154"/>
            <a:ext cx="40005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0800000">
            <a:off x="1631504" y="1944410"/>
            <a:ext cx="896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6281678" y="4555988"/>
            <a:ext cx="22432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03512" y="1628800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</a:rPr>
              <a:t>1.5T Cylindrical Magnet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1990298"/>
            <a:ext cx="4122800" cy="207266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2063552" y="4934842"/>
            <a:ext cx="1224136" cy="216024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  <a:buClr>
                <a:srgbClr val="004990"/>
              </a:buClr>
              <a:buSzPct val="110000"/>
            </a:pPr>
            <a:endParaRPr lang="en-GB" sz="2000" dirty="0">
              <a:solidFill>
                <a:srgbClr val="4D4D4D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598644" y="5195254"/>
            <a:ext cx="1080000" cy="216024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  <a:buClr>
                <a:srgbClr val="004990"/>
              </a:buClr>
              <a:buSzPct val="110000"/>
            </a:pPr>
            <a:endParaRPr lang="en-GB" sz="2000" dirty="0">
              <a:solidFill>
                <a:srgbClr val="4D4D4D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582738" y="5457161"/>
            <a:ext cx="2095906" cy="368424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  <a:buClr>
                <a:srgbClr val="004990"/>
              </a:buClr>
              <a:buSzPct val="110000"/>
            </a:pPr>
            <a:endParaRPr lang="en-GB" sz="2000" dirty="0">
              <a:solidFill>
                <a:srgbClr val="4D4D4D"/>
              </a:solidFill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130947" y="2869166"/>
            <a:ext cx="1224136" cy="216024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  <a:buClr>
                <a:srgbClr val="004990"/>
              </a:buClr>
              <a:buSzPct val="110000"/>
            </a:pPr>
            <a:endParaRPr lang="en-GB" sz="2000" dirty="0">
              <a:solidFill>
                <a:srgbClr val="4D4D4D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9442022" y="1426028"/>
            <a:ext cx="1224136" cy="216024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5000"/>
              </a:lnSpc>
              <a:spcBef>
                <a:spcPts val="1200"/>
              </a:spcBef>
              <a:buClr>
                <a:srgbClr val="004990"/>
              </a:buClr>
              <a:buSzPct val="110000"/>
            </a:pPr>
            <a:endParaRPr lang="en-GB" sz="2000" dirty="0">
              <a:solidFill>
                <a:srgbClr val="4D4D4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Elekta MR-</a:t>
            </a:r>
            <a:r>
              <a:rPr lang="en-GB" dirty="0" err="1"/>
              <a:t>linac</a:t>
            </a:r>
            <a:r>
              <a:rPr lang="en-GB" dirty="0"/>
              <a:t> system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Technology platform</a:t>
            </a:r>
          </a:p>
          <a:p>
            <a:endParaRPr lang="en-GB" dirty="0"/>
          </a:p>
        </p:txBody>
      </p:sp>
      <p:sp>
        <p:nvSpPr>
          <p:cNvPr id="26" name="TextBox 12"/>
          <p:cNvSpPr txBox="1"/>
          <p:nvPr/>
        </p:nvSpPr>
        <p:spPr>
          <a:xfrm>
            <a:off x="3385643" y="6530099"/>
            <a:ext cx="517962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75000"/>
                  </a:schemeClr>
                </a:solidFill>
              </a:rPr>
              <a:t>MR-</a:t>
            </a:r>
            <a:r>
              <a:rPr lang="en-US" sz="825" dirty="0" err="1">
                <a:solidFill>
                  <a:schemeClr val="tx1">
                    <a:lumMod val="75000"/>
                  </a:schemeClr>
                </a:solidFill>
              </a:rPr>
              <a:t>Linac</a:t>
            </a:r>
            <a:r>
              <a:rPr lang="en-US" sz="825" dirty="0">
                <a:solidFill>
                  <a:schemeClr val="tx1">
                    <a:lumMod val="75000"/>
                  </a:schemeClr>
                </a:solidFill>
              </a:rPr>
              <a:t> is a research program.  It is not available for sale and its future availability cannot be guaranteed</a:t>
            </a:r>
          </a:p>
        </p:txBody>
      </p:sp>
    </p:spTree>
    <p:extLst>
      <p:ext uri="{BB962C8B-B14F-4D97-AF65-F5344CB8AC3E}">
        <p14:creationId xmlns:p14="http://schemas.microsoft.com/office/powerpoint/2010/main" val="2516784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Room within a Room Concept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5"/>
          </p:nvPr>
        </p:nvSpPr>
        <p:spPr/>
        <p:txBody>
          <a:bodyPr/>
          <a:lstStyle/>
          <a:p>
            <a:r>
              <a:rPr lang="en-GB" dirty="0" smtClean="0"/>
              <a:t>There is a RF shield Room inside the Radiation bunker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All gantry systems are outside the RF room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544" y="1793632"/>
            <a:ext cx="5000625" cy="4276725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2262" y="3002087"/>
            <a:ext cx="4766534" cy="303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9824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MR Guided Radiotherapy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221" y="1793875"/>
            <a:ext cx="6601645" cy="4384675"/>
          </a:xfrm>
          <a:prstGeom prst="rect">
            <a:avLst/>
          </a:prstGeom>
        </p:spPr>
      </p:pic>
      <p:sp>
        <p:nvSpPr>
          <p:cNvPr id="6" name="TextBox 12"/>
          <p:cNvSpPr txBox="1"/>
          <p:nvPr/>
        </p:nvSpPr>
        <p:spPr>
          <a:xfrm>
            <a:off x="3385643" y="6530099"/>
            <a:ext cx="517962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75000"/>
                  </a:schemeClr>
                </a:solidFill>
              </a:rPr>
              <a:t>MR-</a:t>
            </a:r>
            <a:r>
              <a:rPr lang="en-US" sz="825" dirty="0" err="1">
                <a:solidFill>
                  <a:schemeClr val="tx1">
                    <a:lumMod val="75000"/>
                  </a:schemeClr>
                </a:solidFill>
              </a:rPr>
              <a:t>Linac</a:t>
            </a:r>
            <a:r>
              <a:rPr lang="en-US" sz="825" dirty="0">
                <a:solidFill>
                  <a:schemeClr val="tx1">
                    <a:lumMod val="75000"/>
                  </a:schemeClr>
                </a:solidFill>
              </a:rPr>
              <a:t> is a research program.  It is not available for sale and its future availability cannot be guaranteed</a:t>
            </a:r>
          </a:p>
        </p:txBody>
      </p:sp>
    </p:spTree>
    <p:extLst>
      <p:ext uri="{BB962C8B-B14F-4D97-AF65-F5344CB8AC3E}">
        <p14:creationId xmlns:p14="http://schemas.microsoft.com/office/powerpoint/2010/main" val="57133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talk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Precision and radiotherapy</a:t>
            </a:r>
          </a:p>
          <a:p>
            <a:r>
              <a:rPr lang="en-US" dirty="0" smtClean="0"/>
              <a:t>Benefits of radiobiology</a:t>
            </a:r>
          </a:p>
          <a:p>
            <a:r>
              <a:rPr lang="en-US" dirty="0" smtClean="0"/>
              <a:t>Targeting and </a:t>
            </a:r>
            <a:r>
              <a:rPr lang="en-US" dirty="0" err="1" smtClean="0"/>
              <a:t>conformality</a:t>
            </a:r>
            <a:endParaRPr lang="en-US" dirty="0" smtClean="0"/>
          </a:p>
          <a:p>
            <a:r>
              <a:rPr lang="en-US" dirty="0" smtClean="0"/>
              <a:t>Seeing the target</a:t>
            </a:r>
          </a:p>
          <a:p>
            <a:r>
              <a:rPr lang="en-US" dirty="0" smtClean="0"/>
              <a:t>Seeing the target at treatment time</a:t>
            </a:r>
          </a:p>
          <a:p>
            <a:r>
              <a:rPr lang="en-US" dirty="0" smtClean="0"/>
              <a:t>Seeing moving target</a:t>
            </a:r>
          </a:p>
          <a:p>
            <a:r>
              <a:rPr lang="en-US" dirty="0" smtClean="0"/>
              <a:t>Future challenges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92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Provocative debate topic at this year’s ESTRO Meeting in </a:t>
            </a:r>
            <a:r>
              <a:rPr lang="en-GB" dirty="0" smtClean="0"/>
              <a:t>Vienna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706846" y="3443844"/>
            <a:ext cx="8815906" cy="2734706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“This </a:t>
            </a:r>
            <a:r>
              <a:rPr lang="en-GB" b="1" dirty="0">
                <a:solidFill>
                  <a:schemeClr val="tx2"/>
                </a:solidFill>
              </a:rPr>
              <a:t>house believes that proton guided photons </a:t>
            </a:r>
            <a:r>
              <a:rPr lang="en-GB" b="1" dirty="0" smtClean="0">
                <a:solidFill>
                  <a:schemeClr val="tx2"/>
                </a:solidFill>
              </a:rPr>
              <a:t>will </a:t>
            </a:r>
            <a:r>
              <a:rPr lang="en-GB" b="1" dirty="0">
                <a:solidFill>
                  <a:schemeClr val="tx2"/>
                </a:solidFill>
              </a:rPr>
              <a:t>be superior to photon guided </a:t>
            </a:r>
            <a:r>
              <a:rPr lang="en-GB" b="1" dirty="0" smtClean="0">
                <a:solidFill>
                  <a:schemeClr val="tx2"/>
                </a:solidFill>
              </a:rPr>
              <a:t>protons”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…an </a:t>
            </a:r>
            <a:r>
              <a:rPr lang="en-GB" dirty="0" smtClean="0"/>
              <a:t>interesting way to think about the role of protons in RT.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6139543" y="1423452"/>
            <a:ext cx="3878079" cy="1248291"/>
          </a:xfrm>
          <a:prstGeom prst="wedgeEllipseCallout">
            <a:avLst>
              <a:gd name="adj1" fmla="val -1468"/>
              <a:gd name="adj2" fmla="val 1068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</a:t>
            </a:r>
            <a:r>
              <a:rPr lang="en-GB" dirty="0" smtClean="0"/>
              <a:t>nline </a:t>
            </a:r>
            <a:r>
              <a:rPr lang="en-GB" dirty="0"/>
              <a:t>MR guided </a:t>
            </a:r>
            <a:r>
              <a:rPr lang="en-GB" dirty="0" smtClean="0"/>
              <a:t>therapy</a:t>
            </a:r>
            <a:endParaRPr lang="en-GB" dirty="0"/>
          </a:p>
        </p:txBody>
      </p:sp>
      <p:sp>
        <p:nvSpPr>
          <p:cNvPr id="6" name="Oval Callout 5"/>
          <p:cNvSpPr/>
          <p:nvPr/>
        </p:nvSpPr>
        <p:spPr>
          <a:xfrm>
            <a:off x="6258295" y="4346854"/>
            <a:ext cx="2992583" cy="1156462"/>
          </a:xfrm>
          <a:prstGeom prst="wedgeEllipseCallout">
            <a:avLst>
              <a:gd name="adj1" fmla="val -56715"/>
              <a:gd name="adj2" fmla="val -853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CBCT </a:t>
            </a:r>
            <a:r>
              <a:rPr lang="en-GB" dirty="0"/>
              <a:t>proton therapy</a:t>
            </a:r>
          </a:p>
        </p:txBody>
      </p:sp>
    </p:spTree>
    <p:extLst>
      <p:ext uri="{BB962C8B-B14F-4D97-AF65-F5344CB8AC3E}">
        <p14:creationId xmlns:p14="http://schemas.microsoft.com/office/powerpoint/2010/main" val="335767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/>
          <p:cNvPicPr>
            <a:picLocks noChangeAspect="1"/>
          </p:cNvPicPr>
          <p:nvPr/>
        </p:nvPicPr>
        <p:blipFill>
          <a:blip r:embed="rId2"/>
          <a:srcRect l="240" r="240"/>
          <a:stretch>
            <a:fillRect/>
          </a:stretch>
        </p:blipFill>
        <p:spPr>
          <a:xfrm>
            <a:off x="304800" y="-25016"/>
            <a:ext cx="4158343" cy="6925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84756" y="770385"/>
            <a:ext cx="459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Questions?</a:t>
            </a:r>
            <a:endParaRPr lang="en-GB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285874" y="4876800"/>
            <a:ext cx="625267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More than….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3000 linac systems in </a:t>
            </a:r>
            <a:r>
              <a:rPr lang="en-GB" dirty="0" smtClean="0">
                <a:solidFill>
                  <a:schemeClr val="tx2"/>
                </a:solidFill>
              </a:rPr>
              <a:t>hospitals worldwide</a:t>
            </a: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</a:t>
            </a:r>
            <a:r>
              <a:rPr lang="en-GB" dirty="0" smtClean="0">
                <a:solidFill>
                  <a:schemeClr val="tx2"/>
                </a:solidFill>
              </a:rPr>
              <a:t>.5M people treated every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140000 patients a day interacting with </a:t>
            </a:r>
            <a:r>
              <a:rPr lang="en-GB" dirty="0" err="1" smtClean="0">
                <a:solidFill>
                  <a:schemeClr val="tx2"/>
                </a:solidFill>
              </a:rPr>
              <a:t>Elekta’s</a:t>
            </a:r>
            <a:r>
              <a:rPr lang="en-GB" dirty="0" smtClean="0">
                <a:solidFill>
                  <a:schemeClr val="tx2"/>
                </a:solidFill>
              </a:rPr>
              <a:t> solutions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9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relationship to radiotherapy and Precision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Radiotherapy did not begin as a precision treatment</a:t>
            </a:r>
          </a:p>
          <a:p>
            <a:pPr lvl="1"/>
            <a:r>
              <a:rPr lang="en-GB" dirty="0" smtClean="0"/>
              <a:t>Early radiotherapy was targeted at superficial tumours or exploited the benefit that tumours were more susceptible to radiation than healthy tissue.</a:t>
            </a:r>
          </a:p>
          <a:p>
            <a:pPr lvl="1"/>
            <a:r>
              <a:rPr lang="en-GB" dirty="0" smtClean="0"/>
              <a:t>This was much improved by discovering the benefits of fractionation</a:t>
            </a:r>
          </a:p>
          <a:p>
            <a:pPr lvl="1"/>
            <a:r>
              <a:rPr lang="en-GB" dirty="0" smtClean="0"/>
              <a:t>For many years radiotherapy relied on limited imaging and radiotherapy worked for organs that had favourable therapeutic ratios (e.g. lymphomas)</a:t>
            </a:r>
          </a:p>
          <a:p>
            <a:pPr lvl="1"/>
            <a:r>
              <a:rPr lang="en-GB" dirty="0" smtClean="0"/>
              <a:t>Tumours without favourable therapeutic ratio where left to other modalities.</a:t>
            </a:r>
          </a:p>
          <a:p>
            <a:pPr lvl="2"/>
            <a:r>
              <a:rPr lang="en-GB" dirty="0" smtClean="0"/>
              <a:t>E.g. kidneys where treated by surgery rather than radiotherapy.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8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Radiosurgery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Outside of radiotherapy the neurosurgeons looked at things differently</a:t>
            </a:r>
          </a:p>
          <a:p>
            <a:r>
              <a:rPr lang="en-GB" dirty="0" smtClean="0"/>
              <a:t>Neurosurgery often requires very precise interventions.</a:t>
            </a:r>
          </a:p>
          <a:p>
            <a:pPr lvl="1"/>
            <a:r>
              <a:rPr lang="en-GB" dirty="0" smtClean="0"/>
              <a:t>AVM, Acoustic neuroma</a:t>
            </a:r>
          </a:p>
          <a:p>
            <a:pPr lvl="1"/>
            <a:r>
              <a:rPr lang="en-GB" dirty="0" smtClean="0"/>
              <a:t>Here the benefit of radiation was avoiding damage that the surgeon’s knife might do.</a:t>
            </a:r>
          </a:p>
          <a:p>
            <a:pPr lvl="1"/>
            <a:r>
              <a:rPr lang="en-GB" dirty="0" smtClean="0"/>
              <a:t>Radiosurgery differs from radiotherapy because it does benefit from therapeutic ratio or fractionation.</a:t>
            </a:r>
          </a:p>
          <a:p>
            <a:pPr lvl="1"/>
            <a:r>
              <a:rPr lang="en-GB" dirty="0" smtClean="0"/>
              <a:t>But for certain neurological disorders it has advantages over surgery.</a:t>
            </a:r>
          </a:p>
          <a:p>
            <a:r>
              <a:rPr lang="en-GB" dirty="0" smtClean="0"/>
              <a:t>The Elekta story….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 early practitioner of precision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88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history is what </a:t>
            </a:r>
            <a:br>
              <a:rPr lang="en-US" dirty="0"/>
            </a:br>
            <a:r>
              <a:rPr lang="en-US" dirty="0"/>
              <a:t>drives us forward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135683" y="4663934"/>
            <a:ext cx="5637217" cy="1754326"/>
          </a:xfrm>
        </p:spPr>
        <p:txBody>
          <a:bodyPr/>
          <a:lstStyle/>
          <a:p>
            <a:r>
              <a:rPr lang="en-US" sz="2000" dirty="0" smtClean="0"/>
              <a:t>Elekta was founded </a:t>
            </a:r>
            <a:r>
              <a:rPr lang="en-US" sz="2000" dirty="0"/>
              <a:t>by Lars </a:t>
            </a:r>
            <a:r>
              <a:rPr lang="en-US" sz="2000" dirty="0" smtClean="0"/>
              <a:t>Leksell </a:t>
            </a:r>
            <a:r>
              <a:rPr lang="en-US" sz="2000" dirty="0"/>
              <a:t>more than </a:t>
            </a:r>
            <a:r>
              <a:rPr lang="en-US" sz="2000" dirty="0" smtClean="0"/>
              <a:t>45 </a:t>
            </a:r>
            <a:r>
              <a:rPr lang="en-US" sz="2000" dirty="0"/>
              <a:t>years </a:t>
            </a:r>
            <a:r>
              <a:rPr lang="en-US" sz="2000" dirty="0" smtClean="0"/>
              <a:t>ago. </a:t>
            </a:r>
            <a:r>
              <a:rPr lang="en-US" sz="2000" dirty="0"/>
              <a:t>W</a:t>
            </a:r>
            <a:r>
              <a:rPr lang="en-US" sz="2000" dirty="0" smtClean="0"/>
              <a:t>e </a:t>
            </a:r>
            <a:r>
              <a:rPr lang="en-US" sz="2000" dirty="0"/>
              <a:t>have dedicated ourselves to pioneering advancements for cancer </a:t>
            </a:r>
            <a:r>
              <a:rPr lang="en-US" sz="2000" dirty="0" smtClean="0"/>
              <a:t>care.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Dr. Lars Leksell (1907 – 1986)</a:t>
            </a:r>
            <a:br>
              <a:rPr lang="en-US" sz="2000" dirty="0"/>
            </a:br>
            <a:r>
              <a:rPr lang="en-US" sz="2000" dirty="0"/>
              <a:t>Professor of Neurosurgery</a:t>
            </a:r>
          </a:p>
        </p:txBody>
      </p:sp>
      <p:pic>
        <p:nvPicPr>
          <p:cNvPr id="8" name="Picture 2" descr="Image result for lars leksell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2" b="816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Image result for lars leksell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12" b="1151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21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did </a:t>
            </a:r>
            <a:r>
              <a:rPr lang="en-GB" dirty="0" err="1" smtClean="0"/>
              <a:t>stereotaxy</a:t>
            </a:r>
            <a:r>
              <a:rPr lang="en-GB" dirty="0" smtClean="0"/>
              <a:t> bring to RT?</a:t>
            </a:r>
            <a:endParaRPr lang="en-GB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1" b="18971"/>
          <a:stretch>
            <a:fillRect/>
          </a:stretch>
        </p:blipFill>
        <p:spPr/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285704" y="5632607"/>
            <a:ext cx="5637217" cy="42473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NUMBERS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653" y="240632"/>
            <a:ext cx="544629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Although RT had used imaging, that relationship was not a numerical one.</a:t>
            </a:r>
          </a:p>
          <a:p>
            <a:endParaRPr lang="en-GB" sz="2000" dirty="0"/>
          </a:p>
          <a:p>
            <a:r>
              <a:rPr lang="en-GB" sz="2000" dirty="0" smtClean="0"/>
              <a:t>X-ray films and fluoroscopy were analogue the medical objectives were also analogue.</a:t>
            </a:r>
          </a:p>
          <a:p>
            <a:endParaRPr lang="en-GB" sz="2000" dirty="0"/>
          </a:p>
          <a:p>
            <a:r>
              <a:rPr lang="en-GB" sz="2000" dirty="0" smtClean="0"/>
              <a:t>Stereotactic treatment required coordinates, to localise the target.</a:t>
            </a:r>
          </a:p>
          <a:p>
            <a:endParaRPr lang="en-GB" sz="2000" dirty="0"/>
          </a:p>
          <a:p>
            <a:r>
              <a:rPr lang="en-GB" sz="2000" dirty="0" smtClean="0"/>
              <a:t>The key enabling technology for these technique was CT</a:t>
            </a:r>
          </a:p>
          <a:p>
            <a:endParaRPr lang="en-GB" sz="2000" dirty="0"/>
          </a:p>
          <a:p>
            <a:r>
              <a:rPr lang="en-GB" sz="2000" dirty="0" smtClean="0"/>
              <a:t>CT may be though of as a imaging modality but it also brought numerical images to the clinic. </a:t>
            </a:r>
          </a:p>
          <a:p>
            <a:endParaRPr lang="en-GB" sz="2000" dirty="0"/>
          </a:p>
          <a:p>
            <a:r>
              <a:rPr lang="en-GB" sz="2000" dirty="0" smtClean="0"/>
              <a:t>For the fist time the image existed as numbers in a computer and this presented new opportunities.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57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CT and radiotherapy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57225" y="1793632"/>
            <a:ext cx="6157232" cy="438443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CT would go on revolutionise RT as well as radiosurgery</a:t>
            </a:r>
          </a:p>
          <a:p>
            <a:r>
              <a:rPr lang="en-GB" dirty="0" smtClean="0"/>
              <a:t>RT was already well established but the benefits of imaging evolved slowly </a:t>
            </a:r>
          </a:p>
          <a:p>
            <a:r>
              <a:rPr lang="en-GB" dirty="0" smtClean="0"/>
              <a:t>CT coincided with the development of computerised treatment planning.</a:t>
            </a:r>
          </a:p>
          <a:p>
            <a:r>
              <a:rPr lang="en-GB" dirty="0" smtClean="0"/>
              <a:t>This allowed more complex  RT techniques, with greater conformity.</a:t>
            </a:r>
          </a:p>
          <a:p>
            <a:r>
              <a:rPr lang="en-GB" dirty="0" smtClean="0"/>
              <a:t>However the reproducibility of patient position and motion remained unaccounted uncertainties.</a:t>
            </a:r>
          </a:p>
          <a:p>
            <a:r>
              <a:rPr lang="en-GB" dirty="0"/>
              <a:t>T</a:t>
            </a:r>
            <a:r>
              <a:rPr lang="en-GB" dirty="0" smtClean="0"/>
              <a:t>his era fostered a false picture of radiotherapy being a static problem.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Changes in planning came first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020" y="1246198"/>
            <a:ext cx="3686505" cy="3498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59888" y="4934981"/>
            <a:ext cx="34507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Computer reconstructed DRR, despite using CT for planning alignment checks at treatment time still relied on simple planar imaging.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55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Imaging at treatment time.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57225" y="1793632"/>
            <a:ext cx="6276975" cy="438443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Until the early 2000s imaging at treatment time was limited.</a:t>
            </a:r>
          </a:p>
          <a:p>
            <a:r>
              <a:rPr lang="en-GB" dirty="0" smtClean="0"/>
              <a:t>A portal image of the treatment field could </a:t>
            </a:r>
            <a:r>
              <a:rPr lang="en-GB" smtClean="0"/>
              <a:t>was taken</a:t>
            </a:r>
            <a:endParaRPr lang="en-GB" dirty="0" smtClean="0"/>
          </a:p>
          <a:p>
            <a:r>
              <a:rPr lang="en-GB" dirty="0" smtClean="0"/>
              <a:t>Confirms the correct field shape </a:t>
            </a:r>
          </a:p>
          <a:p>
            <a:r>
              <a:rPr lang="en-GB" dirty="0"/>
              <a:t>P</a:t>
            </a:r>
            <a:r>
              <a:rPr lang="en-GB" dirty="0" smtClean="0"/>
              <a:t>atient position cannot be confirmed, unless bony anatomy is in the beam.</a:t>
            </a:r>
          </a:p>
          <a:p>
            <a:r>
              <a:rPr lang="en-GB" dirty="0"/>
              <a:t>M</a:t>
            </a:r>
            <a:r>
              <a:rPr lang="en-GB" dirty="0" smtClean="0"/>
              <a:t>ovement in soft tissue went unnoticed.</a:t>
            </a:r>
          </a:p>
          <a:p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Placeholder 6" descr="Advanced digital radiation therapy treatment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7" b="17247"/>
          <a:stretch>
            <a:fillRect/>
          </a:stretch>
        </p:blipFill>
        <p:spPr bwMode="auto">
          <a:xfrm>
            <a:off x="6984764" y="1999281"/>
            <a:ext cx="5085259" cy="333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09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Cone Beam CT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57224" y="1793630"/>
            <a:ext cx="4875671" cy="3708267"/>
          </a:xfrm>
        </p:spPr>
        <p:txBody>
          <a:bodyPr>
            <a:normAutofit fontScale="55000" lnSpcReduction="20000"/>
          </a:bodyPr>
          <a:lstStyle/>
          <a:p>
            <a:r>
              <a:rPr lang="en-GB" sz="3600" dirty="0" smtClean="0"/>
              <a:t>2003 saw a significant revolution in radiotherapy.</a:t>
            </a:r>
          </a:p>
          <a:p>
            <a:r>
              <a:rPr lang="en-GB" sz="3600" dirty="0" smtClean="0"/>
              <a:t>By adding cone beam CT to a treatment linac it was now possible to see detail 3D images immediately before treatment</a:t>
            </a:r>
          </a:p>
          <a:p>
            <a:r>
              <a:rPr lang="en-GB" sz="3600" dirty="0" smtClean="0"/>
              <a:t>This development was facilitated buy the development of large area amorphous silicon detectors</a:t>
            </a:r>
          </a:p>
          <a:p>
            <a:r>
              <a:rPr lang="en-GB" sz="3600" dirty="0" smtClean="0"/>
              <a:t>Cone beam CT differs from conventional CT by collecting the whole volume in a single revolution</a:t>
            </a:r>
          </a:p>
          <a:p>
            <a:r>
              <a:rPr lang="en-GB" sz="3600" dirty="0" smtClean="0"/>
              <a:t>A scan before treatment </a:t>
            </a:r>
            <a:r>
              <a:rPr lang="en-GB" sz="3600" dirty="0" smtClean="0"/>
              <a:t>takes </a:t>
            </a:r>
            <a:r>
              <a:rPr lang="en-GB" sz="3600" dirty="0" smtClean="0"/>
              <a:t>about 1 minute</a:t>
            </a:r>
          </a:p>
          <a:p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3D images at treatment time</a:t>
            </a:r>
            <a:endParaRPr lang="en-GB" dirty="0"/>
          </a:p>
        </p:txBody>
      </p:sp>
      <p:pic>
        <p:nvPicPr>
          <p:cNvPr id="7" name="Ani - VolumeView-fullSca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96361" y="855514"/>
            <a:ext cx="6463815" cy="484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8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Elekta PPT template D6">
  <a:themeElements>
    <a:clrScheme name="Elekta 2">
      <a:dk1>
        <a:srgbClr val="000000"/>
      </a:dk1>
      <a:lt1>
        <a:srgbClr val="FFFFFF"/>
      </a:lt1>
      <a:dk2>
        <a:srgbClr val="05647E"/>
      </a:dk2>
      <a:lt2>
        <a:srgbClr val="CCC8C7"/>
      </a:lt2>
      <a:accent1>
        <a:srgbClr val="26B9CD"/>
      </a:accent1>
      <a:accent2>
        <a:srgbClr val="B3DBE2"/>
      </a:accent2>
      <a:accent3>
        <a:srgbClr val="A21B63"/>
      </a:accent3>
      <a:accent4>
        <a:srgbClr val="498828"/>
      </a:accent4>
      <a:accent5>
        <a:srgbClr val="152B73"/>
      </a:accent5>
      <a:accent6>
        <a:srgbClr val="E55310"/>
      </a:accent6>
      <a:hlink>
        <a:srgbClr val="A83339"/>
      </a:hlink>
      <a:folHlink>
        <a:srgbClr val="72C3D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7098E1F-C0D2-42B0-A4FE-4C10872000EC}" vid="{34712D3E-E958-42B6-B85E-2504B85010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Elekta PPT Template 2016</Template>
  <TotalTime>0</TotalTime>
  <Words>968</Words>
  <Application>Microsoft Office PowerPoint</Application>
  <PresentationFormat>Widescreen</PresentationFormat>
  <Paragraphs>144</Paragraphs>
  <Slides>21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.AppleSystemUIFont</vt:lpstr>
      <vt:lpstr>Arial</vt:lpstr>
      <vt:lpstr>Elekta PPT template D6</vt:lpstr>
      <vt:lpstr>The relationship between imaging and RT</vt:lpstr>
      <vt:lpstr>Outline of talk</vt:lpstr>
      <vt:lpstr>The relationship to radiotherapy and Precision</vt:lpstr>
      <vt:lpstr>Radiosurgery </vt:lpstr>
      <vt:lpstr>Our history is what  drives us forward</vt:lpstr>
      <vt:lpstr>What did stereotaxy bring to RT?</vt:lpstr>
      <vt:lpstr>CT and radiotherapy </vt:lpstr>
      <vt:lpstr>Imaging at treatment time.</vt:lpstr>
      <vt:lpstr>Cone Beam CT</vt:lpstr>
      <vt:lpstr>Image Quality really does matter</vt:lpstr>
      <vt:lpstr>Extending cone beam to handle motion</vt:lpstr>
      <vt:lpstr>Today IGRT is the standard of care</vt:lpstr>
      <vt:lpstr>Why CT is not enough</vt:lpstr>
      <vt:lpstr>MRI a soft tissue revolution</vt:lpstr>
      <vt:lpstr>Combine MR &amp; linac</vt:lpstr>
      <vt:lpstr>MR linac </vt:lpstr>
      <vt:lpstr>Elekta MR-linac system</vt:lpstr>
      <vt:lpstr>Room within a Room Concept</vt:lpstr>
      <vt:lpstr>MR Guided Radiotherapy system</vt:lpstr>
      <vt:lpstr>Provocative debate topic at this year’s ESTRO Meeting in Vienna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2017-02-27T08:57:06Z</dcterms:created>
  <dcterms:modified xsi:type="dcterms:W3CDTF">2017-04-06T10:56:08Z</dcterms:modified>
</cp:coreProperties>
</file>