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0" r:id="rId3"/>
    <p:sldId id="291" r:id="rId4"/>
    <p:sldId id="296" r:id="rId5"/>
    <p:sldId id="297" r:id="rId6"/>
    <p:sldId id="269" r:id="rId7"/>
    <p:sldId id="298" r:id="rId8"/>
    <p:sldId id="268" r:id="rId9"/>
    <p:sldId id="299" r:id="rId10"/>
    <p:sldId id="286" r:id="rId11"/>
    <p:sldId id="300" r:id="rId12"/>
    <p:sldId id="301" r:id="rId13"/>
    <p:sldId id="302" r:id="rId14"/>
    <p:sldId id="303" r:id="rId15"/>
    <p:sldId id="270" r:id="rId16"/>
    <p:sldId id="304" r:id="rId17"/>
    <p:sldId id="263" r:id="rId18"/>
    <p:sldId id="288" r:id="rId19"/>
    <p:sldId id="271" r:id="rId20"/>
    <p:sldId id="292" r:id="rId21"/>
    <p:sldId id="260" r:id="rId22"/>
    <p:sldId id="305" r:id="rId23"/>
    <p:sldId id="306" r:id="rId24"/>
    <p:sldId id="277" r:id="rId25"/>
    <p:sldId id="308" r:id="rId26"/>
    <p:sldId id="307" r:id="rId27"/>
    <p:sldId id="275" r:id="rId28"/>
    <p:sldId id="258" r:id="rId29"/>
    <p:sldId id="267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70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70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39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44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39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05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83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202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00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06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845C3-ABC2-410F-B03F-14AF04F7FBB9}" type="datetimeFigureOut">
              <a:rPr lang="en-GB" smtClean="0"/>
              <a:t>07/04/2017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E2D95-5D4D-4EF5-B942-ACBFD0F12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05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/>
          <a:lstStyle/>
          <a:p>
            <a:r>
              <a:rPr lang="en-GB" dirty="0" smtClean="0"/>
              <a:t>Mike  Poole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6944816" cy="17526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Career 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Highlights and (a few) Disappointments</a:t>
            </a:r>
          </a:p>
          <a:p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813" y="2330223"/>
            <a:ext cx="536800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ESRF design contributions    (Blue Book</a:t>
            </a:r>
            <a:r>
              <a:rPr lang="en-GB" sz="3200" dirty="0" smtClean="0"/>
              <a:t>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32" y="1484784"/>
            <a:ext cx="8766892" cy="489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8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SRS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SCW 5T  	RAL collaboration.   V expensive !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</a:t>
            </a:r>
            <a:r>
              <a:rPr lang="en-GB" sz="1600" dirty="0" smtClean="0"/>
              <a:t>Installed 1982</a:t>
            </a:r>
            <a:endParaRPr lang="en-GB" sz="2800" dirty="0" smtClean="0"/>
          </a:p>
          <a:p>
            <a:pPr marL="0" indent="0">
              <a:buNone/>
            </a:pPr>
            <a:r>
              <a:rPr lang="en-GB" sz="2400" dirty="0" smtClean="0"/>
              <a:t>SCW 6T	Commercial contract (OI) – Project Leader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</a:t>
            </a:r>
            <a:r>
              <a:rPr lang="en-GB" sz="1600" dirty="0"/>
              <a:t>I</a:t>
            </a:r>
            <a:r>
              <a:rPr lang="en-GB" sz="1600" dirty="0" smtClean="0"/>
              <a:t>nstalled 1992</a:t>
            </a:r>
          </a:p>
          <a:p>
            <a:pPr marL="0" indent="0">
              <a:buNone/>
            </a:pPr>
            <a:endParaRPr lang="en-GB" sz="1400" dirty="0"/>
          </a:p>
        </p:txBody>
      </p:sp>
      <p:pic>
        <p:nvPicPr>
          <p:cNvPr id="4" name="Picture 3" descr="wiggler2_v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355976" y="2577980"/>
            <a:ext cx="4645074" cy="3921246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1423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SRS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PMU</a:t>
            </a:r>
            <a:r>
              <a:rPr lang="en-GB" sz="2000" dirty="0" smtClean="0"/>
              <a:t> </a:t>
            </a:r>
            <a:r>
              <a:rPr lang="en-GB" sz="2000" dirty="0" smtClean="0"/>
              <a:t>		Design/deliver  R&amp;D  PMU on SRS </a:t>
            </a:r>
            <a:r>
              <a:rPr lang="en-GB" sz="1600" dirty="0" smtClean="0"/>
              <a:t>(1985) RPW</a:t>
            </a:r>
            <a:endParaRPr lang="en-GB" sz="16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</a:rPr>
              <a:t>Appointed Daresbury Accelerator Physics Group Leader (1984)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140968"/>
            <a:ext cx="4541210" cy="3273227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22733"/>
            <a:ext cx="3106265" cy="309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SRS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HBL (SRS2</a:t>
            </a:r>
            <a:r>
              <a:rPr lang="en-GB" sz="2800" dirty="0" smtClean="0"/>
              <a:t>)</a:t>
            </a:r>
            <a:r>
              <a:rPr lang="en-GB" sz="2400" dirty="0"/>
              <a:t>	</a:t>
            </a:r>
            <a:r>
              <a:rPr lang="en-GB" sz="2400" dirty="0" smtClean="0"/>
              <a:t>Major lattice evolution – high brightness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New  ring magnet systems 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Headed  SRS-2  commissioning   </a:t>
            </a:r>
            <a:r>
              <a:rPr lang="en-GB" sz="1800" dirty="0" smtClean="0"/>
              <a:t>(1986)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2400" dirty="0" smtClean="0"/>
              <a:t>	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Later:  project leader  2T  MPW additions  </a:t>
            </a:r>
            <a:r>
              <a:rPr lang="en-GB" sz="2000" dirty="0" smtClean="0"/>
              <a:t>(1996-98)  </a:t>
            </a:r>
            <a:r>
              <a:rPr lang="en-GB" sz="1800" dirty="0" smtClean="0"/>
              <a:t>JAC</a:t>
            </a:r>
            <a:endParaRPr lang="en-GB" sz="18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88844"/>
            <a:ext cx="3620948" cy="3637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567479"/>
            <a:ext cx="2610036" cy="348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6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Compact Source Development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AP leader OI contract development of HELIOS  </a:t>
            </a:r>
            <a:r>
              <a:rPr lang="en-GB" sz="1800" dirty="0" smtClean="0"/>
              <a:t>(1985-94)                 </a:t>
            </a:r>
            <a:r>
              <a:rPr lang="en-GB" sz="2400" dirty="0" smtClean="0"/>
              <a:t>700MeV SC dipoles</a:t>
            </a:r>
            <a:endParaRPr lang="en-GB" sz="2400" dirty="0"/>
          </a:p>
          <a:p>
            <a:pPr marL="0" indent="0">
              <a:buNone/>
            </a:pPr>
            <a:endParaRPr lang="en-GB" sz="1800" i="1" dirty="0" smtClean="0"/>
          </a:p>
          <a:p>
            <a:pPr marL="0" indent="0">
              <a:buNone/>
            </a:pPr>
            <a:r>
              <a:rPr lang="en-GB" sz="2800" dirty="0" smtClean="0"/>
              <a:t>Assisted sale to IBM and later lead commissioning</a:t>
            </a:r>
          </a:p>
          <a:p>
            <a:pPr marL="0" indent="0">
              <a:buNone/>
            </a:pPr>
            <a:r>
              <a:rPr lang="en-GB" sz="2800" dirty="0" smtClean="0"/>
              <a:t>Substantial Royalties earned for SERC (and staff</a:t>
            </a:r>
            <a:r>
              <a:rPr lang="en-GB" dirty="0" smtClean="0"/>
              <a:t>)</a:t>
            </a:r>
          </a:p>
          <a:p>
            <a:pPr marL="800100" lvl="2" indent="0">
              <a:buNone/>
            </a:pPr>
            <a:r>
              <a:rPr lang="en-GB" dirty="0" smtClean="0"/>
              <a:t>2001 CLRC Inventors Award</a:t>
            </a:r>
            <a:endParaRPr lang="en-GB" dirty="0"/>
          </a:p>
          <a:p>
            <a:pPr marL="0" indent="0">
              <a:buNone/>
            </a:pPr>
            <a:r>
              <a:rPr lang="en-GB" sz="2800" dirty="0" smtClean="0"/>
              <a:t>HELIOS 2 sold to Singapore university</a:t>
            </a:r>
          </a:p>
          <a:p>
            <a:pPr marL="0" indent="0">
              <a:buNone/>
            </a:pPr>
            <a:endParaRPr lang="en-GB" sz="1900" dirty="0" smtClean="0"/>
          </a:p>
          <a:p>
            <a:pPr marL="0" indent="0">
              <a:buNone/>
            </a:pPr>
            <a:r>
              <a:rPr lang="en-GB" sz="2800" dirty="0" smtClean="0"/>
              <a:t>No more </a:t>
            </a:r>
            <a:r>
              <a:rPr lang="en-GB" sz="2800" dirty="0"/>
              <a:t> </a:t>
            </a:r>
            <a:r>
              <a:rPr lang="en-GB" sz="2800" dirty="0" smtClean="0"/>
              <a:t>      Almost a gold strike  !</a:t>
            </a:r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Note:  some OI staff took their new skills to DIAMOND !</a:t>
            </a:r>
          </a:p>
        </p:txBody>
      </p:sp>
    </p:spTree>
    <p:extLst>
      <p:ext uri="{BB962C8B-B14F-4D97-AF65-F5344CB8AC3E}">
        <p14:creationId xmlns:p14="http://schemas.microsoft.com/office/powerpoint/2010/main" val="3303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1" y="60944"/>
            <a:ext cx="6528816" cy="451104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130" y="3429000"/>
            <a:ext cx="6103998" cy="322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91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en-GB" dirty="0" smtClean="0"/>
              <a:t>Free Electron Lasers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600" dirty="0" smtClean="0"/>
              <a:t>Long term advocate </a:t>
            </a:r>
            <a:r>
              <a:rPr lang="en-GB" sz="2900" dirty="0" smtClean="0"/>
              <a:t>(since 1979)</a:t>
            </a:r>
            <a:r>
              <a:rPr lang="en-GB" sz="3600" dirty="0" smtClean="0"/>
              <a:t> !   </a:t>
            </a:r>
          </a:p>
          <a:p>
            <a:pPr marL="0" indent="0">
              <a:buNone/>
            </a:pPr>
            <a:endParaRPr lang="en-GB" sz="300" dirty="0" smtClean="0"/>
          </a:p>
          <a:p>
            <a:pPr marL="0" indent="0">
              <a:buNone/>
            </a:pPr>
            <a:r>
              <a:rPr lang="en-GB" sz="2900" dirty="0" smtClean="0"/>
              <a:t>Failed Daresbury proposal</a:t>
            </a:r>
            <a:r>
              <a:rPr lang="en-GB" sz="3800" dirty="0" smtClean="0"/>
              <a:t> </a:t>
            </a:r>
            <a:r>
              <a:rPr lang="en-GB" sz="2900" dirty="0" smtClean="0"/>
              <a:t>(1980) despite international support      HEI work ?</a:t>
            </a:r>
          </a:p>
          <a:p>
            <a:pPr marL="0" indent="0">
              <a:buNone/>
            </a:pPr>
            <a:r>
              <a:rPr lang="en-GB" sz="2900" dirty="0" smtClean="0"/>
              <a:t>Funding later awarded to UKFEL collaboration </a:t>
            </a:r>
            <a:r>
              <a:rPr lang="en-GB" sz="2600" dirty="0" smtClean="0"/>
              <a:t>(1982)      DL/Glasgow/Heriot Watt</a:t>
            </a:r>
          </a:p>
          <a:p>
            <a:pPr marL="0" indent="0">
              <a:buNone/>
            </a:pPr>
            <a:endParaRPr lang="en-GB" sz="2300" dirty="0" smtClean="0"/>
          </a:p>
          <a:p>
            <a:pPr marL="0" indent="0">
              <a:buNone/>
            </a:pPr>
            <a:r>
              <a:rPr lang="en-GB" sz="2900" dirty="0" smtClean="0"/>
              <a:t>Advanced 5m  4 stage  undulator magnet from DL  </a:t>
            </a:r>
            <a:r>
              <a:rPr lang="en-GB" sz="2600" dirty="0" smtClean="0"/>
              <a:t>(RPW)       Technology mastery</a:t>
            </a:r>
          </a:p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r>
              <a:rPr lang="en-GB" sz="2900" dirty="0" smtClean="0"/>
              <a:t>Useful gain achieved </a:t>
            </a:r>
            <a:r>
              <a:rPr lang="en-GB" sz="2600" dirty="0" smtClean="0"/>
              <a:t>(1985) </a:t>
            </a:r>
            <a:r>
              <a:rPr lang="en-GB" sz="2900" dirty="0" smtClean="0"/>
              <a:t>but no oscillation  -  terminated 1986 (bad linac)</a:t>
            </a:r>
          </a:p>
          <a:p>
            <a:pPr marL="0" indent="0">
              <a:buNone/>
            </a:pPr>
            <a:endParaRPr lang="en-GB" sz="2900" dirty="0" smtClean="0"/>
          </a:p>
          <a:p>
            <a:pPr marL="0" indent="0">
              <a:buNone/>
            </a:pPr>
            <a:r>
              <a:rPr lang="en-GB" sz="2900" dirty="0" smtClean="0"/>
              <a:t>Negotiated transfer of undulator (split in 2) to FELIX project Nieuwegein (NL)   </a:t>
            </a:r>
          </a:p>
          <a:p>
            <a:pPr marL="0" indent="0">
              <a:buNone/>
            </a:pPr>
            <a:r>
              <a:rPr lang="en-GB" sz="2600" dirty="0" smtClean="0"/>
              <a:t>FELIX international advisor </a:t>
            </a:r>
            <a:r>
              <a:rPr lang="en-GB" sz="2000" dirty="0" smtClean="0"/>
              <a:t>1988-95               Lased 1992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 smtClean="0"/>
              <a:t>Oxford electrostatic  FEL proposal  </a:t>
            </a:r>
            <a:r>
              <a:rPr lang="en-GB" sz="2000" dirty="0" smtClean="0"/>
              <a:t>(1990)  </a:t>
            </a:r>
            <a:r>
              <a:rPr lang="en-GB" sz="2600" dirty="0" smtClean="0"/>
              <a:t>not funded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 smtClean="0"/>
              <a:t>Collaboration in  World record 190nm SRFEL at Trieste  </a:t>
            </a:r>
            <a:r>
              <a:rPr lang="en-GB" sz="2300" dirty="0" smtClean="0"/>
              <a:t>1999-2002   (RPW)</a:t>
            </a:r>
          </a:p>
          <a:p>
            <a:pPr marL="0" indent="0">
              <a:buNone/>
            </a:pPr>
            <a:endParaRPr lang="en-GB" sz="2300" dirty="0" smtClean="0"/>
          </a:p>
          <a:p>
            <a:pPr marL="0" indent="0">
              <a:buNone/>
            </a:pPr>
            <a:r>
              <a:rPr lang="en-GB" sz="2900" dirty="0" smtClean="0"/>
              <a:t>ALICE  FEL delivery  -  after  30 year wait  !!!</a:t>
            </a:r>
            <a:endParaRPr lang="en-GB" sz="29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 algn="just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13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6060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69" y="604480"/>
            <a:ext cx="3704675" cy="561792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879" y="620688"/>
            <a:ext cx="3853577" cy="553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9316"/>
            <a:ext cx="8653632" cy="5410828"/>
          </a:xfrm>
        </p:spPr>
      </p:pic>
    </p:spTree>
    <p:extLst>
      <p:ext uri="{BB962C8B-B14F-4D97-AF65-F5344CB8AC3E}">
        <p14:creationId xmlns:p14="http://schemas.microsoft.com/office/powerpoint/2010/main" val="5161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Early Years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1966	Graduated and joined DNPL, employed by SRC</a:t>
            </a:r>
          </a:p>
          <a:p>
            <a:pPr marL="0" indent="0">
              <a:buNone/>
            </a:pPr>
            <a:endParaRPr lang="en-GB" sz="1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20556"/>
            <a:ext cx="6187032" cy="480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450851"/>
            <a:ext cx="4653194" cy="30858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607" y="30444"/>
            <a:ext cx="4354897" cy="6566908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6632"/>
            <a:ext cx="4488559" cy="331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0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5217405" cy="349264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383" y="2332037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Other  Roles and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ESRF Purchasing Committee (UK Rep)  </a:t>
            </a:r>
            <a:r>
              <a:rPr lang="en-GB" sz="2300" dirty="0" smtClean="0"/>
              <a:t>1988-92</a:t>
            </a:r>
            <a:endParaRPr lang="en-GB" sz="2000" dirty="0" smtClean="0"/>
          </a:p>
          <a:p>
            <a:pPr marL="0" indent="0">
              <a:buNone/>
            </a:pPr>
            <a:r>
              <a:rPr lang="en-GB" dirty="0" smtClean="0"/>
              <a:t>Vice-Chair, SOLEIL Intl  Advisory Committee  </a:t>
            </a:r>
            <a:r>
              <a:rPr lang="en-GB" sz="2000" dirty="0" smtClean="0"/>
              <a:t>2001-08</a:t>
            </a:r>
          </a:p>
          <a:p>
            <a:pPr marL="0" indent="0">
              <a:buNone/>
            </a:pPr>
            <a:r>
              <a:rPr lang="en-GB" dirty="0" smtClean="0"/>
              <a:t>MAC: Sincrotrone Trieste  </a:t>
            </a:r>
            <a:r>
              <a:rPr lang="en-GB" sz="2100" dirty="0" smtClean="0"/>
              <a:t>2002-2010</a:t>
            </a:r>
          </a:p>
          <a:p>
            <a:pPr marL="0" indent="0">
              <a:buNone/>
            </a:pPr>
            <a:r>
              <a:rPr lang="en-GB" dirty="0" smtClean="0"/>
              <a:t>SAC: FOM Plasma Physics Institute  </a:t>
            </a:r>
            <a:r>
              <a:rPr lang="en-GB" sz="2300" dirty="0" smtClean="0"/>
              <a:t>2004-10</a:t>
            </a:r>
            <a:endParaRPr lang="en-GB" sz="2600" dirty="0" smtClean="0"/>
          </a:p>
          <a:p>
            <a:pPr marL="0" indent="0">
              <a:buNone/>
            </a:pPr>
            <a:r>
              <a:rPr lang="en-GB" dirty="0" smtClean="0"/>
              <a:t>Chair, ESFRI FEL Working Group  </a:t>
            </a:r>
            <a:r>
              <a:rPr lang="en-GB" sz="2300" dirty="0" smtClean="0"/>
              <a:t>2001-05</a:t>
            </a:r>
          </a:p>
          <a:p>
            <a:pPr marL="0" indent="0">
              <a:buNone/>
            </a:pPr>
            <a:r>
              <a:rPr lang="en-GB" dirty="0" smtClean="0"/>
              <a:t>Leader, Technology WP, LC-ABD  </a:t>
            </a:r>
            <a:r>
              <a:rPr lang="en-GB" sz="2300" dirty="0" smtClean="0"/>
              <a:t>2004-07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Elected to EPS Inter-Divisional Group on Accelerators  </a:t>
            </a:r>
            <a:r>
              <a:rPr lang="en-GB" sz="2600" dirty="0" smtClean="0"/>
              <a:t>1996-2002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Associate Editor, Phys Rev ST-AB  </a:t>
            </a:r>
            <a:r>
              <a:rPr lang="en-GB" sz="2300" dirty="0" smtClean="0"/>
              <a:t>2002-08</a:t>
            </a:r>
          </a:p>
          <a:p>
            <a:pPr marL="0" indent="0">
              <a:buNone/>
            </a:pPr>
            <a:r>
              <a:rPr lang="en-GB" dirty="0" smtClean="0"/>
              <a:t>Elected to IOP Council </a:t>
            </a:r>
            <a:r>
              <a:rPr lang="en-GB" sz="2600" dirty="0" smtClean="0"/>
              <a:t>2008</a:t>
            </a:r>
          </a:p>
          <a:p>
            <a:pPr marL="0" indent="0">
              <a:buNone/>
            </a:pPr>
            <a:r>
              <a:rPr lang="en-GB" dirty="0" smtClean="0"/>
              <a:t>Elected PAB Chair  </a:t>
            </a:r>
            <a:r>
              <a:rPr lang="en-GB" sz="2900" dirty="0" smtClean="0"/>
              <a:t>2008-12</a:t>
            </a:r>
          </a:p>
          <a:p>
            <a:pPr marL="0" indent="0">
              <a:buNone/>
            </a:pPr>
            <a:endParaRPr lang="en-GB" sz="2900" dirty="0" smtClean="0"/>
          </a:p>
          <a:p>
            <a:pPr marL="0" indent="0">
              <a:buNone/>
            </a:pPr>
            <a:r>
              <a:rPr lang="en-GB" sz="2900" dirty="0" smtClean="0"/>
              <a:t>Lecturer:    CAS(4)   JUAS  Nordic School  ERICE  CI    </a:t>
            </a:r>
            <a:endParaRPr lang="en-GB" sz="2900" dirty="0"/>
          </a:p>
          <a:p>
            <a:pPr marL="0" indent="0">
              <a:buNone/>
            </a:pPr>
            <a:r>
              <a:rPr lang="en-GB" dirty="0" smtClean="0"/>
              <a:t>Director, SERC Career Development Scheme for Scientists   </a:t>
            </a:r>
            <a:r>
              <a:rPr lang="en-GB" sz="2600" dirty="0" smtClean="0"/>
              <a:t>1992-94</a:t>
            </a:r>
            <a:endParaRPr lang="en-GB" sz="2600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1992:  Joint UK Research Councils Individual Merit Promotion </a:t>
            </a:r>
            <a:r>
              <a:rPr lang="en-GB" sz="2900" dirty="0" smtClean="0"/>
              <a:t> (3 knights !)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96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Project Proposals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DAPS  AP Leader   </a:t>
            </a:r>
            <a:r>
              <a:rPr lang="en-GB" sz="2800" dirty="0" smtClean="0"/>
              <a:t>1989-93</a:t>
            </a:r>
          </a:p>
          <a:p>
            <a:pPr marL="0" indent="0">
              <a:buNone/>
            </a:pPr>
            <a:r>
              <a:rPr lang="en-GB" dirty="0" smtClean="0"/>
              <a:t>4GLS and </a:t>
            </a:r>
            <a:r>
              <a:rPr lang="en-GB" smtClean="0"/>
              <a:t>ERL </a:t>
            </a:r>
            <a:r>
              <a:rPr lang="en-GB"/>
              <a:t> </a:t>
            </a:r>
            <a:r>
              <a:rPr lang="en-GB" smtClean="0"/>
              <a:t>Prototype (ALICE)   </a:t>
            </a:r>
            <a:r>
              <a:rPr lang="en-GB" sz="2800" dirty="0" smtClean="0"/>
              <a:t>2002</a:t>
            </a:r>
          </a:p>
          <a:p>
            <a:pPr marL="0" indent="0">
              <a:buNone/>
            </a:pPr>
            <a:r>
              <a:rPr lang="en-GB" dirty="0" smtClean="0"/>
              <a:t>SRS-X  </a:t>
            </a:r>
            <a:r>
              <a:rPr lang="en-GB" sz="2800" dirty="0" smtClean="0"/>
              <a:t>1991       Early next generation studies</a:t>
            </a:r>
          </a:p>
          <a:p>
            <a:pPr marL="0" indent="0">
              <a:buNone/>
            </a:pPr>
            <a:r>
              <a:rPr lang="en-GB" dirty="0" smtClean="0"/>
              <a:t>Diamond </a:t>
            </a:r>
            <a:r>
              <a:rPr lang="en-GB" sz="2800" dirty="0" smtClean="0"/>
              <a:t>1993-2003    </a:t>
            </a:r>
            <a:r>
              <a:rPr lang="en-GB" dirty="0" smtClean="0"/>
              <a:t>   Green  Book</a:t>
            </a:r>
          </a:p>
          <a:p>
            <a:pPr marL="0" indent="0">
              <a:buNone/>
            </a:pPr>
            <a:r>
              <a:rPr lang="en-GB" dirty="0" smtClean="0"/>
              <a:t>NLS Proposal  </a:t>
            </a:r>
            <a:r>
              <a:rPr lang="en-GB" sz="2800" dirty="0" smtClean="0"/>
              <a:t>2007-2010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3096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3325"/>
            <a:ext cx="4536504" cy="2976583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77494"/>
            <a:ext cx="4156426" cy="3435882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0" y="3573016"/>
            <a:ext cx="4854680" cy="204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3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Diamond Aeria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3" y="548680"/>
            <a:ext cx="9043225" cy="605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 Contributions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ASTeC Director    </a:t>
            </a:r>
            <a:r>
              <a:rPr lang="en-GB" sz="2400" dirty="0" smtClean="0"/>
              <a:t>(2003-10)</a:t>
            </a:r>
            <a:endParaRPr lang="en-GB" sz="2400" dirty="0"/>
          </a:p>
          <a:p>
            <a:pPr marL="0" indent="0">
              <a:buNone/>
            </a:pPr>
            <a:r>
              <a:rPr lang="en-GB" sz="2800" dirty="0" smtClean="0"/>
              <a:t>Visiting Professor, Liverpool Physics Dept </a:t>
            </a:r>
            <a:r>
              <a:rPr lang="en-GB" sz="2400" dirty="0" smtClean="0"/>
              <a:t> (2003-16)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Honorary Scientist, STFC Daresbury Lab</a:t>
            </a:r>
          </a:p>
          <a:p>
            <a:pPr marL="0" indent="0">
              <a:buNone/>
            </a:pPr>
            <a:r>
              <a:rPr lang="en-GB" sz="2800" dirty="0" smtClean="0"/>
              <a:t>Distinguished Affiliate, Cockcroft Institute</a:t>
            </a:r>
          </a:p>
          <a:p>
            <a:pPr marL="0" indent="0">
              <a:buNone/>
            </a:pPr>
            <a:r>
              <a:rPr lang="en-GB" sz="2800" dirty="0" smtClean="0"/>
              <a:t>Fellow, European Physical Society</a:t>
            </a:r>
          </a:p>
          <a:p>
            <a:pPr marL="0" indent="0">
              <a:buNone/>
            </a:pPr>
            <a:r>
              <a:rPr lang="en-GB" sz="2800" dirty="0" smtClean="0"/>
              <a:t>Fellow, Inst of Physics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Cockcroft Institute co-founder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095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6561617" cy="439248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957123"/>
            <a:ext cx="5868144" cy="392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5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87" y="1"/>
            <a:ext cx="4668010" cy="3501008"/>
          </a:xfrm>
        </p:spPr>
      </p:pic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94" y="1916833"/>
            <a:ext cx="6588806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1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7216"/>
            <a:ext cx="8731735" cy="6591604"/>
          </a:xfrm>
        </p:spPr>
      </p:pic>
    </p:spTree>
    <p:extLst>
      <p:ext uri="{BB962C8B-B14F-4D97-AF65-F5344CB8AC3E}">
        <p14:creationId xmlns:p14="http://schemas.microsoft.com/office/powerpoint/2010/main" val="323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Early Years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1966	Graduated and joined DNPL, employed by SRC</a:t>
            </a:r>
          </a:p>
          <a:p>
            <a:endParaRPr lang="en-GB" sz="1000" dirty="0" smtClean="0"/>
          </a:p>
          <a:p>
            <a:pPr marL="1371600" lvl="3" indent="0">
              <a:buNone/>
            </a:pPr>
            <a:r>
              <a:rPr lang="en-GB" dirty="0" smtClean="0"/>
              <a:t>Beam Physics Section  (NINA </a:t>
            </a:r>
            <a:r>
              <a:rPr lang="en-GB" dirty="0" smtClean="0"/>
              <a:t>5GeV synchrotron e- </a:t>
            </a:r>
            <a:r>
              <a:rPr lang="en-GB" dirty="0" smtClean="0"/>
              <a:t>and photon beams)  </a:t>
            </a:r>
            <a:r>
              <a:rPr lang="en-GB" sz="1400" dirty="0" smtClean="0"/>
              <a:t>(Tom Aitken)</a:t>
            </a:r>
            <a:endParaRPr lang="en-GB" dirty="0" smtClean="0"/>
          </a:p>
          <a:p>
            <a:pPr marL="1371600" lvl="3" indent="0">
              <a:buNone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project – beam loss monitoring ‘glass bombs’ !</a:t>
            </a:r>
          </a:p>
          <a:p>
            <a:pPr marL="1371600" lvl="3" indent="0">
              <a:buNone/>
            </a:pPr>
            <a:endParaRPr lang="en-GB" dirty="0" smtClean="0"/>
          </a:p>
          <a:p>
            <a:pPr lvl="4"/>
            <a:endParaRPr lang="en-GB" sz="1800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01512"/>
            <a:ext cx="4318765" cy="281977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81" y="3068960"/>
            <a:ext cx="4221480" cy="33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14" y="1600200"/>
            <a:ext cx="6814371" cy="4525963"/>
          </a:xfrm>
        </p:spPr>
      </p:pic>
    </p:spTree>
    <p:extLst>
      <p:ext uri="{BB962C8B-B14F-4D97-AF65-F5344CB8AC3E}">
        <p14:creationId xmlns:p14="http://schemas.microsoft.com/office/powerpoint/2010/main" val="133850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Early Years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800" dirty="0" smtClean="0"/>
              <a:t>1966	Graduated and joined DNPL, employed by SRC</a:t>
            </a:r>
          </a:p>
          <a:p>
            <a:endParaRPr lang="en-GB" sz="1000" dirty="0" smtClean="0"/>
          </a:p>
          <a:p>
            <a:pPr marL="1371600" lvl="3" indent="0">
              <a:buNone/>
            </a:pPr>
            <a:r>
              <a:rPr lang="en-GB" sz="2400" dirty="0" smtClean="0"/>
              <a:t>Beam </a:t>
            </a:r>
            <a:r>
              <a:rPr lang="en-GB" sz="2400" dirty="0" smtClean="0"/>
              <a:t>transport codes  </a:t>
            </a:r>
            <a:r>
              <a:rPr lang="en-GB" sz="1800" dirty="0" smtClean="0"/>
              <a:t>(dropped card: 1 in 2000 identified in wrong place! 4 </a:t>
            </a:r>
            <a:r>
              <a:rPr lang="en-GB" sz="1800" dirty="0" smtClean="0"/>
              <a:t>weeks to find!)</a:t>
            </a:r>
            <a:endParaRPr lang="en-GB" sz="1800" dirty="0"/>
          </a:p>
          <a:p>
            <a:pPr marL="1371600" lvl="3" indent="0">
              <a:buNone/>
            </a:pPr>
            <a:r>
              <a:rPr lang="en-GB" sz="2400" dirty="0" smtClean="0"/>
              <a:t>Self taught beam dynamics</a:t>
            </a:r>
          </a:p>
          <a:p>
            <a:pPr marL="1371600" lvl="3" indent="0">
              <a:buNone/>
            </a:pPr>
            <a:r>
              <a:rPr lang="en-GB" sz="2400" dirty="0" smtClean="0"/>
              <a:t>Compton Backscatter feasibility studies  </a:t>
            </a:r>
            <a:r>
              <a:rPr lang="en-GB" sz="1800" dirty="0" smtClean="0"/>
              <a:t>(not pursued)</a:t>
            </a:r>
          </a:p>
          <a:p>
            <a:pPr marL="1371600" lvl="3" indent="0">
              <a:buNone/>
            </a:pPr>
            <a:r>
              <a:rPr lang="en-GB" sz="2400" dirty="0" smtClean="0"/>
              <a:t>High power Faraday Cup designed/built</a:t>
            </a:r>
          </a:p>
          <a:p>
            <a:pPr marL="1371600" lvl="3" indent="0">
              <a:buNone/>
            </a:pPr>
            <a:r>
              <a:rPr lang="en-GB" sz="2400" dirty="0" smtClean="0"/>
              <a:t>Hydrogen target venting simulation</a:t>
            </a:r>
          </a:p>
          <a:p>
            <a:pPr marL="1371600" lvl="3" indent="0">
              <a:buNone/>
            </a:pPr>
            <a:endParaRPr lang="en-GB" sz="2400" dirty="0" smtClean="0"/>
          </a:p>
          <a:p>
            <a:pPr marL="1371600" lvl="3" indent="0">
              <a:buNone/>
            </a:pPr>
            <a:endParaRPr lang="en-GB" sz="2400" dirty="0" smtClean="0"/>
          </a:p>
          <a:p>
            <a:pPr marL="1371600" lvl="3" indent="0">
              <a:buNone/>
            </a:pPr>
            <a:r>
              <a:rPr lang="en-GB" sz="2400" dirty="0" smtClean="0"/>
              <a:t>Few external links/collaborations mean low profile Daresbury !</a:t>
            </a:r>
          </a:p>
          <a:p>
            <a:pPr marL="1371600" lvl="3" indent="0">
              <a:buNone/>
            </a:pPr>
            <a:r>
              <a:rPr lang="en-GB" sz="2400" dirty="0" smtClean="0"/>
              <a:t>Accelerator publications almost non-existent</a:t>
            </a:r>
            <a:endParaRPr lang="en-GB" sz="2400" dirty="0"/>
          </a:p>
          <a:p>
            <a:pPr marL="1371600" lvl="3" indent="0">
              <a:buNone/>
            </a:pPr>
            <a:endParaRPr lang="en-GB" sz="2400" dirty="0" smtClean="0"/>
          </a:p>
          <a:p>
            <a:pPr marL="1371600" lvl="3" indent="0">
              <a:buNone/>
            </a:pPr>
            <a:r>
              <a:rPr lang="en-GB" sz="2400" dirty="0" smtClean="0"/>
              <a:t>NB Vic Suller joined 1 month later</a:t>
            </a:r>
          </a:p>
          <a:p>
            <a:pPr lvl="4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860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Specialisation  </a:t>
            </a:r>
            <a:r>
              <a:rPr lang="en-GB" sz="3600" dirty="0" smtClean="0"/>
              <a:t>(1969 onwards)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800" dirty="0" smtClean="0"/>
              <a:t>Design, construction and testing of electromagnets</a:t>
            </a:r>
          </a:p>
          <a:p>
            <a:pPr marL="0" indent="0">
              <a:buNone/>
            </a:pPr>
            <a:r>
              <a:rPr lang="en-GB" sz="2200" dirty="0" smtClean="0"/>
              <a:t>(later: superconducting and permanent magnets too)</a:t>
            </a:r>
          </a:p>
          <a:p>
            <a:pPr marL="0" indent="0">
              <a:buNone/>
            </a:pPr>
            <a:r>
              <a:rPr lang="en-GB" sz="2200" dirty="0" smtClean="0"/>
              <a:t>	</a:t>
            </a:r>
            <a:endParaRPr lang="en-GB" sz="2800" dirty="0" smtClean="0"/>
          </a:p>
          <a:p>
            <a:pPr marL="0" indent="0">
              <a:buNone/>
            </a:pPr>
            <a:r>
              <a:rPr lang="en-GB" sz="2600" dirty="0" smtClean="0"/>
              <a:t>NINA Programmed Quadrupoles   </a:t>
            </a:r>
            <a:r>
              <a:rPr lang="en-GB" sz="1900" dirty="0" smtClean="0"/>
              <a:t>(N Marks)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/>
              <a:t>	</a:t>
            </a:r>
            <a:r>
              <a:rPr lang="en-GB" sz="2400" dirty="0" smtClean="0"/>
              <a:t>Tune control in energy ramp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50Hz AC cycle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Air cooled, laminated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High silicone steel, epoxy/glass coils etc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Successful project – skills boost </a:t>
            </a: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		(industrial and contractual skills training too)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600" dirty="0" smtClean="0"/>
              <a:t>SRS Design Study published  and  Project approved	1975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My big chance 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474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4" y="332656"/>
            <a:ext cx="8914941" cy="575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35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321"/>
            <a:ext cx="8229600" cy="1143000"/>
          </a:xfrm>
        </p:spPr>
        <p:txBody>
          <a:bodyPr/>
          <a:lstStyle/>
          <a:p>
            <a:r>
              <a:rPr lang="en-GB" dirty="0" smtClean="0"/>
              <a:t>SRS Construction </a:t>
            </a:r>
            <a:r>
              <a:rPr lang="en-GB" sz="2800" dirty="0" smtClean="0"/>
              <a:t>(1975-81)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Responsible for delivery of all magnet systems on booster and storage </a:t>
            </a:r>
            <a:r>
              <a:rPr lang="en-GB" sz="2800" dirty="0" smtClean="0"/>
              <a:t>ring</a:t>
            </a:r>
            <a:endParaRPr lang="en-GB" sz="1050" dirty="0" smtClean="0"/>
          </a:p>
          <a:p>
            <a:pPr marL="0" indent="0">
              <a:buNone/>
            </a:pPr>
            <a:r>
              <a:rPr lang="en-GB" sz="2000" dirty="0" smtClean="0"/>
              <a:t>10 Hz Booster  Combined Function/Alternating Gradient      </a:t>
            </a:r>
          </a:p>
          <a:p>
            <a:pPr marL="0" indent="0">
              <a:buNone/>
            </a:pPr>
            <a:r>
              <a:rPr lang="en-GB" sz="2000" dirty="0" smtClean="0"/>
              <a:t>Slow ramped main ring dipoles, quadrupoles, </a:t>
            </a:r>
            <a:r>
              <a:rPr lang="en-GB" sz="2000" dirty="0"/>
              <a:t> </a:t>
            </a:r>
            <a:r>
              <a:rPr lang="en-GB" sz="2000" dirty="0" smtClean="0"/>
              <a:t>sextupoles and multipole correctors  </a:t>
            </a:r>
            <a:r>
              <a:rPr lang="en-GB" sz="1800" dirty="0" smtClean="0"/>
              <a:t>(RPW)</a:t>
            </a:r>
            <a:endParaRPr lang="en-GB" sz="1800" dirty="0"/>
          </a:p>
          <a:p>
            <a:pPr marL="0" indent="0">
              <a:buNone/>
            </a:pPr>
            <a:r>
              <a:rPr lang="en-GB" sz="2000" dirty="0" smtClean="0"/>
              <a:t>Laminated magnets:  glued (epoxy) + glass     Major contracts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2000" dirty="0" smtClean="0"/>
              <a:t>Magnet measurement facilities, fully computer controlled </a:t>
            </a:r>
            <a:r>
              <a:rPr lang="en-GB" sz="1800" dirty="0" smtClean="0"/>
              <a:t>(RPW)</a:t>
            </a:r>
          </a:p>
          <a:p>
            <a:pPr marL="0" indent="0">
              <a:buNone/>
            </a:pPr>
            <a:r>
              <a:rPr lang="en-GB" sz="2000" dirty="0" smtClean="0"/>
              <a:t>(world first ?) Hall plate calibration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47032"/>
            <a:ext cx="2038103" cy="265244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952" y="4247032"/>
            <a:ext cx="3041904" cy="255422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437113"/>
            <a:ext cx="2977120" cy="236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978238" cy="305293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01677"/>
            <a:ext cx="4967777" cy="388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Construction </a:t>
            </a:r>
            <a:r>
              <a:rPr lang="en-GB" sz="2800" dirty="0" smtClean="0"/>
              <a:t>(1975-81)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Major </a:t>
            </a:r>
            <a:r>
              <a:rPr lang="en-GB" sz="2000" dirty="0" smtClean="0"/>
              <a:t>role in SRS Commissioning    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Broad </a:t>
            </a:r>
            <a:r>
              <a:rPr lang="en-GB" sz="2000" dirty="0" smtClean="0"/>
              <a:t>learning experience (AP)</a:t>
            </a:r>
          </a:p>
          <a:p>
            <a:pPr marL="0" indent="0">
              <a:buNone/>
            </a:pPr>
            <a:r>
              <a:rPr lang="en-GB" sz="2000" dirty="0" smtClean="0"/>
              <a:t>Established publication habit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International profile and improved publications (self + DL)</a:t>
            </a:r>
          </a:p>
          <a:p>
            <a:pPr marL="0" indent="0">
              <a:buNone/>
            </a:pPr>
            <a:r>
              <a:rPr lang="en-GB" sz="2000" dirty="0" smtClean="0"/>
              <a:t>Promoted to Head of New Accelerator Projects Group  </a:t>
            </a:r>
            <a:r>
              <a:rPr lang="en-GB" sz="1800" dirty="0" smtClean="0"/>
              <a:t>(1980)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196752"/>
            <a:ext cx="4792229" cy="31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1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515</Words>
  <Application>Microsoft Office PowerPoint</Application>
  <PresentationFormat>On-screen Show (4:3)</PresentationFormat>
  <Paragraphs>145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Mike  Poole</vt:lpstr>
      <vt:lpstr>Early Years</vt:lpstr>
      <vt:lpstr>Early Years</vt:lpstr>
      <vt:lpstr>Early Years</vt:lpstr>
      <vt:lpstr>Specialisation  (1969 onwards)</vt:lpstr>
      <vt:lpstr>PowerPoint Presentation</vt:lpstr>
      <vt:lpstr>SRS Construction (1975-81)</vt:lpstr>
      <vt:lpstr>PowerPoint Presentation</vt:lpstr>
      <vt:lpstr>SRS Construction (1975-81)</vt:lpstr>
      <vt:lpstr>ESRF design contributions    (Blue Book)</vt:lpstr>
      <vt:lpstr>SRS Upgrades</vt:lpstr>
      <vt:lpstr>SRS Upgrades</vt:lpstr>
      <vt:lpstr>SRS Upgrades</vt:lpstr>
      <vt:lpstr>Compact Source Development</vt:lpstr>
      <vt:lpstr>PowerPoint Presentation</vt:lpstr>
      <vt:lpstr>Free Electron Lasers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 Roles and Challenges</vt:lpstr>
      <vt:lpstr>Major Project Proposals</vt:lpstr>
      <vt:lpstr>PowerPoint Presentation</vt:lpstr>
      <vt:lpstr>PowerPoint Presentation</vt:lpstr>
      <vt:lpstr>Final  Contributions</vt:lpstr>
      <vt:lpstr>PowerPoint Presentation</vt:lpstr>
      <vt:lpstr>PowerPoint Presentation</vt:lpstr>
      <vt:lpstr>PowerPoint Presentation</vt:lpstr>
      <vt:lpstr>Thanks for your attention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Mike  Poole</dc:title>
  <dc:creator>temp</dc:creator>
  <cp:lastModifiedBy>temp</cp:lastModifiedBy>
  <cp:revision>36</cp:revision>
  <dcterms:created xsi:type="dcterms:W3CDTF">2017-04-05T14:13:09Z</dcterms:created>
  <dcterms:modified xsi:type="dcterms:W3CDTF">2017-04-07T12:13:34Z</dcterms:modified>
</cp:coreProperties>
</file>