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notesSlides/notesSlide4.xml" ContentType="application/vnd.openxmlformats-officedocument.presentationml.notesSlide+xml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56" r:id="rId2"/>
    <p:sldId id="357" r:id="rId3"/>
    <p:sldId id="369" r:id="rId4"/>
    <p:sldId id="415" r:id="rId5"/>
    <p:sldId id="406" r:id="rId6"/>
    <p:sldId id="416" r:id="rId7"/>
    <p:sldId id="408" r:id="rId8"/>
    <p:sldId id="410" r:id="rId9"/>
    <p:sldId id="421" r:id="rId10"/>
    <p:sldId id="413" r:id="rId11"/>
    <p:sldId id="405" r:id="rId12"/>
    <p:sldId id="370" r:id="rId13"/>
    <p:sldId id="371" r:id="rId14"/>
    <p:sldId id="361" r:id="rId15"/>
    <p:sldId id="372" r:id="rId16"/>
    <p:sldId id="362" r:id="rId17"/>
    <p:sldId id="382" r:id="rId18"/>
    <p:sldId id="417" r:id="rId19"/>
    <p:sldId id="394" r:id="rId20"/>
    <p:sldId id="414" r:id="rId21"/>
    <p:sldId id="368" r:id="rId22"/>
    <p:sldId id="393" r:id="rId23"/>
    <p:sldId id="401" r:id="rId24"/>
    <p:sldId id="404" r:id="rId25"/>
    <p:sldId id="407" r:id="rId26"/>
    <p:sldId id="375" r:id="rId27"/>
    <p:sldId id="395" r:id="rId28"/>
    <p:sldId id="400" r:id="rId29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03BD"/>
    <a:srgbClr val="FF0000"/>
    <a:srgbClr val="1E39F6"/>
    <a:srgbClr val="3366FF"/>
    <a:srgbClr val="FFFFFF"/>
    <a:srgbClr val="FF6600"/>
    <a:srgbClr val="008000"/>
    <a:srgbClr val="FFBF33"/>
    <a:srgbClr val="FFFF99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22" autoAdjust="0"/>
    <p:restoredTop sz="86233" autoAdjust="0"/>
  </p:normalViewPr>
  <p:slideViewPr>
    <p:cSldViewPr>
      <p:cViewPr>
        <p:scale>
          <a:sx n="108" d="100"/>
          <a:sy n="108" d="100"/>
        </p:scale>
        <p:origin x="-416" y="-80"/>
      </p:cViewPr>
      <p:guideLst>
        <p:guide orient="horz" pos="2205"/>
        <p:guide pos="2880"/>
      </p:guideLst>
    </p:cSldViewPr>
  </p:slideViewPr>
  <p:outlineViewPr>
    <p:cViewPr>
      <p:scale>
        <a:sx n="33" d="100"/>
        <a:sy n="33" d="100"/>
      </p:scale>
      <p:origin x="0" y="38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0" d="100"/>
          <a:sy n="90" d="100"/>
        </p:scale>
        <p:origin x="-3750" y="-114"/>
      </p:cViewPr>
      <p:guideLst>
        <p:guide orient="horz" pos="3110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Relationship Id="rId2" Type="http://schemas.openxmlformats.org/officeDocument/2006/relationships/image" Target="../media/image6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Relationship Id="rId2" Type="http://schemas.openxmlformats.org/officeDocument/2006/relationships/image" Target="../media/image10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41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41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34AD91-19FB-C649-9467-5CB6081E737D}" type="datetimeFigureOut">
              <a:rPr lang="en-US" smtClean="0"/>
              <a:pPr/>
              <a:t>06/04/17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6978"/>
            <a:ext cx="2946400" cy="4941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6978"/>
            <a:ext cx="2946400" cy="4941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DA3F59-E107-A147-A16B-ECD0448EFC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8414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41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410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115DA5-E6BB-0943-81AC-53F7889354E3}" type="datetimeFigureOut">
              <a:rPr lang="en-US" smtClean="0"/>
              <a:pPr/>
              <a:t>06/04/17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690068"/>
            <a:ext cx="5438775" cy="44422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6978"/>
            <a:ext cx="2946400" cy="4941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6978"/>
            <a:ext cx="2946400" cy="49410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FA4733-30AD-5947-83A2-18A3CC8B79F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08517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A4733-30AD-5947-83A2-18A3CC8B79F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569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Check better newer plots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A4733-30AD-5947-83A2-18A3CC8B79F8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331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Check newest results with TP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A4733-30AD-5947-83A2-18A3CC8B79F8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9286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A4733-30AD-5947-83A2-18A3CC8B79F8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066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69" name="Rectangle 7"/>
          <p:cNvSpPr txBox="1">
            <a:spLocks noGrp="1" noChangeArrowheads="1"/>
          </p:cNvSpPr>
          <p:nvPr/>
        </p:nvSpPr>
        <p:spPr bwMode="auto">
          <a:xfrm>
            <a:off x="3850245" y="9378052"/>
            <a:ext cx="2945955" cy="49298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6661" tIns="48331" rIns="96661" bIns="48331" anchor="b"/>
          <a:lstStyle/>
          <a:p>
            <a:pPr algn="r">
              <a:defRPr/>
            </a:pPr>
            <a:fld id="{98262925-0B47-4277-87AB-37043EC47312}" type="slidenum">
              <a:rPr lang="en-GB" sz="1300">
                <a:latin typeface="+mn-lt"/>
              </a:rPr>
              <a:pPr algn="r">
                <a:defRPr/>
              </a:pPr>
              <a:t>4</a:t>
            </a:fld>
            <a:endParaRPr lang="en-GB" sz="1300" dirty="0">
              <a:latin typeface="+mn-lt"/>
            </a:endParaRPr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en-US" smtClean="0">
                <a:latin typeface="Arial" pitchFamily="34" charset="0"/>
              </a:rPr>
              <a:t>Talk only about ESRF, Sirius, ALS U, Diamond II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A4733-30AD-5947-83A2-18A3CC8B79F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3032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itchFamily="34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5BBAC68-3B7B-4F8F-8A5C-F15FCB08FA15}" type="slidenum">
              <a:rPr lang="en-GB" altLang="en-US" sz="1300" smtClean="0"/>
              <a:pPr eaLnBrk="1" hangingPunct="1">
                <a:spcBef>
                  <a:spcPct val="0"/>
                </a:spcBef>
              </a:pPr>
              <a:t>9</a:t>
            </a:fld>
            <a:endParaRPr lang="en-GB" altLang="en-US" sz="130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dirty="0" smtClean="0">
              <a:latin typeface="Arial" pitchFamily="34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9DEBE88-572C-41E4-9076-E66F5E786F86}" type="slidenum">
              <a:rPr lang="en-GB" altLang="en-US" sz="1300" smtClean="0"/>
              <a:pPr eaLnBrk="1" hangingPunct="1">
                <a:spcBef>
                  <a:spcPct val="0"/>
                </a:spcBef>
              </a:pPr>
              <a:t>10</a:t>
            </a:fld>
            <a:endParaRPr lang="en-GB" altLang="en-US" sz="130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A4733-30AD-5947-83A2-18A3CC8B79F8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7791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err="1" smtClean="0"/>
              <a:t>Sextupoles</a:t>
            </a:r>
            <a:r>
              <a:rPr lang="en-GB" dirty="0" smtClean="0"/>
              <a:t> @ dispersion bumps, more effective</a:t>
            </a:r>
            <a:r>
              <a:rPr lang="en-GB" baseline="0" dirty="0" smtClean="0"/>
              <a:t>, weaker </a:t>
            </a:r>
            <a:r>
              <a:rPr lang="en-GB" baseline="0" dirty="0" smtClean="0">
                <a:sym typeface="Wingdings" panose="05000000000000000000" pitchFamily="2" charset="2"/>
              </a:rPr>
              <a:t> less geometric aberrations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A4733-30AD-5947-83A2-18A3CC8B79F8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1441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DA at different positions. When at </a:t>
            </a:r>
            <a:r>
              <a:rPr lang="en-GB" dirty="0" err="1" smtClean="0"/>
              <a:t>C2</a:t>
            </a:r>
            <a:r>
              <a:rPr lang="en-GB" dirty="0" smtClean="0"/>
              <a:t> the DA is small and independent from the beta chosen</a:t>
            </a:r>
            <a:r>
              <a:rPr lang="en-GB" baseline="0" dirty="0" smtClean="0"/>
              <a:t> at injection. Instead the DA at injection is directly connected to the beta chosen by varying the entry </a:t>
            </a:r>
            <a:r>
              <a:rPr lang="en-GB" baseline="0" dirty="0" err="1" smtClean="0"/>
              <a:t>quadrupole</a:t>
            </a:r>
            <a:r>
              <a:rPr lang="en-GB" baseline="0" dirty="0" smtClean="0"/>
              <a:t>. </a:t>
            </a:r>
          </a:p>
          <a:p>
            <a:endParaRPr lang="en-GB" baseline="0" dirty="0" smtClean="0"/>
          </a:p>
          <a:p>
            <a:r>
              <a:rPr lang="en-GB" baseline="0" dirty="0" smtClean="0"/>
              <a:t>MA for the different cases. Hard to see, but without injection cell (better symmetry) the MA increases (and therefore the LT)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A4733-30AD-5947-83A2-18A3CC8B79F8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30131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Fast …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FA4733-30AD-5947-83A2-18A3CC8B79F8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3480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48251"/>
            <a:ext cx="2133600" cy="365125"/>
          </a:xfrm>
        </p:spPr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8251"/>
            <a:ext cx="2895600" cy="365125"/>
          </a:xfrm>
        </p:spPr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</p:spPr>
        <p:txBody>
          <a:bodyPr/>
          <a:lstStyle/>
          <a:p>
            <a:fld id="{DF554D1D-F205-4B1C-9424-3E218E08B786}" type="slidenum">
              <a:rPr lang="en-GB" smtClean="0"/>
              <a:pPr/>
              <a:t>‹#›</a:t>
            </a:fld>
            <a:r>
              <a:rPr lang="en-GB" dirty="0" smtClean="0"/>
              <a:t>/28</a:t>
            </a:r>
            <a:endParaRPr lang="en-GB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48251"/>
            <a:ext cx="2133600" cy="365125"/>
          </a:xfrm>
        </p:spPr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448251"/>
            <a:ext cx="2895600" cy="365125"/>
          </a:xfrm>
        </p:spPr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448251"/>
            <a:ext cx="2133600" cy="365125"/>
          </a:xfrm>
        </p:spPr>
        <p:txBody>
          <a:bodyPr/>
          <a:lstStyle/>
          <a:p>
            <a:fld id="{482E500C-DB43-4F85-97AB-C775D17C5B4E}" type="slidenum">
              <a:rPr lang="en-GB" smtClean="0"/>
              <a:pPr/>
              <a:t>‹#›</a:t>
            </a:fld>
            <a:r>
              <a:rPr lang="en-GB" dirty="0" smtClean="0"/>
              <a:t>/28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07/04/2017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F80B9-17FF-494C-913A-AB03E3AD84D0}" type="slidenum">
              <a:rPr lang="en-GB" smtClean="0"/>
              <a:pPr>
                <a:defRPr/>
              </a:pPr>
              <a:t>‹#›</a:t>
            </a:fld>
            <a:r>
              <a:rPr lang="en-GB" dirty="0" smtClean="0"/>
              <a:t>/28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65357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/>
          <a:srcRect/>
          <a:stretch>
            <a:fillRect t="52000" r="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482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482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80D9F5-2517-4B2C-AD2E-B58603F860BC}" type="slidenum">
              <a:rPr lang="en-GB" smtClean="0"/>
              <a:pPr/>
              <a:t>‹#›</a:t>
            </a:fld>
            <a:r>
              <a:rPr lang="en-GB" dirty="0" smtClean="0"/>
              <a:t>/28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e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6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Relationship Id="rId3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3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w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5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6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image" Target="../media/image11.png"/><Relationship Id="rId5" Type="http://schemas.openxmlformats.org/officeDocument/2006/relationships/oleObject" Target="../embeddings/oleObject3.bin"/><Relationship Id="rId6" Type="http://schemas.openxmlformats.org/officeDocument/2006/relationships/image" Target="../media/image9.wmf"/><Relationship Id="rId7" Type="http://schemas.openxmlformats.org/officeDocument/2006/relationships/image" Target="../media/image12.png"/><Relationship Id="rId8" Type="http://schemas.openxmlformats.org/officeDocument/2006/relationships/oleObject" Target="../embeddings/oleObject4.bin"/><Relationship Id="rId9" Type="http://schemas.openxmlformats.org/officeDocument/2006/relationships/image" Target="../media/image10.w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933400" y="908720"/>
            <a:ext cx="7239000" cy="4824536"/>
          </a:xfrm>
        </p:spPr>
        <p:txBody>
          <a:bodyPr anchor="t">
            <a:normAutofit/>
          </a:bodyPr>
          <a:lstStyle/>
          <a:p>
            <a:pPr algn="l"/>
            <a:r>
              <a:rPr lang="en-GB" sz="3200" b="1" dirty="0" smtClean="0"/>
              <a:t>Diamond upgrade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2400" dirty="0" smtClean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accent6">
                    <a:lumMod val="75000"/>
                  </a:schemeClr>
                </a:solidFill>
              </a:rPr>
              <a:t>M. Apollonio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– Diamond Light Source Ltd.</a:t>
            </a:r>
            <a:b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Institute of </a:t>
            </a:r>
            <a:r>
              <a:rPr lang="en-US" sz="1600" smtClean="0">
                <a:solidFill>
                  <a:schemeClr val="bg1">
                    <a:lumMod val="50000"/>
                  </a:schemeClr>
                </a:solidFill>
              </a:rPr>
              <a:t>Physics </a:t>
            </a:r>
            <a:r>
              <a:rPr lang="en-US" sz="1600" smtClean="0">
                <a:solidFill>
                  <a:schemeClr val="bg1">
                    <a:lumMod val="50000"/>
                  </a:schemeClr>
                </a:solidFill>
              </a:rPr>
              <a:t>PABG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2017</a:t>
            </a:r>
            <a:b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RHUL</a:t>
            </a: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, London</a:t>
            </a:r>
            <a:b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16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16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16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sz="1600" i="1" dirty="0" smtClean="0">
                <a:solidFill>
                  <a:schemeClr val="bg1">
                    <a:lumMod val="50000"/>
                  </a:schemeClr>
                </a:solidFill>
              </a:rPr>
              <a:t>thanks and credits to:</a:t>
            </a:r>
            <a:br>
              <a:rPr lang="en-US" sz="1600" i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16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sz="1600" i="1" dirty="0" smtClean="0">
                <a:solidFill>
                  <a:schemeClr val="bg1">
                    <a:lumMod val="50000"/>
                  </a:schemeClr>
                </a:solidFill>
              </a:rPr>
              <a:t>A. Alekou, T. Pulampong</a:t>
            </a:r>
            <a:r>
              <a:rPr lang="en-GB" altLang="en-US" sz="1600" i="1" dirty="0" smtClean="0">
                <a:solidFill>
                  <a:schemeClr val="bg1">
                    <a:lumMod val="50000"/>
                  </a:schemeClr>
                </a:solidFill>
              </a:rPr>
              <a:t>, R. Bartolini, R. P. Walker  (DLS)</a:t>
            </a:r>
            <a:br>
              <a:rPr lang="en-GB" altLang="en-US" sz="1600" i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altLang="en-US" sz="1600" i="1" dirty="0">
                <a:solidFill>
                  <a:schemeClr val="bg1">
                    <a:lumMod val="50000"/>
                  </a:schemeClr>
                </a:solidFill>
              </a:rPr>
              <a:t> S. </a:t>
            </a:r>
            <a:r>
              <a:rPr lang="en-GB" altLang="en-US" sz="1600" i="1" dirty="0" err="1">
                <a:solidFill>
                  <a:schemeClr val="bg1">
                    <a:lumMod val="50000"/>
                  </a:schemeClr>
                </a:solidFill>
              </a:rPr>
              <a:t>Liuzzo</a:t>
            </a:r>
            <a:r>
              <a:rPr lang="en-GB" altLang="en-US" sz="1600" i="1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GB" altLang="en-US" sz="1600" i="1" dirty="0" smtClean="0">
                <a:solidFill>
                  <a:schemeClr val="bg1">
                    <a:lumMod val="50000"/>
                  </a:schemeClr>
                </a:solidFill>
              </a:rPr>
              <a:t>P. Raimondi, N. </a:t>
            </a:r>
            <a:r>
              <a:rPr lang="en-GB" altLang="en-US" sz="1600" i="1" dirty="0" err="1" smtClean="0">
                <a:solidFill>
                  <a:schemeClr val="bg1">
                    <a:lumMod val="50000"/>
                  </a:schemeClr>
                </a:solidFill>
              </a:rPr>
              <a:t>Carmignani</a:t>
            </a:r>
            <a:r>
              <a:rPr lang="en-GB" altLang="en-US" sz="1600" i="1" dirty="0" smtClean="0">
                <a:solidFill>
                  <a:schemeClr val="bg1">
                    <a:lumMod val="50000"/>
                  </a:schemeClr>
                </a:solidFill>
              </a:rPr>
              <a:t> (ESRF) </a:t>
            </a:r>
            <a:endParaRPr lang="en-GB" sz="1600" i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1</a:t>
            </a:fld>
            <a:r>
              <a:rPr lang="en-GB" smtClean="0"/>
              <a:t>/28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034695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>
            <a:spLocks noGrp="1"/>
          </p:cNvSpPr>
          <p:nvPr>
            <p:ph type="ctrTitle" idx="4294967295"/>
          </p:nvPr>
        </p:nvSpPr>
        <p:spPr>
          <a:xfrm>
            <a:off x="179388" y="872579"/>
            <a:ext cx="8856662" cy="79216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500" b="1" dirty="0" smtClean="0">
                <a:solidFill>
                  <a:srgbClr val="1E39F6"/>
                </a:solidFill>
                <a:cs typeface="Arial" pitchFamily="34" charset="0"/>
              </a:rPr>
              <a:t>Flux through an aperture</a:t>
            </a:r>
          </a:p>
        </p:txBody>
      </p:sp>
      <p:pic>
        <p:nvPicPr>
          <p:cNvPr id="17416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8575" y="1628800"/>
            <a:ext cx="6200775" cy="364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7" name="Rectangle 3"/>
          <p:cNvSpPr>
            <a:spLocks noChangeArrowheads="1"/>
          </p:cNvSpPr>
          <p:nvPr/>
        </p:nvSpPr>
        <p:spPr bwMode="auto">
          <a:xfrm>
            <a:off x="611560" y="5373216"/>
            <a:ext cx="7956550" cy="646113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/>
              <a:t>Flux through a 40 </a:t>
            </a:r>
            <a:r>
              <a:rPr lang="en-GB" altLang="en-US" sz="1800" dirty="0">
                <a:sym typeface="Symbol" pitchFamily="18" charset="2"/>
              </a:rPr>
              <a:t></a:t>
            </a:r>
            <a:r>
              <a:rPr lang="en-GB" altLang="en-US" sz="1800" dirty="0"/>
              <a:t>rad * 40 </a:t>
            </a:r>
            <a:r>
              <a:rPr lang="en-GB" altLang="en-US" sz="1800" dirty="0">
                <a:sym typeface="Symbol" pitchFamily="18" charset="2"/>
              </a:rPr>
              <a:t></a:t>
            </a:r>
            <a:r>
              <a:rPr lang="en-GB" altLang="en-US" sz="1800" dirty="0"/>
              <a:t>rad aperture for the Diamond </a:t>
            </a:r>
            <a:r>
              <a:rPr lang="en-GB" altLang="en-US" sz="1800" dirty="0" err="1"/>
              <a:t>CMPU</a:t>
            </a:r>
            <a:r>
              <a:rPr lang="en-GB" altLang="en-US" sz="1800" dirty="0"/>
              <a:t> in the existing ring (red) and in Diamond-II (black).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Diamond</a:t>
            </a:r>
            <a:r>
              <a:rPr lang="en-GB" dirty="0" smtClean="0">
                <a:solidFill>
                  <a:schemeClr val="bg1"/>
                </a:solidFill>
              </a:rPr>
              <a:t>         Low </a:t>
            </a:r>
            <a:r>
              <a:rPr lang="en-GB" dirty="0" err="1" smtClean="0">
                <a:solidFill>
                  <a:schemeClr val="bg1"/>
                </a:solidFill>
              </a:rPr>
              <a:t>Emittance</a:t>
            </a:r>
            <a:r>
              <a:rPr lang="en-GB" dirty="0" smtClean="0">
                <a:solidFill>
                  <a:schemeClr val="bg1"/>
                </a:solidFill>
              </a:rPr>
              <a:t>   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DDBA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HMBA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</a:t>
            </a:r>
            <a:r>
              <a:rPr lang="en-GB" dirty="0" err="1" smtClean="0">
                <a:solidFill>
                  <a:schemeClr val="bg1"/>
                </a:solidFill>
              </a:rPr>
              <a:t>beamlines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07/04/2017</a:t>
            </a:r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707904" y="5054987"/>
            <a:ext cx="1656184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Photon Energy (eV)</a:t>
            </a:r>
            <a:endParaRPr lang="en-GB" sz="1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D3F80B9-17FF-494C-913A-AB03E3AD84D0}" type="slidenum">
              <a:rPr lang="en-GB" smtClean="0"/>
              <a:pPr>
                <a:defRPr/>
              </a:pPr>
              <a:t>10</a:t>
            </a:fld>
            <a:r>
              <a:rPr lang="en-GB" smtClean="0"/>
              <a:t>/28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40140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Diamond         Low </a:t>
            </a:r>
            <a:r>
              <a:rPr lang="en-GB" dirty="0" err="1" smtClean="0">
                <a:solidFill>
                  <a:schemeClr val="bg1"/>
                </a:solidFill>
              </a:rPr>
              <a:t>Emittance</a:t>
            </a:r>
            <a:r>
              <a:rPr lang="en-GB" dirty="0" smtClean="0">
                <a:solidFill>
                  <a:schemeClr val="bg1"/>
                </a:solidFill>
              </a:rPr>
              <a:t>   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DDBA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HMBA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optimization               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4794448"/>
          </a:xfrm>
          <a:solidFill>
            <a:schemeClr val="bg1">
              <a:alpha val="73000"/>
            </a:schemeClr>
          </a:solidFill>
        </p:spPr>
        <p:txBody>
          <a:bodyPr>
            <a:normAutofit/>
          </a:bodyPr>
          <a:lstStyle/>
          <a:p>
            <a:pPr marL="457200" lvl="1" indent="0" eaLnBrk="1" hangingPunct="1">
              <a:buNone/>
            </a:pPr>
            <a:r>
              <a:rPr lang="en-GB" sz="2600" b="1" dirty="0" smtClean="0">
                <a:solidFill>
                  <a:srgbClr val="1E39F6"/>
                </a:solidFill>
              </a:rPr>
              <a:t>Diamond II wish list</a:t>
            </a:r>
          </a:p>
          <a:p>
            <a:pPr lvl="1" eaLnBrk="1" hangingPunct="1">
              <a:buFontTx/>
              <a:buChar char="-"/>
            </a:pPr>
            <a:r>
              <a:rPr lang="en-GB" sz="2400" dirty="0" err="1" smtClean="0"/>
              <a:t>Emittance</a:t>
            </a:r>
            <a:r>
              <a:rPr lang="en-GB" sz="2400" dirty="0" smtClean="0"/>
              <a:t>: from 2.7 nm to </a:t>
            </a:r>
            <a:r>
              <a:rPr lang="en-GB" sz="2400" b="1" dirty="0" smtClean="0"/>
              <a:t>&lt; </a:t>
            </a:r>
            <a:r>
              <a:rPr lang="en-GB" sz="2400" b="1" dirty="0" err="1" smtClean="0"/>
              <a:t>270pm</a:t>
            </a:r>
            <a:r>
              <a:rPr lang="en-GB" sz="2400" b="1" dirty="0" smtClean="0"/>
              <a:t> </a:t>
            </a:r>
          </a:p>
          <a:p>
            <a:pPr lvl="1" eaLnBrk="1" hangingPunct="1">
              <a:buFontTx/>
              <a:buChar char="-"/>
            </a:pPr>
            <a:r>
              <a:rPr lang="en-GB" sz="2400" b="1" dirty="0" smtClean="0"/>
              <a:t>Minimal changes </a:t>
            </a:r>
            <a:r>
              <a:rPr lang="en-GB" sz="2400" dirty="0" smtClean="0"/>
              <a:t>to present machine</a:t>
            </a:r>
          </a:p>
          <a:p>
            <a:pPr lvl="2">
              <a:buFontTx/>
              <a:buChar char="-"/>
            </a:pPr>
            <a:r>
              <a:rPr lang="en-GB" dirty="0" smtClean="0"/>
              <a:t>Keep </a:t>
            </a:r>
            <a:r>
              <a:rPr lang="en-GB" b="1" dirty="0" smtClean="0"/>
              <a:t>tunnel</a:t>
            </a:r>
            <a:r>
              <a:rPr lang="en-GB" dirty="0" smtClean="0"/>
              <a:t> / </a:t>
            </a:r>
            <a:r>
              <a:rPr lang="en-GB" dirty="0" err="1" smtClean="0"/>
              <a:t>beamline</a:t>
            </a:r>
            <a:r>
              <a:rPr lang="en-GB" dirty="0" smtClean="0"/>
              <a:t> structure</a:t>
            </a:r>
          </a:p>
          <a:p>
            <a:pPr lvl="2">
              <a:buFontTx/>
              <a:buChar char="-"/>
            </a:pPr>
            <a:r>
              <a:rPr lang="en-GB" dirty="0" smtClean="0"/>
              <a:t>Leave </a:t>
            </a:r>
            <a:r>
              <a:rPr lang="en-GB" b="1" dirty="0" smtClean="0"/>
              <a:t>straight sections </a:t>
            </a:r>
            <a:r>
              <a:rPr lang="en-GB" dirty="0" smtClean="0"/>
              <a:t>as they are</a:t>
            </a:r>
          </a:p>
          <a:p>
            <a:pPr lvl="2">
              <a:buFontTx/>
              <a:buChar char="-"/>
            </a:pPr>
            <a:r>
              <a:rPr lang="en-GB" dirty="0" smtClean="0"/>
              <a:t>Re-use </a:t>
            </a:r>
            <a:r>
              <a:rPr lang="en-GB" b="1" dirty="0" smtClean="0"/>
              <a:t>hardware</a:t>
            </a:r>
            <a:r>
              <a:rPr lang="en-GB" dirty="0" smtClean="0"/>
              <a:t> wherever possible (RF, magnets, …)</a:t>
            </a:r>
          </a:p>
          <a:p>
            <a:pPr lvl="1">
              <a:buFontTx/>
              <a:buChar char="-"/>
            </a:pPr>
            <a:r>
              <a:rPr lang="en-GB" sz="2400" dirty="0" smtClean="0"/>
              <a:t>Keep I09-I13 optics (</a:t>
            </a:r>
            <a:r>
              <a:rPr lang="en-GB" sz="2400" b="1" dirty="0" smtClean="0"/>
              <a:t>mini-beta</a:t>
            </a:r>
            <a:r>
              <a:rPr lang="en-GB" sz="2400" dirty="0" smtClean="0"/>
              <a:t> sections)</a:t>
            </a:r>
          </a:p>
          <a:p>
            <a:pPr lvl="1">
              <a:buFontTx/>
              <a:buChar char="-"/>
            </a:pPr>
            <a:r>
              <a:rPr lang="en-GB" sz="2400" dirty="0" smtClean="0"/>
              <a:t>Maintain </a:t>
            </a:r>
            <a:r>
              <a:rPr lang="en-GB" sz="2400" b="1" dirty="0" smtClean="0"/>
              <a:t>short pulse </a:t>
            </a:r>
            <a:r>
              <a:rPr lang="en-GB" sz="2400" dirty="0" smtClean="0"/>
              <a:t>operations </a:t>
            </a:r>
          </a:p>
          <a:p>
            <a:pPr lvl="1">
              <a:buFontTx/>
              <a:buChar char="-"/>
            </a:pPr>
            <a:r>
              <a:rPr lang="en-GB" sz="2400" dirty="0" smtClean="0"/>
              <a:t>Minimize </a:t>
            </a:r>
            <a:r>
              <a:rPr lang="en-GB" sz="2400" i="1" dirty="0" smtClean="0"/>
              <a:t>dead</a:t>
            </a:r>
            <a:r>
              <a:rPr lang="en-GB" sz="2400" dirty="0" smtClean="0"/>
              <a:t>-time</a:t>
            </a:r>
          </a:p>
          <a:p>
            <a:pPr lvl="1">
              <a:buFontTx/>
              <a:buChar char="-"/>
            </a:pPr>
            <a:r>
              <a:rPr lang="en-GB" sz="2400" dirty="0" smtClean="0"/>
              <a:t>Minimize technology risks</a:t>
            </a:r>
          </a:p>
          <a:p>
            <a:pPr lvl="2">
              <a:buFontTx/>
              <a:buChar char="-"/>
            </a:pPr>
            <a:endParaRPr lang="en-GB" dirty="0" smtClean="0"/>
          </a:p>
          <a:p>
            <a:pPr marL="457200" lvl="1" indent="0" eaLnBrk="1" hangingPunct="1">
              <a:buNone/>
            </a:pPr>
            <a:endParaRPr lang="en-GB" sz="2800" dirty="0" smtClean="0"/>
          </a:p>
          <a:p>
            <a:pPr lvl="1" eaLnBrk="1" hangingPunct="1">
              <a:buFontTx/>
              <a:buChar char="-"/>
            </a:pPr>
            <a:endParaRPr lang="en-GB" sz="2400" dirty="0" smtClean="0"/>
          </a:p>
          <a:p>
            <a:pPr lvl="1" eaLnBrk="1" hangingPunct="1">
              <a:buFontTx/>
              <a:buChar char="-"/>
            </a:pPr>
            <a:endParaRPr lang="en-GB" sz="2400" dirty="0" smtClean="0"/>
          </a:p>
          <a:p>
            <a:pPr lvl="1" eaLnBrk="1" hangingPunct="1">
              <a:buNone/>
            </a:pPr>
            <a:endParaRPr lang="en-GB" sz="2400" dirty="0" smtClean="0"/>
          </a:p>
          <a:p>
            <a:pPr lvl="1" eaLnBrk="1" hangingPunct="1">
              <a:buNone/>
            </a:pPr>
            <a:endParaRPr lang="en-GB" sz="2400" dirty="0" smtClean="0"/>
          </a:p>
          <a:p>
            <a:pPr lvl="1" eaLnBrk="1" hangingPunct="1">
              <a:buNone/>
            </a:pPr>
            <a:endParaRPr lang="en-GB" sz="2400" dirty="0" smtClean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11</a:t>
            </a:fld>
            <a:r>
              <a:rPr lang="en-GB" smtClean="0"/>
              <a:t>/28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82269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4896544"/>
          </a:xfrm>
          <a:solidFill>
            <a:srgbClr val="FFFFFF">
              <a:alpha val="81000"/>
            </a:srgbClr>
          </a:solidFill>
        </p:spPr>
        <p:txBody>
          <a:bodyPr>
            <a:normAutofit fontScale="92500" lnSpcReduction="10000"/>
          </a:bodyPr>
          <a:lstStyle/>
          <a:p>
            <a:pPr marL="457200" lvl="1" indent="0" eaLnBrk="1" hangingPunct="1">
              <a:buNone/>
            </a:pPr>
            <a:r>
              <a:rPr lang="en-GB" dirty="0" smtClean="0"/>
              <a:t>Broadly speaking, </a:t>
            </a:r>
            <a:r>
              <a:rPr lang="en-GB" b="1" u="sng" dirty="0" err="1" smtClean="0">
                <a:solidFill>
                  <a:srgbClr val="1E39F6"/>
                </a:solidFill>
              </a:rPr>
              <a:t>emittance</a:t>
            </a:r>
            <a:r>
              <a:rPr lang="en-GB" b="1" u="sng" dirty="0" smtClean="0">
                <a:solidFill>
                  <a:srgbClr val="1E39F6"/>
                </a:solidFill>
              </a:rPr>
              <a:t> reduction</a:t>
            </a:r>
            <a:r>
              <a:rPr lang="en-GB" u="sng" dirty="0" smtClean="0">
                <a:solidFill>
                  <a:srgbClr val="1E39F6"/>
                </a:solidFill>
              </a:rPr>
              <a:t> </a:t>
            </a:r>
            <a:r>
              <a:rPr lang="en-GB" dirty="0" smtClean="0"/>
              <a:t>is achievable with usual approach, i.e.</a:t>
            </a:r>
          </a:p>
          <a:p>
            <a:pPr lvl="1" eaLnBrk="1" hangingPunct="1">
              <a:buFontTx/>
              <a:buChar char="-"/>
            </a:pPr>
            <a:r>
              <a:rPr lang="en-GB" sz="2600" dirty="0" smtClean="0"/>
              <a:t>Increase </a:t>
            </a:r>
            <a:r>
              <a:rPr lang="en-GB" sz="2600" b="1" dirty="0" smtClean="0"/>
              <a:t>n. of dipoles</a:t>
            </a:r>
          </a:p>
          <a:p>
            <a:pPr lvl="1" eaLnBrk="1" hangingPunct="1">
              <a:buFontTx/>
              <a:buChar char="-"/>
            </a:pPr>
            <a:r>
              <a:rPr lang="en-GB" sz="2600" dirty="0" smtClean="0"/>
              <a:t>Increase </a:t>
            </a:r>
            <a:r>
              <a:rPr lang="en-GB" sz="2600" b="1" dirty="0" err="1" smtClean="0"/>
              <a:t>Jx</a:t>
            </a:r>
            <a:r>
              <a:rPr lang="en-GB" sz="2600" dirty="0" smtClean="0"/>
              <a:t> with </a:t>
            </a:r>
            <a:r>
              <a:rPr lang="en-GB" sz="2600" u="sng" dirty="0" smtClean="0"/>
              <a:t>combined function dipoles</a:t>
            </a:r>
            <a:endParaRPr lang="en-GB" sz="2600" u="sng" dirty="0"/>
          </a:p>
          <a:p>
            <a:pPr lvl="1" eaLnBrk="1" hangingPunct="1">
              <a:buFontTx/>
              <a:buChar char="-"/>
            </a:pPr>
            <a:r>
              <a:rPr lang="en-GB" sz="2600" b="1" dirty="0" smtClean="0"/>
              <a:t>MBA</a:t>
            </a:r>
            <a:r>
              <a:rPr lang="en-GB" sz="2600" dirty="0" smtClean="0"/>
              <a:t> solutions with </a:t>
            </a:r>
            <a:r>
              <a:rPr lang="en-GB" sz="2600" u="sng" dirty="0" smtClean="0"/>
              <a:t>longitudinal gradient dipoles</a:t>
            </a:r>
          </a:p>
          <a:p>
            <a:pPr marL="914400" lvl="2" indent="0">
              <a:buNone/>
            </a:pPr>
            <a:endParaRPr lang="en-GB" dirty="0" smtClean="0"/>
          </a:p>
          <a:p>
            <a:pPr marL="457200" lvl="1" indent="0" eaLnBrk="1" hangingPunct="1">
              <a:buNone/>
            </a:pPr>
            <a:r>
              <a:rPr lang="en-GB" sz="2800" dirty="0" smtClean="0"/>
              <a:t>However, reducing </a:t>
            </a:r>
            <a:r>
              <a:rPr lang="en-GB" sz="2800" dirty="0" err="1" smtClean="0"/>
              <a:t>emittance</a:t>
            </a:r>
            <a:r>
              <a:rPr lang="en-GB" sz="2800" dirty="0" smtClean="0"/>
              <a:t> </a:t>
            </a:r>
            <a:r>
              <a:rPr lang="en-GB" dirty="0" smtClean="0"/>
              <a:t>may not be the only target</a:t>
            </a:r>
          </a:p>
          <a:p>
            <a:pPr lvl="1" eaLnBrk="1" hangingPunct="1">
              <a:buFontTx/>
              <a:buChar char="-"/>
            </a:pPr>
            <a:r>
              <a:rPr lang="en-GB" sz="2600" dirty="0"/>
              <a:t>i</a:t>
            </a:r>
            <a:r>
              <a:rPr lang="en-GB" sz="2600" dirty="0" smtClean="0"/>
              <a:t>ncrease</a:t>
            </a:r>
            <a:r>
              <a:rPr lang="en-GB" sz="2600" b="1" dirty="0" smtClean="0">
                <a:solidFill>
                  <a:srgbClr val="1E39F6"/>
                </a:solidFill>
              </a:rPr>
              <a:t> </a:t>
            </a:r>
            <a:r>
              <a:rPr lang="en-GB" sz="2600" b="1" u="sng" dirty="0" smtClean="0">
                <a:solidFill>
                  <a:srgbClr val="1E39F6"/>
                </a:solidFill>
              </a:rPr>
              <a:t>ratio of </a:t>
            </a:r>
            <a:r>
              <a:rPr lang="en-GB" sz="2600" b="1" u="sng" dirty="0" err="1" smtClean="0">
                <a:solidFill>
                  <a:srgbClr val="1E39F6"/>
                </a:solidFill>
              </a:rPr>
              <a:t>straight_sections</a:t>
            </a:r>
            <a:r>
              <a:rPr lang="en-GB" sz="2600" b="1" u="sng" dirty="0" smtClean="0">
                <a:solidFill>
                  <a:srgbClr val="1E39F6"/>
                </a:solidFill>
              </a:rPr>
              <a:t> / C </a:t>
            </a:r>
          </a:p>
          <a:p>
            <a:pPr lvl="1" eaLnBrk="1" hangingPunct="1">
              <a:buFontTx/>
              <a:buChar char="-"/>
            </a:pPr>
            <a:endParaRPr lang="en-GB" dirty="0">
              <a:solidFill>
                <a:srgbClr val="00B050"/>
              </a:solidFill>
            </a:endParaRPr>
          </a:p>
          <a:p>
            <a:pPr marL="457200" lvl="1" indent="0" eaLnBrk="1" hangingPunct="1">
              <a:buNone/>
            </a:pPr>
            <a:r>
              <a:rPr lang="en-GB" dirty="0" smtClean="0"/>
              <a:t>This twofold request leads to the </a:t>
            </a:r>
            <a:r>
              <a:rPr lang="en-GB" b="1" dirty="0" smtClean="0">
                <a:solidFill>
                  <a:srgbClr val="1E39F6"/>
                </a:solidFill>
              </a:rPr>
              <a:t>Double DBA </a:t>
            </a:r>
            <a:r>
              <a:rPr lang="en-GB" dirty="0" smtClean="0"/>
              <a:t>concept (DDBA)</a:t>
            </a:r>
          </a:p>
          <a:p>
            <a:pPr marL="457200" lvl="1" indent="0" eaLnBrk="1" hangingPunct="1">
              <a:buNone/>
            </a:pPr>
            <a:r>
              <a:rPr lang="en-GB" sz="2600" dirty="0" smtClean="0">
                <a:solidFill>
                  <a:srgbClr val="000000"/>
                </a:solidFill>
              </a:rPr>
              <a:t>- a </a:t>
            </a:r>
            <a:r>
              <a:rPr lang="en-GB" sz="2600" b="1" dirty="0" smtClean="0">
                <a:solidFill>
                  <a:srgbClr val="000000"/>
                </a:solidFill>
              </a:rPr>
              <a:t>4BA cell </a:t>
            </a:r>
            <a:r>
              <a:rPr lang="en-GB" sz="2600" dirty="0" smtClean="0">
                <a:solidFill>
                  <a:srgbClr val="000000"/>
                </a:solidFill>
              </a:rPr>
              <a:t>with a </a:t>
            </a:r>
            <a:r>
              <a:rPr lang="en-GB" sz="2600" b="1" dirty="0" smtClean="0">
                <a:solidFill>
                  <a:srgbClr val="000000"/>
                </a:solidFill>
              </a:rPr>
              <a:t>central straight </a:t>
            </a:r>
            <a:r>
              <a:rPr lang="en-GB" sz="2600" dirty="0" smtClean="0">
                <a:solidFill>
                  <a:srgbClr val="000000"/>
                </a:solidFill>
              </a:rPr>
              <a:t>for an extra ID</a:t>
            </a:r>
          </a:p>
          <a:p>
            <a:pPr lvl="1" eaLnBrk="1" hangingPunct="1">
              <a:buNone/>
            </a:pPr>
            <a:endParaRPr lang="en-GB" sz="2400" dirty="0" smtClean="0"/>
          </a:p>
          <a:p>
            <a:pPr lvl="1" eaLnBrk="1" hangingPunct="1">
              <a:buNone/>
            </a:pPr>
            <a:endParaRPr lang="en-GB" sz="2400" dirty="0" smtClean="0"/>
          </a:p>
          <a:p>
            <a:pPr lvl="1" eaLnBrk="1" hangingPunct="1">
              <a:buNone/>
            </a:pPr>
            <a:endParaRPr lang="en-GB" sz="2400" dirty="0" smtClean="0"/>
          </a:p>
        </p:txBody>
      </p:sp>
      <p:pic>
        <p:nvPicPr>
          <p:cNvPr id="9" name="Picture 8" descr="Screen Shot 2016-10-25 at 21.40.08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589946"/>
            <a:ext cx="4499992" cy="83094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Diamond</a:t>
            </a:r>
            <a:r>
              <a:rPr lang="en-GB" dirty="0" smtClean="0">
                <a:solidFill>
                  <a:schemeClr val="bg1"/>
                </a:solidFill>
              </a:rPr>
              <a:t>         Low </a:t>
            </a:r>
            <a:r>
              <a:rPr lang="en-GB" dirty="0" err="1" smtClean="0">
                <a:solidFill>
                  <a:schemeClr val="bg1"/>
                </a:solidFill>
              </a:rPr>
              <a:t>Emittance</a:t>
            </a:r>
            <a:r>
              <a:rPr lang="en-GB" dirty="0" smtClean="0">
                <a:solidFill>
                  <a:schemeClr val="bg1"/>
                </a:solidFill>
              </a:rPr>
              <a:t>      </a:t>
            </a:r>
            <a:r>
              <a:rPr lang="en-GB" dirty="0" err="1" smtClean="0">
                <a:solidFill>
                  <a:schemeClr val="bg1"/>
                </a:solidFill>
              </a:rPr>
              <a:t>DDBA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HMBA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optimization               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15" name="Rounded Rectangle 14"/>
          <p:cNvSpPr/>
          <p:nvPr/>
        </p:nvSpPr>
        <p:spPr>
          <a:xfrm>
            <a:off x="8316416" y="1916833"/>
            <a:ext cx="432048" cy="432048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7740352" y="1916832"/>
            <a:ext cx="432048" cy="432048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ounded Rectangle 12"/>
          <p:cNvSpPr/>
          <p:nvPr/>
        </p:nvSpPr>
        <p:spPr>
          <a:xfrm>
            <a:off x="5796136" y="1560049"/>
            <a:ext cx="1080120" cy="432048"/>
          </a:xfrm>
          <a:prstGeom prst="roundRect">
            <a:avLst/>
          </a:prstGeom>
          <a:noFill/>
          <a:ln>
            <a:solidFill>
              <a:srgbClr val="FF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12</a:t>
            </a:fld>
            <a:r>
              <a:rPr lang="en-GB" smtClean="0"/>
              <a:t>/28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021580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6" presetClass="emph" presetSubtype="0" repeatCount="5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6" presetClass="emph" presetSubtype="0" repeatCount="5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6" presetClass="emph" presetSubtype="0" repeatCount="5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 tmFilter="0, 0; .2, .5; .8, .5; 1, 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250" autoRev="1" fill="hold"/>
                                        <p:tgtEl>
                                          <p:spTgt spid="1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6" grpId="0" animBg="1"/>
      <p:bldP spid="16" grpId="1" animBg="1"/>
      <p:bldP spid="13" grpId="0" animBg="1"/>
      <p:bldP spid="13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8820472" cy="1728192"/>
          </a:xfrm>
          <a:solidFill>
            <a:srgbClr val="FFFFFF">
              <a:alpha val="80000"/>
            </a:srgbClr>
          </a:solidFill>
        </p:spPr>
        <p:txBody>
          <a:bodyPr>
            <a:noAutofit/>
          </a:bodyPr>
          <a:lstStyle/>
          <a:p>
            <a:pPr marL="457200" lvl="1" indent="0" algn="just" eaLnBrk="1" hangingPunct="1">
              <a:buNone/>
            </a:pPr>
            <a:r>
              <a:rPr lang="en-GB" sz="2600" dirty="0" smtClean="0"/>
              <a:t>The </a:t>
            </a:r>
            <a:r>
              <a:rPr lang="en-GB" sz="2600" b="1" dirty="0">
                <a:solidFill>
                  <a:srgbClr val="1E39F6"/>
                </a:solidFill>
              </a:rPr>
              <a:t>D</a:t>
            </a:r>
            <a:r>
              <a:rPr lang="en-GB" sz="2600" b="1" dirty="0" smtClean="0">
                <a:solidFill>
                  <a:srgbClr val="1E39F6"/>
                </a:solidFill>
              </a:rPr>
              <a:t>ouble Double-Bend </a:t>
            </a:r>
            <a:r>
              <a:rPr lang="en-GB" sz="2600" b="1" dirty="0" err="1" smtClean="0">
                <a:solidFill>
                  <a:srgbClr val="1E39F6"/>
                </a:solidFill>
              </a:rPr>
              <a:t>Achromat</a:t>
            </a:r>
            <a:r>
              <a:rPr lang="en-GB" sz="2600" dirty="0" smtClean="0"/>
              <a:t> concept (DDBA) is a modification of the standard Diamond DBA cell, where the central region has been “cleared” to host a new insertion device (VMX)</a:t>
            </a:r>
          </a:p>
          <a:p>
            <a:pPr lvl="1" algn="just" eaLnBrk="1" hangingPunct="1">
              <a:buFontTx/>
              <a:buChar char="-"/>
            </a:pPr>
            <a:endParaRPr lang="en-GB" sz="2600" dirty="0" smtClean="0"/>
          </a:p>
        </p:txBody>
      </p:sp>
      <p:pic>
        <p:nvPicPr>
          <p:cNvPr id="11" name="Picture 2" descr="H:\Dphil\Diamond\prac\4BAinDLSi0913\cell2-twi-ou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30"/>
          <a:stretch>
            <a:fillRect/>
          </a:stretch>
        </p:blipFill>
        <p:spPr bwMode="auto">
          <a:xfrm>
            <a:off x="4976778" y="2564904"/>
            <a:ext cx="4131727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30882" y="2861759"/>
            <a:ext cx="4901158" cy="25114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spcBef>
                <a:spcPct val="20000"/>
              </a:spcBef>
            </a:pPr>
            <a:r>
              <a:rPr lang="en-GB" sz="2600" dirty="0">
                <a:solidFill>
                  <a:prstClr val="black"/>
                </a:solidFill>
              </a:rPr>
              <a:t>It is a </a:t>
            </a:r>
            <a:r>
              <a:rPr lang="en-GB" sz="2600" b="1" dirty="0">
                <a:solidFill>
                  <a:prstClr val="black"/>
                </a:solidFill>
              </a:rPr>
              <a:t>modified </a:t>
            </a:r>
            <a:r>
              <a:rPr lang="en-GB" sz="2600" b="1" dirty="0" err="1">
                <a:solidFill>
                  <a:prstClr val="black"/>
                </a:solidFill>
              </a:rPr>
              <a:t>4BA</a:t>
            </a:r>
            <a:r>
              <a:rPr lang="en-GB" sz="2600" b="1" dirty="0">
                <a:solidFill>
                  <a:prstClr val="black"/>
                </a:solidFill>
              </a:rPr>
              <a:t> </a:t>
            </a:r>
            <a:r>
              <a:rPr lang="en-GB" sz="2600" dirty="0">
                <a:solidFill>
                  <a:prstClr val="black"/>
                </a:solidFill>
              </a:rPr>
              <a:t>with a </a:t>
            </a:r>
            <a:r>
              <a:rPr lang="en-GB" sz="2600" b="1" dirty="0" err="1" smtClean="0">
                <a:solidFill>
                  <a:prstClr val="black"/>
                </a:solidFill>
              </a:rPr>
              <a:t>10x</a:t>
            </a:r>
            <a:r>
              <a:rPr lang="en-GB" sz="2600" b="1" dirty="0" smtClean="0">
                <a:solidFill>
                  <a:prstClr val="black"/>
                </a:solidFill>
              </a:rPr>
              <a:t> </a:t>
            </a:r>
            <a:r>
              <a:rPr lang="en-GB" sz="2600" b="1" dirty="0" err="1" smtClean="0">
                <a:solidFill>
                  <a:prstClr val="black"/>
                </a:solidFill>
              </a:rPr>
              <a:t>emittance</a:t>
            </a:r>
            <a:r>
              <a:rPr lang="en-GB" sz="2600" b="1" dirty="0" smtClean="0">
                <a:solidFill>
                  <a:prstClr val="black"/>
                </a:solidFill>
              </a:rPr>
              <a:t> </a:t>
            </a:r>
            <a:r>
              <a:rPr lang="en-GB" sz="2600" b="1" dirty="0">
                <a:solidFill>
                  <a:prstClr val="black"/>
                </a:solidFill>
              </a:rPr>
              <a:t>reduction </a:t>
            </a:r>
            <a:r>
              <a:rPr lang="en-GB" sz="2600" dirty="0" smtClean="0">
                <a:solidFill>
                  <a:prstClr val="black"/>
                </a:solidFill>
              </a:rPr>
              <a:t>factor and </a:t>
            </a:r>
            <a:r>
              <a:rPr lang="en-GB" sz="2600" b="1" dirty="0" err="1">
                <a:solidFill>
                  <a:prstClr val="black"/>
                </a:solidFill>
              </a:rPr>
              <a:t>2x</a:t>
            </a:r>
            <a:r>
              <a:rPr lang="en-GB" sz="2600" b="1" dirty="0">
                <a:solidFill>
                  <a:prstClr val="black"/>
                </a:solidFill>
              </a:rPr>
              <a:t> n. of possible </a:t>
            </a:r>
            <a:r>
              <a:rPr lang="en-GB" sz="2600" b="1" dirty="0" err="1">
                <a:solidFill>
                  <a:prstClr val="black"/>
                </a:solidFill>
              </a:rPr>
              <a:t>beamlines</a:t>
            </a:r>
            <a:endParaRPr lang="en-GB" sz="2600" b="1" dirty="0">
              <a:solidFill>
                <a:prstClr val="black"/>
              </a:solidFill>
            </a:endParaRPr>
          </a:p>
          <a:p>
            <a:pPr lvl="1" algn="just">
              <a:spcBef>
                <a:spcPct val="20000"/>
              </a:spcBef>
            </a:pPr>
            <a:endParaRPr lang="en-GB" sz="1400" b="1" dirty="0">
              <a:solidFill>
                <a:prstClr val="black"/>
              </a:solidFill>
            </a:endParaRPr>
          </a:p>
          <a:p>
            <a:pPr lvl="1" algn="just">
              <a:spcBef>
                <a:spcPct val="20000"/>
              </a:spcBef>
            </a:pPr>
            <a:r>
              <a:rPr lang="en-GB" sz="2600" b="1" dirty="0">
                <a:solidFill>
                  <a:prstClr val="black"/>
                </a:solidFill>
              </a:rPr>
              <a:t>Baseline </a:t>
            </a:r>
            <a:r>
              <a:rPr lang="en-GB" sz="2600" dirty="0">
                <a:solidFill>
                  <a:prstClr val="black"/>
                </a:solidFill>
              </a:rPr>
              <a:t>design for </a:t>
            </a:r>
            <a:r>
              <a:rPr lang="en-GB" sz="2600" b="1" dirty="0">
                <a:solidFill>
                  <a:prstClr val="black"/>
                </a:solidFill>
              </a:rPr>
              <a:t>Diamond-II </a:t>
            </a:r>
          </a:p>
          <a:p>
            <a:pPr lvl="1" algn="just">
              <a:spcBef>
                <a:spcPct val="20000"/>
              </a:spcBef>
            </a:pPr>
            <a:r>
              <a:rPr lang="en-GB" sz="2600" dirty="0">
                <a:solidFill>
                  <a:prstClr val="black"/>
                </a:solidFill>
              </a:rPr>
              <a:t>until the end of 2015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Diamond</a:t>
            </a:r>
            <a:r>
              <a:rPr lang="en-GB" dirty="0" smtClean="0">
                <a:solidFill>
                  <a:schemeClr val="bg1"/>
                </a:solidFill>
              </a:rPr>
              <a:t>        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Low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Emittance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</a:t>
            </a:r>
            <a:r>
              <a:rPr lang="en-GB" dirty="0" err="1" smtClean="0">
                <a:solidFill>
                  <a:schemeClr val="bg1"/>
                </a:solidFill>
              </a:rPr>
              <a:t>DDBA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HMBA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optimization               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13</a:t>
            </a:fld>
            <a:r>
              <a:rPr lang="en-GB" smtClean="0"/>
              <a:t>/28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98180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44016" y="908720"/>
            <a:ext cx="8676456" cy="2448272"/>
          </a:xfrm>
        </p:spPr>
        <p:txBody>
          <a:bodyPr>
            <a:normAutofit/>
          </a:bodyPr>
          <a:lstStyle/>
          <a:p>
            <a:pPr marL="457200" lvl="1" indent="0" algn="just" eaLnBrk="1" hangingPunct="1">
              <a:buNone/>
            </a:pPr>
            <a:r>
              <a:rPr lang="en-GB" sz="2400" dirty="0" smtClean="0"/>
              <a:t>at present </a:t>
            </a:r>
            <a:r>
              <a:rPr lang="en-GB" sz="2400" b="1" dirty="0" smtClean="0">
                <a:solidFill>
                  <a:srgbClr val="FF00FF"/>
                </a:solidFill>
              </a:rPr>
              <a:t>one DDBA cell has been installed </a:t>
            </a:r>
            <a:r>
              <a:rPr lang="en-GB" sz="2400" dirty="0" smtClean="0"/>
              <a:t>in Diamond and   </a:t>
            </a:r>
            <a:r>
              <a:rPr lang="en-GB" sz="2400" b="1" u="sng" dirty="0" smtClean="0">
                <a:solidFill>
                  <a:srgbClr val="1E39F6"/>
                </a:solidFill>
              </a:rPr>
              <a:t>has been commissioned</a:t>
            </a:r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8" b="3860"/>
          <a:stretch/>
        </p:blipFill>
        <p:spPr bwMode="auto">
          <a:xfrm>
            <a:off x="273465" y="3744416"/>
            <a:ext cx="8619015" cy="2492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1" name="Picture 20" descr="DDB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710296"/>
            <a:ext cx="6768752" cy="2006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Diamond</a:t>
            </a:r>
            <a:r>
              <a:rPr lang="en-GB" dirty="0" smtClean="0">
                <a:solidFill>
                  <a:schemeClr val="bg1"/>
                </a:solidFill>
              </a:rPr>
              <a:t>        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Low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Emittance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</a:t>
            </a:r>
            <a:r>
              <a:rPr lang="en-GB" dirty="0" err="1" smtClean="0">
                <a:solidFill>
                  <a:schemeClr val="bg1"/>
                </a:solidFill>
              </a:rPr>
              <a:t>DDBA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HMBA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optimization               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14</a:t>
            </a:fld>
            <a:r>
              <a:rPr lang="en-GB" smtClean="0"/>
              <a:t>/28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68694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Screen Shot 2016-11-26 at 01.38.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405" y="3429000"/>
            <a:ext cx="4574051" cy="3096344"/>
          </a:xfrm>
          <a:prstGeom prst="roundRect">
            <a:avLst>
              <a:gd name="adj" fmla="val 4082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073"/>
          <a:stretch/>
        </p:blipFill>
        <p:spPr>
          <a:xfrm>
            <a:off x="467544" y="728384"/>
            <a:ext cx="8208912" cy="26286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8" name="Picture 7" descr="Screen Shot 2016-11-22 at 00.48.05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415188"/>
            <a:ext cx="3432452" cy="3110156"/>
          </a:xfrm>
          <a:prstGeom prst="roundRect">
            <a:avLst>
              <a:gd name="adj" fmla="val 3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1" name="TextBox 10"/>
          <p:cNvSpPr txBox="1"/>
          <p:nvPr/>
        </p:nvSpPr>
        <p:spPr>
          <a:xfrm>
            <a:off x="611560" y="836712"/>
            <a:ext cx="3636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DDBA</a:t>
            </a:r>
            <a:r>
              <a:rPr lang="en-GB" dirty="0" smtClean="0">
                <a:solidFill>
                  <a:schemeClr val="bg1"/>
                </a:solidFill>
              </a:rPr>
              <a:t> cell installation (16/11/2016)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43608" y="5169515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>
                <a:solidFill>
                  <a:schemeClr val="bg1"/>
                </a:solidFill>
              </a:rPr>
              <a:t>b</a:t>
            </a:r>
            <a:r>
              <a:rPr lang="en-GB" sz="1400" dirty="0" smtClean="0">
                <a:solidFill>
                  <a:schemeClr val="bg1"/>
                </a:solidFill>
              </a:rPr>
              <a:t>eam accumulation in the SR</a:t>
            </a:r>
          </a:p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(17/11/2016)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211960" y="4941823"/>
            <a:ext cx="19084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Beam current = </a:t>
            </a:r>
            <a:r>
              <a:rPr lang="en-GB" sz="1400" dirty="0" err="1" smtClean="0">
                <a:solidFill>
                  <a:schemeClr val="bg1"/>
                </a:solidFill>
              </a:rPr>
              <a:t>300mA</a:t>
            </a:r>
            <a:endParaRPr lang="en-GB" sz="1400" dirty="0" smtClean="0">
              <a:solidFill>
                <a:schemeClr val="bg1"/>
              </a:solidFill>
            </a:endParaRPr>
          </a:p>
          <a:p>
            <a:pPr algn="ctr"/>
            <a:r>
              <a:rPr lang="en-GB" sz="1400" dirty="0" smtClean="0">
                <a:solidFill>
                  <a:schemeClr val="bg1"/>
                </a:solidFill>
              </a:rPr>
              <a:t>(24/11/2016)</a:t>
            </a:r>
            <a:endParaRPr lang="en-GB" sz="1400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0" y="610270"/>
            <a:ext cx="9141799" cy="5915074"/>
            <a:chOff x="0" y="610270"/>
            <a:chExt cx="9141799" cy="591507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364" t="20000" r="28281" b="34083"/>
            <a:stretch/>
          </p:blipFill>
          <p:spPr bwMode="auto">
            <a:xfrm>
              <a:off x="0" y="610270"/>
              <a:ext cx="9141799" cy="5915074"/>
            </a:xfrm>
            <a:prstGeom prst="roundRect">
              <a:avLst>
                <a:gd name="adj" fmla="val 2475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" name="TextBox 12"/>
            <p:cNvSpPr txBox="1"/>
            <p:nvPr/>
          </p:nvSpPr>
          <p:spPr>
            <a:xfrm>
              <a:off x="179512" y="1700808"/>
              <a:ext cx="3672408" cy="289310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chemeClr val="bg1"/>
                  </a:solidFill>
                </a:rPr>
                <a:t>8/3/2017</a:t>
              </a:r>
            </a:p>
            <a:p>
              <a:r>
                <a:rPr lang="en-GB" sz="1400" dirty="0" err="1" smtClean="0">
                  <a:solidFill>
                    <a:schemeClr val="bg1"/>
                  </a:solidFill>
                </a:rPr>
                <a:t>Ib</a:t>
              </a:r>
              <a:r>
                <a:rPr lang="en-GB" sz="1400" dirty="0" smtClean="0">
                  <a:solidFill>
                    <a:schemeClr val="bg1"/>
                  </a:solidFill>
                </a:rPr>
                <a:t> = </a:t>
              </a:r>
              <a:r>
                <a:rPr lang="en-GB" sz="1400" dirty="0" err="1" smtClean="0">
                  <a:solidFill>
                    <a:schemeClr val="bg1"/>
                  </a:solidFill>
                </a:rPr>
                <a:t>300mA</a:t>
              </a:r>
              <a:endParaRPr lang="en-GB" sz="1400" dirty="0" smtClean="0">
                <a:solidFill>
                  <a:schemeClr val="bg1"/>
                </a:solidFill>
              </a:endParaRPr>
            </a:p>
            <a:p>
              <a:r>
                <a:rPr lang="en-GB" sz="1400" dirty="0" smtClean="0">
                  <a:solidFill>
                    <a:schemeClr val="bg1"/>
                  </a:solidFill>
                </a:rPr>
                <a:t>C = 0.27%</a:t>
              </a:r>
            </a:p>
            <a:p>
              <a:r>
                <a:rPr lang="en-GB" sz="1400" dirty="0" smtClean="0">
                  <a:solidFill>
                    <a:schemeClr val="bg1"/>
                  </a:solidFill>
                </a:rPr>
                <a:t>LT ~ </a:t>
              </a:r>
              <a:r>
                <a:rPr lang="en-GB" sz="1400" dirty="0" err="1" smtClean="0">
                  <a:solidFill>
                    <a:schemeClr val="bg1"/>
                  </a:solidFill>
                </a:rPr>
                <a:t>12hrs</a:t>
              </a:r>
              <a:endParaRPr lang="en-GB" sz="1400" dirty="0" smtClean="0">
                <a:solidFill>
                  <a:schemeClr val="bg1"/>
                </a:solidFill>
              </a:endParaRPr>
            </a:p>
            <a:p>
              <a:r>
                <a:rPr lang="en-GB" sz="1400" dirty="0" smtClean="0">
                  <a:solidFill>
                    <a:schemeClr val="bg1"/>
                  </a:solidFill>
                </a:rPr>
                <a:t>New tune point</a:t>
              </a:r>
            </a:p>
            <a:p>
              <a:endParaRPr lang="en-GB" sz="1400" dirty="0">
                <a:solidFill>
                  <a:schemeClr val="bg1"/>
                </a:solidFill>
              </a:endParaRPr>
            </a:p>
            <a:p>
              <a:endParaRPr lang="en-GB" sz="1400" dirty="0" smtClean="0">
                <a:solidFill>
                  <a:schemeClr val="bg1"/>
                </a:solidFill>
              </a:endParaRPr>
            </a:p>
            <a:p>
              <a:endParaRPr lang="en-GB" sz="1400" dirty="0">
                <a:solidFill>
                  <a:schemeClr val="bg1"/>
                </a:solidFill>
              </a:endParaRPr>
            </a:p>
            <a:p>
              <a:endParaRPr lang="en-GB" sz="1400" dirty="0" smtClean="0">
                <a:solidFill>
                  <a:schemeClr val="bg1"/>
                </a:solidFill>
              </a:endParaRPr>
            </a:p>
            <a:p>
              <a:endParaRPr lang="en-GB" sz="1400" dirty="0" smtClean="0">
                <a:solidFill>
                  <a:schemeClr val="bg1"/>
                </a:solidFill>
              </a:endParaRPr>
            </a:p>
            <a:p>
              <a:endParaRPr lang="en-GB" sz="1400" dirty="0" smtClean="0">
                <a:solidFill>
                  <a:schemeClr val="bg1"/>
                </a:solidFill>
              </a:endParaRPr>
            </a:p>
            <a:p>
              <a:r>
                <a:rPr lang="en-GB" sz="1400" dirty="0" smtClean="0">
                  <a:solidFill>
                    <a:schemeClr val="bg1"/>
                  </a:solidFill>
                </a:rPr>
                <a:t>Wigglers ON </a:t>
              </a:r>
            </a:p>
            <a:p>
              <a:r>
                <a:rPr lang="en-GB" sz="1400" dirty="0" smtClean="0">
                  <a:solidFill>
                    <a:schemeClr val="bg1"/>
                  </a:solidFill>
                </a:rPr>
                <a:t>Emi = 3.06     </a:t>
              </a:r>
              <a:r>
                <a:rPr lang="en-GB" sz="1400" dirty="0" smtClean="0">
                  <a:solidFill>
                    <a:schemeClr val="bg1"/>
                  </a:solidFill>
                  <a:sym typeface="Wingdings" panose="05000000000000000000" pitchFamily="2" charset="2"/>
                </a:rPr>
                <a:t>   </a:t>
              </a:r>
              <a:r>
                <a:rPr lang="en-GB" sz="1400" dirty="0" err="1" smtClean="0">
                  <a:solidFill>
                    <a:schemeClr val="bg1"/>
                  </a:solidFill>
                  <a:sym typeface="Wingdings" panose="05000000000000000000" pitchFamily="2" charset="2"/>
                </a:rPr>
                <a:t>2.8nm</a:t>
              </a:r>
              <a:r>
                <a:rPr lang="en-GB" sz="1400" dirty="0" smtClean="0">
                  <a:solidFill>
                    <a:schemeClr val="bg1"/>
                  </a:solidFill>
                  <a:sym typeface="Wingdings" panose="05000000000000000000" pitchFamily="2" charset="2"/>
                </a:rPr>
                <a:t> (Low-Eta lattice) 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Diamond</a:t>
            </a:r>
            <a:r>
              <a:rPr lang="en-GB" dirty="0" smtClean="0">
                <a:solidFill>
                  <a:schemeClr val="bg1"/>
                </a:solidFill>
              </a:rPr>
              <a:t>        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Low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Emittance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</a:t>
            </a:r>
            <a:r>
              <a:rPr lang="en-GB" dirty="0" err="1" smtClean="0">
                <a:solidFill>
                  <a:schemeClr val="bg1"/>
                </a:solidFill>
              </a:rPr>
              <a:t>DDBA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HMBA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optimization               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123727" y="0"/>
            <a:ext cx="4854911" cy="6858000"/>
            <a:chOff x="2123727" y="0"/>
            <a:chExt cx="4854911" cy="6858000"/>
          </a:xfrm>
        </p:grpSpPr>
        <p:pic>
          <p:nvPicPr>
            <p:cNvPr id="5122" name="Picture 2" descr="C:\Users\xph53246\Pictures\DDBA_J02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542"/>
            <a:stretch/>
          </p:blipFill>
          <p:spPr bwMode="auto">
            <a:xfrm>
              <a:off x="2123727" y="0"/>
              <a:ext cx="4854911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>
            <a:xfrm>
              <a:off x="3382665" y="5169515"/>
              <a:ext cx="1783541" cy="12003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dirty="0" err="1" smtClean="0">
                  <a:solidFill>
                    <a:schemeClr val="bg1"/>
                  </a:solidFill>
                </a:rPr>
                <a:t>J02</a:t>
              </a:r>
              <a:r>
                <a:rPr lang="en-GB" dirty="0" smtClean="0">
                  <a:solidFill>
                    <a:schemeClr val="bg1"/>
                  </a:solidFill>
                </a:rPr>
                <a:t> – </a:t>
              </a:r>
              <a:r>
                <a:rPr lang="en-GB" dirty="0" err="1" smtClean="0">
                  <a:solidFill>
                    <a:schemeClr val="bg1"/>
                  </a:solidFill>
                </a:rPr>
                <a:t>undulator</a:t>
              </a:r>
              <a:endParaRPr lang="en-GB" dirty="0" smtClean="0">
                <a:solidFill>
                  <a:schemeClr val="bg1"/>
                </a:solidFill>
              </a:endParaRPr>
            </a:p>
            <a:p>
              <a:r>
                <a:rPr lang="en-GB" dirty="0" smtClean="0">
                  <a:solidFill>
                    <a:schemeClr val="bg1"/>
                  </a:solidFill>
                </a:rPr>
                <a:t>March 2017</a:t>
              </a:r>
            </a:p>
            <a:p>
              <a:r>
                <a:rPr lang="en-GB" dirty="0" smtClean="0">
                  <a:solidFill>
                    <a:schemeClr val="bg1"/>
                  </a:solidFill>
                </a:rPr>
                <a:t>shut-down</a:t>
              </a:r>
            </a:p>
            <a:p>
              <a:r>
                <a:rPr lang="en-GB" dirty="0" smtClean="0">
                  <a:solidFill>
                    <a:schemeClr val="bg1"/>
                  </a:solidFill>
                </a:rPr>
                <a:t>installation</a:t>
              </a:r>
              <a:endParaRPr lang="en-GB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15</a:t>
            </a:fld>
            <a:r>
              <a:rPr lang="en-GB" smtClean="0"/>
              <a:t>/28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51589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980728"/>
            <a:ext cx="8748464" cy="4968552"/>
          </a:xfrm>
          <a:solidFill>
            <a:srgbClr val="FFFFFF">
              <a:alpha val="79000"/>
            </a:srgbClr>
          </a:solidFill>
        </p:spPr>
        <p:txBody>
          <a:bodyPr>
            <a:normAutofit/>
          </a:bodyPr>
          <a:lstStyle/>
          <a:p>
            <a:pPr marL="457200" lvl="1" indent="0" algn="just" eaLnBrk="1" hangingPunct="1">
              <a:buNone/>
            </a:pPr>
            <a:r>
              <a:rPr lang="en-GB" sz="2600" dirty="0" smtClean="0"/>
              <a:t>There were few reasons to go </a:t>
            </a:r>
            <a:r>
              <a:rPr lang="en-GB" sz="2600" b="1" dirty="0" smtClean="0">
                <a:solidFill>
                  <a:srgbClr val="1E39F6"/>
                </a:solidFill>
              </a:rPr>
              <a:t>beyond the DDBA</a:t>
            </a:r>
            <a:r>
              <a:rPr lang="en-GB" sz="2600" b="1" dirty="0" smtClean="0"/>
              <a:t> </a:t>
            </a:r>
            <a:r>
              <a:rPr lang="en-GB" sz="2600" dirty="0" smtClean="0"/>
              <a:t>concept:</a:t>
            </a:r>
          </a:p>
          <a:p>
            <a:pPr marL="457200" lvl="1" indent="0" algn="just" eaLnBrk="1" hangingPunct="1">
              <a:buNone/>
            </a:pPr>
            <a:endParaRPr lang="en-GB" sz="800" dirty="0" smtClean="0"/>
          </a:p>
          <a:p>
            <a:pPr marL="1371600" lvl="2" indent="-457200" algn="just">
              <a:buFont typeface="+mj-lt"/>
              <a:buAutoNum type="arabicPeriod"/>
            </a:pPr>
            <a:r>
              <a:rPr lang="en-GB" dirty="0" smtClean="0"/>
              <a:t>a request from </a:t>
            </a:r>
            <a:r>
              <a:rPr lang="en-GB" b="1" dirty="0" err="1" smtClean="0"/>
              <a:t>beamlines</a:t>
            </a:r>
            <a:r>
              <a:rPr lang="en-GB" dirty="0" smtClean="0"/>
              <a:t> for a </a:t>
            </a:r>
            <a:r>
              <a:rPr lang="en-GB" b="1" dirty="0" smtClean="0"/>
              <a:t>more aggressive scheme: </a:t>
            </a:r>
            <a:r>
              <a:rPr lang="en-GB" b="1" dirty="0" err="1" smtClean="0">
                <a:solidFill>
                  <a:srgbClr val="1E39F6"/>
                </a:solidFill>
              </a:rPr>
              <a:t>20x</a:t>
            </a:r>
            <a:r>
              <a:rPr lang="en-GB" b="1" dirty="0" smtClean="0">
                <a:solidFill>
                  <a:srgbClr val="1E39F6"/>
                </a:solidFill>
              </a:rPr>
              <a:t> reduction in </a:t>
            </a:r>
            <a:r>
              <a:rPr lang="en-GB" b="1" dirty="0" err="1" smtClean="0">
                <a:solidFill>
                  <a:srgbClr val="1E39F6"/>
                </a:solidFill>
              </a:rPr>
              <a:t>emittance</a:t>
            </a:r>
            <a:endParaRPr lang="en-GB" b="1" dirty="0" smtClean="0">
              <a:solidFill>
                <a:srgbClr val="1E39F6"/>
              </a:solidFill>
            </a:endParaRPr>
          </a:p>
          <a:p>
            <a:pPr marL="1371600" lvl="2" indent="-457200" algn="just">
              <a:buFont typeface="+mj-lt"/>
              <a:buAutoNum type="arabicPeriod"/>
            </a:pPr>
            <a:r>
              <a:rPr lang="en-GB" dirty="0" smtClean="0"/>
              <a:t>Challenges in the </a:t>
            </a:r>
            <a:r>
              <a:rPr lang="en-GB" b="1" dirty="0" smtClean="0"/>
              <a:t>optimization</a:t>
            </a:r>
            <a:r>
              <a:rPr lang="en-GB" dirty="0" smtClean="0"/>
              <a:t> of Lifetime, Dynamic Aperture</a:t>
            </a:r>
          </a:p>
          <a:p>
            <a:pPr marL="914400" lvl="2" indent="0" algn="just">
              <a:buNone/>
            </a:pPr>
            <a:endParaRPr lang="en-GB" sz="800" dirty="0" smtClean="0"/>
          </a:p>
          <a:p>
            <a:pPr marL="457200" lvl="1" indent="0" algn="just">
              <a:buNone/>
            </a:pPr>
            <a:r>
              <a:rPr lang="en-GB" sz="2600" dirty="0" smtClean="0"/>
              <a:t>Point (1) led to a </a:t>
            </a:r>
            <a:r>
              <a:rPr lang="en-GB" sz="2600" b="1" dirty="0" smtClean="0"/>
              <a:t>6BA-like approach</a:t>
            </a:r>
            <a:r>
              <a:rPr lang="en-GB" sz="2600" dirty="0" smtClean="0"/>
              <a:t>, where the </a:t>
            </a:r>
            <a:r>
              <a:rPr lang="en-GB" sz="2600" b="1" dirty="0" smtClean="0"/>
              <a:t>7BA ESRF cell</a:t>
            </a:r>
            <a:r>
              <a:rPr lang="en-GB" sz="2600" dirty="0" smtClean="0"/>
              <a:t> (HMBA) was modified to create a central ID straight</a:t>
            </a:r>
          </a:p>
          <a:p>
            <a:pPr marL="457200" lvl="1" indent="0" algn="just">
              <a:buNone/>
            </a:pPr>
            <a:endParaRPr lang="en-GB" sz="800" dirty="0" smtClean="0"/>
          </a:p>
          <a:p>
            <a:pPr marL="457200" lvl="1" indent="0" algn="just">
              <a:buNone/>
            </a:pPr>
            <a:r>
              <a:rPr lang="en-GB" sz="2600" u="sng" dirty="0" smtClean="0"/>
              <a:t>Collaboration with ESRF</a:t>
            </a:r>
            <a:r>
              <a:rPr lang="en-GB" sz="2600" dirty="0" smtClean="0"/>
              <a:t> very fruitful in overcoming some design difficulties</a:t>
            </a:r>
          </a:p>
          <a:p>
            <a:pPr marL="457200" lvl="1" indent="0" algn="just">
              <a:buNone/>
            </a:pPr>
            <a:endParaRPr lang="en-GB" sz="800" dirty="0" smtClean="0"/>
          </a:p>
          <a:p>
            <a:pPr marL="457200" lvl="1" indent="0" algn="just">
              <a:buNone/>
            </a:pPr>
            <a:r>
              <a:rPr lang="en-GB" sz="2600" b="1" dirty="0" err="1" smtClean="0">
                <a:solidFill>
                  <a:srgbClr val="1E39F6"/>
                </a:solidFill>
              </a:rPr>
              <a:t>Emittance</a:t>
            </a:r>
            <a:r>
              <a:rPr lang="en-GB" sz="2600" b="1" dirty="0" smtClean="0">
                <a:solidFill>
                  <a:srgbClr val="1E39F6"/>
                </a:solidFill>
              </a:rPr>
              <a:t> </a:t>
            </a:r>
            <a:r>
              <a:rPr lang="en-GB" sz="2600" b="1" dirty="0" smtClean="0">
                <a:solidFill>
                  <a:srgbClr val="1E39F6"/>
                </a:solidFill>
                <a:sym typeface="Wingdings"/>
              </a:rPr>
              <a:t> 140 pm</a:t>
            </a:r>
            <a:endParaRPr lang="en-GB" sz="240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Diamond</a:t>
            </a:r>
            <a:r>
              <a:rPr lang="en-GB" dirty="0" smtClean="0">
                <a:solidFill>
                  <a:schemeClr val="bg1"/>
                </a:solidFill>
              </a:rPr>
              <a:t>        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Low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Emittance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DDBA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</a:t>
            </a:r>
            <a:r>
              <a:rPr lang="en-GB" dirty="0" smtClean="0">
                <a:solidFill>
                  <a:schemeClr val="bg1"/>
                </a:solidFill>
              </a:rPr>
              <a:t>HMBA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optimization               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16</a:t>
            </a:fld>
            <a:r>
              <a:rPr lang="en-GB" smtClean="0"/>
              <a:t>/28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68694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-19585" y="2026522"/>
            <a:ext cx="9163585" cy="3274686"/>
            <a:chOff x="-19585" y="1772816"/>
            <a:chExt cx="9163585" cy="3274686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031" t="27936" r="2699" b="22737"/>
            <a:stretch/>
          </p:blipFill>
          <p:spPr bwMode="auto">
            <a:xfrm>
              <a:off x="-19585" y="1772816"/>
              <a:ext cx="9163585" cy="32746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Rectangle 20"/>
            <p:cNvSpPr/>
            <p:nvPr/>
          </p:nvSpPr>
          <p:spPr>
            <a:xfrm>
              <a:off x="3892273" y="2062589"/>
              <a:ext cx="132779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b="1" dirty="0" err="1" smtClean="0">
                  <a:solidFill>
                    <a:srgbClr val="FF0000"/>
                  </a:solidFill>
                </a:rPr>
                <a:t>ESRF-HMBA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72760" y="908720"/>
            <a:ext cx="2627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 err="1" smtClean="0">
                <a:solidFill>
                  <a:srgbClr val="669900"/>
                </a:solidFill>
              </a:rPr>
              <a:t>Sextupoles</a:t>
            </a:r>
            <a:r>
              <a:rPr lang="en-GB" sz="1400" dirty="0" smtClean="0">
                <a:solidFill>
                  <a:srgbClr val="669900"/>
                </a:solidFill>
              </a:rPr>
              <a:t> located at large </a:t>
            </a:r>
            <a:r>
              <a:rPr lang="en-GB" sz="1400" dirty="0" err="1" smtClean="0">
                <a:solidFill>
                  <a:srgbClr val="669900"/>
                </a:solidFill>
                <a:latin typeface="Symbol" panose="05050102010706020507" pitchFamily="18" charset="2"/>
              </a:rPr>
              <a:t>h</a:t>
            </a:r>
            <a:r>
              <a:rPr lang="en-GB" sz="1400" baseline="-25000" dirty="0" err="1" smtClean="0">
                <a:solidFill>
                  <a:srgbClr val="669900"/>
                </a:solidFill>
              </a:rPr>
              <a:t>x</a:t>
            </a:r>
            <a:r>
              <a:rPr lang="en-GB" sz="1400" dirty="0" smtClean="0">
                <a:solidFill>
                  <a:srgbClr val="669900"/>
                </a:solidFill>
              </a:rPr>
              <a:t> dispersion bumps</a:t>
            </a:r>
            <a:endParaRPr lang="en-GB" sz="1400" dirty="0">
              <a:solidFill>
                <a:srgbClr val="669900"/>
              </a:solidFill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4139952" y="908719"/>
            <a:ext cx="4393680" cy="3816425"/>
            <a:chOff x="4139952" y="973795"/>
            <a:chExt cx="4393680" cy="3751349"/>
          </a:xfrm>
        </p:grpSpPr>
        <p:sp>
          <p:nvSpPr>
            <p:cNvPr id="35" name="TextBox 34"/>
            <p:cNvSpPr txBox="1"/>
            <p:nvPr/>
          </p:nvSpPr>
          <p:spPr>
            <a:xfrm>
              <a:off x="5796136" y="973795"/>
              <a:ext cx="2737496" cy="8875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Central </a:t>
              </a:r>
              <a:r>
                <a:rPr lang="en-GB" sz="1400" dirty="0" err="1" smtClean="0"/>
                <a:t>DQ2</a:t>
              </a:r>
              <a:r>
                <a:rPr lang="en-GB" sz="1400" dirty="0" smtClean="0"/>
                <a:t> removed</a:t>
              </a:r>
            </a:p>
            <a:p>
              <a:r>
                <a:rPr lang="en-GB" sz="1400" dirty="0" smtClean="0"/>
                <a:t>Drift spaces kept equal</a:t>
              </a:r>
            </a:p>
            <a:p>
              <a:r>
                <a:rPr lang="en-GB" sz="1400" dirty="0" smtClean="0"/>
                <a:t>Magnet lengths shortened thanks to </a:t>
              </a:r>
            </a:p>
            <a:p>
              <a:r>
                <a:rPr lang="en-GB" sz="1400" dirty="0" smtClean="0"/>
                <a:t>reduced gradient (</a:t>
              </a:r>
              <a:r>
                <a:rPr lang="en-GB" sz="1400" dirty="0" err="1" smtClean="0"/>
                <a:t>6GeV</a:t>
              </a:r>
              <a:r>
                <a:rPr lang="en-GB" sz="1400" dirty="0" smtClean="0"/>
                <a:t> </a:t>
              </a:r>
              <a:r>
                <a:rPr lang="en-GB" sz="1400" dirty="0" smtClean="0">
                  <a:sym typeface="Wingdings" panose="05000000000000000000" pitchFamily="2" charset="2"/>
                </a:rPr>
                <a:t> </a:t>
              </a:r>
              <a:r>
                <a:rPr lang="en-GB" sz="1400" dirty="0" err="1" smtClean="0">
                  <a:sym typeface="Wingdings" panose="05000000000000000000" pitchFamily="2" charset="2"/>
                </a:rPr>
                <a:t>3GeV</a:t>
              </a:r>
              <a:r>
                <a:rPr lang="en-GB" sz="1400" dirty="0" smtClean="0">
                  <a:sym typeface="Wingdings" panose="05000000000000000000" pitchFamily="2" charset="2"/>
                </a:rPr>
                <a:t>)</a:t>
              </a:r>
              <a:endParaRPr lang="en-GB" sz="1400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4139952" y="3356992"/>
              <a:ext cx="1008112" cy="1368152"/>
            </a:xfrm>
            <a:prstGeom prst="roundRect">
              <a:avLst/>
            </a:prstGeom>
            <a:solidFill>
              <a:srgbClr val="FFFFFF"/>
            </a:solidFill>
            <a:ln>
              <a:noFill/>
            </a:ln>
            <a:effectLst>
              <a:softEdge rad="190500"/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0" y="1916832"/>
            <a:ext cx="9163585" cy="3816424"/>
            <a:chOff x="0" y="1916832"/>
            <a:chExt cx="9163585" cy="3816424"/>
          </a:xfrm>
        </p:grpSpPr>
        <p:grpSp>
          <p:nvGrpSpPr>
            <p:cNvPr id="14" name="Group 13"/>
            <p:cNvGrpSpPr/>
            <p:nvPr/>
          </p:nvGrpSpPr>
          <p:grpSpPr>
            <a:xfrm>
              <a:off x="0" y="1916832"/>
              <a:ext cx="9163585" cy="3600400"/>
              <a:chOff x="0" y="1844824"/>
              <a:chExt cx="9163585" cy="3600400"/>
            </a:xfrm>
          </p:grpSpPr>
          <p:pic>
            <p:nvPicPr>
              <p:cNvPr id="3075" name="Picture 3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617" t="36064" r="2540" b="14412"/>
              <a:stretch/>
            </p:blipFill>
            <p:spPr bwMode="auto">
              <a:xfrm>
                <a:off x="0" y="1844824"/>
                <a:ext cx="9163585" cy="330408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8" name="Rectangle 7"/>
              <p:cNvSpPr/>
              <p:nvPr/>
            </p:nvSpPr>
            <p:spPr>
              <a:xfrm>
                <a:off x="4041956" y="2132856"/>
                <a:ext cx="105368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b="1" dirty="0" smtClean="0">
                    <a:solidFill>
                      <a:srgbClr val="FF0000"/>
                    </a:solidFill>
                  </a:rPr>
                  <a:t>DII-</a:t>
                </a:r>
                <a:r>
                  <a:rPr lang="en-GB" b="1" dirty="0" err="1" smtClean="0">
                    <a:solidFill>
                      <a:srgbClr val="FF0000"/>
                    </a:solidFill>
                  </a:rPr>
                  <a:t>DTBA</a:t>
                </a:r>
                <a:endParaRPr lang="en-GB" b="1" dirty="0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18" name="Group 17"/>
              <p:cNvGrpSpPr/>
              <p:nvPr/>
            </p:nvGrpSpPr>
            <p:grpSpPr>
              <a:xfrm>
                <a:off x="2699792" y="4293096"/>
                <a:ext cx="3917586" cy="1152128"/>
                <a:chOff x="2566820" y="4948019"/>
                <a:chExt cx="3701562" cy="1152128"/>
              </a:xfrm>
            </p:grpSpPr>
            <p:sp>
              <p:nvSpPr>
                <p:cNvPr id="44" name="Freeform 43"/>
                <p:cNvSpPr/>
                <p:nvPr/>
              </p:nvSpPr>
              <p:spPr>
                <a:xfrm>
                  <a:off x="2566820" y="5487647"/>
                  <a:ext cx="3701562" cy="450265"/>
                </a:xfrm>
                <a:custGeom>
                  <a:avLst/>
                  <a:gdLst>
                    <a:gd name="connsiteX0" fmla="*/ 0 w 3701562"/>
                    <a:gd name="connsiteY0" fmla="*/ 0 h 439616"/>
                    <a:gd name="connsiteX1" fmla="*/ 0 w 3701562"/>
                    <a:gd name="connsiteY1" fmla="*/ 439616 h 439616"/>
                    <a:gd name="connsiteX2" fmla="*/ 3701562 w 3701562"/>
                    <a:gd name="connsiteY2" fmla="*/ 439616 h 439616"/>
                    <a:gd name="connsiteX3" fmla="*/ 3701562 w 3701562"/>
                    <a:gd name="connsiteY3" fmla="*/ 0 h 4396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01562" h="439616">
                      <a:moveTo>
                        <a:pt x="0" y="0"/>
                      </a:moveTo>
                      <a:lnTo>
                        <a:pt x="0" y="439616"/>
                      </a:lnTo>
                      <a:lnTo>
                        <a:pt x="3701562" y="439616"/>
                      </a:lnTo>
                      <a:lnTo>
                        <a:pt x="3701562" y="0"/>
                      </a:lnTo>
                    </a:path>
                  </a:pathLst>
                </a:custGeom>
                <a:noFill/>
                <a:ln w="28575">
                  <a:solidFill>
                    <a:srgbClr val="6699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cxnSp>
              <p:nvCxnSpPr>
                <p:cNvPr id="45" name="Straight Connector 44"/>
                <p:cNvCxnSpPr>
                  <a:stCxn id="44" idx="0"/>
                </p:cNvCxnSpPr>
                <p:nvPr/>
              </p:nvCxnSpPr>
              <p:spPr>
                <a:xfrm flipV="1">
                  <a:off x="2566820" y="5092035"/>
                  <a:ext cx="0" cy="395612"/>
                </a:xfrm>
                <a:prstGeom prst="line">
                  <a:avLst/>
                </a:prstGeom>
                <a:ln w="28575">
                  <a:solidFill>
                    <a:srgbClr val="6699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6" name="Straight Connector 45"/>
                <p:cNvCxnSpPr>
                  <a:stCxn id="44" idx="3"/>
                </p:cNvCxnSpPr>
                <p:nvPr/>
              </p:nvCxnSpPr>
              <p:spPr>
                <a:xfrm flipV="1">
                  <a:off x="6268382" y="4948019"/>
                  <a:ext cx="0" cy="539628"/>
                </a:xfrm>
                <a:prstGeom prst="line">
                  <a:avLst/>
                </a:prstGeom>
                <a:ln w="28575">
                  <a:solidFill>
                    <a:srgbClr val="669900"/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7" name="TextBox 46"/>
                <p:cNvSpPr txBox="1"/>
                <p:nvPr/>
              </p:nvSpPr>
              <p:spPr>
                <a:xfrm>
                  <a:off x="3655417" y="5823148"/>
                  <a:ext cx="1657696" cy="276999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 smtClean="0">
                      <a:solidFill>
                        <a:srgbClr val="669900"/>
                      </a:solidFill>
                    </a:rPr>
                    <a:t>~ (</a:t>
                  </a:r>
                  <a:r>
                    <a:rPr lang="en-GB" sz="1200" dirty="0" err="1" smtClean="0">
                      <a:solidFill>
                        <a:srgbClr val="669900"/>
                      </a:solidFill>
                    </a:rPr>
                    <a:t>3</a:t>
                  </a:r>
                  <a:r>
                    <a:rPr lang="en-GB" sz="1200" dirty="0" err="1" smtClean="0">
                      <a:solidFill>
                        <a:srgbClr val="669900"/>
                      </a:solidFill>
                      <a:latin typeface="Symbol" panose="05050102010706020507" pitchFamily="18" charset="2"/>
                    </a:rPr>
                    <a:t>p</a:t>
                  </a:r>
                  <a:r>
                    <a:rPr lang="en-GB" sz="1200" dirty="0" err="1" smtClean="0">
                      <a:solidFill>
                        <a:srgbClr val="669900"/>
                      </a:solidFill>
                    </a:rPr>
                    <a:t>,</a:t>
                  </a:r>
                  <a:r>
                    <a:rPr lang="en-GB" sz="1200" dirty="0" err="1" smtClean="0">
                      <a:solidFill>
                        <a:srgbClr val="669900"/>
                      </a:solidFill>
                      <a:latin typeface="Symbol" panose="05050102010706020507" pitchFamily="18" charset="2"/>
                    </a:rPr>
                    <a:t>p</a:t>
                  </a:r>
                  <a:r>
                    <a:rPr lang="en-GB" sz="1200" dirty="0" smtClean="0">
                      <a:solidFill>
                        <a:srgbClr val="669900"/>
                      </a:solidFill>
                    </a:rPr>
                    <a:t>) phase advance </a:t>
                  </a:r>
                  <a:endParaRPr lang="en-GB" sz="1200" dirty="0">
                    <a:solidFill>
                      <a:srgbClr val="669900"/>
                    </a:solidFill>
                  </a:endParaRPr>
                </a:p>
              </p:txBody>
            </p:sp>
          </p:grpSp>
        </p:grpSp>
        <p:sp>
          <p:nvSpPr>
            <p:cNvPr id="2" name="TextBox 1"/>
            <p:cNvSpPr txBox="1"/>
            <p:nvPr/>
          </p:nvSpPr>
          <p:spPr>
            <a:xfrm>
              <a:off x="7183874" y="4717593"/>
              <a:ext cx="1042273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0" b="1" dirty="0" err="1" smtClean="0">
                  <a:solidFill>
                    <a:srgbClr val="1E39F6"/>
                  </a:solidFill>
                </a:rPr>
                <a:t>C2</a:t>
              </a:r>
              <a:endParaRPr lang="en-GB" sz="6000" b="1" dirty="0">
                <a:solidFill>
                  <a:srgbClr val="1E39F6"/>
                </a:solidFill>
              </a:endParaRPr>
            </a:p>
          </p:txBody>
        </p:sp>
      </p:grpSp>
      <p:cxnSp>
        <p:nvCxnSpPr>
          <p:cNvPr id="19" name="Straight Arrow Connector 18"/>
          <p:cNvCxnSpPr>
            <a:stCxn id="20" idx="2"/>
          </p:cNvCxnSpPr>
          <p:nvPr/>
        </p:nvCxnSpPr>
        <p:spPr>
          <a:xfrm>
            <a:off x="1386276" y="1431940"/>
            <a:ext cx="1076249" cy="594582"/>
          </a:xfrm>
          <a:prstGeom prst="straightConnector1">
            <a:avLst/>
          </a:prstGeom>
          <a:ln>
            <a:solidFill>
              <a:srgbClr val="66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2843808" y="941819"/>
            <a:ext cx="21602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 err="1" smtClean="0"/>
              <a:t>ESRF</a:t>
            </a:r>
            <a:r>
              <a:rPr lang="en-GB" sz="1200" dirty="0" smtClean="0"/>
              <a:t> - </a:t>
            </a:r>
            <a:r>
              <a:rPr lang="en-GB" sz="1200" b="1" dirty="0" err="1" smtClean="0"/>
              <a:t>HMBA</a:t>
            </a:r>
            <a:endParaRPr lang="en-GB" sz="1200" b="1" dirty="0" smtClean="0"/>
          </a:p>
          <a:p>
            <a:r>
              <a:rPr lang="en-GB" sz="1200" dirty="0" smtClean="0"/>
              <a:t>E:                 6 </a:t>
            </a:r>
            <a:r>
              <a:rPr lang="en-GB" sz="1200" dirty="0" err="1" smtClean="0"/>
              <a:t>GeV</a:t>
            </a:r>
            <a:endParaRPr lang="en-GB" sz="1200" dirty="0"/>
          </a:p>
          <a:p>
            <a:r>
              <a:rPr lang="en-GB" sz="1200" dirty="0"/>
              <a:t>Cell </a:t>
            </a:r>
            <a:r>
              <a:rPr lang="en-GB" sz="1200" dirty="0" err="1"/>
              <a:t>lenghts</a:t>
            </a:r>
            <a:r>
              <a:rPr lang="en-GB" sz="1200" dirty="0"/>
              <a:t>:  </a:t>
            </a:r>
            <a:r>
              <a:rPr lang="en-GB" sz="1200" dirty="0" err="1"/>
              <a:t>26.4m</a:t>
            </a:r>
            <a:r>
              <a:rPr lang="en-GB" sz="1200" dirty="0"/>
              <a:t> </a:t>
            </a:r>
          </a:p>
          <a:p>
            <a:r>
              <a:rPr lang="en-GB" sz="1200" dirty="0"/>
              <a:t>C:                  </a:t>
            </a:r>
            <a:r>
              <a:rPr lang="en-GB" sz="1200" dirty="0" err="1"/>
              <a:t>844m</a:t>
            </a:r>
            <a:r>
              <a:rPr lang="en-GB" sz="1200" dirty="0"/>
              <a:t> (32 cells)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648072" y="941819"/>
            <a:ext cx="4350455" cy="5601528"/>
            <a:chOff x="648072" y="941819"/>
            <a:chExt cx="4350455" cy="5601528"/>
          </a:xfrm>
        </p:grpSpPr>
        <p:sp>
          <p:nvSpPr>
            <p:cNvPr id="30" name="Rectangle 29"/>
            <p:cNvSpPr/>
            <p:nvPr/>
          </p:nvSpPr>
          <p:spPr>
            <a:xfrm>
              <a:off x="2838287" y="941819"/>
              <a:ext cx="2160240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r>
                <a:rPr lang="en-GB" sz="1200" dirty="0" smtClean="0"/>
                <a:t>DII   - </a:t>
              </a:r>
              <a:r>
                <a:rPr lang="en-GB" sz="1200" b="1" dirty="0" err="1" smtClean="0"/>
                <a:t>DTBA</a:t>
              </a:r>
              <a:endParaRPr lang="en-GB" sz="1200" b="1" dirty="0" smtClean="0"/>
            </a:p>
            <a:p>
              <a:r>
                <a:rPr lang="en-GB" sz="1200" dirty="0" smtClean="0"/>
                <a:t>E:                 3 </a:t>
              </a:r>
              <a:r>
                <a:rPr lang="en-GB" sz="1200" dirty="0" err="1" smtClean="0"/>
                <a:t>GeV</a:t>
              </a:r>
              <a:endParaRPr lang="en-GB" sz="1200" dirty="0"/>
            </a:p>
            <a:p>
              <a:r>
                <a:rPr lang="en-GB" sz="1200" dirty="0"/>
                <a:t>Cell </a:t>
              </a:r>
              <a:r>
                <a:rPr lang="en-GB" sz="1200" dirty="0" err="1"/>
                <a:t>lenghts</a:t>
              </a:r>
              <a:r>
                <a:rPr lang="en-GB" sz="1200" dirty="0"/>
                <a:t>:  </a:t>
              </a:r>
              <a:r>
                <a:rPr lang="en-GB" sz="1200" dirty="0" err="1" smtClean="0"/>
                <a:t>22.6m</a:t>
              </a:r>
              <a:r>
                <a:rPr lang="en-GB" sz="1200" dirty="0" smtClean="0"/>
                <a:t> </a:t>
              </a:r>
              <a:endParaRPr lang="en-GB" sz="1200" dirty="0"/>
            </a:p>
            <a:p>
              <a:r>
                <a:rPr lang="en-GB" sz="1200" dirty="0"/>
                <a:t>C:                 </a:t>
              </a:r>
              <a:r>
                <a:rPr lang="en-GB" sz="1200" dirty="0" err="1" smtClean="0"/>
                <a:t>561m</a:t>
              </a:r>
              <a:r>
                <a:rPr lang="en-GB" sz="1200" dirty="0" smtClean="0"/>
                <a:t> (24 cells</a:t>
              </a:r>
              <a:r>
                <a:rPr lang="en-GB" sz="1200" dirty="0"/>
                <a:t>)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48072" y="5589240"/>
              <a:ext cx="4211960" cy="954107"/>
            </a:xfrm>
            <a:prstGeom prst="rect">
              <a:avLst/>
            </a:prstGeom>
            <a:solidFill>
              <a:srgbClr val="FFFFFF">
                <a:alpha val="69804"/>
              </a:srgbClr>
            </a:solidFill>
          </p:spPr>
          <p:txBody>
            <a:bodyPr wrap="square">
              <a:spAutoFit/>
            </a:bodyPr>
            <a:lstStyle/>
            <a:p>
              <a:r>
                <a:rPr lang="en-GB" sz="1400" dirty="0" smtClean="0"/>
                <a:t>Porting the </a:t>
              </a:r>
              <a:r>
                <a:rPr lang="en-GB" sz="1400" dirty="0" err="1" smtClean="0"/>
                <a:t>ESRF-HMBA</a:t>
              </a:r>
              <a:r>
                <a:rPr lang="en-GB" sz="1400" dirty="0" smtClean="0"/>
                <a:t> concept into Diamond SR: </a:t>
              </a:r>
            </a:p>
            <a:p>
              <a:pPr marL="285750" indent="-285750">
                <a:buFontTx/>
                <a:buChar char="-"/>
              </a:pPr>
              <a:r>
                <a:rPr lang="en-GB" sz="1400" dirty="0" smtClean="0"/>
                <a:t>by </a:t>
              </a:r>
              <a:r>
                <a:rPr lang="en-GB" sz="1400" dirty="0"/>
                <a:t>scaling magnet lengths while keeping the same </a:t>
              </a:r>
              <a:endParaRPr lang="en-GB" sz="1400" dirty="0" smtClean="0"/>
            </a:p>
            <a:p>
              <a:r>
                <a:rPr lang="en-GB" sz="1400" dirty="0"/>
                <a:t> </a:t>
              </a:r>
              <a:r>
                <a:rPr lang="en-GB" sz="1400" dirty="0" smtClean="0"/>
                <a:t>     inter-distances</a:t>
              </a:r>
            </a:p>
            <a:p>
              <a:pPr marL="285750" indent="-285750">
                <a:buFontTx/>
                <a:buChar char="-"/>
              </a:pPr>
              <a:r>
                <a:rPr lang="en-GB" sz="1400" dirty="0" smtClean="0"/>
                <a:t>by </a:t>
              </a:r>
              <a:r>
                <a:rPr lang="en-GB" sz="1400" dirty="0"/>
                <a:t>shortening cells to fit Diamond length </a:t>
              </a:r>
              <a:r>
                <a:rPr lang="en-GB" sz="1400" dirty="0" smtClean="0"/>
                <a:t>constraints</a:t>
              </a:r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Diamond</a:t>
            </a:r>
            <a:r>
              <a:rPr lang="en-GB" dirty="0" smtClean="0">
                <a:solidFill>
                  <a:schemeClr val="bg1"/>
                </a:solidFill>
              </a:rPr>
              <a:t>        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Low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Emittance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DDBA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</a:t>
            </a:r>
            <a:r>
              <a:rPr lang="en-GB" dirty="0" smtClean="0">
                <a:solidFill>
                  <a:schemeClr val="bg1"/>
                </a:solidFill>
              </a:rPr>
              <a:t>HMBA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</a:t>
            </a:r>
            <a:r>
              <a:rPr lang="en-GB" dirty="0" err="1" smtClean="0">
                <a:solidFill>
                  <a:schemeClr val="bg1"/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optimization               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17</a:t>
            </a:fld>
            <a:r>
              <a:rPr lang="en-GB" smtClean="0"/>
              <a:t>/28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2730642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1340768"/>
            <a:ext cx="8496944" cy="4524315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r>
              <a:rPr lang="en-GB" sz="2400" dirty="0" smtClean="0"/>
              <a:t>There are indeed </a:t>
            </a:r>
            <a:r>
              <a:rPr lang="en-GB" sz="2400" b="1" dirty="0" smtClean="0"/>
              <a:t>two kinds of cell, </a:t>
            </a:r>
            <a:r>
              <a:rPr lang="en-GB" sz="2400" b="1" dirty="0" err="1" smtClean="0"/>
              <a:t>C1</a:t>
            </a:r>
            <a:r>
              <a:rPr lang="en-GB" sz="2400" dirty="0" smtClean="0"/>
              <a:t> and </a:t>
            </a:r>
            <a:r>
              <a:rPr lang="en-GB" sz="2400" b="1" dirty="0" err="1" smtClean="0"/>
              <a:t>C2</a:t>
            </a:r>
            <a:r>
              <a:rPr lang="en-GB" sz="2400" b="1" dirty="0" smtClean="0"/>
              <a:t>,</a:t>
            </a:r>
            <a:r>
              <a:rPr lang="en-GB" sz="2400" dirty="0" smtClean="0"/>
              <a:t> used to reproduce the </a:t>
            </a:r>
            <a:r>
              <a:rPr lang="en-GB" sz="2400" b="1" dirty="0" err="1" smtClean="0"/>
              <a:t>SP</a:t>
            </a:r>
            <a:r>
              <a:rPr lang="en-GB" sz="2400" b="1" dirty="0" smtClean="0"/>
              <a:t>-6 structure </a:t>
            </a:r>
            <a:r>
              <a:rPr lang="en-GB" sz="2400" dirty="0" smtClean="0"/>
              <a:t>of the present lattice (</a:t>
            </a:r>
            <a:r>
              <a:rPr lang="en-GB" sz="2400" dirty="0" err="1" smtClean="0"/>
              <a:t>1long</a:t>
            </a:r>
            <a:r>
              <a:rPr lang="en-GB" sz="2400" dirty="0" smtClean="0"/>
              <a:t> / 3 short straights):  </a:t>
            </a:r>
          </a:p>
          <a:p>
            <a:endParaRPr lang="en-GB" sz="2400" b="1" dirty="0"/>
          </a:p>
          <a:p>
            <a:r>
              <a:rPr lang="en-GB" sz="2400" b="1" dirty="0" smtClean="0"/>
              <a:t>                </a:t>
            </a:r>
            <a:r>
              <a:rPr lang="en-GB" sz="2400" b="1" dirty="0" smtClean="0">
                <a:solidFill>
                  <a:srgbClr val="00CCFF"/>
                </a:solidFill>
              </a:rPr>
              <a:t>-</a:t>
            </a:r>
            <a:r>
              <a:rPr lang="en-GB" sz="2400" b="1" dirty="0" err="1" smtClean="0">
                <a:solidFill>
                  <a:srgbClr val="00CCFF"/>
                </a:solidFill>
              </a:rPr>
              <a:t>C1</a:t>
            </a:r>
            <a:r>
              <a:rPr lang="en-GB" sz="2400" b="1" dirty="0">
                <a:solidFill>
                  <a:srgbClr val="1E39F6"/>
                </a:solidFill>
              </a:rPr>
              <a:t> </a:t>
            </a:r>
            <a:r>
              <a:rPr lang="en-GB" sz="2400" b="1" dirty="0" smtClean="0">
                <a:solidFill>
                  <a:srgbClr val="1E39F6"/>
                </a:solidFill>
              </a:rPr>
              <a:t>                </a:t>
            </a:r>
            <a:r>
              <a:rPr lang="en-GB" sz="2400" b="1" dirty="0" err="1" smtClean="0">
                <a:solidFill>
                  <a:srgbClr val="1E39F6"/>
                </a:solidFill>
              </a:rPr>
              <a:t>C2</a:t>
            </a:r>
            <a:r>
              <a:rPr lang="en-GB" sz="2400" b="1" dirty="0" smtClean="0">
                <a:solidFill>
                  <a:srgbClr val="1E39F6"/>
                </a:solidFill>
              </a:rPr>
              <a:t>                  </a:t>
            </a:r>
            <a:r>
              <a:rPr lang="en-GB" sz="2400" b="1" dirty="0" err="1" smtClean="0">
                <a:solidFill>
                  <a:srgbClr val="1E39F6"/>
                </a:solidFill>
              </a:rPr>
              <a:t>C2</a:t>
            </a:r>
            <a:r>
              <a:rPr lang="en-GB" sz="2400" b="1" dirty="0" smtClean="0">
                <a:solidFill>
                  <a:srgbClr val="1E39F6"/>
                </a:solidFill>
              </a:rPr>
              <a:t>                 </a:t>
            </a:r>
            <a:r>
              <a:rPr lang="en-GB" sz="2400" b="1" dirty="0" err="1" smtClean="0">
                <a:solidFill>
                  <a:srgbClr val="00CCFF"/>
                </a:solidFill>
              </a:rPr>
              <a:t>C1</a:t>
            </a:r>
            <a:r>
              <a:rPr lang="en-GB" sz="2400" b="1" dirty="0" smtClean="0">
                <a:solidFill>
                  <a:srgbClr val="1E39F6"/>
                </a:solidFill>
              </a:rPr>
              <a:t> </a:t>
            </a:r>
          </a:p>
          <a:p>
            <a:endParaRPr lang="en-GB" sz="2400" b="1" dirty="0"/>
          </a:p>
          <a:p>
            <a:endParaRPr lang="en-GB" sz="2400" b="1" dirty="0" smtClean="0"/>
          </a:p>
          <a:p>
            <a:endParaRPr lang="en-GB" sz="2400" dirty="0" smtClean="0"/>
          </a:p>
          <a:p>
            <a:endParaRPr lang="en-GB" sz="2400" dirty="0" smtClean="0"/>
          </a:p>
          <a:p>
            <a:r>
              <a:rPr lang="en-GB" sz="2400" b="1" dirty="0" err="1" smtClean="0"/>
              <a:t>C1</a:t>
            </a:r>
            <a:r>
              <a:rPr lang="en-GB" sz="2400" dirty="0" smtClean="0"/>
              <a:t> is an </a:t>
            </a:r>
            <a:r>
              <a:rPr lang="en-GB" sz="2400" b="1" dirty="0" smtClean="0"/>
              <a:t>asymmetric cell</a:t>
            </a:r>
            <a:r>
              <a:rPr lang="en-GB" sz="2400" dirty="0" smtClean="0"/>
              <a:t>:  </a:t>
            </a:r>
            <a:r>
              <a:rPr lang="en-GB" sz="2400" b="1" dirty="0" smtClean="0"/>
              <a:t>+</a:t>
            </a:r>
            <a:r>
              <a:rPr lang="en-GB" sz="2400" b="1" dirty="0" err="1" smtClean="0"/>
              <a:t>1.5m</a:t>
            </a:r>
            <a:r>
              <a:rPr lang="en-GB" sz="2400" b="1" dirty="0" smtClean="0"/>
              <a:t> </a:t>
            </a:r>
            <a:r>
              <a:rPr lang="en-GB" sz="2400" dirty="0" err="1" smtClean="0"/>
              <a:t>w.r.t</a:t>
            </a:r>
            <a:r>
              <a:rPr lang="en-GB" sz="2400" dirty="0" smtClean="0"/>
              <a:t>. </a:t>
            </a:r>
            <a:r>
              <a:rPr lang="en-GB" sz="2400" b="1" dirty="0" err="1" smtClean="0"/>
              <a:t>C2</a:t>
            </a:r>
            <a:endParaRPr lang="en-GB" sz="2400" b="1" dirty="0" smtClean="0"/>
          </a:p>
          <a:p>
            <a:endParaRPr lang="en-GB" sz="2400" b="1" dirty="0" smtClean="0"/>
          </a:p>
          <a:p>
            <a:r>
              <a:rPr lang="en-GB" sz="2400" dirty="0" smtClean="0"/>
              <a:t>a</a:t>
            </a:r>
            <a:r>
              <a:rPr lang="en-GB" sz="2400" b="1" dirty="0" smtClean="0"/>
              <a:t> modified </a:t>
            </a:r>
            <a:r>
              <a:rPr lang="en-GB" sz="2400" b="1" dirty="0" err="1" smtClean="0"/>
              <a:t>C1</a:t>
            </a:r>
            <a:r>
              <a:rPr lang="en-GB" sz="2400" b="1" dirty="0" smtClean="0"/>
              <a:t> </a:t>
            </a:r>
            <a:r>
              <a:rPr lang="en-GB" sz="2400" dirty="0" smtClean="0"/>
              <a:t>is needed as </a:t>
            </a:r>
          </a:p>
          <a:p>
            <a:r>
              <a:rPr lang="en-GB" sz="2400" b="1" dirty="0" smtClean="0"/>
              <a:t>injection cell (</a:t>
            </a:r>
            <a:r>
              <a:rPr lang="en-GB" sz="2400" b="1" dirty="0" err="1" smtClean="0"/>
              <a:t>Cinj</a:t>
            </a:r>
            <a:r>
              <a:rPr lang="en-GB" sz="2400" b="1" dirty="0" smtClean="0"/>
              <a:t>)</a:t>
            </a:r>
            <a:endParaRPr lang="en-GB" sz="2400" b="1" dirty="0"/>
          </a:p>
        </p:txBody>
      </p:sp>
      <p:sp>
        <p:nvSpPr>
          <p:cNvPr id="8" name="Rectangle 7"/>
          <p:cNvSpPr/>
          <p:nvPr/>
        </p:nvSpPr>
        <p:spPr>
          <a:xfrm>
            <a:off x="1403648" y="3060576"/>
            <a:ext cx="504056" cy="144016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195736" y="3060576"/>
            <a:ext cx="504056" cy="144016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3131840" y="3060576"/>
            <a:ext cx="504056" cy="144016"/>
          </a:xfrm>
          <a:prstGeom prst="rect">
            <a:avLst/>
          </a:prstGeom>
          <a:solidFill>
            <a:srgbClr val="1E39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3923928" y="3060576"/>
            <a:ext cx="504056" cy="144016"/>
          </a:xfrm>
          <a:prstGeom prst="rect">
            <a:avLst/>
          </a:prstGeom>
          <a:solidFill>
            <a:srgbClr val="1E39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4860032" y="3060576"/>
            <a:ext cx="504056" cy="144016"/>
          </a:xfrm>
          <a:prstGeom prst="rect">
            <a:avLst/>
          </a:prstGeom>
          <a:solidFill>
            <a:srgbClr val="1E39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5652120" y="3060576"/>
            <a:ext cx="504056" cy="144016"/>
          </a:xfrm>
          <a:prstGeom prst="rect">
            <a:avLst/>
          </a:prstGeom>
          <a:solidFill>
            <a:srgbClr val="1E39F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>
            <a:off x="6588224" y="3060576"/>
            <a:ext cx="504056" cy="144016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7380312" y="3060576"/>
            <a:ext cx="504056" cy="144016"/>
          </a:xfrm>
          <a:prstGeom prst="rect">
            <a:avLst/>
          </a:prstGeom>
          <a:solidFill>
            <a:srgbClr val="00CC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/>
          <p:cNvCxnSpPr/>
          <p:nvPr/>
        </p:nvCxnSpPr>
        <p:spPr>
          <a:xfrm flipV="1">
            <a:off x="971600" y="2908176"/>
            <a:ext cx="0" cy="440432"/>
          </a:xfrm>
          <a:prstGeom prst="line">
            <a:avLst/>
          </a:prstGeom>
          <a:ln>
            <a:solidFill>
              <a:srgbClr val="1E39F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2915816" y="2916560"/>
            <a:ext cx="0" cy="440432"/>
          </a:xfrm>
          <a:prstGeom prst="line">
            <a:avLst/>
          </a:prstGeom>
          <a:ln>
            <a:solidFill>
              <a:srgbClr val="1E39F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V="1">
            <a:off x="4644008" y="2908176"/>
            <a:ext cx="0" cy="440432"/>
          </a:xfrm>
          <a:prstGeom prst="line">
            <a:avLst/>
          </a:prstGeom>
          <a:ln>
            <a:solidFill>
              <a:srgbClr val="1E39F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6372200" y="2908176"/>
            <a:ext cx="0" cy="440432"/>
          </a:xfrm>
          <a:prstGeom prst="line">
            <a:avLst/>
          </a:prstGeom>
          <a:ln>
            <a:solidFill>
              <a:srgbClr val="1E39F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8316416" y="2916560"/>
            <a:ext cx="0" cy="440432"/>
          </a:xfrm>
          <a:prstGeom prst="line">
            <a:avLst/>
          </a:prstGeom>
          <a:ln>
            <a:solidFill>
              <a:srgbClr val="1E39F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/>
        </p:nvSpPr>
        <p:spPr>
          <a:xfrm>
            <a:off x="899592" y="3182779"/>
            <a:ext cx="43954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err="1">
                <a:solidFill>
                  <a:srgbClr val="1E39F6"/>
                </a:solidFill>
              </a:rPr>
              <a:t>ID_C</a:t>
            </a:r>
            <a:endParaRPr lang="en-GB" sz="1000" b="1" dirty="0">
              <a:solidFill>
                <a:srgbClr val="1E39F6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835696" y="3140968"/>
            <a:ext cx="43954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err="1" smtClean="0">
                <a:solidFill>
                  <a:srgbClr val="1E39F6"/>
                </a:solidFill>
              </a:rPr>
              <a:t>ID_B</a:t>
            </a:r>
            <a:endParaRPr lang="en-GB" sz="1000" b="1" dirty="0">
              <a:solidFill>
                <a:srgbClr val="1E39F6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621510" y="3398803"/>
            <a:ext cx="6543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rgbClr val="1E39F6"/>
                </a:solidFill>
              </a:rPr>
              <a:t>2 x </a:t>
            </a:r>
            <a:r>
              <a:rPr lang="en-GB" sz="1000" b="1" dirty="0" err="1" smtClean="0">
                <a:solidFill>
                  <a:srgbClr val="1E39F6"/>
                </a:solidFill>
              </a:rPr>
              <a:t>ID_A</a:t>
            </a:r>
            <a:endParaRPr lang="en-GB" sz="1000" b="1" dirty="0">
              <a:solidFill>
                <a:srgbClr val="1E39F6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349702" y="3398803"/>
            <a:ext cx="6543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rgbClr val="1E39F6"/>
                </a:solidFill>
              </a:rPr>
              <a:t>2 x </a:t>
            </a:r>
            <a:r>
              <a:rPr lang="en-GB" sz="1000" b="1" dirty="0" err="1" smtClean="0">
                <a:solidFill>
                  <a:srgbClr val="1E39F6"/>
                </a:solidFill>
              </a:rPr>
              <a:t>ID_A</a:t>
            </a:r>
            <a:endParaRPr lang="en-GB" sz="1000" b="1" dirty="0">
              <a:solidFill>
                <a:srgbClr val="1E39F6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6077894" y="3398803"/>
            <a:ext cx="65434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smtClean="0">
                <a:solidFill>
                  <a:srgbClr val="1E39F6"/>
                </a:solidFill>
              </a:rPr>
              <a:t>2 x </a:t>
            </a:r>
            <a:r>
              <a:rPr lang="en-GB" sz="1000" b="1" dirty="0" err="1" smtClean="0">
                <a:solidFill>
                  <a:srgbClr val="1E39F6"/>
                </a:solidFill>
              </a:rPr>
              <a:t>ID_A</a:t>
            </a:r>
            <a:endParaRPr lang="en-GB" sz="1000" b="1" dirty="0">
              <a:solidFill>
                <a:srgbClr val="1E39F6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3556392" y="3140968"/>
            <a:ext cx="43954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err="1" smtClean="0">
                <a:solidFill>
                  <a:srgbClr val="1E39F6"/>
                </a:solidFill>
              </a:rPr>
              <a:t>ID_B</a:t>
            </a:r>
            <a:endParaRPr lang="en-GB" sz="1000" b="1" dirty="0">
              <a:solidFill>
                <a:srgbClr val="1E39F6"/>
              </a:solidFill>
            </a:endParaRPr>
          </a:p>
        </p:txBody>
      </p:sp>
      <p:sp>
        <p:nvSpPr>
          <p:cNvPr id="32" name="Rectangle 31"/>
          <p:cNvSpPr/>
          <p:nvPr/>
        </p:nvSpPr>
        <p:spPr>
          <a:xfrm>
            <a:off x="5284584" y="3140968"/>
            <a:ext cx="43954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err="1" smtClean="0">
                <a:solidFill>
                  <a:srgbClr val="1E39F6"/>
                </a:solidFill>
              </a:rPr>
              <a:t>ID_B</a:t>
            </a:r>
            <a:endParaRPr lang="en-GB" sz="1000" b="1" dirty="0">
              <a:solidFill>
                <a:srgbClr val="1E39F6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7012776" y="3140968"/>
            <a:ext cx="43954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err="1" smtClean="0">
                <a:solidFill>
                  <a:srgbClr val="1E39F6"/>
                </a:solidFill>
              </a:rPr>
              <a:t>ID_B</a:t>
            </a:r>
            <a:endParaRPr lang="en-GB" sz="1000" b="1" dirty="0">
              <a:solidFill>
                <a:srgbClr val="1E39F6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7804864" y="3182779"/>
            <a:ext cx="43954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b="1" dirty="0" err="1" smtClean="0">
                <a:solidFill>
                  <a:srgbClr val="1E39F6"/>
                </a:solidFill>
              </a:rPr>
              <a:t>ID_C</a:t>
            </a:r>
            <a:endParaRPr lang="en-GB" sz="1000" b="1" dirty="0">
              <a:solidFill>
                <a:srgbClr val="1E39F6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0" y="2397041"/>
            <a:ext cx="1325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1E39F6"/>
                </a:solidFill>
              </a:rPr>
              <a:t>l</a:t>
            </a:r>
            <a:r>
              <a:rPr lang="en-GB" dirty="0" smtClean="0">
                <a:solidFill>
                  <a:srgbClr val="1E39F6"/>
                </a:solidFill>
              </a:rPr>
              <a:t>ong straight</a:t>
            </a:r>
            <a:endParaRPr lang="en-GB" dirty="0">
              <a:solidFill>
                <a:srgbClr val="1E39F6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2195736" y="2339588"/>
            <a:ext cx="13684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66"/>
                </a:solidFill>
              </a:rPr>
              <a:t>s</a:t>
            </a:r>
            <a:r>
              <a:rPr lang="en-GB" dirty="0" smtClean="0">
                <a:solidFill>
                  <a:srgbClr val="FF0066"/>
                </a:solidFill>
              </a:rPr>
              <a:t>hort straight</a:t>
            </a:r>
            <a:endParaRPr lang="en-GB" dirty="0">
              <a:solidFill>
                <a:srgbClr val="FF0066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>
            <a:off x="2753723" y="2708920"/>
            <a:ext cx="162093" cy="419472"/>
          </a:xfrm>
          <a:prstGeom prst="straightConnector1">
            <a:avLst/>
          </a:prstGeom>
          <a:ln>
            <a:solidFill>
              <a:srgbClr val="FF006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652120" y="2276872"/>
            <a:ext cx="13717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669900"/>
                </a:solidFill>
              </a:rPr>
              <a:t>new straight</a:t>
            </a:r>
            <a:endParaRPr lang="en-GB" b="1" dirty="0">
              <a:solidFill>
                <a:srgbClr val="669900"/>
              </a:solidFill>
            </a:endParaRPr>
          </a:p>
        </p:txBody>
      </p:sp>
      <p:cxnSp>
        <p:nvCxnSpPr>
          <p:cNvPr id="64" name="Straight Arrow Connector 63"/>
          <p:cNvCxnSpPr>
            <a:stCxn id="39" idx="2"/>
          </p:cNvCxnSpPr>
          <p:nvPr/>
        </p:nvCxnSpPr>
        <p:spPr>
          <a:xfrm>
            <a:off x="662682" y="2766373"/>
            <a:ext cx="304851" cy="351539"/>
          </a:xfrm>
          <a:prstGeom prst="straightConnector1">
            <a:avLst/>
          </a:prstGeom>
          <a:ln>
            <a:solidFill>
              <a:srgbClr val="1E39F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H="1">
            <a:off x="5504357" y="2581707"/>
            <a:ext cx="573537" cy="536205"/>
          </a:xfrm>
          <a:prstGeom prst="straightConnector1">
            <a:avLst/>
          </a:prstGeom>
          <a:ln>
            <a:solidFill>
              <a:srgbClr val="6699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ight Brace 69"/>
          <p:cNvSpPr/>
          <p:nvPr/>
        </p:nvSpPr>
        <p:spPr>
          <a:xfrm rot="5400000">
            <a:off x="4504553" y="49187"/>
            <a:ext cx="288034" cy="7335692"/>
          </a:xfrm>
          <a:prstGeom prst="rightBrace">
            <a:avLst/>
          </a:prstGeom>
          <a:ln>
            <a:solidFill>
              <a:srgbClr val="1E39F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39F6"/>
              </a:solidFill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3491880" y="3789040"/>
            <a:ext cx="215527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GB" sz="2400" b="1" dirty="0" smtClean="0">
                <a:solidFill>
                  <a:srgbClr val="1E39F6"/>
                </a:solidFill>
              </a:rPr>
              <a:t>DII-</a:t>
            </a:r>
            <a:r>
              <a:rPr lang="en-GB" sz="2400" b="1" dirty="0" err="1" smtClean="0">
                <a:solidFill>
                  <a:srgbClr val="1E39F6"/>
                </a:solidFill>
              </a:rPr>
              <a:t>SuperPeriod</a:t>
            </a:r>
            <a:endParaRPr lang="en-GB" sz="2400" dirty="0">
              <a:solidFill>
                <a:srgbClr val="1E39F6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884368" y="3060576"/>
            <a:ext cx="864096" cy="144016"/>
          </a:xfrm>
          <a:prstGeom prst="rect">
            <a:avLst/>
          </a:prstGeom>
          <a:gradFill flip="none" rotWithShape="1">
            <a:gsLst>
              <a:gs pos="50000">
                <a:srgbClr val="1E39F6"/>
              </a:gs>
              <a:gs pos="25000">
                <a:schemeClr val="bg1">
                  <a:alpha val="0"/>
                </a:schemeClr>
              </a:gs>
              <a:gs pos="75000">
                <a:srgbClr val="FFFFF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1905052" y="3060575"/>
            <a:ext cx="289146" cy="144017"/>
          </a:xfrm>
          <a:prstGeom prst="rect">
            <a:avLst/>
          </a:prstGeom>
          <a:gradFill flip="none" rotWithShape="1">
            <a:gsLst>
              <a:gs pos="50000">
                <a:srgbClr val="669900"/>
              </a:gs>
              <a:gs pos="25000">
                <a:schemeClr val="bg1">
                  <a:alpha val="0"/>
                </a:schemeClr>
              </a:gs>
              <a:gs pos="75000">
                <a:srgbClr val="FFFFF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539552" y="3060576"/>
            <a:ext cx="864096" cy="144016"/>
          </a:xfrm>
          <a:prstGeom prst="rect">
            <a:avLst/>
          </a:prstGeom>
          <a:gradFill flip="none" rotWithShape="1">
            <a:gsLst>
              <a:gs pos="50000">
                <a:srgbClr val="1E39F6"/>
              </a:gs>
              <a:gs pos="25000">
                <a:schemeClr val="bg1">
                  <a:alpha val="0"/>
                </a:schemeClr>
              </a:gs>
              <a:gs pos="75000">
                <a:srgbClr val="FFFFF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Connector 15"/>
          <p:cNvCxnSpPr/>
          <p:nvPr/>
        </p:nvCxnSpPr>
        <p:spPr>
          <a:xfrm>
            <a:off x="539552" y="3128392"/>
            <a:ext cx="8208912" cy="0"/>
          </a:xfrm>
          <a:prstGeom prst="line">
            <a:avLst/>
          </a:prstGeom>
          <a:ln>
            <a:solidFill>
              <a:srgbClr val="1E39F6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5362974" y="3060575"/>
            <a:ext cx="289146" cy="144018"/>
          </a:xfrm>
          <a:prstGeom prst="rect">
            <a:avLst/>
          </a:prstGeom>
          <a:gradFill flip="none" rotWithShape="1">
            <a:gsLst>
              <a:gs pos="50000">
                <a:srgbClr val="669900"/>
              </a:gs>
              <a:gs pos="25000">
                <a:schemeClr val="bg1">
                  <a:alpha val="0"/>
                </a:schemeClr>
              </a:gs>
              <a:gs pos="75000">
                <a:srgbClr val="FFFFF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9" name="Rectangle 48"/>
          <p:cNvSpPr/>
          <p:nvPr/>
        </p:nvSpPr>
        <p:spPr>
          <a:xfrm>
            <a:off x="3634782" y="3060575"/>
            <a:ext cx="289146" cy="144018"/>
          </a:xfrm>
          <a:prstGeom prst="rect">
            <a:avLst/>
          </a:prstGeom>
          <a:gradFill flip="none" rotWithShape="1">
            <a:gsLst>
              <a:gs pos="50000">
                <a:srgbClr val="669900"/>
              </a:gs>
              <a:gs pos="25000">
                <a:schemeClr val="bg1">
                  <a:alpha val="0"/>
                </a:schemeClr>
              </a:gs>
              <a:gs pos="75000">
                <a:srgbClr val="FFFFF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/>
          <p:cNvSpPr/>
          <p:nvPr/>
        </p:nvSpPr>
        <p:spPr>
          <a:xfrm>
            <a:off x="2699792" y="3060575"/>
            <a:ext cx="432048" cy="144018"/>
          </a:xfrm>
          <a:prstGeom prst="rect">
            <a:avLst/>
          </a:prstGeom>
          <a:gradFill flip="none" rotWithShape="1">
            <a:gsLst>
              <a:gs pos="50000">
                <a:srgbClr val="FF0066"/>
              </a:gs>
              <a:gs pos="25000">
                <a:schemeClr val="bg1">
                  <a:alpha val="0"/>
                </a:schemeClr>
              </a:gs>
              <a:gs pos="75000">
                <a:srgbClr val="FFFFF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/>
          <p:cNvSpPr/>
          <p:nvPr/>
        </p:nvSpPr>
        <p:spPr>
          <a:xfrm>
            <a:off x="4427984" y="3060575"/>
            <a:ext cx="432048" cy="144018"/>
          </a:xfrm>
          <a:prstGeom prst="rect">
            <a:avLst/>
          </a:prstGeom>
          <a:gradFill flip="none" rotWithShape="1">
            <a:gsLst>
              <a:gs pos="50000">
                <a:srgbClr val="FF0066"/>
              </a:gs>
              <a:gs pos="25000">
                <a:schemeClr val="bg1">
                  <a:alpha val="0"/>
                </a:schemeClr>
              </a:gs>
              <a:gs pos="75000">
                <a:srgbClr val="FFFFF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6156176" y="3060575"/>
            <a:ext cx="432048" cy="144018"/>
          </a:xfrm>
          <a:prstGeom prst="rect">
            <a:avLst/>
          </a:prstGeom>
          <a:gradFill flip="none" rotWithShape="1">
            <a:gsLst>
              <a:gs pos="50000">
                <a:srgbClr val="FF0066"/>
              </a:gs>
              <a:gs pos="25000">
                <a:schemeClr val="bg1">
                  <a:alpha val="0"/>
                </a:schemeClr>
              </a:gs>
              <a:gs pos="75000">
                <a:srgbClr val="FFFFF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7087975" y="3060574"/>
            <a:ext cx="289146" cy="144019"/>
          </a:xfrm>
          <a:prstGeom prst="rect">
            <a:avLst/>
          </a:prstGeom>
          <a:gradFill flip="none" rotWithShape="1">
            <a:gsLst>
              <a:gs pos="50000">
                <a:srgbClr val="669900"/>
              </a:gs>
              <a:gs pos="25000">
                <a:schemeClr val="bg1">
                  <a:alpha val="0"/>
                </a:schemeClr>
              </a:gs>
              <a:gs pos="75000">
                <a:srgbClr val="FFFFFF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TextBox 50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Diamond</a:t>
            </a:r>
            <a:r>
              <a:rPr lang="en-GB" dirty="0" smtClean="0">
                <a:solidFill>
                  <a:schemeClr val="bg1"/>
                </a:solidFill>
              </a:rPr>
              <a:t>        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Low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Emittance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DDBA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HMBA   </a:t>
            </a:r>
            <a:r>
              <a:rPr lang="en-GB" dirty="0" err="1" smtClean="0">
                <a:solidFill>
                  <a:schemeClr val="bg1"/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optimization               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35" name="Footer Placeholder 3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17197" y="6520259"/>
            <a:ext cx="2133600" cy="365125"/>
          </a:xfrm>
        </p:spPr>
        <p:txBody>
          <a:bodyPr/>
          <a:lstStyle/>
          <a:p>
            <a:fld id="{482E500C-DB43-4F85-97AB-C775D17C5B4E}" type="slidenum">
              <a:rPr lang="en-GB" smtClean="0"/>
              <a:pPr/>
              <a:t>18</a:t>
            </a:fld>
            <a:r>
              <a:rPr lang="en-GB" smtClean="0"/>
              <a:t>/28</a:t>
            </a:r>
            <a:endParaRPr lang="en-GB" dirty="0" smtClean="0"/>
          </a:p>
        </p:txBody>
      </p:sp>
      <p:pic>
        <p:nvPicPr>
          <p:cNvPr id="5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08" t="23476" r="4687" b="29832"/>
          <a:stretch/>
        </p:blipFill>
        <p:spPr bwMode="auto">
          <a:xfrm>
            <a:off x="4139952" y="4941169"/>
            <a:ext cx="4948977" cy="188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/>
          <p:nvPr/>
        </p:nvGrpSpPr>
        <p:grpSpPr>
          <a:xfrm>
            <a:off x="7920373" y="4509120"/>
            <a:ext cx="847164" cy="1656184"/>
            <a:chOff x="6893188" y="836712"/>
            <a:chExt cx="1435088" cy="2475239"/>
          </a:xfrm>
        </p:grpSpPr>
        <p:sp>
          <p:nvSpPr>
            <p:cNvPr id="53" name="Left-Right Arrow 52"/>
            <p:cNvSpPr/>
            <p:nvPr/>
          </p:nvSpPr>
          <p:spPr>
            <a:xfrm>
              <a:off x="6893188" y="836712"/>
              <a:ext cx="450642" cy="158071"/>
            </a:xfrm>
            <a:prstGeom prst="leftRightArrow">
              <a:avLst/>
            </a:prstGeom>
            <a:solidFill>
              <a:srgbClr val="FFFF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Freeform 53"/>
            <p:cNvSpPr/>
            <p:nvPr/>
          </p:nvSpPr>
          <p:spPr>
            <a:xfrm>
              <a:off x="6923193" y="994783"/>
              <a:ext cx="1405083" cy="853375"/>
            </a:xfrm>
            <a:custGeom>
              <a:avLst/>
              <a:gdLst>
                <a:gd name="connsiteX0" fmla="*/ 0 w 1571625"/>
                <a:gd name="connsiteY0" fmla="*/ 1181100 h 1181100"/>
                <a:gd name="connsiteX1" fmla="*/ 161925 w 1571625"/>
                <a:gd name="connsiteY1" fmla="*/ 981075 h 1181100"/>
                <a:gd name="connsiteX2" fmla="*/ 238125 w 1571625"/>
                <a:gd name="connsiteY2" fmla="*/ 847725 h 1181100"/>
                <a:gd name="connsiteX3" fmla="*/ 342900 w 1571625"/>
                <a:gd name="connsiteY3" fmla="*/ 628650 h 1181100"/>
                <a:gd name="connsiteX4" fmla="*/ 390525 w 1571625"/>
                <a:gd name="connsiteY4" fmla="*/ 447675 h 1181100"/>
                <a:gd name="connsiteX5" fmla="*/ 457200 w 1571625"/>
                <a:gd name="connsiteY5" fmla="*/ 161925 h 1181100"/>
                <a:gd name="connsiteX6" fmla="*/ 485775 w 1571625"/>
                <a:gd name="connsiteY6" fmla="*/ 0 h 1181100"/>
                <a:gd name="connsiteX7" fmla="*/ 1571625 w 1571625"/>
                <a:gd name="connsiteY7" fmla="*/ 9525 h 1181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71625" h="1181100">
                  <a:moveTo>
                    <a:pt x="0" y="1181100"/>
                  </a:moveTo>
                  <a:lnTo>
                    <a:pt x="161925" y="981075"/>
                  </a:lnTo>
                  <a:lnTo>
                    <a:pt x="238125" y="847725"/>
                  </a:lnTo>
                  <a:lnTo>
                    <a:pt x="342900" y="628650"/>
                  </a:lnTo>
                  <a:lnTo>
                    <a:pt x="390525" y="447675"/>
                  </a:lnTo>
                  <a:lnTo>
                    <a:pt x="457200" y="161925"/>
                  </a:lnTo>
                  <a:lnTo>
                    <a:pt x="485775" y="0"/>
                  </a:lnTo>
                  <a:lnTo>
                    <a:pt x="1571625" y="9525"/>
                  </a:lnTo>
                </a:path>
              </a:pathLst>
            </a:custGeom>
            <a:noFill/>
            <a:ln w="19050">
              <a:solidFill>
                <a:srgbClr val="FF0000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5" name="Straight Connector 54"/>
            <p:cNvCxnSpPr>
              <a:endCxn id="53" idx="3"/>
            </p:cNvCxnSpPr>
            <p:nvPr/>
          </p:nvCxnSpPr>
          <p:spPr>
            <a:xfrm flipV="1">
              <a:off x="6893188" y="915748"/>
              <a:ext cx="0" cy="2192142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>
              <a:endCxn id="53" idx="7"/>
            </p:cNvCxnSpPr>
            <p:nvPr/>
          </p:nvCxnSpPr>
          <p:spPr>
            <a:xfrm flipV="1">
              <a:off x="7343830" y="915748"/>
              <a:ext cx="0" cy="2192141"/>
            </a:xfrm>
            <a:prstGeom prst="line">
              <a:avLst/>
            </a:prstGeom>
            <a:ln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Rectangle 56"/>
            <p:cNvSpPr/>
            <p:nvPr/>
          </p:nvSpPr>
          <p:spPr>
            <a:xfrm>
              <a:off x="7343830" y="2924235"/>
              <a:ext cx="64377" cy="387716"/>
            </a:xfrm>
            <a:prstGeom prst="rect">
              <a:avLst/>
            </a:prstGeom>
            <a:solidFill>
              <a:srgbClr val="FF0000">
                <a:alpha val="50196"/>
              </a:srgbClr>
            </a:solidFill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Right Arrow 6"/>
          <p:cNvSpPr/>
          <p:nvPr/>
        </p:nvSpPr>
        <p:spPr>
          <a:xfrm>
            <a:off x="3131840" y="5517232"/>
            <a:ext cx="864096" cy="347851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2348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/>
          <p:nvPr/>
        </p:nvSpPr>
        <p:spPr>
          <a:xfrm>
            <a:off x="5940152" y="1700808"/>
            <a:ext cx="72008" cy="72008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77" y="1340768"/>
            <a:ext cx="8706495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1523" y="692696"/>
            <a:ext cx="6004653" cy="132343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DA</a:t>
            </a:r>
            <a:r>
              <a:rPr lang="en-US" sz="2400" dirty="0" smtClean="0"/>
              <a:t>@</a:t>
            </a:r>
            <a:r>
              <a:rPr lang="en-US" sz="2400" b="1" dirty="0" smtClean="0"/>
              <a:t>C2</a:t>
            </a:r>
            <a:r>
              <a:rPr lang="en-US" sz="2400" dirty="0" smtClean="0"/>
              <a:t> </a:t>
            </a:r>
            <a:r>
              <a:rPr lang="en-US" sz="2400" b="1" dirty="0" smtClean="0"/>
              <a:t>independent</a:t>
            </a:r>
            <a:r>
              <a:rPr lang="en-US" sz="2400" dirty="0" smtClean="0"/>
              <a:t> from </a:t>
            </a:r>
            <a:r>
              <a:rPr lang="en-US" sz="2400" dirty="0" err="1" smtClean="0"/>
              <a:t>beta@injection</a:t>
            </a:r>
            <a:endParaRPr lang="en-US" sz="2400" dirty="0" smtClean="0"/>
          </a:p>
          <a:p>
            <a:r>
              <a:rPr lang="en-US" sz="2400" b="1" dirty="0" err="1" smtClean="0"/>
              <a:t>DA</a:t>
            </a:r>
            <a:r>
              <a:rPr lang="en-US" sz="2400" dirty="0" err="1" smtClean="0"/>
              <a:t>@</a:t>
            </a:r>
            <a:r>
              <a:rPr lang="en-US" sz="2400" b="1" dirty="0" err="1" smtClean="0"/>
              <a:t>Cinj</a:t>
            </a:r>
            <a:r>
              <a:rPr lang="en-US" sz="2400" dirty="0" smtClean="0"/>
              <a:t> </a:t>
            </a:r>
            <a:r>
              <a:rPr lang="en-US" sz="2400" b="1" dirty="0" smtClean="0"/>
              <a:t>grows</a:t>
            </a:r>
            <a:r>
              <a:rPr lang="en-US" sz="2400" dirty="0" smtClean="0"/>
              <a:t> with </a:t>
            </a:r>
            <a:r>
              <a:rPr lang="en-US" sz="2400" dirty="0" err="1" smtClean="0"/>
              <a:t>beta@injection</a:t>
            </a:r>
            <a:r>
              <a:rPr lang="en-US" sz="2400" dirty="0" smtClean="0"/>
              <a:t>  </a:t>
            </a:r>
          </a:p>
          <a:p>
            <a:r>
              <a:rPr lang="en-US" sz="2400" b="1" dirty="0" smtClean="0"/>
              <a:t>MA</a:t>
            </a:r>
            <a:r>
              <a:rPr lang="en-US" sz="2400" dirty="0" smtClean="0"/>
              <a:t> </a:t>
            </a:r>
            <a:r>
              <a:rPr lang="en-US" sz="2400" b="1" dirty="0" smtClean="0"/>
              <a:t>larger</a:t>
            </a:r>
            <a:r>
              <a:rPr lang="en-US" sz="2400" dirty="0" smtClean="0"/>
              <a:t> with </a:t>
            </a:r>
            <a:r>
              <a:rPr lang="en-US" sz="2400" b="1" dirty="0" smtClean="0"/>
              <a:t>no </a:t>
            </a:r>
            <a:r>
              <a:rPr lang="en-US" sz="2400" b="1" dirty="0" err="1" smtClean="0"/>
              <a:t>inj</a:t>
            </a:r>
            <a:r>
              <a:rPr lang="en-US" sz="2400" b="1" dirty="0" smtClean="0"/>
              <a:t> cell    </a:t>
            </a:r>
          </a:p>
          <a:p>
            <a:endParaRPr lang="en-US" sz="800" dirty="0"/>
          </a:p>
        </p:txBody>
      </p:sp>
      <p:sp>
        <p:nvSpPr>
          <p:cNvPr id="8" name="Rectangle 7"/>
          <p:cNvSpPr/>
          <p:nvPr/>
        </p:nvSpPr>
        <p:spPr>
          <a:xfrm>
            <a:off x="6516692" y="6021288"/>
            <a:ext cx="1605183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dirty="0">
                <a:solidFill>
                  <a:schemeClr val="bg1">
                    <a:lumMod val="50000"/>
                  </a:schemeClr>
                </a:solidFill>
              </a:rPr>
              <a:t>c</a:t>
            </a:r>
            <a:r>
              <a:rPr lang="en-US" sz="1300" dirty="0" smtClean="0">
                <a:solidFill>
                  <a:schemeClr val="bg1">
                    <a:lumMod val="50000"/>
                  </a:schemeClr>
                </a:solidFill>
              </a:rPr>
              <a:t>ourtesy of A. Alekou</a:t>
            </a:r>
            <a:endParaRPr lang="en-GB" sz="13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84368" y="4941168"/>
            <a:ext cx="742635" cy="815608"/>
          </a:xfrm>
          <a:prstGeom prst="rect">
            <a:avLst/>
          </a:prstGeom>
          <a:solidFill>
            <a:schemeClr val="bg1"/>
          </a:solidFill>
        </p:spPr>
        <p:txBody>
          <a:bodyPr wrap="none" lIns="36000" bIns="0" rtlCol="0">
            <a:spAutoFit/>
          </a:bodyPr>
          <a:lstStyle/>
          <a:p>
            <a:endParaRPr lang="en-GB" sz="500" dirty="0" smtClean="0">
              <a:latin typeface="+mj-lt"/>
              <a:cs typeface="Arial" panose="020B0604020202020204" pitchFamily="34" charset="0"/>
            </a:endParaRPr>
          </a:p>
          <a:p>
            <a:r>
              <a:rPr lang="en-GB" sz="900" dirty="0" smtClean="0">
                <a:latin typeface="+mj-lt"/>
                <a:cs typeface="Arial" panose="020B0604020202020204" pitchFamily="34" charset="0"/>
              </a:rPr>
              <a:t>no </a:t>
            </a:r>
            <a:r>
              <a:rPr lang="en-GB" sz="900" dirty="0" err="1" smtClean="0">
                <a:latin typeface="+mj-lt"/>
                <a:cs typeface="Arial" panose="020B0604020202020204" pitchFamily="34" charset="0"/>
              </a:rPr>
              <a:t>CINJ</a:t>
            </a:r>
            <a:r>
              <a:rPr lang="en-GB" sz="900" dirty="0" smtClean="0">
                <a:latin typeface="+mj-lt"/>
                <a:cs typeface="Arial" panose="020B0604020202020204" pitchFamily="34" charset="0"/>
              </a:rPr>
              <a:t>        </a:t>
            </a:r>
          </a:p>
          <a:p>
            <a:endParaRPr lang="en-GB" sz="900" dirty="0">
              <a:latin typeface="+mj-lt"/>
              <a:cs typeface="Arial" panose="020B0604020202020204" pitchFamily="34" charset="0"/>
            </a:endParaRPr>
          </a:p>
          <a:p>
            <a:r>
              <a:rPr lang="en-GB" sz="900" dirty="0">
                <a:latin typeface="+mj-lt"/>
                <a:cs typeface="Arial" panose="020B0604020202020204" pitchFamily="34" charset="0"/>
              </a:rPr>
              <a:t>n</a:t>
            </a:r>
            <a:r>
              <a:rPr lang="en-GB" sz="900" dirty="0" smtClean="0">
                <a:latin typeface="+mj-lt"/>
                <a:cs typeface="Arial" panose="020B0604020202020204" pitchFamily="34" charset="0"/>
              </a:rPr>
              <a:t>o </a:t>
            </a:r>
            <a:r>
              <a:rPr lang="en-GB" sz="900" dirty="0" err="1" smtClean="0">
                <a:latin typeface="+mj-lt"/>
                <a:cs typeface="Arial" panose="020B0604020202020204" pitchFamily="34" charset="0"/>
              </a:rPr>
              <a:t>CINJ</a:t>
            </a:r>
            <a:r>
              <a:rPr lang="en-GB" sz="900" dirty="0" smtClean="0">
                <a:latin typeface="+mj-lt"/>
                <a:cs typeface="Arial" panose="020B0604020202020204" pitchFamily="34" charset="0"/>
              </a:rPr>
              <a:t>  </a:t>
            </a:r>
          </a:p>
          <a:p>
            <a:endParaRPr lang="en-GB" sz="900" dirty="0">
              <a:latin typeface="+mj-lt"/>
              <a:cs typeface="Arial" panose="020B0604020202020204" pitchFamily="34" charset="0"/>
            </a:endParaRPr>
          </a:p>
          <a:p>
            <a:r>
              <a:rPr lang="en-GB" sz="900" dirty="0">
                <a:latin typeface="+mj-lt"/>
                <a:cs typeface="Arial" panose="020B0604020202020204" pitchFamily="34" charset="0"/>
              </a:rPr>
              <a:t>n</a:t>
            </a:r>
            <a:r>
              <a:rPr lang="en-GB" sz="900" dirty="0" smtClean="0">
                <a:latin typeface="+mj-lt"/>
                <a:cs typeface="Arial" panose="020B0604020202020204" pitchFamily="34" charset="0"/>
              </a:rPr>
              <a:t>o </a:t>
            </a:r>
            <a:r>
              <a:rPr lang="en-GB" sz="900" dirty="0" err="1" smtClean="0">
                <a:latin typeface="+mj-lt"/>
                <a:cs typeface="Arial" panose="020B0604020202020204" pitchFamily="34" charset="0"/>
              </a:rPr>
              <a:t>CINJ</a:t>
            </a:r>
            <a:endParaRPr lang="en-GB" sz="9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51523" y="4941168"/>
            <a:ext cx="388029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Diamond</a:t>
            </a:r>
            <a:r>
              <a:rPr lang="en-GB" dirty="0" smtClean="0">
                <a:solidFill>
                  <a:schemeClr val="bg1"/>
                </a:solidFill>
              </a:rPr>
              <a:t>        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Low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Emittance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DDBA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HMBA   </a:t>
            </a:r>
            <a:r>
              <a:rPr lang="en-GB" dirty="0" err="1" smtClean="0">
                <a:solidFill>
                  <a:schemeClr val="bg1"/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optimization               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19</a:t>
            </a:fld>
            <a:r>
              <a:rPr lang="en-GB" smtClean="0"/>
              <a:t>/28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945767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0" y="836712"/>
            <a:ext cx="9144000" cy="5181128"/>
          </a:xfrm>
          <a:solidFill>
            <a:srgbClr val="FFFFFF">
              <a:alpha val="72000"/>
            </a:srgbClr>
          </a:solidFill>
        </p:spPr>
        <p:txBody>
          <a:bodyPr>
            <a:normAutofit fontScale="70000" lnSpcReduction="20000"/>
          </a:bodyPr>
          <a:lstStyle/>
          <a:p>
            <a:pPr lvl="1" eaLnBrk="1" hangingPunct="1">
              <a:buFontTx/>
              <a:buChar char="-"/>
            </a:pPr>
            <a:r>
              <a:rPr lang="en-GB" sz="3000" b="1" dirty="0" smtClean="0"/>
              <a:t>Diamond today</a:t>
            </a:r>
          </a:p>
          <a:p>
            <a:pPr lvl="2">
              <a:buFontTx/>
              <a:buChar char="-"/>
            </a:pPr>
            <a:r>
              <a:rPr lang="en-GB" sz="2600" dirty="0" smtClean="0"/>
              <a:t>... and other facilities</a:t>
            </a:r>
          </a:p>
          <a:p>
            <a:pPr marL="457200" lvl="1" indent="0" eaLnBrk="1" hangingPunct="1">
              <a:buNone/>
            </a:pPr>
            <a:r>
              <a:rPr lang="en-GB" sz="3000" b="1" dirty="0" smtClean="0"/>
              <a:t>    		  </a:t>
            </a:r>
            <a:r>
              <a:rPr lang="en-GB" sz="3000" b="1" dirty="0"/>
              <a:t>	</a:t>
            </a:r>
            <a:endParaRPr lang="en-GB" sz="3000" b="1" dirty="0" smtClean="0"/>
          </a:p>
          <a:p>
            <a:pPr lvl="1" eaLnBrk="1" hangingPunct="1">
              <a:buFontTx/>
              <a:buChar char="-"/>
            </a:pPr>
            <a:r>
              <a:rPr lang="en-GB" sz="3000" b="1" dirty="0" smtClean="0"/>
              <a:t>Low </a:t>
            </a:r>
            <a:r>
              <a:rPr lang="en-GB" sz="3000" b="1" dirty="0" err="1" smtClean="0"/>
              <a:t>Emittance</a:t>
            </a:r>
            <a:endParaRPr lang="en-GB" sz="3000" b="1" dirty="0"/>
          </a:p>
          <a:p>
            <a:pPr lvl="2">
              <a:buFontTx/>
              <a:buChar char="-"/>
            </a:pPr>
            <a:r>
              <a:rPr lang="en-GB" sz="2500" dirty="0" smtClean="0"/>
              <a:t>Brilliance and coherence</a:t>
            </a:r>
          </a:p>
          <a:p>
            <a:pPr lvl="2">
              <a:buFontTx/>
              <a:buChar char="-"/>
            </a:pPr>
            <a:r>
              <a:rPr lang="en-GB" dirty="0" smtClean="0"/>
              <a:t>From </a:t>
            </a:r>
            <a:r>
              <a:rPr lang="en-GB" b="1" dirty="0" err="1" smtClean="0"/>
              <a:t>2.7nm</a:t>
            </a:r>
            <a:r>
              <a:rPr lang="en-GB" dirty="0" smtClean="0"/>
              <a:t> to &lt; </a:t>
            </a:r>
            <a:r>
              <a:rPr lang="en-GB" b="1" dirty="0" err="1" smtClean="0"/>
              <a:t>270pm</a:t>
            </a:r>
            <a:endParaRPr lang="en-GB" b="1" dirty="0" smtClean="0"/>
          </a:p>
          <a:p>
            <a:pPr lvl="2">
              <a:buFontTx/>
              <a:buChar char="-"/>
            </a:pPr>
            <a:r>
              <a:rPr lang="en-GB" dirty="0" smtClean="0"/>
              <a:t>Constraints on new machine</a:t>
            </a:r>
          </a:p>
          <a:p>
            <a:pPr marL="457200" lvl="1" indent="0" eaLnBrk="1" hangingPunct="1">
              <a:buNone/>
            </a:pPr>
            <a:endParaRPr lang="en-GB" sz="2400" dirty="0" smtClean="0"/>
          </a:p>
          <a:p>
            <a:pPr lvl="1" eaLnBrk="1" hangingPunct="1">
              <a:buFontTx/>
              <a:buChar char="-"/>
            </a:pPr>
            <a:r>
              <a:rPr lang="en-GB" sz="3000" b="1" dirty="0" smtClean="0"/>
              <a:t>Evolution of Diamond-II low </a:t>
            </a:r>
            <a:r>
              <a:rPr lang="en-GB" sz="3000" b="1" dirty="0" err="1" smtClean="0"/>
              <a:t>emittance</a:t>
            </a:r>
            <a:r>
              <a:rPr lang="en-GB" sz="3000" b="1" dirty="0" smtClean="0"/>
              <a:t> lattice</a:t>
            </a:r>
            <a:endParaRPr lang="en-GB" sz="3000" b="1" dirty="0"/>
          </a:p>
          <a:p>
            <a:pPr lvl="2">
              <a:buFontTx/>
              <a:buChar char="-"/>
            </a:pPr>
            <a:r>
              <a:rPr lang="en-GB" sz="2600" dirty="0" smtClean="0"/>
              <a:t>Double Double Bend </a:t>
            </a:r>
            <a:r>
              <a:rPr lang="en-GB" sz="2600" dirty="0" err="1" smtClean="0"/>
              <a:t>Achromat</a:t>
            </a:r>
            <a:r>
              <a:rPr lang="en-GB" sz="2600" dirty="0" smtClean="0"/>
              <a:t> (DDBA)</a:t>
            </a:r>
          </a:p>
          <a:p>
            <a:pPr lvl="2">
              <a:buFontTx/>
              <a:buChar char="-"/>
            </a:pPr>
            <a:r>
              <a:rPr lang="en-GB" sz="2600" dirty="0" smtClean="0"/>
              <a:t>Double Triple Bend </a:t>
            </a:r>
            <a:r>
              <a:rPr lang="en-GB" sz="2600" dirty="0" err="1" smtClean="0"/>
              <a:t>Achromat</a:t>
            </a:r>
            <a:r>
              <a:rPr lang="en-GB" sz="2600" dirty="0" smtClean="0"/>
              <a:t> (DTBA)</a:t>
            </a:r>
          </a:p>
          <a:p>
            <a:pPr marL="914400" lvl="2" indent="0">
              <a:buNone/>
            </a:pPr>
            <a:endParaRPr lang="en-GB" sz="2000" dirty="0" smtClean="0"/>
          </a:p>
          <a:p>
            <a:pPr lvl="1" eaLnBrk="1" hangingPunct="1">
              <a:buFontTx/>
              <a:buChar char="-"/>
            </a:pPr>
            <a:r>
              <a:rPr lang="en-GB" sz="3000" b="1" dirty="0" smtClean="0"/>
              <a:t>Where we stand</a:t>
            </a:r>
          </a:p>
          <a:p>
            <a:pPr lvl="2">
              <a:buFontTx/>
              <a:buChar char="-"/>
            </a:pPr>
            <a:r>
              <a:rPr lang="en-GB" sz="2600" dirty="0" smtClean="0"/>
              <a:t>Optimizations </a:t>
            </a:r>
          </a:p>
          <a:p>
            <a:pPr lvl="2">
              <a:buFontTx/>
              <a:buChar char="-"/>
            </a:pPr>
            <a:r>
              <a:rPr lang="en-GB" sz="2600" dirty="0" smtClean="0"/>
              <a:t>Open issues</a:t>
            </a:r>
          </a:p>
          <a:p>
            <a:pPr lvl="1">
              <a:buFontTx/>
              <a:buChar char="-"/>
            </a:pPr>
            <a:endParaRPr lang="en-GB" sz="2800" dirty="0"/>
          </a:p>
          <a:p>
            <a:pPr lvl="1">
              <a:buFontTx/>
              <a:buChar char="-"/>
            </a:pPr>
            <a:r>
              <a:rPr lang="en-GB" sz="3000" b="1" dirty="0" smtClean="0"/>
              <a:t>Summary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Outline</a:t>
            </a:r>
            <a:endParaRPr lang="en-GB" dirty="0" smtClean="0">
              <a:solidFill>
                <a:srgbClr val="6B9EDB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2</a:t>
            </a:fld>
            <a:r>
              <a:rPr lang="en-GB" smtClean="0"/>
              <a:t>/28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9304799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1484784"/>
            <a:ext cx="8568952" cy="3539430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r>
              <a:rPr lang="en-GB" sz="2400" b="1" dirty="0" smtClean="0"/>
              <a:t>Optimizing the lattice: </a:t>
            </a:r>
          </a:p>
          <a:p>
            <a:endParaRPr lang="en-GB" sz="2000" b="1" dirty="0" smtClean="0"/>
          </a:p>
          <a:p>
            <a:pPr marL="742950" lvl="1" indent="-285750">
              <a:buFontTx/>
              <a:buChar char="-"/>
            </a:pPr>
            <a:r>
              <a:rPr lang="en-GB" sz="2000" dirty="0" smtClean="0"/>
              <a:t>Matching technique</a:t>
            </a:r>
          </a:p>
          <a:p>
            <a:pPr marL="742950" lvl="1" indent="-285750">
              <a:buFontTx/>
              <a:buChar char="-"/>
            </a:pPr>
            <a:endParaRPr lang="en-GB" sz="2000" dirty="0" smtClean="0"/>
          </a:p>
          <a:p>
            <a:pPr marL="1200150" lvl="2" indent="-285750">
              <a:buFontTx/>
              <a:buChar char="-"/>
            </a:pPr>
            <a:r>
              <a:rPr lang="en-GB" sz="2000" dirty="0" smtClean="0"/>
              <a:t>Analytic cancellation </a:t>
            </a:r>
            <a:r>
              <a:rPr lang="en-GB" sz="2000" dirty="0"/>
              <a:t>of non-linear driving </a:t>
            </a:r>
            <a:r>
              <a:rPr lang="en-GB" sz="2000" dirty="0" smtClean="0"/>
              <a:t>terms</a:t>
            </a:r>
          </a:p>
          <a:p>
            <a:pPr lvl="1"/>
            <a:endParaRPr lang="en-GB" sz="2000" dirty="0" smtClean="0"/>
          </a:p>
          <a:p>
            <a:pPr marL="1657350" lvl="3" indent="-285750">
              <a:buFontTx/>
              <a:buChar char="-"/>
            </a:pPr>
            <a:r>
              <a:rPr lang="en-GB" sz="2000" dirty="0" smtClean="0"/>
              <a:t>Cell-length adaptation</a:t>
            </a:r>
          </a:p>
          <a:p>
            <a:pPr marL="2114550" lvl="4" indent="-285750">
              <a:buFontTx/>
              <a:buChar char="-"/>
            </a:pPr>
            <a:endParaRPr lang="en-GB" sz="2000" dirty="0"/>
          </a:p>
          <a:p>
            <a:pPr marL="2114550" lvl="4" indent="-285750">
              <a:buFontTx/>
              <a:buChar char="-"/>
            </a:pPr>
            <a:r>
              <a:rPr lang="en-GB" sz="2000" dirty="0" smtClean="0"/>
              <a:t>Injection Cell</a:t>
            </a:r>
          </a:p>
          <a:p>
            <a:pPr marL="742950" lvl="1" indent="-285750">
              <a:buFontTx/>
              <a:buChar char="-"/>
            </a:pPr>
            <a:endParaRPr lang="en-GB" sz="2000" b="1" dirty="0" smtClean="0"/>
          </a:p>
          <a:p>
            <a:pPr marL="2571750" lvl="5" indent="-285750">
              <a:buFontTx/>
              <a:buChar char="-"/>
            </a:pPr>
            <a:r>
              <a:rPr lang="en-GB" sz="2000" dirty="0" err="1" smtClean="0"/>
              <a:t>MOGA</a:t>
            </a:r>
            <a:r>
              <a:rPr lang="en-GB" sz="2000" dirty="0" smtClean="0"/>
              <a:t> (DA, LT, </a:t>
            </a:r>
            <a:r>
              <a:rPr lang="en-GB" sz="2000" dirty="0" err="1" smtClean="0"/>
              <a:t>InjEff</a:t>
            </a:r>
            <a:r>
              <a:rPr lang="en-GB" sz="2000" dirty="0" smtClean="0"/>
              <a:t> ...)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Diamond</a:t>
            </a:r>
            <a:r>
              <a:rPr lang="en-GB" dirty="0" smtClean="0">
                <a:solidFill>
                  <a:schemeClr val="bg1"/>
                </a:solidFill>
              </a:rPr>
              <a:t>        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Low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Emittance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DDBA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HMBA   </a:t>
            </a:r>
            <a:r>
              <a:rPr lang="en-GB" dirty="0" err="1" smtClean="0">
                <a:solidFill>
                  <a:schemeClr val="bg1"/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</a:t>
            </a:r>
            <a:r>
              <a:rPr lang="en-GB" dirty="0" smtClean="0">
                <a:solidFill>
                  <a:schemeClr val="bg1"/>
                </a:solidFill>
              </a:rPr>
              <a:t>optimization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20</a:t>
            </a:fld>
            <a:r>
              <a:rPr lang="en-GB" smtClean="0"/>
              <a:t>/28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141966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7504" y="809992"/>
            <a:ext cx="8928992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sz="1900" b="1" dirty="0" smtClean="0"/>
              <a:t>cell matching </a:t>
            </a:r>
            <a:r>
              <a:rPr lang="en-GB" sz="1900" dirty="0" smtClean="0"/>
              <a:t>technique: </a:t>
            </a:r>
          </a:p>
          <a:p>
            <a:pPr algn="just"/>
            <a:r>
              <a:rPr lang="en-GB" sz="1900" dirty="0" smtClean="0">
                <a:latin typeface="Symbol" panose="05050102010706020507" pitchFamily="18" charset="2"/>
              </a:rPr>
              <a:t>-    </a:t>
            </a:r>
            <a:r>
              <a:rPr lang="en-GB" sz="1900" dirty="0" err="1" smtClean="0">
                <a:latin typeface="Symbol" panose="05050102010706020507" pitchFamily="18" charset="2"/>
              </a:rPr>
              <a:t>b</a:t>
            </a:r>
            <a:r>
              <a:rPr lang="en-GB" sz="1900" baseline="-25000" dirty="0" err="1" smtClean="0"/>
              <a:t>x</a:t>
            </a:r>
            <a:r>
              <a:rPr lang="en-GB" sz="1900" dirty="0" smtClean="0"/>
              <a:t> @ IDs</a:t>
            </a:r>
          </a:p>
          <a:p>
            <a:pPr marL="342900" indent="-342900" algn="just">
              <a:buFontTx/>
              <a:buChar char="-"/>
            </a:pPr>
            <a:r>
              <a:rPr lang="en-GB" sz="1900" dirty="0" err="1" smtClean="0">
                <a:latin typeface="Symbol" panose="05050102010706020507" pitchFamily="18" charset="2"/>
              </a:rPr>
              <a:t>b</a:t>
            </a:r>
            <a:r>
              <a:rPr lang="en-GB" sz="1900" baseline="-25000" dirty="0" err="1" smtClean="0"/>
              <a:t>y</a:t>
            </a:r>
            <a:r>
              <a:rPr lang="en-GB" sz="1900" dirty="0" err="1" smtClean="0"/>
              <a:t>,</a:t>
            </a:r>
            <a:r>
              <a:rPr lang="en-GB" sz="1900" dirty="0" err="1" smtClean="0">
                <a:latin typeface="Symbol" panose="05050102010706020507" pitchFamily="18" charset="2"/>
              </a:rPr>
              <a:t>a</a:t>
            </a:r>
            <a:r>
              <a:rPr lang="en-GB" sz="1900" baseline="-25000" dirty="0" err="1" smtClean="0"/>
              <a:t>y</a:t>
            </a:r>
            <a:r>
              <a:rPr lang="en-GB" sz="1900" dirty="0" smtClean="0"/>
              <a:t> at central SF </a:t>
            </a:r>
            <a:r>
              <a:rPr lang="en-GB" sz="1900" dirty="0" err="1" smtClean="0"/>
              <a:t>sextupoles</a:t>
            </a:r>
            <a:endParaRPr lang="en-GB" sz="1900" dirty="0" smtClean="0"/>
          </a:p>
          <a:p>
            <a:pPr marL="342900" indent="-342900" algn="just">
              <a:buFontTx/>
              <a:buChar char="-"/>
            </a:pPr>
            <a:r>
              <a:rPr lang="en-GB" sz="1900" dirty="0" err="1" smtClean="0">
                <a:solidFill>
                  <a:srgbClr val="008000"/>
                </a:solidFill>
                <a:latin typeface="Symbol" panose="05050102010706020507" pitchFamily="18" charset="2"/>
              </a:rPr>
              <a:t>j</a:t>
            </a:r>
            <a:r>
              <a:rPr lang="en-GB" sz="1900" baseline="-25000" dirty="0" err="1" smtClean="0">
                <a:solidFill>
                  <a:srgbClr val="008000"/>
                </a:solidFill>
              </a:rPr>
              <a:t>x,y</a:t>
            </a:r>
            <a:r>
              <a:rPr lang="en-GB" sz="1900" dirty="0" smtClean="0">
                <a:solidFill>
                  <a:srgbClr val="008000"/>
                </a:solidFill>
              </a:rPr>
              <a:t> advance between </a:t>
            </a:r>
            <a:r>
              <a:rPr lang="en-GB" sz="1900" dirty="0" err="1" smtClean="0">
                <a:solidFill>
                  <a:srgbClr val="008000"/>
                </a:solidFill>
              </a:rPr>
              <a:t>sextupoles</a:t>
            </a:r>
            <a:r>
              <a:rPr lang="en-GB" sz="1900" dirty="0" smtClean="0">
                <a:solidFill>
                  <a:srgbClr val="008000"/>
                </a:solidFill>
              </a:rPr>
              <a:t>       [3</a:t>
            </a:r>
            <a:r>
              <a:rPr lang="en-GB" sz="19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p</a:t>
            </a:r>
            <a:r>
              <a:rPr lang="en-GB" sz="1900" dirty="0" smtClean="0">
                <a:solidFill>
                  <a:srgbClr val="008000"/>
                </a:solidFill>
              </a:rPr>
              <a:t>/</a:t>
            </a:r>
            <a:r>
              <a:rPr lang="en-GB" sz="19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p</a:t>
            </a:r>
            <a:r>
              <a:rPr lang="en-GB" sz="1900" dirty="0" smtClean="0">
                <a:solidFill>
                  <a:srgbClr val="008000"/>
                </a:solidFill>
              </a:rPr>
              <a:t>] </a:t>
            </a:r>
          </a:p>
          <a:p>
            <a:pPr marL="342900" indent="-342900" algn="just">
              <a:buFontTx/>
              <a:buChar char="-"/>
            </a:pPr>
            <a:r>
              <a:rPr lang="en-GB" sz="1900" dirty="0" err="1" smtClean="0">
                <a:solidFill>
                  <a:srgbClr val="1E39F6"/>
                </a:solidFill>
                <a:latin typeface="Symbol" panose="05050102010706020507" pitchFamily="18" charset="2"/>
              </a:rPr>
              <a:t>j</a:t>
            </a:r>
            <a:r>
              <a:rPr lang="en-GB" sz="1900" baseline="-25000" dirty="0" err="1" smtClean="0">
                <a:solidFill>
                  <a:srgbClr val="1E39F6"/>
                </a:solidFill>
              </a:rPr>
              <a:t>x,y</a:t>
            </a:r>
            <a:r>
              <a:rPr lang="en-GB" sz="1900" dirty="0" smtClean="0">
                <a:solidFill>
                  <a:srgbClr val="1E39F6"/>
                </a:solidFill>
              </a:rPr>
              <a:t> advance in the cell</a:t>
            </a:r>
          </a:p>
          <a:p>
            <a:pPr algn="just"/>
            <a:endParaRPr lang="en-GB" sz="1900" dirty="0" smtClean="0"/>
          </a:p>
          <a:p>
            <a:pPr algn="just"/>
            <a:endParaRPr lang="en-GB" sz="1900" dirty="0"/>
          </a:p>
          <a:p>
            <a:pPr algn="just"/>
            <a:endParaRPr lang="en-GB" sz="1900" dirty="0" smtClean="0"/>
          </a:p>
          <a:p>
            <a:pPr algn="just"/>
            <a:endParaRPr lang="en-GB" sz="1900" dirty="0"/>
          </a:p>
          <a:p>
            <a:pPr algn="just"/>
            <a:endParaRPr lang="en-GB" sz="1900" dirty="0" smtClean="0"/>
          </a:p>
          <a:p>
            <a:pPr algn="just"/>
            <a:endParaRPr lang="en-GB" sz="1900" dirty="0"/>
          </a:p>
          <a:p>
            <a:pPr algn="just"/>
            <a:endParaRPr lang="en-GB" sz="1900" dirty="0" smtClean="0"/>
          </a:p>
          <a:p>
            <a:pPr algn="just"/>
            <a:endParaRPr lang="en-GB" sz="1900" dirty="0"/>
          </a:p>
          <a:p>
            <a:pPr algn="just"/>
            <a:endParaRPr lang="en-GB" sz="19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3" t="33467" r="21610" b="22753"/>
          <a:stretch/>
        </p:blipFill>
        <p:spPr bwMode="auto">
          <a:xfrm>
            <a:off x="118723" y="2651372"/>
            <a:ext cx="4885325" cy="2320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Diamond</a:t>
            </a:r>
            <a:r>
              <a:rPr lang="en-GB" dirty="0" smtClean="0">
                <a:solidFill>
                  <a:schemeClr val="bg1"/>
                </a:solidFill>
              </a:rPr>
              <a:t>        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Low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Emittance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DDBA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HMBA   </a:t>
            </a:r>
            <a:r>
              <a:rPr lang="en-GB" dirty="0" err="1" smtClean="0">
                <a:solidFill>
                  <a:schemeClr val="bg1"/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</a:t>
            </a:r>
            <a:r>
              <a:rPr lang="en-GB" dirty="0" smtClean="0">
                <a:solidFill>
                  <a:schemeClr val="bg1"/>
                </a:solidFill>
              </a:rPr>
              <a:t>optimization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21</a:t>
            </a:fld>
            <a:r>
              <a:rPr lang="en-GB" smtClean="0"/>
              <a:t>/28</a:t>
            </a:r>
            <a:endParaRPr lang="en-GB" dirty="0" smtClean="0"/>
          </a:p>
        </p:txBody>
      </p:sp>
      <p:sp>
        <p:nvSpPr>
          <p:cNvPr id="4" name="Rectangle 3"/>
          <p:cNvSpPr/>
          <p:nvPr/>
        </p:nvSpPr>
        <p:spPr>
          <a:xfrm>
            <a:off x="104057" y="5038007"/>
            <a:ext cx="4827984" cy="1200329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en-GB" dirty="0" err="1">
                <a:latin typeface="Symbol" panose="05050102010706020507" pitchFamily="18" charset="2"/>
              </a:rPr>
              <a:t>b</a:t>
            </a:r>
            <a:r>
              <a:rPr lang="en-GB" baseline="-25000" dirty="0" err="1"/>
              <a:t>x</a:t>
            </a:r>
            <a:r>
              <a:rPr lang="en-GB" dirty="0"/>
              <a:t> @ IDs    </a:t>
            </a:r>
            <a:r>
              <a:rPr lang="en-GB" dirty="0">
                <a:sym typeface="Wingdings" panose="05000000000000000000" pitchFamily="2" charset="2"/>
              </a:rPr>
              <a:t>  </a:t>
            </a:r>
            <a:r>
              <a:rPr lang="en-GB" dirty="0"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  <a:r>
              <a:rPr lang="en-GB" baseline="-25000" dirty="0">
                <a:sym typeface="Wingdings" panose="05000000000000000000" pitchFamily="2" charset="2"/>
              </a:rPr>
              <a:t>x</a:t>
            </a:r>
            <a:endParaRPr lang="en-GB" baseline="-25000" dirty="0"/>
          </a:p>
          <a:p>
            <a:pPr marL="342900" indent="-342900">
              <a:buFontTx/>
              <a:buChar char="-"/>
            </a:pPr>
            <a:r>
              <a:rPr lang="en-GB" dirty="0">
                <a:latin typeface="Symbol" panose="05050102010706020507" pitchFamily="18" charset="2"/>
              </a:rPr>
              <a:t>b</a:t>
            </a:r>
            <a:r>
              <a:rPr lang="en-GB" baseline="-25000" dirty="0"/>
              <a:t>y</a:t>
            </a:r>
            <a:r>
              <a:rPr lang="en-GB" dirty="0"/>
              <a:t> @ sext  </a:t>
            </a:r>
            <a:r>
              <a:rPr lang="en-GB" sz="1050" dirty="0"/>
              <a:t> </a:t>
            </a:r>
            <a:r>
              <a:rPr lang="en-GB" dirty="0">
                <a:sym typeface="Wingdings" panose="05000000000000000000" pitchFamily="2" charset="2"/>
              </a:rPr>
              <a:t>  </a:t>
            </a:r>
            <a:r>
              <a:rPr lang="en-GB" dirty="0"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  <a:r>
              <a:rPr lang="en-GB" baseline="-25000" dirty="0">
                <a:sym typeface="Wingdings" panose="05000000000000000000" pitchFamily="2" charset="2"/>
              </a:rPr>
              <a:t>x</a:t>
            </a:r>
            <a:r>
              <a:rPr lang="en-GB" dirty="0">
                <a:sym typeface="Wingdings" panose="05000000000000000000" pitchFamily="2" charset="2"/>
              </a:rPr>
              <a:t>, </a:t>
            </a:r>
            <a:r>
              <a:rPr lang="en-GB" dirty="0">
                <a:latin typeface="Symbol" panose="05050102010706020507" pitchFamily="18" charset="2"/>
                <a:sym typeface="Wingdings" panose="05000000000000000000" pitchFamily="2" charset="2"/>
              </a:rPr>
              <a:t>x</a:t>
            </a:r>
            <a:r>
              <a:rPr lang="en-GB" baseline="-25000" dirty="0">
                <a:sym typeface="Wingdings" panose="05000000000000000000" pitchFamily="2" charset="2"/>
              </a:rPr>
              <a:t>x</a:t>
            </a:r>
          </a:p>
          <a:p>
            <a:pPr marL="342900" indent="-342900">
              <a:buFontTx/>
              <a:buChar char="-"/>
            </a:pPr>
            <a:r>
              <a:rPr lang="en-GB" dirty="0">
                <a:latin typeface="Symbol" panose="05050102010706020507" pitchFamily="18" charset="2"/>
              </a:rPr>
              <a:t>a</a:t>
            </a:r>
            <a:r>
              <a:rPr lang="en-GB" baseline="-25000" dirty="0"/>
              <a:t>y</a:t>
            </a:r>
            <a:r>
              <a:rPr lang="en-GB" dirty="0"/>
              <a:t> @ sext  </a:t>
            </a:r>
            <a:r>
              <a:rPr lang="en-GB" sz="1050" dirty="0"/>
              <a:t>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 err="1">
                <a:sym typeface="Wingdings" panose="05000000000000000000" pitchFamily="2" charset="2"/>
              </a:rPr>
              <a:t>dQ</a:t>
            </a:r>
            <a:r>
              <a:rPr lang="en-GB" baseline="-25000" dirty="0" err="1">
                <a:sym typeface="Wingdings" panose="05000000000000000000" pitchFamily="2" charset="2"/>
              </a:rPr>
              <a:t>y</a:t>
            </a:r>
            <a:r>
              <a:rPr lang="en-GB" dirty="0">
                <a:sym typeface="Wingdings" panose="05000000000000000000" pitchFamily="2" charset="2"/>
              </a:rPr>
              <a:t>/</a:t>
            </a:r>
            <a:r>
              <a:rPr lang="en-GB" dirty="0" err="1">
                <a:sym typeface="Wingdings" panose="05000000000000000000" pitchFamily="2" charset="2"/>
              </a:rPr>
              <a:t>dy</a:t>
            </a:r>
            <a:endParaRPr lang="en-GB" dirty="0">
              <a:sym typeface="Wingdings" panose="05000000000000000000" pitchFamily="2" charset="2"/>
            </a:endParaRPr>
          </a:p>
          <a:p>
            <a:pPr marL="342900" indent="-342900">
              <a:buFontTx/>
              <a:buChar char="-"/>
            </a:pPr>
            <a:r>
              <a:rPr lang="en-GB" dirty="0" err="1" smtClean="0">
                <a:latin typeface="Symbol" panose="05050102010706020507" pitchFamily="18" charset="2"/>
              </a:rPr>
              <a:t>j</a:t>
            </a:r>
            <a:r>
              <a:rPr lang="en-GB" baseline="-25000" dirty="0" err="1" smtClean="0"/>
              <a:t>y</a:t>
            </a:r>
            <a:r>
              <a:rPr lang="en-GB" dirty="0" smtClean="0"/>
              <a:t> </a:t>
            </a:r>
            <a:r>
              <a:rPr lang="en-GB" dirty="0"/>
              <a:t>advance between </a:t>
            </a:r>
            <a:r>
              <a:rPr lang="en-GB" dirty="0" err="1"/>
              <a:t>sextupoles</a:t>
            </a:r>
            <a:r>
              <a:rPr lang="en-GB" dirty="0"/>
              <a:t>  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 err="1">
                <a:sym typeface="Wingdings" panose="05000000000000000000" pitchFamily="2" charset="2"/>
              </a:rPr>
              <a:t>dQ</a:t>
            </a:r>
            <a:r>
              <a:rPr lang="en-GB" baseline="-25000" dirty="0" err="1">
                <a:sym typeface="Wingdings" panose="05000000000000000000" pitchFamily="2" charset="2"/>
              </a:rPr>
              <a:t>x</a:t>
            </a:r>
            <a:r>
              <a:rPr lang="en-GB" dirty="0">
                <a:sym typeface="Wingdings" panose="05000000000000000000" pitchFamily="2" charset="2"/>
              </a:rPr>
              <a:t>/</a:t>
            </a:r>
            <a:r>
              <a:rPr lang="en-GB" dirty="0" err="1">
                <a:sym typeface="Wingdings" panose="05000000000000000000" pitchFamily="2" charset="2"/>
              </a:rPr>
              <a:t>dy</a:t>
            </a:r>
            <a:endParaRPr lang="en-GB" dirty="0">
              <a:sym typeface="Wingdings" panose="05000000000000000000" pitchFamily="2" charset="2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14" t="25750" r="1042" b="49166"/>
          <a:stretch/>
        </p:blipFill>
        <p:spPr bwMode="auto">
          <a:xfrm>
            <a:off x="5580112" y="3805662"/>
            <a:ext cx="3096344" cy="1429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27" t="25750" r="45808" b="49166"/>
          <a:stretch/>
        </p:blipFill>
        <p:spPr bwMode="auto">
          <a:xfrm>
            <a:off x="5724128" y="2383732"/>
            <a:ext cx="3146685" cy="141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113207" y="764704"/>
            <a:ext cx="3995297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dirty="0"/>
              <a:t>These parameters have been: </a:t>
            </a:r>
          </a:p>
          <a:p>
            <a:pPr marL="342900" indent="-342900" algn="just">
              <a:buFontTx/>
              <a:buChar char="-"/>
            </a:pPr>
            <a:r>
              <a:rPr lang="en-GB" b="1" dirty="0"/>
              <a:t>kept fixed </a:t>
            </a:r>
            <a:r>
              <a:rPr lang="en-GB" dirty="0"/>
              <a:t>when changing </a:t>
            </a:r>
            <a:r>
              <a:rPr lang="en-GB" b="1" dirty="0"/>
              <a:t>cell length</a:t>
            </a:r>
            <a:r>
              <a:rPr lang="en-GB" dirty="0"/>
              <a:t> (</a:t>
            </a:r>
            <a:r>
              <a:rPr lang="en-GB" dirty="0" err="1"/>
              <a:t>HMBA</a:t>
            </a:r>
            <a:r>
              <a:rPr lang="en-GB" dirty="0"/>
              <a:t>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 err="1">
                <a:sym typeface="Wingdings" panose="05000000000000000000" pitchFamily="2" charset="2"/>
              </a:rPr>
              <a:t>DTBA</a:t>
            </a:r>
            <a:r>
              <a:rPr lang="en-GB" dirty="0">
                <a:sym typeface="Wingdings" panose="05000000000000000000" pitchFamily="2" charset="2"/>
              </a:rPr>
              <a:t>)</a:t>
            </a:r>
          </a:p>
          <a:p>
            <a:pPr marL="342900" indent="-342900" algn="just">
              <a:buFontTx/>
              <a:buChar char="-"/>
            </a:pPr>
            <a:r>
              <a:rPr lang="en-GB" b="1" dirty="0">
                <a:sym typeface="Wingdings" panose="05000000000000000000" pitchFamily="2" charset="2"/>
              </a:rPr>
              <a:t>scanned</a:t>
            </a:r>
            <a:r>
              <a:rPr lang="en-GB" dirty="0">
                <a:sym typeface="Wingdings" panose="05000000000000000000" pitchFamily="2" charset="2"/>
              </a:rPr>
              <a:t> when tuning quads during </a:t>
            </a:r>
            <a:r>
              <a:rPr lang="en-GB" dirty="0" err="1">
                <a:sym typeface="Wingdings" panose="05000000000000000000" pitchFamily="2" charset="2"/>
              </a:rPr>
              <a:t>DTBA</a:t>
            </a:r>
            <a:r>
              <a:rPr lang="en-GB" dirty="0">
                <a:sym typeface="Wingdings" panose="05000000000000000000" pitchFamily="2" charset="2"/>
              </a:rPr>
              <a:t> optimization (later</a:t>
            </a:r>
            <a:r>
              <a:rPr lang="en-GB" dirty="0" smtClean="0">
                <a:sym typeface="Wingdings" panose="05000000000000000000" pitchFamily="2" charset="2"/>
              </a:rPr>
              <a:t>)</a:t>
            </a:r>
          </a:p>
          <a:p>
            <a:pPr marL="342900" indent="-342900" algn="just">
              <a:buFontTx/>
              <a:buChar char="-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 algn="just">
              <a:buFontTx/>
              <a:buChar char="-"/>
            </a:pPr>
            <a:endParaRPr lang="en-GB" dirty="0" smtClean="0">
              <a:sym typeface="Wingdings" panose="05000000000000000000" pitchFamily="2" charset="2"/>
            </a:endParaRPr>
          </a:p>
          <a:p>
            <a:pPr marL="342900" indent="-342900" algn="just">
              <a:buFontTx/>
              <a:buChar char="-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 algn="just">
              <a:buFontTx/>
              <a:buChar char="-"/>
            </a:pPr>
            <a:endParaRPr lang="en-GB" dirty="0" smtClean="0">
              <a:sym typeface="Wingdings" panose="05000000000000000000" pitchFamily="2" charset="2"/>
            </a:endParaRPr>
          </a:p>
          <a:p>
            <a:pPr marL="342900" indent="-342900" algn="just">
              <a:buFontTx/>
              <a:buChar char="-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 algn="just">
              <a:buFontTx/>
              <a:buChar char="-"/>
            </a:pPr>
            <a:endParaRPr lang="en-GB" dirty="0" smtClean="0">
              <a:sym typeface="Wingdings" panose="05000000000000000000" pitchFamily="2" charset="2"/>
            </a:endParaRPr>
          </a:p>
          <a:p>
            <a:pPr marL="342900" indent="-342900" algn="just">
              <a:buFontTx/>
              <a:buChar char="-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 algn="just">
              <a:buFontTx/>
              <a:buChar char="-"/>
            </a:pPr>
            <a:endParaRPr lang="en-GB" dirty="0" smtClean="0">
              <a:sym typeface="Wingdings" panose="05000000000000000000" pitchFamily="2" charset="2"/>
            </a:endParaRPr>
          </a:p>
          <a:p>
            <a:pPr marL="342900" indent="-342900" algn="just">
              <a:buFontTx/>
              <a:buChar char="-"/>
            </a:pPr>
            <a:endParaRPr lang="en-GB" dirty="0">
              <a:sym typeface="Wingdings" panose="05000000000000000000" pitchFamily="2" charset="2"/>
            </a:endParaRPr>
          </a:p>
          <a:p>
            <a:pPr algn="just"/>
            <a:endParaRPr lang="en-GB" dirty="0">
              <a:sym typeface="Wingdings" panose="05000000000000000000" pitchFamily="2" charset="2"/>
            </a:endParaRPr>
          </a:p>
          <a:p>
            <a:pPr algn="just"/>
            <a:endParaRPr lang="en-GB" dirty="0">
              <a:sym typeface="Wingdings" panose="05000000000000000000" pitchFamily="2" charset="2"/>
            </a:endParaRPr>
          </a:p>
          <a:p>
            <a:pPr marL="342900" indent="-342900" algn="just">
              <a:buFontTx/>
              <a:buChar char="-"/>
            </a:pPr>
            <a:endParaRPr lang="en-GB" dirty="0">
              <a:sym typeface="Wingdings" panose="05000000000000000000" pitchFamily="2" charset="2"/>
            </a:endParaRPr>
          </a:p>
          <a:p>
            <a:pPr marL="342900" indent="-342900" algn="just">
              <a:buFontTx/>
              <a:buChar char="-"/>
            </a:pPr>
            <a:r>
              <a:rPr lang="en-GB" b="1" dirty="0">
                <a:sym typeface="Wingdings" panose="05000000000000000000" pitchFamily="2" charset="2"/>
              </a:rPr>
              <a:t>varied</a:t>
            </a:r>
            <a:r>
              <a:rPr lang="en-GB" dirty="0">
                <a:sym typeface="Wingdings" panose="05000000000000000000" pitchFamily="2" charset="2"/>
              </a:rPr>
              <a:t> with Multi-Objective Genetic Algorithm (</a:t>
            </a:r>
            <a:r>
              <a:rPr lang="en-GB" dirty="0" err="1">
                <a:sym typeface="Wingdings" panose="05000000000000000000" pitchFamily="2" charset="2"/>
              </a:rPr>
              <a:t>MOGA</a:t>
            </a:r>
            <a:r>
              <a:rPr lang="en-GB" dirty="0">
                <a:sym typeface="Wingdings" panose="05000000000000000000" pitchFamily="2" charset="2"/>
              </a:rPr>
              <a:t>) optimizer</a:t>
            </a: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5076056" y="764704"/>
            <a:ext cx="0" cy="5616624"/>
          </a:xfrm>
          <a:prstGeom prst="line">
            <a:avLst/>
          </a:prstGeom>
          <a:ln w="57150">
            <a:solidFill>
              <a:srgbClr val="1E39F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8331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272527" y="4437112"/>
            <a:ext cx="8619953" cy="0"/>
          </a:xfrm>
          <a:prstGeom prst="line">
            <a:avLst/>
          </a:prstGeom>
          <a:ln w="57150">
            <a:solidFill>
              <a:srgbClr val="3366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272527" y="3068960"/>
            <a:ext cx="8619953" cy="0"/>
          </a:xfrm>
          <a:prstGeom prst="line">
            <a:avLst/>
          </a:prstGeom>
          <a:ln w="57150">
            <a:solidFill>
              <a:srgbClr val="3366FF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4391012" y="4221088"/>
            <a:ext cx="4645484" cy="2397521"/>
            <a:chOff x="3275856" y="3688881"/>
            <a:chExt cx="5496667" cy="3085153"/>
          </a:xfrm>
        </p:grpSpPr>
        <p:pic>
          <p:nvPicPr>
            <p:cNvPr id="26" name="Picture 25" descr="Screen Shot 2016-11-23 at 00.59.25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75856" y="3688881"/>
              <a:ext cx="5496667" cy="3085153"/>
            </a:xfrm>
            <a:prstGeom prst="rect">
              <a:avLst/>
            </a:prstGeom>
            <a:effectLst>
              <a:outerShdw blurRad="88900" dist="38100" dir="8100000" sx="102000" sy="102000" algn="tr" rotWithShape="0">
                <a:srgbClr val="1E39F6">
                  <a:alpha val="40000"/>
                </a:srgbClr>
              </a:outerShdw>
            </a:effectLst>
          </p:spPr>
        </p:pic>
        <p:sp>
          <p:nvSpPr>
            <p:cNvPr id="27" name="Freeform 26"/>
            <p:cNvSpPr/>
            <p:nvPr/>
          </p:nvSpPr>
          <p:spPr>
            <a:xfrm>
              <a:off x="4211960" y="4986129"/>
              <a:ext cx="3878332" cy="1224136"/>
            </a:xfrm>
            <a:custGeom>
              <a:avLst/>
              <a:gdLst>
                <a:gd name="connsiteX0" fmla="*/ 0 w 4324311"/>
                <a:gd name="connsiteY0" fmla="*/ 0 h 1357640"/>
                <a:gd name="connsiteX1" fmla="*/ 4324311 w 4324311"/>
                <a:gd name="connsiteY1" fmla="*/ 10949 h 1357640"/>
                <a:gd name="connsiteX2" fmla="*/ 4324311 w 4324311"/>
                <a:gd name="connsiteY2" fmla="*/ 1357640 h 13576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324311" h="1357640">
                  <a:moveTo>
                    <a:pt x="0" y="0"/>
                  </a:moveTo>
                  <a:lnTo>
                    <a:pt x="4324311" y="10949"/>
                  </a:lnTo>
                  <a:lnTo>
                    <a:pt x="4324311" y="1357640"/>
                  </a:lnTo>
                </a:path>
              </a:pathLst>
            </a:custGeom>
            <a:ln>
              <a:solidFill>
                <a:srgbClr val="FF0000"/>
              </a:solidFill>
              <a:prstDash val="dash"/>
              <a:headEnd type="arrow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2" t="9334" r="3125" b="5583"/>
          <a:stretch/>
        </p:blipFill>
        <p:spPr bwMode="auto">
          <a:xfrm>
            <a:off x="4391980" y="731992"/>
            <a:ext cx="4590256" cy="2595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206375" dist="38100" dir="8100000" sx="102000" sy="102000" algn="tr" rotWithShape="0">
              <a:srgbClr val="1E39F6">
                <a:alpha val="4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272527" y="694269"/>
            <a:ext cx="37444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err="1" smtClean="0"/>
              <a:t>MOGA</a:t>
            </a:r>
            <a:r>
              <a:rPr lang="en-GB" sz="2000" b="1" dirty="0" smtClean="0"/>
              <a:t> </a:t>
            </a:r>
            <a:r>
              <a:rPr lang="en-GB" sz="2000" dirty="0" smtClean="0"/>
              <a:t>optimization</a:t>
            </a:r>
            <a:r>
              <a:rPr lang="en-GB" sz="2000" baseline="30000" dirty="0" smtClean="0"/>
              <a:t>(*)</a:t>
            </a:r>
            <a:r>
              <a:rPr lang="en-GB" sz="2000" dirty="0" smtClean="0"/>
              <a:t> on the </a:t>
            </a:r>
            <a:r>
              <a:rPr lang="en-GB" sz="2000" b="1" dirty="0" smtClean="0"/>
              <a:t>whole set </a:t>
            </a:r>
            <a:r>
              <a:rPr lang="en-GB" sz="2000" dirty="0" smtClean="0"/>
              <a:t>of parameters </a:t>
            </a:r>
          </a:p>
          <a:p>
            <a:r>
              <a:rPr lang="en-GB" sz="2000" dirty="0" smtClean="0">
                <a:latin typeface="Symbol" panose="05050102010706020507" pitchFamily="18" charset="2"/>
              </a:rPr>
              <a:t>(</a:t>
            </a:r>
            <a:r>
              <a:rPr lang="en-GB" sz="2000" dirty="0" err="1" smtClean="0">
                <a:latin typeface="Symbol" panose="05050102010706020507" pitchFamily="18" charset="2"/>
              </a:rPr>
              <a:t>b</a:t>
            </a:r>
            <a:r>
              <a:rPr lang="en-GB" sz="2000" baseline="-25000" dirty="0" err="1" smtClean="0"/>
              <a:t>x</a:t>
            </a:r>
            <a:r>
              <a:rPr lang="en-GB" sz="2000" dirty="0" smtClean="0"/>
              <a:t>, </a:t>
            </a:r>
            <a:r>
              <a:rPr lang="en-GB" sz="2000" dirty="0" smtClean="0">
                <a:latin typeface="Symbol" panose="05050102010706020507" pitchFamily="18" charset="2"/>
              </a:rPr>
              <a:t>b</a:t>
            </a:r>
            <a:r>
              <a:rPr lang="en-GB" sz="2000" baseline="-25000" dirty="0" smtClean="0"/>
              <a:t>y</a:t>
            </a:r>
            <a:r>
              <a:rPr lang="en-GB" sz="2000" dirty="0" smtClean="0"/>
              <a:t>,</a:t>
            </a:r>
            <a:r>
              <a:rPr lang="en-GB" sz="2000" baseline="-25000" dirty="0" smtClean="0">
                <a:sym typeface="Wingdings" panose="05000000000000000000" pitchFamily="2" charset="2"/>
              </a:rPr>
              <a:t> </a:t>
            </a:r>
            <a:r>
              <a:rPr lang="en-GB" sz="2000" dirty="0" smtClean="0">
                <a:latin typeface="Symbol" panose="05050102010706020507" pitchFamily="18" charset="2"/>
              </a:rPr>
              <a:t>a</a:t>
            </a:r>
            <a:r>
              <a:rPr lang="en-GB" sz="2000" baseline="-25000" dirty="0" smtClean="0"/>
              <a:t>y</a:t>
            </a:r>
            <a:r>
              <a:rPr lang="en-GB" sz="2000" dirty="0" smtClean="0"/>
              <a:t>, </a:t>
            </a:r>
            <a:r>
              <a:rPr lang="en-GB" sz="2000" dirty="0" smtClean="0">
                <a:latin typeface="Symbol" panose="05050102010706020507" pitchFamily="18" charset="2"/>
              </a:rPr>
              <a:t>K4</a:t>
            </a:r>
            <a:r>
              <a:rPr lang="en-GB" sz="2000" dirty="0" smtClean="0"/>
              <a:t>, </a:t>
            </a:r>
            <a:r>
              <a:rPr lang="en-GB" sz="2000" dirty="0" err="1" smtClean="0">
                <a:latin typeface="Symbol" panose="05050102010706020507" pitchFamily="18" charset="2"/>
              </a:rPr>
              <a:t>j</a:t>
            </a:r>
            <a:r>
              <a:rPr lang="en-GB" sz="2000" baseline="-25000" dirty="0" err="1" smtClean="0"/>
              <a:t>x,y</a:t>
            </a:r>
            <a:r>
              <a:rPr lang="en-GB" sz="2000" dirty="0" smtClean="0">
                <a:latin typeface="Symbol" panose="05050102010706020507" pitchFamily="18" charset="2"/>
              </a:rPr>
              <a:t>)</a:t>
            </a:r>
            <a:r>
              <a:rPr lang="en-GB" sz="2000" dirty="0" smtClean="0">
                <a:latin typeface="Calibri"/>
                <a:cs typeface="Calibri"/>
              </a:rPr>
              <a:t> </a:t>
            </a:r>
            <a:r>
              <a:rPr lang="en-GB" sz="2000" dirty="0" smtClean="0">
                <a:latin typeface="Calibri"/>
                <a:cs typeface="Calibri"/>
                <a:sym typeface="Wingdings"/>
              </a:rPr>
              <a:t> </a:t>
            </a:r>
            <a:r>
              <a:rPr lang="en-GB" sz="2000" b="1" dirty="0" smtClean="0">
                <a:latin typeface="Symbol" panose="05050102010706020507" pitchFamily="18" charset="2"/>
                <a:sym typeface="Wingdings" panose="05000000000000000000" pitchFamily="2" charset="2"/>
              </a:rPr>
              <a:t>(</a:t>
            </a:r>
            <a:r>
              <a:rPr lang="en-GB" sz="2000" b="1" dirty="0" err="1" smtClean="0">
                <a:latin typeface="Symbol" panose="05050102010706020507" pitchFamily="18" charset="2"/>
                <a:sym typeface="Wingdings" panose="05000000000000000000" pitchFamily="2" charset="2"/>
              </a:rPr>
              <a:t>t</a:t>
            </a:r>
            <a:r>
              <a:rPr lang="en-GB" sz="2000" b="1" dirty="0" err="1" smtClean="0">
                <a:latin typeface="+mj-lt"/>
                <a:sym typeface="Wingdings" panose="05000000000000000000" pitchFamily="2" charset="2"/>
              </a:rPr>
              <a:t>,DA</a:t>
            </a:r>
            <a:r>
              <a:rPr lang="en-GB" sz="2000" b="1" dirty="0" smtClean="0">
                <a:latin typeface="Symbol" panose="05050102010706020507" pitchFamily="18" charset="2"/>
                <a:sym typeface="Wingdings" panose="05000000000000000000" pitchFamily="2" charset="2"/>
              </a:rPr>
              <a:t>) </a:t>
            </a:r>
            <a:r>
              <a:rPr lang="en-GB" sz="2000" b="1" dirty="0" smtClean="0">
                <a:latin typeface="+mj-lt"/>
                <a:sym typeface="Wingdings" panose="05000000000000000000" pitchFamily="2" charset="2"/>
              </a:rPr>
              <a:t> </a:t>
            </a:r>
            <a:r>
              <a:rPr lang="en-GB" sz="2000" dirty="0" smtClean="0">
                <a:latin typeface="+mj-lt"/>
                <a:sym typeface="Wingdings" panose="05000000000000000000" pitchFamily="2" charset="2"/>
              </a:rPr>
              <a:t>[keep </a:t>
            </a:r>
            <a:r>
              <a:rPr lang="en-GB" sz="2000" dirty="0" smtClean="0">
                <a:latin typeface="Symbol" panose="05050102010706020507" pitchFamily="18" charset="2"/>
                <a:sym typeface="Wingdings" panose="05000000000000000000" pitchFamily="2" charset="2"/>
              </a:rPr>
              <a:t>x</a:t>
            </a:r>
            <a:r>
              <a:rPr lang="en-GB" sz="2000" dirty="0" smtClean="0">
                <a:latin typeface="+mj-lt"/>
                <a:sym typeface="Wingdings" panose="05000000000000000000" pitchFamily="2" charset="2"/>
              </a:rPr>
              <a:t>=(2,2)]</a:t>
            </a:r>
            <a:endParaRPr lang="en-GB" sz="2000" dirty="0">
              <a:latin typeface="Symbol" panose="05050102010706020507" pitchFamily="18" charset="2"/>
              <a:sym typeface="Wingdings" panose="05000000000000000000" pitchFamily="2" charset="2"/>
            </a:endParaRPr>
          </a:p>
          <a:p>
            <a:r>
              <a:rPr lang="en-GB" sz="2000" dirty="0" smtClean="0">
                <a:latin typeface="+mj-lt"/>
                <a:sym typeface="Wingdings" panose="05000000000000000000" pitchFamily="2" charset="2"/>
              </a:rPr>
              <a:t>Promising improvement, BUT still </a:t>
            </a:r>
            <a:r>
              <a:rPr lang="en-GB" sz="2000" b="1" dirty="0" smtClean="0">
                <a:latin typeface="+mj-lt"/>
                <a:sym typeface="Wingdings" panose="05000000000000000000" pitchFamily="2" charset="2"/>
              </a:rPr>
              <a:t>errors</a:t>
            </a:r>
            <a:r>
              <a:rPr lang="en-GB" sz="2000" dirty="0" smtClean="0">
                <a:latin typeface="+mj-lt"/>
                <a:sym typeface="Wingdings" panose="05000000000000000000" pitchFamily="2" charset="2"/>
              </a:rPr>
              <a:t> to be included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9198147" y="731992"/>
            <a:ext cx="1099981" cy="1200329"/>
          </a:xfrm>
          <a:prstGeom prst="rect">
            <a:avLst/>
          </a:prstGeom>
          <a:solidFill>
            <a:srgbClr val="FFFF99">
              <a:alpha val="60000"/>
            </a:srgbClr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en-GB" sz="1200" i="1" dirty="0" smtClean="0">
                <a:sym typeface="Wingdings" panose="05000000000000000000" pitchFamily="2" charset="2"/>
              </a:rPr>
              <a:t>(*)</a:t>
            </a:r>
            <a:r>
              <a:rPr lang="en-GB" sz="1200" i="1" dirty="0"/>
              <a:t> </a:t>
            </a:r>
            <a:r>
              <a:rPr lang="en-GB" sz="1200" i="1" dirty="0" err="1"/>
              <a:t>24xC2</a:t>
            </a:r>
            <a:r>
              <a:rPr lang="en-GB" sz="1200" i="1" dirty="0"/>
              <a:t> ring</a:t>
            </a:r>
          </a:p>
          <a:p>
            <a:endParaRPr lang="en-GB" sz="1200" i="1" dirty="0" smtClean="0">
              <a:sym typeface="Wingdings" panose="05000000000000000000" pitchFamily="2" charset="2"/>
            </a:endParaRPr>
          </a:p>
          <a:p>
            <a:r>
              <a:rPr lang="en-GB" sz="1200" i="1" dirty="0" err="1" smtClean="0">
                <a:sym typeface="Wingdings" panose="05000000000000000000" pitchFamily="2" charset="2"/>
              </a:rPr>
              <a:t>Ib</a:t>
            </a:r>
            <a:r>
              <a:rPr lang="en-GB" sz="1200" i="1" dirty="0" smtClean="0">
                <a:sym typeface="Wingdings" panose="05000000000000000000" pitchFamily="2" charset="2"/>
              </a:rPr>
              <a:t> = </a:t>
            </a:r>
            <a:r>
              <a:rPr lang="en-GB" sz="1200" i="1" dirty="0" err="1" smtClean="0">
                <a:sym typeface="Wingdings" panose="05000000000000000000" pitchFamily="2" charset="2"/>
              </a:rPr>
              <a:t>300mA</a:t>
            </a:r>
            <a:endParaRPr lang="en-GB" sz="1200" i="1" dirty="0" smtClean="0">
              <a:sym typeface="Wingdings" panose="05000000000000000000" pitchFamily="2" charset="2"/>
            </a:endParaRPr>
          </a:p>
          <a:p>
            <a:r>
              <a:rPr lang="en-GB" sz="1200" i="1" dirty="0" err="1" smtClean="0">
                <a:sym typeface="Wingdings" panose="05000000000000000000" pitchFamily="2" charset="2"/>
              </a:rPr>
              <a:t>Nb</a:t>
            </a:r>
            <a:r>
              <a:rPr lang="en-GB" sz="1200" i="1" dirty="0" smtClean="0">
                <a:sym typeface="Wingdings" panose="05000000000000000000" pitchFamily="2" charset="2"/>
              </a:rPr>
              <a:t> = 900</a:t>
            </a:r>
          </a:p>
          <a:p>
            <a:r>
              <a:rPr lang="en-GB" sz="1200" i="1" dirty="0" err="1" smtClean="0">
                <a:sym typeface="Wingdings" panose="05000000000000000000" pitchFamily="2" charset="2"/>
              </a:rPr>
              <a:t>Bl</a:t>
            </a:r>
            <a:r>
              <a:rPr lang="en-GB" sz="1200" i="1" dirty="0" smtClean="0">
                <a:sym typeface="Wingdings" panose="05000000000000000000" pitchFamily="2" charset="2"/>
              </a:rPr>
              <a:t> = 1.71 mm</a:t>
            </a:r>
          </a:p>
          <a:p>
            <a:r>
              <a:rPr lang="en-GB" sz="1200" i="1" dirty="0" smtClean="0">
                <a:sym typeface="Wingdings" panose="05000000000000000000" pitchFamily="2" charset="2"/>
              </a:rPr>
              <a:t>C = 1.0% </a:t>
            </a:r>
          </a:p>
        </p:txBody>
      </p:sp>
      <p:sp>
        <p:nvSpPr>
          <p:cNvPr id="17" name="TextBox 1"/>
          <p:cNvSpPr txBox="1">
            <a:spLocks noChangeArrowheads="1"/>
          </p:cNvSpPr>
          <p:nvPr/>
        </p:nvSpPr>
        <p:spPr bwMode="auto">
          <a:xfrm>
            <a:off x="4748143" y="1142613"/>
            <a:ext cx="3877929" cy="1477328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95250" dist="38100" dir="8100000" sx="101000" sy="101000" algn="tr" rotWithShape="0">
              <a:srgbClr val="FF0000">
                <a:alpha val="40000"/>
              </a:srgbClr>
            </a:outerShdw>
          </a:effec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800" i="1" dirty="0">
                <a:latin typeface="Tw Cen MT"/>
                <a:cs typeface="Tw Cen MT"/>
              </a:rPr>
              <a:t>With a DA of 11 mm and a lifetime of </a:t>
            </a:r>
            <a:r>
              <a:rPr lang="en-GB" sz="1800" b="1" i="1" dirty="0" err="1" smtClean="0">
                <a:solidFill>
                  <a:srgbClr val="FF0000"/>
                </a:solidFill>
                <a:latin typeface="Tw Cen MT"/>
                <a:cs typeface="Tw Cen MT"/>
              </a:rPr>
              <a:t>3.2hr</a:t>
            </a:r>
            <a:r>
              <a:rPr lang="en-GB" sz="1800" i="1" dirty="0" smtClean="0">
                <a:latin typeface="Tw Cen MT"/>
                <a:cs typeface="Tw Cen MT"/>
              </a:rPr>
              <a:t> </a:t>
            </a:r>
            <a:r>
              <a:rPr lang="en-GB" sz="1800" i="1" dirty="0">
                <a:latin typeface="Tw Cen MT"/>
                <a:cs typeface="Tw Cen MT"/>
              </a:rPr>
              <a:t>the DTBA is a promising candidate for Diamond II. </a:t>
            </a:r>
            <a:endParaRPr lang="en-GB" sz="1800" i="1" dirty="0" smtClean="0">
              <a:latin typeface="Tw Cen MT"/>
              <a:cs typeface="Tw Cen MT"/>
            </a:endParaRPr>
          </a:p>
          <a:p>
            <a:pPr algn="ctr" eaLnBrk="1" hangingPunct="1"/>
            <a:r>
              <a:rPr lang="en-GB" sz="1800" i="1" dirty="0" smtClean="0">
                <a:solidFill>
                  <a:srgbClr val="FF0000"/>
                </a:solidFill>
                <a:latin typeface="Tw Cen MT"/>
                <a:cs typeface="Tw Cen MT"/>
              </a:rPr>
              <a:t>Most </a:t>
            </a:r>
            <a:r>
              <a:rPr lang="en-GB" sz="1800" i="1" dirty="0">
                <a:solidFill>
                  <a:srgbClr val="FF0000"/>
                </a:solidFill>
                <a:latin typeface="Tw Cen MT"/>
                <a:cs typeface="Tw Cen MT"/>
              </a:rPr>
              <a:t>of the design effort is concentrating on this lattice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Diamond</a:t>
            </a:r>
            <a:r>
              <a:rPr lang="en-GB" dirty="0" smtClean="0">
                <a:solidFill>
                  <a:schemeClr val="bg1"/>
                </a:solidFill>
              </a:rPr>
              <a:t>        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Low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Emittance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DDBA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HMBA   </a:t>
            </a:r>
            <a:r>
              <a:rPr lang="en-GB" dirty="0" err="1" smtClean="0">
                <a:solidFill>
                  <a:schemeClr val="bg1"/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</a:t>
            </a:r>
            <a:r>
              <a:rPr lang="en-GB" dirty="0" smtClean="0">
                <a:solidFill>
                  <a:schemeClr val="bg1"/>
                </a:solidFill>
              </a:rPr>
              <a:t>optimization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err="1" smtClean="0"/>
              <a:t>IoP</a:t>
            </a:r>
            <a:r>
              <a:rPr lang="en-GB" dirty="0" smtClean="0"/>
              <a:t> 2017, </a:t>
            </a:r>
            <a:r>
              <a:rPr lang="en-GB" dirty="0" err="1" smtClean="0"/>
              <a:t>RHUL</a:t>
            </a:r>
            <a:r>
              <a:rPr lang="en-GB" dirty="0" smtClean="0"/>
              <a:t>, London</a:t>
            </a:r>
            <a:endParaRPr lang="en-GB" dirty="0"/>
          </a:p>
        </p:txBody>
      </p:sp>
      <p:sp>
        <p:nvSpPr>
          <p:cNvPr id="21" name="Rectangle 20"/>
          <p:cNvSpPr/>
          <p:nvPr/>
        </p:nvSpPr>
        <p:spPr>
          <a:xfrm>
            <a:off x="272527" y="3234878"/>
            <a:ext cx="43204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 err="1" smtClean="0"/>
              <a:t>sextupoles</a:t>
            </a:r>
            <a:r>
              <a:rPr lang="en-GB" sz="2000" b="1" dirty="0" smtClean="0"/>
              <a:t> / </a:t>
            </a:r>
            <a:r>
              <a:rPr lang="en-GB" sz="2000" b="1" dirty="0" err="1" smtClean="0"/>
              <a:t>octupoles</a:t>
            </a:r>
            <a:endParaRPr lang="en-GB" sz="2000" b="1" dirty="0" smtClean="0"/>
          </a:p>
          <a:p>
            <a:r>
              <a:rPr lang="en-GB" sz="2000" b="1" dirty="0" smtClean="0"/>
              <a:t>        </a:t>
            </a:r>
            <a:r>
              <a:rPr lang="en-GB" sz="2000" dirty="0" smtClean="0">
                <a:solidFill>
                  <a:srgbClr val="008000"/>
                </a:solidFill>
              </a:rPr>
              <a:t>chromaticity control (2,2)</a:t>
            </a:r>
            <a:endParaRPr lang="en-GB" sz="2000" b="1" dirty="0" smtClean="0">
              <a:sym typeface="Wingdings" panose="05000000000000000000" pitchFamily="2" charset="2"/>
            </a:endParaRPr>
          </a:p>
          <a:p>
            <a:r>
              <a:rPr lang="en-GB" sz="2000" b="1" dirty="0" smtClean="0">
                <a:solidFill>
                  <a:srgbClr val="FF6600"/>
                </a:solidFill>
                <a:sym typeface="Wingdings" panose="05000000000000000000" pitchFamily="2" charset="2"/>
              </a:rPr>
              <a:t>        (</a:t>
            </a:r>
            <a:r>
              <a:rPr lang="en-GB" sz="2000" b="1" dirty="0" err="1" smtClean="0">
                <a:solidFill>
                  <a:srgbClr val="FF6600"/>
                </a:solidFill>
                <a:latin typeface="Symbol" charset="2"/>
                <a:cs typeface="Symbol" charset="2"/>
                <a:sym typeface="Wingdings" panose="05000000000000000000" pitchFamily="2" charset="2"/>
              </a:rPr>
              <a:t>t</a:t>
            </a:r>
            <a:r>
              <a:rPr lang="en-GB" sz="2000" b="1" dirty="0" err="1" smtClean="0">
                <a:solidFill>
                  <a:srgbClr val="FF6600"/>
                </a:solidFill>
                <a:sym typeface="Wingdings" panose="05000000000000000000" pitchFamily="2" charset="2"/>
              </a:rPr>
              <a:t>,DA</a:t>
            </a:r>
            <a:r>
              <a:rPr lang="en-GB" sz="2000" b="1" dirty="0" smtClean="0">
                <a:solidFill>
                  <a:srgbClr val="FF6600"/>
                </a:solidFill>
                <a:sym typeface="Wingdings" panose="05000000000000000000" pitchFamily="2" charset="2"/>
              </a:rPr>
              <a:t>) optimization</a:t>
            </a:r>
            <a:endParaRPr lang="en-GB" sz="2000" b="1" dirty="0">
              <a:solidFill>
                <a:srgbClr val="FF6600"/>
              </a:solidFill>
              <a:sym typeface="Wingdings" panose="05000000000000000000" pitchFamily="2" charset="2"/>
            </a:endParaRPr>
          </a:p>
        </p:txBody>
      </p:sp>
      <p:sp>
        <p:nvSpPr>
          <p:cNvPr id="22" name="Right Arrow 21"/>
          <p:cNvSpPr/>
          <p:nvPr/>
        </p:nvSpPr>
        <p:spPr>
          <a:xfrm>
            <a:off x="3529063" y="3327037"/>
            <a:ext cx="576064" cy="936104"/>
          </a:xfrm>
          <a:prstGeom prst="rightArrow">
            <a:avLst/>
          </a:prstGeom>
          <a:solidFill>
            <a:srgbClr val="FF0000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4365687" y="3610423"/>
            <a:ext cx="43272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ym typeface="Wingdings" panose="05000000000000000000" pitchFamily="2" charset="2"/>
              </a:rPr>
              <a:t>MOGA improvement in DA [no change in </a:t>
            </a:r>
            <a:r>
              <a:rPr lang="en-GB" b="1" dirty="0" smtClean="0">
                <a:latin typeface="Symbol" panose="05050102010706020507" pitchFamily="18" charset="2"/>
                <a:sym typeface="Wingdings" panose="05000000000000000000" pitchFamily="2" charset="2"/>
              </a:rPr>
              <a:t>t</a:t>
            </a:r>
            <a:r>
              <a:rPr lang="en-GB" b="1" dirty="0" smtClean="0">
                <a:sym typeface="Wingdings" panose="05000000000000000000" pitchFamily="2" charset="2"/>
              </a:rPr>
              <a:t>]</a:t>
            </a:r>
            <a:endParaRPr lang="en-US" dirty="0"/>
          </a:p>
        </p:txBody>
      </p:sp>
      <p:sp>
        <p:nvSpPr>
          <p:cNvPr id="24" name="Rectangle 23"/>
          <p:cNvSpPr/>
          <p:nvPr/>
        </p:nvSpPr>
        <p:spPr>
          <a:xfrm>
            <a:off x="179512" y="4764760"/>
            <a:ext cx="3925615" cy="1323439"/>
          </a:xfrm>
          <a:prstGeom prst="rect">
            <a:avLst/>
          </a:prstGeom>
          <a:solidFill>
            <a:srgbClr val="FFFFFF">
              <a:alpha val="69804"/>
            </a:srgbClr>
          </a:solidFill>
        </p:spPr>
        <p:txBody>
          <a:bodyPr wrap="square">
            <a:spAutoFit/>
          </a:bodyPr>
          <a:lstStyle/>
          <a:p>
            <a:r>
              <a:rPr lang="en-GB" sz="2000" b="1" dirty="0" smtClean="0"/>
              <a:t>Injection Efficiency optimization </a:t>
            </a:r>
            <a:r>
              <a:rPr lang="en-GB" sz="2000" b="1" dirty="0" smtClean="0">
                <a:sym typeface="Wingdings"/>
              </a:rPr>
              <a:t> DTBA lattice with </a:t>
            </a:r>
            <a:r>
              <a:rPr lang="en-GB" sz="2000" b="1" dirty="0" err="1" smtClean="0">
                <a:sym typeface="Wingdings"/>
              </a:rPr>
              <a:t>InjCELL</a:t>
            </a:r>
            <a:endParaRPr lang="en-GB" sz="2000" b="1" dirty="0" smtClean="0"/>
          </a:p>
          <a:p>
            <a:r>
              <a:rPr lang="en-GB" sz="2000" b="1" dirty="0" smtClean="0">
                <a:sym typeface="Wingdings" panose="05000000000000000000" pitchFamily="2" charset="2"/>
              </a:rPr>
              <a:t>        </a:t>
            </a:r>
            <a:r>
              <a:rPr lang="en-GB" sz="2000" b="1" dirty="0" smtClean="0">
                <a:solidFill>
                  <a:srgbClr val="FF6600"/>
                </a:solidFill>
                <a:sym typeface="Wingdings" panose="05000000000000000000" pitchFamily="2" charset="2"/>
              </a:rPr>
              <a:t>(</a:t>
            </a:r>
            <a:r>
              <a:rPr lang="en-GB" sz="2000" b="1" dirty="0" err="1">
                <a:solidFill>
                  <a:srgbClr val="FF6600"/>
                </a:solidFill>
                <a:latin typeface="Symbol" charset="2"/>
                <a:cs typeface="Symbol" charset="2"/>
                <a:sym typeface="Wingdings" panose="05000000000000000000" pitchFamily="2" charset="2"/>
              </a:rPr>
              <a:t>t</a:t>
            </a:r>
            <a:r>
              <a:rPr lang="en-GB" sz="2000" b="1" dirty="0" err="1" smtClean="0">
                <a:solidFill>
                  <a:srgbClr val="FF6600"/>
                </a:solidFill>
                <a:sym typeface="Wingdings" panose="05000000000000000000" pitchFamily="2" charset="2"/>
              </a:rPr>
              <a:t>,IE</a:t>
            </a:r>
            <a:r>
              <a:rPr lang="en-GB" sz="2000" b="1" dirty="0" smtClean="0">
                <a:solidFill>
                  <a:srgbClr val="FF6600"/>
                </a:solidFill>
                <a:sym typeface="Wingdings" panose="05000000000000000000" pitchFamily="2" charset="2"/>
              </a:rPr>
              <a:t>) optimization  </a:t>
            </a:r>
          </a:p>
          <a:p>
            <a:r>
              <a:rPr lang="en-GB" sz="2000" dirty="0">
                <a:sym typeface="Wingdings" panose="05000000000000000000" pitchFamily="2" charset="2"/>
              </a:rPr>
              <a:t> </a:t>
            </a:r>
            <a:r>
              <a:rPr lang="en-GB" sz="2000" dirty="0" smtClean="0">
                <a:sym typeface="Wingdings" panose="05000000000000000000" pitchFamily="2" charset="2"/>
              </a:rPr>
              <a:t>      </a:t>
            </a:r>
            <a:r>
              <a:rPr lang="en-GB" sz="2000" dirty="0" smtClean="0">
                <a:solidFill>
                  <a:srgbClr val="FF0000"/>
                </a:solidFill>
                <a:sym typeface="Wingdings"/>
              </a:rPr>
              <a:t> </a:t>
            </a:r>
            <a:r>
              <a:rPr lang="en-GB" sz="2000" b="1" dirty="0" err="1" smtClean="0">
                <a:solidFill>
                  <a:srgbClr val="FF0000"/>
                </a:solidFill>
                <a:sym typeface="Wingdings"/>
              </a:rPr>
              <a:t>IE~85</a:t>
            </a:r>
            <a:r>
              <a:rPr lang="en-GB" sz="2000" b="1" dirty="0" smtClean="0">
                <a:solidFill>
                  <a:srgbClr val="FF0000"/>
                </a:solidFill>
                <a:sym typeface="Wingdings"/>
              </a:rPr>
              <a:t>%, </a:t>
            </a:r>
            <a:r>
              <a:rPr lang="en-GB" sz="2000" b="1" dirty="0" smtClean="0">
                <a:solidFill>
                  <a:srgbClr val="FF0000"/>
                </a:solidFill>
                <a:latin typeface="Symbol" charset="2"/>
                <a:cs typeface="Symbol" charset="2"/>
                <a:sym typeface="Wingdings"/>
              </a:rPr>
              <a:t>t </a:t>
            </a:r>
            <a:r>
              <a:rPr lang="en-GB" sz="2000" b="1" dirty="0" smtClean="0">
                <a:solidFill>
                  <a:srgbClr val="FF0000"/>
                </a:solidFill>
                <a:sym typeface="Wingdings"/>
              </a:rPr>
              <a:t>~ </a:t>
            </a:r>
            <a:r>
              <a:rPr lang="en-GB" sz="2000" b="1" dirty="0" err="1" smtClean="0">
                <a:solidFill>
                  <a:srgbClr val="FF0000"/>
                </a:solidFill>
                <a:sym typeface="Wingdings"/>
              </a:rPr>
              <a:t>1.1hr</a:t>
            </a:r>
            <a:endParaRPr lang="en-GB" sz="2000" b="1" dirty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7775848" y="6957392"/>
            <a:ext cx="1368152" cy="900001"/>
          </a:xfrm>
          <a:prstGeom prst="rect">
            <a:avLst/>
          </a:prstGeom>
          <a:solidFill>
            <a:srgbClr val="FFFF99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200" dirty="0">
                <a:solidFill>
                  <a:schemeClr val="tx1"/>
                </a:solidFill>
              </a:rPr>
              <a:t>IE parameters</a:t>
            </a:r>
          </a:p>
          <a:p>
            <a:r>
              <a:rPr lang="pt-BR" sz="1200" dirty="0">
                <a:solidFill>
                  <a:schemeClr val="tx1"/>
                </a:solidFill>
              </a:rPr>
              <a:t>N</a:t>
            </a:r>
            <a:r>
              <a:rPr lang="pt-BR" sz="1200" baseline="-25000" dirty="0">
                <a:solidFill>
                  <a:schemeClr val="tx1"/>
                </a:solidFill>
              </a:rPr>
              <a:t>part</a:t>
            </a:r>
            <a:r>
              <a:rPr lang="pt-BR" sz="1200" dirty="0">
                <a:solidFill>
                  <a:schemeClr val="tx1"/>
                </a:solidFill>
              </a:rPr>
              <a:t>   </a:t>
            </a:r>
            <a:r>
              <a:rPr lang="pt-BR" sz="1200" dirty="0" smtClean="0">
                <a:solidFill>
                  <a:schemeClr val="tx1"/>
                </a:solidFill>
              </a:rPr>
              <a:t>   = </a:t>
            </a:r>
            <a:r>
              <a:rPr lang="pt-BR" sz="1200" dirty="0">
                <a:solidFill>
                  <a:schemeClr val="tx1"/>
                </a:solidFill>
              </a:rPr>
              <a:t>1e3 </a:t>
            </a:r>
          </a:p>
          <a:p>
            <a:r>
              <a:rPr lang="pt-BR" sz="1200" dirty="0">
                <a:solidFill>
                  <a:schemeClr val="tx1"/>
                </a:solidFill>
              </a:rPr>
              <a:t>N</a:t>
            </a:r>
            <a:r>
              <a:rPr lang="pt-BR" sz="1200" baseline="-25000" dirty="0">
                <a:solidFill>
                  <a:schemeClr val="tx1"/>
                </a:solidFill>
              </a:rPr>
              <a:t>turns</a:t>
            </a:r>
            <a:r>
              <a:rPr lang="pt-BR" sz="1200" dirty="0">
                <a:solidFill>
                  <a:schemeClr val="tx1"/>
                </a:solidFill>
              </a:rPr>
              <a:t>   </a:t>
            </a:r>
            <a:r>
              <a:rPr lang="pt-BR" sz="1200" dirty="0" smtClean="0">
                <a:solidFill>
                  <a:schemeClr val="tx1"/>
                </a:solidFill>
              </a:rPr>
              <a:t>   </a:t>
            </a:r>
            <a:r>
              <a:rPr lang="pt-BR" sz="1200" dirty="0">
                <a:solidFill>
                  <a:schemeClr val="tx1"/>
                </a:solidFill>
              </a:rPr>
              <a:t>= 512</a:t>
            </a:r>
          </a:p>
          <a:p>
            <a:r>
              <a:rPr lang="pt-BR" sz="1200" dirty="0">
                <a:solidFill>
                  <a:schemeClr val="tx1"/>
                </a:solidFill>
                <a:latin typeface="Symbol" panose="05050102010706020507" pitchFamily="18" charset="2"/>
              </a:rPr>
              <a:t>e</a:t>
            </a:r>
            <a:r>
              <a:rPr lang="pt-BR" sz="1200" baseline="-25000" dirty="0">
                <a:solidFill>
                  <a:schemeClr val="tx1"/>
                </a:solidFill>
              </a:rPr>
              <a:t>x</a:t>
            </a:r>
            <a:r>
              <a:rPr lang="pt-BR" sz="1200" dirty="0">
                <a:solidFill>
                  <a:schemeClr val="tx1"/>
                </a:solidFill>
              </a:rPr>
              <a:t>          = 150nm</a:t>
            </a:r>
          </a:p>
          <a:p>
            <a:r>
              <a:rPr lang="pt-BR" sz="1200" dirty="0" smtClean="0">
                <a:solidFill>
                  <a:schemeClr val="tx1"/>
                </a:solidFill>
              </a:rPr>
              <a:t>InjGap   </a:t>
            </a:r>
            <a:r>
              <a:rPr lang="pt-BR" sz="1200" dirty="0">
                <a:solidFill>
                  <a:schemeClr val="tx1"/>
                </a:solidFill>
              </a:rPr>
              <a:t>= </a:t>
            </a:r>
            <a:r>
              <a:rPr lang="pt-BR" sz="1200" dirty="0" smtClean="0">
                <a:solidFill>
                  <a:schemeClr val="tx1"/>
                </a:solidFill>
              </a:rPr>
              <a:t>6.8mm</a:t>
            </a:r>
          </a:p>
        </p:txBody>
      </p:sp>
      <p:sp>
        <p:nvSpPr>
          <p:cNvPr id="30" name="TextBox 1"/>
          <p:cNvSpPr txBox="1">
            <a:spLocks noChangeArrowheads="1"/>
          </p:cNvSpPr>
          <p:nvPr/>
        </p:nvSpPr>
        <p:spPr bwMode="auto">
          <a:xfrm>
            <a:off x="5508104" y="5013176"/>
            <a:ext cx="3007552" cy="923330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  <a:effectLst>
            <a:outerShdw blurRad="82550" dist="38100" dir="8100000" sx="102000" sy="102000" algn="tr" rotWithShape="0">
              <a:srgbClr val="FF0000">
                <a:alpha val="40000"/>
              </a:srgbClr>
            </a:outerShdw>
          </a:effec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800" i="1" dirty="0">
                <a:latin typeface="Tw Cen MT"/>
                <a:cs typeface="Tw Cen MT"/>
              </a:rPr>
              <a:t>HHC cavities for bunch lengthening </a:t>
            </a:r>
            <a:r>
              <a:rPr lang="en-GB" sz="1800" i="1" dirty="0" smtClean="0">
                <a:latin typeface="Tw Cen MT"/>
                <a:cs typeface="Tw Cen MT"/>
              </a:rPr>
              <a:t>considered</a:t>
            </a:r>
            <a:endParaRPr lang="en-GB" sz="1800" i="1" dirty="0">
              <a:latin typeface="Tw Cen MT"/>
              <a:cs typeface="Tw Cen MT"/>
            </a:endParaRPr>
          </a:p>
          <a:p>
            <a:pPr algn="ctr" eaLnBrk="1" hangingPunct="1"/>
            <a:r>
              <a:rPr lang="en-GB" sz="1800" i="1" dirty="0">
                <a:latin typeface="Tw Cen MT"/>
                <a:cs typeface="Tw Cen MT"/>
              </a:rPr>
              <a:t>to </a:t>
            </a:r>
            <a:r>
              <a:rPr lang="en-GB" sz="1800" i="1" dirty="0" smtClean="0">
                <a:latin typeface="Tw Cen MT"/>
                <a:cs typeface="Tw Cen MT"/>
              </a:rPr>
              <a:t>increase </a:t>
            </a:r>
            <a:r>
              <a:rPr lang="en-GB" sz="1800" i="1" dirty="0" err="1">
                <a:latin typeface="Tw Cen MT"/>
                <a:cs typeface="Tw Cen MT"/>
              </a:rPr>
              <a:t>Touschek</a:t>
            </a:r>
            <a:r>
              <a:rPr lang="en-GB" sz="1800" i="1" dirty="0">
                <a:latin typeface="Tw Cen MT"/>
                <a:cs typeface="Tw Cen MT"/>
              </a:rPr>
              <a:t> lifetime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22</a:t>
            </a:fld>
            <a:r>
              <a:rPr lang="en-GB" smtClean="0"/>
              <a:t>/28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513068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3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Low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Emittance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DDBA   HMBA   </a:t>
            </a:r>
            <a:r>
              <a:rPr lang="en-GB" dirty="0" err="1" smtClean="0">
                <a:solidFill>
                  <a:srgbClr val="FFFFFF"/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</a:t>
            </a:r>
            <a:r>
              <a:rPr lang="en-GB" dirty="0" smtClean="0">
                <a:solidFill>
                  <a:srgbClr val="FFFFFF"/>
                </a:solidFill>
              </a:rPr>
              <a:t>open issues                  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5536" y="908720"/>
            <a:ext cx="4896544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I</a:t>
            </a:r>
            <a:r>
              <a:rPr lang="en-GB" sz="2400" b="1" dirty="0" smtClean="0">
                <a:solidFill>
                  <a:srgbClr val="FF0000"/>
                </a:solidFill>
              </a:rPr>
              <a:t>ssues </a:t>
            </a:r>
            <a:r>
              <a:rPr lang="en-GB" sz="2400" b="1" dirty="0">
                <a:solidFill>
                  <a:srgbClr val="FF0000"/>
                </a:solidFill>
              </a:rPr>
              <a:t>: integration of present features into new lattice</a:t>
            </a:r>
            <a:endParaRPr lang="en-GB" sz="2400" b="1" dirty="0" smtClean="0">
              <a:solidFill>
                <a:srgbClr val="FF0000"/>
              </a:solidFill>
            </a:endParaRPr>
          </a:p>
          <a:p>
            <a:endParaRPr lang="en-GB" sz="2400" b="1" dirty="0" smtClean="0"/>
          </a:p>
          <a:p>
            <a:pPr marL="342900" indent="-342900">
              <a:buFontTx/>
              <a:buChar char="-"/>
            </a:pPr>
            <a:r>
              <a:rPr lang="en-GB" sz="2400" dirty="0" smtClean="0"/>
              <a:t>I09 / I13 </a:t>
            </a:r>
            <a:r>
              <a:rPr lang="en-GB" sz="2400" b="1" dirty="0" smtClean="0"/>
              <a:t>straight @ mini-</a:t>
            </a:r>
            <a:r>
              <a:rPr lang="en-GB" sz="2400" b="1" dirty="0" smtClean="0">
                <a:latin typeface="Symbol" charset="2"/>
                <a:cs typeface="Symbol" charset="2"/>
              </a:rPr>
              <a:t>b</a:t>
            </a:r>
          </a:p>
          <a:p>
            <a:pPr marL="342900" indent="-342900">
              <a:buFontTx/>
              <a:buChar char="-"/>
            </a:pP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  <a:latin typeface="+mj-lt"/>
                <a:cs typeface="Calibri"/>
              </a:rPr>
              <a:t>I21 strong focussing section</a:t>
            </a:r>
          </a:p>
          <a:p>
            <a:pPr marL="342900" indent="-342900">
              <a:buFontTx/>
              <a:buChar char="-"/>
            </a:pPr>
            <a:r>
              <a:rPr lang="en-GB" sz="2400" dirty="0" smtClean="0">
                <a:solidFill>
                  <a:schemeClr val="bg1">
                    <a:lumMod val="75000"/>
                  </a:schemeClr>
                </a:solidFill>
              </a:rPr>
              <a:t>Short-pulse </a:t>
            </a:r>
          </a:p>
          <a:p>
            <a:endParaRPr lang="en-GB" sz="2400" dirty="0"/>
          </a:p>
          <a:p>
            <a:pPr marL="342900" indent="-342900">
              <a:buFontTx/>
              <a:buChar char="-"/>
            </a:pPr>
            <a:r>
              <a:rPr lang="en-GB" sz="2400" dirty="0" smtClean="0"/>
              <a:t>improve performance @ BL</a:t>
            </a:r>
          </a:p>
          <a:p>
            <a:pPr marL="342900" indent="-342900">
              <a:buFontTx/>
              <a:buChar char="-"/>
            </a:pPr>
            <a:endParaRPr lang="en-GB" sz="1000" dirty="0" smtClean="0"/>
          </a:p>
          <a:p>
            <a:pPr marL="342900" indent="-342900">
              <a:buFontTx/>
              <a:buChar char="-"/>
            </a:pPr>
            <a:r>
              <a:rPr lang="en-GB" sz="2400" dirty="0" smtClean="0"/>
              <a:t>mini-</a:t>
            </a:r>
            <a:r>
              <a:rPr lang="en-GB" sz="2400" dirty="0" smtClean="0">
                <a:latin typeface="Symbol" charset="2"/>
                <a:cs typeface="Symbol" charset="2"/>
              </a:rPr>
              <a:t>b</a:t>
            </a:r>
            <a:r>
              <a:rPr lang="en-GB" sz="2400" dirty="0" smtClean="0"/>
              <a:t> straights critical, with low </a:t>
            </a:r>
            <a:r>
              <a:rPr lang="en-GB" sz="2400" dirty="0" smtClean="0">
                <a:latin typeface="Symbol" charset="2"/>
                <a:cs typeface="Symbol" charset="2"/>
              </a:rPr>
              <a:t>b</a:t>
            </a:r>
            <a:r>
              <a:rPr lang="en-GB" sz="2400" baseline="-25000" dirty="0" smtClean="0"/>
              <a:t>y</a:t>
            </a:r>
            <a:r>
              <a:rPr lang="en-GB" sz="2400" dirty="0" smtClean="0"/>
              <a:t> and virtual focussing</a:t>
            </a:r>
          </a:p>
          <a:p>
            <a:endParaRPr lang="en-GB" sz="1000" dirty="0"/>
          </a:p>
          <a:p>
            <a:pPr marL="342900" indent="-342900">
              <a:buFontTx/>
              <a:buChar char="-"/>
            </a:pPr>
            <a:r>
              <a:rPr lang="en-GB" sz="2400" dirty="0"/>
              <a:t>p</a:t>
            </a:r>
            <a:r>
              <a:rPr lang="en-GB" sz="2400" dirty="0" smtClean="0"/>
              <a:t>resent proposed solution under study for mini-</a:t>
            </a:r>
            <a:r>
              <a:rPr lang="en-GB" sz="2400" dirty="0" smtClean="0">
                <a:latin typeface="Symbol" charset="2"/>
                <a:cs typeface="Symbol" charset="2"/>
              </a:rPr>
              <a:t>b</a:t>
            </a:r>
            <a:r>
              <a:rPr lang="en-GB" sz="2400" dirty="0" smtClean="0"/>
              <a:t> cases</a:t>
            </a:r>
            <a:endParaRPr lang="en-GB" sz="2400" dirty="0"/>
          </a:p>
          <a:p>
            <a:endParaRPr lang="en-GB" sz="2000" dirty="0"/>
          </a:p>
        </p:txBody>
      </p:sp>
      <p:pic>
        <p:nvPicPr>
          <p:cNvPr id="8" name="Picture 7" descr="10EC2264_Diamond_aerial_view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99" t="19705" r="10784" b="11115"/>
          <a:stretch/>
        </p:blipFill>
        <p:spPr bwMode="auto">
          <a:xfrm>
            <a:off x="5220072" y="692696"/>
            <a:ext cx="3843479" cy="2683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reeform 8"/>
          <p:cNvSpPr/>
          <p:nvPr/>
        </p:nvSpPr>
        <p:spPr>
          <a:xfrm>
            <a:off x="7236297" y="1681227"/>
            <a:ext cx="1287402" cy="1675765"/>
          </a:xfrm>
          <a:custGeom>
            <a:avLst/>
            <a:gdLst>
              <a:gd name="connsiteX0" fmla="*/ 996778 w 1145059"/>
              <a:gd name="connsiteY0" fmla="*/ 0 h 1515762"/>
              <a:gd name="connsiteX1" fmla="*/ 518984 w 1145059"/>
              <a:gd name="connsiteY1" fmla="*/ 856735 h 1515762"/>
              <a:gd name="connsiteX2" fmla="*/ 296562 w 1145059"/>
              <a:gd name="connsiteY2" fmla="*/ 782595 h 1515762"/>
              <a:gd name="connsiteX3" fmla="*/ 0 w 1145059"/>
              <a:gd name="connsiteY3" fmla="*/ 1252151 h 1515762"/>
              <a:gd name="connsiteX4" fmla="*/ 24713 w 1145059"/>
              <a:gd name="connsiteY4" fmla="*/ 1425146 h 1515762"/>
              <a:gd name="connsiteX5" fmla="*/ 461319 w 1145059"/>
              <a:gd name="connsiteY5" fmla="*/ 1515762 h 1515762"/>
              <a:gd name="connsiteX6" fmla="*/ 724930 w 1145059"/>
              <a:gd name="connsiteY6" fmla="*/ 1054443 h 1515762"/>
              <a:gd name="connsiteX7" fmla="*/ 749643 w 1145059"/>
              <a:gd name="connsiteY7" fmla="*/ 996778 h 1515762"/>
              <a:gd name="connsiteX8" fmla="*/ 659027 w 1145059"/>
              <a:gd name="connsiteY8" fmla="*/ 930876 h 1515762"/>
              <a:gd name="connsiteX9" fmla="*/ 1145059 w 1145059"/>
              <a:gd name="connsiteY9" fmla="*/ 41189 h 1515762"/>
              <a:gd name="connsiteX10" fmla="*/ 996778 w 1145059"/>
              <a:gd name="connsiteY10" fmla="*/ 0 h 15157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45059" h="1515762">
                <a:moveTo>
                  <a:pt x="996778" y="0"/>
                </a:moveTo>
                <a:lnTo>
                  <a:pt x="518984" y="856735"/>
                </a:lnTo>
                <a:lnTo>
                  <a:pt x="296562" y="782595"/>
                </a:lnTo>
                <a:lnTo>
                  <a:pt x="0" y="1252151"/>
                </a:lnTo>
                <a:lnTo>
                  <a:pt x="24713" y="1425146"/>
                </a:lnTo>
                <a:lnTo>
                  <a:pt x="461319" y="1515762"/>
                </a:lnTo>
                <a:lnTo>
                  <a:pt x="724930" y="1054443"/>
                </a:lnTo>
                <a:lnTo>
                  <a:pt x="749643" y="996778"/>
                </a:lnTo>
                <a:lnTo>
                  <a:pt x="659027" y="930876"/>
                </a:lnTo>
                <a:lnTo>
                  <a:pt x="1145059" y="41189"/>
                </a:lnTo>
                <a:lnTo>
                  <a:pt x="996778" y="0"/>
                </a:lnTo>
                <a:close/>
              </a:path>
            </a:pathLst>
          </a:cu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7668344" y="1557520"/>
            <a:ext cx="855355" cy="1439432"/>
          </a:xfrm>
          <a:prstGeom prst="straightConnector1">
            <a:avLst/>
          </a:prstGeom>
          <a:ln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 rot="17884169">
            <a:off x="7520766" y="2092570"/>
            <a:ext cx="7184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FF00"/>
                </a:solidFill>
              </a:rPr>
              <a:t>250m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20072" y="692696"/>
            <a:ext cx="1585690" cy="646331"/>
          </a:xfrm>
          <a:prstGeom prst="rect">
            <a:avLst/>
          </a:prstGeom>
          <a:solidFill>
            <a:srgbClr val="000000">
              <a:alpha val="50196"/>
            </a:srgbClr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FFFF"/>
                </a:solidFill>
              </a:rPr>
              <a:t>I13</a:t>
            </a:r>
            <a:r>
              <a:rPr lang="en-GB" dirty="0" smtClean="0">
                <a:solidFill>
                  <a:srgbClr val="FFFFFF"/>
                </a:solidFill>
              </a:rPr>
              <a:t>:  coherence</a:t>
            </a:r>
          </a:p>
          <a:p>
            <a:r>
              <a:rPr lang="en-GB" dirty="0">
                <a:solidFill>
                  <a:srgbClr val="FFFFFF"/>
                </a:solidFill>
              </a:rPr>
              <a:t> </a:t>
            </a:r>
            <a:r>
              <a:rPr lang="en-GB" dirty="0" smtClean="0">
                <a:solidFill>
                  <a:srgbClr val="FFFFFF"/>
                </a:solidFill>
              </a:rPr>
              <a:t>       imaging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98" t="20769" r="2023" b="3221"/>
          <a:stretch/>
        </p:blipFill>
        <p:spPr bwMode="auto">
          <a:xfrm>
            <a:off x="5084677" y="4005064"/>
            <a:ext cx="4066099" cy="16663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23</a:t>
            </a:fld>
            <a:r>
              <a:rPr lang="en-GB" smtClean="0"/>
              <a:t>/28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5850966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xph53246\AppData\Local\Microsoft\Windows\Temporary Internet Files\Content.Outlook\B2NJ1BRZ\c1mini2-twi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3" b="6703"/>
          <a:stretch/>
        </p:blipFill>
        <p:spPr bwMode="auto">
          <a:xfrm>
            <a:off x="251520" y="1070919"/>
            <a:ext cx="8424936" cy="4806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Low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Emittance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DDBA   HMBA   </a:t>
            </a:r>
            <a:r>
              <a:rPr lang="en-GB" dirty="0" smtClean="0">
                <a:solidFill>
                  <a:srgbClr val="FFFFFF"/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</a:t>
            </a:r>
            <a:r>
              <a:rPr lang="en-GB" dirty="0" smtClean="0">
                <a:solidFill>
                  <a:srgbClr val="FFFFFF"/>
                </a:solidFill>
              </a:rPr>
              <a:t>present situation           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5569494"/>
            <a:ext cx="2808312" cy="307777"/>
          </a:xfrm>
          <a:prstGeom prst="rect">
            <a:avLst/>
          </a:prstGeom>
          <a:solidFill>
            <a:srgbClr val="1E39F6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STR Q-Q: </a:t>
            </a:r>
            <a:r>
              <a:rPr lang="en-GB" sz="1400" b="1" dirty="0" err="1" smtClean="0">
                <a:solidFill>
                  <a:schemeClr val="bg1"/>
                </a:solidFill>
              </a:rPr>
              <a:t>4.88m</a:t>
            </a:r>
            <a:r>
              <a:rPr lang="en-GB" sz="1400" dirty="0" smtClean="0">
                <a:solidFill>
                  <a:schemeClr val="bg1"/>
                </a:solidFill>
              </a:rPr>
              <a:t> </a:t>
            </a:r>
            <a:r>
              <a:rPr lang="en-GB" sz="1400" b="1" dirty="0" smtClean="0">
                <a:solidFill>
                  <a:schemeClr val="bg1"/>
                </a:solidFill>
              </a:rPr>
              <a:t>straight  section</a:t>
            </a:r>
            <a:endParaRPr lang="en-GB" sz="1400" b="1" dirty="0">
              <a:solidFill>
                <a:schemeClr val="bg1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3347864" y="4869160"/>
            <a:ext cx="1008112" cy="720080"/>
          </a:xfrm>
          <a:prstGeom prst="straightConnector1">
            <a:avLst/>
          </a:prstGeom>
          <a:ln>
            <a:solidFill>
              <a:srgbClr val="1E39F6"/>
            </a:solidFill>
            <a:tailEnd type="oval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0"/>
          <p:cNvSpPr/>
          <p:nvPr/>
        </p:nvSpPr>
        <p:spPr>
          <a:xfrm>
            <a:off x="2771800" y="980728"/>
            <a:ext cx="947570" cy="43088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GB" sz="2200" b="1" dirty="0"/>
              <a:t>mini-</a:t>
            </a:r>
            <a:r>
              <a:rPr lang="en-GB" sz="2200" b="1" dirty="0">
                <a:latin typeface="Symbol" charset="2"/>
                <a:cs typeface="Symbol" charset="2"/>
              </a:rPr>
              <a:t>b</a:t>
            </a:r>
            <a:endParaRPr lang="en-US" sz="2200" dirty="0"/>
          </a:p>
        </p:txBody>
      </p:sp>
      <p:sp>
        <p:nvSpPr>
          <p:cNvPr id="12" name="Rectangle 11"/>
          <p:cNvSpPr/>
          <p:nvPr/>
        </p:nvSpPr>
        <p:spPr>
          <a:xfrm>
            <a:off x="6677086" y="5641503"/>
            <a:ext cx="184993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dirty="0">
                <a:solidFill>
                  <a:schemeClr val="bg1">
                    <a:lumMod val="50000"/>
                  </a:schemeClr>
                </a:solidFill>
              </a:rPr>
              <a:t>c</a:t>
            </a:r>
            <a:r>
              <a:rPr lang="en-US" sz="1300" dirty="0" smtClean="0">
                <a:solidFill>
                  <a:schemeClr val="bg1">
                    <a:lumMod val="50000"/>
                  </a:schemeClr>
                </a:solidFill>
              </a:rPr>
              <a:t>ourtesy of T. Pulampong</a:t>
            </a:r>
            <a:endParaRPr lang="en-GB" sz="13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24</a:t>
            </a:fld>
            <a:r>
              <a:rPr lang="en-GB" smtClean="0"/>
              <a:t>/28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177743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Low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Emittance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DDBA   HMBA   </a:t>
            </a:r>
            <a:r>
              <a:rPr lang="en-GB" dirty="0" smtClean="0">
                <a:solidFill>
                  <a:srgbClr val="FFFFFF"/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</a:t>
            </a:r>
            <a:r>
              <a:rPr lang="en-GB" dirty="0" smtClean="0">
                <a:solidFill>
                  <a:srgbClr val="FFFFFF"/>
                </a:solidFill>
              </a:rPr>
              <a:t>present situation           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635896" y="3356992"/>
            <a:ext cx="1849930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dirty="0"/>
              <a:t>c</a:t>
            </a:r>
            <a:r>
              <a:rPr lang="en-US" sz="1300" dirty="0" smtClean="0"/>
              <a:t>ourtesy of T. Pulampong</a:t>
            </a:r>
            <a:endParaRPr lang="en-GB" sz="1300" dirty="0"/>
          </a:p>
        </p:txBody>
      </p:sp>
      <p:pic>
        <p:nvPicPr>
          <p:cNvPr id="20" name="Picture 19" descr="Screen Shot 2017-03-29 at 00.40.0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820" y="2492896"/>
            <a:ext cx="9144000" cy="2098751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>
            <a:off x="2411760" y="1844824"/>
            <a:ext cx="2376264" cy="7920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7524328" y="2276872"/>
            <a:ext cx="648072" cy="12241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 descr="Screen Shot 2017-03-29 at 00.41.2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620689"/>
            <a:ext cx="3203849" cy="1878515"/>
          </a:xfrm>
          <a:prstGeom prst="rect">
            <a:avLst/>
          </a:prstGeom>
        </p:spPr>
      </p:pic>
      <p:pic>
        <p:nvPicPr>
          <p:cNvPr id="6" name="Picture 5" descr="Screen Shot 2017-03-29 at 00.35.3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620688"/>
            <a:ext cx="2913112" cy="1872208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3923928" y="1124744"/>
            <a:ext cx="16601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 LT ~ 0.44 </a:t>
            </a:r>
            <a:r>
              <a:rPr lang="en-US" b="1" dirty="0" err="1" smtClean="0">
                <a:solidFill>
                  <a:srgbClr val="FF0000"/>
                </a:solidFill>
              </a:rPr>
              <a:t>hr</a:t>
            </a:r>
            <a:r>
              <a:rPr lang="en-US" b="1" dirty="0" smtClean="0">
                <a:solidFill>
                  <a:srgbClr val="FF0000"/>
                </a:solidFill>
              </a:rPr>
              <a:t> (!)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|DA| &gt; 5mm</a:t>
            </a:r>
          </a:p>
        </p:txBody>
      </p:sp>
      <p:sp>
        <p:nvSpPr>
          <p:cNvPr id="35" name="Rectangle 34"/>
          <p:cNvSpPr/>
          <p:nvPr/>
        </p:nvSpPr>
        <p:spPr>
          <a:xfrm>
            <a:off x="0" y="4437112"/>
            <a:ext cx="1849930" cy="292388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300" dirty="0"/>
              <a:t>c</a:t>
            </a:r>
            <a:r>
              <a:rPr lang="en-US" sz="1300" dirty="0" smtClean="0"/>
              <a:t>ourtesy of T. Pulampong</a:t>
            </a:r>
            <a:endParaRPr lang="en-GB" sz="1300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2872755"/>
            <a:ext cx="2040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MOGA</a:t>
            </a:r>
            <a:r>
              <a:rPr lang="en-GB" dirty="0" smtClean="0">
                <a:solidFill>
                  <a:srgbClr val="FF0000"/>
                </a:solidFill>
              </a:rPr>
              <a:t> optimization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30" name="Picture 29" descr="Screen Shot 2017-03-29 at 00.46.0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680520"/>
            <a:ext cx="9144000" cy="213285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15389" y="4797152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1E39F6"/>
                </a:solidFill>
              </a:rPr>
              <a:t>2351-</a:t>
            </a:r>
            <a:r>
              <a:rPr lang="en-GB" dirty="0" err="1" smtClean="0">
                <a:solidFill>
                  <a:srgbClr val="1E39F6"/>
                </a:solidFill>
              </a:rPr>
              <a:t>0.44hr</a:t>
            </a:r>
            <a:endParaRPr lang="en-GB" dirty="0">
              <a:solidFill>
                <a:srgbClr val="1E39F6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236296" y="5651956"/>
            <a:ext cx="14173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1754 – </a:t>
            </a:r>
            <a:r>
              <a:rPr lang="en-GB" dirty="0" err="1" smtClean="0">
                <a:solidFill>
                  <a:srgbClr val="FF0000"/>
                </a:solidFill>
              </a:rPr>
              <a:t>0.3hr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25</a:t>
            </a:fld>
            <a:r>
              <a:rPr lang="en-GB" smtClean="0"/>
              <a:t>/28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838339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Low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Emittance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DDBA   HMBA   </a:t>
            </a:r>
            <a:r>
              <a:rPr lang="en-GB" dirty="0" smtClean="0">
                <a:solidFill>
                  <a:srgbClr val="FFFFFF"/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</a:t>
            </a:r>
            <a:r>
              <a:rPr lang="en-GB" dirty="0" smtClean="0">
                <a:solidFill>
                  <a:srgbClr val="FFFFFF"/>
                </a:solidFill>
              </a:rPr>
              <a:t>present situation           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8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825" y="1556792"/>
            <a:ext cx="6924675" cy="459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3419872" y="1124744"/>
            <a:ext cx="448008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hangingPunct="0"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just" eaLnBrk="1" hangingPunct="1"/>
            <a:r>
              <a:rPr lang="en-GB" sz="2000" b="0" dirty="0">
                <a:latin typeface="+mj-lt"/>
              </a:rPr>
              <a:t>Initial consideration on layout, engineering </a:t>
            </a:r>
            <a:endParaRPr lang="en-GB" sz="2000" b="0" dirty="0" smtClean="0">
              <a:latin typeface="+mj-lt"/>
            </a:endParaRPr>
          </a:p>
          <a:p>
            <a:pPr algn="just" eaLnBrk="1" hangingPunct="1"/>
            <a:r>
              <a:rPr lang="en-GB" sz="2000" b="0" dirty="0" smtClean="0">
                <a:latin typeface="+mj-lt"/>
              </a:rPr>
              <a:t>Integration, </a:t>
            </a:r>
            <a:r>
              <a:rPr lang="en-GB" sz="2000" b="0" dirty="0">
                <a:latin typeface="+mj-lt"/>
              </a:rPr>
              <a:t>girders, </a:t>
            </a:r>
            <a:r>
              <a:rPr lang="en-GB" sz="2000" b="0" dirty="0" err="1" smtClean="0">
                <a:latin typeface="+mj-lt"/>
              </a:rPr>
              <a:t>beamline</a:t>
            </a:r>
            <a:r>
              <a:rPr lang="en-GB" sz="2000" b="0" dirty="0" smtClean="0">
                <a:latin typeface="+mj-lt"/>
              </a:rPr>
              <a:t> </a:t>
            </a:r>
            <a:r>
              <a:rPr lang="en-GB" sz="2000" b="0" dirty="0">
                <a:latin typeface="+mj-lt"/>
              </a:rPr>
              <a:t>layout, etc.</a:t>
            </a:r>
            <a:endParaRPr lang="en-GB" sz="2000" i="1" u="sng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331640" y="5349115"/>
            <a:ext cx="1683859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300" dirty="0">
                <a:solidFill>
                  <a:schemeClr val="bg1">
                    <a:lumMod val="50000"/>
                  </a:schemeClr>
                </a:solidFill>
              </a:rPr>
              <a:t>c</a:t>
            </a:r>
            <a:r>
              <a:rPr lang="en-US" sz="1300" dirty="0" smtClean="0">
                <a:solidFill>
                  <a:schemeClr val="bg1">
                    <a:lumMod val="50000"/>
                  </a:schemeClr>
                </a:solidFill>
              </a:rPr>
              <a:t>ourtesy of R. Bartolini</a:t>
            </a:r>
            <a:endParaRPr lang="en-GB" sz="13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26</a:t>
            </a:fld>
            <a:r>
              <a:rPr lang="en-GB" smtClean="0"/>
              <a:t>/28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260956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Low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Emittance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DDBA   HMBA   </a:t>
            </a:r>
            <a:r>
              <a:rPr lang="en-GB" dirty="0" smtClean="0">
                <a:solidFill>
                  <a:srgbClr val="558ED5"/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present situation            </a:t>
            </a:r>
            <a:r>
              <a:rPr lang="en-GB" dirty="0" smtClean="0">
                <a:solidFill>
                  <a:schemeClr val="bg1"/>
                </a:solidFill>
              </a:rPr>
              <a:t>conclusions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5536" y="980728"/>
            <a:ext cx="8136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dirty="0"/>
          </a:p>
          <a:p>
            <a:endParaRPr lang="en-GB" sz="2000" dirty="0"/>
          </a:p>
        </p:txBody>
      </p:sp>
      <p:sp>
        <p:nvSpPr>
          <p:cNvPr id="56" name="Rectangle 55"/>
          <p:cNvSpPr/>
          <p:nvPr/>
        </p:nvSpPr>
        <p:spPr>
          <a:xfrm>
            <a:off x="467544" y="908720"/>
            <a:ext cx="8136904" cy="5632311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Tx/>
              <a:buChar char="-"/>
            </a:pPr>
            <a:r>
              <a:rPr lang="en-GB" sz="2400" dirty="0" smtClean="0"/>
              <a:t>Diamond is considering a </a:t>
            </a:r>
            <a:r>
              <a:rPr lang="en-GB" sz="2400" b="1" dirty="0" smtClean="0"/>
              <a:t>development</a:t>
            </a:r>
            <a:r>
              <a:rPr lang="en-GB" sz="2400" dirty="0" smtClean="0"/>
              <a:t> to </a:t>
            </a:r>
            <a:r>
              <a:rPr lang="en-GB" sz="2400" b="1" dirty="0" smtClean="0">
                <a:solidFill>
                  <a:srgbClr val="1E39F6"/>
                </a:solidFill>
              </a:rPr>
              <a:t>reduce </a:t>
            </a:r>
            <a:r>
              <a:rPr lang="en-GB" sz="2400" b="1" dirty="0" err="1" smtClean="0">
                <a:solidFill>
                  <a:srgbClr val="1E39F6"/>
                </a:solidFill>
              </a:rPr>
              <a:t>emittance</a:t>
            </a:r>
            <a:r>
              <a:rPr lang="en-GB" sz="2400" b="1" dirty="0" smtClean="0">
                <a:solidFill>
                  <a:srgbClr val="1E39F6"/>
                </a:solidFill>
              </a:rPr>
              <a:t> </a:t>
            </a:r>
            <a:r>
              <a:rPr lang="en-GB" sz="2400" dirty="0" smtClean="0"/>
              <a:t>by a factor 10x to </a:t>
            </a:r>
            <a:r>
              <a:rPr lang="en-GB" sz="2400" b="1" dirty="0" smtClean="0">
                <a:solidFill>
                  <a:srgbClr val="1E39F6"/>
                </a:solidFill>
              </a:rPr>
              <a:t>20x</a:t>
            </a:r>
          </a:p>
          <a:p>
            <a:pPr marL="342900" indent="-342900">
              <a:buFontTx/>
              <a:buChar char="-"/>
            </a:pPr>
            <a:endParaRPr lang="en-GB" sz="2400" dirty="0" smtClean="0"/>
          </a:p>
          <a:p>
            <a:pPr marL="342900" indent="-342900">
              <a:buFontTx/>
              <a:buChar char="-"/>
            </a:pPr>
            <a:r>
              <a:rPr lang="en-GB" sz="2400" dirty="0" smtClean="0"/>
              <a:t>Following the DDBA concept, and the expertise developed at ESRF the </a:t>
            </a:r>
            <a:r>
              <a:rPr lang="en-GB" sz="2400" b="1" dirty="0" smtClean="0"/>
              <a:t>DTBA concept </a:t>
            </a:r>
            <a:r>
              <a:rPr lang="en-GB" sz="2400" dirty="0" smtClean="0"/>
              <a:t>emerged, which should </a:t>
            </a:r>
            <a:r>
              <a:rPr lang="en-GB" sz="2400" b="1" dirty="0" smtClean="0">
                <a:solidFill>
                  <a:srgbClr val="1E39F6"/>
                </a:solidFill>
              </a:rPr>
              <a:t>double the n. of </a:t>
            </a:r>
            <a:r>
              <a:rPr lang="en-GB" sz="2400" b="1" dirty="0" err="1" smtClean="0">
                <a:solidFill>
                  <a:srgbClr val="1E39F6"/>
                </a:solidFill>
              </a:rPr>
              <a:t>beamlines</a:t>
            </a:r>
            <a:endParaRPr lang="en-GB" sz="2400" b="1" dirty="0" smtClean="0">
              <a:solidFill>
                <a:srgbClr val="1E39F6"/>
              </a:solidFill>
            </a:endParaRPr>
          </a:p>
          <a:p>
            <a:pPr marL="342900" indent="-342900">
              <a:buFontTx/>
              <a:buChar char="-"/>
            </a:pPr>
            <a:endParaRPr lang="en-GB" sz="2400" dirty="0" smtClean="0"/>
          </a:p>
          <a:p>
            <a:pPr marL="342900" indent="-342900">
              <a:buFontTx/>
              <a:buChar char="-"/>
            </a:pPr>
            <a:r>
              <a:rPr lang="en-GB" sz="2400" dirty="0" smtClean="0"/>
              <a:t>Initial studies suggest a DTBA cells organized in 6-fold SP could fulfil the </a:t>
            </a:r>
            <a:r>
              <a:rPr lang="en-GB" sz="2400" b="1" dirty="0" smtClean="0"/>
              <a:t>20x </a:t>
            </a:r>
            <a:r>
              <a:rPr lang="en-GB" sz="2400" b="1" dirty="0" err="1" smtClean="0"/>
              <a:t>emittance</a:t>
            </a:r>
            <a:r>
              <a:rPr lang="en-GB" sz="2400" b="1" dirty="0" smtClean="0"/>
              <a:t> reduction</a:t>
            </a:r>
          </a:p>
          <a:p>
            <a:pPr marL="342900" indent="-342900">
              <a:buFontTx/>
              <a:buChar char="-"/>
            </a:pPr>
            <a:endParaRPr lang="en-GB" sz="2400" dirty="0" smtClean="0"/>
          </a:p>
          <a:p>
            <a:pPr marL="342900" indent="-342900">
              <a:buFontTx/>
              <a:buChar char="-"/>
            </a:pPr>
            <a:r>
              <a:rPr lang="en-GB" sz="2400" dirty="0" smtClean="0"/>
              <a:t>However </a:t>
            </a:r>
            <a:r>
              <a:rPr lang="en-GB" sz="2400" b="1" dirty="0" smtClean="0"/>
              <a:t>optimization process is underway </a:t>
            </a:r>
            <a:r>
              <a:rPr lang="en-GB" sz="2400" dirty="0" smtClean="0"/>
              <a:t>to ensure:</a:t>
            </a:r>
          </a:p>
          <a:p>
            <a:pPr marL="800100" lvl="1" indent="-342900">
              <a:buFontTx/>
              <a:buChar char="-"/>
            </a:pPr>
            <a:r>
              <a:rPr lang="en-GB" sz="2400" dirty="0" smtClean="0"/>
              <a:t>Good LT/DA are achievable</a:t>
            </a:r>
          </a:p>
          <a:p>
            <a:pPr marL="800100" lvl="1" indent="-342900">
              <a:buFontTx/>
              <a:buChar char="-"/>
            </a:pPr>
            <a:r>
              <a:rPr lang="en-GB" sz="2400" dirty="0" smtClean="0"/>
              <a:t>Non </a:t>
            </a:r>
            <a:r>
              <a:rPr lang="en-GB" sz="2400" dirty="0" err="1" smtClean="0"/>
              <a:t>linearities</a:t>
            </a:r>
            <a:r>
              <a:rPr lang="en-GB" sz="2400" dirty="0" smtClean="0"/>
              <a:t> can be controlled</a:t>
            </a:r>
          </a:p>
          <a:p>
            <a:pPr marL="800100" lvl="1" indent="-342900">
              <a:buFontTx/>
              <a:buChar char="-"/>
            </a:pPr>
            <a:r>
              <a:rPr lang="en-GB" sz="2400" dirty="0" smtClean="0"/>
              <a:t>Present machine requirements are met </a:t>
            </a:r>
          </a:p>
          <a:p>
            <a:pPr lvl="1"/>
            <a:r>
              <a:rPr lang="en-GB" sz="2400" dirty="0"/>
              <a:t> </a:t>
            </a:r>
            <a:r>
              <a:rPr lang="en-GB" sz="2400" dirty="0" smtClean="0"/>
              <a:t>   (mini-</a:t>
            </a:r>
            <a:r>
              <a:rPr lang="en-GB" sz="2400" dirty="0" smtClean="0">
                <a:latin typeface="Symbol" charset="2"/>
                <a:cs typeface="Symbol" charset="2"/>
              </a:rPr>
              <a:t>b</a:t>
            </a:r>
            <a:r>
              <a:rPr lang="en-GB" sz="2400" dirty="0" smtClean="0"/>
              <a:t> / short-pulse operations)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27</a:t>
            </a:fld>
            <a:r>
              <a:rPr lang="en-GB" smtClean="0"/>
              <a:t>/28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4075381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95536" y="980728"/>
            <a:ext cx="8136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2400" dirty="0"/>
          </a:p>
          <a:p>
            <a:endParaRPr lang="en-GB" sz="2000" dirty="0"/>
          </a:p>
        </p:txBody>
      </p:sp>
      <p:sp>
        <p:nvSpPr>
          <p:cNvPr id="56" name="Rectangle 55"/>
          <p:cNvSpPr/>
          <p:nvPr/>
        </p:nvSpPr>
        <p:spPr>
          <a:xfrm>
            <a:off x="1763688" y="2566645"/>
            <a:ext cx="5688632" cy="646331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GB" sz="3600" dirty="0" smtClean="0"/>
              <a:t>Thanks for your attention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28</a:t>
            </a:fld>
            <a:r>
              <a:rPr lang="en-GB" smtClean="0"/>
              <a:t>/28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6033650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Diamond        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Low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Emittance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DDBA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HMBA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optimization               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0" y="1124744"/>
            <a:ext cx="9144000" cy="4794448"/>
          </a:xfrm>
          <a:solidFill>
            <a:schemeClr val="bg1">
              <a:alpha val="73000"/>
            </a:schemeClr>
          </a:solidFill>
        </p:spPr>
        <p:txBody>
          <a:bodyPr>
            <a:normAutofit/>
          </a:bodyPr>
          <a:lstStyle/>
          <a:p>
            <a:pPr marL="457200" lvl="1" indent="0" eaLnBrk="1" hangingPunct="1">
              <a:buNone/>
            </a:pPr>
            <a:r>
              <a:rPr lang="en-GB" sz="2600" b="1" dirty="0" smtClean="0">
                <a:solidFill>
                  <a:srgbClr val="1E39F6"/>
                </a:solidFill>
              </a:rPr>
              <a:t>Diamond</a:t>
            </a:r>
          </a:p>
          <a:p>
            <a:pPr lvl="1" eaLnBrk="1" hangingPunct="1">
              <a:buFontTx/>
              <a:buChar char="-"/>
            </a:pPr>
            <a:r>
              <a:rPr lang="en-GB" sz="2400" b="1" dirty="0" smtClean="0"/>
              <a:t>3</a:t>
            </a:r>
            <a:r>
              <a:rPr lang="en-GB" sz="2400" b="1" baseline="30000" dirty="0" smtClean="0"/>
              <a:t>rd</a:t>
            </a:r>
            <a:r>
              <a:rPr lang="en-GB" sz="2400" b="1" dirty="0" smtClean="0"/>
              <a:t> generation </a:t>
            </a:r>
            <a:r>
              <a:rPr lang="en-GB" sz="2400" dirty="0" smtClean="0"/>
              <a:t>synchrotron light source</a:t>
            </a:r>
          </a:p>
          <a:p>
            <a:pPr lvl="1" eaLnBrk="1" hangingPunct="1">
              <a:buFontTx/>
              <a:buChar char="-"/>
            </a:pPr>
            <a:r>
              <a:rPr lang="en-GB" sz="2400" dirty="0" smtClean="0"/>
              <a:t>world class facility</a:t>
            </a:r>
          </a:p>
          <a:p>
            <a:pPr lvl="1" eaLnBrk="1" hangingPunct="1">
              <a:buFontTx/>
              <a:buChar char="-"/>
            </a:pPr>
            <a:r>
              <a:rPr lang="en-GB" sz="2400" b="1" dirty="0" smtClean="0"/>
              <a:t>31 </a:t>
            </a:r>
            <a:r>
              <a:rPr lang="en-GB" sz="2400" b="1" dirty="0" err="1" smtClean="0"/>
              <a:t>beamlines</a:t>
            </a:r>
            <a:endParaRPr lang="en-GB" sz="2400" b="1" dirty="0"/>
          </a:p>
          <a:p>
            <a:pPr lvl="2">
              <a:buFontTx/>
              <a:buChar char="-"/>
            </a:pPr>
            <a:r>
              <a:rPr lang="en-GB" sz="2000" b="1" dirty="0"/>
              <a:t>7</a:t>
            </a:r>
            <a:r>
              <a:rPr lang="en-GB" sz="2000" b="1" dirty="0" smtClean="0"/>
              <a:t>   </a:t>
            </a:r>
            <a:r>
              <a:rPr lang="en-GB" sz="2000" b="1" dirty="0" smtClean="0"/>
              <a:t>bending </a:t>
            </a:r>
            <a:r>
              <a:rPr lang="en-GB" sz="2000" dirty="0" smtClean="0"/>
              <a:t>magnet BLs</a:t>
            </a:r>
          </a:p>
          <a:p>
            <a:pPr lvl="2">
              <a:buFontTx/>
              <a:buChar char="-"/>
            </a:pPr>
            <a:r>
              <a:rPr lang="en-GB" sz="2000" b="1" dirty="0" smtClean="0"/>
              <a:t>24 </a:t>
            </a:r>
            <a:r>
              <a:rPr lang="en-GB" sz="2000" b="1" dirty="0" err="1" smtClean="0"/>
              <a:t>undulator</a:t>
            </a:r>
            <a:r>
              <a:rPr lang="en-GB" sz="2000" b="1" dirty="0" smtClean="0"/>
              <a:t>/wiggler</a:t>
            </a:r>
            <a:r>
              <a:rPr lang="en-GB" sz="2000" dirty="0" smtClean="0"/>
              <a:t> BLs</a:t>
            </a:r>
          </a:p>
          <a:p>
            <a:pPr lvl="3">
              <a:buFontTx/>
              <a:buChar char="-"/>
            </a:pPr>
            <a:r>
              <a:rPr lang="en-GB" sz="1600" b="1" dirty="0" smtClean="0"/>
              <a:t>2   SC wigglers </a:t>
            </a:r>
            <a:r>
              <a:rPr lang="en-GB" sz="1600" dirty="0" err="1" smtClean="0"/>
              <a:t>BLs</a:t>
            </a:r>
            <a:endParaRPr lang="en-GB" sz="1600" dirty="0" smtClean="0"/>
          </a:p>
          <a:p>
            <a:pPr lvl="1">
              <a:buFontTx/>
              <a:buChar char="-"/>
            </a:pPr>
            <a:r>
              <a:rPr lang="en-GB" sz="2400" b="1" dirty="0" smtClean="0"/>
              <a:t>Machine parameters</a:t>
            </a:r>
          </a:p>
          <a:p>
            <a:pPr lvl="2">
              <a:buFontTx/>
              <a:buChar char="-"/>
            </a:pPr>
            <a:r>
              <a:rPr lang="en-GB" b="1" dirty="0" smtClean="0"/>
              <a:t>E = 3.0 </a:t>
            </a:r>
            <a:r>
              <a:rPr lang="en-GB" b="1" dirty="0" err="1" smtClean="0"/>
              <a:t>GeV</a:t>
            </a:r>
            <a:endParaRPr lang="en-GB" b="1" dirty="0" smtClean="0"/>
          </a:p>
          <a:p>
            <a:pPr lvl="2">
              <a:buFontTx/>
              <a:buChar char="-"/>
            </a:pPr>
            <a:r>
              <a:rPr lang="en-GB" b="1" dirty="0" smtClean="0">
                <a:latin typeface="Symbol" panose="05050102010706020507" pitchFamily="18" charset="2"/>
              </a:rPr>
              <a:t>e</a:t>
            </a:r>
            <a:r>
              <a:rPr lang="en-GB" b="1" dirty="0" smtClean="0"/>
              <a:t> = 2.7nm </a:t>
            </a:r>
            <a:r>
              <a:rPr lang="en-GB" dirty="0" smtClean="0"/>
              <a:t>/ </a:t>
            </a:r>
            <a:r>
              <a:rPr lang="en-GB" b="1" dirty="0" smtClean="0"/>
              <a:t>C=0.3%</a:t>
            </a:r>
            <a:r>
              <a:rPr lang="en-GB" dirty="0" smtClean="0"/>
              <a:t> / </a:t>
            </a:r>
            <a:r>
              <a:rPr lang="en-GB" dirty="0" smtClean="0">
                <a:latin typeface="Symbol" charset="2"/>
                <a:cs typeface="Symbol" charset="2"/>
              </a:rPr>
              <a:t>n</a:t>
            </a:r>
            <a:r>
              <a:rPr lang="en-GB" dirty="0" smtClean="0"/>
              <a:t> =(0.172,0.273) / </a:t>
            </a:r>
            <a:r>
              <a:rPr lang="en-GB" dirty="0" smtClean="0">
                <a:latin typeface="Symbol" panose="05050102010706020507" pitchFamily="18" charset="2"/>
              </a:rPr>
              <a:t>x</a:t>
            </a:r>
            <a:r>
              <a:rPr lang="en-GB" dirty="0" smtClean="0"/>
              <a:t> = (1.5,2) / </a:t>
            </a:r>
          </a:p>
          <a:p>
            <a:pPr marL="914400" lvl="2" indent="0">
              <a:buNone/>
            </a:pPr>
            <a:r>
              <a:rPr lang="en-GB" dirty="0"/>
              <a:t> </a:t>
            </a:r>
            <a:r>
              <a:rPr lang="en-GB" dirty="0" smtClean="0"/>
              <a:t> </a:t>
            </a:r>
            <a:r>
              <a:rPr lang="en-GB" b="1" dirty="0" smtClean="0"/>
              <a:t>LT </a:t>
            </a:r>
            <a:r>
              <a:rPr lang="en-GB" b="1" dirty="0"/>
              <a:t>&gt;</a:t>
            </a:r>
            <a:r>
              <a:rPr lang="en-GB" b="1" dirty="0" smtClean="0"/>
              <a:t> 12 hrs </a:t>
            </a:r>
            <a:r>
              <a:rPr lang="en-GB" dirty="0" smtClean="0"/>
              <a:t>[</a:t>
            </a:r>
            <a:r>
              <a:rPr lang="en-GB" dirty="0" err="1" smtClean="0"/>
              <a:t>usergaps</a:t>
            </a:r>
            <a:r>
              <a:rPr lang="en-GB" dirty="0" smtClean="0"/>
              <a:t>/Wig-on/</a:t>
            </a:r>
            <a:r>
              <a:rPr lang="en-GB" dirty="0" err="1" smtClean="0"/>
              <a:t>300mA</a:t>
            </a:r>
            <a:r>
              <a:rPr lang="en-GB" dirty="0" smtClean="0"/>
              <a:t>] / </a:t>
            </a:r>
            <a:r>
              <a:rPr lang="en-GB" b="1" dirty="0" smtClean="0"/>
              <a:t>top-up</a:t>
            </a:r>
            <a:r>
              <a:rPr lang="en-GB" dirty="0" smtClean="0"/>
              <a:t> mode</a:t>
            </a:r>
          </a:p>
          <a:p>
            <a:pPr marL="457200" lvl="1" indent="0" eaLnBrk="1" hangingPunct="1">
              <a:buNone/>
            </a:pPr>
            <a:endParaRPr lang="en-GB" sz="2800" dirty="0" smtClean="0"/>
          </a:p>
          <a:p>
            <a:pPr lvl="1" eaLnBrk="1" hangingPunct="1">
              <a:buFontTx/>
              <a:buChar char="-"/>
            </a:pPr>
            <a:endParaRPr lang="en-GB" sz="2400" dirty="0" smtClean="0"/>
          </a:p>
          <a:p>
            <a:pPr lvl="1" eaLnBrk="1" hangingPunct="1">
              <a:buFontTx/>
              <a:buChar char="-"/>
            </a:pPr>
            <a:endParaRPr lang="en-GB" sz="2400" dirty="0" smtClean="0"/>
          </a:p>
          <a:p>
            <a:pPr lvl="1" eaLnBrk="1" hangingPunct="1">
              <a:buNone/>
            </a:pPr>
            <a:endParaRPr lang="en-GB" sz="2400" dirty="0" smtClean="0"/>
          </a:p>
          <a:p>
            <a:pPr lvl="1" eaLnBrk="1" hangingPunct="1">
              <a:buNone/>
            </a:pPr>
            <a:endParaRPr lang="en-GB" sz="2400" dirty="0" smtClean="0"/>
          </a:p>
          <a:p>
            <a:pPr lvl="1" eaLnBrk="1" hangingPunct="1">
              <a:buNone/>
            </a:pPr>
            <a:endParaRPr lang="en-GB" sz="2400" dirty="0" smtClean="0"/>
          </a:p>
        </p:txBody>
      </p:sp>
      <p:pic>
        <p:nvPicPr>
          <p:cNvPr id="9" name="Picture 8" descr="Screen shot 2013-11-16 at 15.03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060847"/>
            <a:ext cx="5081281" cy="2880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3</a:t>
            </a:fld>
            <a:r>
              <a:rPr lang="en-GB" smtClean="0"/>
              <a:t>/28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8559421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TextBox 7"/>
          <p:cNvSpPr txBox="1">
            <a:spLocks noChangeArrowheads="1"/>
          </p:cNvSpPr>
          <p:nvPr/>
        </p:nvSpPr>
        <p:spPr bwMode="auto">
          <a:xfrm>
            <a:off x="120525" y="836712"/>
            <a:ext cx="8843963" cy="5632311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Bef>
                <a:spcPct val="0"/>
              </a:spcBef>
              <a:defRPr/>
            </a:pPr>
            <a:r>
              <a:rPr lang="it-IT" altLang="en-US" sz="2000" b="1" dirty="0" smtClean="0">
                <a:cs typeface="Arial" charset="0"/>
              </a:rPr>
              <a:t>MAX </a:t>
            </a:r>
            <a:r>
              <a:rPr lang="it-IT" altLang="en-US" sz="2000" b="1" dirty="0" smtClean="0">
                <a:cs typeface="Arial" charset="0"/>
              </a:rPr>
              <a:t>IV </a:t>
            </a:r>
            <a:r>
              <a:rPr lang="it-IT" altLang="en-US" sz="2000" dirty="0" smtClean="0">
                <a:cs typeface="Arial" charset="0"/>
              </a:rPr>
              <a:t>(</a:t>
            </a:r>
            <a:r>
              <a:rPr lang="it-IT" altLang="en-US" sz="2000" dirty="0" err="1" smtClean="0">
                <a:cs typeface="Arial" charset="0"/>
              </a:rPr>
              <a:t>Sweden</a:t>
            </a:r>
            <a:r>
              <a:rPr lang="it-IT" altLang="en-US" sz="2000" dirty="0" smtClean="0">
                <a:cs typeface="Arial" charset="0"/>
              </a:rPr>
              <a:t>)</a:t>
            </a:r>
            <a:r>
              <a:rPr lang="it-IT" altLang="en-US" sz="2000" b="1" dirty="0" smtClean="0">
                <a:cs typeface="Arial" charset="0"/>
              </a:rPr>
              <a:t>: </a:t>
            </a:r>
            <a:r>
              <a:rPr lang="it-IT" altLang="en-US" sz="2000" dirty="0" err="1" smtClean="0">
                <a:cs typeface="Arial" charset="0"/>
              </a:rPr>
              <a:t>reached</a:t>
            </a:r>
            <a:r>
              <a:rPr lang="it-IT" altLang="en-US" sz="2000" dirty="0" smtClean="0">
                <a:cs typeface="Arial" charset="0"/>
              </a:rPr>
              <a:t> 200mA (end of 2016), first </a:t>
            </a:r>
            <a:r>
              <a:rPr lang="it-IT" altLang="en-US" sz="2000" dirty="0" err="1" smtClean="0">
                <a:cs typeface="Arial" charset="0"/>
              </a:rPr>
              <a:t>users</a:t>
            </a:r>
            <a:endParaRPr lang="it-IT" altLang="en-US" sz="2000" dirty="0" smtClean="0"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en-US" sz="2000" dirty="0" smtClean="0">
              <a:cs typeface="Arial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it-IT" altLang="en-US" sz="2000" b="1" dirty="0" smtClean="0">
                <a:cs typeface="Arial" charset="0"/>
              </a:rPr>
              <a:t>ESRF</a:t>
            </a:r>
            <a:r>
              <a:rPr lang="it-IT" altLang="en-US" sz="2000" dirty="0" smtClean="0">
                <a:cs typeface="Arial" charset="0"/>
              </a:rPr>
              <a:t> </a:t>
            </a:r>
            <a:r>
              <a:rPr lang="it-IT" altLang="en-US" sz="2000" b="1" dirty="0" smtClean="0">
                <a:cs typeface="Arial" charset="0"/>
              </a:rPr>
              <a:t>upgrade </a:t>
            </a:r>
            <a:r>
              <a:rPr lang="it-IT" altLang="en-US" sz="2000" dirty="0" smtClean="0">
                <a:cs typeface="Arial" charset="0"/>
              </a:rPr>
              <a:t>(France)</a:t>
            </a:r>
            <a:r>
              <a:rPr lang="it-IT" altLang="en-US" sz="2000" b="1" dirty="0" smtClean="0">
                <a:cs typeface="Arial" charset="0"/>
              </a:rPr>
              <a:t>:</a:t>
            </a:r>
            <a:r>
              <a:rPr lang="it-IT" altLang="en-US" sz="2000" dirty="0" smtClean="0">
                <a:cs typeface="Arial" charset="0"/>
              </a:rPr>
              <a:t> </a:t>
            </a:r>
            <a:r>
              <a:rPr lang="it-IT" altLang="en-US" sz="2000" dirty="0" smtClean="0">
                <a:cs typeface="Arial" charset="0"/>
              </a:rPr>
              <a:t>placing contracts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en-US" sz="2000" dirty="0">
                <a:cs typeface="Arial" charset="0"/>
              </a:rPr>
              <a:t>	</a:t>
            </a:r>
            <a:r>
              <a:rPr lang="it-IT" altLang="en-US" sz="2000" dirty="0" smtClean="0">
                <a:cs typeface="Arial" charset="0"/>
              </a:rPr>
              <a:t>magnets placed, large scale </a:t>
            </a:r>
            <a:r>
              <a:rPr lang="it-IT" altLang="en-US" sz="2000" dirty="0" err="1" smtClean="0">
                <a:cs typeface="Arial" charset="0"/>
              </a:rPr>
              <a:t>prod</a:t>
            </a:r>
            <a:r>
              <a:rPr lang="it-IT" altLang="en-US" sz="2000" dirty="0" smtClean="0">
                <a:cs typeface="Arial" charset="0"/>
              </a:rPr>
              <a:t>. 2017-mid2018;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en-US" sz="2000" dirty="0">
                <a:cs typeface="Arial" charset="0"/>
              </a:rPr>
              <a:t> </a:t>
            </a:r>
            <a:r>
              <a:rPr lang="it-IT" altLang="en-US" sz="2000" dirty="0" smtClean="0">
                <a:cs typeface="Arial" charset="0"/>
              </a:rPr>
              <a:t>            </a:t>
            </a:r>
            <a:r>
              <a:rPr lang="it-IT" altLang="en-US" sz="2000" dirty="0" err="1" smtClean="0">
                <a:cs typeface="Arial" charset="0"/>
              </a:rPr>
              <a:t>assembly</a:t>
            </a:r>
            <a:r>
              <a:rPr lang="it-IT" altLang="en-US" sz="2000" dirty="0" smtClean="0">
                <a:cs typeface="Arial" charset="0"/>
              </a:rPr>
              <a:t> </a:t>
            </a:r>
            <a:r>
              <a:rPr lang="it-IT" altLang="en-US" sz="2000" dirty="0" err="1" smtClean="0">
                <a:cs typeface="Arial" charset="0"/>
              </a:rPr>
              <a:t>phase</a:t>
            </a:r>
            <a:r>
              <a:rPr lang="it-IT" altLang="en-US" sz="2000" dirty="0" smtClean="0">
                <a:cs typeface="Arial" charset="0"/>
              </a:rPr>
              <a:t>. Long SD end of 2018, back in op. </a:t>
            </a:r>
            <a:r>
              <a:rPr lang="it-IT" altLang="en-US" sz="2000" dirty="0" smtClean="0">
                <a:solidFill>
                  <a:srgbClr val="FF0000"/>
                </a:solidFill>
                <a:cs typeface="Arial" charset="0"/>
              </a:rPr>
              <a:t>2020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en-US" sz="2000" dirty="0" smtClean="0">
                <a:cs typeface="Arial" charset="0"/>
              </a:rPr>
              <a:t>	</a:t>
            </a:r>
          </a:p>
          <a:p>
            <a:pPr marL="285750" indent="-285750" eaLnBrk="1" hangingPunct="1">
              <a:spcBef>
                <a:spcPct val="0"/>
              </a:spcBef>
              <a:defRPr/>
            </a:pPr>
            <a:r>
              <a:rPr lang="it-IT" altLang="en-US" sz="2000" b="1" dirty="0" smtClean="0">
                <a:cs typeface="Arial" charset="0"/>
              </a:rPr>
              <a:t> </a:t>
            </a:r>
            <a:r>
              <a:rPr lang="it-IT" altLang="en-US" sz="2000" b="1" dirty="0" err="1" smtClean="0">
                <a:cs typeface="Arial" charset="0"/>
              </a:rPr>
              <a:t>Sirius</a:t>
            </a:r>
            <a:r>
              <a:rPr lang="it-IT" altLang="en-US" sz="2000" dirty="0" smtClean="0">
                <a:cs typeface="Arial" charset="0"/>
              </a:rPr>
              <a:t> (Brazil) under construction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en-US" sz="2000" dirty="0" smtClean="0">
              <a:cs typeface="Arial" charset="0"/>
            </a:endParaRPr>
          </a:p>
          <a:p>
            <a:pPr marL="342900" indent="-342900" eaLnBrk="1" hangingPunct="1">
              <a:spcBef>
                <a:spcPct val="0"/>
              </a:spcBef>
              <a:defRPr/>
            </a:pPr>
            <a:r>
              <a:rPr lang="it-IT" altLang="en-US" sz="2000" b="1" dirty="0" smtClean="0">
                <a:cs typeface="Arial" charset="0"/>
              </a:rPr>
              <a:t>APS-U</a:t>
            </a:r>
            <a:r>
              <a:rPr lang="it-IT" altLang="en-US" sz="2000" dirty="0" smtClean="0">
                <a:cs typeface="Arial" charset="0"/>
              </a:rPr>
              <a:t> (US) has passed CD1</a:t>
            </a:r>
            <a:endParaRPr lang="it-IT" altLang="en-US" sz="2000" dirty="0"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en-US" sz="2000" dirty="0" smtClean="0">
              <a:cs typeface="Arial" charset="0"/>
            </a:endParaRPr>
          </a:p>
          <a:p>
            <a:pPr marL="285750" indent="-285750" eaLnBrk="1" hangingPunct="1">
              <a:spcBef>
                <a:spcPct val="0"/>
              </a:spcBef>
              <a:defRPr/>
            </a:pPr>
            <a:r>
              <a:rPr lang="it-IT" altLang="en-US" sz="2000" b="1" dirty="0" smtClean="0">
                <a:cs typeface="Arial" charset="0"/>
              </a:rPr>
              <a:t> ALS-U</a:t>
            </a:r>
            <a:r>
              <a:rPr lang="it-IT" altLang="en-US" sz="2000" dirty="0" smtClean="0">
                <a:cs typeface="Arial" charset="0"/>
              </a:rPr>
              <a:t> (US) at CD0 stage</a:t>
            </a:r>
          </a:p>
          <a:p>
            <a:pPr marL="285750" indent="-285750" eaLnBrk="1" hangingPunct="1">
              <a:spcBef>
                <a:spcPct val="0"/>
              </a:spcBef>
              <a:defRPr/>
            </a:pPr>
            <a:endParaRPr lang="it-IT" altLang="en-US" sz="2000" dirty="0">
              <a:cs typeface="Arial" charset="0"/>
            </a:endParaRPr>
          </a:p>
          <a:p>
            <a:pPr marL="285750" indent="-285750" eaLnBrk="1" hangingPunct="1">
              <a:spcBef>
                <a:spcPct val="0"/>
              </a:spcBef>
              <a:defRPr/>
            </a:pPr>
            <a:r>
              <a:rPr lang="it-IT" altLang="en-US" sz="2000" dirty="0" smtClean="0">
                <a:cs typeface="Arial" charset="0"/>
              </a:rPr>
              <a:t> </a:t>
            </a:r>
            <a:r>
              <a:rPr lang="it-IT" altLang="en-US" sz="2000" b="1" dirty="0" smtClean="0">
                <a:cs typeface="Arial" charset="0"/>
              </a:rPr>
              <a:t>BAPS</a:t>
            </a:r>
            <a:r>
              <a:rPr lang="it-IT" altLang="en-US" sz="2000" dirty="0" smtClean="0">
                <a:cs typeface="Arial" charset="0"/>
              </a:rPr>
              <a:t> (China) got money for R&amp;D programmes (ready in 2022?)</a:t>
            </a:r>
            <a:endParaRPr lang="it-IT" altLang="en-US" sz="2000" dirty="0">
              <a:cs typeface="Arial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en-US" sz="2000" dirty="0">
              <a:cs typeface="Arial" charset="0"/>
            </a:endParaRPr>
          </a:p>
          <a:p>
            <a:pPr marL="285750" indent="-285750" eaLnBrk="1" hangingPunct="1">
              <a:spcBef>
                <a:spcPct val="0"/>
              </a:spcBef>
              <a:defRPr/>
            </a:pPr>
            <a:r>
              <a:rPr lang="it-IT" altLang="en-US" sz="2000" b="1" dirty="0" smtClean="0">
                <a:cs typeface="Arial" charset="0"/>
              </a:rPr>
              <a:t> SLS-II</a:t>
            </a:r>
            <a:r>
              <a:rPr lang="it-IT" altLang="en-US" sz="2000" dirty="0" smtClean="0">
                <a:cs typeface="Arial" charset="0"/>
              </a:rPr>
              <a:t> (Switzerland) and </a:t>
            </a:r>
            <a:r>
              <a:rPr lang="it-IT" altLang="en-US" sz="2000" b="1" dirty="0" smtClean="0">
                <a:cs typeface="Arial" charset="0"/>
              </a:rPr>
              <a:t>Diamond II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it-IT" altLang="en-US" sz="2000" dirty="0">
                <a:cs typeface="Arial" charset="0"/>
              </a:rPr>
              <a:t>	</a:t>
            </a:r>
            <a:r>
              <a:rPr lang="it-IT" altLang="en-US" sz="2000" dirty="0" smtClean="0">
                <a:cs typeface="Arial" charset="0"/>
              </a:rPr>
              <a:t>advanced consultations with PBSs and users in view of CDR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it-IT" altLang="en-US" sz="2000" dirty="0" smtClean="0">
              <a:cs typeface="Arial" charset="0"/>
            </a:endParaRPr>
          </a:p>
          <a:p>
            <a:pPr eaLnBrk="1" hangingPunct="1">
              <a:spcBef>
                <a:spcPct val="0"/>
              </a:spcBef>
              <a:defRPr/>
            </a:pPr>
            <a:r>
              <a:rPr lang="it-IT" altLang="en-US" sz="2000" dirty="0" smtClean="0">
                <a:cs typeface="Arial" charset="0"/>
              </a:rPr>
              <a:t>    </a:t>
            </a:r>
            <a:r>
              <a:rPr lang="it-IT" altLang="en-US" sz="2000" dirty="0" err="1" smtClean="0">
                <a:cs typeface="Arial" charset="0"/>
              </a:rPr>
              <a:t>many</a:t>
            </a:r>
            <a:r>
              <a:rPr lang="it-IT" altLang="en-US" sz="2000" dirty="0" smtClean="0">
                <a:cs typeface="Arial" charset="0"/>
              </a:rPr>
              <a:t> labs are investigating options (</a:t>
            </a:r>
            <a:r>
              <a:rPr lang="it-IT" altLang="en-US" sz="2000" b="1" dirty="0" smtClean="0">
                <a:cs typeface="Arial" charset="0"/>
              </a:rPr>
              <a:t>SOLEIL</a:t>
            </a:r>
            <a:r>
              <a:rPr lang="it-IT" altLang="en-US" sz="2000" dirty="0" smtClean="0">
                <a:cs typeface="Arial" charset="0"/>
              </a:rPr>
              <a:t>, </a:t>
            </a:r>
            <a:r>
              <a:rPr lang="it-IT" altLang="en-US" sz="2000" b="1" dirty="0" smtClean="0">
                <a:cs typeface="Arial" charset="0"/>
              </a:rPr>
              <a:t>ELETTRA</a:t>
            </a:r>
            <a:r>
              <a:rPr lang="it-IT" altLang="en-US" sz="2000" dirty="0" smtClean="0">
                <a:cs typeface="Arial" charset="0"/>
              </a:rPr>
              <a:t>, ILSF, ...)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Others            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Low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Emittance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DDBA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HMBA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optimization               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07/04/2017</a:t>
            </a:r>
            <a:endParaRPr lang="en-GB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D3F80B9-17FF-494C-913A-AB03E3AD84D0}" type="slidenum">
              <a:rPr lang="en-GB" smtClean="0"/>
              <a:pPr>
                <a:defRPr/>
              </a:pPr>
              <a:t>4</a:t>
            </a:fld>
            <a:r>
              <a:rPr lang="en-GB" smtClean="0"/>
              <a:t>/28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834265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971600" y="969615"/>
            <a:ext cx="7124700" cy="4619625"/>
            <a:chOff x="971600" y="692696"/>
            <a:chExt cx="7124700" cy="4619625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1600" y="692696"/>
              <a:ext cx="7124700" cy="4619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8" name="Straight Connector 7"/>
            <p:cNvCxnSpPr/>
            <p:nvPr/>
          </p:nvCxnSpPr>
          <p:spPr>
            <a:xfrm>
              <a:off x="2434233" y="1052736"/>
              <a:ext cx="3959225" cy="1511300"/>
            </a:xfrm>
            <a:prstGeom prst="line">
              <a:avLst/>
            </a:prstGeom>
            <a:ln w="25400">
              <a:solidFill>
                <a:srgbClr val="0C03BD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321520" y="1446436"/>
              <a:ext cx="5130800" cy="2628900"/>
            </a:xfrm>
            <a:prstGeom prst="line">
              <a:avLst/>
            </a:prstGeom>
            <a:ln w="25400">
              <a:solidFill>
                <a:srgbClr val="FF000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4695" y="3578449"/>
              <a:ext cx="2289175" cy="7635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TextBox 16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Diamond</a:t>
            </a:r>
            <a:r>
              <a:rPr lang="en-GB" dirty="0" smtClean="0">
                <a:solidFill>
                  <a:schemeClr val="bg1"/>
                </a:solidFill>
              </a:rPr>
              <a:t>         Low </a:t>
            </a:r>
            <a:r>
              <a:rPr lang="en-GB" dirty="0" err="1" smtClean="0">
                <a:solidFill>
                  <a:schemeClr val="bg1"/>
                </a:solidFill>
              </a:rPr>
              <a:t>Emittance</a:t>
            </a:r>
            <a:r>
              <a:rPr lang="en-GB" dirty="0" smtClean="0">
                <a:solidFill>
                  <a:schemeClr val="bg1"/>
                </a:solidFill>
              </a:rPr>
              <a:t>   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DDBA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HMBA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optimization               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5</a:t>
            </a:fld>
            <a:r>
              <a:rPr lang="en-GB" smtClean="0"/>
              <a:t>/28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074504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969615"/>
            <a:ext cx="7124700" cy="4619625"/>
          </a:xfrm>
          <a:prstGeom prst="rect">
            <a:avLst/>
          </a:prstGeom>
          <a:solidFill>
            <a:srgbClr val="FFBF33"/>
          </a:solidFill>
          <a:ln>
            <a:noFill/>
          </a:ln>
          <a:extLst/>
        </p:spPr>
      </p:pic>
      <p:cxnSp>
        <p:nvCxnSpPr>
          <p:cNvPr id="8" name="Straight Connector 7"/>
          <p:cNvCxnSpPr/>
          <p:nvPr/>
        </p:nvCxnSpPr>
        <p:spPr>
          <a:xfrm>
            <a:off x="2434233" y="1329655"/>
            <a:ext cx="3959225" cy="1511300"/>
          </a:xfrm>
          <a:prstGeom prst="line">
            <a:avLst/>
          </a:prstGeom>
          <a:ln w="25400">
            <a:solidFill>
              <a:srgbClr val="0C03BD">
                <a:alpha val="50196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321520" y="1723355"/>
            <a:ext cx="5130800" cy="2628900"/>
          </a:xfrm>
          <a:prstGeom prst="line">
            <a:avLst/>
          </a:prstGeom>
          <a:ln w="25400">
            <a:solidFill>
              <a:srgbClr val="FF0000">
                <a:alpha val="50196"/>
              </a:srgb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695" y="3855368"/>
            <a:ext cx="2289175" cy="763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Oval 11"/>
          <p:cNvSpPr/>
          <p:nvPr/>
        </p:nvSpPr>
        <p:spPr>
          <a:xfrm>
            <a:off x="4021838" y="1844381"/>
            <a:ext cx="192902" cy="194644"/>
          </a:xfrm>
          <a:prstGeom prst="ellipse">
            <a:avLst/>
          </a:prstGeom>
          <a:solidFill>
            <a:srgbClr val="1E39F6">
              <a:alpha val="50196"/>
            </a:srgbClr>
          </a:solidFill>
          <a:ln>
            <a:solidFill>
              <a:srgbClr val="1E39F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Diamond</a:t>
            </a:r>
            <a:r>
              <a:rPr lang="en-GB" dirty="0" smtClean="0">
                <a:solidFill>
                  <a:schemeClr val="bg1"/>
                </a:solidFill>
              </a:rPr>
              <a:t>         Low </a:t>
            </a:r>
            <a:r>
              <a:rPr lang="en-GB" dirty="0" err="1" smtClean="0">
                <a:solidFill>
                  <a:schemeClr val="bg1"/>
                </a:solidFill>
              </a:rPr>
              <a:t>Emittance</a:t>
            </a:r>
            <a:r>
              <a:rPr lang="en-GB" dirty="0" smtClean="0">
                <a:solidFill>
                  <a:schemeClr val="bg1"/>
                </a:solidFill>
              </a:rPr>
              <a:t>   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DDBA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HMBA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optimization               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21" name="Down Arrow 20"/>
          <p:cNvSpPr/>
          <p:nvPr/>
        </p:nvSpPr>
        <p:spPr>
          <a:xfrm>
            <a:off x="5796136" y="2636912"/>
            <a:ext cx="288032" cy="736750"/>
          </a:xfrm>
          <a:prstGeom prst="downArrow">
            <a:avLst/>
          </a:prstGeom>
          <a:gradFill flip="none" rotWithShape="1">
            <a:gsLst>
              <a:gs pos="2000">
                <a:srgbClr val="1E39F6">
                  <a:alpha val="49000"/>
                </a:srgbClr>
              </a:gs>
              <a:gs pos="100000">
                <a:srgbClr val="FF0000">
                  <a:alpha val="49000"/>
                </a:srgb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Oval 1"/>
          <p:cNvSpPr/>
          <p:nvPr/>
        </p:nvSpPr>
        <p:spPr>
          <a:xfrm>
            <a:off x="5894433" y="3429000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/>
          <p:cNvSpPr/>
          <p:nvPr/>
        </p:nvSpPr>
        <p:spPr>
          <a:xfrm>
            <a:off x="4958329" y="323926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4598289" y="3023241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4022225" y="244717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Oval 24"/>
          <p:cNvSpPr/>
          <p:nvPr/>
        </p:nvSpPr>
        <p:spPr>
          <a:xfrm>
            <a:off x="4022225" y="2519185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Oval 30"/>
          <p:cNvSpPr/>
          <p:nvPr/>
        </p:nvSpPr>
        <p:spPr>
          <a:xfrm>
            <a:off x="3230137" y="2420888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Down Arrow 25"/>
          <p:cNvSpPr/>
          <p:nvPr/>
        </p:nvSpPr>
        <p:spPr>
          <a:xfrm>
            <a:off x="4860032" y="2420887"/>
            <a:ext cx="288032" cy="818377"/>
          </a:xfrm>
          <a:prstGeom prst="downArrow">
            <a:avLst/>
          </a:prstGeom>
          <a:gradFill flip="none" rotWithShape="1">
            <a:gsLst>
              <a:gs pos="2000">
                <a:srgbClr val="1E39F6">
                  <a:alpha val="49000"/>
                </a:srgbClr>
              </a:gs>
              <a:gs pos="100000">
                <a:srgbClr val="FF0000">
                  <a:alpha val="49000"/>
                </a:srgb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Down Arrow 26"/>
          <p:cNvSpPr/>
          <p:nvPr/>
        </p:nvSpPr>
        <p:spPr>
          <a:xfrm>
            <a:off x="4499992" y="2260202"/>
            <a:ext cx="288032" cy="736750"/>
          </a:xfrm>
          <a:prstGeom prst="downArrow">
            <a:avLst/>
          </a:prstGeom>
          <a:gradFill flip="none" rotWithShape="1">
            <a:gsLst>
              <a:gs pos="2000">
                <a:srgbClr val="1E39F6">
                  <a:alpha val="49000"/>
                </a:srgbClr>
              </a:gs>
              <a:gs pos="100000">
                <a:srgbClr val="FF0000">
                  <a:alpha val="49000"/>
                </a:srgb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Down Arrow 28"/>
          <p:cNvSpPr/>
          <p:nvPr/>
        </p:nvSpPr>
        <p:spPr>
          <a:xfrm>
            <a:off x="3131840" y="1941702"/>
            <a:ext cx="288032" cy="423847"/>
          </a:xfrm>
          <a:prstGeom prst="downArrow">
            <a:avLst/>
          </a:prstGeom>
          <a:gradFill flip="none" rotWithShape="1">
            <a:gsLst>
              <a:gs pos="2000">
                <a:srgbClr val="1E39F6">
                  <a:alpha val="49000"/>
                </a:srgbClr>
              </a:gs>
              <a:gs pos="100000">
                <a:srgbClr val="FF0000">
                  <a:alpha val="49000"/>
                </a:srgb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6</a:t>
            </a:fld>
            <a:r>
              <a:rPr lang="en-GB" smtClean="0"/>
              <a:t>/28</a:t>
            </a:r>
            <a:endParaRPr lang="en-GB" dirty="0" smtClean="0"/>
          </a:p>
        </p:txBody>
      </p:sp>
      <p:sp>
        <p:nvSpPr>
          <p:cNvPr id="23" name="Down Arrow 22"/>
          <p:cNvSpPr/>
          <p:nvPr/>
        </p:nvSpPr>
        <p:spPr>
          <a:xfrm>
            <a:off x="5182344" y="2492896"/>
            <a:ext cx="288032" cy="447759"/>
          </a:xfrm>
          <a:prstGeom prst="downArrow">
            <a:avLst/>
          </a:prstGeom>
          <a:gradFill flip="none" rotWithShape="1">
            <a:gsLst>
              <a:gs pos="2000">
                <a:srgbClr val="1E39F6">
                  <a:alpha val="49000"/>
                </a:srgbClr>
              </a:gs>
              <a:gs pos="100000">
                <a:srgbClr val="FF0000">
                  <a:alpha val="49000"/>
                </a:srgbClr>
              </a:gs>
            </a:gsLst>
            <a:lin ang="5400000" scaled="0"/>
            <a:tileRect/>
          </a:gra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/>
          <p:cNvSpPr/>
          <p:nvPr/>
        </p:nvSpPr>
        <p:spPr>
          <a:xfrm>
            <a:off x="5318369" y="2951233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Down Arrow 29"/>
          <p:cNvSpPr/>
          <p:nvPr/>
        </p:nvSpPr>
        <p:spPr>
          <a:xfrm>
            <a:off x="3419871" y="1844825"/>
            <a:ext cx="222895" cy="415378"/>
          </a:xfrm>
          <a:prstGeom prst="downArrow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Down Arrow 31"/>
          <p:cNvSpPr/>
          <p:nvPr/>
        </p:nvSpPr>
        <p:spPr>
          <a:xfrm>
            <a:off x="3007242" y="1637298"/>
            <a:ext cx="222895" cy="622904"/>
          </a:xfrm>
          <a:prstGeom prst="downArrow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>
            <a:off x="5148064" y="3167257"/>
            <a:ext cx="45719" cy="45719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Oval 35"/>
          <p:cNvSpPr/>
          <p:nvPr/>
        </p:nvSpPr>
        <p:spPr>
          <a:xfrm>
            <a:off x="3501853" y="2348880"/>
            <a:ext cx="62035" cy="62389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Oval 36"/>
          <p:cNvSpPr/>
          <p:nvPr/>
        </p:nvSpPr>
        <p:spPr>
          <a:xfrm>
            <a:off x="3059832" y="2286491"/>
            <a:ext cx="62035" cy="62389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Down Arrow 37"/>
          <p:cNvSpPr/>
          <p:nvPr/>
        </p:nvSpPr>
        <p:spPr>
          <a:xfrm>
            <a:off x="3995936" y="2060848"/>
            <a:ext cx="222895" cy="415378"/>
          </a:xfrm>
          <a:prstGeom prst="downArrow">
            <a:avLst/>
          </a:prstGeom>
          <a:noFill/>
          <a:ln w="952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Oval 38"/>
          <p:cNvSpPr/>
          <p:nvPr/>
        </p:nvSpPr>
        <p:spPr>
          <a:xfrm>
            <a:off x="4067944" y="2564904"/>
            <a:ext cx="144016" cy="144016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8734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27" presetClass="emph" presetSubtype="0" repeatCount="indefinite" fill="remove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500" autoRev="1" fill="remov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60002"/>
                                      </p:to>
                                    </p:animClr>
                                    <p:animClr clrSpc="rgb" dir="cw">
                                      <p:cBhvr>
                                        <p:cTn id="69" dur="500" autoRev="1" fill="remove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60002"/>
                                      </p:to>
                                    </p:animClr>
                                    <p:set>
                                      <p:cBhvr>
                                        <p:cTn id="70" dur="500" autoRev="1" fill="remove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500" autoRev="1" fill="remove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7" presetClass="emph" presetSubtype="0" repeatCount="indefinite" fill="remove" grpId="3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75" dur="1000" autoRev="1" fill="remove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6" dur="1000" autoRev="1" fill="remove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7" dur="1000" autoRev="1" fill="remove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1000" autoRev="1" fill="remove"/>
                                        <p:tgtEl>
                                          <p:spTgt spid="3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1" grpId="0" animBg="1"/>
      <p:bldP spid="2" grpId="0" animBg="1"/>
      <p:bldP spid="19" grpId="0" animBg="1"/>
      <p:bldP spid="20" grpId="0" animBg="1"/>
      <p:bldP spid="24" grpId="0" animBg="1"/>
      <p:bldP spid="25" grpId="0" animBg="1"/>
      <p:bldP spid="31" grpId="0" animBg="1"/>
      <p:bldP spid="26" grpId="0" animBg="1"/>
      <p:bldP spid="27" grpId="0" animBg="1"/>
      <p:bldP spid="29" grpId="0" animBg="1"/>
      <p:bldP spid="23" grpId="0" animBg="1"/>
      <p:bldP spid="28" grpId="0" animBg="1"/>
      <p:bldP spid="30" grpId="0" animBg="1"/>
      <p:bldP spid="32" grpId="0" animBg="1"/>
      <p:bldP spid="33" grpId="0" animBg="1"/>
      <p:bldP spid="36" grpId="0" animBg="1"/>
      <p:bldP spid="38" grpId="0" animBg="1"/>
      <p:bldP spid="39" grpId="1" animBg="1"/>
      <p:bldP spid="39" grpId="2" animBg="1"/>
      <p:bldP spid="39" grpId="3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1619672" y="989212"/>
            <a:ext cx="2348508" cy="6842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2000" b="1" dirty="0" smtClean="0">
                <a:solidFill>
                  <a:srgbClr val="1E39F6"/>
                </a:solidFill>
                <a:cs typeface="Arial" pitchFamily="34" charset="0"/>
              </a:rPr>
              <a:t>electron beam sizes (standard straight)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5156378"/>
              </p:ext>
            </p:extLst>
          </p:nvPr>
        </p:nvGraphicFramePr>
        <p:xfrm>
          <a:off x="179512" y="1772816"/>
          <a:ext cx="4752528" cy="267516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64296"/>
                <a:gridCol w="1080120"/>
                <a:gridCol w="1008112"/>
              </a:tblGrid>
              <a:tr h="720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rgbClr val="0033CC"/>
                          </a:solidFill>
                          <a:effectLst/>
                        </a:rPr>
                        <a:t>Parameter (</a:t>
                      </a:r>
                      <a:r>
                        <a:rPr lang="en-GB" sz="1400" dirty="0" err="1">
                          <a:solidFill>
                            <a:srgbClr val="0033CC"/>
                          </a:solidFill>
                          <a:effectLst/>
                        </a:rPr>
                        <a:t>rms</a:t>
                      </a:r>
                      <a:r>
                        <a:rPr lang="en-GB" sz="1400" dirty="0">
                          <a:solidFill>
                            <a:srgbClr val="0033CC"/>
                          </a:solidFill>
                          <a:effectLst/>
                        </a:rPr>
                        <a:t> values)</a:t>
                      </a:r>
                      <a:endParaRPr lang="en-GB" sz="1400" dirty="0">
                        <a:solidFill>
                          <a:srgbClr val="0033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rgbClr val="0033CC"/>
                          </a:solidFill>
                          <a:effectLst/>
                        </a:rPr>
                        <a:t>Diamond</a:t>
                      </a:r>
                      <a:endParaRPr lang="en-GB" sz="1400" dirty="0">
                        <a:solidFill>
                          <a:srgbClr val="0033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 smtClean="0">
                          <a:solidFill>
                            <a:srgbClr val="0033CC"/>
                          </a:solidFill>
                          <a:effectLst/>
                        </a:rPr>
                        <a:t>Diamond-II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 smtClean="0">
                          <a:solidFill>
                            <a:srgbClr val="0033CC"/>
                          </a:solidFill>
                          <a:effectLst/>
                          <a:latin typeface="Calibri"/>
                          <a:ea typeface="Calibri"/>
                          <a:cs typeface="Times New Roman"/>
                        </a:rPr>
                        <a:t>(DTBA)</a:t>
                      </a:r>
                      <a:endParaRPr lang="en-GB" sz="1400" dirty="0">
                        <a:solidFill>
                          <a:srgbClr val="0033CC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154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Horizontal size,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</a:t>
                      </a:r>
                      <a:r>
                        <a:rPr lang="en-GB" sz="14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 [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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123.5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23.6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/>
                </a:tc>
              </a:tr>
              <a:tr h="3154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Vertical size,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</a:t>
                      </a:r>
                      <a:r>
                        <a:rPr lang="en-GB" sz="14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  [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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3.5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</a:rPr>
                        <a:t>3.5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/>
                </a:tc>
              </a:tr>
              <a:tr h="377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Horizontal divergence,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</a:t>
                      </a:r>
                      <a:r>
                        <a:rPr lang="en-GB" sz="14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r>
                        <a:rPr lang="en-GB" sz="1400" baseline="-25000" dirty="0">
                          <a:solidFill>
                            <a:schemeClr val="tx1"/>
                          </a:solidFill>
                          <a:effectLst/>
                        </a:rPr>
                        <a:t>’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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rad]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</a:rPr>
                        <a:t>24.1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5.1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/>
                </a:tc>
              </a:tr>
              <a:tr h="3154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Vertical divergence,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</a:t>
                      </a:r>
                      <a:r>
                        <a:rPr lang="en-GB" sz="14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r>
                        <a:rPr lang="en-GB" sz="1400" baseline="-25000" dirty="0">
                          <a:solidFill>
                            <a:schemeClr val="tx1"/>
                          </a:solidFill>
                          <a:effectLst/>
                        </a:rPr>
                        <a:t>’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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rad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</a:rPr>
                        <a:t>2.3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2.3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/>
                </a:tc>
              </a:tr>
              <a:tr h="3154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Product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2.38 10</a:t>
                      </a:r>
                      <a:r>
                        <a:rPr lang="en-GB" sz="1400" baseline="30000">
                          <a:effectLst/>
                        </a:rPr>
                        <a:t>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9.60 10</a:t>
                      </a:r>
                      <a:r>
                        <a:rPr lang="en-GB" sz="1400" baseline="30000">
                          <a:effectLst/>
                        </a:rPr>
                        <a:t>2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/>
                </a:tc>
              </a:tr>
              <a:tr h="31546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Electron beam brightness ratio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1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</a:rPr>
                        <a:t>24.8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3" marR="68583" marT="0" marB="0"/>
                </a:tc>
              </a:tr>
            </a:tbl>
          </a:graphicData>
        </a:graphic>
      </p:graphicFrame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10740" y="5155451"/>
            <a:ext cx="4721299" cy="646331"/>
          </a:xfrm>
          <a:prstGeom prst="rect">
            <a:avLst/>
          </a:prstGeom>
          <a:solidFill>
            <a:srgbClr val="FFFFFF">
              <a:alpha val="50196"/>
            </a:srgbClr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800" dirty="0"/>
              <a:t>The electron beam brightness is improved by nearly a factor of 25.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Diamond</a:t>
            </a:r>
            <a:r>
              <a:rPr lang="en-GB" dirty="0" smtClean="0">
                <a:solidFill>
                  <a:schemeClr val="bg1"/>
                </a:solidFill>
              </a:rPr>
              <a:t>         Low </a:t>
            </a:r>
            <a:r>
              <a:rPr lang="en-GB" dirty="0" err="1" smtClean="0">
                <a:solidFill>
                  <a:schemeClr val="bg1"/>
                </a:solidFill>
              </a:rPr>
              <a:t>Emittance</a:t>
            </a:r>
            <a:r>
              <a:rPr lang="en-GB" dirty="0" smtClean="0">
                <a:solidFill>
                  <a:schemeClr val="bg1"/>
                </a:solidFill>
              </a:rPr>
              <a:t>   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DDBA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HMBA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</a:t>
            </a:r>
            <a:r>
              <a:rPr lang="en-GB" dirty="0" err="1" smtClean="0">
                <a:solidFill>
                  <a:schemeClr val="bg1"/>
                </a:solidFill>
              </a:rPr>
              <a:t>beamlines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564967"/>
              </p:ext>
            </p:extLst>
          </p:nvPr>
        </p:nvGraphicFramePr>
        <p:xfrm>
          <a:off x="5076056" y="1717895"/>
          <a:ext cx="3888432" cy="277413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16224"/>
                <a:gridCol w="864096"/>
                <a:gridCol w="1008112"/>
              </a:tblGrid>
              <a:tr h="7750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rgbClr val="1E39F6"/>
                          </a:solidFill>
                          <a:effectLst/>
                        </a:rPr>
                        <a:t>Parameter (</a:t>
                      </a:r>
                      <a:r>
                        <a:rPr lang="en-GB" sz="1400" dirty="0" err="1">
                          <a:solidFill>
                            <a:srgbClr val="1E39F6"/>
                          </a:solidFill>
                          <a:effectLst/>
                        </a:rPr>
                        <a:t>rms</a:t>
                      </a:r>
                      <a:r>
                        <a:rPr lang="en-GB" sz="1400" dirty="0">
                          <a:solidFill>
                            <a:srgbClr val="1E39F6"/>
                          </a:solidFill>
                          <a:effectLst/>
                        </a:rPr>
                        <a:t> values)</a:t>
                      </a:r>
                      <a:endParaRPr lang="en-GB" sz="1400" dirty="0">
                        <a:solidFill>
                          <a:srgbClr val="1E39F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0" marR="6859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rgbClr val="1E39F6"/>
                          </a:solidFill>
                          <a:effectLst/>
                        </a:rPr>
                        <a:t>Diamond</a:t>
                      </a:r>
                      <a:endParaRPr lang="en-GB" sz="1400" b="1" dirty="0">
                        <a:solidFill>
                          <a:srgbClr val="1E39F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0" marR="6859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b="1" dirty="0">
                          <a:solidFill>
                            <a:srgbClr val="1E39F6"/>
                          </a:solidFill>
                          <a:effectLst/>
                        </a:rPr>
                        <a:t>Diamond-II</a:t>
                      </a:r>
                      <a:endParaRPr lang="en-GB" sz="1400" b="1" dirty="0">
                        <a:solidFill>
                          <a:srgbClr val="1E39F6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0" marR="68590" marT="0" marB="0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42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Horizontal size,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</a:t>
                      </a:r>
                      <a:r>
                        <a:rPr lang="en-GB" sz="14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 [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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0" marR="6859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123.6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0" marR="68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23.8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0" marR="68590" marT="0" marB="0"/>
                </a:tc>
              </a:tr>
              <a:tr h="342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Vertical size,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</a:t>
                      </a:r>
                      <a:r>
                        <a:rPr lang="en-GB" sz="14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  [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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m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0" marR="6859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4.7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0" marR="68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4.7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0" marR="68590" marT="0" marB="0"/>
                </a:tc>
              </a:tr>
              <a:tr h="3785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Horizontal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div.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</a:t>
                      </a:r>
                      <a:r>
                        <a:rPr lang="en-GB" sz="14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x</a:t>
                      </a:r>
                      <a:r>
                        <a:rPr lang="en-GB" sz="1400" baseline="-25000" dirty="0">
                          <a:solidFill>
                            <a:schemeClr val="tx1"/>
                          </a:solidFill>
                          <a:effectLst/>
                        </a:rPr>
                        <a:t>’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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rad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0" marR="6859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25.8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0" marR="68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10.5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0" marR="68590" marT="0" marB="0"/>
                </a:tc>
              </a:tr>
              <a:tr h="34687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Vertical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div.,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</a:t>
                      </a:r>
                      <a:r>
                        <a:rPr lang="en-GB" sz="1400" baseline="-25000" dirty="0" smtClean="0">
                          <a:solidFill>
                            <a:schemeClr val="tx1"/>
                          </a:solidFill>
                          <a:effectLst/>
                        </a:rPr>
                        <a:t>y</a:t>
                      </a:r>
                      <a:r>
                        <a:rPr lang="en-GB" sz="1400" baseline="-25000" dirty="0">
                          <a:solidFill>
                            <a:schemeClr val="tx1"/>
                          </a:solidFill>
                          <a:effectLst/>
                        </a:rPr>
                        <a:t>’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  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[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  <a:sym typeface="Symbol"/>
                        </a:rPr>
                        <a:t></a:t>
                      </a:r>
                      <a:r>
                        <a:rPr lang="en-GB" sz="1400" dirty="0" smtClean="0">
                          <a:solidFill>
                            <a:schemeClr val="tx1"/>
                          </a:solidFill>
                          <a:effectLst/>
                        </a:rPr>
                        <a:t>rad</a:t>
                      </a: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]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0" marR="6859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9.5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0" marR="68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9.5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0" marR="68590" marT="0" marB="0"/>
                </a:tc>
              </a:tr>
              <a:tr h="34278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Product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0" marR="6859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1.44 10</a:t>
                      </a:r>
                      <a:r>
                        <a:rPr lang="en-GB" sz="1400" baseline="30000">
                          <a:effectLst/>
                        </a:rPr>
                        <a:t>5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0" marR="68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>
                          <a:effectLst/>
                        </a:rPr>
                        <a:t>1.13 10</a:t>
                      </a:r>
                      <a:r>
                        <a:rPr lang="en-GB" sz="1400" baseline="30000">
                          <a:effectLst/>
                        </a:rPr>
                        <a:t>4</a:t>
                      </a:r>
                      <a:endParaRPr lang="en-GB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0" marR="68590" marT="0" marB="0"/>
                </a:tc>
              </a:tr>
              <a:tr h="1904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chemeClr val="tx1"/>
                          </a:solidFill>
                          <a:effectLst/>
                        </a:rPr>
                        <a:t>Brightness ratio</a:t>
                      </a:r>
                      <a:endParaRPr lang="en-GB" sz="14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0" marR="68590" marT="0" marB="0"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effectLst/>
                        </a:rPr>
                        <a:t>1</a:t>
                      </a:r>
                      <a:endParaRPr lang="en-GB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0" marR="6859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GB" sz="1400" dirty="0">
                          <a:solidFill>
                            <a:srgbClr val="FF0000"/>
                          </a:solidFill>
                          <a:effectLst/>
                        </a:rPr>
                        <a:t>12.7</a:t>
                      </a:r>
                      <a:endParaRPr lang="en-GB" sz="1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0" marR="68590" marT="0" marB="0"/>
                </a:tc>
              </a:tr>
            </a:tbl>
          </a:graphicData>
        </a:graphic>
      </p:graphicFrame>
      <p:sp>
        <p:nvSpPr>
          <p:cNvPr id="16" name="Title 1"/>
          <p:cNvSpPr txBox="1">
            <a:spLocks/>
          </p:cNvSpPr>
          <p:nvPr/>
        </p:nvSpPr>
        <p:spPr>
          <a:xfrm>
            <a:off x="5724128" y="908720"/>
            <a:ext cx="2664296" cy="6842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2000" b="1" dirty="0">
                <a:solidFill>
                  <a:srgbClr val="1E39F6"/>
                </a:solidFill>
                <a:cs typeface="Arial" pitchFamily="34" charset="0"/>
              </a:rPr>
              <a:t>p</a:t>
            </a:r>
            <a:r>
              <a:rPr lang="en-GB" sz="2000" b="1" dirty="0" smtClean="0">
                <a:solidFill>
                  <a:srgbClr val="1E39F6"/>
                </a:solidFill>
                <a:cs typeface="Arial" pitchFamily="34" charset="0"/>
              </a:rPr>
              <a:t>hoton phase space at 12.4 </a:t>
            </a:r>
            <a:r>
              <a:rPr lang="en-GB" sz="2000" b="1" dirty="0" err="1" smtClean="0">
                <a:solidFill>
                  <a:srgbClr val="1E39F6"/>
                </a:solidFill>
                <a:cs typeface="Arial" pitchFamily="34" charset="0"/>
              </a:rPr>
              <a:t>keV</a:t>
            </a:r>
            <a:r>
              <a:rPr lang="en-GB" sz="2000" b="1" dirty="0" smtClean="0">
                <a:solidFill>
                  <a:srgbClr val="1E39F6"/>
                </a:solidFill>
                <a:cs typeface="Arial" pitchFamily="34" charset="0"/>
              </a:rPr>
              <a:t> (</a:t>
            </a:r>
            <a:r>
              <a:rPr lang="en-GB" sz="2000" b="1" dirty="0" err="1" smtClean="0">
                <a:solidFill>
                  <a:srgbClr val="1E39F6"/>
                </a:solidFill>
                <a:cs typeface="Arial" pitchFamily="34" charset="0"/>
              </a:rPr>
              <a:t>i</a:t>
            </a:r>
            <a:r>
              <a:rPr lang="en-GB" sz="2000" b="1" dirty="0" smtClean="0">
                <a:solidFill>
                  <a:srgbClr val="1E39F6"/>
                </a:solidFill>
                <a:cs typeface="Arial" pitchFamily="34" charset="0"/>
              </a:rPr>
              <a:t>=7)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4306887"/>
              </p:ext>
            </p:extLst>
          </p:nvPr>
        </p:nvGraphicFramePr>
        <p:xfrm>
          <a:off x="6977955" y="4862557"/>
          <a:ext cx="1914525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1" name="Equation" r:id="rId4" imgW="952087" imgH="291973" progId="Equation.3">
                  <p:embed/>
                </p:oleObj>
              </mc:Choice>
              <mc:Fallback>
                <p:oleObj name="Equation" r:id="rId4" imgW="952087" imgH="291973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77955" y="4862557"/>
                        <a:ext cx="1914525" cy="585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07760321"/>
              </p:ext>
            </p:extLst>
          </p:nvPr>
        </p:nvGraphicFramePr>
        <p:xfrm>
          <a:off x="7020942" y="5507509"/>
          <a:ext cx="2087562" cy="585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202" name="Equation" r:id="rId6" imgW="1040948" imgH="291973" progId="Equation.3">
                  <p:embed/>
                </p:oleObj>
              </mc:Choice>
              <mc:Fallback>
                <p:oleObj name="Equation" r:id="rId6" imgW="1040948" imgH="291973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20942" y="5507509"/>
                        <a:ext cx="2087562" cy="585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ight Arrow 4"/>
          <p:cNvSpPr/>
          <p:nvPr/>
        </p:nvSpPr>
        <p:spPr>
          <a:xfrm>
            <a:off x="5148064" y="5301208"/>
            <a:ext cx="1584176" cy="360040"/>
          </a:xfrm>
          <a:prstGeom prst="rightArrow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7</a:t>
            </a:fld>
            <a:r>
              <a:rPr lang="en-GB" smtClean="0"/>
              <a:t>/28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89718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420688" y="1052736"/>
            <a:ext cx="8153400" cy="68421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GB" sz="2800" b="1" dirty="0" smtClean="0">
                <a:solidFill>
                  <a:srgbClr val="1E39F6"/>
                </a:solidFill>
                <a:cs typeface="Arial" pitchFamily="34" charset="0"/>
              </a:rPr>
              <a:t>Comparison of phase space (at </a:t>
            </a:r>
            <a:r>
              <a:rPr lang="en-GB" sz="2800" b="1" dirty="0" err="1" smtClean="0">
                <a:solidFill>
                  <a:srgbClr val="1E39F6"/>
                </a:solidFill>
                <a:cs typeface="Arial" pitchFamily="34" charset="0"/>
              </a:rPr>
              <a:t>1Å</a:t>
            </a:r>
            <a:r>
              <a:rPr lang="en-GB" sz="2800" b="1" dirty="0" smtClean="0">
                <a:solidFill>
                  <a:srgbClr val="1E39F6"/>
                </a:solidFill>
                <a:cs typeface="Arial" pitchFamily="34" charset="0"/>
              </a:rPr>
              <a:t>)</a:t>
            </a:r>
          </a:p>
        </p:txBody>
      </p:sp>
      <p:pic>
        <p:nvPicPr>
          <p:cNvPr id="8" name="Picture 2" descr="U21_phase_space_with_energy_spread_2700p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2274540"/>
            <a:ext cx="4427537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U21_phase_space_with_energy_spread_120pm_zoomou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6275" y="2274540"/>
            <a:ext cx="4429125" cy="3314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2087563" y="1915765"/>
            <a:ext cx="1512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/>
              <a:t>Diamond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940425" y="1915765"/>
            <a:ext cx="1511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800"/>
              <a:t>Diamond-II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Diamond</a:t>
            </a:r>
            <a:r>
              <a:rPr lang="en-GB" dirty="0" smtClean="0">
                <a:solidFill>
                  <a:schemeClr val="bg1"/>
                </a:solidFill>
              </a:rPr>
              <a:t>         Low </a:t>
            </a:r>
            <a:r>
              <a:rPr lang="en-GB" dirty="0" err="1" smtClean="0">
                <a:solidFill>
                  <a:schemeClr val="bg1"/>
                </a:solidFill>
              </a:rPr>
              <a:t>Emittance</a:t>
            </a:r>
            <a:r>
              <a:rPr lang="en-GB" dirty="0" smtClean="0">
                <a:solidFill>
                  <a:schemeClr val="bg1"/>
                </a:solidFill>
              </a:rPr>
              <a:t>   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DDBA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HMBA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</a:t>
            </a:r>
            <a:r>
              <a:rPr lang="en-GB" dirty="0" err="1" smtClean="0">
                <a:solidFill>
                  <a:schemeClr val="bg1"/>
                </a:solidFill>
              </a:rPr>
              <a:t>beamlines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07/04/2017</a:t>
            </a:r>
            <a:endParaRPr lang="en-GB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IoP 2017, RHUL, London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2E500C-DB43-4F85-97AB-C775D17C5B4E}" type="slidenum">
              <a:rPr lang="en-GB" smtClean="0"/>
              <a:pPr/>
              <a:t>8</a:t>
            </a:fld>
            <a:r>
              <a:rPr lang="en-GB" smtClean="0"/>
              <a:t>/28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27194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75" y="2462703"/>
            <a:ext cx="4303712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ctrTitle" idx="4294967295"/>
          </p:nvPr>
        </p:nvSpPr>
        <p:spPr>
          <a:xfrm>
            <a:off x="323528" y="908646"/>
            <a:ext cx="3986212" cy="7921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GB" sz="2500" b="1" dirty="0" smtClean="0">
                <a:solidFill>
                  <a:srgbClr val="1E39F6"/>
                </a:solidFill>
                <a:cs typeface="Arial" pitchFamily="34" charset="0"/>
              </a:rPr>
              <a:t>Brightness improvement with Diamond-II (</a:t>
            </a:r>
            <a:r>
              <a:rPr lang="en-GB" sz="2500" b="1" dirty="0" err="1" smtClean="0">
                <a:solidFill>
                  <a:srgbClr val="1E39F6"/>
                </a:solidFill>
                <a:cs typeface="Arial" pitchFamily="34" charset="0"/>
              </a:rPr>
              <a:t>120pm</a:t>
            </a:r>
            <a:r>
              <a:rPr lang="en-GB" sz="2500" b="1" dirty="0" smtClean="0">
                <a:solidFill>
                  <a:srgbClr val="1E39F6"/>
                </a:solidFill>
                <a:cs typeface="Arial" pitchFamily="34" charset="0"/>
              </a:rPr>
              <a:t>)</a:t>
            </a:r>
          </a:p>
        </p:txBody>
      </p:sp>
      <p:sp>
        <p:nvSpPr>
          <p:cNvPr id="15367" name="TextBox 8"/>
          <p:cNvSpPr txBox="1">
            <a:spLocks noChangeArrowheads="1"/>
          </p:cNvSpPr>
          <p:nvPr/>
        </p:nvSpPr>
        <p:spPr bwMode="auto">
          <a:xfrm>
            <a:off x="827583" y="1960714"/>
            <a:ext cx="331236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/>
              <a:t>Soft X-rays </a:t>
            </a:r>
            <a:r>
              <a:rPr lang="en-GB" altLang="en-US" sz="1400" dirty="0" err="1"/>
              <a:t>undulators</a:t>
            </a:r>
            <a:endParaRPr lang="en-GB" altLang="en-US" sz="14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/>
              <a:t>APPLE-II for </a:t>
            </a:r>
            <a:r>
              <a:rPr lang="en-GB" altLang="en-US" sz="1400" dirty="0" err="1"/>
              <a:t>I05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I06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I08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J09</a:t>
            </a:r>
            <a:r>
              <a:rPr lang="en-GB" altLang="en-US" sz="1400" dirty="0"/>
              <a:t>, </a:t>
            </a:r>
            <a:r>
              <a:rPr lang="en-GB" altLang="en-US" sz="1400" dirty="0" err="1"/>
              <a:t>I10</a:t>
            </a:r>
            <a:r>
              <a:rPr lang="en-GB" altLang="en-US" sz="1400" dirty="0"/>
              <a:t> </a:t>
            </a:r>
            <a:r>
              <a:rPr lang="en-GB" altLang="en-US" sz="1400" dirty="0" smtClean="0"/>
              <a:t>,</a:t>
            </a:r>
            <a:r>
              <a:rPr lang="en-GB" altLang="en-US" sz="1400" dirty="0" err="1" smtClean="0"/>
              <a:t>I21</a:t>
            </a:r>
            <a:r>
              <a:rPr lang="en-GB" altLang="en-US" sz="1400" dirty="0" smtClean="0"/>
              <a:t> </a:t>
            </a:r>
            <a:endParaRPr lang="en-GB" altLang="en-US" sz="1400" dirty="0"/>
          </a:p>
        </p:txBody>
      </p:sp>
      <p:graphicFrame>
        <p:nvGraphicFramePr>
          <p:cNvPr id="1537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6168229"/>
              </p:ext>
            </p:extLst>
          </p:nvPr>
        </p:nvGraphicFramePr>
        <p:xfrm>
          <a:off x="755576" y="5805264"/>
          <a:ext cx="3368675" cy="8511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6" name="Equation" r:id="rId5" imgW="1688760" imgH="444240" progId="Equation.3">
                  <p:embed/>
                </p:oleObj>
              </mc:Choice>
              <mc:Fallback>
                <p:oleObj name="Equation" r:id="rId5" imgW="168876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5805264"/>
                        <a:ext cx="3368675" cy="851124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0" y="0"/>
            <a:ext cx="9144000" cy="646331"/>
          </a:xfrm>
          <a:prstGeom prst="rect">
            <a:avLst/>
          </a:prstGeom>
          <a:gradFill>
            <a:gsLst>
              <a:gs pos="87000">
                <a:srgbClr val="0000FF"/>
              </a:gs>
              <a:gs pos="100000">
                <a:schemeClr val="bg1"/>
              </a:gs>
            </a:gsLst>
            <a:lin ang="5400000" scaled="0"/>
          </a:gradFill>
        </p:spPr>
        <p:txBody>
          <a:bodyPr wrap="square" rtlCol="0" anchor="t">
            <a:spAutoFit/>
          </a:bodyPr>
          <a:lstStyle/>
          <a:p>
            <a:r>
              <a:rPr lang="en-GB" dirty="0" smtClean="0">
                <a:solidFill>
                  <a:srgbClr val="6B9EDB"/>
                </a:solidFill>
              </a:rPr>
              <a:t>                                                       </a:t>
            </a:r>
            <a:r>
              <a:rPr lang="en-GB" dirty="0" smtClean="0">
                <a:solidFill>
                  <a:srgbClr val="558ED5"/>
                </a:solidFill>
              </a:rPr>
              <a:t>lattices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Diamond</a:t>
            </a:r>
            <a:r>
              <a:rPr lang="en-GB" dirty="0" smtClean="0">
                <a:solidFill>
                  <a:schemeClr val="bg1"/>
                </a:solidFill>
              </a:rPr>
              <a:t>         Low </a:t>
            </a:r>
            <a:r>
              <a:rPr lang="en-GB" dirty="0" err="1" smtClean="0">
                <a:solidFill>
                  <a:schemeClr val="bg1"/>
                </a:solidFill>
              </a:rPr>
              <a:t>Emittance</a:t>
            </a:r>
            <a:r>
              <a:rPr lang="en-GB" dirty="0" smtClean="0">
                <a:solidFill>
                  <a:schemeClr val="bg1"/>
                </a:solidFill>
              </a:rPr>
              <a:t>   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DDBA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HMBA   </a:t>
            </a:r>
            <a:r>
              <a:rPr lang="en-GB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DTBA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</a:t>
            </a:r>
            <a:r>
              <a:rPr lang="en-GB" dirty="0" err="1" smtClean="0">
                <a:solidFill>
                  <a:schemeClr val="bg1"/>
                </a:solidFill>
              </a:rPr>
              <a:t>beamlines</a:t>
            </a:r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conclusions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07/04/2017</a:t>
            </a:r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1816063" y="5559043"/>
            <a:ext cx="1224136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/>
              <a:t>Photon Energy (eV)</a:t>
            </a:r>
            <a:endParaRPr lang="en-GB" sz="1000" dirty="0"/>
          </a:p>
        </p:txBody>
      </p:sp>
      <p:pic>
        <p:nvPicPr>
          <p:cNvPr id="15" name="Picture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2462703"/>
            <a:ext cx="4297321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9095467"/>
              </p:ext>
            </p:extLst>
          </p:nvPr>
        </p:nvGraphicFramePr>
        <p:xfrm>
          <a:off x="5220072" y="5805264"/>
          <a:ext cx="1630362" cy="784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7" name="Equation" r:id="rId8" imgW="825500" imgH="393700" progId="Equation.3">
                  <p:embed/>
                </p:oleObj>
              </mc:Choice>
              <mc:Fallback>
                <p:oleObj name="Equation" r:id="rId8" imgW="825500" imgH="393700" progId="Equation.3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5805264"/>
                        <a:ext cx="1630362" cy="784225"/>
                      </a:xfrm>
                      <a:prstGeom prst="rect">
                        <a:avLst/>
                      </a:prstGeom>
                      <a:solidFill>
                        <a:srgbClr val="FFFF99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5004048" y="1340768"/>
            <a:ext cx="3600400" cy="1169551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en-GB" altLang="en-US" sz="1400" dirty="0"/>
              <a:t>The improvement in brightness/coherence is approximately a factor of </a:t>
            </a:r>
            <a:r>
              <a:rPr lang="en-GB" altLang="en-US" sz="1400" dirty="0" err="1"/>
              <a:t>x3</a:t>
            </a:r>
            <a:r>
              <a:rPr lang="en-GB" altLang="en-US" sz="1400" dirty="0"/>
              <a:t> at 100 eV and </a:t>
            </a:r>
            <a:r>
              <a:rPr lang="en-GB" altLang="en-US" sz="1400" dirty="0" err="1"/>
              <a:t>x10</a:t>
            </a:r>
            <a:r>
              <a:rPr lang="en-GB" altLang="en-US" sz="1400" dirty="0"/>
              <a:t> at 1 </a:t>
            </a:r>
            <a:r>
              <a:rPr lang="en-GB" altLang="en-US" sz="1400" dirty="0" err="1"/>
              <a:t>keV</a:t>
            </a:r>
            <a:r>
              <a:rPr lang="en-GB" altLang="en-US" sz="1400" dirty="0"/>
              <a:t>, the main benefit coming from the reduction in horizontal source size and divergence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D3F80B9-17FF-494C-913A-AB03E3AD84D0}" type="slidenum">
              <a:rPr lang="en-GB" smtClean="0"/>
              <a:pPr>
                <a:defRPr/>
              </a:pPr>
              <a:t>9</a:t>
            </a:fld>
            <a:r>
              <a:rPr lang="en-GB" smtClean="0"/>
              <a:t>/28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11340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Tw Cen MT"/>
        <a:ea typeface=""/>
        <a:cs typeface=""/>
      </a:majorFont>
      <a:minorFont>
        <a:latin typeface="Tw Cen M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210309</TotalTime>
  <Words>2237</Words>
  <Application>Microsoft Macintosh PowerPoint</Application>
  <PresentationFormat>On-screen Show (4:3)</PresentationFormat>
  <Paragraphs>487</Paragraphs>
  <Slides>28</Slides>
  <Notes>12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0" baseType="lpstr">
      <vt:lpstr>Office Theme</vt:lpstr>
      <vt:lpstr>Equation</vt:lpstr>
      <vt:lpstr>Diamond upgrade  M. Apollonio – Diamond Light Source Ltd.    Institute of Physics PABG 2017  RHUL, London          thanks and credits to:  A. Alekou, T. Pulampong, R. Bartolini, R. P. Walker  (DLS)  S. Liuzzo, P. Raimondi, N. Carmignani (ESRF)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Brightness improvement with Diamond-II (120pm)</vt:lpstr>
      <vt:lpstr>Flux through an aperture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Diamond Light Source Limited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xph53246</dc:creator>
  <cp:lastModifiedBy>Marco Apollonio</cp:lastModifiedBy>
  <cp:revision>1962</cp:revision>
  <cp:lastPrinted>2017-03-17T09:22:19Z</cp:lastPrinted>
  <dcterms:created xsi:type="dcterms:W3CDTF">2015-04-20T20:41:06Z</dcterms:created>
  <dcterms:modified xsi:type="dcterms:W3CDTF">2017-04-06T22:20:15Z</dcterms:modified>
</cp:coreProperties>
</file>