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38"/>
  </p:notesMasterIdLst>
  <p:handoutMasterIdLst>
    <p:handoutMasterId r:id="rId39"/>
  </p:handoutMasterIdLst>
  <p:sldIdLst>
    <p:sldId id="1682" r:id="rId3"/>
    <p:sldId id="1676" r:id="rId4"/>
    <p:sldId id="1635" r:id="rId5"/>
    <p:sldId id="1668" r:id="rId6"/>
    <p:sldId id="1652" r:id="rId7"/>
    <p:sldId id="1629" r:id="rId8"/>
    <p:sldId id="1662" r:id="rId9"/>
    <p:sldId id="1649" r:id="rId10"/>
    <p:sldId id="1724" r:id="rId11"/>
    <p:sldId id="1725" r:id="rId12"/>
    <p:sldId id="1664" r:id="rId13"/>
    <p:sldId id="1686" r:id="rId14"/>
    <p:sldId id="1687" r:id="rId15"/>
    <p:sldId id="1688" r:id="rId16"/>
    <p:sldId id="1691" r:id="rId17"/>
    <p:sldId id="1692" r:id="rId18"/>
    <p:sldId id="1723" r:id="rId19"/>
    <p:sldId id="1690" r:id="rId20"/>
    <p:sldId id="1712" r:id="rId21"/>
    <p:sldId id="1707" r:id="rId22"/>
    <p:sldId id="1709" r:id="rId23"/>
    <p:sldId id="1708" r:id="rId24"/>
    <p:sldId id="1701" r:id="rId25"/>
    <p:sldId id="1713" r:id="rId26"/>
    <p:sldId id="1714" r:id="rId27"/>
    <p:sldId id="1719" r:id="rId28"/>
    <p:sldId id="1704" r:id="rId29"/>
    <p:sldId id="1716" r:id="rId30"/>
    <p:sldId id="1717" r:id="rId31"/>
    <p:sldId id="1718" r:id="rId32"/>
    <p:sldId id="1720" r:id="rId33"/>
    <p:sldId id="1721" r:id="rId34"/>
    <p:sldId id="1722" r:id="rId35"/>
    <p:sldId id="1715" r:id="rId36"/>
    <p:sldId id="172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6C2"/>
    <a:srgbClr val="00FF00"/>
    <a:srgbClr val="66CCFF"/>
    <a:srgbClr val="00FF80"/>
    <a:srgbClr val="FFCC66"/>
    <a:srgbClr val="66FFFF"/>
    <a:srgbClr val="800080"/>
    <a:srgbClr val="00FFFF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9" autoAdjust="0"/>
    <p:restoredTop sz="97335" autoAdjust="0"/>
  </p:normalViewPr>
  <p:slideViewPr>
    <p:cSldViewPr>
      <p:cViewPr varScale="1">
        <p:scale>
          <a:sx n="108" d="100"/>
          <a:sy n="10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1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10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4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66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44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50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0AAFF-F726-3246-946C-A729F0A5295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27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WP structure:</a:t>
            </a:r>
            <a:r>
              <a:rPr lang="en-US" baseline="0" dirty="0" smtClean="0"/>
              <a:t> similar but not perfect copy of group:  MSC is in 3 WPs; same STI…; </a:t>
            </a:r>
            <a:r>
              <a:rPr lang="en-US" baseline="0" dirty="0" err="1" smtClean="0"/>
              <a:t>Cryo</a:t>
            </a:r>
            <a:r>
              <a:rPr lang="en-US" baseline="0" dirty="0" smtClean="0"/>
              <a:t> has its own WP but also task in  WP3 and WP4 (SPS).</a:t>
            </a:r>
          </a:p>
          <a:p>
            <a:r>
              <a:rPr lang="en-US" baseline="0" dirty="0" smtClean="0"/>
              <a:t>PUT CO as possible new WP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024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16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163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434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4" Type="http://schemas.openxmlformats.org/officeDocument/2006/relationships/image" Target="../media/image3.png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2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2D6B-84D9-EB48-B101-99843B9901C3}" type="datetime3">
              <a:rPr lang="en-US" smtClean="0"/>
              <a:t>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D7EC-AE7E-6E4E-9649-8C47E15983A1}" type="datetime3">
              <a:rPr lang="en-US" smtClean="0"/>
              <a:t>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D7DD-A91B-F84B-B666-F9D8D1760C37}" type="datetime3">
              <a:rPr lang="en-US" smtClean="0"/>
              <a:t>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C3A05858-A1B9-B543-9DB1-11512D6F1012}" type="datetime3">
              <a:rPr lang="en-US" smtClean="0">
                <a:solidFill>
                  <a:prstClr val="black"/>
                </a:solidFill>
              </a:rPr>
              <a:t>6 April 2017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Linke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167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logue Animated G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620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0v1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92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Availability Working Group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>
                    <a:lumMod val="65000"/>
                  </a:srgbClr>
                </a:solidFill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2078606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Evian Preparation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796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854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587C3-6565-3E43-83CA-B42A6E3AC268}" type="datetime3">
              <a:rPr lang="en-US" smtClean="0"/>
              <a:t>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8502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280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015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5961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3535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2315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6009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bis-smp-team@cern.ch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SMP @ MPP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800" kern="0" dirty="0" smtClean="0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FFFF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372828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0504-E7F9-C14C-9FD8-BB3375A138DE}" type="datetime3">
              <a:rPr lang="en-US" smtClean="0"/>
              <a:t>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F804-4285-AD46-BC1E-587096D5A1FB}" type="datetime3">
              <a:rPr lang="en-US" smtClean="0"/>
              <a:t>6 April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D490B-6932-024A-998C-01C4EACFB44E}" type="datetime3">
              <a:rPr lang="en-US" smtClean="0"/>
              <a:t>6 April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310C3-CD6C-874D-9466-895E45726E0C}" type="datetime3">
              <a:rPr lang="en-US" smtClean="0"/>
              <a:t>6 April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38F87-13E3-AE40-8844-409335FD4336}" type="datetime3">
              <a:rPr lang="en-US" smtClean="0"/>
              <a:t>6 April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255C1-78B4-BD42-A827-283EFA1E49F6}" type="datetime3">
              <a:rPr lang="en-US" smtClean="0"/>
              <a:t>6 April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B0E65-4C06-3E42-AB9A-10163799F19A}" type="datetime3">
              <a:rPr lang="en-US" smtClean="0"/>
              <a:t>6 April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9F37A-7076-9242-AAA8-D887EF06A2B5}" type="datetime3">
              <a:rPr lang="en-US" smtClean="0"/>
              <a:t>6 April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Evian Summary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benjamin.todd@cern.ch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1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iconarchive.com/show/flag-icons-by-gosquared/Japan-icon.html" TargetMode="External"/><Relationship Id="rId1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4.emf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hyperlink" Target="http://www.iconarchive.com/show/flag-icons-by-gosquared/Spain-icon.html" TargetMode="External"/><Relationship Id="rId8" Type="http://schemas.openxmlformats.org/officeDocument/2006/relationships/image" Target="../media/image47.png"/><Relationship Id="rId9" Type="http://schemas.openxmlformats.org/officeDocument/2006/relationships/hyperlink" Target="http://www.iconarchive.com/show/flag-icons-by-gosquared/Italy-icon.html" TargetMode="External"/><Relationship Id="rId10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iconarchive.com/show/flag-icons-by-gosquared/France-icon.html" TargetMode="External"/><Relationship Id="rId1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0.emf"/><Relationship Id="rId4" Type="http://schemas.openxmlformats.org/officeDocument/2006/relationships/hyperlink" Target="http://www.iconarchive.com/show/flag-icons-by-gosquared/Italy-icon.html" TargetMode="External"/><Relationship Id="rId5" Type="http://schemas.openxmlformats.org/officeDocument/2006/relationships/image" Target="../media/image48.png"/><Relationship Id="rId6" Type="http://schemas.openxmlformats.org/officeDocument/2006/relationships/image" Target="../media/image46.png"/><Relationship Id="rId7" Type="http://schemas.openxmlformats.org/officeDocument/2006/relationships/hyperlink" Target="http://www.iconarchive.com/show/flag-icons-by-gosquared/United-Kingdom-icon.html" TargetMode="External"/><Relationship Id="rId8" Type="http://schemas.openxmlformats.org/officeDocument/2006/relationships/image" Target="../media/image51.png"/><Relationship Id="rId9" Type="http://schemas.openxmlformats.org/officeDocument/2006/relationships/hyperlink" Target="http://www.iconarchive.com/show/flag-icons-by-gosquared/United-States-icon.html" TargetMode="External"/><Relationship Id="rId10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png"/><Relationship Id="rId9" Type="http://schemas.openxmlformats.org/officeDocument/2006/relationships/image" Target="../media/image19.jpeg"/><Relationship Id="rId1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4" Type="http://schemas.openxmlformats.org/officeDocument/2006/relationships/image" Target="../media/image58.JPG"/><Relationship Id="rId5" Type="http://schemas.openxmlformats.org/officeDocument/2006/relationships/image" Target="../media/image59.JPG"/><Relationship Id="rId6" Type="http://schemas.openxmlformats.org/officeDocument/2006/relationships/image" Target="../media/image60.JPG"/><Relationship Id="rId7" Type="http://schemas.openxmlformats.org/officeDocument/2006/relationships/image" Target="../media/image61.JPG"/><Relationship Id="rId8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8153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LHC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and preparations for HL-LHC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62000" y="2590800"/>
            <a:ext cx="7086600" cy="167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Mike </a:t>
            </a:r>
            <a:r>
              <a:rPr lang="en-US" dirty="0" smtClean="0"/>
              <a:t>Lamont for </a:t>
            </a:r>
            <a:r>
              <a:rPr lang="en-US" dirty="0" smtClean="0"/>
              <a:t>the LHC </a:t>
            </a:r>
            <a:r>
              <a:rPr lang="en-US" dirty="0" smtClean="0"/>
              <a:t>team</a:t>
            </a:r>
          </a:p>
          <a:p>
            <a:r>
              <a:rPr lang="en-US" dirty="0" smtClean="0"/>
              <a:t>Annual </a:t>
            </a:r>
            <a:r>
              <a:rPr lang="en-US" dirty="0"/>
              <a:t>meeting of the Institute of Physics Particle Accelerators and Beams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15491"/>
            <a:ext cx="9144000" cy="13567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0200" y="6488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*c/o Joel Butler Aspen March 17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8884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428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 txBox="1">
            <a:spLocks/>
          </p:cNvSpPr>
          <p:nvPr/>
        </p:nvSpPr>
        <p:spPr>
          <a:xfrm>
            <a:off x="290284" y="969923"/>
            <a:ext cx="8393770" cy="11128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The LHC performance fully relies on the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performance of its injector complex</a:t>
            </a:r>
          </a:p>
          <a:p>
            <a:pPr marL="587375" indent="-230188">
              <a:spcBef>
                <a:spcPts val="600"/>
              </a:spcBef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By itself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one of the largest accelerator facility in the world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with its own diverse and, for many aspects, unique physics program</a:t>
            </a:r>
          </a:p>
        </p:txBody>
      </p:sp>
      <p:pic>
        <p:nvPicPr>
          <p:cNvPr id="11" name="Picture 10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04" y="2015086"/>
            <a:ext cx="6020296" cy="39350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72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An extra boost from the injectors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22057" y="4994990"/>
            <a:ext cx="1399577" cy="405486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921846" y="673101"/>
            <a:ext cx="5132324" cy="5956299"/>
            <a:chOff x="3921846" y="673101"/>
            <a:chExt cx="5132324" cy="5956299"/>
          </a:xfrm>
        </p:grpSpPr>
        <p:sp>
          <p:nvSpPr>
            <p:cNvPr id="5" name="Rectangle 4"/>
            <p:cNvSpPr/>
            <p:nvPr/>
          </p:nvSpPr>
          <p:spPr>
            <a:xfrm>
              <a:off x="4690369" y="701481"/>
              <a:ext cx="4363801" cy="59248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034520" y="2914252"/>
              <a:ext cx="3672408" cy="3534693"/>
              <a:chOff x="611560" y="1734666"/>
              <a:chExt cx="3672408" cy="3534693"/>
            </a:xfrm>
          </p:grpSpPr>
          <p:pic>
            <p:nvPicPr>
              <p:cNvPr id="7" name="Picture 6" descr="C:\Heiko\Presentations\2013-10_InjectorChainExoticOptionsRLIUP\TomoscopeImages\PS\inj2allb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1734666"/>
                <a:ext cx="3672408" cy="35346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 Box 9"/>
              <p:cNvSpPr txBox="1">
                <a:spLocks noChangeArrowheads="1"/>
              </p:cNvSpPr>
              <p:nvPr/>
            </p:nvSpPr>
            <p:spPr bwMode="auto">
              <a:xfrm rot="16200000">
                <a:off x="3169894" y="2414526"/>
                <a:ext cx="158546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i="1" dirty="0" err="1" smtClean="0">
                    <a:solidFill>
                      <a:prstClr val="black"/>
                    </a:solidFill>
                    <a:latin typeface="Constantia" pitchFamily="18" charset="0"/>
                  </a:rPr>
                  <a:t>E</a:t>
                </a:r>
                <a:r>
                  <a:rPr lang="en-US" sz="1600" b="1" baseline="-25000" dirty="0" err="1" smtClean="0">
                    <a:solidFill>
                      <a:prstClr val="black"/>
                    </a:solidFill>
                    <a:latin typeface="Constantia" pitchFamily="18" charset="0"/>
                  </a:rPr>
                  <a:t>kin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Constantia" pitchFamily="18" charset="0"/>
                  </a:rPr>
                  <a:t> = 2.5 </a:t>
                </a:r>
                <a:r>
                  <a:rPr lang="en-US" sz="1600" b="1" dirty="0" err="1">
                    <a:solidFill>
                      <a:prstClr val="black"/>
                    </a:solidFill>
                    <a:latin typeface="Constantia" pitchFamily="18" charset="0"/>
                  </a:rPr>
                  <a:t>GeV</a:t>
                </a:r>
                <a:endParaRPr lang="en-US" sz="1600" b="1" dirty="0">
                  <a:solidFill>
                    <a:prstClr val="black"/>
                  </a:solidFill>
                  <a:latin typeface="Constantia" pitchFamily="18" charset="0"/>
                </a:endParaRPr>
              </a:p>
            </p:txBody>
          </p:sp>
          <p:sp>
            <p:nvSpPr>
              <p:cNvPr id="9" name="Rectangle 2"/>
              <p:cNvSpPr>
                <a:spLocks noChangeArrowheads="1"/>
              </p:cNvSpPr>
              <p:nvPr/>
            </p:nvSpPr>
            <p:spPr bwMode="auto">
              <a:xfrm rot="16200000">
                <a:off x="-225154" y="3078214"/>
                <a:ext cx="2952328" cy="360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55600" lvl="1" indent="-355600" algn="r">
                  <a:spcBef>
                    <a:spcPct val="20000"/>
                  </a:spcBef>
                </a:pPr>
                <a:endParaRPr lang="en-GB" sz="1600" dirty="0" smtClean="0">
                  <a:solidFill>
                    <a:prstClr val="black"/>
                  </a:solidFill>
                  <a:latin typeface="Constantia" pitchFamily="18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4773826" y="807600"/>
              <a:ext cx="4280344" cy="19697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113">
                <a:spcBef>
                  <a:spcPts val="600"/>
                </a:spcBef>
              </a:pP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An </a:t>
              </a:r>
              <a:r>
                <a:rPr lang="en-US" sz="1600" b="1" dirty="0" smtClean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advanced production scheme </a:t>
              </a:r>
              <a:r>
                <a:rPr lang="mr-IN" sz="1600" dirty="0" smtClean="0">
                  <a:latin typeface="Arial" charset="0"/>
                  <a:ea typeface="Arial" charset="0"/>
                  <a:cs typeface="Arial" charset="0"/>
                </a:rPr>
                <a:t>–</a:t>
              </a: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 the </a:t>
              </a:r>
              <a:r>
                <a:rPr lang="en-US" sz="1600" b="1" dirty="0" smtClean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“BCMS” </a:t>
              </a: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-  was put in place in the PS </a:t>
              </a:r>
            </a:p>
            <a:p>
              <a:pPr marL="296863" indent="-285750">
                <a:spcBef>
                  <a:spcPts val="600"/>
                </a:spcBef>
                <a:buFont typeface="Arial" charset="0"/>
                <a:buChar char="•"/>
              </a:pP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RF cavities tuned at different frequencies play together to </a:t>
              </a:r>
              <a:r>
                <a:rPr lang="en-US" sz="1600" b="1" dirty="0" smtClean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compress, merge and split proton bunches</a:t>
              </a:r>
            </a:p>
            <a:p>
              <a:pPr marL="296863" indent="-285750">
                <a:spcBef>
                  <a:spcPts val="600"/>
                </a:spcBef>
                <a:buFont typeface="Arial" charset="0"/>
                <a:buChar char="•"/>
              </a:pP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Beams </a:t>
              </a:r>
              <a:r>
                <a:rPr lang="en-US" sz="1600" b="1" dirty="0" smtClean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~30% brighter </a:t>
              </a: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than standard scheme</a:t>
              </a:r>
              <a:endParaRPr lang="en-US" sz="16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4" name="Straight Connector 3"/>
            <p:cNvCxnSpPr>
              <a:stCxn id="13" idx="0"/>
            </p:cNvCxnSpPr>
            <p:nvPr/>
          </p:nvCxnSpPr>
          <p:spPr>
            <a:xfrm flipV="1">
              <a:off x="3921846" y="673101"/>
              <a:ext cx="764454" cy="4321889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3" idx="4"/>
            </p:cNvCxnSpPr>
            <p:nvPr/>
          </p:nvCxnSpPr>
          <p:spPr>
            <a:xfrm>
              <a:off x="3921846" y="5400476"/>
              <a:ext cx="739054" cy="122892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572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 per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8311491" cy="332243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57200" y="4594674"/>
            <a:ext cx="6705602" cy="2196000"/>
            <a:chOff x="457200" y="4594674"/>
            <a:chExt cx="6705602" cy="2196000"/>
          </a:xfrm>
        </p:grpSpPr>
        <p:pic>
          <p:nvPicPr>
            <p:cNvPr id="7" name="Picture 6" descr="Screen Shot 2016-08-07 at 5.04.2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618337" y="4567138"/>
              <a:ext cx="2196000" cy="2251072"/>
            </a:xfrm>
            <a:prstGeom prst="rect">
              <a:avLst/>
            </a:prstGeom>
          </p:spPr>
        </p:pic>
        <p:pic>
          <p:nvPicPr>
            <p:cNvPr id="8" name="Picture 7" descr="Screen Shot 2016-08-07 at 5.04.46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4896366" y="4515364"/>
              <a:ext cx="2170671" cy="2362201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990600" y="5715000"/>
              <a:ext cx="1219200" cy="0"/>
            </a:xfrm>
            <a:prstGeom prst="straightConnector1">
              <a:avLst/>
            </a:prstGeom>
            <a:ln w="4127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90600" y="53340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Beam 1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1676400" y="5943600"/>
              <a:ext cx="1066800" cy="609600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57200" y="6334931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2.2 mm gap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46482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B1 collimators IP7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01928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72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p-p physics </a:t>
            </a:r>
            <a:r>
              <a:rPr lang="mr-IN" sz="3600" b="1" dirty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machine availability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893723"/>
            <a:ext cx="8686800" cy="1328616"/>
          </a:xfrm>
        </p:spPr>
        <p:txBody>
          <a:bodyPr>
            <a:noAutofit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2016 was characterized by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unprecedented machine availability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541338" indent="-230188">
              <a:spcBef>
                <a:spcPts val="600"/>
              </a:spcBef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The machine was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available for operation 72% of the time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scheduled for physics</a:t>
            </a:r>
          </a:p>
          <a:p>
            <a:pPr marL="541338" indent="-230188">
              <a:spcBef>
                <a:spcPts val="600"/>
              </a:spcBef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Overall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Stable Beam efficiency of 49%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(to be compared to 36% in 2012, and 30% for the short production period in 2015)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06" y="2526976"/>
            <a:ext cx="5163993" cy="3025978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546599" y="2800041"/>
            <a:ext cx="3597401" cy="268635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Possible thanks to:</a:t>
            </a:r>
          </a:p>
          <a:p>
            <a:pPr marL="311150" indent="-219075">
              <a:spcBef>
                <a:spcPts val="600"/>
              </a:spcBef>
            </a:pP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Professionalism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commitment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attention to the details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from all the different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equipment groups</a:t>
            </a:r>
          </a:p>
          <a:p>
            <a:pPr marL="311150" indent="-219075">
              <a:spcBef>
                <a:spcPts val="600"/>
              </a:spcBef>
            </a:pP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Solid understanding </a:t>
            </a: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of the machine and beam </a:t>
            </a:r>
            <a:r>
              <a:rPr lang="en-US" sz="1700" dirty="0" err="1" smtClean="0">
                <a:latin typeface="Arial" charset="0"/>
                <a:ea typeface="Arial" charset="0"/>
                <a:cs typeface="Arial" charset="0"/>
              </a:rPr>
              <a:t>behaviour</a:t>
            </a:r>
            <a:endParaRPr lang="en-US" sz="1700" dirty="0" smtClean="0">
              <a:latin typeface="Arial" charset="0"/>
              <a:ea typeface="Arial" charset="0"/>
              <a:cs typeface="Arial" charset="0"/>
            </a:endParaRPr>
          </a:p>
          <a:p>
            <a:pPr marL="311150" indent="-219075">
              <a:spcBef>
                <a:spcPts val="600"/>
              </a:spcBef>
            </a:pPr>
            <a:r>
              <a:rPr lang="en-US" sz="1700" dirty="0" smtClean="0">
                <a:latin typeface="Arial" charset="0"/>
                <a:ea typeface="Arial" charset="0"/>
                <a:cs typeface="Arial" charset="0"/>
              </a:rPr>
              <a:t>Continuous effort in </a:t>
            </a:r>
            <a:r>
              <a:rPr lang="en-US" sz="17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fault and availability tracking </a:t>
            </a:r>
          </a:p>
        </p:txBody>
      </p:sp>
    </p:spTree>
    <p:extLst>
      <p:ext uri="{BB962C8B-B14F-4D97-AF65-F5344CB8AC3E}">
        <p14:creationId xmlns:p14="http://schemas.microsoft.com/office/powerpoint/2010/main" val="24780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72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p-p physics </a:t>
            </a:r>
            <a:r>
              <a:rPr lang="mr-IN" sz="3600" b="1" dirty="0" smtClean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 summing all up 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980533"/>
            <a:ext cx="8078170" cy="807756"/>
          </a:xfrm>
        </p:spPr>
        <p:txBody>
          <a:bodyPr>
            <a:noAutofit/>
          </a:bodyPr>
          <a:lstStyle/>
          <a:p>
            <a:pPr marL="11113" indent="0" algn="ctr">
              <a:spcBef>
                <a:spcPts val="600"/>
              </a:spcBef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Combination of high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peak performance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and excellent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machine availability</a:t>
            </a:r>
          </a:p>
          <a:p>
            <a:pPr marL="11113" indent="0" algn="ctr">
              <a:spcBef>
                <a:spcPts val="600"/>
              </a:spcBef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quite impressive progression of the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integrated luminosity</a:t>
            </a:r>
            <a:endParaRPr lang="en-US" sz="1800" b="1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2176040"/>
            <a:ext cx="3197654" cy="103014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600"/>
              </a:spcBef>
              <a:buNone/>
            </a:pPr>
            <a:r>
              <a:rPr lang="en-US" sz="36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~40 </a:t>
            </a:r>
            <a:r>
              <a:rPr lang="en-US" sz="36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fb</a:t>
            </a:r>
            <a:r>
              <a:rPr lang="en-US" sz="3600" b="1" baseline="30000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-1</a:t>
            </a:r>
          </a:p>
          <a:p>
            <a:pPr marL="36576" indent="0" algn="ctr">
              <a:spcBef>
                <a:spcPts val="600"/>
              </a:spcBef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for ATLAS and CMS</a:t>
            </a:r>
          </a:p>
          <a:p>
            <a:pPr marL="36576" indent="0" algn="ctr">
              <a:spcBef>
                <a:spcPts val="600"/>
              </a:spcBef>
              <a:buNone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(2016 target was 25 fb</a:t>
            </a:r>
            <a:r>
              <a:rPr lang="en-US" sz="2000" baseline="30000" dirty="0" smtClean="0">
                <a:latin typeface="Arial" charset="0"/>
                <a:ea typeface="Arial" charset="0"/>
                <a:cs typeface="Arial" charset="0"/>
              </a:rPr>
              <a:t>-1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!)</a:t>
            </a:r>
            <a:endParaRPr lang="en-US" sz="3600" b="1" dirty="0" smtClean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  <a:p>
            <a:pPr marL="36576" indent="0" algn="ctr">
              <a:spcBef>
                <a:spcPts val="600"/>
              </a:spcBef>
              <a:buFont typeface="Arial"/>
              <a:buNone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 descr="lumi-proj-2016-final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9482" y="1962874"/>
            <a:ext cx="5241205" cy="37839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8" y="2258555"/>
            <a:ext cx="30039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rPr>
              <a:t>Average between ATLAS and CMS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4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72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p-p physics </a:t>
            </a:r>
            <a:r>
              <a:rPr lang="mr-IN" sz="3600" b="1" dirty="0">
                <a:latin typeface="Arial" charset="0"/>
                <a:ea typeface="Arial" charset="0"/>
                <a:cs typeface="Arial" charset="0"/>
              </a:rPr>
              <a:t>–</a:t>
            </a:r>
            <a:r>
              <a:rPr lang="en-US" sz="36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ALICE and </a:t>
            </a:r>
            <a:r>
              <a:rPr lang="en-US" sz="3600" b="1" dirty="0" err="1" smtClean="0">
                <a:latin typeface="Arial" charset="0"/>
                <a:ea typeface="Arial" charset="0"/>
                <a:cs typeface="Arial" charset="0"/>
              </a:rPr>
              <a:t>LHCb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322927" y="1026410"/>
            <a:ext cx="6498147" cy="807756"/>
          </a:xfrm>
        </p:spPr>
        <p:txBody>
          <a:bodyPr>
            <a:noAutofit/>
          </a:bodyPr>
          <a:lstStyle/>
          <a:p>
            <a:pPr marL="11113" indent="0" algn="ctr">
              <a:spcBef>
                <a:spcPts val="600"/>
              </a:spcBef>
              <a:buNone/>
            </a:pPr>
            <a:r>
              <a:rPr lang="mr-IN" sz="1800" dirty="0" smtClean="0"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 acquiring data with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luminosity </a:t>
            </a:r>
            <a:r>
              <a:rPr lang="en-US" sz="1800" b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levelled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at their desired values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all along the p-p fills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68" y="2030941"/>
            <a:ext cx="4873847" cy="39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626" y="2030941"/>
            <a:ext cx="4873847" cy="396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4480" y="1898254"/>
            <a:ext cx="3599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LHCb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95169" y="1902351"/>
            <a:ext cx="3599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ALICE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94343" y="4086104"/>
            <a:ext cx="14850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 algn="ctr">
              <a:spcBef>
                <a:spcPts val="600"/>
              </a:spcBef>
              <a:buNone/>
            </a:pPr>
            <a:r>
              <a:rPr lang="en-US" sz="26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~1.9 </a:t>
            </a:r>
            <a:r>
              <a:rPr lang="en-US" sz="26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fb</a:t>
            </a:r>
            <a:r>
              <a:rPr lang="en-US" sz="2600" b="1" baseline="30000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-1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092863" y="4086104"/>
            <a:ext cx="14850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 algn="ctr">
              <a:spcBef>
                <a:spcPts val="600"/>
              </a:spcBef>
              <a:buNone/>
            </a:pPr>
            <a:r>
              <a:rPr lang="en-US" sz="2600" b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~13 </a:t>
            </a:r>
            <a:r>
              <a:rPr lang="en-US" sz="26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2600" b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sz="2600" b="1" baseline="3000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-1</a:t>
            </a:r>
            <a:endParaRPr lang="en-US" sz="2600" b="1" baseline="300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80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</a:t>
            </a:r>
            <a:r>
              <a:rPr lang="en-US" dirty="0" smtClean="0"/>
              <a:t>? 1/2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Mature </a:t>
            </a:r>
            <a:r>
              <a:rPr lang="en-US" dirty="0" smtClean="0"/>
              <a:t>performance </a:t>
            </a:r>
            <a:r>
              <a:rPr lang="en-US" dirty="0" smtClean="0"/>
              <a:t>of injectors</a:t>
            </a:r>
          </a:p>
          <a:p>
            <a:r>
              <a:rPr lang="en-US" dirty="0" smtClean="0"/>
              <a:t>Good operational </a:t>
            </a:r>
            <a:r>
              <a:rPr lang="en-US" dirty="0" smtClean="0"/>
              <a:t>efficiency and </a:t>
            </a:r>
            <a:r>
              <a:rPr lang="en-US" dirty="0" smtClean="0"/>
              <a:t>flexibility</a:t>
            </a:r>
          </a:p>
          <a:p>
            <a:r>
              <a:rPr lang="en-US" dirty="0"/>
              <a:t>Remarkable </a:t>
            </a:r>
            <a:r>
              <a:rPr lang="en-US" dirty="0" smtClean="0"/>
              <a:t>reproducibility</a:t>
            </a:r>
          </a:p>
          <a:p>
            <a:r>
              <a:rPr lang="en-US" dirty="0" smtClean="0"/>
              <a:t>Good beam </a:t>
            </a:r>
            <a:r>
              <a:rPr lang="en-US" dirty="0" err="1" smtClean="0"/>
              <a:t>behaviour</a:t>
            </a:r>
            <a:r>
              <a:rPr lang="en-US" dirty="0" smtClean="0"/>
              <a:t> (with these intensities)</a:t>
            </a:r>
          </a:p>
          <a:p>
            <a:pPr lvl="1"/>
            <a:r>
              <a:rPr lang="en-US" dirty="0" smtClean="0"/>
              <a:t>Stability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ransmission </a:t>
            </a:r>
            <a:r>
              <a:rPr lang="en-US" dirty="0" smtClean="0"/>
              <a:t>through the </a:t>
            </a:r>
            <a:r>
              <a:rPr lang="en-US" dirty="0" smtClean="0"/>
              <a:t>cycle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uminosity lifetime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mittance growth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Continue to worry about electron cloud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44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</a:t>
            </a:r>
            <a:r>
              <a:rPr lang="en-US" dirty="0" smtClean="0"/>
              <a:t>?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Excellent a</a:t>
            </a:r>
            <a:r>
              <a:rPr lang="en-US" dirty="0" smtClean="0"/>
              <a:t>vailability in 2016 – it can be done</a:t>
            </a:r>
            <a:endParaRPr lang="en-US" dirty="0" smtClean="0"/>
          </a:p>
          <a:p>
            <a:r>
              <a:rPr lang="en-US" dirty="0" smtClean="0"/>
              <a:t>Mature </a:t>
            </a:r>
            <a:r>
              <a:rPr lang="en-US" dirty="0"/>
              <a:t>system performance </a:t>
            </a:r>
          </a:p>
          <a:p>
            <a:pPr lvl="1"/>
            <a:r>
              <a:rPr lang="en-US" dirty="0" smtClean="0"/>
              <a:t>Quench protection, </a:t>
            </a:r>
            <a:r>
              <a:rPr lang="en-US" dirty="0"/>
              <a:t>RF, Cryogenics, </a:t>
            </a:r>
            <a:r>
              <a:rPr lang="en-US" dirty="0" smtClean="0"/>
              <a:t>transverse damper</a:t>
            </a:r>
            <a:r>
              <a:rPr lang="en-US" dirty="0" smtClean="0"/>
              <a:t>, </a:t>
            </a:r>
            <a:r>
              <a:rPr lang="en-US" dirty="0"/>
              <a:t>Power </a:t>
            </a:r>
            <a:r>
              <a:rPr lang="en-US" dirty="0" smtClean="0"/>
              <a:t>converters, </a:t>
            </a:r>
            <a:r>
              <a:rPr lang="en-US" dirty="0"/>
              <a:t>Collimation, </a:t>
            </a:r>
            <a:r>
              <a:rPr lang="en-US" dirty="0" smtClean="0"/>
              <a:t>instrumentation</a:t>
            </a:r>
            <a:r>
              <a:rPr lang="en-US" dirty="0" smtClean="0"/>
              <a:t>, </a:t>
            </a:r>
            <a:r>
              <a:rPr lang="en-US" dirty="0"/>
              <a:t>C</a:t>
            </a:r>
            <a:r>
              <a:rPr lang="en-US" dirty="0" smtClean="0"/>
              <a:t>ontrols</a:t>
            </a:r>
            <a:r>
              <a:rPr lang="en-US" dirty="0"/>
              <a:t>, </a:t>
            </a:r>
            <a:r>
              <a:rPr lang="en-US" dirty="0" smtClean="0"/>
              <a:t>beam dump system</a:t>
            </a:r>
            <a:r>
              <a:rPr lang="en-US" dirty="0" smtClean="0"/>
              <a:t>, injection</a:t>
            </a:r>
            <a:r>
              <a:rPr lang="en-US" dirty="0" smtClean="0"/>
              <a:t>….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Improved functionality, diagnostics, understanding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Premature dumps significantly </a:t>
            </a:r>
            <a:r>
              <a:rPr lang="en-US" dirty="0" smtClean="0"/>
              <a:t>reduced</a:t>
            </a:r>
          </a:p>
          <a:p>
            <a:pPr lvl="1"/>
            <a:r>
              <a:rPr lang="en-US" dirty="0" smtClean="0"/>
              <a:t>UFOs, Radiation to electronics</a:t>
            </a:r>
          </a:p>
          <a:p>
            <a:r>
              <a:rPr lang="en-US" dirty="0" smtClean="0"/>
              <a:t>Machine </a:t>
            </a:r>
            <a:r>
              <a:rPr lang="en-US" dirty="0" smtClean="0"/>
              <a:t>protection</a:t>
            </a:r>
          </a:p>
          <a:p>
            <a:pPr lvl="1"/>
            <a:r>
              <a:rPr lang="en-US" dirty="0" smtClean="0"/>
              <a:t> excellent as always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9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0"/>
            <a:ext cx="9144000" cy="2783857"/>
          </a:xfrm>
          <a:prstGeom prst="rect">
            <a:avLst/>
          </a:prstGeom>
        </p:spPr>
      </p:pic>
      <p:sp>
        <p:nvSpPr>
          <p:cNvPr id="4" name="Left-Right Arrow 3"/>
          <p:cNvSpPr/>
          <p:nvPr/>
        </p:nvSpPr>
        <p:spPr>
          <a:xfrm>
            <a:off x="76200" y="1295400"/>
            <a:ext cx="3962400" cy="685800"/>
          </a:xfrm>
          <a:prstGeom prst="left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Run 2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1000" y="5257800"/>
            <a:ext cx="838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EYETS – Extended Year End Technical Stop –  CMS pixel upgrade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/>
              <a:t>Pb-Pb</a:t>
            </a:r>
            <a:r>
              <a:rPr lang="en-US" sz="2000" dirty="0"/>
              <a:t> </a:t>
            </a:r>
            <a:r>
              <a:rPr lang="en-US" sz="2000" dirty="0" smtClean="0"/>
              <a:t>end 2018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Considerable special </a:t>
            </a:r>
            <a:r>
              <a:rPr lang="en-US" sz="2000" dirty="0" smtClean="0"/>
              <a:t>physics </a:t>
            </a:r>
            <a:r>
              <a:rPr lang="en-US" sz="2000" dirty="0" smtClean="0"/>
              <a:t>runs to be slotted in (90 m, 5 TeV </a:t>
            </a:r>
            <a:r>
              <a:rPr lang="en-US" sz="2000" dirty="0" err="1" smtClean="0"/>
              <a:t>pp</a:t>
            </a:r>
            <a:r>
              <a:rPr lang="en-US" sz="2000" dirty="0" smtClean="0"/>
              <a:t>, low energy high beta</a:t>
            </a:r>
            <a:r>
              <a:rPr lang="en-US" sz="2000" dirty="0" smtClean="0"/>
              <a:t>*…)</a:t>
            </a:r>
            <a:endParaRPr lang="en-US" sz="2000" dirty="0" smtClean="0"/>
          </a:p>
        </p:txBody>
      </p:sp>
      <p:sp>
        <p:nvSpPr>
          <p:cNvPr id="8" name="Up Arrow 7"/>
          <p:cNvSpPr/>
          <p:nvPr/>
        </p:nvSpPr>
        <p:spPr>
          <a:xfrm>
            <a:off x="2252955" y="3048000"/>
            <a:ext cx="152400" cy="2286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7086600" y="1600200"/>
            <a:ext cx="1143000" cy="38100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Run 3</a:t>
            </a:r>
            <a:endParaRPr lang="en-US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733800" y="4343400"/>
            <a:ext cx="1143000" cy="38100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HL-LHC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2068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2 - 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Deliver 100-120 </a:t>
            </a:r>
            <a:r>
              <a:rPr lang="en-US" dirty="0">
                <a:solidFill>
                  <a:srgbClr val="FF0000"/>
                </a:solidFill>
              </a:rPr>
              <a:t>fb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baseline="30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to GPDs, keep ALICE, </a:t>
            </a:r>
            <a:r>
              <a:rPr lang="en-US" dirty="0" err="1" smtClean="0">
                <a:solidFill>
                  <a:srgbClr val="FF0000"/>
                </a:solidFill>
              </a:rPr>
              <a:t>LHCb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TOTEM, ALFA, AFP </a:t>
            </a:r>
            <a:r>
              <a:rPr lang="en-US" dirty="0" smtClean="0">
                <a:solidFill>
                  <a:srgbClr val="FF0000"/>
                </a:solidFill>
              </a:rPr>
              <a:t>happy</a:t>
            </a:r>
          </a:p>
          <a:p>
            <a:r>
              <a:rPr lang="en-US" dirty="0" smtClean="0"/>
              <a:t>Keep pushing performance and availability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Look </a:t>
            </a:r>
            <a:r>
              <a:rPr lang="en-US" dirty="0"/>
              <a:t>forward to HL-LHC without compromising present </a:t>
            </a:r>
            <a:r>
              <a:rPr lang="en-US" dirty="0" smtClean="0"/>
              <a:t>performance: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US" dirty="0" smtClean="0"/>
              <a:t>Optics (ATS), </a:t>
            </a:r>
            <a:r>
              <a:rPr lang="en-US" dirty="0"/>
              <a:t>beta* </a:t>
            </a:r>
            <a:r>
              <a:rPr lang="en-US" dirty="0" err="1"/>
              <a:t>levelling</a:t>
            </a:r>
            <a:r>
              <a:rPr lang="en-US" dirty="0"/>
              <a:t>, LRBB compensation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RF </a:t>
            </a:r>
            <a:r>
              <a:rPr lang="en-US" dirty="0" smtClean="0"/>
              <a:t>full de</a:t>
            </a:r>
            <a:r>
              <a:rPr lang="en-US" dirty="0"/>
              <a:t>-</a:t>
            </a:r>
            <a:r>
              <a:rPr lang="en-US" dirty="0" smtClean="0"/>
              <a:t>tuning, electron </a:t>
            </a:r>
            <a:r>
              <a:rPr lang="en-US" dirty="0" smtClean="0"/>
              <a:t>cloud…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Look forward to the post-LS2 LIU era and how to exploit the potential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Prepare </a:t>
            </a:r>
            <a:r>
              <a:rPr lang="en-US" dirty="0" smtClean="0"/>
              <a:t>for </a:t>
            </a:r>
            <a:r>
              <a:rPr lang="en-US" dirty="0" smtClean="0"/>
              <a:t>7 </a:t>
            </a:r>
            <a:r>
              <a:rPr lang="en-US" dirty="0"/>
              <a:t>TeV </a:t>
            </a:r>
            <a:r>
              <a:rPr lang="en-US" dirty="0" smtClean="0"/>
              <a:t>operation (but don’t go there)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42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54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Another production year</a:t>
            </a:r>
          </a:p>
          <a:p>
            <a:pPr lvl="1"/>
            <a:r>
              <a:rPr lang="en-US" dirty="0" smtClean="0"/>
              <a:t>Late start – no ions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Target 45 fb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/>
              <a:t> </a:t>
            </a:r>
            <a:r>
              <a:rPr lang="en-US" dirty="0" smtClean="0"/>
              <a:t>to ATLAS </a:t>
            </a:r>
            <a:r>
              <a:rPr lang="en-US" dirty="0" smtClean="0"/>
              <a:t>&amp; CMS </a:t>
            </a:r>
            <a:r>
              <a:rPr lang="en-US" dirty="0" smtClean="0"/>
              <a:t>at </a:t>
            </a:r>
            <a:r>
              <a:rPr lang="en-US" dirty="0" smtClean="0"/>
              <a:t>6.5 TeV</a:t>
            </a:r>
          </a:p>
          <a:p>
            <a:r>
              <a:rPr lang="en-US" dirty="0" smtClean="0"/>
              <a:t>Machine </a:t>
            </a:r>
            <a:r>
              <a:rPr lang="en-US" dirty="0" smtClean="0"/>
              <a:t>configuration</a:t>
            </a:r>
            <a:endParaRPr lang="en-US" dirty="0" smtClean="0"/>
          </a:p>
          <a:p>
            <a:pPr lvl="1"/>
            <a:r>
              <a:rPr lang="en-US" dirty="0" smtClean="0"/>
              <a:t>Deploy HL-LHC optics</a:t>
            </a:r>
          </a:p>
          <a:p>
            <a:pPr lvl="1"/>
            <a:r>
              <a:rPr lang="en-US" dirty="0" smtClean="0"/>
              <a:t>Start </a:t>
            </a:r>
            <a:r>
              <a:rPr lang="en-US" dirty="0" smtClean="0"/>
              <a:t>with </a:t>
            </a:r>
            <a:r>
              <a:rPr lang="en-US" dirty="0" smtClean="0"/>
              <a:t>beta</a:t>
            </a:r>
            <a:r>
              <a:rPr lang="en-US" dirty="0" smtClean="0"/>
              <a:t>* = 40 cm, maybe 33 cm </a:t>
            </a:r>
            <a:r>
              <a:rPr lang="en-US" dirty="0" smtClean="0"/>
              <a:t>later</a:t>
            </a:r>
          </a:p>
          <a:p>
            <a:pPr lvl="1"/>
            <a:r>
              <a:rPr lang="en-US" dirty="0" smtClean="0"/>
              <a:t>25 ns BCMS nominal bunch intensity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2016 hardware </a:t>
            </a:r>
            <a:r>
              <a:rPr lang="en-US" dirty="0" smtClean="0">
                <a:solidFill>
                  <a:srgbClr val="008000"/>
                </a:solidFill>
              </a:rPr>
              <a:t>issues </a:t>
            </a:r>
            <a:r>
              <a:rPr lang="en-US" dirty="0" smtClean="0">
                <a:solidFill>
                  <a:srgbClr val="008000"/>
                </a:solidFill>
              </a:rPr>
              <a:t>resolved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ax</a:t>
            </a:r>
            <a:r>
              <a:rPr lang="en-US" dirty="0" smtClean="0"/>
              <a:t>. </a:t>
            </a:r>
            <a:r>
              <a:rPr lang="en-US" dirty="0" smtClean="0"/>
              <a:t>luminosity ~</a:t>
            </a:r>
            <a:r>
              <a:rPr lang="en-US" dirty="0" smtClean="0"/>
              <a:t>1.75 x 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 </a:t>
            </a:r>
            <a:r>
              <a:rPr lang="en-US" dirty="0" smtClean="0"/>
              <a:t>– limit cooling </a:t>
            </a:r>
            <a:r>
              <a:rPr lang="en-US" dirty="0" smtClean="0"/>
              <a:t>capacity </a:t>
            </a:r>
            <a:r>
              <a:rPr lang="en-US" dirty="0" smtClean="0"/>
              <a:t>of inner </a:t>
            </a:r>
            <a:r>
              <a:rPr lang="en-US" dirty="0" smtClean="0"/>
              <a:t>triplets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58674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Continue to wrestle with electron cloud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0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Run 1(2010 – 2012)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Foundations well proven at 4 TeV</a:t>
            </a:r>
          </a:p>
          <a:p>
            <a:pPr lvl="1"/>
            <a:r>
              <a:rPr lang="en-US" dirty="0" smtClean="0"/>
              <a:t>Magnets, vacuum</a:t>
            </a:r>
            <a:r>
              <a:rPr lang="en-US" dirty="0"/>
              <a:t>, cryogenics, RF, powering, </a:t>
            </a:r>
            <a:r>
              <a:rPr lang="en-US" dirty="0" smtClean="0"/>
              <a:t>instrumentation, collimation</a:t>
            </a:r>
            <a:r>
              <a:rPr lang="en-US" dirty="0"/>
              <a:t>, beam dumps etc. </a:t>
            </a:r>
          </a:p>
          <a:p>
            <a:r>
              <a:rPr lang="en-US" dirty="0" smtClean="0"/>
              <a:t>Huge amount of experience gained</a:t>
            </a:r>
          </a:p>
          <a:p>
            <a:pPr lvl="1"/>
            <a:r>
              <a:rPr lang="en-US" dirty="0" smtClean="0"/>
              <a:t>Operations, optics, collimation…</a:t>
            </a:r>
          </a:p>
          <a:p>
            <a:r>
              <a:rPr lang="en-US" dirty="0" smtClean="0"/>
              <a:t>Healthy respect for machine protection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Screen Shot 2014-08-09 at 6.54.1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115254"/>
            <a:ext cx="3463000" cy="27432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038600" y="4191454"/>
            <a:ext cx="4952262" cy="2482141"/>
            <a:chOff x="4186920" y="3810000"/>
            <a:chExt cx="4952262" cy="2482141"/>
          </a:xfrm>
        </p:grpSpPr>
        <p:pic>
          <p:nvPicPr>
            <p:cNvPr id="7" name="Picture 6" descr="Screen shot 2011-09-03 at 1.04.13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6920" y="3810000"/>
              <a:ext cx="4952262" cy="248214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263120" y="5486400"/>
              <a:ext cx="2667000" cy="73866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Main bend power converters: tracking error between sector 12 &amp; 23 in ramp to 1.1 TeV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87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- goals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19812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Prepare machine for operation beyond </a:t>
            </a:r>
            <a:r>
              <a:rPr lang="en-US" dirty="0">
                <a:solidFill>
                  <a:srgbClr val="FF0000"/>
                </a:solidFill>
              </a:rPr>
              <a:t>2025 and up to </a:t>
            </a:r>
            <a:r>
              <a:rPr lang="en-US" dirty="0" smtClean="0">
                <a:solidFill>
                  <a:srgbClr val="FF0000"/>
                </a:solidFill>
              </a:rPr>
              <a:t>~2035</a:t>
            </a:r>
          </a:p>
          <a:p>
            <a:r>
              <a:rPr lang="en-US" dirty="0"/>
              <a:t>O</a:t>
            </a:r>
            <a:r>
              <a:rPr lang="en-US" dirty="0" smtClean="0"/>
              <a:t>peration </a:t>
            </a:r>
            <a:r>
              <a:rPr lang="en-US" dirty="0"/>
              <a:t>scenarios for:</a:t>
            </a:r>
          </a:p>
          <a:p>
            <a:pPr lvl="1"/>
            <a:r>
              <a:rPr lang="en-US" dirty="0"/>
              <a:t>total integrated luminosity of </a:t>
            </a:r>
            <a:r>
              <a:rPr lang="en-US" dirty="0">
                <a:solidFill>
                  <a:srgbClr val="FF0000"/>
                </a:solidFill>
              </a:rPr>
              <a:t>3000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in around 10-12 years</a:t>
            </a:r>
            <a:endParaRPr lang="en-US" dirty="0"/>
          </a:p>
          <a:p>
            <a:pPr lvl="1"/>
            <a:r>
              <a:rPr lang="en-US" dirty="0" smtClean="0"/>
              <a:t>an </a:t>
            </a:r>
            <a:r>
              <a:rPr lang="en-US" dirty="0"/>
              <a:t>integrated luminosity of </a:t>
            </a:r>
            <a:r>
              <a:rPr lang="en-US" dirty="0" smtClean="0">
                <a:solidFill>
                  <a:srgbClr val="FF0000"/>
                </a:solidFill>
              </a:rPr>
              <a:t>~250 </a:t>
            </a:r>
            <a:r>
              <a:rPr lang="en-US" dirty="0">
                <a:solidFill>
                  <a:srgbClr val="FF0000"/>
                </a:solidFill>
              </a:rPr>
              <a:t>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per year</a:t>
            </a:r>
          </a:p>
          <a:p>
            <a:pPr lvl="1"/>
            <a:r>
              <a:rPr lang="en-US" dirty="0" smtClean="0"/>
              <a:t>mu </a:t>
            </a:r>
            <a:r>
              <a:rPr lang="en-US" dirty="0"/>
              <a:t>≤ 140 (peak luminosity of </a:t>
            </a:r>
            <a:r>
              <a:rPr lang="en-US" dirty="0" smtClean="0"/>
              <a:t>~5x10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</a:t>
            </a:r>
            <a:r>
              <a:rPr lang="en-US" baseline="30000" dirty="0" smtClean="0"/>
              <a:t>2</a:t>
            </a:r>
            <a:r>
              <a:rPr lang="en-US" dirty="0" smtClean="0"/>
              <a:t>s</a:t>
            </a:r>
            <a:r>
              <a:rPr lang="en-US" baseline="30000" dirty="0"/>
              <a:t>-1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71800"/>
            <a:ext cx="9161823" cy="3886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724988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</a:t>
            </a:r>
            <a:r>
              <a:rPr lang="en-US" dirty="0" smtClean="0"/>
              <a:t>LHC - how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Lower </a:t>
            </a:r>
            <a:r>
              <a:rPr lang="en-US" b="1" dirty="0">
                <a:solidFill>
                  <a:srgbClr val="FF0000"/>
                </a:solidFill>
              </a:rPr>
              <a:t>beta* (</a:t>
            </a:r>
            <a:r>
              <a:rPr lang="en-US" b="1" dirty="0" smtClean="0">
                <a:solidFill>
                  <a:srgbClr val="FF0000"/>
                </a:solidFill>
              </a:rPr>
              <a:t>~</a:t>
            </a:r>
            <a:r>
              <a:rPr lang="en-US" b="1" dirty="0" smtClean="0">
                <a:solidFill>
                  <a:srgbClr val="FF0000"/>
                </a:solidFill>
              </a:rPr>
              <a:t>20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cm)</a:t>
            </a:r>
          </a:p>
          <a:p>
            <a:pPr lvl="1"/>
            <a:r>
              <a:rPr lang="en-US" dirty="0"/>
              <a:t>New inner triplet magnets - wide aperture </a:t>
            </a: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  <a:p>
            <a:pPr lvl="1"/>
            <a:r>
              <a:rPr lang="en-US" dirty="0"/>
              <a:t>Large aperture </a:t>
            </a:r>
            <a:r>
              <a:rPr lang="en-US" dirty="0" err="1"/>
              <a:t>NbTi</a:t>
            </a:r>
            <a:r>
              <a:rPr lang="en-US" dirty="0"/>
              <a:t> separator </a:t>
            </a:r>
            <a:r>
              <a:rPr lang="en-US" dirty="0" smtClean="0"/>
              <a:t>magnets</a:t>
            </a:r>
          </a:p>
          <a:p>
            <a:pPr lvl="1"/>
            <a:r>
              <a:rPr lang="en-US" dirty="0" smtClean="0"/>
              <a:t>Novel optics solutions</a:t>
            </a:r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Crossing angle compensation</a:t>
            </a:r>
          </a:p>
          <a:p>
            <a:pPr lvl="1"/>
            <a:r>
              <a:rPr lang="en-US" dirty="0" smtClean="0"/>
              <a:t>Crab cavities, long-range beam-beam compensation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Dealing with the regime</a:t>
            </a:r>
          </a:p>
          <a:p>
            <a:pPr lvl="1"/>
            <a:r>
              <a:rPr lang="en-US" dirty="0" smtClean="0"/>
              <a:t>Collision debris, high radiation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Beam </a:t>
            </a:r>
            <a:r>
              <a:rPr lang="en-US" b="1" dirty="0">
                <a:solidFill>
                  <a:srgbClr val="FF6600"/>
                </a:solidFill>
              </a:rPr>
              <a:t>from injectors</a:t>
            </a:r>
          </a:p>
          <a:p>
            <a:pPr lvl="1"/>
            <a:r>
              <a:rPr lang="en-US" sz="2400" dirty="0"/>
              <a:t>High bunch population, low emittance, 25 ns beam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1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HL-LHC: key 25 ns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69643"/>
              </p:ext>
            </p:extLst>
          </p:nvPr>
        </p:nvGraphicFramePr>
        <p:xfrm>
          <a:off x="762000" y="1524000"/>
          <a:ext cx="76962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00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8000"/>
                          </a:solidFill>
                        </a:rPr>
                        <a:t>Proton</a:t>
                      </a:r>
                      <a:r>
                        <a:rPr lang="en-US" sz="2400" baseline="0" dirty="0" smtClean="0">
                          <a:solidFill>
                            <a:srgbClr val="008000"/>
                          </a:solidFill>
                        </a:rPr>
                        <a:t>s per bunch</a:t>
                      </a:r>
                      <a:endParaRPr lang="en-US" sz="2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8000"/>
                          </a:solidFill>
                        </a:rPr>
                        <a:t>2.2</a:t>
                      </a:r>
                      <a:r>
                        <a:rPr lang="en-US" sz="2400" baseline="0" dirty="0" smtClean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2400" baseline="30000" dirty="0" smtClean="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2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8000"/>
                          </a:solidFill>
                        </a:rPr>
                        <a:t>Number of bunches</a:t>
                      </a:r>
                      <a:endParaRPr lang="en-US" sz="2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8000"/>
                          </a:solidFill>
                        </a:rPr>
                        <a:t>2748</a:t>
                      </a:r>
                      <a:endParaRPr lang="en-US" sz="2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8000"/>
                          </a:solidFill>
                        </a:rPr>
                        <a:t>Normalized</a:t>
                      </a:r>
                      <a:r>
                        <a:rPr lang="en-US" sz="2400" baseline="0" dirty="0" smtClean="0">
                          <a:solidFill>
                            <a:srgbClr val="008000"/>
                          </a:solidFill>
                        </a:rPr>
                        <a:t> emittance</a:t>
                      </a:r>
                      <a:endParaRPr lang="en-US" sz="2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8000"/>
                          </a:solidFill>
                        </a:rPr>
                        <a:t>2.5 micron</a:t>
                      </a:r>
                      <a:endParaRPr lang="en-US" sz="2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Beta*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20 cm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Crossing angle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510 </a:t>
                      </a: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microrad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reduction factor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0.369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Levelled luminosity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5.32</a:t>
                      </a:r>
                      <a:r>
                        <a:rPr lang="en-US" sz="2400" baseline="0" dirty="0" smtClean="0"/>
                        <a:t> x 10</a:t>
                      </a:r>
                      <a:r>
                        <a:rPr lang="en-US" sz="2400" baseline="30000" dirty="0" smtClean="0"/>
                        <a:t>34</a:t>
                      </a:r>
                      <a:r>
                        <a:rPr lang="en-US" sz="2400" dirty="0" smtClean="0"/>
                        <a:t> cm</a:t>
                      </a:r>
                      <a:r>
                        <a:rPr lang="en-US" sz="2400" baseline="30000" dirty="0" smtClean="0"/>
                        <a:t>-2</a:t>
                      </a:r>
                      <a:r>
                        <a:rPr lang="en-US" sz="2400" dirty="0" smtClean="0"/>
                        <a:t>s</a:t>
                      </a:r>
                      <a:r>
                        <a:rPr lang="en-US" sz="2400" baseline="30000" dirty="0" smtClean="0"/>
                        <a:t>-1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Levelled</a:t>
                      </a:r>
                      <a:r>
                        <a:rPr lang="en-US" sz="2400" baseline="0" dirty="0" smtClean="0"/>
                        <a:t> &lt;pile-up&gt;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90600" y="57150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Other </a:t>
            </a:r>
            <a:r>
              <a:rPr lang="en-US" sz="2800" dirty="0" smtClean="0">
                <a:solidFill>
                  <a:srgbClr val="0000FF"/>
                </a:solidFill>
              </a:rPr>
              <a:t>variations are considered (BCMS, 8b+4e)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23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0705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0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structure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19400" y="6477635"/>
            <a:ext cx="3200400" cy="365125"/>
          </a:xfrm>
        </p:spPr>
        <p:txBody>
          <a:bodyPr/>
          <a:lstStyle/>
          <a:p>
            <a:r>
              <a:rPr lang="fr-FR" noProof="0" dirty="0" smtClean="0"/>
              <a:t>L Rossi @ CM6  - HL </a:t>
            </a:r>
            <a:r>
              <a:rPr lang="fr-FR" noProof="0" dirty="0" err="1" smtClean="0"/>
              <a:t>status</a:t>
            </a:r>
            <a:r>
              <a:rPr lang="fr-FR" noProof="0" dirty="0" smtClean="0"/>
              <a:t> - Paris 14 Noc 2016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66" y="900000"/>
            <a:ext cx="8142227" cy="540932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15085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2016 (June Council): formal approval of the entire HL-LHC </a:t>
            </a:r>
            <a:r>
              <a:rPr lang="en-US" dirty="0" smtClean="0"/>
              <a:t>project</a:t>
            </a:r>
            <a:endParaRPr lang="en-US" dirty="0"/>
          </a:p>
          <a:p>
            <a:r>
              <a:rPr lang="en-US" dirty="0"/>
              <a:t>2016 June-August: </a:t>
            </a:r>
            <a:r>
              <a:rPr lang="en-US" dirty="0">
                <a:solidFill>
                  <a:srgbClr val="FF0000"/>
                </a:solidFill>
              </a:rPr>
              <a:t>re-baseline of the project</a:t>
            </a:r>
            <a:r>
              <a:rPr lang="en-US" dirty="0"/>
              <a:t> </a:t>
            </a:r>
          </a:p>
          <a:p>
            <a:r>
              <a:rPr lang="en-US" dirty="0"/>
              <a:t>2016 2</a:t>
            </a:r>
            <a:r>
              <a:rPr lang="en-US" baseline="30000" dirty="0"/>
              <a:t>nd</a:t>
            </a:r>
            <a:r>
              <a:rPr lang="en-US" dirty="0"/>
              <a:t> Cost &amp; Schedule Review with full endorsement of new baseline cost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4724400"/>
            <a:ext cx="80772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Re-baseline: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Identification of the all possible savings, with reasonable impact on performance and availability, reducing the levels of redundancy/</a:t>
            </a:r>
            <a:r>
              <a:rPr lang="en-US" dirty="0" smtClean="0"/>
              <a:t>mitigations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Keep </a:t>
            </a:r>
            <a:r>
              <a:rPr lang="en-US" dirty="0"/>
              <a:t>reversibility (possibility to recovery the missed hardware later on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23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304178"/>
            <a:ext cx="8485800" cy="726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28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One focus of attention at the </a:t>
            </a:r>
            <a:r>
              <a:rPr lang="en-US" sz="3200" dirty="0" smtClean="0"/>
              <a:t>moment: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civil engineering contract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76400"/>
            <a:ext cx="8001000" cy="49504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6800" y="13716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19 April: Market survey short list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30 June: Issue Invitation to tender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March 2018: Finance committee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2514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 is being closely monitored!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324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Plus Point 1 and surface buildings in 1 &amp;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1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Inner Triplet region with in-</a:t>
            </a:r>
            <a:r>
              <a:rPr lang="en-US" sz="3600" dirty="0" smtClean="0"/>
              <a:t>kind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19" y="1287879"/>
            <a:ext cx="9068619" cy="457952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635"/>
            <a:ext cx="3200400" cy="365125"/>
          </a:xfrm>
        </p:spPr>
        <p:txBody>
          <a:bodyPr/>
          <a:lstStyle/>
          <a:p>
            <a:r>
              <a:rPr lang="fr-FR" noProof="0" dirty="0" smtClean="0"/>
              <a:t>L Rossi @ CM6  - HL </a:t>
            </a:r>
            <a:r>
              <a:rPr lang="fr-FR" noProof="0" dirty="0" err="1" smtClean="0"/>
              <a:t>status</a:t>
            </a:r>
            <a:r>
              <a:rPr lang="fr-FR" noProof="0" dirty="0" smtClean="0"/>
              <a:t> - Paris 14 Noc 2016</a:t>
            </a:r>
            <a:endParaRPr lang="en-GB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3584049"/>
            <a:ext cx="909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547664" y="3275319"/>
            <a:ext cx="476280" cy="28803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1862864" y="3861048"/>
            <a:ext cx="283654" cy="64807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6496" y="4581128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D1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8913" y="465313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DFX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52349" y="443919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CP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880" y="4308765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Q3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6176" y="4153100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Q2b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77000" y="4031766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Q2a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97824" y="3933056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Q1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5816" y="227687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Service </a:t>
            </a:r>
            <a:r>
              <a:rPr lang="fr-CH" sz="1200" b="1" dirty="0" err="1" smtClean="0">
                <a:solidFill>
                  <a:srgbClr val="FFFF00"/>
                </a:solidFill>
              </a:rPr>
              <a:t>gallery</a:t>
            </a:r>
            <a:r>
              <a:rPr lang="fr-CH" sz="1200" b="1" dirty="0" smtClean="0">
                <a:solidFill>
                  <a:srgbClr val="FFFF00"/>
                </a:solidFill>
              </a:rPr>
              <a:t> (UR)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544" y="2132856"/>
            <a:ext cx="202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Connection to LHC (UL)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27584" y="2409855"/>
            <a:ext cx="0" cy="4134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291193" y="3933056"/>
            <a:ext cx="583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TAXS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821" y="4944035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DFM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34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24" y="3485912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976" y="3563743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77" y="3618349"/>
            <a:ext cx="386328" cy="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051" y="3361736"/>
            <a:ext cx="314932" cy="314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20" y="3676668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746" y="3813026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559" y="3852025"/>
            <a:ext cx="386328" cy="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50" y="3924503"/>
            <a:ext cx="384262" cy="38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6" descr="Japa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488" y="4048242"/>
            <a:ext cx="380222" cy="38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74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MS region with in-kinds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352800" cy="365125"/>
          </a:xfrm>
        </p:spPr>
        <p:txBody>
          <a:bodyPr/>
          <a:lstStyle/>
          <a:p>
            <a:r>
              <a:rPr lang="fr-FR" noProof="0" dirty="0" smtClean="0"/>
              <a:t>L Rossi @ CM6  - HL </a:t>
            </a:r>
            <a:r>
              <a:rPr lang="fr-FR" noProof="0" dirty="0" err="1" smtClean="0"/>
              <a:t>status</a:t>
            </a:r>
            <a:r>
              <a:rPr lang="fr-FR" noProof="0" dirty="0" smtClean="0"/>
              <a:t> - Paris 14 Noc 2016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556792"/>
            <a:ext cx="8556851" cy="42494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728" y="370559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 smtClean="0">
                <a:solidFill>
                  <a:srgbClr val="FFFF00"/>
                </a:solidFill>
              </a:rPr>
              <a:t>Crab</a:t>
            </a:r>
            <a:r>
              <a:rPr lang="fr-CH" sz="1200" b="1" dirty="0" smtClean="0">
                <a:solidFill>
                  <a:srgbClr val="FFFF00"/>
                </a:solidFill>
              </a:rPr>
              <a:t> </a:t>
            </a:r>
            <a:r>
              <a:rPr lang="fr-CH" sz="1200" b="1" dirty="0" err="1" smtClean="0">
                <a:solidFill>
                  <a:srgbClr val="FFFF00"/>
                </a:solidFill>
              </a:rPr>
              <a:t>cavities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3776" y="385799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D2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4221088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 smtClean="0">
                <a:solidFill>
                  <a:srgbClr val="FFFF00"/>
                </a:solidFill>
              </a:rPr>
              <a:t>Collimators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16718" y="4650487"/>
            <a:ext cx="591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TAXN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2611941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Service </a:t>
            </a:r>
            <a:r>
              <a:rPr lang="fr-CH" sz="1200" b="1" dirty="0" err="1" smtClean="0">
                <a:solidFill>
                  <a:srgbClr val="FFFF00"/>
                </a:solidFill>
              </a:rPr>
              <a:t>cavern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616926" y="1864460"/>
            <a:ext cx="0" cy="7231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10125" y="1865420"/>
            <a:ext cx="938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UA </a:t>
            </a:r>
            <a:r>
              <a:rPr lang="fr-CH" sz="1200" b="1" dirty="0" err="1" smtClean="0">
                <a:solidFill>
                  <a:srgbClr val="FFFF00"/>
                </a:solidFill>
              </a:rPr>
              <a:t>gallery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751688" y="1642336"/>
            <a:ext cx="0" cy="22212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9893" y="3356992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Q4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3216404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smtClean="0">
                <a:solidFill>
                  <a:srgbClr val="FFFF00"/>
                </a:solidFill>
              </a:rPr>
              <a:t>(BBLR)</a:t>
            </a:r>
            <a:endParaRPr lang="en-GB" sz="900" b="1" dirty="0">
              <a:solidFill>
                <a:srgbClr val="FFFF00"/>
              </a:solidFill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498" y="3144572"/>
            <a:ext cx="384262" cy="38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40" y="3242329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2" descr="United Kingdom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24" y="2960225"/>
            <a:ext cx="360027" cy="36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509" y="2965869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0" descr="France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78" y="2734626"/>
            <a:ext cx="363549" cy="36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561" y="2973022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444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408"/>
            <a:ext cx="4191000" cy="67539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2013 - 2015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13648" y="4271575"/>
            <a:ext cx="104996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800" dirty="0" smtClean="0"/>
              <a:t>13-14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056845" y="4271575"/>
            <a:ext cx="1625396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Aug 14-Apr 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2766" y="4271575"/>
            <a:ext cx="6212634" cy="369332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2015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368550" y="4635500"/>
            <a:ext cx="0" cy="962928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416" y="2490584"/>
            <a:ext cx="1803394" cy="12037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673" y="4890157"/>
            <a:ext cx="1981612" cy="12182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05" y="1383812"/>
            <a:ext cx="2013060" cy="14219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76200" y="990600"/>
            <a:ext cx="2054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April ‘13 to Sep. ‘14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38200" y="2932349"/>
            <a:ext cx="0" cy="1339226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28600" y="4953000"/>
            <a:ext cx="2058440" cy="1464210"/>
            <a:chOff x="-1547446" y="1125415"/>
            <a:chExt cx="9355015" cy="5251939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5"/>
            <a:srcRect l="16694" t="27792" r="32390" b="21576"/>
            <a:stretch/>
          </p:blipFill>
          <p:spPr>
            <a:xfrm>
              <a:off x="-1547446" y="1125415"/>
              <a:ext cx="9355015" cy="525193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5"/>
            <a:srcRect l="67757" t="27792" r="25991" b="43349"/>
            <a:stretch/>
          </p:blipFill>
          <p:spPr>
            <a:xfrm>
              <a:off x="5956461" y="2514542"/>
              <a:ext cx="1148862" cy="299346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41" name="TextBox 40"/>
          <p:cNvSpPr txBox="1"/>
          <p:nvPr/>
        </p:nvSpPr>
        <p:spPr>
          <a:xfrm>
            <a:off x="152400" y="6400800"/>
            <a:ext cx="258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Dipole training campaign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1037" name="Group 1036"/>
          <p:cNvGrpSpPr/>
          <p:nvPr/>
        </p:nvGrpSpPr>
        <p:grpSpPr>
          <a:xfrm>
            <a:off x="1683148" y="3537390"/>
            <a:ext cx="1542717" cy="519898"/>
            <a:chOff x="1683148" y="3791390"/>
            <a:chExt cx="1542717" cy="519898"/>
          </a:xfrm>
        </p:grpSpPr>
        <p:pic>
          <p:nvPicPr>
            <p:cNvPr id="1036" name="Picture 1035"/>
            <p:cNvPicPr>
              <a:picLocks noChangeAspect="1"/>
            </p:cNvPicPr>
            <p:nvPr/>
          </p:nvPicPr>
          <p:blipFill rotWithShape="1">
            <a:blip r:embed="rId6"/>
            <a:srcRect l="19529" t="40809" r="5292"/>
            <a:stretch/>
          </p:blipFill>
          <p:spPr>
            <a:xfrm>
              <a:off x="1683148" y="3791390"/>
              <a:ext cx="1542717" cy="519898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717785" y="3857574"/>
              <a:ext cx="14196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GB" sz="1600" b="1" baseline="300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</a:t>
              </a:r>
              <a:r>
                <a:rPr lang="en-GB" sz="1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B   E   A   M</a:t>
              </a:r>
              <a:endParaRPr lang="en-GB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>
          <a:xfrm>
            <a:off x="2800541" y="4068762"/>
            <a:ext cx="0" cy="202813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52600" y="3200400"/>
            <a:ext cx="94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5</a:t>
            </a:r>
            <a:r>
              <a:rPr lang="en-GB" baseline="30000" dirty="0" smtClean="0">
                <a:solidFill>
                  <a:srgbClr val="000000"/>
                </a:solidFill>
              </a:rPr>
              <a:t>th</a:t>
            </a:r>
            <a:r>
              <a:rPr lang="en-GB" dirty="0" smtClean="0">
                <a:solidFill>
                  <a:srgbClr val="000000"/>
                </a:solidFill>
              </a:rPr>
              <a:t> April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81400" y="1828800"/>
            <a:ext cx="1904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3</a:t>
            </a:r>
            <a:r>
              <a:rPr lang="en-GB" baseline="30000" dirty="0" smtClean="0">
                <a:solidFill>
                  <a:srgbClr val="000000"/>
                </a:solidFill>
              </a:rPr>
              <a:t>rd</a:t>
            </a:r>
            <a:r>
              <a:rPr lang="en-GB" dirty="0" smtClean="0">
                <a:solidFill>
                  <a:srgbClr val="000000"/>
                </a:solidFill>
              </a:rPr>
              <a:t> June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First Stable Beams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71800" y="6096000"/>
            <a:ext cx="17150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10</a:t>
            </a:r>
            <a:r>
              <a:rPr lang="en-GB" baseline="30000" dirty="0" smtClean="0">
                <a:solidFill>
                  <a:srgbClr val="000000"/>
                </a:solidFill>
              </a:rPr>
              <a:t>th</a:t>
            </a:r>
            <a:r>
              <a:rPr lang="en-GB" dirty="0" smtClean="0">
                <a:solidFill>
                  <a:srgbClr val="000000"/>
                </a:solidFill>
              </a:rPr>
              <a:t> April</a:t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Beam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at 6.5 TeV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2969335" y="4638675"/>
            <a:ext cx="2465" cy="162789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129588" y="3752668"/>
            <a:ext cx="0" cy="518907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1032"/>
          <p:cNvPicPr>
            <a:picLocks noChangeAspect="1"/>
          </p:cNvPicPr>
          <p:nvPr/>
        </p:nvPicPr>
        <p:blipFill rotWithShape="1">
          <a:blip r:embed="rId7"/>
          <a:srcRect t="10277" r="49662" b="46746"/>
          <a:stretch/>
        </p:blipFill>
        <p:spPr>
          <a:xfrm>
            <a:off x="6324600" y="1447800"/>
            <a:ext cx="1307723" cy="890800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5105400" y="457200"/>
            <a:ext cx="3533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28</a:t>
            </a:r>
            <a:r>
              <a:rPr lang="en-GB" sz="1600" baseline="30000" dirty="0" smtClean="0">
                <a:solidFill>
                  <a:srgbClr val="000000"/>
                </a:solidFill>
              </a:rPr>
              <a:t>th</a:t>
            </a:r>
            <a:r>
              <a:rPr lang="en-GB" sz="1600" dirty="0" smtClean="0">
                <a:solidFill>
                  <a:srgbClr val="000000"/>
                </a:solidFill>
              </a:rPr>
              <a:t> October</a:t>
            </a:r>
            <a:br>
              <a:rPr lang="en-GB" sz="1600" dirty="0" smtClean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Physics with record </a:t>
            </a:r>
            <a:r>
              <a:rPr lang="en-GB" sz="1600" dirty="0">
                <a:solidFill>
                  <a:srgbClr val="000000"/>
                </a:solidFill>
              </a:rPr>
              <a:t>n</a:t>
            </a:r>
            <a:r>
              <a:rPr lang="en-GB" sz="1600" dirty="0" smtClean="0">
                <a:solidFill>
                  <a:srgbClr val="000000"/>
                </a:solidFill>
              </a:rPr>
              <a:t>umber of bunches</a:t>
            </a:r>
          </a:p>
          <a:p>
            <a:r>
              <a:rPr lang="en-GB" sz="1600" dirty="0" smtClean="0">
                <a:solidFill>
                  <a:srgbClr val="000000"/>
                </a:solidFill>
              </a:rPr>
              <a:t>Peak luminosity 5 x 10</a:t>
            </a:r>
            <a:r>
              <a:rPr lang="en-GB" sz="1600" baseline="30000" dirty="0" smtClean="0">
                <a:solidFill>
                  <a:srgbClr val="000000"/>
                </a:solidFill>
              </a:rPr>
              <a:t>33</a:t>
            </a:r>
            <a:r>
              <a:rPr lang="en-GB" sz="1600" dirty="0" smtClean="0">
                <a:solidFill>
                  <a:srgbClr val="000000"/>
                </a:solidFill>
              </a:rPr>
              <a:t> cm</a:t>
            </a:r>
            <a:r>
              <a:rPr lang="en-GB" sz="1600" baseline="30000" dirty="0" smtClean="0">
                <a:solidFill>
                  <a:srgbClr val="000000"/>
                </a:solidFill>
              </a:rPr>
              <a:t>-2</a:t>
            </a:r>
            <a:r>
              <a:rPr lang="en-GB" sz="1600" dirty="0" smtClean="0">
                <a:solidFill>
                  <a:srgbClr val="000000"/>
                </a:solidFill>
              </a:rPr>
              <a:t>s</a:t>
            </a:r>
            <a:r>
              <a:rPr lang="en-GB" sz="1600" baseline="30000" dirty="0" smtClean="0">
                <a:solidFill>
                  <a:srgbClr val="000000"/>
                </a:solidFill>
              </a:rPr>
              <a:t>-1</a:t>
            </a:r>
            <a:endParaRPr lang="en-GB" sz="1600" baseline="30000" dirty="0">
              <a:solidFill>
                <a:srgbClr val="000000"/>
              </a:solidFill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7086600" y="3429000"/>
            <a:ext cx="1063" cy="861185"/>
          </a:xfrm>
          <a:prstGeom prst="line">
            <a:avLst/>
          </a:prstGeom>
          <a:ln w="158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7"/>
          <a:srcRect l="49526" t="10277" b="46746"/>
          <a:stretch/>
        </p:blipFill>
        <p:spPr>
          <a:xfrm>
            <a:off x="6324600" y="2438400"/>
            <a:ext cx="1311259" cy="8908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105400" y="4641850"/>
            <a:ext cx="1660599" cy="1987550"/>
            <a:chOff x="5105400" y="4641850"/>
            <a:chExt cx="1660599" cy="1987550"/>
          </a:xfrm>
        </p:grpSpPr>
        <p:cxnSp>
          <p:nvCxnSpPr>
            <p:cNvPr id="69" name="Straight Connector 68"/>
            <p:cNvCxnSpPr/>
            <p:nvPr/>
          </p:nvCxnSpPr>
          <p:spPr>
            <a:xfrm flipV="1">
              <a:off x="5486400" y="4641850"/>
              <a:ext cx="0" cy="534228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562600" y="48768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Struggle</a:t>
              </a:r>
              <a:endParaRPr lang="en-US" dirty="0"/>
            </a:p>
          </p:txBody>
        </p:sp>
        <p:pic>
          <p:nvPicPr>
            <p:cNvPr id="36" name="Picture 2" descr="D:\pccern_from\PyECLOUD\01705.png"/>
            <p:cNvPicPr>
              <a:picLocks noChangeAspect="1" noChangeArrowheads="1"/>
            </p:cNvPicPr>
            <p:nvPr/>
          </p:nvPicPr>
          <p:blipFill>
            <a:blip r:embed="rId8" cstate="print"/>
            <a:srcRect l="12305" t="15818" r="25188" b="15344"/>
            <a:stretch>
              <a:fillRect/>
            </a:stretch>
          </p:blipFill>
          <p:spPr bwMode="auto">
            <a:xfrm>
              <a:off x="5105400" y="5257800"/>
              <a:ext cx="1660599" cy="1371600"/>
            </a:xfrm>
            <a:prstGeom prst="rect">
              <a:avLst/>
            </a:prstGeom>
            <a:noFill/>
          </p:spPr>
        </p:pic>
      </p:grpSp>
      <p:grpSp>
        <p:nvGrpSpPr>
          <p:cNvPr id="13" name="Group 12"/>
          <p:cNvGrpSpPr/>
          <p:nvPr/>
        </p:nvGrpSpPr>
        <p:grpSpPr>
          <a:xfrm>
            <a:off x="7239000" y="4641850"/>
            <a:ext cx="1840604" cy="1914475"/>
            <a:chOff x="7239000" y="4641850"/>
            <a:chExt cx="1840604" cy="1914475"/>
          </a:xfrm>
        </p:grpSpPr>
        <p:sp>
          <p:nvSpPr>
            <p:cNvPr id="99" name="TextBox 98"/>
            <p:cNvSpPr txBox="1"/>
            <p:nvPr/>
          </p:nvSpPr>
          <p:spPr>
            <a:xfrm>
              <a:off x="8153400" y="4800600"/>
              <a:ext cx="8778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IONS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239000" y="4641850"/>
              <a:ext cx="1840604" cy="1914475"/>
              <a:chOff x="7239000" y="4641850"/>
              <a:chExt cx="1840604" cy="1914475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 flipH="1" flipV="1">
                <a:off x="7924800" y="4641850"/>
                <a:ext cx="2" cy="457200"/>
              </a:xfrm>
              <a:prstGeom prst="line">
                <a:avLst/>
              </a:prstGeom>
              <a:ln w="15875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 5"/>
              <p:cNvGrpSpPr/>
              <p:nvPr/>
            </p:nvGrpSpPr>
            <p:grpSpPr>
              <a:xfrm>
                <a:off x="7239000" y="5181600"/>
                <a:ext cx="1840604" cy="1374725"/>
                <a:chOff x="7239000" y="5181600"/>
                <a:chExt cx="1840604" cy="1374725"/>
              </a:xfrm>
            </p:grpSpPr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239000" y="5181600"/>
                  <a:ext cx="1840604" cy="1374725"/>
                </a:xfrm>
                <a:prstGeom prst="rect">
                  <a:avLst/>
                </a:prstGeom>
              </p:spPr>
            </p:pic>
            <p:pic>
              <p:nvPicPr>
                <p:cNvPr id="5" name="Picture 4" descr="Screen Shot 2016-08-07 at 11.30.59 PM.png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51700" y="6254750"/>
                  <a:ext cx="1816100" cy="254254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783132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1" grpId="0"/>
      <p:bldP spid="46" grpId="0"/>
      <p:bldP spid="48" grpId="0"/>
      <p:bldP spid="49" grpId="0" animBg="1"/>
      <p:bldP spid="7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7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819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1478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3408"/>
            <a:ext cx="9144000" cy="554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27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Crab Cavities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401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5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27019"/>
              </p:ext>
            </p:extLst>
          </p:nvPr>
        </p:nvGraphicFramePr>
        <p:xfrm>
          <a:off x="533400" y="1674231"/>
          <a:ext cx="8229600" cy="413534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71600"/>
                <a:gridCol w="6858000"/>
              </a:tblGrid>
              <a:tr h="679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Linac4 in</a:t>
                      </a:r>
                      <a:r>
                        <a:rPr lang="en-US" baseline="0" dirty="0" smtClean="0"/>
                        <a:t> for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Linac2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2000" b="1" baseline="30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injection into PSB at 160 MeV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 smtClean="0"/>
                        <a:t>Expected double brightness for LHC beams out of the PSB</a:t>
                      </a:r>
                    </a:p>
                  </a:txBody>
                  <a:tcPr/>
                </a:tc>
              </a:tr>
              <a:tr h="974313">
                <a:tc>
                  <a:txBody>
                    <a:bodyPr/>
                    <a:lstStyle/>
                    <a:p>
                      <a:r>
                        <a:rPr lang="en-US" dirty="0" smtClean="0"/>
                        <a:t>Booster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Increase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energy to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2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 smtClean="0"/>
                        <a:t>New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RF system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 smtClean="0"/>
                        <a:t>New main power supply</a:t>
                      </a:r>
                    </a:p>
                  </a:txBody>
                  <a:tcPr/>
                </a:tc>
              </a:tr>
              <a:tr h="1269560">
                <a:tc>
                  <a:txBody>
                    <a:bodyPr/>
                    <a:lstStyle/>
                    <a:p>
                      <a:r>
                        <a:rPr lang="en-US" dirty="0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Injection at 2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Beam production schemes</a:t>
                      </a:r>
                      <a:endParaRPr lang="en-US" sz="2000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Feedback systems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: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aseline="0" dirty="0" smtClean="0"/>
                        <a:t>new </a:t>
                      </a:r>
                      <a:r>
                        <a:rPr lang="en-US" sz="2000" dirty="0" smtClean="0"/>
                        <a:t>wide-band longitudinal feedback;</a:t>
                      </a:r>
                      <a:r>
                        <a:rPr lang="en-US" sz="2000" baseline="0" dirty="0" smtClean="0"/>
                        <a:t> t</a:t>
                      </a:r>
                      <a:r>
                        <a:rPr lang="en-US" sz="2000" dirty="0" smtClean="0"/>
                        <a:t>ransverse feedback against head-tail and e-cloud instabilities</a:t>
                      </a:r>
                    </a:p>
                  </a:txBody>
                  <a:tcPr/>
                </a:tc>
              </a:tr>
              <a:tr h="1117829">
                <a:tc>
                  <a:txBody>
                    <a:bodyPr/>
                    <a:lstStyle/>
                    <a:p>
                      <a:r>
                        <a:rPr lang="en-US" dirty="0" smtClean="0"/>
                        <a:t>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Power upgrade of the main 200 MHz RF system 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Electron cloud mitigation </a:t>
                      </a:r>
                      <a:r>
                        <a:rPr lang="en-US" sz="2000" dirty="0" smtClean="0"/>
                        <a:t>through a-C coating (baseline) or beam induced scrubbing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098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Many other options plus </a:t>
            </a:r>
            <a:r>
              <a:rPr lang="en-US" b="1" dirty="0" smtClean="0">
                <a:solidFill>
                  <a:srgbClr val="FF6600"/>
                </a:solidFill>
              </a:rPr>
              <a:t>a full ion upgrade program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Injector Upgrade (LIU)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Main means to achieve the target HL-LHC proton beam parameters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4600" y="62484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Deployment: 2019 - 2020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36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LHC - c</a:t>
            </a: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onclusions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868320"/>
            <a:ext cx="6337300" cy="1587303"/>
          </a:xfrm>
        </p:spPr>
        <p:txBody>
          <a:bodyPr>
            <a:noAutofit/>
          </a:bodyPr>
          <a:lstStyle/>
          <a:p>
            <a:pPr marL="11113" indent="0">
              <a:spcBef>
                <a:spcPts val="600"/>
              </a:spcBef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2016 -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memorable year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for CERN and the LHC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  <a:p>
            <a:pPr marL="355600" indent="-228600">
              <a:spcBef>
                <a:spcPts val="600"/>
              </a:spcBef>
            </a:pP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Reached design luminosity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and exceeded it by 40%!</a:t>
            </a:r>
          </a:p>
          <a:p>
            <a:pPr marL="355600" indent="-228600">
              <a:spcBef>
                <a:spcPts val="600"/>
              </a:spcBef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While maintaining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Stable Beams efficiency of ~50%!</a:t>
            </a:r>
          </a:p>
          <a:p>
            <a:pPr marL="355600" indent="-228600">
              <a:spcBef>
                <a:spcPts val="600"/>
              </a:spcBef>
            </a:pPr>
            <a:r>
              <a:rPr lang="mr-IN" sz="1800" dirty="0" smtClean="0"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plus 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*=2.5 km, proton-ion, machine developments</a:t>
            </a:r>
            <a:r>
              <a:rPr lang="mr-IN" sz="1800" dirty="0" smtClean="0">
                <a:latin typeface="Arial" charset="0"/>
                <a:ea typeface="Arial" charset="0"/>
                <a:cs typeface="Arial" charset="0"/>
              </a:rPr>
              <a:t>…</a:t>
            </a:r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pPr marL="296863" indent="-169863">
              <a:spcBef>
                <a:spcPts val="600"/>
              </a:spcBef>
            </a:pP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6" t="56403" r="19462" b="15693"/>
          <a:stretch/>
        </p:blipFill>
        <p:spPr>
          <a:xfrm rot="5400000">
            <a:off x="6645581" y="1756620"/>
            <a:ext cx="2031994" cy="8809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6" y="2590799"/>
            <a:ext cx="4042833" cy="3032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8" t="23529" r="20473" b="20775"/>
          <a:stretch/>
        </p:blipFill>
        <p:spPr>
          <a:xfrm>
            <a:off x="3887062" y="3289300"/>
            <a:ext cx="4812438" cy="32257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23" r="17975" b="25594"/>
          <a:stretch/>
        </p:blipFill>
        <p:spPr>
          <a:xfrm rot="5400000">
            <a:off x="7582527" y="3060192"/>
            <a:ext cx="2018152" cy="8761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5" t="23332" r="10685" b="40383"/>
          <a:stretch/>
        </p:blipFill>
        <p:spPr>
          <a:xfrm rot="5400000">
            <a:off x="5727956" y="1779642"/>
            <a:ext cx="2031987" cy="8095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" t="25348" r="6850" b="28083"/>
          <a:stretch/>
        </p:blipFill>
        <p:spPr>
          <a:xfrm rot="5400000">
            <a:off x="7561719" y="5239885"/>
            <a:ext cx="2085061" cy="82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715000"/>
            <a:ext cx="2667000" cy="104644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Looking good for the next 2 years</a:t>
            </a:r>
          </a:p>
          <a:p>
            <a:pPr algn="ctr"/>
            <a:r>
              <a:rPr lang="en-US" sz="1400" b="1" dirty="0" smtClean="0">
                <a:solidFill>
                  <a:srgbClr val="008000"/>
                </a:solidFill>
              </a:rPr>
              <a:t>(usual caveats)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443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approved and re-</a:t>
            </a:r>
            <a:r>
              <a:rPr lang="en-US" dirty="0" err="1" smtClean="0"/>
              <a:t>baselined</a:t>
            </a:r>
            <a:endParaRPr lang="en-US" dirty="0" smtClean="0"/>
          </a:p>
          <a:p>
            <a:r>
              <a:rPr lang="en-US" dirty="0" smtClean="0"/>
              <a:t>Significant international technical effort on all fronts</a:t>
            </a:r>
          </a:p>
          <a:p>
            <a:r>
              <a:rPr lang="en-US" dirty="0" smtClean="0"/>
              <a:t>Critical civil engineering contract process is in progress…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267200"/>
            <a:ext cx="87630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468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382000" cy="3124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Energy: 6.5 TeV</a:t>
            </a:r>
          </a:p>
          <a:p>
            <a:r>
              <a:rPr lang="en-US" dirty="0" smtClean="0"/>
              <a:t>25 ns beam - nominal bunch population</a:t>
            </a:r>
            <a:r>
              <a:rPr lang="en-US" dirty="0"/>
              <a:t> </a:t>
            </a:r>
            <a:r>
              <a:rPr lang="en-US" dirty="0" smtClean="0"/>
              <a:t>(~1.2e11)</a:t>
            </a:r>
          </a:p>
          <a:p>
            <a:r>
              <a:rPr lang="en-US" dirty="0" smtClean="0"/>
              <a:t>Low emittance from injectors – variations possible</a:t>
            </a:r>
          </a:p>
          <a:p>
            <a:r>
              <a:rPr lang="en-US" dirty="0" smtClean="0"/>
              <a:t>Squeeze harder in ATLAS and CMS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beta* = 40 cm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cf. 80 cm in 2015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f. 55 cm design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143000"/>
            <a:ext cx="670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Choose a relatively bold set of operational parameters based on past experience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4724400"/>
            <a:ext cx="1985431" cy="127485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7319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Squeeze in ATLAS/CMS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33514" y="7254875"/>
            <a:ext cx="2133600" cy="365125"/>
          </a:xfrm>
        </p:spPr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285999"/>
            <a:ext cx="7385254" cy="453688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6519260"/>
            <a:ext cx="2434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Image courtesy John Jowett</a:t>
            </a:r>
            <a:endParaRPr lang="en-GB" sz="1400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217294"/>
              </p:ext>
            </p:extLst>
          </p:nvPr>
        </p:nvGraphicFramePr>
        <p:xfrm>
          <a:off x="1066800" y="2362200"/>
          <a:ext cx="1371600" cy="623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" name="Equation" r:id="rId4" imgW="635000" imgH="279400" progId="Equation.3">
                  <p:embed/>
                </p:oleObj>
              </mc:Choice>
              <mc:Fallback>
                <p:oleObj name="Equation" r:id="rId4" imgW="6350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800" y="2362200"/>
                        <a:ext cx="1371600" cy="623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66093"/>
              </p:ext>
            </p:extLst>
          </p:nvPr>
        </p:nvGraphicFramePr>
        <p:xfrm>
          <a:off x="4718287" y="5778702"/>
          <a:ext cx="382270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675"/>
                <a:gridCol w="955675"/>
                <a:gridCol w="955675"/>
                <a:gridCol w="9556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β</a:t>
                      </a:r>
                      <a:r>
                        <a:rPr lang="en-GB" sz="1600" baseline="-25000" dirty="0" smtClean="0"/>
                        <a:t>triplet</a:t>
                      </a:r>
                      <a:r>
                        <a:rPr lang="en-GB" sz="1600" dirty="0" smtClean="0"/>
                        <a:t>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Sigma</a:t>
                      </a:r>
                    </a:p>
                    <a:p>
                      <a:pPr algn="ctr"/>
                      <a:r>
                        <a:rPr lang="en-US" sz="1600" dirty="0" smtClean="0"/>
                        <a:t>triplet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β*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Sigma*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~4.5 km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 cm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 um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 flipV="1">
            <a:off x="5513210" y="4169170"/>
            <a:ext cx="1295400" cy="1828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991097" y="4882906"/>
            <a:ext cx="914400" cy="1066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04800" y="990600"/>
            <a:ext cx="8839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Lower beta* implies larger beams in the triplet magnets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Larger beams implies a larger crossing angle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Aperture concerns dictate caution – experience counts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-42402" y="-76200"/>
            <a:ext cx="9186402" cy="1143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-1600200" y="5791200"/>
            <a:ext cx="12430607" cy="438451"/>
            <a:chOff x="-1577268" y="5486400"/>
            <a:chExt cx="12430607" cy="438451"/>
          </a:xfrm>
        </p:grpSpPr>
        <p:cxnSp>
          <p:nvCxnSpPr>
            <p:cNvPr id="42" name="Straight Connector 41"/>
            <p:cNvCxnSpPr/>
            <p:nvPr/>
          </p:nvCxnSpPr>
          <p:spPr>
            <a:xfrm flipH="1">
              <a:off x="-1577268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68"/>
            <p:cNvSpPr/>
            <p:nvPr/>
          </p:nvSpPr>
          <p:spPr>
            <a:xfrm>
              <a:off x="1199586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1639606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68"/>
            <p:cNvSpPr/>
            <p:nvPr/>
          </p:nvSpPr>
          <p:spPr>
            <a:xfrm>
              <a:off x="4416460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>
              <a:off x="4854910" y="5705626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68"/>
            <p:cNvSpPr/>
            <p:nvPr/>
          </p:nvSpPr>
          <p:spPr>
            <a:xfrm>
              <a:off x="7631764" y="5486400"/>
              <a:ext cx="438451" cy="438451"/>
            </a:xfrm>
            <a:custGeom>
              <a:avLst/>
              <a:gdLst/>
              <a:ahLst/>
              <a:cxnLst/>
              <a:rect l="l" t="t" r="r" b="b"/>
              <a:pathLst>
                <a:path w="1295400" h="1295400">
                  <a:moveTo>
                    <a:pt x="647700" y="266700"/>
                  </a:moveTo>
                  <a:cubicBezTo>
                    <a:pt x="437280" y="266700"/>
                    <a:pt x="266700" y="437280"/>
                    <a:pt x="266700" y="647700"/>
                  </a:cubicBezTo>
                  <a:cubicBezTo>
                    <a:pt x="266700" y="858120"/>
                    <a:pt x="437280" y="1028700"/>
                    <a:pt x="647700" y="1028700"/>
                  </a:cubicBezTo>
                  <a:cubicBezTo>
                    <a:pt x="858120" y="1028700"/>
                    <a:pt x="1028700" y="858120"/>
                    <a:pt x="1028700" y="647700"/>
                  </a:cubicBezTo>
                  <a:cubicBezTo>
                    <a:pt x="1028700" y="437280"/>
                    <a:pt x="858120" y="266700"/>
                    <a:pt x="647700" y="266700"/>
                  </a:cubicBezTo>
                  <a:close/>
                  <a:moveTo>
                    <a:pt x="647700" y="0"/>
                  </a:moveTo>
                  <a:cubicBezTo>
                    <a:pt x="1005415" y="0"/>
                    <a:pt x="1295400" y="289985"/>
                    <a:pt x="1295400" y="647700"/>
                  </a:cubicBezTo>
                  <a:cubicBezTo>
                    <a:pt x="1295400" y="1005415"/>
                    <a:pt x="1005415" y="1295400"/>
                    <a:pt x="647700" y="1295400"/>
                  </a:cubicBezTo>
                  <a:cubicBezTo>
                    <a:pt x="289985" y="1295400"/>
                    <a:pt x="0" y="1005415"/>
                    <a:pt x="0" y="647700"/>
                  </a:cubicBezTo>
                  <a:cubicBezTo>
                    <a:pt x="0" y="289985"/>
                    <a:pt x="289985" y="0"/>
                    <a:pt x="64770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8076485" y="5711819"/>
              <a:ext cx="2776854" cy="0"/>
            </a:xfrm>
            <a:prstGeom prst="line">
              <a:avLst/>
            </a:prstGeom>
            <a:ln w="31750" cap="flat">
              <a:solidFill>
                <a:schemeClr val="tx1">
                  <a:lumMod val="65000"/>
                  <a:lumOff val="3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76200" y="228600"/>
            <a:ext cx="8229600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2016 - overcome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a few problems</a:t>
            </a:r>
            <a:endParaRPr 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-42402" y="1066800"/>
            <a:ext cx="9186402" cy="0"/>
          </a:xfrm>
          <a:prstGeom prst="line">
            <a:avLst/>
          </a:prstGeom>
          <a:ln w="31750" cap="flat">
            <a:solidFill>
              <a:schemeClr val="tx1">
                <a:lumMod val="65000"/>
                <a:lumOff val="35000"/>
              </a:schemeClr>
            </a:solidFill>
            <a:headEnd type="non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6052" y="1447800"/>
            <a:ext cx="2875748" cy="4267200"/>
            <a:chOff x="96052" y="1447800"/>
            <a:chExt cx="2875748" cy="4267200"/>
          </a:xfrm>
        </p:grpSpPr>
        <p:sp>
          <p:nvSpPr>
            <p:cNvPr id="4" name="Rounded Rectangle 3"/>
            <p:cNvSpPr/>
            <p:nvPr/>
          </p:nvSpPr>
          <p:spPr>
            <a:xfrm>
              <a:off x="96052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WEASEL</a:t>
              </a:r>
            </a:p>
            <a:p>
              <a:pPr marL="171450" indent="-171450">
                <a:buFont typeface="Arial"/>
                <a:buChar char="•"/>
              </a:pPr>
              <a:endParaRPr lang="en-US" sz="1400" b="1" dirty="0"/>
            </a:p>
          </p:txBody>
        </p:sp>
        <p:pic>
          <p:nvPicPr>
            <p:cNvPr id="5" name="Picture 4" descr="Screen Shot 2016-07-26 at 9.16.21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286000"/>
              <a:ext cx="2641793" cy="2984883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3107099" y="1447800"/>
            <a:ext cx="2836502" cy="4267200"/>
            <a:chOff x="3107099" y="1447800"/>
            <a:chExt cx="2836502" cy="4267200"/>
          </a:xfrm>
        </p:grpSpPr>
        <p:sp>
          <p:nvSpPr>
            <p:cNvPr id="32" name="Rounded Rectangle 31"/>
            <p:cNvSpPr/>
            <p:nvPr/>
          </p:nvSpPr>
          <p:spPr>
            <a:xfrm>
              <a:off x="3107099" y="1447800"/>
              <a:ext cx="2836502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PS MAIN POWER SUPPLY</a:t>
              </a:r>
              <a:endParaRPr lang="en-US" sz="1200" b="1" dirty="0"/>
            </a:p>
          </p:txBody>
        </p:sp>
        <p:pic>
          <p:nvPicPr>
            <p:cNvPr id="7" name="Picture 6" descr="Screen Shot 2016-07-26 at 11.28.17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521160"/>
              <a:ext cx="2692486" cy="2590800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6118143" y="1447800"/>
            <a:ext cx="2875748" cy="4267200"/>
            <a:chOff x="6118143" y="1447800"/>
            <a:chExt cx="2875748" cy="4267200"/>
          </a:xfrm>
        </p:grpSpPr>
        <p:sp>
          <p:nvSpPr>
            <p:cNvPr id="38" name="Rounded Rectangle 37"/>
            <p:cNvSpPr/>
            <p:nvPr/>
          </p:nvSpPr>
          <p:spPr>
            <a:xfrm>
              <a:off x="6118143" y="1447800"/>
              <a:ext cx="2875748" cy="4267200"/>
            </a:xfrm>
            <a:prstGeom prst="roundRect">
              <a:avLst>
                <a:gd name="adj" fmla="val 283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SPS BEAM DUMP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rgbClr val="FFFF00"/>
                  </a:solidFill>
                </a:rPr>
                <a:t>Limited to 96 bunches per </a:t>
              </a:r>
              <a:r>
                <a:rPr lang="en-US" b="1" dirty="0" smtClean="0">
                  <a:solidFill>
                    <a:srgbClr val="FFFF00"/>
                  </a:solidFill>
                </a:rPr>
                <a:t>injection in 2016 </a:t>
              </a:r>
              <a:endParaRPr lang="en-US" b="1" dirty="0" smtClean="0">
                <a:solidFill>
                  <a:srgbClr val="FFFF00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b="1" dirty="0" smtClean="0">
                  <a:solidFill>
                    <a:srgbClr val="FFFF00"/>
                  </a:solidFill>
                </a:rPr>
                <a:t>2220 bunches per beam cf. 2750 </a:t>
              </a: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/>
            </a:p>
            <a:p>
              <a:pPr marL="285750" indent="-285750">
                <a:buFont typeface="Arial"/>
                <a:buChar char="•"/>
              </a:pPr>
              <a:endParaRPr lang="en-US" b="1" dirty="0" smtClean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2200" y="3124200"/>
              <a:ext cx="2795366" cy="2362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4615712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luminosity reached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777"/>
            <a:ext cx="9144000" cy="5840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4200" y="1143000"/>
            <a:ext cx="220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/>
              <a:t>Reduced beta* and lower transverse beam sizes from the injectors compensating the lower number of </a:t>
            </a:r>
            <a:r>
              <a:rPr lang="en-US" sz="1600" dirty="0" smtClean="0"/>
              <a:t>bunches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91468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lifetime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55626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Excellent luminosity lifetime – main component - proton loss to inelastic collisions in ATLAS, CMS and </a:t>
            </a:r>
            <a:r>
              <a:rPr lang="en-US" sz="2400" dirty="0" err="1" smtClean="0">
                <a:solidFill>
                  <a:srgbClr val="FF0000"/>
                </a:solidFill>
              </a:rPr>
              <a:t>LHCb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Picture 5" descr="lumilifetime_51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95400"/>
            <a:ext cx="612321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30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90284" y="969923"/>
            <a:ext cx="8393770" cy="1112877"/>
          </a:xfrm>
        </p:spPr>
        <p:txBody>
          <a:bodyPr>
            <a:normAutofit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The LHC performance fully relies on the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performance of its injector complex</a:t>
            </a:r>
          </a:p>
          <a:p>
            <a:pPr marL="587375" indent="-230188">
              <a:spcBef>
                <a:spcPts val="600"/>
              </a:spcBef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By itself </a:t>
            </a:r>
            <a:r>
              <a:rPr lang="en-US" sz="18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one of the largest accelerator facilities in the world 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with its own diverse and, for many aspects, unique physics program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72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An extra boost from the injectors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04" y="2015086"/>
            <a:ext cx="6020296" cy="393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61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6464462</TotalTime>
  <Words>1596</Words>
  <Application>Microsoft Macintosh PowerPoint</Application>
  <PresentationFormat>On-screen Show (4:3)</PresentationFormat>
  <Paragraphs>281</Paragraphs>
  <Slides>35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Office Theme</vt:lpstr>
      <vt:lpstr>BTODD primary master</vt:lpstr>
      <vt:lpstr>Equation</vt:lpstr>
      <vt:lpstr>The LHC  and preparations for HL-LHC</vt:lpstr>
      <vt:lpstr>Exit Run 1(2010 – 2012)</vt:lpstr>
      <vt:lpstr>2013 - 2015</vt:lpstr>
      <vt:lpstr>LHC 2016</vt:lpstr>
      <vt:lpstr>Squeeze in ATLAS/CMS</vt:lpstr>
      <vt:lpstr>PowerPoint Presentation</vt:lpstr>
      <vt:lpstr>Design luminosity reached</vt:lpstr>
      <vt:lpstr>Luminosity lifetime</vt:lpstr>
      <vt:lpstr>An extra boost from the injectors</vt:lpstr>
      <vt:lpstr>An extra boost from the injectors</vt:lpstr>
      <vt:lpstr>Stored energy per beam</vt:lpstr>
      <vt:lpstr>p-p physics – machine availability</vt:lpstr>
      <vt:lpstr>p-p physics – summing all up </vt:lpstr>
      <vt:lpstr>p-p physics – ALICE and LHCb</vt:lpstr>
      <vt:lpstr>Where are we? 1/2 </vt:lpstr>
      <vt:lpstr>Where are we? 2/2</vt:lpstr>
      <vt:lpstr>Schedule</vt:lpstr>
      <vt:lpstr>Run 2 - objectives</vt:lpstr>
      <vt:lpstr>2017</vt:lpstr>
      <vt:lpstr>HL-LHC - goals </vt:lpstr>
      <vt:lpstr>HL-LHC - how?</vt:lpstr>
      <vt:lpstr>HL-LHC: key 25 ns parameters</vt:lpstr>
      <vt:lpstr>PowerPoint Presentation</vt:lpstr>
      <vt:lpstr>Project structure</vt:lpstr>
      <vt:lpstr>Project status</vt:lpstr>
      <vt:lpstr>PowerPoint Presentation</vt:lpstr>
      <vt:lpstr>One focus of attention at the moment: civil engineering contract</vt:lpstr>
      <vt:lpstr>The Inner Triplet region with in-kind</vt:lpstr>
      <vt:lpstr>The MS region with in-kinds</vt:lpstr>
      <vt:lpstr>PowerPoint Presentation</vt:lpstr>
      <vt:lpstr>PowerPoint Presentation</vt:lpstr>
      <vt:lpstr>PowerPoint Presentation</vt:lpstr>
      <vt:lpstr>LHC Injector Upgrade (LIU)</vt:lpstr>
      <vt:lpstr>LHC - conclusions</vt:lpstr>
      <vt:lpstr>HL-LHC 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3321</cp:revision>
  <dcterms:created xsi:type="dcterms:W3CDTF">2011-01-18T19:25:28Z</dcterms:created>
  <dcterms:modified xsi:type="dcterms:W3CDTF">2017-04-07T09:35:45Z</dcterms:modified>
</cp:coreProperties>
</file>