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4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3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4.xml" ContentType="application/vnd.openxmlformats-officedocument.theme+xml"/>
  <Override PartName="/ppt/slideLayouts/slideLayout159.xml" ContentType="application/vnd.openxmlformats-officedocument.presentationml.slideLayout+xml"/>
  <Override PartName="/ppt/theme/theme15.xml" ContentType="application/vnd.openxmlformats-officedocument.theme+xml"/>
  <Override PartName="/ppt/slideLayouts/slideLayout160.xml" ContentType="application/vnd.openxmlformats-officedocument.presentationml.slideLayout+xml"/>
  <Override PartName="/ppt/theme/theme16.xml" ContentType="application/vnd.openxmlformats-officedocument.theme+xml"/>
  <Override PartName="/ppt/slideLayouts/slideLayout161.xml" ContentType="application/vnd.openxmlformats-officedocument.presentationml.slideLayout+xml"/>
  <Override PartName="/ppt/theme/theme17.xml" ContentType="application/vnd.openxmlformats-officedocument.theme+xml"/>
  <Override PartName="/ppt/slideLayouts/slideLayout162.xml" ContentType="application/vnd.openxmlformats-officedocument.presentationml.slideLayout+xml"/>
  <Override PartName="/ppt/theme/theme18.xml" ContentType="application/vnd.openxmlformats-officedocument.theme+xml"/>
  <Override PartName="/ppt/slideLayouts/slideLayout163.xml" ContentType="application/vnd.openxmlformats-officedocument.presentationml.slideLayout+xml"/>
  <Override PartName="/ppt/theme/theme19.xml" ContentType="application/vnd.openxmlformats-officedocument.theme+xml"/>
  <Override PartName="/ppt/slideLayouts/slideLayout164.xml" ContentType="application/vnd.openxmlformats-officedocument.presentationml.slideLayout+xml"/>
  <Override PartName="/ppt/theme/theme20.xml" ContentType="application/vnd.openxmlformats-officedocument.theme+xml"/>
  <Override PartName="/ppt/slideLayouts/slideLayout165.xml" ContentType="application/vnd.openxmlformats-officedocument.presentationml.slideLayout+xml"/>
  <Override PartName="/ppt/theme/theme21.xml" ContentType="application/vnd.openxmlformats-officedocument.theme+xml"/>
  <Override PartName="/ppt/slideLayouts/slideLayout166.xml" ContentType="application/vnd.openxmlformats-officedocument.presentationml.slideLayout+xml"/>
  <Override PartName="/ppt/theme/theme22.xml" ContentType="application/vnd.openxmlformats-officedocument.theme+xml"/>
  <Override PartName="/ppt/slideLayouts/slideLayout167.xml" ContentType="application/vnd.openxmlformats-officedocument.presentationml.slideLayout+xml"/>
  <Override PartName="/ppt/theme/theme23.xml" ContentType="application/vnd.openxmlformats-officedocument.theme+xml"/>
  <Override PartName="/ppt/slideLayouts/slideLayout168.xml" ContentType="application/vnd.openxmlformats-officedocument.presentationml.slideLayout+xml"/>
  <Override PartName="/ppt/theme/theme24.xml" ContentType="application/vnd.openxmlformats-officedocument.theme+xml"/>
  <Override PartName="/ppt/slideLayouts/slideLayout169.xml" ContentType="application/vnd.openxmlformats-officedocument.presentationml.slideLayout+xml"/>
  <Override PartName="/ppt/theme/theme25.xml" ContentType="application/vnd.openxmlformats-officedocument.theme+xml"/>
  <Override PartName="/ppt/slideLayouts/slideLayout170.xml" ContentType="application/vnd.openxmlformats-officedocument.presentationml.slideLayout+xml"/>
  <Override PartName="/ppt/theme/theme26.xml" ContentType="application/vnd.openxmlformats-officedocument.theme+xml"/>
  <Override PartName="/ppt/slideLayouts/slideLayout171.xml" ContentType="application/vnd.openxmlformats-officedocument.presentationml.slideLayout+xml"/>
  <Override PartName="/ppt/theme/theme27.xml" ContentType="application/vnd.openxmlformats-officedocument.theme+xml"/>
  <Override PartName="/ppt/slideLayouts/slideLayout172.xml" ContentType="application/vnd.openxmlformats-officedocument.presentationml.slideLayout+xml"/>
  <Override PartName="/ppt/theme/theme28.xml" ContentType="application/vnd.openxmlformats-officedocument.theme+xml"/>
  <Override PartName="/ppt/slideLayouts/slideLayout173.xml" ContentType="application/vnd.openxmlformats-officedocument.presentationml.slideLayout+xml"/>
  <Override PartName="/ppt/theme/theme29.xml" ContentType="application/vnd.openxmlformats-officedocument.theme+xml"/>
  <Override PartName="/ppt/slideLayouts/slideLayout174.xml" ContentType="application/vnd.openxmlformats-officedocument.presentationml.slideLayout+xml"/>
  <Override PartName="/ppt/theme/theme30.xml" ContentType="application/vnd.openxmlformats-officedocument.theme+xml"/>
  <Override PartName="/ppt/slideLayouts/slideLayout175.xml" ContentType="application/vnd.openxmlformats-officedocument.presentationml.slideLayout+xml"/>
  <Override PartName="/ppt/theme/theme31.xml" ContentType="application/vnd.openxmlformats-officedocument.theme+xml"/>
  <Override PartName="/ppt/theme/theme3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4078" r:id="rId2"/>
    <p:sldMasterId id="2147484098" r:id="rId3"/>
    <p:sldMasterId id="2147484118" r:id="rId4"/>
    <p:sldMasterId id="2147484140" r:id="rId5"/>
    <p:sldMasterId id="2147484176" r:id="rId6"/>
    <p:sldMasterId id="2147484179" r:id="rId7"/>
    <p:sldMasterId id="2147484181" r:id="rId8"/>
    <p:sldMasterId id="2147484183" r:id="rId9"/>
    <p:sldMasterId id="2147484187" r:id="rId10"/>
    <p:sldMasterId id="2147484195" r:id="rId11"/>
    <p:sldMasterId id="2147484202" r:id="rId12"/>
    <p:sldMasterId id="2147484222" r:id="rId13"/>
    <p:sldMasterId id="2147484244" r:id="rId14"/>
    <p:sldMasterId id="2147484305" r:id="rId15"/>
    <p:sldMasterId id="2147484307" r:id="rId16"/>
    <p:sldMasterId id="2147484309" r:id="rId17"/>
    <p:sldMasterId id="2147484315" r:id="rId18"/>
    <p:sldMasterId id="2147484317" r:id="rId19"/>
    <p:sldMasterId id="2147484319" r:id="rId20"/>
    <p:sldMasterId id="2147484321" r:id="rId21"/>
    <p:sldMasterId id="2147484323" r:id="rId22"/>
    <p:sldMasterId id="2147484325" r:id="rId23"/>
    <p:sldMasterId id="2147484327" r:id="rId24"/>
    <p:sldMasterId id="2147484329" r:id="rId25"/>
    <p:sldMasterId id="2147484331" r:id="rId26"/>
    <p:sldMasterId id="2147484333" r:id="rId27"/>
    <p:sldMasterId id="2147484335" r:id="rId28"/>
    <p:sldMasterId id="2147484337" r:id="rId29"/>
    <p:sldMasterId id="2147484339" r:id="rId30"/>
    <p:sldMasterId id="2147484341" r:id="rId31"/>
  </p:sldMasterIdLst>
  <p:notesMasterIdLst>
    <p:notesMasterId r:id="rId58"/>
  </p:notesMasterIdLst>
  <p:sldIdLst>
    <p:sldId id="1427" r:id="rId32"/>
    <p:sldId id="1163" r:id="rId33"/>
    <p:sldId id="1164" r:id="rId34"/>
    <p:sldId id="1165" r:id="rId35"/>
    <p:sldId id="1135" r:id="rId36"/>
    <p:sldId id="1136" r:id="rId37"/>
    <p:sldId id="1137" r:id="rId38"/>
    <p:sldId id="1408" r:id="rId39"/>
    <p:sldId id="1409" r:id="rId40"/>
    <p:sldId id="1410" r:id="rId41"/>
    <p:sldId id="1413" r:id="rId42"/>
    <p:sldId id="1414" r:id="rId43"/>
    <p:sldId id="1415" r:id="rId44"/>
    <p:sldId id="1416" r:id="rId45"/>
    <p:sldId id="1417" r:id="rId46"/>
    <p:sldId id="1418" r:id="rId47"/>
    <p:sldId id="1419" r:id="rId48"/>
    <p:sldId id="1420" r:id="rId49"/>
    <p:sldId id="1421" r:id="rId50"/>
    <p:sldId id="1422" r:id="rId51"/>
    <p:sldId id="1172" r:id="rId52"/>
    <p:sldId id="1423" r:id="rId53"/>
    <p:sldId id="1424" r:id="rId54"/>
    <p:sldId id="1430" r:id="rId55"/>
    <p:sldId id="1429" r:id="rId56"/>
    <p:sldId id="1425" r:id="rId5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027AA"/>
    <a:srgbClr val="006600"/>
    <a:srgbClr val="FF9900"/>
    <a:srgbClr val="CCFF33"/>
    <a:srgbClr val="FFE0C1"/>
    <a:srgbClr val="1B3665"/>
    <a:srgbClr val="99CCFF"/>
    <a:srgbClr val="002147"/>
    <a:srgbClr val="FF9999"/>
    <a:srgbClr val="FFC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7" autoAdjust="0"/>
    <p:restoredTop sz="99585" autoAdjust="0"/>
  </p:normalViewPr>
  <p:slideViewPr>
    <p:cSldViewPr>
      <p:cViewPr varScale="1">
        <p:scale>
          <a:sx n="114" d="100"/>
          <a:sy n="114" d="100"/>
        </p:scale>
        <p:origin x="-14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19.xml"/><Relationship Id="rId51" Type="http://schemas.openxmlformats.org/officeDocument/2006/relationships/slide" Target="slides/slide20.xml"/><Relationship Id="rId52" Type="http://schemas.openxmlformats.org/officeDocument/2006/relationships/slide" Target="slides/slide21.xml"/><Relationship Id="rId53" Type="http://schemas.openxmlformats.org/officeDocument/2006/relationships/slide" Target="slides/slide22.xml"/><Relationship Id="rId54" Type="http://schemas.openxmlformats.org/officeDocument/2006/relationships/slide" Target="slides/slide23.xml"/><Relationship Id="rId55" Type="http://schemas.openxmlformats.org/officeDocument/2006/relationships/slide" Target="slides/slide24.xml"/><Relationship Id="rId56" Type="http://schemas.openxmlformats.org/officeDocument/2006/relationships/slide" Target="slides/slide25.xml"/><Relationship Id="rId57" Type="http://schemas.openxmlformats.org/officeDocument/2006/relationships/slide" Target="slides/slide26.xml"/><Relationship Id="rId58" Type="http://schemas.openxmlformats.org/officeDocument/2006/relationships/notesMaster" Target="notesMasters/notes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9.xml"/><Relationship Id="rId41" Type="http://schemas.openxmlformats.org/officeDocument/2006/relationships/slide" Target="slides/slide10.xml"/><Relationship Id="rId42" Type="http://schemas.openxmlformats.org/officeDocument/2006/relationships/slide" Target="slides/slide11.xml"/><Relationship Id="rId43" Type="http://schemas.openxmlformats.org/officeDocument/2006/relationships/slide" Target="slides/slide12.xml"/><Relationship Id="rId44" Type="http://schemas.openxmlformats.org/officeDocument/2006/relationships/slide" Target="slides/slide13.xml"/><Relationship Id="rId45" Type="http://schemas.openxmlformats.org/officeDocument/2006/relationships/slide" Target="slides/slide14.xml"/><Relationship Id="rId46" Type="http://schemas.openxmlformats.org/officeDocument/2006/relationships/slide" Target="slides/slide15.xml"/><Relationship Id="rId47" Type="http://schemas.openxmlformats.org/officeDocument/2006/relationships/slide" Target="slides/slide16.xml"/><Relationship Id="rId48" Type="http://schemas.openxmlformats.org/officeDocument/2006/relationships/slide" Target="slides/slide17.xml"/><Relationship Id="rId4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Master" Target="slideMasters/slideMaster30.xml"/><Relationship Id="rId31" Type="http://schemas.openxmlformats.org/officeDocument/2006/relationships/slideMaster" Target="slideMasters/slideMaster31.xml"/><Relationship Id="rId32" Type="http://schemas.openxmlformats.org/officeDocument/2006/relationships/slide" Target="slides/slide1.xml"/><Relationship Id="rId33" Type="http://schemas.openxmlformats.org/officeDocument/2006/relationships/slide" Target="slides/slide2.xml"/><Relationship Id="rId34" Type="http://schemas.openxmlformats.org/officeDocument/2006/relationships/slide" Target="slides/slide3.xml"/><Relationship Id="rId35" Type="http://schemas.openxmlformats.org/officeDocument/2006/relationships/slide" Target="slides/slide4.xml"/><Relationship Id="rId36" Type="http://schemas.openxmlformats.org/officeDocument/2006/relationships/slide" Target="slides/slide5.xml"/><Relationship Id="rId37" Type="http://schemas.openxmlformats.org/officeDocument/2006/relationships/slide" Target="slides/slide6.xml"/><Relationship Id="rId38" Type="http://schemas.openxmlformats.org/officeDocument/2006/relationships/slide" Target="slides/slide7.xml"/><Relationship Id="rId39" Type="http://schemas.openxmlformats.org/officeDocument/2006/relationships/slide" Target="slides/slide8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Master" Target="slideMasters/slideMaster27.xml"/><Relationship Id="rId28" Type="http://schemas.openxmlformats.org/officeDocument/2006/relationships/slideMaster" Target="slideMasters/slideMaster28.xml"/><Relationship Id="rId29" Type="http://schemas.openxmlformats.org/officeDocument/2006/relationships/slideMaster" Target="slideMasters/slideMaster29.xml"/><Relationship Id="rId60" Type="http://schemas.openxmlformats.org/officeDocument/2006/relationships/commentAuthors" Target="commentAuthors.xml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07/04/17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29F151-7AF5-4E0D-AF08-2F1024B494D8}" type="slidenum">
              <a:rPr lang="en-US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7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6.jpe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15.png"/><Relationship Id="rId6" Type="http://schemas.openxmlformats.org/officeDocument/2006/relationships/image" Target="../media/image14.png"/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31.xml"/><Relationship Id="rId2" Type="http://schemas.openxmlformats.org/officeDocument/2006/relationships/image" Target="../media/image6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e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15.png"/><Relationship Id="rId6" Type="http://schemas.openxmlformats.org/officeDocument/2006/relationships/image" Target="../media/image1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021094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065583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489482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9223883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15939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71058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90183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4078256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287362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2101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80357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27978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80509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494769055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75809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1162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83951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50453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182779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67973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4704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0448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35727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62877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53176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218413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91421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549545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09377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28979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1757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86742339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53549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40190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3341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7216095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021094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065583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48948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9223883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15939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71058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90183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4078256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287362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2101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80357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27978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80509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49476905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75809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1162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83951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50453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18277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67973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4704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0448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35727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62877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53176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218413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914214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549545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09377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28979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1757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86742339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53549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40190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3341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7216095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22" Type="http://schemas.openxmlformats.org/officeDocument/2006/relationships/image" Target="../media/image2.png"/><Relationship Id="rId23" Type="http://schemas.openxmlformats.org/officeDocument/2006/relationships/image" Target="../media/image3.png"/><Relationship Id="rId24" Type="http://schemas.openxmlformats.org/officeDocument/2006/relationships/image" Target="../media/image4.png"/><Relationship Id="rId25" Type="http://schemas.openxmlformats.org/officeDocument/2006/relationships/image" Target="../media/image5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3.png"/><Relationship Id="rId5" Type="http://schemas.openxmlformats.org/officeDocument/2006/relationships/image" Target="../media/image4.png"/><Relationship Id="rId6" Type="http://schemas.openxmlformats.org/officeDocument/2006/relationships/image" Target="../media/image17.jpeg"/><Relationship Id="rId1" Type="http://schemas.openxmlformats.org/officeDocument/2006/relationships/theme" Target="../theme/theme10.xml"/><Relationship Id="rId2" Type="http://schemas.openxmlformats.org/officeDocument/2006/relationships/image" Target="../media/image12.png"/></Relationships>
</file>

<file path=ppt/slideMasters/_rels/slideMaster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openxmlformats.org/officeDocument/2006/relationships/image" Target="../media/image13.png"/><Relationship Id="rId6" Type="http://schemas.openxmlformats.org/officeDocument/2006/relationships/image" Target="../media/image4.png"/><Relationship Id="rId7" Type="http://schemas.openxmlformats.org/officeDocument/2006/relationships/image" Target="../media/image17.jpeg"/><Relationship Id="rId1" Type="http://schemas.openxmlformats.org/officeDocument/2006/relationships/theme" Target="../theme/theme11.xml"/><Relationship Id="rId2" Type="http://schemas.openxmlformats.org/officeDocument/2006/relationships/image" Target="../media/image18.jpeg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7.xml"/><Relationship Id="rId20" Type="http://schemas.openxmlformats.org/officeDocument/2006/relationships/theme" Target="../theme/theme12.xml"/><Relationship Id="rId21" Type="http://schemas.openxmlformats.org/officeDocument/2006/relationships/image" Target="../media/image12.png"/><Relationship Id="rId22" Type="http://schemas.openxmlformats.org/officeDocument/2006/relationships/image" Target="../media/image6.jpeg"/><Relationship Id="rId23" Type="http://schemas.openxmlformats.org/officeDocument/2006/relationships/image" Target="../media/image7.png"/><Relationship Id="rId24" Type="http://schemas.openxmlformats.org/officeDocument/2006/relationships/image" Target="../media/image13.png"/><Relationship Id="rId25" Type="http://schemas.openxmlformats.org/officeDocument/2006/relationships/image" Target="../media/image2.png"/><Relationship Id="rId26" Type="http://schemas.openxmlformats.org/officeDocument/2006/relationships/image" Target="../media/image3.png"/><Relationship Id="rId27" Type="http://schemas.openxmlformats.org/officeDocument/2006/relationships/image" Target="../media/image4.png"/><Relationship Id="rId28" Type="http://schemas.openxmlformats.org/officeDocument/2006/relationships/image" Target="../media/image5.jpeg"/><Relationship Id="rId10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2.xml"/><Relationship Id="rId15" Type="http://schemas.openxmlformats.org/officeDocument/2006/relationships/slideLayout" Target="../slideLayouts/slideLayout113.xml"/><Relationship Id="rId16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5.xml"/><Relationship Id="rId18" Type="http://schemas.openxmlformats.org/officeDocument/2006/relationships/slideLayout" Target="../slideLayouts/slideLayout116.xml"/><Relationship Id="rId19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99.xml"/><Relationship Id="rId2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106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6.xml"/><Relationship Id="rId20" Type="http://schemas.openxmlformats.org/officeDocument/2006/relationships/slideLayout" Target="../slideLayouts/slideLayout137.xml"/><Relationship Id="rId21" Type="http://schemas.openxmlformats.org/officeDocument/2006/relationships/slideLayout" Target="../slideLayouts/slideLayout138.xml"/><Relationship Id="rId22" Type="http://schemas.openxmlformats.org/officeDocument/2006/relationships/theme" Target="../theme/theme13.xml"/><Relationship Id="rId23" Type="http://schemas.openxmlformats.org/officeDocument/2006/relationships/image" Target="../media/image2.png"/><Relationship Id="rId24" Type="http://schemas.openxmlformats.org/officeDocument/2006/relationships/image" Target="../media/image3.png"/><Relationship Id="rId25" Type="http://schemas.openxmlformats.org/officeDocument/2006/relationships/image" Target="../media/image4.png"/><Relationship Id="rId26" Type="http://schemas.openxmlformats.org/officeDocument/2006/relationships/image" Target="../media/image5.jpeg"/><Relationship Id="rId10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29.xml"/><Relationship Id="rId13" Type="http://schemas.openxmlformats.org/officeDocument/2006/relationships/slideLayout" Target="../slideLayouts/slideLayout130.xml"/><Relationship Id="rId14" Type="http://schemas.openxmlformats.org/officeDocument/2006/relationships/slideLayout" Target="../slideLayouts/slideLayout131.xml"/><Relationship Id="rId15" Type="http://schemas.openxmlformats.org/officeDocument/2006/relationships/slideLayout" Target="../slideLayouts/slideLayout132.xml"/><Relationship Id="rId16" Type="http://schemas.openxmlformats.org/officeDocument/2006/relationships/slideLayout" Target="../slideLayouts/slideLayout133.xml"/><Relationship Id="rId17" Type="http://schemas.openxmlformats.org/officeDocument/2006/relationships/slideLayout" Target="../slideLayouts/slideLayout134.xml"/><Relationship Id="rId18" Type="http://schemas.openxmlformats.org/officeDocument/2006/relationships/slideLayout" Target="../slideLayouts/slideLayout135.xml"/><Relationship Id="rId19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4.xml"/><Relationship Id="rId8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7.xml"/><Relationship Id="rId20" Type="http://schemas.openxmlformats.org/officeDocument/2006/relationships/slideLayout" Target="../slideLayouts/slideLayout158.xml"/><Relationship Id="rId21" Type="http://schemas.openxmlformats.org/officeDocument/2006/relationships/theme" Target="../theme/theme14.xml"/><Relationship Id="rId22" Type="http://schemas.openxmlformats.org/officeDocument/2006/relationships/image" Target="../media/image2.png"/><Relationship Id="rId23" Type="http://schemas.openxmlformats.org/officeDocument/2006/relationships/image" Target="../media/image3.png"/><Relationship Id="rId24" Type="http://schemas.openxmlformats.org/officeDocument/2006/relationships/image" Target="../media/image4.png"/><Relationship Id="rId25" Type="http://schemas.openxmlformats.org/officeDocument/2006/relationships/image" Target="../media/image5.jpeg"/><Relationship Id="rId10" Type="http://schemas.openxmlformats.org/officeDocument/2006/relationships/slideLayout" Target="../slideLayouts/slideLayout148.xml"/><Relationship Id="rId11" Type="http://schemas.openxmlformats.org/officeDocument/2006/relationships/slideLayout" Target="../slideLayouts/slideLayout149.xml"/><Relationship Id="rId12" Type="http://schemas.openxmlformats.org/officeDocument/2006/relationships/slideLayout" Target="../slideLayouts/slideLayout150.xml"/><Relationship Id="rId13" Type="http://schemas.openxmlformats.org/officeDocument/2006/relationships/slideLayout" Target="../slideLayouts/slideLayout151.xml"/><Relationship Id="rId14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53.xml"/><Relationship Id="rId16" Type="http://schemas.openxmlformats.org/officeDocument/2006/relationships/slideLayout" Target="../slideLayouts/slideLayout154.xml"/><Relationship Id="rId17" Type="http://schemas.openxmlformats.org/officeDocument/2006/relationships/slideLayout" Target="../slideLayouts/slideLayout155.xml"/><Relationship Id="rId18" Type="http://schemas.openxmlformats.org/officeDocument/2006/relationships/slideLayout" Target="../slideLayouts/slideLayout156.xml"/><Relationship Id="rId19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3.xml"/><Relationship Id="rId6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5.xml"/><Relationship Id="rId8" Type="http://schemas.openxmlformats.org/officeDocument/2006/relationships/slideLayout" Target="../slideLayouts/slideLayout146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59.xml"/><Relationship Id="rId2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0.xml"/><Relationship Id="rId2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1.xml"/><Relationship Id="rId2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2.xml"/><Relationship Id="rId2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3.xml"/><Relationship Id="rId2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0.png"/><Relationship Id="rId22" Type="http://schemas.openxmlformats.org/officeDocument/2006/relationships/image" Target="../media/image6.jpeg"/><Relationship Id="rId23" Type="http://schemas.openxmlformats.org/officeDocument/2006/relationships/image" Target="../media/image7.png"/><Relationship Id="rId24" Type="http://schemas.openxmlformats.org/officeDocument/2006/relationships/image" Target="../media/image11.png"/><Relationship Id="rId25" Type="http://schemas.openxmlformats.org/officeDocument/2006/relationships/image" Target="../media/image2.png"/><Relationship Id="rId26" Type="http://schemas.openxmlformats.org/officeDocument/2006/relationships/image" Target="../media/image3.png"/><Relationship Id="rId27" Type="http://schemas.openxmlformats.org/officeDocument/2006/relationships/image" Target="../media/image4.png"/><Relationship Id="rId28" Type="http://schemas.openxmlformats.org/officeDocument/2006/relationships/image" Target="../media/image5.jpe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4.xml"/><Relationship Id="rId2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5.xml"/><Relationship Id="rId2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6.xml"/><Relationship Id="rId2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7.xml"/><Relationship Id="rId2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8.xml"/><Relationship Id="rId2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69.xml"/><Relationship Id="rId2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70.xml"/><Relationship Id="rId2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71.xml"/><Relationship Id="rId2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72.xml"/><Relationship Id="rId2" Type="http://schemas.openxmlformats.org/officeDocument/2006/relationships/theme" Target="../theme/theme28.xml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73.xml"/><Relationship Id="rId2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20" Type="http://schemas.openxmlformats.org/officeDocument/2006/relationships/theme" Target="../theme/theme3.xml"/><Relationship Id="rId21" Type="http://schemas.openxmlformats.org/officeDocument/2006/relationships/image" Target="../media/image12.png"/><Relationship Id="rId22" Type="http://schemas.openxmlformats.org/officeDocument/2006/relationships/image" Target="../media/image6.jpeg"/><Relationship Id="rId23" Type="http://schemas.openxmlformats.org/officeDocument/2006/relationships/image" Target="../media/image7.png"/><Relationship Id="rId24" Type="http://schemas.openxmlformats.org/officeDocument/2006/relationships/image" Target="../media/image13.png"/><Relationship Id="rId25" Type="http://schemas.openxmlformats.org/officeDocument/2006/relationships/image" Target="../media/image2.png"/><Relationship Id="rId26" Type="http://schemas.openxmlformats.org/officeDocument/2006/relationships/image" Target="../media/image3.png"/><Relationship Id="rId27" Type="http://schemas.openxmlformats.org/officeDocument/2006/relationships/image" Target="../media/image4.png"/><Relationship Id="rId28" Type="http://schemas.openxmlformats.org/officeDocument/2006/relationships/image" Target="../media/image5.jpeg"/><Relationship Id="rId10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/Relationships>
</file>

<file path=ppt/slideMasters/_rels/slideMaster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74.xml"/><Relationship Id="rId2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75.xml"/><Relationship Id="rId2" Type="http://schemas.openxmlformats.org/officeDocument/2006/relationships/theme" Target="../theme/theme31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7.xml"/><Relationship Id="rId21" Type="http://schemas.openxmlformats.org/officeDocument/2006/relationships/slideLayout" Target="../slideLayouts/slideLayout78.xml"/><Relationship Id="rId22" Type="http://schemas.openxmlformats.org/officeDocument/2006/relationships/theme" Target="../theme/theme4.xml"/><Relationship Id="rId23" Type="http://schemas.openxmlformats.org/officeDocument/2006/relationships/image" Target="../media/image2.png"/><Relationship Id="rId24" Type="http://schemas.openxmlformats.org/officeDocument/2006/relationships/image" Target="../media/image3.png"/><Relationship Id="rId25" Type="http://schemas.openxmlformats.org/officeDocument/2006/relationships/image" Target="../media/image4.png"/><Relationship Id="rId26" Type="http://schemas.openxmlformats.org/officeDocument/2006/relationships/image" Target="../media/image5.jpeg"/><Relationship Id="rId10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4.xml"/><Relationship Id="rId18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76.xml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7.xml"/><Relationship Id="rId20" Type="http://schemas.openxmlformats.org/officeDocument/2006/relationships/slideLayout" Target="../slideLayouts/slideLayout98.xml"/><Relationship Id="rId21" Type="http://schemas.openxmlformats.org/officeDocument/2006/relationships/theme" Target="../theme/theme5.xml"/><Relationship Id="rId22" Type="http://schemas.openxmlformats.org/officeDocument/2006/relationships/image" Target="../media/image2.png"/><Relationship Id="rId23" Type="http://schemas.openxmlformats.org/officeDocument/2006/relationships/image" Target="../media/image3.png"/><Relationship Id="rId24" Type="http://schemas.openxmlformats.org/officeDocument/2006/relationships/image" Target="../media/image4.png"/><Relationship Id="rId25" Type="http://schemas.openxmlformats.org/officeDocument/2006/relationships/image" Target="../media/image5.jpeg"/><Relationship Id="rId10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2.xml"/><Relationship Id="rId15" Type="http://schemas.openxmlformats.org/officeDocument/2006/relationships/slideLayout" Target="../slideLayouts/slideLayout93.xml"/><Relationship Id="rId16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5.xml"/><Relationship Id="rId18" Type="http://schemas.openxmlformats.org/officeDocument/2006/relationships/slideLayout" Target="../slideLayouts/slideLayout96.xml"/><Relationship Id="rId1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7.jpeg"/><Relationship Id="rId1" Type="http://schemas.openxmlformats.org/officeDocument/2006/relationships/theme" Target="../theme/theme6.xml"/><Relationship Id="rId2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7.jpeg"/><Relationship Id="rId1" Type="http://schemas.openxmlformats.org/officeDocument/2006/relationships/theme" Target="../theme/theme7.xml"/><Relationship Id="rId2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7.jpeg"/><Relationship Id="rId1" Type="http://schemas.openxmlformats.org/officeDocument/2006/relationships/theme" Target="../theme/theme8.xml"/><Relationship Id="rId2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7.jpeg"/><Relationship Id="rId1" Type="http://schemas.openxmlformats.org/officeDocument/2006/relationships/theme" Target="../theme/theme9.xml"/><Relationship Id="rId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  	                       </a:t>
            </a:r>
            <a:fld id="{8271069F-2A6D-4553-9E5B-4AD62DD3B5D5}" type="slidenum">
              <a:rPr lang="en-GB" sz="900" smtClean="0">
                <a:solidFill>
                  <a:schemeClr val="bg1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3973" r:id="rId2"/>
    <p:sldLayoutId id="2147484037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  <p:sldLayoutId id="2147483984" r:id="rId14"/>
    <p:sldLayoutId id="2147483985" r:id="rId15"/>
    <p:sldLayoutId id="2147483986" r:id="rId16"/>
    <p:sldLayoutId id="2147483987" r:id="rId17"/>
    <p:sldLayoutId id="2147483988" r:id="rId18"/>
    <p:sldLayoutId id="2147484032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81012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69992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	                         </a:t>
            </a:r>
            <a:fld id="{A405A8EF-BB29-418E-A946-83E853F395DF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66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  <p:sldLayoutId id="2147484214" r:id="rId12"/>
    <p:sldLayoutId id="2147484215" r:id="rId13"/>
    <p:sldLayoutId id="2147484216" r:id="rId14"/>
    <p:sldLayoutId id="2147484217" r:id="rId15"/>
    <p:sldLayoutId id="2147484218" r:id="rId16"/>
    <p:sldLayoutId id="2147484219" r:id="rId17"/>
    <p:sldLayoutId id="2147484220" r:id="rId18"/>
    <p:sldLayoutId id="2147484221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  <p:sldLayoutId id="2147484234" r:id="rId12"/>
    <p:sldLayoutId id="2147484235" r:id="rId13"/>
    <p:sldLayoutId id="2147484236" r:id="rId14"/>
    <p:sldLayoutId id="2147484237" r:id="rId15"/>
    <p:sldLayoutId id="2147484238" r:id="rId16"/>
    <p:sldLayoutId id="2147484239" r:id="rId17"/>
    <p:sldLayoutId id="2147484240" r:id="rId18"/>
    <p:sldLayoutId id="2147484241" r:id="rId19"/>
    <p:sldLayoutId id="2147484242" r:id="rId20"/>
    <p:sldLayoutId id="2147484243" r:id="rId2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  <p:sldLayoutId id="2147484256" r:id="rId12"/>
    <p:sldLayoutId id="2147484257" r:id="rId13"/>
    <p:sldLayoutId id="2147484258" r:id="rId14"/>
    <p:sldLayoutId id="2147484259" r:id="rId15"/>
    <p:sldLayoutId id="2147484260" r:id="rId16"/>
    <p:sldLayoutId id="2147484261" r:id="rId17"/>
    <p:sldLayoutId id="2147484262" r:id="rId18"/>
    <p:sldLayoutId id="2147484263" r:id="rId19"/>
    <p:sldLayoutId id="2147484264" r:id="rId20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8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0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8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 userDrawn="1"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	                       </a:t>
            </a:r>
            <a:fld id="{8271069F-2A6D-4553-9E5B-4AD62DD3B5D5}" type="slidenum">
              <a:rPr lang="en-GB" sz="90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2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22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24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28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4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66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  <p:sldLayoutId id="2147484113" r:id="rId15"/>
    <p:sldLayoutId id="2147484114" r:id="rId16"/>
    <p:sldLayoutId id="2147484115" r:id="rId17"/>
    <p:sldLayoutId id="2147484116" r:id="rId18"/>
    <p:sldLayoutId id="2147484117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7 February 2017, A. Seryi	         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  <p:sldLayoutId id="2147484130" r:id="rId12"/>
    <p:sldLayoutId id="2147484131" r:id="rId13"/>
    <p:sldLayoutId id="2147484132" r:id="rId14"/>
    <p:sldLayoutId id="2147484133" r:id="rId15"/>
    <p:sldLayoutId id="2147484134" r:id="rId16"/>
    <p:sldLayoutId id="2147484135" r:id="rId17"/>
    <p:sldLayoutId id="2147484136" r:id="rId18"/>
    <p:sldLayoutId id="2147484137" r:id="rId19"/>
    <p:sldLayoutId id="2147484138" r:id="rId20"/>
    <p:sldLayoutId id="2147484139" r:id="rId2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  <p:sldLayoutId id="2147484158" r:id="rId18"/>
    <p:sldLayoutId id="2147484159" r:id="rId19"/>
    <p:sldLayoutId id="2147484160" r:id="rId20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	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81012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69992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	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81012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69992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	                     </a:t>
            </a:r>
            <a:fld id="{8271069F-2A6D-4553-9E5B-4AD62DD3B5D5}" type="slidenum">
              <a:rPr lang="en-GB" sz="900" smtClean="0">
                <a:solidFill>
                  <a:srgbClr val="7878DE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81012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69992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IOP PABG meeting, 7 April 2017, A. Seryi		                         </a:t>
            </a:r>
            <a:fld id="{A405A8EF-BB29-418E-A946-83E853F395DF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png"/><Relationship Id="rId12" Type="http://schemas.openxmlformats.org/officeDocument/2006/relationships/image" Target="../media/image37.png"/><Relationship Id="rId13" Type="http://schemas.openxmlformats.org/officeDocument/2006/relationships/image" Target="../media/image38.jpeg"/><Relationship Id="rId14" Type="http://schemas.openxmlformats.org/officeDocument/2006/relationships/image" Target="../media/image39.png"/><Relationship Id="rId15" Type="http://schemas.openxmlformats.org/officeDocument/2006/relationships/image" Target="../media/image40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61.xml"/><Relationship Id="rId2" Type="http://schemas.openxmlformats.org/officeDocument/2006/relationships/image" Target="../media/image25.jpe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30.png"/><Relationship Id="rId7" Type="http://schemas.openxmlformats.org/officeDocument/2006/relationships/image" Target="../media/image31.jpeg"/><Relationship Id="rId8" Type="http://schemas.openxmlformats.org/officeDocument/2006/relationships/image" Target="../media/image32.png"/><Relationship Id="rId9" Type="http://schemas.openxmlformats.org/officeDocument/2006/relationships/image" Target="../media/image34.png"/><Relationship Id="rId10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162.xml"/><Relationship Id="rId2" Type="http://schemas.openxmlformats.org/officeDocument/2006/relationships/image" Target="../media/image4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163.xml"/><Relationship Id="rId2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164.xml"/><Relationship Id="rId2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jpeg"/><Relationship Id="rId1" Type="http://schemas.openxmlformats.org/officeDocument/2006/relationships/slideLayout" Target="../slideLayouts/slideLayout165.xml"/><Relationship Id="rId2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1" Type="http://schemas.openxmlformats.org/officeDocument/2006/relationships/slideLayout" Target="../slideLayouts/slideLayout167.xml"/><Relationship Id="rId2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jpeg"/><Relationship Id="rId5" Type="http://schemas.openxmlformats.org/officeDocument/2006/relationships/image" Target="../media/image62.emf"/><Relationship Id="rId6" Type="http://schemas.openxmlformats.org/officeDocument/2006/relationships/image" Target="../media/image63.png"/><Relationship Id="rId7" Type="http://schemas.openxmlformats.org/officeDocument/2006/relationships/image" Target="../media/image64.jpeg"/><Relationship Id="rId1" Type="http://schemas.openxmlformats.org/officeDocument/2006/relationships/slideLayout" Target="../slideLayouts/slideLayout168.xml"/><Relationship Id="rId2" Type="http://schemas.openxmlformats.org/officeDocument/2006/relationships/image" Target="../media/image59.emf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66.png"/><Relationship Id="rId5" Type="http://schemas.microsoft.com/office/2007/relationships/hdphoto" Target="../media/hdphoto3.wdp"/><Relationship Id="rId6" Type="http://schemas.openxmlformats.org/officeDocument/2006/relationships/image" Target="../media/image67.emf"/><Relationship Id="rId7" Type="http://schemas.openxmlformats.org/officeDocument/2006/relationships/image" Target="../media/image68.png"/><Relationship Id="rId8" Type="http://schemas.openxmlformats.org/officeDocument/2006/relationships/image" Target="../media/image69.png"/><Relationship Id="rId9" Type="http://schemas.openxmlformats.org/officeDocument/2006/relationships/image" Target="../media/image64.jpeg"/><Relationship Id="rId1" Type="http://schemas.openxmlformats.org/officeDocument/2006/relationships/slideLayout" Target="../slideLayouts/slideLayout169.xml"/><Relationship Id="rId2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170.xml"/><Relationship Id="rId2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dams-institute.ac.uk/" TargetMode="External"/><Relationship Id="rId3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1.xml"/><Relationship Id="rId2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jpeg"/><Relationship Id="rId5" Type="http://schemas.openxmlformats.org/officeDocument/2006/relationships/image" Target="../media/image82.jpg"/><Relationship Id="rId1" Type="http://schemas.openxmlformats.org/officeDocument/2006/relationships/slideLayout" Target="../slideLayouts/slideLayout172.xml"/><Relationship Id="rId2" Type="http://schemas.openxmlformats.org/officeDocument/2006/relationships/image" Target="../media/image79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3.xml"/><Relationship Id="rId2" Type="http://schemas.openxmlformats.org/officeDocument/2006/relationships/image" Target="../media/image8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3.xml"/><Relationship Id="rId2" Type="http://schemas.openxmlformats.org/officeDocument/2006/relationships/image" Target="../media/image8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jpeg"/><Relationship Id="rId12" Type="http://schemas.openxmlformats.org/officeDocument/2006/relationships/image" Target="../media/image32.png"/><Relationship Id="rId13" Type="http://schemas.openxmlformats.org/officeDocument/2006/relationships/image" Target="../media/image33.jpeg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6" Type="http://schemas.openxmlformats.org/officeDocument/2006/relationships/image" Target="../media/image36.png"/><Relationship Id="rId17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jpeg"/><Relationship Id="rId12" Type="http://schemas.openxmlformats.org/officeDocument/2006/relationships/image" Target="../media/image32.png"/><Relationship Id="rId13" Type="http://schemas.openxmlformats.org/officeDocument/2006/relationships/image" Target="../media/image33.jpeg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6" Type="http://schemas.openxmlformats.org/officeDocument/2006/relationships/image" Target="../media/image36.png"/><Relationship Id="rId17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jpeg"/><Relationship Id="rId12" Type="http://schemas.openxmlformats.org/officeDocument/2006/relationships/image" Target="../media/image32.png"/><Relationship Id="rId13" Type="http://schemas.openxmlformats.org/officeDocument/2006/relationships/image" Target="../media/image33.jpeg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6" Type="http://schemas.openxmlformats.org/officeDocument/2006/relationships/image" Target="../media/image36.png"/><Relationship Id="rId17" Type="http://schemas.openxmlformats.org/officeDocument/2006/relationships/image" Target="../media/image37.png"/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4365104"/>
            <a:ext cx="7776864" cy="230425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b="0" dirty="0">
                <a:solidFill>
                  <a:schemeClr val="accent2"/>
                </a:solidFill>
                <a:ea typeface="ＭＳ Ｐゴシック" pitchFamily="34" charset="-128"/>
              </a:rPr>
              <a:t>IOP Particle Accelerators and Beams </a:t>
            </a:r>
            <a:r>
              <a:rPr lang="en-GB" sz="2400" b="0" dirty="0" smtClean="0">
                <a:solidFill>
                  <a:schemeClr val="accent2"/>
                </a:solidFill>
                <a:ea typeface="ＭＳ Ｐゴシック" pitchFamily="34" charset="-128"/>
              </a:rPr>
              <a:t>Group meeting </a:t>
            </a:r>
            <a:r>
              <a:rPr lang="en-GB" sz="2400" b="0" dirty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sz="2400" b="0" dirty="0">
                <a:solidFill>
                  <a:schemeClr val="accent2"/>
                </a:solidFill>
                <a:ea typeface="ＭＳ Ｐゴシック" pitchFamily="34" charset="-128"/>
              </a:rPr>
            </a:br>
            <a:r>
              <a:rPr lang="en-GB" sz="2400" b="0" dirty="0">
                <a:solidFill>
                  <a:schemeClr val="accent2"/>
                </a:solidFill>
                <a:ea typeface="ＭＳ Ｐゴシック" pitchFamily="34" charset="-128"/>
              </a:rPr>
              <a:t>Royal Holloway, University of London</a:t>
            </a:r>
          </a:p>
          <a:p>
            <a:pPr>
              <a:lnSpc>
                <a:spcPct val="90000"/>
              </a:lnSpc>
            </a:pPr>
            <a:r>
              <a:rPr lang="en-GB" sz="2400" b="0" dirty="0" smtClean="0">
                <a:solidFill>
                  <a:schemeClr val="accent2"/>
                </a:solidFill>
                <a:ea typeface="ＭＳ Ｐゴシック" pitchFamily="34" charset="-128"/>
              </a:rPr>
              <a:t>7 April 2017</a:t>
            </a:r>
          </a:p>
          <a:p>
            <a:pPr>
              <a:lnSpc>
                <a:spcPct val="90000"/>
              </a:lnSpc>
            </a:pPr>
            <a:endParaRPr lang="en-GB" sz="2400" dirty="0" smtClean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chemeClr val="accent2"/>
                </a:solidFill>
                <a:ea typeface="ＭＳ Ｐゴシック" pitchFamily="34" charset="-128"/>
              </a:rPr>
              <a:t>Andrei Seryi</a:t>
            </a:r>
          </a:p>
          <a:p>
            <a:pPr>
              <a:lnSpc>
                <a:spcPct val="90000"/>
              </a:lnSpc>
            </a:pPr>
            <a:r>
              <a:rPr lang="en-GB" sz="2400" b="0" dirty="0" smtClean="0">
                <a:solidFill>
                  <a:schemeClr val="accent2"/>
                </a:solidFill>
                <a:ea typeface="ＭＳ Ｐゴシック" pitchFamily="34" charset="-128"/>
              </a:rPr>
              <a:t>John Adams Institute for Accelerator Science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2232248"/>
          </a:xfrm>
        </p:spPr>
        <p:txBody>
          <a:bodyPr/>
          <a:lstStyle/>
          <a:p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JAI updates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234" y="37250"/>
            <a:ext cx="1415088" cy="707544"/>
          </a:xfrm>
          <a:prstGeom prst="rect">
            <a:avLst/>
          </a:prstGeom>
          <a:noFill/>
          <a:ln w="349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 bwMode="auto">
          <a:xfrm>
            <a:off x="2195736" y="1196752"/>
            <a:ext cx="6948264" cy="5328592"/>
          </a:xfrm>
          <a:prstGeom prst="roundRect">
            <a:avLst>
              <a:gd name="adj" fmla="val 10148"/>
            </a:avLst>
          </a:prstGeom>
          <a:gradFill flip="none" rotWithShape="1">
            <a:gsLst>
              <a:gs pos="0">
                <a:srgbClr val="CCFF33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62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659485" cy="432048"/>
          </a:xfrm>
        </p:spPr>
        <p:txBody>
          <a:bodyPr/>
          <a:lstStyle/>
          <a:p>
            <a:r>
              <a:rPr lang="en-GB" sz="3200" dirty="0" smtClean="0"/>
              <a:t>Research directions</a:t>
            </a:r>
            <a:endParaRPr lang="en-GB" sz="3200" dirty="0"/>
          </a:p>
        </p:txBody>
      </p:sp>
      <p:sp>
        <p:nvSpPr>
          <p:cNvPr id="40" name="Cube 39"/>
          <p:cNvSpPr/>
          <p:nvPr/>
        </p:nvSpPr>
        <p:spPr bwMode="auto">
          <a:xfrm flipH="1">
            <a:off x="20005" y="5942859"/>
            <a:ext cx="2791238" cy="683890"/>
          </a:xfrm>
          <a:prstGeom prst="cube">
            <a:avLst>
              <a:gd name="adj" fmla="val 48253"/>
            </a:avLst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</a:rPr>
              <a:t>Training</a:t>
            </a:r>
          </a:p>
        </p:txBody>
      </p:sp>
      <p:sp>
        <p:nvSpPr>
          <p:cNvPr id="41" name="AutoShape 3"/>
          <p:cNvSpPr>
            <a:spLocks noChangeArrowheads="1"/>
          </p:cNvSpPr>
          <p:nvPr/>
        </p:nvSpPr>
        <p:spPr bwMode="auto">
          <a:xfrm>
            <a:off x="172693" y="847568"/>
            <a:ext cx="2854574" cy="528968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lIns="0" rIns="0" anchor="ctr"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FEL and novel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light sources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en-GB" sz="20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Plasma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acceleration </a:t>
            </a:r>
            <a:endParaRPr lang="en-GB" sz="20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GB" sz="20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Future colliders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and particle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physics facilities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en-GB" sz="20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Intense hadron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beams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10625" y="3212976"/>
            <a:ext cx="1333375" cy="49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789040"/>
            <a:ext cx="1869394" cy="16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179699" y="5160379"/>
            <a:ext cx="902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CLIC R&amp;D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2310659"/>
            <a:ext cx="2304256" cy="600669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53451" y="2348880"/>
            <a:ext cx="1240934" cy="9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4639" y="2954140"/>
            <a:ext cx="1869521" cy="85960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228184" y="2719953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MP LWFA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" name="Picture 3" descr="06EC3822_Campus_aerial_view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83" t="24907" r="8757" b="21592"/>
          <a:stretch/>
        </p:blipFill>
        <p:spPr bwMode="auto">
          <a:xfrm>
            <a:off x="2743587" y="1328777"/>
            <a:ext cx="1972430" cy="60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2987824" y="1916832"/>
            <a:ext cx="1545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Diamond upgrade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44168" y="1959869"/>
            <a:ext cx="1224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UH-FLUX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83968" y="3789040"/>
            <a:ext cx="2376264" cy="123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4253239" y="4088105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LC FF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2742604" y="3493709"/>
            <a:ext cx="1397348" cy="1479828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2679306" y="4519048"/>
            <a:ext cx="1075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FCC IR &amp; FF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56" t="15023" r="4244" b="10331"/>
          <a:stretch/>
        </p:blipFill>
        <p:spPr>
          <a:xfrm>
            <a:off x="4860032" y="1417680"/>
            <a:ext cx="1512168" cy="819188"/>
          </a:xfrm>
          <a:prstGeom prst="rect">
            <a:avLst/>
          </a:prstGeom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774" y="2969028"/>
            <a:ext cx="878532" cy="691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69028"/>
            <a:ext cx="847023" cy="70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7" r="52213" b="7616"/>
          <a:stretch/>
        </p:blipFill>
        <p:spPr bwMode="auto">
          <a:xfrm>
            <a:off x="3153737" y="5193687"/>
            <a:ext cx="2160240" cy="1282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Group 7"/>
          <p:cNvGrpSpPr>
            <a:grpSpLocks noChangeAspect="1"/>
          </p:cNvGrpSpPr>
          <p:nvPr/>
        </p:nvGrpSpPr>
        <p:grpSpPr bwMode="auto">
          <a:xfrm>
            <a:off x="5508104" y="1196752"/>
            <a:ext cx="3184769" cy="634278"/>
            <a:chOff x="377825" y="1756766"/>
            <a:chExt cx="8166100" cy="1625182"/>
          </a:xfrm>
        </p:grpSpPr>
        <p:sp>
          <p:nvSpPr>
            <p:cNvPr id="57" name="Line 4"/>
            <p:cNvSpPr>
              <a:spLocks noChangeShapeType="1"/>
            </p:cNvSpPr>
            <p:nvPr/>
          </p:nvSpPr>
          <p:spPr bwMode="auto">
            <a:xfrm>
              <a:off x="4454525" y="2227263"/>
              <a:ext cx="2541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8" name="Line 6"/>
            <p:cNvSpPr>
              <a:spLocks noChangeShapeType="1"/>
            </p:cNvSpPr>
            <p:nvPr/>
          </p:nvSpPr>
          <p:spPr bwMode="auto">
            <a:xfrm flipV="1">
              <a:off x="6996113" y="2074863"/>
              <a:ext cx="1397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0" name="Line 7"/>
            <p:cNvSpPr>
              <a:spLocks noChangeShapeType="1"/>
            </p:cNvSpPr>
            <p:nvPr/>
          </p:nvSpPr>
          <p:spPr bwMode="auto">
            <a:xfrm>
              <a:off x="7140575" y="2078038"/>
              <a:ext cx="1403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1" name="Line 10"/>
            <p:cNvSpPr>
              <a:spLocks noChangeShapeType="1"/>
            </p:cNvSpPr>
            <p:nvPr/>
          </p:nvSpPr>
          <p:spPr bwMode="auto">
            <a:xfrm>
              <a:off x="6985000" y="1933575"/>
              <a:ext cx="0" cy="5762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62" name="Group 21"/>
            <p:cNvGrpSpPr>
              <a:grpSpLocks/>
            </p:cNvGrpSpPr>
            <p:nvPr/>
          </p:nvGrpSpPr>
          <p:grpSpPr bwMode="auto">
            <a:xfrm>
              <a:off x="5237163" y="2147888"/>
              <a:ext cx="331787" cy="152400"/>
              <a:chOff x="6261" y="825"/>
              <a:chExt cx="453" cy="192"/>
            </a:xfrm>
          </p:grpSpPr>
          <p:sp>
            <p:nvSpPr>
              <p:cNvPr id="134" name="AutoShape 12"/>
              <p:cNvSpPr>
                <a:spLocks noChangeArrowheads="1"/>
              </p:cNvSpPr>
              <p:nvPr/>
            </p:nvSpPr>
            <p:spPr bwMode="auto">
              <a:xfrm>
                <a:off x="6261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Rectangle 102"/>
              <p:cNvSpPr>
                <a:spLocks noChangeArrowheads="1"/>
              </p:cNvSpPr>
              <p:nvPr/>
            </p:nvSpPr>
            <p:spPr bwMode="auto">
              <a:xfrm>
                <a:off x="630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03"/>
              <p:cNvSpPr>
                <a:spLocks noChangeArrowheads="1"/>
              </p:cNvSpPr>
              <p:nvPr/>
            </p:nvSpPr>
            <p:spPr bwMode="auto">
              <a:xfrm>
                <a:off x="640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04"/>
              <p:cNvSpPr>
                <a:spLocks noChangeArrowheads="1"/>
              </p:cNvSpPr>
              <p:nvPr/>
            </p:nvSpPr>
            <p:spPr bwMode="auto">
              <a:xfrm>
                <a:off x="652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Rectangle 105"/>
              <p:cNvSpPr>
                <a:spLocks noChangeArrowheads="1"/>
              </p:cNvSpPr>
              <p:nvPr/>
            </p:nvSpPr>
            <p:spPr bwMode="auto">
              <a:xfrm>
                <a:off x="661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3" name="Group 22"/>
            <p:cNvGrpSpPr>
              <a:grpSpLocks/>
            </p:cNvGrpSpPr>
            <p:nvPr/>
          </p:nvGrpSpPr>
          <p:grpSpPr bwMode="auto">
            <a:xfrm>
              <a:off x="5645150" y="2147888"/>
              <a:ext cx="331788" cy="152400"/>
              <a:chOff x="6805" y="825"/>
              <a:chExt cx="453" cy="192"/>
            </a:xfrm>
          </p:grpSpPr>
          <p:sp>
            <p:nvSpPr>
              <p:cNvPr id="129" name="AutoShape 18"/>
              <p:cNvSpPr>
                <a:spLocks noChangeArrowheads="1"/>
              </p:cNvSpPr>
              <p:nvPr/>
            </p:nvSpPr>
            <p:spPr bwMode="auto">
              <a:xfrm>
                <a:off x="6805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Rectangle 97"/>
              <p:cNvSpPr>
                <a:spLocks noChangeArrowheads="1"/>
              </p:cNvSpPr>
              <p:nvPr/>
            </p:nvSpPr>
            <p:spPr bwMode="auto">
              <a:xfrm>
                <a:off x="684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Rectangle 98"/>
              <p:cNvSpPr>
                <a:spLocks noChangeArrowheads="1"/>
              </p:cNvSpPr>
              <p:nvPr/>
            </p:nvSpPr>
            <p:spPr bwMode="auto">
              <a:xfrm>
                <a:off x="694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Rectangle 99"/>
              <p:cNvSpPr>
                <a:spLocks noChangeArrowheads="1"/>
              </p:cNvSpPr>
              <p:nvPr/>
            </p:nvSpPr>
            <p:spPr bwMode="auto">
              <a:xfrm>
                <a:off x="706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Rectangle 100"/>
              <p:cNvSpPr>
                <a:spLocks noChangeArrowheads="1"/>
              </p:cNvSpPr>
              <p:nvPr/>
            </p:nvSpPr>
            <p:spPr bwMode="auto">
              <a:xfrm>
                <a:off x="716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4" name="Group 23"/>
            <p:cNvGrpSpPr>
              <a:grpSpLocks/>
            </p:cNvGrpSpPr>
            <p:nvPr/>
          </p:nvGrpSpPr>
          <p:grpSpPr bwMode="auto">
            <a:xfrm>
              <a:off x="6575425" y="2147888"/>
              <a:ext cx="331788" cy="152400"/>
              <a:chOff x="7667" y="825"/>
              <a:chExt cx="453" cy="192"/>
            </a:xfrm>
          </p:grpSpPr>
          <p:sp>
            <p:nvSpPr>
              <p:cNvPr id="124" name="AutoShape 24"/>
              <p:cNvSpPr>
                <a:spLocks noChangeArrowheads="1"/>
              </p:cNvSpPr>
              <p:nvPr/>
            </p:nvSpPr>
            <p:spPr bwMode="auto">
              <a:xfrm>
                <a:off x="7667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92"/>
              <p:cNvSpPr>
                <a:spLocks noChangeArrowheads="1"/>
              </p:cNvSpPr>
              <p:nvPr/>
            </p:nvSpPr>
            <p:spPr bwMode="auto">
              <a:xfrm>
                <a:off x="771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93"/>
              <p:cNvSpPr>
                <a:spLocks noChangeArrowheads="1"/>
              </p:cNvSpPr>
              <p:nvPr/>
            </p:nvSpPr>
            <p:spPr bwMode="auto">
              <a:xfrm>
                <a:off x="780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Rectangle 94"/>
              <p:cNvSpPr>
                <a:spLocks noChangeArrowheads="1"/>
              </p:cNvSpPr>
              <p:nvPr/>
            </p:nvSpPr>
            <p:spPr bwMode="auto">
              <a:xfrm>
                <a:off x="792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Rectangle 95"/>
              <p:cNvSpPr>
                <a:spLocks noChangeArrowheads="1"/>
              </p:cNvSpPr>
              <p:nvPr/>
            </p:nvSpPr>
            <p:spPr bwMode="auto">
              <a:xfrm>
                <a:off x="802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5" name="Rectangle 24"/>
            <p:cNvSpPr>
              <a:spLocks noChangeArrowheads="1"/>
            </p:cNvSpPr>
            <p:nvPr/>
          </p:nvSpPr>
          <p:spPr bwMode="auto">
            <a:xfrm>
              <a:off x="7232650" y="1960563"/>
              <a:ext cx="1196975" cy="71437"/>
            </a:xfrm>
            <a:prstGeom prst="rect">
              <a:avLst/>
            </a:prstGeom>
            <a:pattFill prst="dkVert">
              <a:fgClr>
                <a:srgbClr val="0000FF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66" name="Rectangle 25"/>
            <p:cNvSpPr>
              <a:spLocks noChangeArrowheads="1"/>
            </p:cNvSpPr>
            <p:nvPr/>
          </p:nvSpPr>
          <p:spPr bwMode="auto">
            <a:xfrm>
              <a:off x="7232650" y="2117725"/>
              <a:ext cx="1196975" cy="71438"/>
            </a:xfrm>
            <a:prstGeom prst="rect">
              <a:avLst/>
            </a:prstGeom>
            <a:pattFill prst="dkVert">
              <a:fgClr>
                <a:srgbClr val="0000FF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67" name="Line 31"/>
            <p:cNvSpPr>
              <a:spLocks noChangeShapeType="1"/>
            </p:cNvSpPr>
            <p:nvPr/>
          </p:nvSpPr>
          <p:spPr bwMode="auto">
            <a:xfrm>
              <a:off x="484188" y="2227263"/>
              <a:ext cx="39608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8" name="AutoShape 32"/>
            <p:cNvSpPr>
              <a:spLocks noChangeArrowheads="1"/>
            </p:cNvSpPr>
            <p:nvPr/>
          </p:nvSpPr>
          <p:spPr bwMode="auto">
            <a:xfrm>
              <a:off x="377825" y="2151063"/>
              <a:ext cx="141288" cy="152400"/>
            </a:xfrm>
            <a:prstGeom prst="flowChartMagneticDrum">
              <a:avLst/>
            </a:prstGeom>
            <a:solidFill>
              <a:srgbClr val="9933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69" name="Text Box 36"/>
            <p:cNvSpPr txBox="1">
              <a:spLocks noChangeArrowheads="1"/>
            </p:cNvSpPr>
            <p:nvPr/>
          </p:nvSpPr>
          <p:spPr bwMode="auto">
            <a:xfrm>
              <a:off x="792163" y="2349499"/>
              <a:ext cx="1223964" cy="1032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endParaRPr lang="en-GB" altLang="en-US" sz="1400" dirty="0">
                <a:solidFill>
                  <a:srgbClr val="000000"/>
                </a:solidFill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70" name="AutoShape 39"/>
            <p:cNvSpPr>
              <a:spLocks noChangeArrowheads="1"/>
            </p:cNvSpPr>
            <p:nvPr/>
          </p:nvSpPr>
          <p:spPr bwMode="auto">
            <a:xfrm>
              <a:off x="2066925" y="2151063"/>
              <a:ext cx="111125" cy="152400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rgbClr val="000000"/>
                </a:solidFill>
              </a:endParaRPr>
            </a:p>
          </p:txBody>
        </p:sp>
        <p:grpSp>
          <p:nvGrpSpPr>
            <p:cNvPr id="71" name="Group 32"/>
            <p:cNvGrpSpPr>
              <a:grpSpLocks/>
            </p:cNvGrpSpPr>
            <p:nvPr/>
          </p:nvGrpSpPr>
          <p:grpSpPr bwMode="auto">
            <a:xfrm>
              <a:off x="2366969" y="2074863"/>
              <a:ext cx="457201" cy="228600"/>
              <a:chOff x="3743" y="1212"/>
              <a:chExt cx="624" cy="288"/>
            </a:xfrm>
          </p:grpSpPr>
          <p:sp>
            <p:nvSpPr>
              <p:cNvPr id="117" name="AutoShape 41"/>
              <p:cNvSpPr>
                <a:spLocks noChangeArrowheads="1"/>
              </p:cNvSpPr>
              <p:nvPr/>
            </p:nvSpPr>
            <p:spPr bwMode="auto">
              <a:xfrm>
                <a:off x="4223" y="1308"/>
                <a:ext cx="144" cy="192"/>
              </a:xfrm>
              <a:prstGeom prst="triangle">
                <a:avLst>
                  <a:gd name="adj" fmla="val 50000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AutoShape 42"/>
              <p:cNvSpPr>
                <a:spLocks noChangeArrowheads="1"/>
              </p:cNvSpPr>
              <p:nvPr/>
            </p:nvSpPr>
            <p:spPr bwMode="auto">
              <a:xfrm>
                <a:off x="3743" y="1308"/>
                <a:ext cx="144" cy="192"/>
              </a:xfrm>
              <a:prstGeom prst="triangle">
                <a:avLst>
                  <a:gd name="adj" fmla="val 50000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Freeform 86"/>
              <p:cNvSpPr>
                <a:spLocks noChangeArrowheads="1"/>
              </p:cNvSpPr>
              <p:nvPr/>
            </p:nvSpPr>
            <p:spPr bwMode="auto">
              <a:xfrm>
                <a:off x="3888" y="1212"/>
                <a:ext cx="144" cy="240"/>
              </a:xfrm>
              <a:custGeom>
                <a:avLst/>
                <a:gdLst>
                  <a:gd name="T0" fmla="*/ 0 w 636"/>
                  <a:gd name="T1" fmla="*/ 0 h 1060"/>
                  <a:gd name="T2" fmla="*/ 0 w 636"/>
                  <a:gd name="T3" fmla="*/ 0 h 1060"/>
                  <a:gd name="T4" fmla="*/ 0 w 636"/>
                  <a:gd name="T5" fmla="*/ 0 h 1060"/>
                  <a:gd name="T6" fmla="*/ 0 w 636"/>
                  <a:gd name="T7" fmla="*/ 0 h 10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6"/>
                  <a:gd name="T13" fmla="*/ 0 h 1060"/>
                  <a:gd name="T14" fmla="*/ 636 w 636"/>
                  <a:gd name="T15" fmla="*/ 1060 h 10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6" h="1060">
                    <a:moveTo>
                      <a:pt x="317" y="1059"/>
                    </a:moveTo>
                    <a:lnTo>
                      <a:pt x="635" y="0"/>
                    </a:lnTo>
                    <a:lnTo>
                      <a:pt x="0" y="0"/>
                    </a:lnTo>
                    <a:lnTo>
                      <a:pt x="317" y="1059"/>
                    </a:lnTo>
                  </a:path>
                </a:pathLst>
              </a:cu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87"/>
              <p:cNvSpPr>
                <a:spLocks noChangeArrowheads="1"/>
              </p:cNvSpPr>
              <p:nvPr/>
            </p:nvSpPr>
            <p:spPr bwMode="auto">
              <a:xfrm>
                <a:off x="4079" y="1212"/>
                <a:ext cx="144" cy="240"/>
              </a:xfrm>
              <a:custGeom>
                <a:avLst/>
                <a:gdLst>
                  <a:gd name="T0" fmla="*/ 0 w 636"/>
                  <a:gd name="T1" fmla="*/ 0 h 1060"/>
                  <a:gd name="T2" fmla="*/ 0 w 636"/>
                  <a:gd name="T3" fmla="*/ 0 h 1060"/>
                  <a:gd name="T4" fmla="*/ 0 w 636"/>
                  <a:gd name="T5" fmla="*/ 0 h 1060"/>
                  <a:gd name="T6" fmla="*/ 0 w 636"/>
                  <a:gd name="T7" fmla="*/ 0 h 10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6"/>
                  <a:gd name="T13" fmla="*/ 0 h 1060"/>
                  <a:gd name="T14" fmla="*/ 636 w 636"/>
                  <a:gd name="T15" fmla="*/ 1060 h 10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6" h="1060">
                    <a:moveTo>
                      <a:pt x="317" y="1059"/>
                    </a:moveTo>
                    <a:lnTo>
                      <a:pt x="635" y="0"/>
                    </a:lnTo>
                    <a:lnTo>
                      <a:pt x="0" y="0"/>
                    </a:lnTo>
                    <a:lnTo>
                      <a:pt x="317" y="1059"/>
                    </a:lnTo>
                  </a:path>
                </a:pathLst>
              </a:cu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Line 45"/>
              <p:cNvSpPr>
                <a:spLocks noChangeShapeType="1"/>
              </p:cNvSpPr>
              <p:nvPr/>
            </p:nvSpPr>
            <p:spPr bwMode="auto">
              <a:xfrm flipV="1">
                <a:off x="3791" y="1307"/>
                <a:ext cx="144" cy="9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Line 46"/>
              <p:cNvSpPr>
                <a:spLocks noChangeShapeType="1"/>
              </p:cNvSpPr>
              <p:nvPr/>
            </p:nvSpPr>
            <p:spPr bwMode="auto">
              <a:xfrm flipH="1" flipV="1">
                <a:off x="4174" y="1307"/>
                <a:ext cx="146" cy="9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Line 47"/>
              <p:cNvSpPr>
                <a:spLocks noChangeShapeType="1"/>
              </p:cNvSpPr>
              <p:nvPr/>
            </p:nvSpPr>
            <p:spPr bwMode="auto">
              <a:xfrm>
                <a:off x="3935" y="1308"/>
                <a:ext cx="240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2" name="Text Box 48"/>
            <p:cNvSpPr txBox="1">
              <a:spLocks noChangeArrowheads="1"/>
            </p:cNvSpPr>
            <p:nvPr/>
          </p:nvSpPr>
          <p:spPr bwMode="auto">
            <a:xfrm>
              <a:off x="1897307" y="2349106"/>
              <a:ext cx="504823" cy="1032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endParaRPr lang="en-GB" altLang="en-US" sz="1400" dirty="0">
                <a:solidFill>
                  <a:srgbClr val="000000"/>
                </a:solidFill>
                <a:latin typeface="Times New Roman" pitchFamily="18" charset="0"/>
                <a:ea typeface="Gulim" pitchFamily="34" charset="-127"/>
              </a:endParaRPr>
            </a:p>
          </p:txBody>
        </p:sp>
        <p:grpSp>
          <p:nvGrpSpPr>
            <p:cNvPr id="73" name="Group 36"/>
            <p:cNvGrpSpPr>
              <a:grpSpLocks/>
            </p:cNvGrpSpPr>
            <p:nvPr/>
          </p:nvGrpSpPr>
          <p:grpSpPr bwMode="auto">
            <a:xfrm>
              <a:off x="4537054" y="2122488"/>
              <a:ext cx="522285" cy="198437"/>
              <a:chOff x="4099" y="1269"/>
              <a:chExt cx="593" cy="209"/>
            </a:xfrm>
          </p:grpSpPr>
          <p:sp>
            <p:nvSpPr>
              <p:cNvPr id="110" name="Freeform 77"/>
              <p:cNvSpPr>
                <a:spLocks noChangeArrowheads="1"/>
              </p:cNvSpPr>
              <p:nvPr/>
            </p:nvSpPr>
            <p:spPr bwMode="auto">
              <a:xfrm flipV="1">
                <a:off x="4243" y="1269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Freeform 78"/>
              <p:cNvSpPr>
                <a:spLocks noChangeArrowheads="1"/>
              </p:cNvSpPr>
              <p:nvPr/>
            </p:nvSpPr>
            <p:spPr bwMode="auto">
              <a:xfrm flipV="1">
                <a:off x="4468" y="1269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Freeform 79"/>
              <p:cNvSpPr>
                <a:spLocks noChangeArrowheads="1"/>
              </p:cNvSpPr>
              <p:nvPr/>
            </p:nvSpPr>
            <p:spPr bwMode="auto">
              <a:xfrm>
                <a:off x="4099" y="1308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Freeform 80"/>
              <p:cNvSpPr>
                <a:spLocks noChangeArrowheads="1"/>
              </p:cNvSpPr>
              <p:nvPr/>
            </p:nvSpPr>
            <p:spPr bwMode="auto">
              <a:xfrm>
                <a:off x="4608" y="1308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Line 56"/>
              <p:cNvSpPr>
                <a:spLocks noChangeShapeType="1"/>
              </p:cNvSpPr>
              <p:nvPr/>
            </p:nvSpPr>
            <p:spPr bwMode="auto">
              <a:xfrm rot="20809647" flipV="1">
                <a:off x="4128" y="1344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Line 57"/>
              <p:cNvSpPr>
                <a:spLocks noChangeShapeType="1"/>
              </p:cNvSpPr>
              <p:nvPr/>
            </p:nvSpPr>
            <p:spPr bwMode="auto">
              <a:xfrm>
                <a:off x="4266" y="1330"/>
                <a:ext cx="26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Line 58"/>
              <p:cNvSpPr>
                <a:spLocks noChangeShapeType="1"/>
              </p:cNvSpPr>
              <p:nvPr/>
            </p:nvSpPr>
            <p:spPr bwMode="auto">
              <a:xfrm rot="790353" flipH="1" flipV="1">
                <a:off x="4524" y="1344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4" name="AutoShape 59"/>
            <p:cNvSpPr>
              <a:spLocks noChangeArrowheads="1"/>
            </p:cNvSpPr>
            <p:nvPr/>
          </p:nvSpPr>
          <p:spPr bwMode="auto">
            <a:xfrm>
              <a:off x="941388" y="2141269"/>
              <a:ext cx="166687" cy="1522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75" name="Group 38"/>
            <p:cNvGrpSpPr>
              <a:grpSpLocks/>
            </p:cNvGrpSpPr>
            <p:nvPr/>
          </p:nvGrpSpPr>
          <p:grpSpPr bwMode="auto">
            <a:xfrm>
              <a:off x="973138" y="2159000"/>
              <a:ext cx="104775" cy="114300"/>
              <a:chOff x="1867" y="843"/>
              <a:chExt cx="144" cy="144"/>
            </a:xfrm>
          </p:grpSpPr>
          <p:sp>
            <p:nvSpPr>
              <p:cNvPr id="108" name="Rectangle 75"/>
              <p:cNvSpPr>
                <a:spLocks noChangeArrowheads="1"/>
              </p:cNvSpPr>
              <p:nvPr/>
            </p:nvSpPr>
            <p:spPr bwMode="auto">
              <a:xfrm>
                <a:off x="1867" y="843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76"/>
              <p:cNvSpPr>
                <a:spLocks noChangeArrowheads="1"/>
              </p:cNvSpPr>
              <p:nvPr/>
            </p:nvSpPr>
            <p:spPr bwMode="auto">
              <a:xfrm>
                <a:off x="1963" y="843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6" name="Group 40"/>
            <p:cNvGrpSpPr>
              <a:grpSpLocks/>
            </p:cNvGrpSpPr>
            <p:nvPr/>
          </p:nvGrpSpPr>
          <p:grpSpPr bwMode="auto">
            <a:xfrm>
              <a:off x="2930525" y="2141538"/>
              <a:ext cx="333375" cy="152400"/>
              <a:chOff x="3765" y="825"/>
              <a:chExt cx="453" cy="192"/>
            </a:xfrm>
          </p:grpSpPr>
          <p:sp>
            <p:nvSpPr>
              <p:cNvPr id="103" name="AutoShape 65"/>
              <p:cNvSpPr>
                <a:spLocks noChangeArrowheads="1"/>
              </p:cNvSpPr>
              <p:nvPr/>
            </p:nvSpPr>
            <p:spPr bwMode="auto">
              <a:xfrm>
                <a:off x="3765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71"/>
              <p:cNvSpPr>
                <a:spLocks noChangeArrowheads="1"/>
              </p:cNvSpPr>
              <p:nvPr/>
            </p:nvSpPr>
            <p:spPr bwMode="auto">
              <a:xfrm>
                <a:off x="380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72"/>
              <p:cNvSpPr>
                <a:spLocks noChangeArrowheads="1"/>
              </p:cNvSpPr>
              <p:nvPr/>
            </p:nvSpPr>
            <p:spPr bwMode="auto">
              <a:xfrm>
                <a:off x="390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73"/>
              <p:cNvSpPr>
                <a:spLocks noChangeArrowheads="1"/>
              </p:cNvSpPr>
              <p:nvPr/>
            </p:nvSpPr>
            <p:spPr bwMode="auto">
              <a:xfrm>
                <a:off x="402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74"/>
              <p:cNvSpPr>
                <a:spLocks noChangeArrowheads="1"/>
              </p:cNvSpPr>
              <p:nvPr/>
            </p:nvSpPr>
            <p:spPr bwMode="auto">
              <a:xfrm>
                <a:off x="412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7" name="Group 41"/>
            <p:cNvGrpSpPr>
              <a:grpSpLocks/>
            </p:cNvGrpSpPr>
            <p:nvPr/>
          </p:nvGrpSpPr>
          <p:grpSpPr bwMode="auto">
            <a:xfrm>
              <a:off x="1601788" y="2141538"/>
              <a:ext cx="331787" cy="152400"/>
              <a:chOff x="1951" y="825"/>
              <a:chExt cx="453" cy="192"/>
            </a:xfrm>
          </p:grpSpPr>
          <p:sp>
            <p:nvSpPr>
              <p:cNvPr id="98" name="AutoShape 71"/>
              <p:cNvSpPr>
                <a:spLocks noChangeArrowheads="1"/>
              </p:cNvSpPr>
              <p:nvPr/>
            </p:nvSpPr>
            <p:spPr bwMode="auto">
              <a:xfrm>
                <a:off x="1951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66"/>
              <p:cNvSpPr>
                <a:spLocks noChangeArrowheads="1"/>
              </p:cNvSpPr>
              <p:nvPr/>
            </p:nvSpPr>
            <p:spPr bwMode="auto">
              <a:xfrm>
                <a:off x="199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67"/>
              <p:cNvSpPr>
                <a:spLocks noChangeArrowheads="1"/>
              </p:cNvSpPr>
              <p:nvPr/>
            </p:nvSpPr>
            <p:spPr bwMode="auto">
              <a:xfrm>
                <a:off x="209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68"/>
              <p:cNvSpPr>
                <a:spLocks noChangeArrowheads="1"/>
              </p:cNvSpPr>
              <p:nvPr/>
            </p:nvSpPr>
            <p:spPr bwMode="auto">
              <a:xfrm>
                <a:off x="221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69"/>
              <p:cNvSpPr>
                <a:spLocks noChangeArrowheads="1"/>
              </p:cNvSpPr>
              <p:nvPr/>
            </p:nvSpPr>
            <p:spPr bwMode="auto">
              <a:xfrm>
                <a:off x="230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8" name="Group 42"/>
            <p:cNvGrpSpPr>
              <a:grpSpLocks/>
            </p:cNvGrpSpPr>
            <p:nvPr/>
          </p:nvGrpSpPr>
          <p:grpSpPr bwMode="auto">
            <a:xfrm>
              <a:off x="3330575" y="2141538"/>
              <a:ext cx="331788" cy="152400"/>
              <a:chOff x="4309" y="825"/>
              <a:chExt cx="453" cy="192"/>
            </a:xfrm>
          </p:grpSpPr>
          <p:sp>
            <p:nvSpPr>
              <p:cNvPr id="93" name="AutoShape 77"/>
              <p:cNvSpPr>
                <a:spLocks noChangeArrowheads="1"/>
              </p:cNvSpPr>
              <p:nvPr/>
            </p:nvSpPr>
            <p:spPr bwMode="auto">
              <a:xfrm>
                <a:off x="4309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61"/>
              <p:cNvSpPr>
                <a:spLocks noChangeArrowheads="1"/>
              </p:cNvSpPr>
              <p:nvPr/>
            </p:nvSpPr>
            <p:spPr bwMode="auto">
              <a:xfrm>
                <a:off x="435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62"/>
              <p:cNvSpPr>
                <a:spLocks noChangeArrowheads="1"/>
              </p:cNvSpPr>
              <p:nvPr/>
            </p:nvSpPr>
            <p:spPr bwMode="auto">
              <a:xfrm>
                <a:off x="444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63"/>
              <p:cNvSpPr>
                <a:spLocks noChangeArrowheads="1"/>
              </p:cNvSpPr>
              <p:nvPr/>
            </p:nvSpPr>
            <p:spPr bwMode="auto">
              <a:xfrm>
                <a:off x="457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64"/>
              <p:cNvSpPr>
                <a:spLocks noChangeArrowheads="1"/>
              </p:cNvSpPr>
              <p:nvPr/>
            </p:nvSpPr>
            <p:spPr bwMode="auto">
              <a:xfrm>
                <a:off x="466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9" name="Group 44"/>
            <p:cNvGrpSpPr>
              <a:grpSpLocks/>
            </p:cNvGrpSpPr>
            <p:nvPr/>
          </p:nvGrpSpPr>
          <p:grpSpPr bwMode="auto">
            <a:xfrm>
              <a:off x="1203325" y="2141538"/>
              <a:ext cx="331788" cy="152400"/>
              <a:chOff x="1407" y="825"/>
              <a:chExt cx="453" cy="192"/>
            </a:xfrm>
          </p:grpSpPr>
          <p:sp>
            <p:nvSpPr>
              <p:cNvPr id="88" name="AutoShape 84"/>
              <p:cNvSpPr>
                <a:spLocks noChangeArrowheads="1"/>
              </p:cNvSpPr>
              <p:nvPr/>
            </p:nvSpPr>
            <p:spPr bwMode="auto">
              <a:xfrm>
                <a:off x="1407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56"/>
              <p:cNvSpPr>
                <a:spLocks noChangeArrowheads="1"/>
              </p:cNvSpPr>
              <p:nvPr/>
            </p:nvSpPr>
            <p:spPr bwMode="auto">
              <a:xfrm>
                <a:off x="166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57"/>
              <p:cNvSpPr>
                <a:spLocks noChangeArrowheads="1"/>
              </p:cNvSpPr>
              <p:nvPr/>
            </p:nvSpPr>
            <p:spPr bwMode="auto">
              <a:xfrm>
                <a:off x="176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58"/>
              <p:cNvSpPr>
                <a:spLocks noChangeArrowheads="1"/>
              </p:cNvSpPr>
              <p:nvPr/>
            </p:nvSpPr>
            <p:spPr bwMode="auto">
              <a:xfrm>
                <a:off x="154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59"/>
              <p:cNvSpPr>
                <a:spLocks noChangeArrowheads="1"/>
              </p:cNvSpPr>
              <p:nvPr/>
            </p:nvSpPr>
            <p:spPr bwMode="auto">
              <a:xfrm>
                <a:off x="145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0" name="Group 46"/>
            <p:cNvGrpSpPr>
              <a:grpSpLocks/>
            </p:cNvGrpSpPr>
            <p:nvPr/>
          </p:nvGrpSpPr>
          <p:grpSpPr bwMode="auto">
            <a:xfrm>
              <a:off x="3724275" y="2141538"/>
              <a:ext cx="331788" cy="152400"/>
              <a:chOff x="5716" y="825"/>
              <a:chExt cx="453" cy="192"/>
            </a:xfrm>
          </p:grpSpPr>
          <p:sp>
            <p:nvSpPr>
              <p:cNvPr id="83" name="AutoShape 91"/>
              <p:cNvSpPr>
                <a:spLocks noChangeArrowheads="1"/>
              </p:cNvSpPr>
              <p:nvPr/>
            </p:nvSpPr>
            <p:spPr bwMode="auto">
              <a:xfrm>
                <a:off x="5716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51"/>
              <p:cNvSpPr>
                <a:spLocks noChangeArrowheads="1"/>
              </p:cNvSpPr>
              <p:nvPr/>
            </p:nvSpPr>
            <p:spPr bwMode="auto">
              <a:xfrm>
                <a:off x="5759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52"/>
              <p:cNvSpPr>
                <a:spLocks noChangeArrowheads="1"/>
              </p:cNvSpPr>
              <p:nvPr/>
            </p:nvSpPr>
            <p:spPr bwMode="auto">
              <a:xfrm>
                <a:off x="5855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53"/>
              <p:cNvSpPr>
                <a:spLocks noChangeArrowheads="1"/>
              </p:cNvSpPr>
              <p:nvPr/>
            </p:nvSpPr>
            <p:spPr bwMode="auto">
              <a:xfrm>
                <a:off x="5977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54"/>
              <p:cNvSpPr>
                <a:spLocks noChangeArrowheads="1"/>
              </p:cNvSpPr>
              <p:nvPr/>
            </p:nvSpPr>
            <p:spPr bwMode="auto">
              <a:xfrm>
                <a:off x="6073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1" name="Text Box 97"/>
            <p:cNvSpPr txBox="1">
              <a:spLocks noChangeArrowheads="1"/>
            </p:cNvSpPr>
            <p:nvPr/>
          </p:nvSpPr>
          <p:spPr bwMode="auto">
            <a:xfrm>
              <a:off x="2234990" y="1756766"/>
              <a:ext cx="895210" cy="922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alt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82" name="Text Box 98"/>
            <p:cNvSpPr txBox="1">
              <a:spLocks noChangeArrowheads="1"/>
            </p:cNvSpPr>
            <p:nvPr/>
          </p:nvSpPr>
          <p:spPr bwMode="auto">
            <a:xfrm>
              <a:off x="4318391" y="1784826"/>
              <a:ext cx="890357" cy="922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altLang="en-US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6640232" y="1422777"/>
            <a:ext cx="1545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UK-FEL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0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301208"/>
            <a:ext cx="1584176" cy="118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" name="TextBox 140"/>
          <p:cNvSpPr txBox="1"/>
          <p:nvPr/>
        </p:nvSpPr>
        <p:spPr>
          <a:xfrm>
            <a:off x="3681359" y="5146636"/>
            <a:ext cx="535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IBEX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868144" y="6237312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AWAKE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" name="Picture 3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" t="7577" r="2303" b="3130"/>
          <a:stretch/>
        </p:blipFill>
        <p:spPr bwMode="auto">
          <a:xfrm>
            <a:off x="7452320" y="5454776"/>
            <a:ext cx="1110418" cy="103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" name="Picture 6" descr="LCSP_SLAC-setup"/>
          <p:cNvPicPr>
            <a:picLocks noChangeAspect="1" noChangeArrowheads="1"/>
          </p:cNvPicPr>
          <p:nvPr/>
        </p:nvPicPr>
        <p:blipFill rotWithShape="1">
          <a:blip r:embed="rId16" cstate="screen"/>
          <a:srcRect b="25485"/>
          <a:stretch/>
        </p:blipFill>
        <p:spPr bwMode="auto">
          <a:xfrm>
            <a:off x="7409130" y="1556851"/>
            <a:ext cx="1647611" cy="119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" name="TextBox 144"/>
          <p:cNvSpPr txBox="1"/>
          <p:nvPr/>
        </p:nvSpPr>
        <p:spPr>
          <a:xfrm>
            <a:off x="7415857" y="2719953"/>
            <a:ext cx="1640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Beam diagnostics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899592" y="738166"/>
            <a:ext cx="1879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spc="-100" dirty="0" smtClean="0">
                <a:solidFill>
                  <a:srgbClr val="C00000"/>
                </a:solidFill>
                <a:latin typeface="Arial"/>
              </a:rPr>
              <a:t>2017 -2021</a:t>
            </a:r>
            <a:endParaRPr lang="en-GB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083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4" t="5460" r="4662"/>
          <a:stretch>
            <a:fillRect/>
          </a:stretch>
        </p:blipFill>
        <p:spPr bwMode="auto">
          <a:xfrm>
            <a:off x="5940425" y="4234309"/>
            <a:ext cx="3132138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254996" y="692696"/>
            <a:ext cx="7576767" cy="59842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3027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Preliminary calculations on a </a:t>
            </a:r>
            <a:r>
              <a:rPr lang="en-GB" sz="2800" b="1" dirty="0" err="1" smtClean="0">
                <a:solidFill>
                  <a:srgbClr val="3027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SwissFEL</a:t>
            </a:r>
            <a:r>
              <a:rPr lang="en-GB" sz="2800" b="1" dirty="0" smtClean="0">
                <a:solidFill>
                  <a:srgbClr val="3027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+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510481" y="2526671"/>
            <a:ext cx="5149850" cy="34464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Energy	8.7 </a:t>
            </a:r>
            <a:r>
              <a:rPr lang="en-GB" dirty="0" err="1" smtClean="0">
                <a:solidFill>
                  <a:srgbClr val="000000"/>
                </a:solidFill>
              </a:rPr>
              <a:t>GeV</a:t>
            </a:r>
            <a:endParaRPr lang="en-GB" dirty="0" smtClean="0">
              <a:solidFill>
                <a:srgbClr val="000000"/>
              </a:solidFill>
            </a:endParaRP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Repetition rate	100 Hz (each FEL)</a:t>
            </a: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Max. photon energy	~ 18.6 </a:t>
            </a:r>
            <a:r>
              <a:rPr lang="en-GB" dirty="0" err="1" smtClean="0">
                <a:solidFill>
                  <a:srgbClr val="000000"/>
                </a:solidFill>
              </a:rPr>
              <a:t>keV</a:t>
            </a:r>
            <a:endParaRPr lang="en-GB" dirty="0" smtClean="0">
              <a:solidFill>
                <a:srgbClr val="000000"/>
              </a:solidFill>
            </a:endParaRP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Pulse duration	20-30 fs</a:t>
            </a: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Photons/pulse (10 </a:t>
            </a:r>
            <a:r>
              <a:rPr lang="en-GB" dirty="0" err="1" smtClean="0">
                <a:solidFill>
                  <a:srgbClr val="000000"/>
                </a:solidFill>
              </a:rPr>
              <a:t>keV</a:t>
            </a:r>
            <a:r>
              <a:rPr lang="en-GB" dirty="0" smtClean="0">
                <a:solidFill>
                  <a:srgbClr val="000000"/>
                </a:solidFill>
              </a:rPr>
              <a:t>)	~ 10</a:t>
            </a:r>
            <a:r>
              <a:rPr lang="en-GB" baseline="30000" dirty="0" smtClean="0">
                <a:solidFill>
                  <a:srgbClr val="000000"/>
                </a:solidFill>
              </a:rPr>
              <a:t>12</a:t>
            </a: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No. of FELs	up to 4 (?)</a:t>
            </a: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Possible FELs	</a:t>
            </a:r>
            <a:r>
              <a:rPr lang="en-GB" dirty="0">
                <a:solidFill>
                  <a:srgbClr val="000000"/>
                </a:solidFill>
              </a:rPr>
              <a:t>SXR (0.1 – 2 </a:t>
            </a:r>
            <a:r>
              <a:rPr lang="en-GB" dirty="0" err="1">
                <a:solidFill>
                  <a:srgbClr val="000000"/>
                </a:solidFill>
              </a:rPr>
              <a:t>keV</a:t>
            </a:r>
            <a:r>
              <a:rPr lang="en-GB" dirty="0">
                <a:solidFill>
                  <a:srgbClr val="000000"/>
                </a:solidFill>
              </a:rPr>
              <a:t>) </a:t>
            </a: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	MXR </a:t>
            </a:r>
            <a:r>
              <a:rPr lang="en-GB" dirty="0">
                <a:solidFill>
                  <a:srgbClr val="000000"/>
                </a:solidFill>
              </a:rPr>
              <a:t>(1.5 – 6 </a:t>
            </a:r>
            <a:r>
              <a:rPr lang="en-GB" dirty="0" err="1">
                <a:solidFill>
                  <a:srgbClr val="000000"/>
                </a:solidFill>
              </a:rPr>
              <a:t>keV</a:t>
            </a:r>
            <a:r>
              <a:rPr lang="en-GB" dirty="0">
                <a:solidFill>
                  <a:srgbClr val="000000"/>
                </a:solidFill>
              </a:rPr>
              <a:t>) </a:t>
            </a: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	HXR </a:t>
            </a:r>
            <a:r>
              <a:rPr lang="en-GB" dirty="0">
                <a:solidFill>
                  <a:srgbClr val="000000"/>
                </a:solidFill>
              </a:rPr>
              <a:t>(5 – 15 </a:t>
            </a:r>
            <a:r>
              <a:rPr lang="en-GB" dirty="0" err="1">
                <a:solidFill>
                  <a:srgbClr val="000000"/>
                </a:solidFill>
              </a:rPr>
              <a:t>keV</a:t>
            </a:r>
            <a:r>
              <a:rPr lang="en-GB" dirty="0" smtClean="0">
                <a:solidFill>
                  <a:srgbClr val="000000"/>
                </a:solidFill>
              </a:rPr>
              <a:t>)</a:t>
            </a: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Experimental stations 	3 per FEL</a:t>
            </a:r>
          </a:p>
          <a:p>
            <a:pPr>
              <a:tabLst>
                <a:tab pos="2874963" algn="l"/>
              </a:tabLst>
              <a:defRPr/>
            </a:pPr>
            <a:r>
              <a:rPr lang="en-GB" dirty="0">
                <a:solidFill>
                  <a:srgbClr val="000000"/>
                </a:solidFill>
              </a:rPr>
              <a:t>F</a:t>
            </a:r>
            <a:r>
              <a:rPr lang="en-GB" dirty="0" smtClean="0">
                <a:solidFill>
                  <a:srgbClr val="000000"/>
                </a:solidFill>
              </a:rPr>
              <a:t>acility length	~ 850 m</a:t>
            </a:r>
          </a:p>
          <a:p>
            <a:pPr>
              <a:tabLst>
                <a:tab pos="287496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Power consumption	~ 7MW</a:t>
            </a:r>
            <a:r>
              <a:rPr lang="en-GB" dirty="0">
                <a:solidFill>
                  <a:srgbClr val="000000"/>
                </a:solidFill>
              </a:rPr>
              <a:t>	</a:t>
            </a:r>
          </a:p>
        </p:txBody>
      </p:sp>
      <p:grpSp>
        <p:nvGrpSpPr>
          <p:cNvPr id="5126" name="Group 7"/>
          <p:cNvGrpSpPr>
            <a:grpSpLocks noChangeAspect="1"/>
          </p:cNvGrpSpPr>
          <p:nvPr/>
        </p:nvGrpSpPr>
        <p:grpSpPr bwMode="auto">
          <a:xfrm>
            <a:off x="142875" y="1124744"/>
            <a:ext cx="8928100" cy="1052513"/>
            <a:chOff x="107950" y="1646326"/>
            <a:chExt cx="8928100" cy="1051755"/>
          </a:xfrm>
        </p:grpSpPr>
        <p:sp>
          <p:nvSpPr>
            <p:cNvPr id="5130" name="Line 4"/>
            <p:cNvSpPr>
              <a:spLocks noChangeShapeType="1"/>
            </p:cNvSpPr>
            <p:nvPr/>
          </p:nvSpPr>
          <p:spPr bwMode="auto">
            <a:xfrm>
              <a:off x="4454525" y="2227263"/>
              <a:ext cx="2541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131" name="Text Box 5"/>
            <p:cNvSpPr txBox="1">
              <a:spLocks noChangeArrowheads="1"/>
            </p:cNvSpPr>
            <p:nvPr/>
          </p:nvSpPr>
          <p:spPr bwMode="auto">
            <a:xfrm>
              <a:off x="5184775" y="2365375"/>
              <a:ext cx="1800225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r>
                <a:rPr lang="en-GB" altLang="ko-KR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S07   S08      ...     </a:t>
              </a:r>
              <a:endParaRPr lang="en-GB" altLang="en-US" sz="1400">
                <a:solidFill>
                  <a:srgbClr val="000000"/>
                </a:solidFill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5132" name="Line 6"/>
            <p:cNvSpPr>
              <a:spLocks noChangeShapeType="1"/>
            </p:cNvSpPr>
            <p:nvPr/>
          </p:nvSpPr>
          <p:spPr bwMode="auto">
            <a:xfrm flipV="1">
              <a:off x="6996113" y="2074863"/>
              <a:ext cx="1397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133" name="Line 7"/>
            <p:cNvSpPr>
              <a:spLocks noChangeShapeType="1"/>
            </p:cNvSpPr>
            <p:nvPr/>
          </p:nvSpPr>
          <p:spPr bwMode="auto">
            <a:xfrm>
              <a:off x="7140575" y="2078038"/>
              <a:ext cx="1403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134" name="Text Box 8"/>
            <p:cNvSpPr txBox="1">
              <a:spLocks noChangeArrowheads="1"/>
            </p:cNvSpPr>
            <p:nvPr/>
          </p:nvSpPr>
          <p:spPr bwMode="auto">
            <a:xfrm>
              <a:off x="7210425" y="2222500"/>
              <a:ext cx="1825625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r>
                <a:rPr lang="en-GB" altLang="ko-KR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50 m UNDULATOR</a:t>
              </a:r>
              <a:endParaRPr lang="en-GB" altLang="en-US" sz="1400">
                <a:solidFill>
                  <a:srgbClr val="000000"/>
                </a:solidFill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5135" name="Text Box 9"/>
            <p:cNvSpPr txBox="1">
              <a:spLocks noChangeArrowheads="1"/>
            </p:cNvSpPr>
            <p:nvPr/>
          </p:nvSpPr>
          <p:spPr bwMode="auto">
            <a:xfrm>
              <a:off x="6709854" y="2421082"/>
              <a:ext cx="8985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>
                  <a:solidFill>
                    <a:srgbClr val="000000"/>
                  </a:solidFill>
                  <a:ea typeface="Gulim" pitchFamily="34" charset="-127"/>
                  <a:cs typeface="Arial" charset="0"/>
                </a:rPr>
                <a:t>~500 m</a:t>
              </a:r>
            </a:p>
          </p:txBody>
        </p:sp>
        <p:sp>
          <p:nvSpPr>
            <p:cNvPr id="5136" name="Line 10"/>
            <p:cNvSpPr>
              <a:spLocks noChangeShapeType="1"/>
            </p:cNvSpPr>
            <p:nvPr/>
          </p:nvSpPr>
          <p:spPr bwMode="auto">
            <a:xfrm>
              <a:off x="6985000" y="1933575"/>
              <a:ext cx="0" cy="5762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5137" name="Group 21"/>
            <p:cNvGrpSpPr>
              <a:grpSpLocks/>
            </p:cNvGrpSpPr>
            <p:nvPr/>
          </p:nvGrpSpPr>
          <p:grpSpPr bwMode="auto">
            <a:xfrm>
              <a:off x="5237163" y="2147888"/>
              <a:ext cx="331787" cy="152400"/>
              <a:chOff x="6261" y="825"/>
              <a:chExt cx="453" cy="192"/>
            </a:xfrm>
          </p:grpSpPr>
          <p:sp>
            <p:nvSpPr>
              <p:cNvPr id="102" name="AutoShape 12"/>
              <p:cNvSpPr>
                <a:spLocks noChangeArrowheads="1"/>
              </p:cNvSpPr>
              <p:nvPr/>
            </p:nvSpPr>
            <p:spPr bwMode="auto">
              <a:xfrm>
                <a:off x="6261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" name="Rectangle 102"/>
              <p:cNvSpPr>
                <a:spLocks noChangeArrowheads="1"/>
              </p:cNvSpPr>
              <p:nvPr/>
            </p:nvSpPr>
            <p:spPr bwMode="auto">
              <a:xfrm>
                <a:off x="630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" name="Rectangle 103"/>
              <p:cNvSpPr>
                <a:spLocks noChangeArrowheads="1"/>
              </p:cNvSpPr>
              <p:nvPr/>
            </p:nvSpPr>
            <p:spPr bwMode="auto">
              <a:xfrm>
                <a:off x="640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" name="Rectangle 104"/>
              <p:cNvSpPr>
                <a:spLocks noChangeArrowheads="1"/>
              </p:cNvSpPr>
              <p:nvPr/>
            </p:nvSpPr>
            <p:spPr bwMode="auto">
              <a:xfrm>
                <a:off x="652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" name="Rectangle 105"/>
              <p:cNvSpPr>
                <a:spLocks noChangeArrowheads="1"/>
              </p:cNvSpPr>
              <p:nvPr/>
            </p:nvSpPr>
            <p:spPr bwMode="auto">
              <a:xfrm>
                <a:off x="661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38" name="Group 22"/>
            <p:cNvGrpSpPr>
              <a:grpSpLocks/>
            </p:cNvGrpSpPr>
            <p:nvPr/>
          </p:nvGrpSpPr>
          <p:grpSpPr bwMode="auto">
            <a:xfrm>
              <a:off x="5645150" y="2147888"/>
              <a:ext cx="331788" cy="152400"/>
              <a:chOff x="6805" y="825"/>
              <a:chExt cx="453" cy="192"/>
            </a:xfrm>
          </p:grpSpPr>
          <p:sp>
            <p:nvSpPr>
              <p:cNvPr id="97" name="AutoShape 18"/>
              <p:cNvSpPr>
                <a:spLocks noChangeArrowheads="1"/>
              </p:cNvSpPr>
              <p:nvPr/>
            </p:nvSpPr>
            <p:spPr bwMode="auto">
              <a:xfrm>
                <a:off x="6805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" name="Rectangle 97"/>
              <p:cNvSpPr>
                <a:spLocks noChangeArrowheads="1"/>
              </p:cNvSpPr>
              <p:nvPr/>
            </p:nvSpPr>
            <p:spPr bwMode="auto">
              <a:xfrm>
                <a:off x="684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" name="Rectangle 98"/>
              <p:cNvSpPr>
                <a:spLocks noChangeArrowheads="1"/>
              </p:cNvSpPr>
              <p:nvPr/>
            </p:nvSpPr>
            <p:spPr bwMode="auto">
              <a:xfrm>
                <a:off x="694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" name="Rectangle 99"/>
              <p:cNvSpPr>
                <a:spLocks noChangeArrowheads="1"/>
              </p:cNvSpPr>
              <p:nvPr/>
            </p:nvSpPr>
            <p:spPr bwMode="auto">
              <a:xfrm>
                <a:off x="706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" name="Rectangle 100"/>
              <p:cNvSpPr>
                <a:spLocks noChangeArrowheads="1"/>
              </p:cNvSpPr>
              <p:nvPr/>
            </p:nvSpPr>
            <p:spPr bwMode="auto">
              <a:xfrm>
                <a:off x="716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39" name="Group 23"/>
            <p:cNvGrpSpPr>
              <a:grpSpLocks/>
            </p:cNvGrpSpPr>
            <p:nvPr/>
          </p:nvGrpSpPr>
          <p:grpSpPr bwMode="auto">
            <a:xfrm>
              <a:off x="6575425" y="2147888"/>
              <a:ext cx="331788" cy="152400"/>
              <a:chOff x="7667" y="825"/>
              <a:chExt cx="453" cy="192"/>
            </a:xfrm>
          </p:grpSpPr>
          <p:sp>
            <p:nvSpPr>
              <p:cNvPr id="92" name="AutoShape 24"/>
              <p:cNvSpPr>
                <a:spLocks noChangeArrowheads="1"/>
              </p:cNvSpPr>
              <p:nvPr/>
            </p:nvSpPr>
            <p:spPr bwMode="auto">
              <a:xfrm>
                <a:off x="7667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" name="Rectangle 92"/>
              <p:cNvSpPr>
                <a:spLocks noChangeArrowheads="1"/>
              </p:cNvSpPr>
              <p:nvPr/>
            </p:nvSpPr>
            <p:spPr bwMode="auto">
              <a:xfrm>
                <a:off x="771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" name="Rectangle 93"/>
              <p:cNvSpPr>
                <a:spLocks noChangeArrowheads="1"/>
              </p:cNvSpPr>
              <p:nvPr/>
            </p:nvSpPr>
            <p:spPr bwMode="auto">
              <a:xfrm>
                <a:off x="780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" name="Rectangle 94"/>
              <p:cNvSpPr>
                <a:spLocks noChangeArrowheads="1"/>
              </p:cNvSpPr>
              <p:nvPr/>
            </p:nvSpPr>
            <p:spPr bwMode="auto">
              <a:xfrm>
                <a:off x="792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" name="Rectangle 95"/>
              <p:cNvSpPr>
                <a:spLocks noChangeArrowheads="1"/>
              </p:cNvSpPr>
              <p:nvPr/>
            </p:nvSpPr>
            <p:spPr bwMode="auto">
              <a:xfrm>
                <a:off x="802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40" name="Rectangle 24"/>
            <p:cNvSpPr>
              <a:spLocks noChangeArrowheads="1"/>
            </p:cNvSpPr>
            <p:nvPr/>
          </p:nvSpPr>
          <p:spPr bwMode="auto">
            <a:xfrm>
              <a:off x="7232650" y="1960563"/>
              <a:ext cx="1196975" cy="71437"/>
            </a:xfrm>
            <a:prstGeom prst="rect">
              <a:avLst/>
            </a:prstGeom>
            <a:pattFill prst="dkVert">
              <a:fgClr>
                <a:srgbClr val="0000FF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5141" name="Rectangle 25"/>
            <p:cNvSpPr>
              <a:spLocks noChangeArrowheads="1"/>
            </p:cNvSpPr>
            <p:nvPr/>
          </p:nvSpPr>
          <p:spPr bwMode="auto">
            <a:xfrm>
              <a:off x="7232650" y="2117725"/>
              <a:ext cx="1196975" cy="71438"/>
            </a:xfrm>
            <a:prstGeom prst="rect">
              <a:avLst/>
            </a:prstGeom>
            <a:pattFill prst="dkVert">
              <a:fgClr>
                <a:srgbClr val="0000FF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5142" name="Line 31"/>
            <p:cNvSpPr>
              <a:spLocks noChangeShapeType="1"/>
            </p:cNvSpPr>
            <p:nvPr/>
          </p:nvSpPr>
          <p:spPr bwMode="auto">
            <a:xfrm>
              <a:off x="484188" y="2227263"/>
              <a:ext cx="39608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143" name="AutoShape 32"/>
            <p:cNvSpPr>
              <a:spLocks noChangeArrowheads="1"/>
            </p:cNvSpPr>
            <p:nvPr/>
          </p:nvSpPr>
          <p:spPr bwMode="auto">
            <a:xfrm>
              <a:off x="377825" y="2151063"/>
              <a:ext cx="141288" cy="152400"/>
            </a:xfrm>
            <a:prstGeom prst="flowChartMagneticDrum">
              <a:avLst/>
            </a:prstGeom>
            <a:solidFill>
              <a:srgbClr val="9933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5144" name="Text Box 36"/>
            <p:cNvSpPr txBox="1">
              <a:spLocks noChangeArrowheads="1"/>
            </p:cNvSpPr>
            <p:nvPr/>
          </p:nvSpPr>
          <p:spPr bwMode="auto">
            <a:xfrm>
              <a:off x="792163" y="2349500"/>
              <a:ext cx="1223962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r>
                <a:rPr lang="en-GB" altLang="ko-KR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S01   S02 S03</a:t>
              </a:r>
              <a:endParaRPr lang="en-GB" altLang="en-US" sz="1400">
                <a:solidFill>
                  <a:srgbClr val="000000"/>
                </a:solidFill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5145" name="Line 37"/>
            <p:cNvSpPr>
              <a:spLocks noChangeShapeType="1"/>
            </p:cNvSpPr>
            <p:nvPr/>
          </p:nvSpPr>
          <p:spPr bwMode="auto">
            <a:xfrm>
              <a:off x="265113" y="1874838"/>
              <a:ext cx="598487" cy="0"/>
            </a:xfrm>
            <a:prstGeom prst="line">
              <a:avLst/>
            </a:prstGeom>
            <a:noFill/>
            <a:ln w="31877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146" name="Text Box 38"/>
            <p:cNvSpPr txBox="1">
              <a:spLocks noChangeArrowheads="1"/>
            </p:cNvSpPr>
            <p:nvPr/>
          </p:nvSpPr>
          <p:spPr bwMode="auto">
            <a:xfrm>
              <a:off x="144463" y="1657350"/>
              <a:ext cx="792162" cy="21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50000"/>
                </a:lnSpc>
                <a:spcBef>
                  <a:spcPts val="1238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r>
                <a:rPr lang="en-GB" altLang="ko-KR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e-</a:t>
              </a:r>
              <a:r>
                <a:rPr lang="en-GB" altLang="en-US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beam</a:t>
              </a:r>
            </a:p>
          </p:txBody>
        </p:sp>
        <p:sp>
          <p:nvSpPr>
            <p:cNvPr id="5147" name="AutoShape 39"/>
            <p:cNvSpPr>
              <a:spLocks noChangeArrowheads="1"/>
            </p:cNvSpPr>
            <p:nvPr/>
          </p:nvSpPr>
          <p:spPr bwMode="auto">
            <a:xfrm>
              <a:off x="2066925" y="2151063"/>
              <a:ext cx="111125" cy="152400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rgbClr val="000000"/>
                </a:solidFill>
              </a:endParaRPr>
            </a:p>
          </p:txBody>
        </p:sp>
        <p:grpSp>
          <p:nvGrpSpPr>
            <p:cNvPr id="5148" name="Group 32"/>
            <p:cNvGrpSpPr>
              <a:grpSpLocks/>
            </p:cNvGrpSpPr>
            <p:nvPr/>
          </p:nvGrpSpPr>
          <p:grpSpPr bwMode="auto">
            <a:xfrm>
              <a:off x="2366969" y="2074863"/>
              <a:ext cx="457201" cy="228600"/>
              <a:chOff x="3743" y="1212"/>
              <a:chExt cx="624" cy="288"/>
            </a:xfrm>
          </p:grpSpPr>
          <p:sp>
            <p:nvSpPr>
              <p:cNvPr id="5200" name="AutoShape 41"/>
              <p:cNvSpPr>
                <a:spLocks noChangeArrowheads="1"/>
              </p:cNvSpPr>
              <p:nvPr/>
            </p:nvSpPr>
            <p:spPr bwMode="auto">
              <a:xfrm>
                <a:off x="4223" y="1308"/>
                <a:ext cx="144" cy="192"/>
              </a:xfrm>
              <a:prstGeom prst="triangle">
                <a:avLst>
                  <a:gd name="adj" fmla="val 50000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" name="AutoShape 42"/>
              <p:cNvSpPr>
                <a:spLocks noChangeArrowheads="1"/>
              </p:cNvSpPr>
              <p:nvPr/>
            </p:nvSpPr>
            <p:spPr bwMode="auto">
              <a:xfrm>
                <a:off x="3743" y="1308"/>
                <a:ext cx="144" cy="192"/>
              </a:xfrm>
              <a:prstGeom prst="triangle">
                <a:avLst>
                  <a:gd name="adj" fmla="val 50000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" name="Freeform 86"/>
              <p:cNvSpPr>
                <a:spLocks noChangeArrowheads="1"/>
              </p:cNvSpPr>
              <p:nvPr/>
            </p:nvSpPr>
            <p:spPr bwMode="auto">
              <a:xfrm>
                <a:off x="3888" y="1212"/>
                <a:ext cx="144" cy="240"/>
              </a:xfrm>
              <a:custGeom>
                <a:avLst/>
                <a:gdLst>
                  <a:gd name="T0" fmla="*/ 0 w 636"/>
                  <a:gd name="T1" fmla="*/ 0 h 1060"/>
                  <a:gd name="T2" fmla="*/ 0 w 636"/>
                  <a:gd name="T3" fmla="*/ 0 h 1060"/>
                  <a:gd name="T4" fmla="*/ 0 w 636"/>
                  <a:gd name="T5" fmla="*/ 0 h 1060"/>
                  <a:gd name="T6" fmla="*/ 0 w 636"/>
                  <a:gd name="T7" fmla="*/ 0 h 10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6"/>
                  <a:gd name="T13" fmla="*/ 0 h 1060"/>
                  <a:gd name="T14" fmla="*/ 636 w 636"/>
                  <a:gd name="T15" fmla="*/ 1060 h 10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6" h="1060">
                    <a:moveTo>
                      <a:pt x="317" y="1059"/>
                    </a:moveTo>
                    <a:lnTo>
                      <a:pt x="635" y="0"/>
                    </a:lnTo>
                    <a:lnTo>
                      <a:pt x="0" y="0"/>
                    </a:lnTo>
                    <a:lnTo>
                      <a:pt x="317" y="1059"/>
                    </a:lnTo>
                  </a:path>
                </a:pathLst>
              </a:cu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" name="Freeform 87"/>
              <p:cNvSpPr>
                <a:spLocks noChangeArrowheads="1"/>
              </p:cNvSpPr>
              <p:nvPr/>
            </p:nvSpPr>
            <p:spPr bwMode="auto">
              <a:xfrm>
                <a:off x="4079" y="1212"/>
                <a:ext cx="144" cy="240"/>
              </a:xfrm>
              <a:custGeom>
                <a:avLst/>
                <a:gdLst>
                  <a:gd name="T0" fmla="*/ 0 w 636"/>
                  <a:gd name="T1" fmla="*/ 0 h 1060"/>
                  <a:gd name="T2" fmla="*/ 0 w 636"/>
                  <a:gd name="T3" fmla="*/ 0 h 1060"/>
                  <a:gd name="T4" fmla="*/ 0 w 636"/>
                  <a:gd name="T5" fmla="*/ 0 h 1060"/>
                  <a:gd name="T6" fmla="*/ 0 w 636"/>
                  <a:gd name="T7" fmla="*/ 0 h 10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6"/>
                  <a:gd name="T13" fmla="*/ 0 h 1060"/>
                  <a:gd name="T14" fmla="*/ 636 w 636"/>
                  <a:gd name="T15" fmla="*/ 1060 h 10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6" h="1060">
                    <a:moveTo>
                      <a:pt x="317" y="1059"/>
                    </a:moveTo>
                    <a:lnTo>
                      <a:pt x="635" y="0"/>
                    </a:lnTo>
                    <a:lnTo>
                      <a:pt x="0" y="0"/>
                    </a:lnTo>
                    <a:lnTo>
                      <a:pt x="317" y="1059"/>
                    </a:lnTo>
                  </a:path>
                </a:pathLst>
              </a:cu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" name="Line 45"/>
              <p:cNvSpPr>
                <a:spLocks noChangeShapeType="1"/>
              </p:cNvSpPr>
              <p:nvPr/>
            </p:nvSpPr>
            <p:spPr bwMode="auto">
              <a:xfrm flipV="1">
                <a:off x="3791" y="1307"/>
                <a:ext cx="144" cy="9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" name="Line 46"/>
              <p:cNvSpPr>
                <a:spLocks noChangeShapeType="1"/>
              </p:cNvSpPr>
              <p:nvPr/>
            </p:nvSpPr>
            <p:spPr bwMode="auto">
              <a:xfrm flipH="1" flipV="1">
                <a:off x="4174" y="1307"/>
                <a:ext cx="146" cy="9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" name="Line 47"/>
              <p:cNvSpPr>
                <a:spLocks noChangeShapeType="1"/>
              </p:cNvSpPr>
              <p:nvPr/>
            </p:nvSpPr>
            <p:spPr bwMode="auto">
              <a:xfrm>
                <a:off x="3935" y="1308"/>
                <a:ext cx="240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49" name="Text Box 48"/>
            <p:cNvSpPr txBox="1">
              <a:spLocks noChangeArrowheads="1"/>
            </p:cNvSpPr>
            <p:nvPr/>
          </p:nvSpPr>
          <p:spPr bwMode="auto">
            <a:xfrm>
              <a:off x="1897307" y="2349105"/>
              <a:ext cx="504825" cy="309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r>
                <a:rPr lang="en-GB" altLang="ko-KR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X01</a:t>
              </a:r>
              <a:endParaRPr lang="en-GB" altLang="en-US" sz="1400">
                <a:solidFill>
                  <a:srgbClr val="000000"/>
                </a:solidFill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5150" name="Text Box 49"/>
            <p:cNvSpPr txBox="1">
              <a:spLocks noChangeArrowheads="1"/>
            </p:cNvSpPr>
            <p:nvPr/>
          </p:nvSpPr>
          <p:spPr bwMode="auto">
            <a:xfrm>
              <a:off x="2325810" y="2365375"/>
              <a:ext cx="574675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r>
                <a:rPr lang="en-GB" altLang="en-US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BC</a:t>
              </a:r>
              <a:r>
                <a:rPr lang="en-GB" altLang="ko-KR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1</a:t>
              </a:r>
              <a:endParaRPr lang="en-GB" altLang="en-US" sz="1400">
                <a:solidFill>
                  <a:srgbClr val="000000"/>
                </a:solidFill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5151" name="Text Box 50"/>
            <p:cNvSpPr txBox="1">
              <a:spLocks noChangeArrowheads="1"/>
            </p:cNvSpPr>
            <p:nvPr/>
          </p:nvSpPr>
          <p:spPr bwMode="auto">
            <a:xfrm>
              <a:off x="4537075" y="2365375"/>
              <a:ext cx="576263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r>
                <a:rPr lang="en-GB" altLang="en-US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BC</a:t>
              </a:r>
              <a:r>
                <a:rPr lang="en-GB" altLang="ko-KR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2</a:t>
              </a:r>
              <a:endParaRPr lang="en-GB" altLang="en-US" sz="1400">
                <a:solidFill>
                  <a:srgbClr val="000000"/>
                </a:solidFill>
                <a:latin typeface="Times New Roman" pitchFamily="18" charset="0"/>
                <a:ea typeface="Gulim" pitchFamily="34" charset="-127"/>
              </a:endParaRPr>
            </a:p>
          </p:txBody>
        </p:sp>
        <p:grpSp>
          <p:nvGrpSpPr>
            <p:cNvPr id="5152" name="Group 36"/>
            <p:cNvGrpSpPr>
              <a:grpSpLocks/>
            </p:cNvGrpSpPr>
            <p:nvPr/>
          </p:nvGrpSpPr>
          <p:grpSpPr bwMode="auto">
            <a:xfrm>
              <a:off x="4537054" y="2122488"/>
              <a:ext cx="522285" cy="198437"/>
              <a:chOff x="4099" y="1269"/>
              <a:chExt cx="593" cy="209"/>
            </a:xfrm>
          </p:grpSpPr>
          <p:sp>
            <p:nvSpPr>
              <p:cNvPr id="5193" name="Freeform 77"/>
              <p:cNvSpPr>
                <a:spLocks noChangeArrowheads="1"/>
              </p:cNvSpPr>
              <p:nvPr/>
            </p:nvSpPr>
            <p:spPr bwMode="auto">
              <a:xfrm flipV="1">
                <a:off x="4243" y="1269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" name="Freeform 78"/>
              <p:cNvSpPr>
                <a:spLocks noChangeArrowheads="1"/>
              </p:cNvSpPr>
              <p:nvPr/>
            </p:nvSpPr>
            <p:spPr bwMode="auto">
              <a:xfrm flipV="1">
                <a:off x="4468" y="1269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" name="Freeform 79"/>
              <p:cNvSpPr>
                <a:spLocks noChangeArrowheads="1"/>
              </p:cNvSpPr>
              <p:nvPr/>
            </p:nvSpPr>
            <p:spPr bwMode="auto">
              <a:xfrm>
                <a:off x="4099" y="1308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" name="Freeform 80"/>
              <p:cNvSpPr>
                <a:spLocks noChangeArrowheads="1"/>
              </p:cNvSpPr>
              <p:nvPr/>
            </p:nvSpPr>
            <p:spPr bwMode="auto">
              <a:xfrm>
                <a:off x="4608" y="1308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" name="Line 56"/>
              <p:cNvSpPr>
                <a:spLocks noChangeShapeType="1"/>
              </p:cNvSpPr>
              <p:nvPr/>
            </p:nvSpPr>
            <p:spPr bwMode="auto">
              <a:xfrm rot="20809647" flipV="1">
                <a:off x="4128" y="1344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" name="Line 57"/>
              <p:cNvSpPr>
                <a:spLocks noChangeShapeType="1"/>
              </p:cNvSpPr>
              <p:nvPr/>
            </p:nvSpPr>
            <p:spPr bwMode="auto">
              <a:xfrm>
                <a:off x="4266" y="1330"/>
                <a:ext cx="26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" name="Line 58"/>
              <p:cNvSpPr>
                <a:spLocks noChangeShapeType="1"/>
              </p:cNvSpPr>
              <p:nvPr/>
            </p:nvSpPr>
            <p:spPr bwMode="auto">
              <a:xfrm rot="790353" flipH="1" flipV="1">
                <a:off x="4524" y="1344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8" name="AutoShape 59"/>
            <p:cNvSpPr>
              <a:spLocks noChangeArrowheads="1"/>
            </p:cNvSpPr>
            <p:nvPr/>
          </p:nvSpPr>
          <p:spPr bwMode="auto">
            <a:xfrm>
              <a:off x="941388" y="2141269"/>
              <a:ext cx="166687" cy="1522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5154" name="Group 38"/>
            <p:cNvGrpSpPr>
              <a:grpSpLocks/>
            </p:cNvGrpSpPr>
            <p:nvPr/>
          </p:nvGrpSpPr>
          <p:grpSpPr bwMode="auto">
            <a:xfrm>
              <a:off x="973138" y="2159000"/>
              <a:ext cx="104775" cy="114300"/>
              <a:chOff x="1867" y="843"/>
              <a:chExt cx="144" cy="144"/>
            </a:xfrm>
          </p:grpSpPr>
          <p:sp>
            <p:nvSpPr>
              <p:cNvPr id="5191" name="Rectangle 75"/>
              <p:cNvSpPr>
                <a:spLocks noChangeArrowheads="1"/>
              </p:cNvSpPr>
              <p:nvPr/>
            </p:nvSpPr>
            <p:spPr bwMode="auto">
              <a:xfrm>
                <a:off x="1867" y="843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2" name="Rectangle 76"/>
              <p:cNvSpPr>
                <a:spLocks noChangeArrowheads="1"/>
              </p:cNvSpPr>
              <p:nvPr/>
            </p:nvSpPr>
            <p:spPr bwMode="auto">
              <a:xfrm>
                <a:off x="1963" y="843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55" name="Text Box 63"/>
            <p:cNvSpPr txBox="1">
              <a:spLocks noChangeArrowheads="1"/>
            </p:cNvSpPr>
            <p:nvPr/>
          </p:nvSpPr>
          <p:spPr bwMode="auto">
            <a:xfrm>
              <a:off x="107950" y="1862138"/>
              <a:ext cx="900113" cy="309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r>
                <a:rPr lang="en-GB" altLang="en-US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RF-GUN</a:t>
              </a:r>
            </a:p>
          </p:txBody>
        </p:sp>
        <p:grpSp>
          <p:nvGrpSpPr>
            <p:cNvPr id="5156" name="Group 40"/>
            <p:cNvGrpSpPr>
              <a:grpSpLocks/>
            </p:cNvGrpSpPr>
            <p:nvPr/>
          </p:nvGrpSpPr>
          <p:grpSpPr bwMode="auto">
            <a:xfrm>
              <a:off x="2930525" y="2141538"/>
              <a:ext cx="333375" cy="152400"/>
              <a:chOff x="3765" y="825"/>
              <a:chExt cx="453" cy="192"/>
            </a:xfrm>
          </p:grpSpPr>
          <p:sp>
            <p:nvSpPr>
              <p:cNvPr id="71" name="AutoShape 65"/>
              <p:cNvSpPr>
                <a:spLocks noChangeArrowheads="1"/>
              </p:cNvSpPr>
              <p:nvPr/>
            </p:nvSpPr>
            <p:spPr bwMode="auto">
              <a:xfrm>
                <a:off x="3765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87" name="Rectangle 71"/>
              <p:cNvSpPr>
                <a:spLocks noChangeArrowheads="1"/>
              </p:cNvSpPr>
              <p:nvPr/>
            </p:nvSpPr>
            <p:spPr bwMode="auto">
              <a:xfrm>
                <a:off x="380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8" name="Rectangle 72"/>
              <p:cNvSpPr>
                <a:spLocks noChangeArrowheads="1"/>
              </p:cNvSpPr>
              <p:nvPr/>
            </p:nvSpPr>
            <p:spPr bwMode="auto">
              <a:xfrm>
                <a:off x="390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9" name="Rectangle 73"/>
              <p:cNvSpPr>
                <a:spLocks noChangeArrowheads="1"/>
              </p:cNvSpPr>
              <p:nvPr/>
            </p:nvSpPr>
            <p:spPr bwMode="auto">
              <a:xfrm>
                <a:off x="402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0" name="Rectangle 74"/>
              <p:cNvSpPr>
                <a:spLocks noChangeArrowheads="1"/>
              </p:cNvSpPr>
              <p:nvPr/>
            </p:nvSpPr>
            <p:spPr bwMode="auto">
              <a:xfrm>
                <a:off x="412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57" name="Group 41"/>
            <p:cNvGrpSpPr>
              <a:grpSpLocks/>
            </p:cNvGrpSpPr>
            <p:nvPr/>
          </p:nvGrpSpPr>
          <p:grpSpPr bwMode="auto">
            <a:xfrm>
              <a:off x="1601788" y="2141538"/>
              <a:ext cx="331787" cy="152400"/>
              <a:chOff x="1951" y="825"/>
              <a:chExt cx="453" cy="192"/>
            </a:xfrm>
          </p:grpSpPr>
          <p:sp>
            <p:nvSpPr>
              <p:cNvPr id="66" name="AutoShape 71"/>
              <p:cNvSpPr>
                <a:spLocks noChangeArrowheads="1"/>
              </p:cNvSpPr>
              <p:nvPr/>
            </p:nvSpPr>
            <p:spPr bwMode="auto">
              <a:xfrm>
                <a:off x="1951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" name="Rectangle 66"/>
              <p:cNvSpPr>
                <a:spLocks noChangeArrowheads="1"/>
              </p:cNvSpPr>
              <p:nvPr/>
            </p:nvSpPr>
            <p:spPr bwMode="auto">
              <a:xfrm>
                <a:off x="199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" name="Rectangle 67"/>
              <p:cNvSpPr>
                <a:spLocks noChangeArrowheads="1"/>
              </p:cNvSpPr>
              <p:nvPr/>
            </p:nvSpPr>
            <p:spPr bwMode="auto">
              <a:xfrm>
                <a:off x="209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" name="Rectangle 68"/>
              <p:cNvSpPr>
                <a:spLocks noChangeArrowheads="1"/>
              </p:cNvSpPr>
              <p:nvPr/>
            </p:nvSpPr>
            <p:spPr bwMode="auto">
              <a:xfrm>
                <a:off x="221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" name="Rectangle 69"/>
              <p:cNvSpPr>
                <a:spLocks noChangeArrowheads="1"/>
              </p:cNvSpPr>
              <p:nvPr/>
            </p:nvSpPr>
            <p:spPr bwMode="auto">
              <a:xfrm>
                <a:off x="230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58" name="Group 42"/>
            <p:cNvGrpSpPr>
              <a:grpSpLocks/>
            </p:cNvGrpSpPr>
            <p:nvPr/>
          </p:nvGrpSpPr>
          <p:grpSpPr bwMode="auto">
            <a:xfrm>
              <a:off x="3330575" y="2141538"/>
              <a:ext cx="331788" cy="152400"/>
              <a:chOff x="4309" y="825"/>
              <a:chExt cx="453" cy="192"/>
            </a:xfrm>
          </p:grpSpPr>
          <p:sp>
            <p:nvSpPr>
              <p:cNvPr id="61" name="AutoShape 77"/>
              <p:cNvSpPr>
                <a:spLocks noChangeArrowheads="1"/>
              </p:cNvSpPr>
              <p:nvPr/>
            </p:nvSpPr>
            <p:spPr bwMode="auto">
              <a:xfrm>
                <a:off x="4309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" name="Rectangle 61"/>
              <p:cNvSpPr>
                <a:spLocks noChangeArrowheads="1"/>
              </p:cNvSpPr>
              <p:nvPr/>
            </p:nvSpPr>
            <p:spPr bwMode="auto">
              <a:xfrm>
                <a:off x="435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" name="Rectangle 62"/>
              <p:cNvSpPr>
                <a:spLocks noChangeArrowheads="1"/>
              </p:cNvSpPr>
              <p:nvPr/>
            </p:nvSpPr>
            <p:spPr bwMode="auto">
              <a:xfrm>
                <a:off x="444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" name="Rectangle 63"/>
              <p:cNvSpPr>
                <a:spLocks noChangeArrowheads="1"/>
              </p:cNvSpPr>
              <p:nvPr/>
            </p:nvSpPr>
            <p:spPr bwMode="auto">
              <a:xfrm>
                <a:off x="457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" name="Rectangle 64"/>
              <p:cNvSpPr>
                <a:spLocks noChangeArrowheads="1"/>
              </p:cNvSpPr>
              <p:nvPr/>
            </p:nvSpPr>
            <p:spPr bwMode="auto">
              <a:xfrm>
                <a:off x="466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59" name="Text Box 82"/>
            <p:cNvSpPr txBox="1">
              <a:spLocks noChangeArrowheads="1"/>
            </p:cNvSpPr>
            <p:nvPr/>
          </p:nvSpPr>
          <p:spPr bwMode="auto">
            <a:xfrm>
              <a:off x="2879725" y="2365375"/>
              <a:ext cx="1296988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1113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r>
                <a:rPr lang="en-GB" altLang="ko-KR" sz="14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</a:rPr>
                <a:t>S04  S05   S06</a:t>
              </a:r>
              <a:endParaRPr lang="en-GB" altLang="en-US" sz="1400">
                <a:solidFill>
                  <a:srgbClr val="000000"/>
                </a:solidFill>
                <a:latin typeface="Times New Roman" pitchFamily="18" charset="0"/>
                <a:ea typeface="Gulim" pitchFamily="34" charset="-127"/>
              </a:endParaRPr>
            </a:p>
          </p:txBody>
        </p:sp>
        <p:grpSp>
          <p:nvGrpSpPr>
            <p:cNvPr id="5160" name="Group 44"/>
            <p:cNvGrpSpPr>
              <a:grpSpLocks/>
            </p:cNvGrpSpPr>
            <p:nvPr/>
          </p:nvGrpSpPr>
          <p:grpSpPr bwMode="auto">
            <a:xfrm>
              <a:off x="1203325" y="2141538"/>
              <a:ext cx="331788" cy="152400"/>
              <a:chOff x="1407" y="825"/>
              <a:chExt cx="453" cy="192"/>
            </a:xfrm>
          </p:grpSpPr>
          <p:sp>
            <p:nvSpPr>
              <p:cNvPr id="56" name="AutoShape 84"/>
              <p:cNvSpPr>
                <a:spLocks noChangeArrowheads="1"/>
              </p:cNvSpPr>
              <p:nvPr/>
            </p:nvSpPr>
            <p:spPr bwMode="auto">
              <a:xfrm>
                <a:off x="1407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" name="Rectangle 56"/>
              <p:cNvSpPr>
                <a:spLocks noChangeArrowheads="1"/>
              </p:cNvSpPr>
              <p:nvPr/>
            </p:nvSpPr>
            <p:spPr bwMode="auto">
              <a:xfrm>
                <a:off x="166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" name="Rectangle 57"/>
              <p:cNvSpPr>
                <a:spLocks noChangeArrowheads="1"/>
              </p:cNvSpPr>
              <p:nvPr/>
            </p:nvSpPr>
            <p:spPr bwMode="auto">
              <a:xfrm>
                <a:off x="176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" name="Rectangle 58"/>
              <p:cNvSpPr>
                <a:spLocks noChangeArrowheads="1"/>
              </p:cNvSpPr>
              <p:nvPr/>
            </p:nvSpPr>
            <p:spPr bwMode="auto">
              <a:xfrm>
                <a:off x="154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" name="Rectangle 59"/>
              <p:cNvSpPr>
                <a:spLocks noChangeArrowheads="1"/>
              </p:cNvSpPr>
              <p:nvPr/>
            </p:nvSpPr>
            <p:spPr bwMode="auto">
              <a:xfrm>
                <a:off x="145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61" name="Text Box 89"/>
            <p:cNvSpPr txBox="1">
              <a:spLocks noChangeArrowheads="1"/>
            </p:cNvSpPr>
            <p:nvPr/>
          </p:nvSpPr>
          <p:spPr bwMode="auto">
            <a:xfrm>
              <a:off x="6192838" y="1968500"/>
              <a:ext cx="2889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ko-KR" altLang="en-US" sz="16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  <a:sym typeface="Wingdings 3" pitchFamily="18" charset="2"/>
                </a:rPr>
                <a:t></a:t>
              </a:r>
            </a:p>
          </p:txBody>
        </p:sp>
        <p:grpSp>
          <p:nvGrpSpPr>
            <p:cNvPr id="5162" name="Group 46"/>
            <p:cNvGrpSpPr>
              <a:grpSpLocks/>
            </p:cNvGrpSpPr>
            <p:nvPr/>
          </p:nvGrpSpPr>
          <p:grpSpPr bwMode="auto">
            <a:xfrm>
              <a:off x="3724275" y="2141538"/>
              <a:ext cx="331788" cy="152400"/>
              <a:chOff x="5716" y="825"/>
              <a:chExt cx="453" cy="192"/>
            </a:xfrm>
          </p:grpSpPr>
          <p:sp>
            <p:nvSpPr>
              <p:cNvPr id="51" name="AutoShape 91"/>
              <p:cNvSpPr>
                <a:spLocks noChangeArrowheads="1"/>
              </p:cNvSpPr>
              <p:nvPr/>
            </p:nvSpPr>
            <p:spPr bwMode="auto">
              <a:xfrm>
                <a:off x="5716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" name="Rectangle 51"/>
              <p:cNvSpPr>
                <a:spLocks noChangeArrowheads="1"/>
              </p:cNvSpPr>
              <p:nvPr/>
            </p:nvSpPr>
            <p:spPr bwMode="auto">
              <a:xfrm>
                <a:off x="5759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" name="Rectangle 52"/>
              <p:cNvSpPr>
                <a:spLocks noChangeArrowheads="1"/>
              </p:cNvSpPr>
              <p:nvPr/>
            </p:nvSpPr>
            <p:spPr bwMode="auto">
              <a:xfrm>
                <a:off x="5855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" name="Rectangle 53"/>
              <p:cNvSpPr>
                <a:spLocks noChangeArrowheads="1"/>
              </p:cNvSpPr>
              <p:nvPr/>
            </p:nvSpPr>
            <p:spPr bwMode="auto">
              <a:xfrm>
                <a:off x="5977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" name="Rectangle 54"/>
              <p:cNvSpPr>
                <a:spLocks noChangeArrowheads="1"/>
              </p:cNvSpPr>
              <p:nvPr/>
            </p:nvSpPr>
            <p:spPr bwMode="auto">
              <a:xfrm>
                <a:off x="6073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63" name="Text Box 97"/>
            <p:cNvSpPr txBox="1">
              <a:spLocks noChangeArrowheads="1"/>
            </p:cNvSpPr>
            <p:nvPr/>
          </p:nvSpPr>
          <p:spPr bwMode="auto">
            <a:xfrm>
              <a:off x="2234990" y="1756766"/>
              <a:ext cx="89520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200">
                  <a:solidFill>
                    <a:srgbClr val="000000"/>
                  </a:solidFill>
                </a:rPr>
                <a:t>500 MeV</a:t>
              </a:r>
            </a:p>
          </p:txBody>
        </p:sp>
        <p:sp>
          <p:nvSpPr>
            <p:cNvPr id="5164" name="Text Box 98"/>
            <p:cNvSpPr txBox="1">
              <a:spLocks noChangeArrowheads="1"/>
            </p:cNvSpPr>
            <p:nvPr/>
          </p:nvSpPr>
          <p:spPr bwMode="auto">
            <a:xfrm>
              <a:off x="4318390" y="1784826"/>
              <a:ext cx="8903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200">
                  <a:solidFill>
                    <a:srgbClr val="000000"/>
                  </a:solidFill>
                </a:rPr>
                <a:t>1.2 GeV</a:t>
              </a:r>
            </a:p>
          </p:txBody>
        </p:sp>
        <p:sp>
          <p:nvSpPr>
            <p:cNvPr id="5165" name="Text Box 99"/>
            <p:cNvSpPr txBox="1">
              <a:spLocks noChangeArrowheads="1"/>
            </p:cNvSpPr>
            <p:nvPr/>
          </p:nvSpPr>
          <p:spPr bwMode="auto">
            <a:xfrm>
              <a:off x="6448114" y="1646326"/>
              <a:ext cx="9969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200">
                  <a:solidFill>
                    <a:srgbClr val="000000"/>
                  </a:solidFill>
                </a:rPr>
                <a:t>8.7 GeV</a:t>
              </a:r>
            </a:p>
          </p:txBody>
        </p:sp>
      </p:grp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" t="2847" r="6038" b="3485"/>
          <a:stretch>
            <a:fillRect/>
          </a:stretch>
        </p:blipFill>
        <p:spPr bwMode="auto">
          <a:xfrm>
            <a:off x="5940425" y="2038797"/>
            <a:ext cx="3060700" cy="229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Box 99"/>
          <p:cNvSpPr txBox="1">
            <a:spLocks noChangeArrowheads="1"/>
          </p:cNvSpPr>
          <p:nvPr/>
        </p:nvSpPr>
        <p:spPr bwMode="auto">
          <a:xfrm>
            <a:off x="6300788" y="4289872"/>
            <a:ext cx="15652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solidFill>
                  <a:srgbClr val="FF0000"/>
                </a:solidFill>
              </a:rPr>
              <a:t>self-seeding</a:t>
            </a:r>
            <a:r>
              <a:rPr lang="en-GB" altLang="en-US" sz="1600">
                <a:solidFill>
                  <a:srgbClr val="000000"/>
                </a:solidFill>
              </a:rPr>
              <a:t> to increase coherence</a:t>
            </a:r>
          </a:p>
        </p:txBody>
      </p:sp>
      <p:sp>
        <p:nvSpPr>
          <p:cNvPr id="5129" name="Rectangle 1"/>
          <p:cNvSpPr>
            <a:spLocks noChangeArrowheads="1"/>
          </p:cNvSpPr>
          <p:nvPr/>
        </p:nvSpPr>
        <p:spPr bwMode="auto">
          <a:xfrm>
            <a:off x="6335713" y="2348359"/>
            <a:ext cx="22272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solidFill>
                  <a:srgbClr val="FF0000"/>
                </a:solidFill>
              </a:rPr>
              <a:t>tapering</a:t>
            </a:r>
            <a:r>
              <a:rPr lang="en-GB" altLang="en-US" sz="1600">
                <a:solidFill>
                  <a:srgbClr val="000000"/>
                </a:solidFill>
              </a:rPr>
              <a:t> to increase pulse power</a:t>
            </a:r>
          </a:p>
        </p:txBody>
      </p:sp>
      <p:pic>
        <p:nvPicPr>
          <p:cNvPr id="103" name="Picture 9" descr="diamond logo approv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0" y="5991827"/>
            <a:ext cx="2107655" cy="62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itle 2"/>
          <p:cNvSpPr txBox="1">
            <a:spLocks/>
          </p:cNvSpPr>
          <p:nvPr/>
        </p:nvSpPr>
        <p:spPr bwMode="auto">
          <a:xfrm>
            <a:off x="1403648" y="354918"/>
            <a:ext cx="774035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r>
              <a:rPr lang="en-GB" sz="2400" kern="0" dirty="0" smtClean="0">
                <a:solidFill>
                  <a:srgbClr val="3333CC">
                    <a:lumMod val="75000"/>
                  </a:srgbClr>
                </a:solidFill>
              </a:rPr>
              <a:t>WP2.1: </a:t>
            </a:r>
            <a:r>
              <a:rPr lang="en-GB" sz="2400" kern="0" dirty="0" smtClean="0">
                <a:solidFill>
                  <a:srgbClr val="FF0000"/>
                </a:solidFill>
              </a:rPr>
              <a:t>FEL design</a:t>
            </a:r>
            <a:endParaRPr lang="en-GB" sz="2400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0"/>
          <p:cNvSpPr txBox="1">
            <a:spLocks noChangeArrowheads="1"/>
          </p:cNvSpPr>
          <p:nvPr/>
        </p:nvSpPr>
        <p:spPr bwMode="auto">
          <a:xfrm>
            <a:off x="683568" y="1016000"/>
            <a:ext cx="84604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 dirty="0">
              <a:solidFill>
                <a:srgbClr val="000000"/>
              </a:solidFill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 smtClean="0">
                <a:solidFill>
                  <a:srgbClr val="000000"/>
                </a:solidFill>
                <a:cs typeface="Arial" charset="0"/>
              </a:rPr>
              <a:t>The novel optics will allow an order of magnitude higher brightness</a:t>
            </a:r>
            <a:endParaRPr lang="en-GB" altLang="en-US" sz="20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988840"/>
            <a:ext cx="4321175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r="5512"/>
          <a:stretch/>
        </p:blipFill>
        <p:spPr bwMode="auto">
          <a:xfrm>
            <a:off x="4720129" y="1988840"/>
            <a:ext cx="4310118" cy="3798317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diamond logo approv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0" y="5991827"/>
            <a:ext cx="2107655" cy="62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2"/>
          <p:cNvSpPr txBox="1">
            <a:spLocks/>
          </p:cNvSpPr>
          <p:nvPr/>
        </p:nvSpPr>
        <p:spPr bwMode="auto">
          <a:xfrm>
            <a:off x="1403648" y="260648"/>
            <a:ext cx="774035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r>
              <a:rPr lang="en-GB" sz="2400" kern="0" dirty="0" smtClean="0">
                <a:solidFill>
                  <a:srgbClr val="3333CC">
                    <a:lumMod val="75000"/>
                  </a:srgbClr>
                </a:solidFill>
              </a:rPr>
              <a:t>WP2.2: </a:t>
            </a:r>
            <a:r>
              <a:rPr lang="en-GB" sz="2400" kern="0" dirty="0" smtClean="0">
                <a:solidFill>
                  <a:srgbClr val="FF0000"/>
                </a:solidFill>
              </a:rPr>
              <a:t>Diamond upgrade</a:t>
            </a:r>
            <a:endParaRPr lang="en-GB" sz="2400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b="11366"/>
          <a:stretch/>
        </p:blipFill>
        <p:spPr>
          <a:xfrm>
            <a:off x="4834685" y="4352910"/>
            <a:ext cx="3128288" cy="22932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66800" r="68594"/>
          <a:stretch/>
        </p:blipFill>
        <p:spPr>
          <a:xfrm>
            <a:off x="5148064" y="1628979"/>
            <a:ext cx="2607310" cy="221876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354918"/>
            <a:ext cx="7740352" cy="432048"/>
          </a:xfrm>
        </p:spPr>
        <p:txBody>
          <a:bodyPr/>
          <a:lstStyle/>
          <a:p>
            <a:r>
              <a:rPr lang="en-GB" sz="2400" dirty="0" smtClean="0"/>
              <a:t>WP2.5: </a:t>
            </a:r>
            <a:r>
              <a:rPr lang="en-GB" sz="2400" dirty="0" smtClean="0">
                <a:solidFill>
                  <a:srgbClr val="FF0000"/>
                </a:solidFill>
              </a:rPr>
              <a:t>Compact laser plasma radiation sources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212976"/>
            <a:ext cx="3359944" cy="335994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60634" y="2987229"/>
            <a:ext cx="2082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Arial"/>
              </a:rPr>
              <a:t>Gemini  2015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3800" y="1219415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</a:rPr>
              <a:t>Gemini </a:t>
            </a:r>
            <a:r>
              <a:rPr lang="en-US" dirty="0" err="1" smtClean="0">
                <a:solidFill>
                  <a:srgbClr val="000000"/>
                </a:solidFill>
                <a:latin typeface="Arial"/>
              </a:rPr>
              <a:t>betatron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x-ray source now &gt; </a:t>
            </a:r>
            <a:r>
              <a:rPr lang="en-US" b="1" dirty="0" smtClean="0">
                <a:solidFill>
                  <a:srgbClr val="FF0000"/>
                </a:solidFill>
                <a:latin typeface="Arial"/>
              </a:rPr>
              <a:t>10</a:t>
            </a:r>
            <a:r>
              <a:rPr lang="en-US" b="1" baseline="30000" dirty="0" smtClean="0">
                <a:solidFill>
                  <a:srgbClr val="FF0000"/>
                </a:solidFill>
                <a:latin typeface="Arial"/>
              </a:rPr>
              <a:t>24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photons per (mm</a:t>
            </a:r>
            <a:r>
              <a:rPr lang="en-US" baseline="30000" dirty="0" smtClean="0">
                <a:solidFill>
                  <a:srgbClr val="000000"/>
                </a:solidFill>
                <a:latin typeface="Arial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mrad</a:t>
            </a:r>
            <a:r>
              <a:rPr lang="en-US" baseline="30000" dirty="0" smtClean="0">
                <a:solidFill>
                  <a:srgbClr val="000000"/>
                </a:solidFill>
                <a:latin typeface="Arial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sec 0.1%BW)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978147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/>
              </a:rPr>
              <a:t>Used for imaging fast phenomena; e.g. shock propagation in dense material.</a:t>
            </a:r>
            <a:endParaRPr lang="en-US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26362" y="3717032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/>
              </a:rPr>
              <a:t>medically relevant material; e.g. phase contrast imaging of prostate sample </a:t>
            </a:r>
            <a:endParaRPr lang="en-US" sz="20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64945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176" y="1559849"/>
            <a:ext cx="4320480" cy="309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968" y="908720"/>
            <a:ext cx="8132440" cy="5616922"/>
          </a:xfrm>
        </p:spPr>
        <p:txBody>
          <a:bodyPr/>
          <a:lstStyle/>
          <a:p>
            <a:pPr marL="0" indent="0">
              <a:buNone/>
            </a:pPr>
            <a:r>
              <a:rPr lang="en-GB" sz="1400" dirty="0" smtClean="0"/>
              <a:t>Asymmetric Energy Recovery </a:t>
            </a:r>
            <a:r>
              <a:rPr lang="en-GB" sz="1400" dirty="0" err="1" smtClean="0"/>
              <a:t>Linac</a:t>
            </a: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Advantages:</a:t>
            </a:r>
            <a:endParaRPr lang="en-GB" sz="1400" dirty="0"/>
          </a:p>
          <a:p>
            <a:pPr marL="0" indent="0">
              <a:buNone/>
            </a:pPr>
            <a:r>
              <a:rPr lang="en-GB" sz="1400" dirty="0" smtClean="0">
                <a:latin typeface="Calibri" panose="020F0502020204030204" pitchFamily="34" charset="0"/>
              </a:rPr>
              <a:t>a) capability to drive 1As level electron beam </a:t>
            </a:r>
            <a:r>
              <a:rPr lang="en-GB" sz="1400" dirty="0">
                <a:latin typeface="Calibri" panose="020F0502020204030204" pitchFamily="34" charset="0"/>
              </a:rPr>
              <a:t/>
            </a:r>
            <a:br>
              <a:rPr lang="en-GB" sz="1400" dirty="0">
                <a:latin typeface="Calibri" panose="020F0502020204030204" pitchFamily="34" charset="0"/>
              </a:rPr>
            </a:br>
            <a:r>
              <a:rPr lang="en-GB" sz="1400" dirty="0" smtClean="0">
                <a:latin typeface="Calibri" panose="020F0502020204030204" pitchFamily="34" charset="0"/>
              </a:rPr>
              <a:t>average current </a:t>
            </a:r>
          </a:p>
          <a:p>
            <a:pPr marL="0" indent="0">
              <a:lnSpc>
                <a:spcPts val="1320"/>
              </a:lnSpc>
              <a:spcBef>
                <a:spcPts val="0"/>
              </a:spcBef>
              <a:buNone/>
            </a:pPr>
            <a:endParaRPr lang="en-GB" sz="1400" dirty="0" smtClean="0">
              <a:latin typeface="Calibri" panose="020F0502020204030204" pitchFamily="34" charset="0"/>
            </a:endParaRPr>
          </a:p>
          <a:p>
            <a:pPr marL="0" indent="0">
              <a:lnSpc>
                <a:spcPts val="1320"/>
              </a:lnSpc>
              <a:spcBef>
                <a:spcPts val="0"/>
              </a:spcBef>
              <a:buNone/>
            </a:pPr>
            <a:r>
              <a:rPr lang="en-GB" sz="1400" dirty="0" smtClean="0">
                <a:latin typeface="Calibri" panose="020F0502020204030204" pitchFamily="34" charset="0"/>
              </a:rPr>
              <a:t>b) independent tuning of IP point and </a:t>
            </a:r>
          </a:p>
          <a:p>
            <a:pPr marL="0" indent="0">
              <a:lnSpc>
                <a:spcPts val="1320"/>
              </a:lnSpc>
              <a:spcBef>
                <a:spcPts val="0"/>
              </a:spcBef>
              <a:buNone/>
            </a:pPr>
            <a:r>
              <a:rPr lang="en-GB" sz="1400" dirty="0" smtClean="0">
                <a:latin typeface="Calibri" panose="020F0502020204030204" pitchFamily="34" charset="0"/>
              </a:rPr>
              <a:t>accelerator if phase shifter is introduced </a:t>
            </a:r>
          </a:p>
          <a:p>
            <a:pPr marL="0" indent="0">
              <a:lnSpc>
                <a:spcPts val="1320"/>
              </a:lnSpc>
              <a:spcBef>
                <a:spcPts val="0"/>
              </a:spcBef>
              <a:buNone/>
            </a:pPr>
            <a:r>
              <a:rPr lang="en-GB" sz="1400" dirty="0" smtClean="0">
                <a:latin typeface="Calibri" panose="020F0502020204030204" pitchFamily="34" charset="0"/>
              </a:rPr>
              <a:t>in the coupling cell</a:t>
            </a:r>
          </a:p>
          <a:p>
            <a:pPr marL="0" indent="0">
              <a:lnSpc>
                <a:spcPts val="1320"/>
              </a:lnSpc>
              <a:spcBef>
                <a:spcPts val="0"/>
              </a:spcBef>
              <a:buNone/>
            </a:pPr>
            <a:endParaRPr lang="en-GB" sz="1400" dirty="0" smtClean="0">
              <a:latin typeface="Calibri" panose="020F0502020204030204" pitchFamily="34" charset="0"/>
            </a:endParaRPr>
          </a:p>
          <a:p>
            <a:pPr marL="0" indent="0">
              <a:lnSpc>
                <a:spcPts val="1320"/>
              </a:lnSpc>
              <a:spcBef>
                <a:spcPts val="0"/>
              </a:spcBef>
              <a:buNone/>
            </a:pPr>
            <a:r>
              <a:rPr lang="en-GB" sz="1400" dirty="0" smtClean="0">
                <a:latin typeface="Calibri" panose="020F0502020204030204" pitchFamily="34" charset="0"/>
              </a:rPr>
              <a:t>c) field tuning to account </a:t>
            </a:r>
          </a:p>
          <a:p>
            <a:pPr marL="0" indent="0">
              <a:lnSpc>
                <a:spcPts val="1320"/>
              </a:lnSpc>
              <a:spcBef>
                <a:spcPts val="0"/>
              </a:spcBef>
              <a:buNone/>
            </a:pPr>
            <a:r>
              <a:rPr lang="en-GB" sz="1400" dirty="0" smtClean="0">
                <a:latin typeface="Calibri" panose="020F0502020204030204" pitchFamily="34" charset="0"/>
              </a:rPr>
              <a:t>for beam change at </a:t>
            </a:r>
          </a:p>
          <a:p>
            <a:pPr marL="0" indent="0">
              <a:lnSpc>
                <a:spcPts val="1320"/>
              </a:lnSpc>
              <a:spcBef>
                <a:spcPts val="0"/>
              </a:spcBef>
              <a:buNone/>
            </a:pPr>
            <a:r>
              <a:rPr lang="en-GB" sz="1400" dirty="0" smtClean="0">
                <a:latin typeface="Calibri" panose="020F0502020204030204" pitchFamily="34" charset="0"/>
              </a:rPr>
              <a:t>interaction point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354918"/>
            <a:ext cx="7740352" cy="432048"/>
          </a:xfrm>
        </p:spPr>
        <p:txBody>
          <a:bodyPr/>
          <a:lstStyle/>
          <a:p>
            <a:r>
              <a:rPr lang="en-GB" sz="2400" dirty="0" smtClean="0"/>
              <a:t>WP2.6: </a:t>
            </a:r>
            <a:r>
              <a:rPr lang="en-GB" sz="2400" dirty="0" smtClean="0">
                <a:solidFill>
                  <a:srgbClr val="FF0000"/>
                </a:solidFill>
              </a:rPr>
              <a:t>Compact SCRF X-ray and THz light source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344" y="4077072"/>
            <a:ext cx="3096344" cy="243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74992" y="4227559"/>
            <a:ext cx="1757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Operating field flatness @1.3GHz </a:t>
            </a:r>
            <a:endParaRPr lang="en-GB" sz="10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52" y="5333120"/>
            <a:ext cx="2449044" cy="9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6477" y="4869160"/>
            <a:ext cx="25413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Electric field contour plot of dipole partial eigenmode at 1.73GHz</a:t>
            </a:r>
            <a:endParaRPr lang="en-GB" sz="10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1760" y="5805264"/>
            <a:ext cx="6946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Axis 1</a:t>
            </a:r>
            <a:endParaRPr lang="en-GB" sz="10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760" y="5373216"/>
            <a:ext cx="6946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Axis 2</a:t>
            </a:r>
            <a:endParaRPr lang="en-GB" sz="10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67101" y="2076180"/>
            <a:ext cx="4003639" cy="27344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2389" y="623731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Electric field contour plot of operating eigenmode at 1.3GHz</a:t>
            </a:r>
            <a:endParaRPr lang="en-GB" sz="10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3059832" y="3284984"/>
            <a:ext cx="3096344" cy="28803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6401696" y="552986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"/>
              </a:rPr>
              <a:t>Al prototype for low-level RF measurements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17269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354918"/>
            <a:ext cx="7740352" cy="432048"/>
          </a:xfrm>
        </p:spPr>
        <p:txBody>
          <a:bodyPr/>
          <a:lstStyle/>
          <a:p>
            <a:r>
              <a:rPr lang="en-GB" sz="2400" dirty="0" smtClean="0"/>
              <a:t>WP3.1: </a:t>
            </a:r>
            <a:r>
              <a:rPr lang="en-GB" sz="2400" dirty="0" smtClean="0">
                <a:solidFill>
                  <a:srgbClr val="FF0000"/>
                </a:solidFill>
              </a:rPr>
              <a:t>Development of wakefield accelerators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179512" y="764704"/>
            <a:ext cx="889146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pPr algn="r"/>
            <a:r>
              <a:rPr lang="en-GB" sz="1800" kern="0" dirty="0" smtClean="0">
                <a:solidFill>
                  <a:srgbClr val="3333CC">
                    <a:lumMod val="75000"/>
                  </a:srgbClr>
                </a:solidFill>
              </a:rPr>
              <a:t>WP3.1.2: </a:t>
            </a:r>
            <a:r>
              <a:rPr lang="en-GB" sz="1800" kern="0" dirty="0" smtClean="0">
                <a:solidFill>
                  <a:srgbClr val="FF0000"/>
                </a:solidFill>
              </a:rPr>
              <a:t>Development of efficient high rep-rate LWFA</a:t>
            </a:r>
            <a:endParaRPr lang="en-GB" sz="1800" kern="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69" y="1146264"/>
            <a:ext cx="8642350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15616" y="6309320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"/>
              </a:rPr>
              <a:t>Simon Hooker at al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97878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447" y="3895089"/>
            <a:ext cx="2063041" cy="268051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354918"/>
            <a:ext cx="7740352" cy="432048"/>
          </a:xfrm>
        </p:spPr>
        <p:txBody>
          <a:bodyPr/>
          <a:lstStyle/>
          <a:p>
            <a:r>
              <a:rPr lang="en-GB" sz="2400" dirty="0" smtClean="0"/>
              <a:t>WP3.3: </a:t>
            </a:r>
            <a:r>
              <a:rPr lang="en-GB" sz="2400" dirty="0" smtClean="0">
                <a:solidFill>
                  <a:srgbClr val="FF0000"/>
                </a:solidFill>
              </a:rPr>
              <a:t>Medical application of laser-acc. particles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51521" y="980728"/>
            <a:ext cx="3168351" cy="5544914"/>
          </a:xfrm>
        </p:spPr>
        <p:txBody>
          <a:bodyPr/>
          <a:lstStyle/>
          <a:p>
            <a:r>
              <a:rPr lang="en-US" sz="2000" dirty="0" err="1" smtClean="0"/>
              <a:t>Betatron</a:t>
            </a:r>
            <a:r>
              <a:rPr lang="en-US" sz="2000" dirty="0" smtClean="0"/>
              <a:t> radiation could prove to be an interesting source for medical radiography</a:t>
            </a:r>
          </a:p>
          <a:p>
            <a:pPr lvl="1"/>
            <a:r>
              <a:rPr lang="en-US" sz="1800" dirty="0" smtClean="0"/>
              <a:t>Small source size and collimated beam allows for high resolution phase contrast imaging of soft tissue, e.g. breast, prostate</a:t>
            </a:r>
            <a:r>
              <a:rPr lang="is-IS" sz="1800" dirty="0" smtClean="0"/>
              <a:t>…</a:t>
            </a:r>
          </a:p>
          <a:p>
            <a:pPr lvl="1"/>
            <a:r>
              <a:rPr lang="is-IS" sz="1800" dirty="0" smtClean="0"/>
              <a:t>Hard photon energy with small source size allows for high resolution imaging of bone, biological samples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357" y="980728"/>
            <a:ext cx="2163413" cy="22374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6" y="956105"/>
            <a:ext cx="1992172" cy="22234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2099451"/>
            <a:ext cx="766315" cy="10009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19872" y="3218174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X-ray radiograph of </a:t>
            </a:r>
            <a:r>
              <a:rPr lang="en-US" sz="1800" dirty="0" err="1" smtClean="0">
                <a:solidFill>
                  <a:srgbClr val="000000"/>
                </a:solidFill>
              </a:rPr>
              <a:t>femural</a:t>
            </a:r>
            <a:r>
              <a:rPr lang="en-US" sz="1800" dirty="0" smtClean="0">
                <a:solidFill>
                  <a:srgbClr val="000000"/>
                </a:solidFill>
              </a:rPr>
              <a:t> bone sample (left, and photo inset) </a:t>
            </a:r>
            <a:r>
              <a:rPr lang="en-US" sz="1800" dirty="0" err="1" smtClean="0">
                <a:solidFill>
                  <a:srgbClr val="000000"/>
                </a:solidFill>
              </a:rPr>
              <a:t>tomographically</a:t>
            </a:r>
            <a:r>
              <a:rPr lang="en-US" sz="1800" dirty="0" smtClean="0">
                <a:solidFill>
                  <a:srgbClr val="000000"/>
                </a:solidFill>
              </a:rPr>
              <a:t> reconstructed (right)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1920" y="4018655"/>
            <a:ext cx="2202108" cy="17547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44900" y="5902359"/>
            <a:ext cx="4007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Phase-contrast imaging of prostate (left) and </a:t>
            </a:r>
            <a:r>
              <a:rPr lang="en-US" sz="1800" dirty="0" err="1" smtClean="0">
                <a:solidFill>
                  <a:srgbClr val="000000"/>
                </a:solidFill>
              </a:rPr>
              <a:t>tomograph</a:t>
            </a:r>
            <a:r>
              <a:rPr lang="en-US" sz="1800" dirty="0" smtClean="0">
                <a:solidFill>
                  <a:srgbClr val="000000"/>
                </a:solidFill>
              </a:rPr>
              <a:t> of pre-natal mouse (right)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2004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745" y="3356992"/>
            <a:ext cx="2178025" cy="149962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37112"/>
            <a:ext cx="3458474" cy="210084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354918"/>
            <a:ext cx="7740352" cy="432048"/>
          </a:xfrm>
        </p:spPr>
        <p:txBody>
          <a:bodyPr/>
          <a:lstStyle/>
          <a:p>
            <a:r>
              <a:rPr lang="en-GB" sz="2400" dirty="0" smtClean="0"/>
              <a:t>WP4.1: </a:t>
            </a:r>
            <a:r>
              <a:rPr lang="en-GB" sz="2400" dirty="0" smtClean="0">
                <a:solidFill>
                  <a:srgbClr val="FF0000"/>
                </a:solidFill>
              </a:rPr>
              <a:t>High Luminosity LHC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1" y="980728"/>
            <a:ext cx="5220073" cy="2376264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FF0000"/>
                </a:solidFill>
              </a:rPr>
              <a:t>Collimation challenge:</a:t>
            </a:r>
          </a:p>
          <a:p>
            <a:r>
              <a:rPr lang="is-IS" sz="1800" dirty="0" smtClean="0"/>
              <a:t>to</a:t>
            </a:r>
            <a:r>
              <a:rPr lang="en-US" sz="1800" dirty="0" smtClean="0"/>
              <a:t> efficiently clean the LHC beam, while</a:t>
            </a:r>
            <a:r>
              <a:rPr lang="is-IS" sz="1800" dirty="0" smtClean="0"/>
              <a:t>…</a:t>
            </a:r>
            <a:endParaRPr lang="en-US" sz="1800" dirty="0" smtClean="0"/>
          </a:p>
          <a:p>
            <a:r>
              <a:rPr lang="en-US" sz="1800" dirty="0" smtClean="0"/>
              <a:t>protecting cryogenic magnets from huge stored beam energy (doubles at HL-LHC!)</a:t>
            </a:r>
          </a:p>
          <a:p>
            <a:r>
              <a:rPr lang="en-US" sz="1800" dirty="0" smtClean="0"/>
              <a:t>mitigating bea</a:t>
            </a:r>
            <a:r>
              <a:rPr lang="en-US" sz="1800" dirty="0"/>
              <a:t>m</a:t>
            </a:r>
            <a:r>
              <a:rPr lang="en-US" sz="1800" dirty="0" smtClean="0"/>
              <a:t> backgrounds that reach the experiments!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2699792" y="3501008"/>
            <a:ext cx="4396323" cy="23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800" b="0" kern="0" dirty="0"/>
              <a:t>JAI-RHUL experts already integrated in team at CERN. </a:t>
            </a:r>
            <a:r>
              <a:rPr lang="en-US" sz="1800" b="0" kern="0" dirty="0" smtClean="0"/>
              <a:t>Main contributions:</a:t>
            </a:r>
          </a:p>
          <a:p>
            <a:pPr lvl="1"/>
            <a:r>
              <a:rPr lang="en-US" sz="1600" kern="0" dirty="0" smtClean="0"/>
              <a:t>Off-momentum loss maps</a:t>
            </a:r>
            <a:r>
              <a:rPr lang="en-US" sz="1600" b="0" kern="0" dirty="0" smtClean="0"/>
              <a:t>: new model recently validated with energy deposition measurements at LHC. </a:t>
            </a:r>
          </a:p>
          <a:p>
            <a:pPr lvl="1"/>
            <a:r>
              <a:rPr lang="en-US" sz="1600" kern="0" dirty="0" smtClean="0"/>
              <a:t>Advanced simulations</a:t>
            </a:r>
            <a:r>
              <a:rPr lang="en-US" sz="1600" b="0" kern="0" dirty="0" smtClean="0"/>
              <a:t> </a:t>
            </a:r>
            <a:r>
              <a:rPr lang="en-US" sz="1600" kern="0" dirty="0" smtClean="0"/>
              <a:t>of beam dynamics </a:t>
            </a:r>
            <a:r>
              <a:rPr lang="en-US" sz="1600" b="0" kern="0" dirty="0" smtClean="0"/>
              <a:t>to design the new triplet layout for HL-LHC.</a:t>
            </a:r>
          </a:p>
          <a:p>
            <a:pPr lvl="1"/>
            <a:r>
              <a:rPr lang="en-US" sz="1600" b="0" kern="0" dirty="0" smtClean="0"/>
              <a:t>RHUL-developed tool (BDSIM) to model </a:t>
            </a:r>
            <a:r>
              <a:rPr lang="en-US" sz="1600" kern="0" dirty="0" smtClean="0"/>
              <a:t>LHC beam </a:t>
            </a:r>
            <a:r>
              <a:rPr lang="en-US" sz="1600" kern="0" dirty="0"/>
              <a:t>backgrounds </a:t>
            </a:r>
            <a:r>
              <a:rPr lang="en-US" sz="1600" kern="0" dirty="0" smtClean="0"/>
              <a:t>measured at </a:t>
            </a:r>
            <a:r>
              <a:rPr lang="en-US" sz="1600" kern="0" dirty="0"/>
              <a:t>ATLAS</a:t>
            </a:r>
            <a:r>
              <a:rPr lang="en-US" sz="1600" b="0" kern="0" dirty="0"/>
              <a:t>.</a:t>
            </a:r>
          </a:p>
          <a:p>
            <a:pPr lvl="1"/>
            <a:endParaRPr lang="en-US" sz="1600" b="0" kern="0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5220072" y="935785"/>
            <a:ext cx="3787824" cy="2387992"/>
            <a:chOff x="5587166" y="980404"/>
            <a:chExt cx="3556834" cy="2191196"/>
          </a:xfrm>
        </p:grpSpPr>
        <p:pic>
          <p:nvPicPr>
            <p:cNvPr id="7" name="Picture 1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85" b="20433"/>
            <a:stretch/>
          </p:blipFill>
          <p:spPr bwMode="auto">
            <a:xfrm>
              <a:off x="5587166" y="1177200"/>
              <a:ext cx="3556834" cy="199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19"/>
            <p:cNvGrpSpPr>
              <a:grpSpLocks/>
            </p:cNvGrpSpPr>
            <p:nvPr/>
          </p:nvGrpSpPr>
          <p:grpSpPr bwMode="auto">
            <a:xfrm>
              <a:off x="5608728" y="1333333"/>
              <a:ext cx="1107996" cy="1642482"/>
              <a:chOff x="6733206" y="838831"/>
              <a:chExt cx="3239101" cy="4328438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733206" y="838831"/>
                <a:ext cx="3239101" cy="1216627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kern="0" dirty="0">
                    <a:solidFill>
                      <a:sysClr val="windowText" lastClr="000000"/>
                    </a:solidFill>
                    <a:ea typeface="ＭＳ Ｐゴシック" charset="0"/>
                    <a:cs typeface="ＭＳ Ｐゴシック" charset="0"/>
                  </a:rPr>
                  <a:t>Superconducting coil: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kern="0" dirty="0">
                    <a:solidFill>
                      <a:sysClr val="windowText" lastClr="000000"/>
                    </a:solidFill>
                    <a:ea typeface="ＭＳ Ｐゴシック" charset="0"/>
                    <a:cs typeface="ＭＳ Ｐゴシック" charset="0"/>
                  </a:rPr>
                  <a:t>T = 1.9 K, quench limit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kern="0" dirty="0">
                    <a:solidFill>
                      <a:srgbClr val="FF0000"/>
                    </a:solidFill>
                    <a:ea typeface="ＭＳ Ｐゴシック" charset="0"/>
                    <a:cs typeface="ＭＳ Ｐゴシック" charset="0"/>
                  </a:rPr>
                  <a:t>~15 </a:t>
                </a:r>
                <a:r>
                  <a:rPr lang="en-US" sz="800" kern="0" dirty="0" err="1">
                    <a:solidFill>
                      <a:srgbClr val="FF0000"/>
                    </a:solidFill>
                    <a:ea typeface="ＭＳ Ｐゴシック" charset="0"/>
                    <a:cs typeface="ＭＳ Ｐゴシック" charset="0"/>
                  </a:rPr>
                  <a:t>mJ</a:t>
                </a:r>
                <a:r>
                  <a:rPr lang="en-US" sz="800" kern="0" dirty="0">
                    <a:solidFill>
                      <a:srgbClr val="FF0000"/>
                    </a:solidFill>
                    <a:ea typeface="ＭＳ Ｐゴシック" charset="0"/>
                    <a:cs typeface="ＭＳ Ｐゴシック" charset="0"/>
                  </a:rPr>
                  <a:t> cm</a:t>
                </a:r>
                <a:r>
                  <a:rPr lang="en-US" sz="800" kern="0" baseline="30000" dirty="0">
                    <a:solidFill>
                      <a:srgbClr val="FF0000"/>
                    </a:solidFill>
                    <a:ea typeface="ＭＳ Ｐゴシック" charset="0"/>
                    <a:cs typeface="ＭＳ Ｐゴシック" charset="0"/>
                  </a:rPr>
                  <a:t>-3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766339" y="3950642"/>
                <a:ext cx="3155480" cy="1216627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kern="0" dirty="0">
                    <a:solidFill>
                      <a:srgbClr val="FF0000"/>
                    </a:solidFill>
                    <a:ea typeface="ＭＳ Ｐゴシック" charset="0"/>
                    <a:cs typeface="ＭＳ Ｐゴシック" charset="0"/>
                  </a:rPr>
                  <a:t>Proton beam: 145 MJ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kern="0" dirty="0">
                    <a:solidFill>
                      <a:srgbClr val="FF0000"/>
                    </a:solidFill>
                    <a:ea typeface="ＭＳ Ｐゴシック" charset="0"/>
                    <a:cs typeface="ＭＳ Ｐゴシック" charset="0"/>
                  </a:rPr>
                  <a:t>LHC design: 362 MJ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i="1" kern="0" dirty="0">
                    <a:solidFill>
                      <a:srgbClr val="FF0000"/>
                    </a:solidFill>
                    <a:ea typeface="ＭＳ Ｐゴシック" charset="0"/>
                    <a:cs typeface="ＭＳ Ｐゴシック" charset="0"/>
                  </a:rPr>
                  <a:t>HL-LHC: </a:t>
                </a:r>
                <a:r>
                  <a:rPr lang="en-US" sz="800" b="1" i="1" kern="0" dirty="0" smtClean="0">
                    <a:solidFill>
                      <a:srgbClr val="FF0000"/>
                    </a:solidFill>
                    <a:ea typeface="ＭＳ Ｐゴシック" charset="0"/>
                    <a:cs typeface="ＭＳ Ｐゴシック" charset="0"/>
                  </a:rPr>
                  <a:t>678 </a:t>
                </a:r>
                <a:r>
                  <a:rPr lang="en-US" sz="800" b="1" i="1" kern="0" dirty="0">
                    <a:solidFill>
                      <a:srgbClr val="FF0000"/>
                    </a:solidFill>
                    <a:ea typeface="ＭＳ Ｐゴシック" charset="0"/>
                    <a:cs typeface="ＭＳ Ｐゴシック" charset="0"/>
                  </a:rPr>
                  <a:t>MJ!</a:t>
                </a:r>
              </a:p>
            </p:txBody>
          </p:sp>
          <p:sp>
            <p:nvSpPr>
              <p:cNvPr id="16" name="Up-Down Arrow 15"/>
              <p:cNvSpPr>
                <a:spLocks noChangeArrowheads="1"/>
              </p:cNvSpPr>
              <p:nvPr/>
            </p:nvSpPr>
            <p:spPr bwMode="auto">
              <a:xfrm>
                <a:off x="8181642" y="2055458"/>
                <a:ext cx="377915" cy="1806105"/>
              </a:xfrm>
              <a:prstGeom prst="upDownArrow">
                <a:avLst>
                  <a:gd name="adj1" fmla="val 35898"/>
                  <a:gd name="adj2" fmla="val 49999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8"/>
                  </a:srgbClr>
                </a:outerShdw>
              </a:effectLst>
            </p:spPr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Palatino Linotype" charset="0"/>
                  <a:ea typeface="ヒラギノ角ゴ Pro W3" charset="0"/>
                  <a:cs typeface="ヒラギノ角ゴ Pro W3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108615" y="2635249"/>
                <a:ext cx="2453575" cy="567760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sysClr val="windowText" lastClr="000000"/>
                    </a:solidFill>
                    <a:ea typeface="ＭＳ Ｐゴシック" charset="0"/>
                    <a:cs typeface="ＭＳ Ｐゴシック" charset="0"/>
                  </a:rPr>
                  <a:t>Factor 9.7 x 10</a:t>
                </a:r>
                <a:r>
                  <a:rPr lang="en-US" sz="800" b="1" kern="0" baseline="30000" dirty="0">
                    <a:solidFill>
                      <a:sysClr val="windowText" lastClr="000000"/>
                    </a:solidFill>
                    <a:ea typeface="ＭＳ Ｐゴシック" charset="0"/>
                    <a:cs typeface="ＭＳ Ｐゴシック" charset="0"/>
                  </a:rPr>
                  <a:t>9</a:t>
                </a:r>
              </a:p>
            </p:txBody>
          </p:sp>
        </p:grpSp>
        <p:cxnSp>
          <p:nvCxnSpPr>
            <p:cNvPr id="11" name="Straight Arrow Connector 10"/>
            <p:cNvCxnSpPr>
              <a:cxnSpLocks noChangeShapeType="1"/>
            </p:cNvCxnSpPr>
            <p:nvPr/>
          </p:nvCxnSpPr>
          <p:spPr bwMode="auto">
            <a:xfrm>
              <a:off x="6716724" y="1564166"/>
              <a:ext cx="745227" cy="547741"/>
            </a:xfrm>
            <a:prstGeom prst="straightConnector1">
              <a:avLst/>
            </a:prstGeom>
            <a:noFill/>
            <a:ln w="50800">
              <a:solidFill>
                <a:srgbClr val="FFFFFF"/>
              </a:solidFill>
              <a:round/>
              <a:headEnd/>
              <a:tailEnd type="stealth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Arrow Connector 11"/>
            <p:cNvCxnSpPr>
              <a:cxnSpLocks noChangeShapeType="1"/>
            </p:cNvCxnSpPr>
            <p:nvPr/>
          </p:nvCxnSpPr>
          <p:spPr bwMode="auto">
            <a:xfrm flipV="1">
              <a:off x="6699454" y="2279791"/>
              <a:ext cx="637857" cy="465192"/>
            </a:xfrm>
            <a:prstGeom prst="straightConnector1">
              <a:avLst/>
            </a:prstGeom>
            <a:noFill/>
            <a:ln w="50800">
              <a:solidFill>
                <a:srgbClr val="FFFFFF"/>
              </a:solidFill>
              <a:round/>
              <a:headEnd/>
              <a:tailEnd type="stealth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Box 12"/>
            <p:cNvSpPr txBox="1"/>
            <p:nvPr/>
          </p:nvSpPr>
          <p:spPr>
            <a:xfrm>
              <a:off x="6087823" y="980404"/>
              <a:ext cx="1776448" cy="3077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</a:rPr>
                <a:t>Collimation challenge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510" y="4856614"/>
            <a:ext cx="2109260" cy="1758237"/>
          </a:xfrm>
          <a:prstGeom prst="rect">
            <a:avLst/>
          </a:prstGeom>
        </p:spPr>
      </p:pic>
      <p:pic>
        <p:nvPicPr>
          <p:cNvPr id="21" name="Picture 20" descr="Screen Shot 2015-04-09 at 13.14.25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021136"/>
            <a:ext cx="2621693" cy="106881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88326" y="3012242"/>
            <a:ext cx="14033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Helvetica"/>
                <a:cs typeface="Helvetica"/>
              </a:rPr>
              <a:t>LHC dipole</a:t>
            </a:r>
            <a:endParaRPr lang="en-US" sz="16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3810526"/>
            <a:ext cx="1109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Helvetica"/>
                <a:cs typeface="Helvetica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Helvetica"/>
                <a:cs typeface="Helvetica"/>
              </a:rPr>
              <a:t>n BDSIM</a:t>
            </a:r>
            <a:endParaRPr lang="en-US" sz="16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4221088"/>
            <a:ext cx="2520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Off-momentum loss maps:</a:t>
            </a:r>
            <a:endParaRPr lang="en-US" sz="14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77031" y="4714739"/>
            <a:ext cx="795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Model</a:t>
            </a:r>
            <a:endParaRPr lang="en-US" sz="14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79651" y="5589240"/>
            <a:ext cx="1044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LHC data</a:t>
            </a:r>
            <a:endParaRPr lang="en-US" sz="14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36887" y="4942329"/>
            <a:ext cx="14395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mtClean="0">
                <a:solidFill>
                  <a:srgbClr val="000000"/>
                </a:solidFill>
                <a:latin typeface="Helvetica"/>
                <a:cs typeface="Helvetica"/>
              </a:rPr>
              <a:t>Beam background </a:t>
            </a:r>
            <a:r>
              <a:rPr lang="en-US" sz="1100" dirty="0" smtClean="0">
                <a:solidFill>
                  <a:srgbClr val="000000"/>
                </a:solidFill>
                <a:latin typeface="Helvetica"/>
                <a:cs typeface="Helvetica"/>
              </a:rPr>
              <a:t>simulation</a:t>
            </a:r>
            <a:endParaRPr lang="en-US" sz="11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pic>
        <p:nvPicPr>
          <p:cNvPr id="30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297"/>
            <a:ext cx="1485578" cy="71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57233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354918"/>
            <a:ext cx="7740352" cy="432048"/>
          </a:xfrm>
        </p:spPr>
        <p:txBody>
          <a:bodyPr/>
          <a:lstStyle/>
          <a:p>
            <a:r>
              <a:rPr lang="en-GB" sz="2400" dirty="0" smtClean="0"/>
              <a:t>WP4.1: </a:t>
            </a:r>
            <a:r>
              <a:rPr lang="en-GB" sz="2400" dirty="0" smtClean="0">
                <a:solidFill>
                  <a:srgbClr val="FF0000"/>
                </a:solidFill>
              </a:rPr>
              <a:t>High Luminosity LHC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11230" y="997296"/>
            <a:ext cx="6300192" cy="2376264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FF0000"/>
                </a:solidFill>
              </a:rPr>
              <a:t>Diagnostics: 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en-GB" sz="1800" dirty="0" err="1" smtClean="0">
                <a:solidFill>
                  <a:srgbClr val="FF0000"/>
                </a:solidFill>
              </a:rPr>
              <a:t>lectro</a:t>
            </a:r>
            <a:r>
              <a:rPr lang="en-GB" sz="1800" dirty="0" smtClean="0">
                <a:solidFill>
                  <a:srgbClr val="FF0000"/>
                </a:solidFill>
              </a:rPr>
              <a:t>-optic Beam </a:t>
            </a:r>
            <a:r>
              <a:rPr lang="en-GB" sz="1800" dirty="0">
                <a:solidFill>
                  <a:srgbClr val="FF0000"/>
                </a:solidFill>
              </a:rPr>
              <a:t>P</a:t>
            </a:r>
            <a:r>
              <a:rPr lang="en-GB" sz="1800" dirty="0" smtClean="0">
                <a:solidFill>
                  <a:srgbClr val="FF0000"/>
                </a:solidFill>
              </a:rPr>
              <a:t>osition </a:t>
            </a:r>
            <a:r>
              <a:rPr lang="en-GB" sz="1800" dirty="0">
                <a:solidFill>
                  <a:srgbClr val="FF0000"/>
                </a:solidFill>
              </a:rPr>
              <a:t>M</a:t>
            </a:r>
            <a:r>
              <a:rPr lang="en-GB" sz="1800" dirty="0" smtClean="0">
                <a:solidFill>
                  <a:srgbClr val="FF0000"/>
                </a:solidFill>
              </a:rPr>
              <a:t>onitors</a:t>
            </a:r>
          </a:p>
          <a:p>
            <a:r>
              <a:rPr lang="en-US" sz="1800" dirty="0" smtClean="0"/>
              <a:t>HL-LHC crab </a:t>
            </a:r>
            <a:r>
              <a:rPr lang="en-US" sz="1800" dirty="0"/>
              <a:t>cavities </a:t>
            </a:r>
            <a:r>
              <a:rPr lang="en-US" sz="1800" dirty="0" smtClean="0"/>
              <a:t>require </a:t>
            </a:r>
            <a:r>
              <a:rPr lang="en-US" sz="1800" dirty="0"/>
              <a:t>new instrumentation to </a:t>
            </a:r>
            <a:r>
              <a:rPr lang="en-US" sz="1800" dirty="0" smtClean="0"/>
              <a:t>monitor bunch rotation</a:t>
            </a:r>
            <a:r>
              <a:rPr lang="en-US" sz="1800" dirty="0"/>
              <a:t> </a:t>
            </a:r>
            <a:r>
              <a:rPr lang="en-US" sz="1800" dirty="0" smtClean="0"/>
              <a:t>and optimize performance.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67853" y="3776586"/>
            <a:ext cx="3676147" cy="275711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03965" y="3776586"/>
            <a:ext cx="3676147" cy="2757110"/>
          </a:xfrm>
          <a:prstGeom prst="rect">
            <a:avLst/>
          </a:prstGeom>
        </p:spPr>
      </p:pic>
      <p:pic>
        <p:nvPicPr>
          <p:cNvPr id="26" name="Picture 25" descr="EOBPMconcept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963709"/>
            <a:ext cx="2368614" cy="272390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1230" y="3776586"/>
            <a:ext cx="1911406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05772"/>
            <a:ext cx="1997968" cy="1167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1920" y="3783486"/>
            <a:ext cx="7160084" cy="369332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solidFill>
                  <a:srgbClr val="FF0000"/>
                </a:solidFill>
                <a:latin typeface="Arial"/>
              </a:rPr>
              <a:t>JAI built prototype already installed for tests at CERN SPS</a:t>
            </a:r>
            <a:endParaRPr lang="en-US" sz="1800" b="1" i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1403648" y="4566278"/>
            <a:ext cx="2088232" cy="228415"/>
          </a:xfrm>
          <a:prstGeom prst="straightConnector1">
            <a:avLst/>
          </a:prstGeom>
          <a:gradFill rotWithShape="0">
            <a:gsLst>
              <a:gs pos="0">
                <a:srgbClr val="074EB3">
                  <a:alpha val="84999"/>
                </a:srgbClr>
              </a:gs>
              <a:gs pos="100000">
                <a:srgbClr val="0B3280">
                  <a:alpha val="84999"/>
                </a:srgbClr>
              </a:gs>
            </a:gsLst>
            <a:lin ang="5400000" scaled="1"/>
          </a:gradFill>
          <a:ln w="60325" cap="flat" cmpd="sng" algn="ctr">
            <a:solidFill>
              <a:srgbClr val="FFFF00">
                <a:alpha val="85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1" name="Content Placeholder 4"/>
          <p:cNvSpPr txBox="1">
            <a:spLocks/>
          </p:cNvSpPr>
          <p:nvPr/>
        </p:nvSpPr>
        <p:spPr bwMode="auto">
          <a:xfrm>
            <a:off x="-11230" y="1951928"/>
            <a:ext cx="4871262" cy="161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High bandwidth electro-optical pick-ups enable intra-bunch measurements of transverse position.</a:t>
            </a:r>
          </a:p>
          <a:p>
            <a:r>
              <a:rPr lang="en-US" sz="1800" kern="0" dirty="0" smtClean="0"/>
              <a:t>JAI built prototype installed in 2016 at CERN SPS for proof of principle tests, in collaboration with CERN BI group.</a:t>
            </a:r>
            <a:endParaRPr lang="en-US" sz="1800" kern="0" dirty="0" smtClean="0">
              <a:solidFill>
                <a:srgbClr val="3027AA"/>
              </a:solidFill>
            </a:endParaRPr>
          </a:p>
        </p:txBody>
      </p:sp>
      <p:sp>
        <p:nvSpPr>
          <p:cNvPr id="22" name="Content Placeholder 4"/>
          <p:cNvSpPr txBox="1">
            <a:spLocks/>
          </p:cNvSpPr>
          <p:nvPr/>
        </p:nvSpPr>
        <p:spPr bwMode="auto">
          <a:xfrm>
            <a:off x="-36891" y="5589240"/>
            <a:ext cx="2016603" cy="98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600" kern="0" dirty="0" smtClean="0">
                <a:solidFill>
                  <a:srgbClr val="000000"/>
                </a:solidFill>
              </a:rPr>
              <a:t>Second prototype planned for LHC, before deployment at HL-LHC</a:t>
            </a:r>
          </a:p>
        </p:txBody>
      </p:sp>
      <p:pic>
        <p:nvPicPr>
          <p:cNvPr id="28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297"/>
            <a:ext cx="1485578" cy="71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Straight Arrow Connector 28"/>
          <p:cNvCxnSpPr/>
          <p:nvPr/>
        </p:nvCxnSpPr>
        <p:spPr bwMode="auto">
          <a:xfrm flipH="1">
            <a:off x="7844539" y="4762417"/>
            <a:ext cx="268943" cy="535207"/>
          </a:xfrm>
          <a:prstGeom prst="straightConnector1">
            <a:avLst/>
          </a:prstGeom>
          <a:gradFill rotWithShape="0">
            <a:gsLst>
              <a:gs pos="0">
                <a:srgbClr val="074EB3">
                  <a:alpha val="84999"/>
                </a:srgbClr>
              </a:gs>
              <a:gs pos="100000">
                <a:srgbClr val="0B3280">
                  <a:alpha val="84999"/>
                </a:srgbClr>
              </a:gs>
            </a:gsLst>
            <a:lin ang="5400000" scaled="1"/>
          </a:gradFill>
          <a:ln w="63500" cap="flat" cmpd="sng" algn="ctr">
            <a:solidFill>
              <a:srgbClr val="FFFF00">
                <a:alpha val="84999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00291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403648" y="354918"/>
            <a:ext cx="7740352" cy="432048"/>
          </a:xfrm>
        </p:spPr>
        <p:txBody>
          <a:bodyPr/>
          <a:lstStyle/>
          <a:p>
            <a:r>
              <a:rPr lang="en-GB" sz="2400" dirty="0" smtClean="0"/>
              <a:t>WP4.2: </a:t>
            </a:r>
            <a:r>
              <a:rPr lang="en-GB" sz="2400" dirty="0" smtClean="0">
                <a:solidFill>
                  <a:srgbClr val="FF0000"/>
                </a:solidFill>
              </a:rPr>
              <a:t>ILC, CLIC and MDI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908720"/>
            <a:ext cx="8820472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buFont typeface="Arial" pitchFamily="34" charset="0"/>
              <a:buNone/>
            </a:pPr>
            <a:r>
              <a:rPr lang="en-GB" altLang="en-US" b="1" dirty="0" smtClean="0">
                <a:solidFill>
                  <a:srgbClr val="000099"/>
                </a:solidFill>
                <a:ea typeface="ＭＳ Ｐゴシック" pitchFamily="34" charset="-128"/>
              </a:rPr>
              <a:t>Accelerator R&amp;D for electron-positron Linear Collider </a:t>
            </a:r>
          </a:p>
          <a:p>
            <a:pPr marL="0" indent="0">
              <a:lnSpc>
                <a:spcPct val="90000"/>
              </a:lnSpc>
              <a:buFont typeface="Arial" pitchFamily="34" charset="0"/>
              <a:buNone/>
            </a:pPr>
            <a:r>
              <a:rPr lang="ja-JP" altLang="en-GB" b="1" dirty="0" smtClean="0">
                <a:solidFill>
                  <a:srgbClr val="000099"/>
                </a:solidFill>
                <a:ea typeface="ＭＳ Ｐゴシック" pitchFamily="34" charset="-128"/>
              </a:rPr>
              <a:t>‘</a:t>
            </a:r>
            <a:r>
              <a:rPr lang="en-GB" altLang="ja-JP" b="1" dirty="0" smtClean="0">
                <a:solidFill>
                  <a:srgbClr val="000099"/>
                </a:solidFill>
                <a:ea typeface="ＭＳ Ｐゴシック" pitchFamily="34" charset="-128"/>
              </a:rPr>
              <a:t>Higgs Factory</a:t>
            </a:r>
            <a:r>
              <a:rPr lang="ja-JP" altLang="en-GB" b="1" dirty="0" smtClean="0">
                <a:solidFill>
                  <a:srgbClr val="000099"/>
                </a:solidFill>
                <a:ea typeface="ＭＳ Ｐゴシック" pitchFamily="34" charset="-128"/>
              </a:rPr>
              <a:t>’</a:t>
            </a:r>
            <a:endParaRPr lang="en-GB" altLang="en-US" sz="2000" b="1" dirty="0" smtClean="0">
              <a:solidFill>
                <a:srgbClr val="000099"/>
              </a:solidFill>
              <a:ea typeface="ＭＳ Ｐゴシック" pitchFamily="34" charset="-128"/>
            </a:endParaRP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96952"/>
            <a:ext cx="3586163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640" y="1340768"/>
            <a:ext cx="525780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higgstrahlu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01093"/>
            <a:ext cx="24066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01727"/>
            <a:ext cx="2206625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483768" y="3645025"/>
            <a:ext cx="3313112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defRPr/>
            </a:pPr>
            <a:r>
              <a:rPr lang="en-GB" kern="0" dirty="0">
                <a:solidFill>
                  <a:srgbClr val="000099"/>
                </a:solidFill>
                <a:latin typeface="Calibri"/>
              </a:rPr>
              <a:t> </a:t>
            </a:r>
            <a:r>
              <a:rPr lang="en-GB" kern="0" dirty="0" smtClean="0">
                <a:solidFill>
                  <a:srgbClr val="000099"/>
                </a:solidFill>
                <a:latin typeface="Calibri"/>
              </a:rPr>
              <a:t>Selected site</a:t>
            </a:r>
          </a:p>
          <a:p>
            <a:pPr>
              <a:lnSpc>
                <a:spcPct val="90000"/>
              </a:lnSpc>
              <a:buFont typeface="Wingdings" charset="0"/>
              <a:buChar char="ß"/>
              <a:defRPr/>
            </a:pPr>
            <a:r>
              <a:rPr lang="en-GB" kern="0" dirty="0" smtClean="0">
                <a:solidFill>
                  <a:srgbClr val="000099"/>
                </a:solidFill>
                <a:latin typeface="Calibri"/>
              </a:rPr>
              <a:t>Japan	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r>
              <a:rPr lang="en-GB" kern="0" dirty="0" smtClean="0">
                <a:solidFill>
                  <a:srgbClr val="000099"/>
                </a:solidFill>
                <a:latin typeface="Calibri"/>
              </a:rPr>
              <a:t>				CERN </a:t>
            </a:r>
            <a:r>
              <a:rPr lang="en-GB" kern="0" dirty="0" smtClean="0">
                <a:solidFill>
                  <a:srgbClr val="000099"/>
                </a:solidFill>
                <a:latin typeface="Calibri"/>
                <a:sym typeface="Wingdings" charset="0"/>
              </a:rPr>
              <a:t></a:t>
            </a:r>
            <a:endParaRPr lang="en-GB" kern="0" dirty="0" smtClean="0">
              <a:solidFill>
                <a:srgbClr val="000099"/>
              </a:solidFill>
              <a:latin typeface="Calibri"/>
            </a:endParaRPr>
          </a:p>
          <a:p>
            <a:pPr marL="0" indent="0">
              <a:lnSpc>
                <a:spcPct val="90000"/>
              </a:lnSpc>
              <a:defRPr/>
            </a:pPr>
            <a:endParaRPr lang="en-GB" kern="0" dirty="0" smtClean="0">
              <a:solidFill>
                <a:srgbClr val="000099"/>
              </a:solidFill>
              <a:latin typeface="Calibri"/>
            </a:endParaRPr>
          </a:p>
          <a:p>
            <a:pPr marL="0" indent="0">
              <a:lnSpc>
                <a:spcPct val="90000"/>
              </a:lnSpc>
              <a:defRPr/>
            </a:pPr>
            <a:endParaRPr lang="en-GB" kern="0" dirty="0" smtClean="0">
              <a:solidFill>
                <a:srgbClr val="000099"/>
              </a:solidFill>
              <a:latin typeface="Calibri"/>
            </a:endParaRPr>
          </a:p>
          <a:p>
            <a:pPr marL="0" indent="0">
              <a:lnSpc>
                <a:spcPct val="90000"/>
              </a:lnSpc>
              <a:defRPr/>
            </a:pPr>
            <a:endParaRPr lang="en-GB" sz="2000" kern="0" dirty="0">
              <a:solidFill>
                <a:srgbClr val="000099"/>
              </a:solidFill>
              <a:latin typeface="Calibri"/>
            </a:endParaRPr>
          </a:p>
        </p:txBody>
      </p:sp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179512" y="5805264"/>
            <a:ext cx="8974488" cy="936104"/>
          </a:xfrm>
        </p:spPr>
        <p:txBody>
          <a:bodyPr/>
          <a:lstStyle/>
          <a:p>
            <a:r>
              <a:rPr lang="en-GB" sz="2000" dirty="0" smtClean="0">
                <a:solidFill>
                  <a:schemeClr val="tx1"/>
                </a:solidFill>
              </a:rPr>
              <a:t>International Linear Collider: awaiting decision from Japan (~2018)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CLIC: preparing input for European Strategy update (~2019)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56176" y="66110"/>
            <a:ext cx="26709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FFFF">
                    <a:lumMod val="50000"/>
                  </a:srgbClr>
                </a:solidFill>
                <a:latin typeface="Arial"/>
              </a:rPr>
              <a:t>More detail in talk of Phil B.</a:t>
            </a:r>
            <a:endParaRPr lang="en-GB" sz="1600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7780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JAI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221580" y="3573016"/>
            <a:ext cx="8922419" cy="2880320"/>
          </a:xfrm>
          <a:prstGeom prst="rect">
            <a:avLst/>
          </a:prstGeom>
        </p:spPr>
        <p:txBody>
          <a:bodyPr/>
          <a:lstStyle/>
          <a:p>
            <a:pPr marL="411163" indent="-342900" eaLnBrk="0" hangingPunct="0">
              <a:spcBef>
                <a:spcPts val="700"/>
              </a:spcBef>
              <a:buClr>
                <a:srgbClr val="000000"/>
              </a:buClr>
              <a:buSzPct val="95000"/>
              <a:buFont typeface="Wingdings" pitchFamily="2" charset="2"/>
              <a:buChar char=""/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</a:rPr>
              <a:t>The John Adams Institute for Accelerator Science is a centre of excellence in the UK for advanced and novel accelerator technology, created in 2004 to foster accelerator R&amp;D in the universities </a:t>
            </a:r>
          </a:p>
          <a:p>
            <a:pPr marL="411163" indent="-342900" eaLnBrk="0" hangingPunct="0">
              <a:spcBef>
                <a:spcPts val="700"/>
              </a:spcBef>
              <a:buClr>
                <a:srgbClr val="000000"/>
              </a:buClr>
              <a:buSzPct val="95000"/>
              <a:buFont typeface="Wingdings" pitchFamily="2" charset="2"/>
              <a:buChar char=""/>
              <a:defRPr/>
            </a:pPr>
            <a:endParaRPr lang="en-GB" sz="800" b="1" dirty="0" smtClean="0">
              <a:solidFill>
                <a:srgbClr val="C00000"/>
              </a:solidFill>
              <a:latin typeface="Arial"/>
            </a:endParaRPr>
          </a:p>
          <a:p>
            <a:pPr marL="411163" indent="-342900" eaLnBrk="0" hangingPunct="0">
              <a:spcBef>
                <a:spcPts val="700"/>
              </a:spcBef>
              <a:buClr>
                <a:srgbClr val="000000"/>
              </a:buClr>
              <a:buSzPct val="95000"/>
              <a:buFont typeface="Wingdings" pitchFamily="2" charset="2"/>
              <a:buChar char=""/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/>
              </a:rPr>
              <a:t>JAI is based on 3 universities: University of Oxford, Royal Holloway University of London and, since 2011, Imperial College London</a:t>
            </a:r>
          </a:p>
          <a:p>
            <a:pPr marL="411163" indent="-342900" eaLnBrk="0" hangingPunct="0">
              <a:spcBef>
                <a:spcPts val="700"/>
              </a:spcBef>
              <a:buClr>
                <a:srgbClr val="000000"/>
              </a:buClr>
              <a:buSzPct val="95000"/>
              <a:buFont typeface="Wingdings" pitchFamily="2" charset="2"/>
              <a:buChar char=""/>
              <a:defRPr/>
            </a:pPr>
            <a:endParaRPr lang="en-GB" sz="800" b="1" dirty="0" smtClean="0">
              <a:solidFill>
                <a:srgbClr val="C00000"/>
              </a:solidFill>
              <a:latin typeface="Arial"/>
            </a:endParaRPr>
          </a:p>
          <a:p>
            <a:pPr marL="411163" indent="-342900" eaLnBrk="0" hangingPunct="0">
              <a:spcBef>
                <a:spcPts val="700"/>
              </a:spcBef>
              <a:buClr>
                <a:srgbClr val="000000"/>
              </a:buClr>
              <a:buSzPct val="95000"/>
              <a:buFont typeface="Wingdings" pitchFamily="2" charset="2"/>
              <a:buChar char=""/>
              <a:defRPr/>
            </a:pPr>
            <a:endParaRPr lang="en-GB" sz="2000" b="1" dirty="0" smtClean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0120" y="2709369"/>
            <a:ext cx="7344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Sir John Adams (24 May 1920 - 3 March 1984) - the 'father' of  CERN accelerators. 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760789" y="6220544"/>
            <a:ext cx="2987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Arial" pitchFamily="34" charset="0"/>
                <a:hlinkClick r:id="rId2"/>
              </a:rPr>
              <a:t>http://www.adams-institute.ac.uk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76" b="4405"/>
          <a:stretch/>
        </p:blipFill>
        <p:spPr bwMode="auto">
          <a:xfrm>
            <a:off x="1043608" y="938034"/>
            <a:ext cx="7351293" cy="1770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2765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354918"/>
            <a:ext cx="7740352" cy="432048"/>
          </a:xfrm>
        </p:spPr>
        <p:txBody>
          <a:bodyPr/>
          <a:lstStyle/>
          <a:p>
            <a:r>
              <a:rPr lang="en-GB" sz="2400" dirty="0" smtClean="0"/>
              <a:t>WP4.3: </a:t>
            </a:r>
            <a:r>
              <a:rPr lang="en-GB" sz="2400" dirty="0" smtClean="0">
                <a:solidFill>
                  <a:srgbClr val="FF0000"/>
                </a:solidFill>
              </a:rPr>
              <a:t>FCC-</a:t>
            </a:r>
            <a:r>
              <a:rPr lang="en-GB" sz="2400" dirty="0" err="1" smtClean="0">
                <a:solidFill>
                  <a:srgbClr val="FF0000"/>
                </a:solidFill>
              </a:rPr>
              <a:t>hh</a:t>
            </a:r>
            <a:r>
              <a:rPr lang="en-GB" sz="2400" dirty="0" smtClean="0">
                <a:solidFill>
                  <a:srgbClr val="FF0000"/>
                </a:solidFill>
              </a:rPr>
              <a:t> and MDI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07505" y="1052736"/>
            <a:ext cx="5688631" cy="5544914"/>
          </a:xfrm>
        </p:spPr>
        <p:txBody>
          <a:bodyPr/>
          <a:lstStyle/>
          <a:p>
            <a:r>
              <a:rPr lang="en-US" sz="2400" dirty="0" smtClean="0"/>
              <a:t>Experimental Interaction Region</a:t>
            </a:r>
          </a:p>
          <a:p>
            <a:pPr lvl="1"/>
            <a:r>
              <a:rPr lang="en-US" sz="2000" dirty="0" smtClean="0"/>
              <a:t>One of critical areas defining FCC-</a:t>
            </a:r>
            <a:r>
              <a:rPr lang="en-US" sz="2000" dirty="0" err="1" smtClean="0"/>
              <a:t>hh</a:t>
            </a:r>
            <a:r>
              <a:rPr lang="en-US" sz="2000" dirty="0" smtClean="0"/>
              <a:t> (HE-LHC) performance </a:t>
            </a:r>
          </a:p>
          <a:p>
            <a:endParaRPr lang="en-US" sz="2400" dirty="0" smtClean="0"/>
          </a:p>
          <a:p>
            <a:r>
              <a:rPr lang="en-GB" sz="2400" dirty="0"/>
              <a:t>Design tasks of </a:t>
            </a:r>
            <a:r>
              <a:rPr lang="en-GB" sz="2400" dirty="0" err="1"/>
              <a:t>EuroCirCol</a:t>
            </a:r>
            <a:r>
              <a:rPr lang="en-GB" sz="2400" dirty="0"/>
              <a:t> IR Work Package</a:t>
            </a:r>
          </a:p>
          <a:p>
            <a:pPr lvl="1"/>
            <a:r>
              <a:rPr lang="en-GB" sz="2000" dirty="0" smtClean="0"/>
              <a:t>Coordination</a:t>
            </a:r>
          </a:p>
          <a:p>
            <a:pPr lvl="2"/>
            <a:r>
              <a:rPr lang="en-GB" sz="1600" dirty="0" smtClean="0"/>
              <a:t>JAI/Oxford (lead), CERN, task 3.1</a:t>
            </a:r>
          </a:p>
          <a:p>
            <a:pPr lvl="1"/>
            <a:r>
              <a:rPr lang="en-GB" sz="2000" dirty="0" smtClean="0"/>
              <a:t>Development </a:t>
            </a:r>
            <a:r>
              <a:rPr lang="en-GB" sz="2000" dirty="0"/>
              <a:t>of the interaction region lattice</a:t>
            </a:r>
          </a:p>
          <a:p>
            <a:pPr lvl="2"/>
            <a:r>
              <a:rPr lang="en-GB" sz="1600" dirty="0"/>
              <a:t>JAI/Oxford (lead), CERN, task 3.2</a:t>
            </a:r>
          </a:p>
          <a:p>
            <a:pPr lvl="1"/>
            <a:r>
              <a:rPr lang="en-GB" sz="2000" dirty="0"/>
              <a:t>Design of machine detector interface </a:t>
            </a:r>
          </a:p>
          <a:p>
            <a:pPr lvl="2"/>
            <a:r>
              <a:rPr lang="en-GB" sz="1600" dirty="0"/>
              <a:t>CI/Manchester (lead), INFN, CERN, task 3.3 </a:t>
            </a:r>
          </a:p>
          <a:p>
            <a:pPr lvl="1"/>
            <a:r>
              <a:rPr lang="en-GB" sz="2000" dirty="0"/>
              <a:t>Study of beam-beam interaction </a:t>
            </a:r>
          </a:p>
          <a:p>
            <a:pPr lvl="2"/>
            <a:r>
              <a:rPr lang="en-GB" sz="1600" dirty="0"/>
              <a:t>EPFL (lead), CERN, task 3.4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6" name="Picture 5" descr="FCC_layou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760" y="836712"/>
            <a:ext cx="3596183" cy="374292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7020272" y="620688"/>
            <a:ext cx="648072" cy="108012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 rot="20720965">
            <a:off x="7529512" y="3583384"/>
            <a:ext cx="648072" cy="108012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994352" y="3640408"/>
            <a:ext cx="648072" cy="108012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 rot="871128">
            <a:off x="6444208" y="3583384"/>
            <a:ext cx="648072" cy="108012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07504" y="3212976"/>
            <a:ext cx="5688632" cy="1944216"/>
          </a:xfrm>
          <a:prstGeom prst="ellipse">
            <a:avLst/>
          </a:prstGeom>
          <a:noFill/>
          <a:ln w="571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5546760" y="4579640"/>
            <a:ext cx="825440" cy="721568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156176" y="5320759"/>
            <a:ext cx="2719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6600"/>
                </a:solidFill>
                <a:latin typeface="Arial"/>
              </a:rPr>
              <a:t>Responsibility of JAI</a:t>
            </a:r>
            <a:endParaRPr lang="en-GB" sz="2000" b="1" dirty="0">
              <a:solidFill>
                <a:srgbClr val="0066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12916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>
          <a:xfrm>
            <a:off x="251520" y="1052736"/>
            <a:ext cx="8892480" cy="554491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lvl="1"/>
            <a:r>
              <a:rPr lang="en-GB" sz="2000" kern="0" dirty="0" smtClean="0"/>
              <a:t>PhD based on state-of-the-art studies in accelerator science</a:t>
            </a:r>
          </a:p>
          <a:p>
            <a:pPr lvl="1"/>
            <a:r>
              <a:rPr lang="en-GB" sz="2000" kern="0" dirty="0" smtClean="0"/>
              <a:t>Excellent record – majority graduates in 4 years</a:t>
            </a:r>
            <a:endParaRPr lang="ru-RU" sz="2000" kern="0" dirty="0" smtClean="0"/>
          </a:p>
          <a:p>
            <a:pPr lvl="1"/>
            <a:r>
              <a:rPr lang="en-GB" sz="2000" kern="0" dirty="0" smtClean="0"/>
              <a:t>Total number of PhD graduates is about 60 (20% women)</a:t>
            </a:r>
          </a:p>
          <a:p>
            <a:pPr lvl="2"/>
            <a:r>
              <a:rPr lang="en-GB" sz="2000" kern="0" dirty="0" smtClean="0"/>
              <a:t>Majority of theses (91%) combine experimental research with theoretical/simulation investigations</a:t>
            </a:r>
          </a:p>
          <a:p>
            <a:pPr lvl="1"/>
            <a:r>
              <a:rPr lang="en-GB" sz="2000" kern="0" dirty="0" smtClean="0"/>
              <a:t>Excellent post-PhD employment opportunities</a:t>
            </a:r>
          </a:p>
          <a:p>
            <a:pPr lvl="2"/>
            <a:r>
              <a:rPr lang="en-GB" sz="2000" kern="0" dirty="0" smtClean="0"/>
              <a:t>Our graduates have excellent career prospects in fields of science &amp; technology – they now work at RAL, ASTeC, Oxford, NPL London, CERN, SLAC, BNL, DESY, LLNL, LBNL, etc.</a:t>
            </a:r>
          </a:p>
          <a:p>
            <a:pPr lvl="2"/>
            <a:r>
              <a:rPr lang="en-GB" sz="2000" kern="0" dirty="0" smtClean="0"/>
              <a:t>15% of our alumni work in industry</a:t>
            </a: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547664" y="260648"/>
            <a:ext cx="6659485" cy="43204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r>
              <a:rPr lang="en-GB" kern="0" dirty="0" smtClean="0"/>
              <a:t>JAI graduate training</a:t>
            </a:r>
            <a:endParaRPr lang="en-GB" kern="0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93816"/>
            <a:ext cx="2587337" cy="148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174" y="4899010"/>
            <a:ext cx="1924794" cy="145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718" y="4886960"/>
            <a:ext cx="2041042" cy="147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48264" y="4886960"/>
            <a:ext cx="2139930" cy="147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19363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8" descr="Slide00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" b="7498"/>
          <a:stretch/>
        </p:blipFill>
        <p:spPr bwMode="auto">
          <a:xfrm>
            <a:off x="827584" y="4416213"/>
            <a:ext cx="3168352" cy="217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2"/>
          <p:cNvSpPr txBox="1">
            <a:spLocks/>
          </p:cNvSpPr>
          <p:nvPr/>
        </p:nvSpPr>
        <p:spPr bwMode="auto">
          <a:xfrm>
            <a:off x="179512" y="764704"/>
            <a:ext cx="889146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endParaRPr lang="en-GB" sz="2400" kern="0" dirty="0">
              <a:solidFill>
                <a:srgbClr val="FF0000"/>
              </a:solidFill>
            </a:endParaRPr>
          </a:p>
        </p:txBody>
      </p:sp>
      <p:pic>
        <p:nvPicPr>
          <p:cNvPr id="6" name="Content Placeholder 9" descr="image008.jpeg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869" b="-36869"/>
          <a:stretch>
            <a:fillRect/>
          </a:stretch>
        </p:blipFill>
        <p:spPr>
          <a:xfrm>
            <a:off x="4829038" y="937064"/>
            <a:ext cx="4040188" cy="3951288"/>
          </a:xfrm>
          <a:prstGeom prst="rect">
            <a:avLst/>
          </a:prstGeom>
        </p:spPr>
      </p:pic>
      <p:pic>
        <p:nvPicPr>
          <p:cNvPr id="7" name="Content Placeholder 10" descr="image006.jpeg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" b="-1"/>
          <a:stretch/>
        </p:blipFill>
        <p:spPr>
          <a:xfrm>
            <a:off x="4716016" y="4221088"/>
            <a:ext cx="4156208" cy="23282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4226794" y="898864"/>
            <a:ext cx="4657266" cy="8739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</a:rPr>
              <a:t>Students 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</a:rPr>
              <a:t>present results of </a:t>
            </a:r>
            <a:r>
              <a:rPr lang="en-GB" sz="1800" b="1">
                <a:solidFill>
                  <a:srgbClr val="000000"/>
                </a:solidFill>
                <a:latin typeface="Arial" pitchFamily="34" charset="0"/>
              </a:rPr>
              <a:t>design project 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</a:rPr>
              <a:t>first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</a:rPr>
              <a:t>to JAI staff, then to Advisory Board, and then to CERN colleagues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5077073" y="6165304"/>
            <a:ext cx="3743399" cy="32920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600" kern="0" dirty="0" smtClean="0">
                <a:solidFill>
                  <a:srgbClr val="FFFFFF"/>
                </a:solidFill>
              </a:rPr>
              <a:t>Group Photo at CERN May 2016</a:t>
            </a:r>
            <a:endParaRPr lang="en-US" sz="1600" kern="0" dirty="0">
              <a:solidFill>
                <a:srgbClr val="FFFFFF"/>
              </a:solidFill>
            </a:endParaRPr>
          </a:p>
        </p:txBody>
      </p:sp>
      <p:sp>
        <p:nvSpPr>
          <p:cNvPr id="10" name="Text Placeholder 1"/>
          <p:cNvSpPr txBox="1">
            <a:spLocks/>
          </p:cNvSpPr>
          <p:nvPr/>
        </p:nvSpPr>
        <p:spPr bwMode="auto">
          <a:xfrm>
            <a:off x="4932040" y="3453004"/>
            <a:ext cx="40401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kern="0" dirty="0" smtClean="0">
                <a:solidFill>
                  <a:srgbClr val="FFFFFF"/>
                </a:solidFill>
              </a:rPr>
              <a:t>Presentation at CERN Council Chamber May 2016</a:t>
            </a:r>
            <a:endParaRPr lang="en-US" sz="1800" kern="0" dirty="0">
              <a:solidFill>
                <a:srgbClr val="FFFFFF"/>
              </a:solidFill>
            </a:endParaRPr>
          </a:p>
        </p:txBody>
      </p:sp>
      <p:pic>
        <p:nvPicPr>
          <p:cNvPr id="11" name="Content Placeholder 7" descr="Slide00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" b="342"/>
          <a:stretch/>
        </p:blipFill>
        <p:spPr bwMode="auto">
          <a:xfrm>
            <a:off x="496557" y="1826497"/>
            <a:ext cx="3609711" cy="2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 bwMode="auto">
          <a:xfrm>
            <a:off x="93712" y="898864"/>
            <a:ext cx="4047683" cy="8683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</a:rPr>
              <a:t>Every year students work on a design project, that allows them to put their skills into practice</a:t>
            </a:r>
          </a:p>
        </p:txBody>
      </p:sp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312876" y="135655"/>
            <a:ext cx="7571184" cy="62422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Post-graduate training - students’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2665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128792" cy="432048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JAI post-graduate training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79512" y="908720"/>
            <a:ext cx="8964488" cy="5376069"/>
          </a:xfrm>
        </p:spPr>
        <p:txBody>
          <a:bodyPr/>
          <a:lstStyle/>
          <a:p>
            <a:r>
              <a:rPr lang="en-GB" sz="2000" dirty="0" smtClean="0"/>
              <a:t>JAI method of post-graduate training spreads around the world</a:t>
            </a:r>
          </a:p>
          <a:p>
            <a:r>
              <a:rPr lang="en-GB" sz="2000" dirty="0" smtClean="0"/>
              <a:t>The students’ design project has been applied this year, for the first time, at USPAS class, taught by JAI’s A.S. and </a:t>
            </a:r>
            <a:r>
              <a:rPr lang="en-GB" sz="2000" dirty="0" err="1" smtClean="0"/>
              <a:t>Aakash</a:t>
            </a:r>
            <a:r>
              <a:rPr lang="en-GB" sz="2000" dirty="0" smtClean="0"/>
              <a:t> </a:t>
            </a:r>
            <a:r>
              <a:rPr lang="en-GB" sz="2000" dirty="0" err="1" smtClean="0"/>
              <a:t>Sahai</a:t>
            </a:r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JAI taught USPAS class, following 1-week course, wrote a paper and got an oral talk at North American Particle Accelerator conference!</a:t>
            </a: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  </a:t>
            </a:r>
          </a:p>
        </p:txBody>
      </p:sp>
      <p:pic>
        <p:nvPicPr>
          <p:cNvPr id="3074" name="Picture 2" descr="IMAGE(/sites/jai.physics.ox.ac.uk/files/uspas-jai.jpg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60"/>
          <a:stretch/>
        </p:blipFill>
        <p:spPr bwMode="auto">
          <a:xfrm>
            <a:off x="950510" y="2039314"/>
            <a:ext cx="6717834" cy="340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0144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128792" cy="432048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CAS at RHUL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056784" cy="576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0596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128792" cy="432048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JAI and UK facilities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539552" y="908720"/>
            <a:ext cx="8280920" cy="5376069"/>
          </a:xfrm>
        </p:spPr>
        <p:txBody>
          <a:bodyPr/>
          <a:lstStyle/>
          <a:p>
            <a:r>
              <a:rPr lang="en-GB" sz="2400" dirty="0" smtClean="0"/>
              <a:t>Contributed strongly to existing UK facilities and their possible upgrades</a:t>
            </a:r>
          </a:p>
          <a:p>
            <a:pPr lvl="1"/>
            <a:r>
              <a:rPr lang="en-GB" sz="1800" dirty="0" smtClean="0"/>
              <a:t>The first version of optics for Diamond Light Source upgrade originated from JAI graduate student – it now being realized in part of the ring</a:t>
            </a:r>
          </a:p>
          <a:p>
            <a:pPr lvl="1"/>
            <a:r>
              <a:rPr lang="en-GB" sz="1800" dirty="0" smtClean="0"/>
              <a:t>Joint Diamond-JAI senior academic and junior researchers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Joint ISIS-JAI researcher enhance our impact on developments of ISIS upgrade and future of FETS facility</a:t>
            </a:r>
            <a:endParaRPr lang="en-GB" sz="1800" dirty="0"/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Made key contribution to development of Central Laser Facility upgrade plan </a:t>
            </a:r>
          </a:p>
          <a:p>
            <a:pPr lvl="1"/>
            <a:r>
              <a:rPr lang="en-US" sz="1800" dirty="0" smtClean="0"/>
              <a:t>Contributed </a:t>
            </a:r>
            <a:r>
              <a:rPr lang="en-US" sz="1800" dirty="0"/>
              <a:t>to Technical Design Reports for the 20PW upgrade for the Vulcan Laser facility and to the high rep-rate upgrade/replacement to Astra Gemini (Pulsar)</a:t>
            </a:r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9749112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478" y="548680"/>
            <a:ext cx="9143999" cy="5760640"/>
          </a:xfrm>
        </p:spPr>
        <p:txBody>
          <a:bodyPr/>
          <a:lstStyle/>
          <a:p>
            <a:pPr marL="0" indent="0">
              <a:buNone/>
            </a:pPr>
            <a:endParaRPr lang="en-GB" sz="2400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aim </a:t>
            </a:r>
            <a:r>
              <a:rPr lang="en-GB" sz="2000" dirty="0">
                <a:solidFill>
                  <a:srgbClr val="FF0000"/>
                </a:solidFill>
              </a:rPr>
              <a:t>to excel in our training </a:t>
            </a:r>
            <a:r>
              <a:rPr lang="en-GB" sz="2000" dirty="0" smtClean="0">
                <a:solidFill>
                  <a:srgbClr val="FF0000"/>
                </a:solidFill>
              </a:rPr>
              <a:t>program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FF0000"/>
                </a:solidFill>
              </a:rPr>
              <a:t>aim to </a:t>
            </a:r>
            <a:r>
              <a:rPr lang="en-GB" sz="2000" dirty="0" smtClean="0">
                <a:solidFill>
                  <a:srgbClr val="FF0000"/>
                </a:solidFill>
              </a:rPr>
              <a:t>contribute strongly to UK facilities and their upgrades, Diamond Light Source, ISIS neutron source, Central Laser Facility 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aim </a:t>
            </a:r>
            <a:r>
              <a:rPr lang="en-GB" sz="2000" dirty="0">
                <a:solidFill>
                  <a:srgbClr val="FF0000"/>
                </a:solidFill>
              </a:rPr>
              <a:t>to play a key role in evolution of UK-FEL from R&amp;D into the project </a:t>
            </a:r>
            <a:r>
              <a:rPr lang="en-GB" sz="2000" dirty="0" smtClean="0">
                <a:solidFill>
                  <a:srgbClr val="FF0000"/>
                </a:solidFill>
              </a:rPr>
              <a:t>phase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will strongly engage in and lead ILC and CLIC, if hosting/construction decisions will be taken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will </a:t>
            </a:r>
            <a:r>
              <a:rPr lang="en-GB" sz="2000" dirty="0">
                <a:solidFill>
                  <a:srgbClr val="FF0000"/>
                </a:solidFill>
              </a:rPr>
              <a:t>strive to make practical use of our SCRF compact source (in industry) as well as </a:t>
            </a:r>
            <a:r>
              <a:rPr lang="en-GB" sz="2000" dirty="0" smtClean="0">
                <a:solidFill>
                  <a:srgbClr val="FF0000"/>
                </a:solidFill>
              </a:rPr>
              <a:t>plasma acceleration </a:t>
            </a:r>
            <a:r>
              <a:rPr lang="en-GB" sz="2000" dirty="0">
                <a:solidFill>
                  <a:srgbClr val="FF0000"/>
                </a:solidFill>
              </a:rPr>
              <a:t>source (in medicine</a:t>
            </a:r>
            <a:r>
              <a:rPr lang="en-GB" sz="2000" dirty="0" smtClean="0">
                <a:solidFill>
                  <a:srgbClr val="FF0000"/>
                </a:solidFill>
              </a:rPr>
              <a:t>)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will </a:t>
            </a:r>
            <a:r>
              <a:rPr lang="en-GB" sz="2000" dirty="0">
                <a:solidFill>
                  <a:srgbClr val="FF0000"/>
                </a:solidFill>
              </a:rPr>
              <a:t>lead the key technical areas of FCC and possibly HE-LHC project into the next </a:t>
            </a:r>
            <a:r>
              <a:rPr lang="en-GB" sz="2000" dirty="0" smtClean="0">
                <a:solidFill>
                  <a:srgbClr val="FF0000"/>
                </a:solidFill>
              </a:rPr>
              <a:t>project stages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will aim to realise the high </a:t>
            </a:r>
            <a:r>
              <a:rPr lang="en-GB" sz="2000" dirty="0">
                <a:solidFill>
                  <a:srgbClr val="FF0000"/>
                </a:solidFill>
              </a:rPr>
              <a:t>power proton beam facilities based on concepts we helped to </a:t>
            </a:r>
            <a:r>
              <a:rPr lang="en-GB" sz="2000" dirty="0" smtClean="0">
                <a:solidFill>
                  <a:srgbClr val="FF0000"/>
                </a:solidFill>
              </a:rPr>
              <a:t>develop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JAI future goals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0901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684213" y="908720"/>
            <a:ext cx="7772400" cy="568893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The JAI's mission is to work with other national and international accelerator laboratories and institutes, to promote and develop accelerator science in the UK </a:t>
            </a:r>
          </a:p>
          <a:p>
            <a:pPr marL="324000">
              <a:spcBef>
                <a:spcPts val="1200"/>
              </a:spcBef>
            </a:pPr>
            <a:r>
              <a:rPr lang="en-GB" sz="2000" kern="0" dirty="0" smtClean="0"/>
              <a:t>The main objectives of the Institute are:</a:t>
            </a:r>
            <a:endParaRPr lang="en-GB" sz="1050" kern="0" dirty="0" smtClean="0"/>
          </a:p>
          <a:p>
            <a:pPr lvl="1"/>
            <a:r>
              <a:rPr lang="en-GB" sz="1600" kern="0" dirty="0" smtClean="0"/>
              <a:t>To develop novel and advanced accelerator technologies for particle physics and other applications</a:t>
            </a:r>
          </a:p>
          <a:p>
            <a:pPr lvl="1"/>
            <a:endParaRPr lang="en-GB" sz="1050" kern="0" dirty="0" smtClean="0"/>
          </a:p>
          <a:p>
            <a:pPr lvl="1"/>
            <a:r>
              <a:rPr lang="en-GB" sz="1600" kern="0" dirty="0" smtClean="0"/>
              <a:t>To train a new generation of accelerator scientists and engineers</a:t>
            </a:r>
          </a:p>
          <a:p>
            <a:pPr lvl="1"/>
            <a:endParaRPr lang="en-GB" sz="1050" kern="0" dirty="0" smtClean="0"/>
          </a:p>
          <a:p>
            <a:pPr lvl="1"/>
            <a:r>
              <a:rPr lang="en-GB" sz="1600" kern="0" dirty="0" smtClean="0"/>
              <a:t>To disseminate knowledge about the benefits of accelerator technology to a wide community through outreach projects</a:t>
            </a:r>
          </a:p>
          <a:p>
            <a:pPr lvl="1"/>
            <a:endParaRPr lang="en-GB" sz="1050" kern="0" dirty="0" smtClean="0"/>
          </a:p>
          <a:p>
            <a:pPr lvl="1"/>
            <a:r>
              <a:rPr lang="en-GB" sz="1600" kern="0" dirty="0" smtClean="0"/>
              <a:t>To make major contributions to the design and development of new particle physics facilities</a:t>
            </a:r>
          </a:p>
          <a:p>
            <a:pPr lvl="1"/>
            <a:endParaRPr lang="en-GB" sz="1050" kern="0" dirty="0" smtClean="0"/>
          </a:p>
          <a:p>
            <a:pPr lvl="1"/>
            <a:r>
              <a:rPr lang="en-GB" sz="1600" kern="0" dirty="0" smtClean="0"/>
              <a:t>To develop new scientific facilities such as new light and neutron sources</a:t>
            </a:r>
          </a:p>
          <a:p>
            <a:pPr lvl="1"/>
            <a:endParaRPr lang="en-GB" sz="1050" kern="0" dirty="0" smtClean="0"/>
          </a:p>
          <a:p>
            <a:pPr lvl="1"/>
            <a:r>
              <a:rPr lang="en-GB" sz="1600" kern="0" dirty="0" smtClean="0"/>
              <a:t>The development and construction of applied accelerator technologies (medical, energy etc.)</a:t>
            </a:r>
            <a:endParaRPr lang="en-GB" sz="2000" kern="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47664" y="260648"/>
            <a:ext cx="6659485" cy="43204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r>
              <a:rPr lang="en-GB" kern="0" dirty="0" smtClean="0"/>
              <a:t>JAI mission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1250177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933094" cy="536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1547664" y="260648"/>
            <a:ext cx="6659485" cy="43204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r>
              <a:rPr lang="en-GB" kern="0" dirty="0" smtClean="0"/>
              <a:t>Foundation of JAI programme</a:t>
            </a:r>
            <a:endParaRPr lang="en-GB" kern="0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1090563" y="3789040"/>
            <a:ext cx="1878105" cy="1080120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Training next generation of scientists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667577" y="3789040"/>
            <a:ext cx="1878105" cy="1080120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Research</a:t>
            </a:r>
            <a:r>
              <a:rPr kumimoji="0" lang="en-GB" sz="1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at the forefront of accelerator </a:t>
            </a: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science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6222287" y="3789040"/>
            <a:ext cx="1878105" cy="1080120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Connections with</a:t>
            </a:r>
            <a:r>
              <a:rPr kumimoji="0" lang="en-GB" sz="1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industry and outreach programme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63888" y="1504240"/>
            <a:ext cx="204575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spc="-100" dirty="0" smtClean="0">
                <a:solidFill>
                  <a:srgbClr val="C00000"/>
                </a:solidFill>
                <a:latin typeface="Arial"/>
              </a:rPr>
              <a:t>JAI</a:t>
            </a:r>
            <a:br>
              <a:rPr lang="en-GB" sz="2800" b="1" spc="-100" dirty="0" smtClean="0">
                <a:solidFill>
                  <a:srgbClr val="C00000"/>
                </a:solidFill>
                <a:latin typeface="Arial"/>
              </a:rPr>
            </a:br>
            <a:r>
              <a:rPr lang="en-GB" sz="2800" b="1" spc="-100" dirty="0" smtClean="0">
                <a:solidFill>
                  <a:srgbClr val="C00000"/>
                </a:solidFill>
                <a:latin typeface="Arial"/>
              </a:rPr>
              <a:t>programme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876292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659485" cy="432048"/>
          </a:xfrm>
        </p:spPr>
        <p:txBody>
          <a:bodyPr/>
          <a:lstStyle/>
          <a:p>
            <a:r>
              <a:rPr lang="en-GB" dirty="0" smtClean="0"/>
              <a:t>Research program evolution</a:t>
            </a:r>
            <a:endParaRPr lang="en-GB" dirty="0"/>
          </a:p>
        </p:txBody>
      </p:sp>
      <p:sp>
        <p:nvSpPr>
          <p:cNvPr id="2" name="Cube 1"/>
          <p:cNvSpPr/>
          <p:nvPr/>
        </p:nvSpPr>
        <p:spPr bwMode="auto">
          <a:xfrm flipH="1">
            <a:off x="-19438" y="5932003"/>
            <a:ext cx="2791238" cy="683890"/>
          </a:xfrm>
          <a:prstGeom prst="cube">
            <a:avLst>
              <a:gd name="adj" fmla="val 48253"/>
            </a:avLst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Training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133250" y="836712"/>
            <a:ext cx="2638550" cy="528968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lIns="0" rIns="0" anchor="ctr"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Enabling </a:t>
            </a:r>
            <a:b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accelerator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techniques for </a:t>
            </a:r>
            <a:b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scientific, medical </a:t>
            </a:r>
            <a:b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and energy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applications 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3027AA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Advanced </a:t>
            </a:r>
            <a:b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accelerator </a:t>
            </a:r>
            <a:endParaRPr lang="en-GB" sz="1600" b="1" dirty="0">
              <a:solidFill>
                <a:srgbClr val="3027AA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Instrumentation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and beam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diagnostics </a:t>
            </a:r>
          </a:p>
        </p:txBody>
      </p:sp>
      <p:sp>
        <p:nvSpPr>
          <p:cNvPr id="37" name="Cube 36"/>
          <p:cNvSpPr/>
          <p:nvPr/>
        </p:nvSpPr>
        <p:spPr bwMode="auto">
          <a:xfrm flipH="1">
            <a:off x="3220922" y="5932003"/>
            <a:ext cx="2791238" cy="683890"/>
          </a:xfrm>
          <a:prstGeom prst="cube">
            <a:avLst>
              <a:gd name="adj" fmla="val 48253"/>
            </a:avLst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Training</a:t>
            </a:r>
          </a:p>
        </p:txBody>
      </p:sp>
      <p:sp>
        <p:nvSpPr>
          <p:cNvPr id="39" name="AutoShape 3"/>
          <p:cNvSpPr>
            <a:spLocks noChangeArrowheads="1"/>
          </p:cNvSpPr>
          <p:nvPr/>
        </p:nvSpPr>
        <p:spPr bwMode="auto">
          <a:xfrm>
            <a:off x="3373610" y="836712"/>
            <a:ext cx="2638550" cy="528968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lIns="0" rIns="0" anchor="ctr"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Enabling </a:t>
            </a:r>
            <a:b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accelerator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techniques for </a:t>
            </a:r>
            <a:b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scientific, medical </a:t>
            </a:r>
            <a:b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and energy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applications 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Next generation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compact light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sources and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laser-plasma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acceleration FEL </a:t>
            </a: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>
                <a:solidFill>
                  <a:srgbClr val="3027AA"/>
                </a:solidFill>
                <a:latin typeface="Arial"/>
                <a:cs typeface="Arial" pitchFamily="34" charset="0"/>
              </a:rPr>
              <a:t>Advanced </a:t>
            </a: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/>
            </a:r>
            <a:b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accelerator </a:t>
            </a:r>
            <a:endParaRPr lang="en-GB" sz="1600" b="1" dirty="0">
              <a:solidFill>
                <a:srgbClr val="3027AA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Instrumentation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and beam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3027AA"/>
                </a:solidFill>
                <a:latin typeface="Arial"/>
                <a:cs typeface="Arial" pitchFamily="34" charset="0"/>
              </a:rPr>
              <a:t>diagnostics </a:t>
            </a:r>
          </a:p>
        </p:txBody>
      </p:sp>
      <p:sp>
        <p:nvSpPr>
          <p:cNvPr id="40" name="Cube 39"/>
          <p:cNvSpPr/>
          <p:nvPr/>
        </p:nvSpPr>
        <p:spPr bwMode="auto">
          <a:xfrm flipH="1">
            <a:off x="6245258" y="5932003"/>
            <a:ext cx="2791238" cy="683890"/>
          </a:xfrm>
          <a:prstGeom prst="cube">
            <a:avLst>
              <a:gd name="adj" fmla="val 48253"/>
            </a:avLst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Training</a:t>
            </a:r>
          </a:p>
        </p:txBody>
      </p:sp>
      <p:sp>
        <p:nvSpPr>
          <p:cNvPr id="41" name="AutoShape 3"/>
          <p:cNvSpPr>
            <a:spLocks noChangeArrowheads="1"/>
          </p:cNvSpPr>
          <p:nvPr/>
        </p:nvSpPr>
        <p:spPr bwMode="auto">
          <a:xfrm>
            <a:off x="6397946" y="836712"/>
            <a:ext cx="2638550" cy="528968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lIns="0" rIns="0" anchor="ctr"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FEL and novel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light sources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 smtClean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Plasma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acceleration </a:t>
            </a: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 smtClean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Future colliders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and particle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physics facilities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 smtClean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Intense hadron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beams</a:t>
            </a:r>
          </a:p>
        </p:txBody>
      </p:sp>
      <p:sp>
        <p:nvSpPr>
          <p:cNvPr id="4" name="Notched Right Arrow 3"/>
          <p:cNvSpPr/>
          <p:nvPr/>
        </p:nvSpPr>
        <p:spPr bwMode="auto">
          <a:xfrm>
            <a:off x="2627784" y="2780928"/>
            <a:ext cx="792088" cy="1296144"/>
          </a:xfrm>
          <a:prstGeom prst="notchedRightArrow">
            <a:avLst>
              <a:gd name="adj1" fmla="val 50000"/>
              <a:gd name="adj2" fmla="val 3138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Notched Right Arrow 41"/>
          <p:cNvSpPr/>
          <p:nvPr/>
        </p:nvSpPr>
        <p:spPr bwMode="auto">
          <a:xfrm>
            <a:off x="5796136" y="2708920"/>
            <a:ext cx="792088" cy="1296144"/>
          </a:xfrm>
          <a:prstGeom prst="notchedRightArrow">
            <a:avLst>
              <a:gd name="adj1" fmla="val 50000"/>
              <a:gd name="adj2" fmla="val 3138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16844" y="736940"/>
            <a:ext cx="1475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spc="-100" dirty="0" smtClean="0">
                <a:solidFill>
                  <a:srgbClr val="C00000"/>
                </a:solidFill>
                <a:latin typeface="Arial"/>
              </a:rPr>
              <a:t>… -2012</a:t>
            </a:r>
            <a:endParaRPr lang="en-GB" sz="3200" dirty="0"/>
          </a:p>
        </p:txBody>
      </p:sp>
      <p:sp>
        <p:nvSpPr>
          <p:cNvPr id="44" name="Rectangle 43"/>
          <p:cNvSpPr/>
          <p:nvPr/>
        </p:nvSpPr>
        <p:spPr>
          <a:xfrm>
            <a:off x="3995936" y="736940"/>
            <a:ext cx="1879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spc="-100" dirty="0" smtClean="0">
                <a:solidFill>
                  <a:srgbClr val="C00000"/>
                </a:solidFill>
                <a:latin typeface="Arial"/>
              </a:rPr>
              <a:t>2012 -2017</a:t>
            </a:r>
            <a:endParaRPr lang="en-GB" sz="3200" dirty="0"/>
          </a:p>
        </p:txBody>
      </p:sp>
      <p:sp>
        <p:nvSpPr>
          <p:cNvPr id="45" name="Rectangle 44"/>
          <p:cNvSpPr/>
          <p:nvPr/>
        </p:nvSpPr>
        <p:spPr>
          <a:xfrm>
            <a:off x="7028187" y="738166"/>
            <a:ext cx="1879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spc="-100" dirty="0" smtClean="0">
                <a:solidFill>
                  <a:srgbClr val="C00000"/>
                </a:solidFill>
                <a:latin typeface="Arial"/>
              </a:rPr>
              <a:t>2017 -2021</a:t>
            </a:r>
            <a:endParaRPr lang="en-GB" sz="3200" dirty="0"/>
          </a:p>
        </p:txBody>
      </p:sp>
      <p:sp>
        <p:nvSpPr>
          <p:cNvPr id="47" name="Rectangle 46"/>
          <p:cNvSpPr/>
          <p:nvPr/>
        </p:nvSpPr>
        <p:spPr>
          <a:xfrm>
            <a:off x="8691275" y="1558241"/>
            <a:ext cx="4523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100" spc="-100" dirty="0" smtClean="0">
                <a:latin typeface="Arial"/>
              </a:rPr>
              <a:t>WP2</a:t>
            </a:r>
            <a:endParaRPr lang="en-GB" sz="1200" dirty="0"/>
          </a:p>
        </p:txBody>
      </p:sp>
      <p:sp>
        <p:nvSpPr>
          <p:cNvPr id="48" name="Rectangle 47"/>
          <p:cNvSpPr/>
          <p:nvPr/>
        </p:nvSpPr>
        <p:spPr>
          <a:xfrm>
            <a:off x="8676455" y="2807350"/>
            <a:ext cx="4523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100" spc="-100" dirty="0" smtClean="0">
                <a:latin typeface="Arial"/>
              </a:rPr>
              <a:t>WP3</a:t>
            </a:r>
            <a:endParaRPr lang="en-GB" sz="1200" dirty="0"/>
          </a:p>
        </p:txBody>
      </p:sp>
      <p:sp>
        <p:nvSpPr>
          <p:cNvPr id="50" name="Rectangle 49"/>
          <p:cNvSpPr/>
          <p:nvPr/>
        </p:nvSpPr>
        <p:spPr>
          <a:xfrm>
            <a:off x="8676456" y="3959478"/>
            <a:ext cx="4523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100" spc="-100" dirty="0" smtClean="0">
                <a:latin typeface="Arial"/>
              </a:rPr>
              <a:t>WP4</a:t>
            </a:r>
            <a:endParaRPr lang="en-GB" sz="1200" dirty="0"/>
          </a:p>
        </p:txBody>
      </p:sp>
      <p:sp>
        <p:nvSpPr>
          <p:cNvPr id="51" name="Rectangle 50"/>
          <p:cNvSpPr/>
          <p:nvPr/>
        </p:nvSpPr>
        <p:spPr>
          <a:xfrm>
            <a:off x="8676456" y="5183614"/>
            <a:ext cx="4523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100" spc="-100" dirty="0" smtClean="0">
                <a:latin typeface="Arial"/>
              </a:rPr>
              <a:t>WP5</a:t>
            </a:r>
            <a:endParaRPr lang="en-GB" sz="1200" dirty="0"/>
          </a:p>
        </p:txBody>
      </p:sp>
      <p:sp>
        <p:nvSpPr>
          <p:cNvPr id="59" name="Rectangle 58"/>
          <p:cNvSpPr/>
          <p:nvPr/>
        </p:nvSpPr>
        <p:spPr>
          <a:xfrm>
            <a:off x="8584128" y="6335742"/>
            <a:ext cx="4523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100" spc="-100" dirty="0" smtClean="0">
                <a:latin typeface="Arial"/>
              </a:rPr>
              <a:t>WP1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425083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ounded Rectangle 63"/>
          <p:cNvSpPr/>
          <p:nvPr/>
        </p:nvSpPr>
        <p:spPr bwMode="auto">
          <a:xfrm>
            <a:off x="2195736" y="1196752"/>
            <a:ext cx="6948264" cy="15653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2195736" y="4509120"/>
            <a:ext cx="6948264" cy="2016224"/>
          </a:xfrm>
          <a:prstGeom prst="roundRect">
            <a:avLst/>
          </a:prstGeom>
          <a:solidFill>
            <a:srgbClr val="CC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195736" y="2852936"/>
            <a:ext cx="6948264" cy="1565321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f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43" y="5430978"/>
            <a:ext cx="1900472" cy="102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Directions (examples)</a:t>
            </a:r>
            <a:endParaRPr lang="en-GB" dirty="0"/>
          </a:p>
        </p:txBody>
      </p:sp>
      <p:sp>
        <p:nvSpPr>
          <p:cNvPr id="2" name="Cube 1"/>
          <p:cNvSpPr/>
          <p:nvPr/>
        </p:nvSpPr>
        <p:spPr bwMode="auto">
          <a:xfrm flipH="1">
            <a:off x="-19438" y="5932003"/>
            <a:ext cx="2791238" cy="683890"/>
          </a:xfrm>
          <a:prstGeom prst="cube">
            <a:avLst>
              <a:gd name="adj" fmla="val 48253"/>
            </a:avLst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Training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133250" y="836712"/>
            <a:ext cx="2638550" cy="528968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lIns="0" rIns="0" anchor="ctr"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Enabling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accelerator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techniques for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scientific, medical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and energy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applications 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Next generation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compact light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sources and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laser-plasma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acceleration FEL </a:t>
            </a: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>
                <a:solidFill>
                  <a:srgbClr val="C00000"/>
                </a:solidFill>
                <a:latin typeface="Arial"/>
                <a:cs typeface="Arial" pitchFamily="34" charset="0"/>
              </a:rPr>
              <a:t>Advanced </a:t>
            </a: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/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accelerator </a:t>
            </a: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Instrumentation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and beam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diagnostics </a:t>
            </a:r>
          </a:p>
        </p:txBody>
      </p:sp>
      <p:pic>
        <p:nvPicPr>
          <p:cNvPr id="38" name="Picture 6" descr="LCSP_SLAC-setup"/>
          <p:cNvPicPr>
            <a:picLocks noChangeAspect="1" noChangeArrowheads="1"/>
          </p:cNvPicPr>
          <p:nvPr/>
        </p:nvPicPr>
        <p:blipFill rotWithShape="1">
          <a:blip r:embed="rId3" cstate="screen"/>
          <a:srcRect b="25485"/>
          <a:stretch/>
        </p:blipFill>
        <p:spPr bwMode="auto">
          <a:xfrm>
            <a:off x="7542096" y="4880193"/>
            <a:ext cx="1589570" cy="115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143218" y="5011959"/>
            <a:ext cx="1974381" cy="10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43256" y="4581128"/>
            <a:ext cx="2160959" cy="80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736" y="4581128"/>
            <a:ext cx="1869394" cy="16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0348" y="5366665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Laser wire</a:t>
            </a:r>
            <a:endParaRPr lang="en-GB" sz="1200" dirty="0">
              <a:latin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72748" y="6176337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FONT</a:t>
            </a:r>
            <a:endParaRPr lang="en-GB" sz="1200" dirty="0"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69107" y="6248345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BPMs</a:t>
            </a:r>
            <a:endParaRPr lang="en-GB" sz="1200" dirty="0"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56603" y="4550962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Feedforward</a:t>
            </a:r>
            <a:endParaRPr lang="en-GB" sz="1200" dirty="0"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31448" y="6032321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Beam </a:t>
            </a:r>
            <a:r>
              <a:rPr lang="en-GB" sz="1200" dirty="0" smtClean="0">
                <a:latin typeface="Symbol" panose="05050102010706020507" pitchFamily="18" charset="2"/>
              </a:rPr>
              <a:t>s</a:t>
            </a:r>
            <a:r>
              <a:rPr lang="en-GB" sz="1200" baseline="-25000" dirty="0" smtClean="0">
                <a:latin typeface="+mn-lt"/>
              </a:rPr>
              <a:t>z</a:t>
            </a:r>
            <a:r>
              <a:rPr lang="en-GB" sz="1200" dirty="0" smtClean="0">
                <a:latin typeface="+mn-lt"/>
              </a:rPr>
              <a:t> diagnostics</a:t>
            </a:r>
            <a:endParaRPr lang="en-GB" sz="1200" dirty="0">
              <a:latin typeface="+mn-lt"/>
            </a:endParaRPr>
          </a:p>
        </p:txBody>
      </p: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09456" y="3061746"/>
            <a:ext cx="2304256" cy="600669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38979" y="3061746"/>
            <a:ext cx="1240934" cy="9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2" y="3028190"/>
            <a:ext cx="1995745" cy="12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0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1071" y="3558653"/>
            <a:ext cx="1869521" cy="859604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939625" y="3054566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Laser-plasma</a:t>
            </a:r>
          </a:p>
          <a:p>
            <a:r>
              <a:rPr lang="en-GB" sz="1200" dirty="0" smtClean="0">
                <a:latin typeface="+mn-lt"/>
              </a:rPr>
              <a:t>acceleration</a:t>
            </a:r>
            <a:endParaRPr lang="en-GB" sz="1200" dirty="0">
              <a:latin typeface="+mn-lt"/>
            </a:endParaRPr>
          </a:p>
        </p:txBody>
      </p:sp>
      <p:pic>
        <p:nvPicPr>
          <p:cNvPr id="65" name="Picture 3" descr="06EC3822_Campus_aerial_view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83" t="24907" r="8757" b="21592"/>
          <a:stretch/>
        </p:blipFill>
        <p:spPr bwMode="auto">
          <a:xfrm>
            <a:off x="2545807" y="1258296"/>
            <a:ext cx="1914679" cy="59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TextBox 65"/>
          <p:cNvSpPr txBox="1"/>
          <p:nvPr/>
        </p:nvSpPr>
        <p:spPr>
          <a:xfrm>
            <a:off x="4466798" y="1311151"/>
            <a:ext cx="969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Diamond upgrade</a:t>
            </a:r>
            <a:endParaRPr lang="en-GB" sz="1200" dirty="0">
              <a:latin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923929" y="2006983"/>
            <a:ext cx="1224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Novel ERL design of UH-FLUX</a:t>
            </a:r>
            <a:endParaRPr lang="en-GB" sz="1200" dirty="0">
              <a:latin typeface="+mn-lt"/>
            </a:endParaRPr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399031" y="1261727"/>
            <a:ext cx="1763218" cy="9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TextBox 69"/>
          <p:cNvSpPr txBox="1"/>
          <p:nvPr/>
        </p:nvSpPr>
        <p:spPr>
          <a:xfrm>
            <a:off x="7120520" y="1258031"/>
            <a:ext cx="763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LC Final Focus</a:t>
            </a:r>
            <a:endParaRPr lang="en-GB" sz="1200" dirty="0">
              <a:latin typeface="+mn-lt"/>
            </a:endParaRPr>
          </a:p>
        </p:txBody>
      </p:sp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338373" y="2370969"/>
            <a:ext cx="2451865" cy="3268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2" name="TextBox 71"/>
          <p:cNvSpPr txBox="1"/>
          <p:nvPr/>
        </p:nvSpPr>
        <p:spPr>
          <a:xfrm>
            <a:off x="4860032" y="243192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ESS</a:t>
            </a:r>
            <a:endParaRPr lang="en-GB" sz="1200" dirty="0">
              <a:latin typeface="+mn-lt"/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7851643" y="1303957"/>
            <a:ext cx="1139770" cy="1207046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7816544" y="2477553"/>
            <a:ext cx="1075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FCC IR &amp; FF</a:t>
            </a:r>
            <a:endParaRPr lang="en-GB" sz="1200" dirty="0">
              <a:latin typeface="+mn-lt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56" t="15023" r="4244" b="10331"/>
          <a:stretch/>
        </p:blipFill>
        <p:spPr>
          <a:xfrm>
            <a:off x="2589633" y="1989936"/>
            <a:ext cx="1406303" cy="761838"/>
          </a:xfrm>
          <a:prstGeom prst="rect">
            <a:avLst/>
          </a:prstGeom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302" y="3681894"/>
            <a:ext cx="878532" cy="691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318" y="3681894"/>
            <a:ext cx="847023" cy="70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18425" y="738166"/>
            <a:ext cx="1879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spc="-100" dirty="0" smtClean="0">
                <a:solidFill>
                  <a:srgbClr val="C00000"/>
                </a:solidFill>
                <a:latin typeface="Arial"/>
              </a:rPr>
              <a:t>2012 -2017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436096" y="764704"/>
            <a:ext cx="3579921" cy="33011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E</a:t>
            </a:r>
            <a:r>
              <a:rPr kumimoji="0" lang="en-GB" sz="18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xamples of research</a:t>
            </a:r>
            <a:endParaRPr kumimoji="0" lang="en-GB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6524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ounded Rectangle 63"/>
          <p:cNvSpPr/>
          <p:nvPr/>
        </p:nvSpPr>
        <p:spPr bwMode="auto">
          <a:xfrm>
            <a:off x="2195736" y="1196752"/>
            <a:ext cx="6948264" cy="15653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2195736" y="4509120"/>
            <a:ext cx="6948264" cy="2016224"/>
          </a:xfrm>
          <a:prstGeom prst="roundRect">
            <a:avLst/>
          </a:prstGeom>
          <a:solidFill>
            <a:srgbClr val="CC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195736" y="2852936"/>
            <a:ext cx="6948264" cy="1565321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f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43" y="5430978"/>
            <a:ext cx="1900472" cy="102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Directions &amp; achievements</a:t>
            </a:r>
            <a:endParaRPr lang="en-GB" dirty="0"/>
          </a:p>
        </p:txBody>
      </p:sp>
      <p:sp>
        <p:nvSpPr>
          <p:cNvPr id="2" name="Cube 1"/>
          <p:cNvSpPr/>
          <p:nvPr/>
        </p:nvSpPr>
        <p:spPr bwMode="auto">
          <a:xfrm flipH="1">
            <a:off x="-19438" y="5932003"/>
            <a:ext cx="2791238" cy="683890"/>
          </a:xfrm>
          <a:prstGeom prst="cube">
            <a:avLst>
              <a:gd name="adj" fmla="val 48253"/>
            </a:avLst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Training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133250" y="836712"/>
            <a:ext cx="2638550" cy="528968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lIns="0" rIns="0" anchor="ctr"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Enabling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accelerator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techniques for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scientific, medical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and energy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applications 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Next generation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compact light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sources and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laser-plasma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acceleration FEL </a:t>
            </a: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>
                <a:solidFill>
                  <a:srgbClr val="C00000"/>
                </a:solidFill>
                <a:latin typeface="Arial"/>
                <a:cs typeface="Arial" pitchFamily="34" charset="0"/>
              </a:rPr>
              <a:t>Advanced </a:t>
            </a: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/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accelerator </a:t>
            </a: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Instrumentation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and beam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diagnostics </a:t>
            </a:r>
          </a:p>
        </p:txBody>
      </p:sp>
      <p:pic>
        <p:nvPicPr>
          <p:cNvPr id="38" name="Picture 6" descr="LCSP_SLAC-setup"/>
          <p:cNvPicPr>
            <a:picLocks noChangeAspect="1" noChangeArrowheads="1"/>
          </p:cNvPicPr>
          <p:nvPr/>
        </p:nvPicPr>
        <p:blipFill rotWithShape="1">
          <a:blip r:embed="rId3" cstate="screen"/>
          <a:srcRect b="25485"/>
          <a:stretch/>
        </p:blipFill>
        <p:spPr bwMode="auto">
          <a:xfrm>
            <a:off x="7542096" y="4880193"/>
            <a:ext cx="1589570" cy="115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143218" y="5011959"/>
            <a:ext cx="1974381" cy="10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43256" y="4581128"/>
            <a:ext cx="2160959" cy="80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736" y="4581128"/>
            <a:ext cx="1869394" cy="16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0348" y="5366665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Laser wire</a:t>
            </a:r>
            <a:endParaRPr lang="en-GB" sz="1200" dirty="0">
              <a:latin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72748" y="6176337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FONT</a:t>
            </a:r>
            <a:endParaRPr lang="en-GB" sz="1200" dirty="0"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69107" y="6248345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BPMs</a:t>
            </a:r>
            <a:endParaRPr lang="en-GB" sz="1200" dirty="0"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56603" y="4550962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Feedforward</a:t>
            </a:r>
            <a:endParaRPr lang="en-GB" sz="1200" dirty="0"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31448" y="6032321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Beam </a:t>
            </a:r>
            <a:r>
              <a:rPr lang="en-GB" sz="1200" dirty="0" smtClean="0">
                <a:latin typeface="Symbol" panose="05050102010706020507" pitchFamily="18" charset="2"/>
              </a:rPr>
              <a:t>s</a:t>
            </a:r>
            <a:r>
              <a:rPr lang="en-GB" sz="1200" baseline="-25000" dirty="0" smtClean="0">
                <a:latin typeface="+mn-lt"/>
              </a:rPr>
              <a:t>z</a:t>
            </a:r>
            <a:r>
              <a:rPr lang="en-GB" sz="1200" dirty="0" smtClean="0">
                <a:latin typeface="+mn-lt"/>
              </a:rPr>
              <a:t> diagnostics</a:t>
            </a:r>
            <a:endParaRPr lang="en-GB" sz="1200" dirty="0">
              <a:latin typeface="+mn-lt"/>
            </a:endParaRPr>
          </a:p>
        </p:txBody>
      </p: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09456" y="3061746"/>
            <a:ext cx="2304256" cy="600669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38979" y="3061746"/>
            <a:ext cx="1240934" cy="9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2" y="3028190"/>
            <a:ext cx="1995745" cy="12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0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1071" y="3558653"/>
            <a:ext cx="1869521" cy="859604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939625" y="3054566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Laser-plasma</a:t>
            </a:r>
          </a:p>
          <a:p>
            <a:r>
              <a:rPr lang="en-GB" sz="1200" dirty="0" smtClean="0">
                <a:latin typeface="+mn-lt"/>
              </a:rPr>
              <a:t>acceleration</a:t>
            </a:r>
            <a:endParaRPr lang="en-GB" sz="1200" dirty="0">
              <a:latin typeface="+mn-lt"/>
            </a:endParaRPr>
          </a:p>
        </p:txBody>
      </p:sp>
      <p:pic>
        <p:nvPicPr>
          <p:cNvPr id="65" name="Picture 3" descr="06EC3822_Campus_aerial_view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83" t="24907" r="8757" b="21592"/>
          <a:stretch/>
        </p:blipFill>
        <p:spPr bwMode="auto">
          <a:xfrm>
            <a:off x="2545807" y="1258296"/>
            <a:ext cx="1914679" cy="59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TextBox 65"/>
          <p:cNvSpPr txBox="1"/>
          <p:nvPr/>
        </p:nvSpPr>
        <p:spPr>
          <a:xfrm>
            <a:off x="4466798" y="1311151"/>
            <a:ext cx="969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Diamond upgrade</a:t>
            </a:r>
            <a:endParaRPr lang="en-GB" sz="1200" dirty="0">
              <a:latin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923929" y="2006983"/>
            <a:ext cx="1224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Novel ERL design of UH-FLUX</a:t>
            </a:r>
            <a:endParaRPr lang="en-GB" sz="1200" dirty="0">
              <a:latin typeface="+mn-lt"/>
            </a:endParaRPr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399031" y="1261727"/>
            <a:ext cx="1763218" cy="9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TextBox 69"/>
          <p:cNvSpPr txBox="1"/>
          <p:nvPr/>
        </p:nvSpPr>
        <p:spPr>
          <a:xfrm>
            <a:off x="7120520" y="1258031"/>
            <a:ext cx="763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LC Final Focus</a:t>
            </a:r>
            <a:endParaRPr lang="en-GB" sz="1200" dirty="0">
              <a:latin typeface="+mn-lt"/>
            </a:endParaRPr>
          </a:p>
        </p:txBody>
      </p:sp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338373" y="2370969"/>
            <a:ext cx="2451865" cy="3268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2" name="TextBox 71"/>
          <p:cNvSpPr txBox="1"/>
          <p:nvPr/>
        </p:nvSpPr>
        <p:spPr>
          <a:xfrm>
            <a:off x="4860032" y="243192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ESS</a:t>
            </a:r>
            <a:endParaRPr lang="en-GB" sz="1200" dirty="0">
              <a:latin typeface="+mn-lt"/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7851643" y="1303957"/>
            <a:ext cx="1139770" cy="1207046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7816544" y="2477553"/>
            <a:ext cx="1075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FCC IR &amp; FF</a:t>
            </a:r>
            <a:endParaRPr lang="en-GB" sz="1200" dirty="0">
              <a:latin typeface="+mn-lt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56" t="15023" r="4244" b="10331"/>
          <a:stretch/>
        </p:blipFill>
        <p:spPr>
          <a:xfrm>
            <a:off x="2589633" y="1989936"/>
            <a:ext cx="1406303" cy="761838"/>
          </a:xfrm>
          <a:prstGeom prst="rect">
            <a:avLst/>
          </a:prstGeom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302" y="3681894"/>
            <a:ext cx="878532" cy="691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318" y="3681894"/>
            <a:ext cx="847023" cy="70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18425" y="738166"/>
            <a:ext cx="1879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spc="-100" dirty="0" smtClean="0">
                <a:solidFill>
                  <a:srgbClr val="C00000"/>
                </a:solidFill>
                <a:latin typeface="Arial"/>
              </a:rPr>
              <a:t>2012 -2017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436096" y="764704"/>
            <a:ext cx="3579921" cy="33011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Highlights of achievements</a:t>
            </a:r>
            <a:endParaRPr kumimoji="0" lang="en-GB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1974469" y="5212090"/>
            <a:ext cx="2369953" cy="124124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800" b="1" dirty="0">
                <a:latin typeface="Arial" pitchFamily="34" charset="0"/>
              </a:rPr>
              <a:t>World-class graduate </a:t>
            </a:r>
            <a:r>
              <a:rPr lang="en-GB" sz="1800" b="1" dirty="0" smtClean="0">
                <a:latin typeface="Arial" pitchFamily="34" charset="0"/>
              </a:rPr>
              <a:t>training: 60 </a:t>
            </a:r>
            <a:r>
              <a:rPr lang="en-GB" sz="1800" b="1" dirty="0">
                <a:latin typeface="Arial" pitchFamily="34" charset="0"/>
              </a:rPr>
              <a:t>PhD </a:t>
            </a:r>
            <a:r>
              <a:rPr lang="en-GB" sz="1800" b="1" dirty="0" smtClean="0">
                <a:latin typeface="Arial" pitchFamily="34" charset="0"/>
              </a:rPr>
              <a:t>experts graduated from JAI</a:t>
            </a:r>
            <a:endParaRPr kumimoji="0" lang="en-GB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2438837" y="2910671"/>
            <a:ext cx="6700744" cy="1534653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itchFamily="34" charset="0"/>
              </a:rPr>
              <a:t>Laser-plasma </a:t>
            </a:r>
            <a:r>
              <a:rPr lang="en-GB" sz="1600" b="1" dirty="0" smtClean="0">
                <a:latin typeface="Arial" pitchFamily="34" charset="0"/>
              </a:rPr>
              <a:t>acceleration </a:t>
            </a:r>
            <a:r>
              <a:rPr lang="en-GB" sz="1600" b="1" dirty="0">
                <a:latin typeface="Arial" pitchFamily="34" charset="0"/>
              </a:rPr>
              <a:t>to 2 GeV in a single </a:t>
            </a:r>
            <a:r>
              <a:rPr lang="en-GB" sz="1600" b="1" dirty="0" smtClean="0">
                <a:latin typeface="Arial" pitchFamily="34" charset="0"/>
              </a:rPr>
              <a:t>stage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itchFamily="34" charset="0"/>
              </a:rPr>
              <a:t>The </a:t>
            </a:r>
            <a:r>
              <a:rPr lang="en-GB" sz="1600" b="1" dirty="0">
                <a:latin typeface="Arial" pitchFamily="34" charset="0"/>
              </a:rPr>
              <a:t>first demonstration of multi-pulse plasma-wave </a:t>
            </a:r>
            <a:r>
              <a:rPr lang="en-GB" sz="1600" b="1" dirty="0" smtClean="0">
                <a:latin typeface="Arial" pitchFamily="34" charset="0"/>
              </a:rPr>
              <a:t>excitation</a:t>
            </a:r>
            <a:endParaRPr lang="en-GB" sz="1600" b="1" dirty="0">
              <a:latin typeface="Arial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itchFamily="34" charset="0"/>
              </a:rPr>
              <a:t>High brightness plasma acc</a:t>
            </a:r>
            <a:r>
              <a:rPr lang="en-GB" sz="1600" b="1" dirty="0">
                <a:latin typeface="Arial" pitchFamily="34" charset="0"/>
              </a:rPr>
              <a:t>. </a:t>
            </a:r>
            <a:r>
              <a:rPr lang="en-GB" sz="1600" b="1" dirty="0" smtClean="0">
                <a:latin typeface="Arial" pitchFamily="34" charset="0"/>
              </a:rPr>
              <a:t>X-ray </a:t>
            </a:r>
            <a:r>
              <a:rPr lang="en-GB" sz="1600" b="1" dirty="0">
                <a:latin typeface="Arial" pitchFamily="34" charset="0"/>
              </a:rPr>
              <a:t>sources </a:t>
            </a:r>
            <a:endParaRPr lang="en-GB" sz="1600" b="1" dirty="0" smtClean="0">
              <a:latin typeface="Arial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itchFamily="34" charset="0"/>
              </a:rPr>
              <a:t>Phase-contrast </a:t>
            </a:r>
            <a:r>
              <a:rPr lang="en-GB" sz="1600" b="1" dirty="0">
                <a:latin typeface="Arial" pitchFamily="34" charset="0"/>
              </a:rPr>
              <a:t>imaging of human tissues and </a:t>
            </a:r>
            <a:r>
              <a:rPr lang="en-GB" sz="1600" b="1" dirty="0" smtClean="0">
                <a:latin typeface="Arial" pitchFamily="34" charset="0"/>
              </a:rPr>
              <a:t>high-resolution </a:t>
            </a:r>
            <a:r>
              <a:rPr lang="en-GB" sz="1600" b="1" dirty="0">
                <a:latin typeface="Arial" pitchFamily="34" charset="0"/>
              </a:rPr>
              <a:t>bone tomography</a:t>
            </a:r>
            <a:endParaRPr kumimoji="0" lang="en-GB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430922" y="1239656"/>
            <a:ext cx="6700744" cy="1534653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itchFamily="34" charset="0"/>
              </a:rPr>
              <a:t>Demonstrating new low </a:t>
            </a:r>
            <a:r>
              <a:rPr lang="en-GB" sz="1600" b="1" dirty="0" smtClean="0">
                <a:latin typeface="Symbol" panose="05050102010706020507" pitchFamily="18" charset="2"/>
              </a:rPr>
              <a:t>e</a:t>
            </a:r>
            <a:r>
              <a:rPr lang="en-GB" sz="1600" b="1" dirty="0" smtClean="0">
                <a:latin typeface="Arial" pitchFamily="34" charset="0"/>
              </a:rPr>
              <a:t> techniques </a:t>
            </a:r>
            <a:r>
              <a:rPr lang="en-GB" sz="1600" b="1" dirty="0">
                <a:latin typeface="Arial" pitchFamily="34" charset="0"/>
              </a:rPr>
              <a:t>at Diamond Light </a:t>
            </a:r>
            <a:r>
              <a:rPr lang="en-GB" sz="1600" b="1" dirty="0" smtClean="0">
                <a:latin typeface="Arial" pitchFamily="34" charset="0"/>
              </a:rPr>
              <a:t>Source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itchFamily="34" charset="0"/>
              </a:rPr>
              <a:t>Improving </a:t>
            </a:r>
            <a:r>
              <a:rPr lang="en-GB" sz="1600" b="1" dirty="0">
                <a:latin typeface="Arial" pitchFamily="34" charset="0"/>
              </a:rPr>
              <a:t>HL-LHC collimation system by developing electro-optics </a:t>
            </a:r>
            <a:r>
              <a:rPr lang="en-GB" sz="1600" b="1" dirty="0" smtClean="0">
                <a:latin typeface="Arial" pitchFamily="34" charset="0"/>
              </a:rPr>
              <a:t>BPM embedded </a:t>
            </a:r>
            <a:r>
              <a:rPr lang="en-GB" sz="1600" b="1" dirty="0">
                <a:latin typeface="Arial" pitchFamily="34" charset="0"/>
              </a:rPr>
              <a:t>into </a:t>
            </a:r>
            <a:r>
              <a:rPr lang="en-GB" sz="1600" b="1" dirty="0" smtClean="0">
                <a:latin typeface="Arial" pitchFamily="34" charset="0"/>
              </a:rPr>
              <a:t>collimators</a:t>
            </a:r>
            <a:endParaRPr lang="en-GB" sz="1600" b="1" dirty="0">
              <a:latin typeface="Arial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itchFamily="34" charset="0"/>
              </a:rPr>
              <a:t>Validating nm-level </a:t>
            </a:r>
            <a:r>
              <a:rPr lang="en-GB" sz="1600" b="1" dirty="0">
                <a:latin typeface="Arial" pitchFamily="34" charset="0"/>
              </a:rPr>
              <a:t>beam stabilisation </a:t>
            </a:r>
            <a:r>
              <a:rPr lang="en-GB" sz="1600" b="1" dirty="0" smtClean="0">
                <a:latin typeface="Arial" pitchFamily="34" charset="0"/>
              </a:rPr>
              <a:t>for </a:t>
            </a:r>
            <a:r>
              <a:rPr lang="en-GB" sz="1600" b="1" dirty="0">
                <a:latin typeface="Arial" pitchFamily="34" charset="0"/>
              </a:rPr>
              <a:t>ATF2 </a:t>
            </a:r>
            <a:r>
              <a:rPr lang="en-GB" sz="1600" b="1" dirty="0" smtClean="0">
                <a:latin typeface="Arial" pitchFamily="34" charset="0"/>
              </a:rPr>
              <a:t>&amp; CLIC IR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itchFamily="34" charset="0"/>
              </a:rPr>
              <a:t>Develop drive </a:t>
            </a:r>
            <a:r>
              <a:rPr lang="en-GB" sz="1600" b="1" dirty="0">
                <a:latin typeface="Arial" pitchFamily="34" charset="0"/>
              </a:rPr>
              <a:t>beam phase feed-forward system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4589740" y="4645020"/>
            <a:ext cx="4426277" cy="108823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itchFamily="34" charset="0"/>
              </a:rPr>
              <a:t>OTR </a:t>
            </a:r>
            <a:r>
              <a:rPr lang="en-GB" sz="1600" b="1" dirty="0">
                <a:latin typeface="Arial" pitchFamily="34" charset="0"/>
              </a:rPr>
              <a:t>and Smith Purcell </a:t>
            </a:r>
            <a:r>
              <a:rPr lang="en-GB" sz="1600" b="1" dirty="0" smtClean="0">
                <a:latin typeface="Arial" pitchFamily="34" charset="0"/>
              </a:rPr>
              <a:t>diagnostics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itchFamily="34" charset="0"/>
              </a:rPr>
              <a:t>Commercialization of cavity BPMs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itchFamily="34" charset="0"/>
              </a:rPr>
              <a:t>Commercialization of metrology system. </a:t>
            </a:r>
            <a:endParaRPr lang="en-GB" sz="16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6925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ounded Rectangle 63"/>
          <p:cNvSpPr/>
          <p:nvPr/>
        </p:nvSpPr>
        <p:spPr bwMode="auto">
          <a:xfrm>
            <a:off x="2195736" y="1196752"/>
            <a:ext cx="6948264" cy="15653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2195736" y="4509120"/>
            <a:ext cx="6948264" cy="2016224"/>
          </a:xfrm>
          <a:prstGeom prst="roundRect">
            <a:avLst/>
          </a:prstGeom>
          <a:solidFill>
            <a:srgbClr val="CC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195736" y="2852936"/>
            <a:ext cx="6948264" cy="1565321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026" name="Picture 2" descr="f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43" y="5430978"/>
            <a:ext cx="1900472" cy="102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7945" y="194282"/>
            <a:ext cx="7233468" cy="432048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rgbClr val="FF0000"/>
                </a:solidFill>
              </a:rPr>
              <a:t>Many aspirational deliverables or new ideas were realized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Cube 1"/>
          <p:cNvSpPr/>
          <p:nvPr/>
        </p:nvSpPr>
        <p:spPr bwMode="auto">
          <a:xfrm flipH="1">
            <a:off x="-19438" y="5932003"/>
            <a:ext cx="2791238" cy="683890"/>
          </a:xfrm>
          <a:prstGeom prst="cube">
            <a:avLst>
              <a:gd name="adj" fmla="val 48253"/>
            </a:avLst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</a:rPr>
              <a:t>Training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133250" y="836712"/>
            <a:ext cx="2638550" cy="528968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lIns="0" rIns="0" anchor="ctr"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Enabling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accelerator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techniques for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scientific, medical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and energy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applications 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Next generation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compact light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sources and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laser-plasma </a:t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acceleration FEL </a:t>
            </a: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GB" sz="1600" b="1" dirty="0">
                <a:solidFill>
                  <a:srgbClr val="C00000"/>
                </a:solidFill>
                <a:latin typeface="Arial"/>
                <a:cs typeface="Arial" pitchFamily="34" charset="0"/>
              </a:rPr>
              <a:t>Advanced </a:t>
            </a: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/>
            </a:r>
            <a:b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</a:b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accelerator </a:t>
            </a:r>
            <a:endParaRPr lang="en-GB" sz="1600" b="1" dirty="0">
              <a:solidFill>
                <a:srgbClr val="C00000"/>
              </a:solidFill>
              <a:latin typeface="Arial"/>
              <a:cs typeface="Arial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Instrumentation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and beam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Arial"/>
                <a:cs typeface="Arial" pitchFamily="34" charset="0"/>
              </a:rPr>
              <a:t>diagnostics </a:t>
            </a:r>
          </a:p>
        </p:txBody>
      </p:sp>
      <p:pic>
        <p:nvPicPr>
          <p:cNvPr id="38" name="Picture 6" descr="LCSP_SLAC-setup"/>
          <p:cNvPicPr>
            <a:picLocks noChangeAspect="1" noChangeArrowheads="1"/>
          </p:cNvPicPr>
          <p:nvPr/>
        </p:nvPicPr>
        <p:blipFill rotWithShape="1">
          <a:blip r:embed="rId3" cstate="screen"/>
          <a:srcRect b="25485"/>
          <a:stretch/>
        </p:blipFill>
        <p:spPr bwMode="auto">
          <a:xfrm>
            <a:off x="7542096" y="4880193"/>
            <a:ext cx="1589570" cy="115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143218" y="5011959"/>
            <a:ext cx="1974381" cy="10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43256" y="4581128"/>
            <a:ext cx="2160959" cy="80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736" y="4581128"/>
            <a:ext cx="1869394" cy="16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0348" y="5366665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Laser wire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72748" y="6176337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FONT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69107" y="6248345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BPMs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56603" y="4550962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Feedforward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31448" y="6032321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Beam </a:t>
            </a:r>
            <a:r>
              <a:rPr lang="en-GB" sz="1200" dirty="0" smtClean="0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GB" sz="1200" baseline="-25000" dirty="0" smtClean="0">
                <a:solidFill>
                  <a:srgbClr val="000000"/>
                </a:solidFill>
                <a:latin typeface="Arial"/>
              </a:rPr>
              <a:t>z</a:t>
            </a:r>
            <a:r>
              <a:rPr lang="en-GB" sz="1200" dirty="0" smtClean="0">
                <a:solidFill>
                  <a:srgbClr val="000000"/>
                </a:solidFill>
                <a:latin typeface="Arial"/>
              </a:rPr>
              <a:t> diagnostics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09456" y="3061746"/>
            <a:ext cx="2304256" cy="600669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38979" y="3061746"/>
            <a:ext cx="1240934" cy="9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2" y="3028190"/>
            <a:ext cx="1995745" cy="12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0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1071" y="3558653"/>
            <a:ext cx="1869521" cy="859604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939625" y="3054566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Laser-plasma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acceleration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5" name="Picture 3" descr="06EC3822_Campus_aerial_view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83" t="24907" r="8757" b="21592"/>
          <a:stretch/>
        </p:blipFill>
        <p:spPr bwMode="auto">
          <a:xfrm>
            <a:off x="2545807" y="1258296"/>
            <a:ext cx="1914679" cy="59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TextBox 65"/>
          <p:cNvSpPr txBox="1"/>
          <p:nvPr/>
        </p:nvSpPr>
        <p:spPr>
          <a:xfrm>
            <a:off x="4466798" y="1311151"/>
            <a:ext cx="969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Diamond upgrade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923929" y="2006983"/>
            <a:ext cx="1224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Novel ERL design of UH-FLUX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399031" y="1261727"/>
            <a:ext cx="1763218" cy="9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TextBox 69"/>
          <p:cNvSpPr txBox="1"/>
          <p:nvPr/>
        </p:nvSpPr>
        <p:spPr>
          <a:xfrm>
            <a:off x="7120520" y="1258031"/>
            <a:ext cx="763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LC Final Focus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338373" y="2370969"/>
            <a:ext cx="2451865" cy="3268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2" name="TextBox 71"/>
          <p:cNvSpPr txBox="1"/>
          <p:nvPr/>
        </p:nvSpPr>
        <p:spPr>
          <a:xfrm>
            <a:off x="4860032" y="243192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ESS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7851643" y="1303957"/>
            <a:ext cx="1139770" cy="1207046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7816544" y="2477553"/>
            <a:ext cx="1075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FCC IR &amp; FF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56" t="15023" r="4244" b="10331"/>
          <a:stretch/>
        </p:blipFill>
        <p:spPr>
          <a:xfrm>
            <a:off x="2589633" y="1989936"/>
            <a:ext cx="1406303" cy="761838"/>
          </a:xfrm>
          <a:prstGeom prst="rect">
            <a:avLst/>
          </a:prstGeom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302" y="3681894"/>
            <a:ext cx="878532" cy="691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318" y="3681894"/>
            <a:ext cx="847023" cy="70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18425" y="738166"/>
            <a:ext cx="1879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spc="-100" dirty="0" smtClean="0">
                <a:solidFill>
                  <a:srgbClr val="C00000"/>
                </a:solidFill>
                <a:latin typeface="Arial"/>
              </a:rPr>
              <a:t>2012 -2017</a:t>
            </a:r>
            <a:endParaRPr lang="en-GB" sz="32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436096" y="764704"/>
            <a:ext cx="3579921" cy="33011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1600" b="1" dirty="0" smtClean="0">
                <a:solidFill>
                  <a:srgbClr val="000000"/>
                </a:solidFill>
                <a:latin typeface="Arial" pitchFamily="34" charset="0"/>
              </a:rPr>
              <a:t>      Highlights </a:t>
            </a: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of over-delivery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1974469" y="5212090"/>
            <a:ext cx="2369953" cy="124124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0000"/>
                </a:solidFill>
                <a:latin typeface="Arial" pitchFamily="34" charset="0"/>
              </a:rPr>
              <a:t>Teach @ USPAS</a:t>
            </a: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, JUAS, CAS, AAS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0000"/>
                </a:solidFill>
                <a:latin typeface="Arial" pitchFamily="34" charset="0"/>
              </a:rPr>
              <a:t>Created a novel </a:t>
            </a: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textbook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2438837" y="2910671"/>
            <a:ext cx="6700744" cy="1534653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Developed a new, non-invasive technique for measuring the angularly-resolved spectrum of </a:t>
            </a:r>
            <a:r>
              <a:rPr lang="en-GB" sz="1600" b="1" dirty="0" err="1">
                <a:solidFill>
                  <a:srgbClr val="000000"/>
                </a:solidFill>
                <a:latin typeface="Arial" pitchFamily="34" charset="0"/>
              </a:rPr>
              <a:t>betatron</a:t>
            </a: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 X-rays.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Developed a proposal for an innovative two-stage laser and beam-driven </a:t>
            </a:r>
            <a:r>
              <a:rPr lang="en-GB" sz="1600" b="1" dirty="0" err="1">
                <a:solidFill>
                  <a:srgbClr val="000000"/>
                </a:solidFill>
                <a:latin typeface="Arial" pitchFamily="34" charset="0"/>
              </a:rPr>
              <a:t>wakefield</a:t>
            </a: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 accelerator based on self induced </a:t>
            </a:r>
            <a:r>
              <a:rPr lang="en-GB" sz="1600" b="1" dirty="0" err="1">
                <a:solidFill>
                  <a:srgbClr val="000000"/>
                </a:solidFill>
                <a:latin typeface="Arial" pitchFamily="34" charset="0"/>
              </a:rPr>
              <a:t>microbunching</a:t>
            </a: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 of an external electron beam, which can allow to create X-ray pulses with unique properties.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2430922" y="1239656"/>
            <a:ext cx="6700744" cy="1534653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Developed optics for Diamond Light Source upgrade which is now being realized in one of the sectors of DLS.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Developed an electro-optics pick-up embedded into collimators – a key device for HL-LHC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Developed a novel design of SCRF compact light source based on coupled asymmetrical cavities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4589740" y="4645020"/>
            <a:ext cx="4426277" cy="108823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Arial" pitchFamily="34" charset="0"/>
              </a:rPr>
              <a:t>Developed further industrial connection for AMULET technology</a:t>
            </a:r>
          </a:p>
        </p:txBody>
      </p:sp>
    </p:spTree>
    <p:extLst>
      <p:ext uri="{BB962C8B-B14F-4D97-AF65-F5344CB8AC3E}">
        <p14:creationId xmlns:p14="http://schemas.microsoft.com/office/powerpoint/2010/main" val="34828321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Programme for 2017-2021 </a:t>
            </a:r>
            <a:r>
              <a:rPr lang="en-GB" dirty="0"/>
              <a:t>- structure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0" y="1052736"/>
            <a:ext cx="4427984" cy="540089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Training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Undergrad. &amp; grad. training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Visitor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Advanced courses jointly with CI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FEL and novel light sources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FEL design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Diamond upgrade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FEL-CLF-DLS synergy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Advanced beam diagnostics </a:t>
            </a:r>
            <a:r>
              <a:rPr lang="en-US" sz="1600" dirty="0" smtClean="0"/>
              <a:t>for </a:t>
            </a:r>
            <a:r>
              <a:rPr lang="en-US" sz="1600" dirty="0"/>
              <a:t>UK FEL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Compact laser-plasma light sources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Compact SCRF X-ray and THz sources</a:t>
            </a:r>
          </a:p>
          <a:p>
            <a:pPr marL="914400" lvl="1" indent="-514350">
              <a:buFont typeface="+mj-lt"/>
              <a:buAutoNum type="arabicPeriod"/>
            </a:pPr>
            <a:endParaRPr lang="en-US" sz="1800" dirty="0" smtClean="0"/>
          </a:p>
          <a:p>
            <a:pPr marL="400050" lvl="1" indent="0">
              <a:buNone/>
            </a:pPr>
            <a:endParaRPr lang="en-US" sz="1600" dirty="0" smtClean="0"/>
          </a:p>
          <a:p>
            <a:pPr marL="400050" lvl="1" indent="0">
              <a:buNone/>
            </a:pPr>
            <a:endParaRPr lang="en-US" sz="1600" dirty="0" smtClean="0"/>
          </a:p>
          <a:p>
            <a:pPr marL="914400" lvl="1" indent="-514350">
              <a:buFont typeface="+mj-lt"/>
              <a:buAutoNum type="arabicPeriod"/>
            </a:pPr>
            <a:endParaRPr lang="en-US" sz="1600" dirty="0" smtClean="0"/>
          </a:p>
          <a:p>
            <a:pPr marL="914400" lvl="1" indent="-514350">
              <a:buFont typeface="+mj-lt"/>
              <a:buAutoNum type="arabicPeriod"/>
            </a:pPr>
            <a:endParaRPr lang="en-US" sz="1600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572000" y="1052736"/>
            <a:ext cx="4572000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en-US" sz="1800" dirty="0" smtClean="0"/>
              <a:t>Plasma acceleration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Development of Wakefield acc.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Laser driven ion beams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Medical applications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Contribution to AWAKE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1800" dirty="0" smtClean="0"/>
              <a:t>Future colliders &amp; PP facilities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HL-LHC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ILC, CLIC and MDI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FCC and MDI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MICE science experiment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A low E gg collider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1800" dirty="0" smtClean="0"/>
              <a:t>Intense hadron beams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Future of </a:t>
            </a:r>
            <a:r>
              <a:rPr lang="en-US" sz="1600" dirty="0" smtClean="0"/>
              <a:t>FETS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IBEX Paul trap and IOTA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FFAG and ISIS-2 design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/>
              <a:t>ESS linac study &amp; commission.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1800" dirty="0" smtClean="0"/>
              <a:t>Industrial and public outreach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1800" dirty="0" smtClean="0"/>
              <a:t>Admin and collaboration support</a:t>
            </a:r>
          </a:p>
          <a:p>
            <a:pPr marL="0" indent="0">
              <a:buFontTx/>
              <a:buNone/>
            </a:pPr>
            <a:endParaRPr lang="en-US" sz="1200" dirty="0" smtClean="0"/>
          </a:p>
          <a:p>
            <a:pPr marL="400050" lvl="1" indent="0">
              <a:buFontTx/>
              <a:buNone/>
            </a:pPr>
            <a:endParaRPr lang="en-US" sz="1600" dirty="0" smtClean="0"/>
          </a:p>
          <a:p>
            <a:pPr marL="914400" lvl="1" indent="-514350">
              <a:buFont typeface="+mj-lt"/>
              <a:buAutoNum type="arabicPeriod"/>
            </a:pPr>
            <a:endParaRPr lang="en-US" sz="1600" dirty="0" smtClean="0"/>
          </a:p>
          <a:p>
            <a:pPr marL="914400" lvl="1" indent="-514350">
              <a:buFont typeface="+mj-lt"/>
              <a:buAutoNum type="arabicPeriod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33664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6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8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9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3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1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3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36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3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38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39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4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41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4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4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4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46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4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48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5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51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9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2021</Words>
  <Application>Microsoft Macintosh PowerPoint</Application>
  <PresentationFormat>On-screen Show (4:3)</PresentationFormat>
  <Paragraphs>402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31</vt:i4>
      </vt:variant>
      <vt:variant>
        <vt:lpstr>Slide Titles</vt:lpstr>
      </vt:variant>
      <vt:variant>
        <vt:i4>26</vt:i4>
      </vt:variant>
    </vt:vector>
  </HeadingPairs>
  <TitlesOfParts>
    <vt:vector size="57" baseType="lpstr">
      <vt:lpstr>JAI</vt:lpstr>
      <vt:lpstr>3_JAI</vt:lpstr>
      <vt:lpstr>4_JAI</vt:lpstr>
      <vt:lpstr>5_JAI</vt:lpstr>
      <vt:lpstr>7_JAI</vt:lpstr>
      <vt:lpstr>24_JAI</vt:lpstr>
      <vt:lpstr>35_JAI</vt:lpstr>
      <vt:lpstr>13_JAI</vt:lpstr>
      <vt:lpstr>49_JAI</vt:lpstr>
      <vt:lpstr>43_JAI</vt:lpstr>
      <vt:lpstr>8_Orbit</vt:lpstr>
      <vt:lpstr>6_JAI</vt:lpstr>
      <vt:lpstr>8_JAI</vt:lpstr>
      <vt:lpstr>9_JAI</vt:lpstr>
      <vt:lpstr>30_JAI</vt:lpstr>
      <vt:lpstr>31_JAI</vt:lpstr>
      <vt:lpstr>32_JAI</vt:lpstr>
      <vt:lpstr>36_JAI</vt:lpstr>
      <vt:lpstr>37_JAI</vt:lpstr>
      <vt:lpstr>38_JAI</vt:lpstr>
      <vt:lpstr>39_JAI</vt:lpstr>
      <vt:lpstr>40_JAI</vt:lpstr>
      <vt:lpstr>41_JAI</vt:lpstr>
      <vt:lpstr>42_JAI</vt:lpstr>
      <vt:lpstr>44_JAI</vt:lpstr>
      <vt:lpstr>45_JAI</vt:lpstr>
      <vt:lpstr>46_JAI</vt:lpstr>
      <vt:lpstr>47_JAI</vt:lpstr>
      <vt:lpstr>48_JAI</vt:lpstr>
      <vt:lpstr>50_JAI</vt:lpstr>
      <vt:lpstr>51_JAI</vt:lpstr>
      <vt:lpstr>JAI updates</vt:lpstr>
      <vt:lpstr>What is JAI</vt:lpstr>
      <vt:lpstr>PowerPoint Presentation</vt:lpstr>
      <vt:lpstr>PowerPoint Presentation</vt:lpstr>
      <vt:lpstr>Research program evolution</vt:lpstr>
      <vt:lpstr>Research Directions (examples)</vt:lpstr>
      <vt:lpstr>Research Directions &amp; achievements</vt:lpstr>
      <vt:lpstr>Many aspirational deliverables or new ideas were realized</vt:lpstr>
      <vt:lpstr>Programme for 2017-2021 - structure</vt:lpstr>
      <vt:lpstr>Research directions</vt:lpstr>
      <vt:lpstr>Preliminary calculations on a SwissFEL+</vt:lpstr>
      <vt:lpstr>PowerPoint Presentation</vt:lpstr>
      <vt:lpstr>WP2.5: Compact laser plasma radiation sources</vt:lpstr>
      <vt:lpstr>WP2.6: Compact SCRF X-ray and THz light source</vt:lpstr>
      <vt:lpstr>WP3.1: Development of wakefield accelerators</vt:lpstr>
      <vt:lpstr>WP3.3: Medical application of laser-acc. particles</vt:lpstr>
      <vt:lpstr>WP4.1: High Luminosity LHC</vt:lpstr>
      <vt:lpstr>WP4.1: High Luminosity LHC</vt:lpstr>
      <vt:lpstr>WP4.2: ILC, CLIC and MDI</vt:lpstr>
      <vt:lpstr>WP4.3: FCC-hh and MDI</vt:lpstr>
      <vt:lpstr>PowerPoint Presentation</vt:lpstr>
      <vt:lpstr>Post-graduate training - students’ project</vt:lpstr>
      <vt:lpstr>JAI post-graduate training</vt:lpstr>
      <vt:lpstr>CAS at RHUL</vt:lpstr>
      <vt:lpstr>JAI and UK facilities</vt:lpstr>
      <vt:lpstr>JAI future goals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2012-10-01T19:51:04Z</dcterms:created>
  <dcterms:modified xsi:type="dcterms:W3CDTF">2017-04-07T10:00:47Z</dcterms:modified>
</cp:coreProperties>
</file>