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26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Report by Brian McNeil, Hon. Treasurer to the AGM of the PAB Group, </a:t>
            </a:r>
            <a:br>
              <a:rPr lang="en-GB" dirty="0" smtClean="0"/>
            </a:br>
            <a:r>
              <a:rPr lang="en-GB" dirty="0"/>
              <a:t>8</a:t>
            </a:r>
            <a:r>
              <a:rPr lang="en-GB" dirty="0" smtClean="0"/>
              <a:t> </a:t>
            </a:r>
            <a:r>
              <a:rPr lang="en-GB" dirty="0" smtClean="0"/>
              <a:t>April, </a:t>
            </a:r>
            <a:r>
              <a:rPr lang="en-GB" dirty="0" smtClean="0"/>
              <a:t>2016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67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Accounts Jan.-Dec. </a:t>
            </a:r>
            <a:r>
              <a:rPr lang="en-GB" dirty="0" smtClean="0"/>
              <a:t>2015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219200"/>
            <a:ext cx="8991600" cy="38461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1600" y="4038600"/>
            <a:ext cx="7162799" cy="253915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FF0000"/>
                </a:solidFill>
              </a:rPr>
              <a:t>Summary (All figures Exclude VAT</a:t>
            </a:r>
            <a:r>
              <a:rPr lang="en-GB" dirty="0" smtClean="0">
                <a:solidFill>
                  <a:srgbClr val="FF0000"/>
                </a:solidFill>
              </a:rPr>
              <a:t>):</a:t>
            </a:r>
          </a:p>
          <a:p>
            <a:r>
              <a:rPr lang="en-GB" dirty="0">
                <a:solidFill>
                  <a:srgbClr val="FF0000"/>
                </a:solidFill>
              </a:rPr>
              <a:t>Budget </a:t>
            </a:r>
            <a:r>
              <a:rPr lang="en-GB" dirty="0" smtClean="0">
                <a:solidFill>
                  <a:srgbClr val="FF0000"/>
                </a:solidFill>
              </a:rPr>
              <a:t>2014 </a:t>
            </a:r>
            <a:r>
              <a:rPr lang="en-GB" dirty="0">
                <a:solidFill>
                  <a:srgbClr val="FF0000"/>
                </a:solidFill>
              </a:rPr>
              <a:t>YTD				</a:t>
            </a:r>
            <a:r>
              <a:rPr lang="en-GB" dirty="0" smtClean="0">
                <a:solidFill>
                  <a:srgbClr val="FF0000"/>
                </a:solidFill>
              </a:rPr>
              <a:t> £5000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Actual </a:t>
            </a:r>
            <a:r>
              <a:rPr lang="en-GB" dirty="0">
                <a:solidFill>
                  <a:srgbClr val="FF0000"/>
                </a:solidFill>
              </a:rPr>
              <a:t>net expenditure/(income)		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u="sng" dirty="0" smtClean="0">
                <a:solidFill>
                  <a:srgbClr val="FF0000"/>
                </a:solidFill>
              </a:rPr>
              <a:t>£</a:t>
            </a:r>
            <a:r>
              <a:rPr lang="en-GB" u="sng" dirty="0" smtClean="0">
                <a:solidFill>
                  <a:srgbClr val="FF0000"/>
                </a:solidFill>
              </a:rPr>
              <a:t>5455</a:t>
            </a:r>
            <a:endParaRPr lang="en-GB" u="sng" dirty="0" smtClean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rgbClr val="FF0000"/>
                </a:solidFill>
              </a:rPr>
              <a:t>Balance</a:t>
            </a:r>
            <a:r>
              <a:rPr lang="en-GB" dirty="0">
                <a:solidFill>
                  <a:srgbClr val="FF0000"/>
                </a:solidFill>
              </a:rPr>
              <a:t>				</a:t>
            </a:r>
            <a:r>
              <a:rPr lang="en-GB" dirty="0" smtClean="0">
                <a:solidFill>
                  <a:srgbClr val="FF0000"/>
                </a:solidFill>
              </a:rPr>
              <a:t>                </a:t>
            </a:r>
            <a:r>
              <a:rPr lang="en-GB" dirty="0" smtClean="0">
                <a:solidFill>
                  <a:srgbClr val="FF0000"/>
                </a:solidFill>
              </a:rPr>
              <a:t>-£   455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STFC </a:t>
            </a:r>
            <a:r>
              <a:rPr lang="en-GB" dirty="0">
                <a:solidFill>
                  <a:srgbClr val="FF0000"/>
                </a:solidFill>
              </a:rPr>
              <a:t>say they had “major issues with our invoicing system prior to year end (due to system issues and lack of staff</a:t>
            </a:r>
            <a:r>
              <a:rPr lang="en-GB" dirty="0" smtClean="0">
                <a:solidFill>
                  <a:srgbClr val="FF0000"/>
                </a:solidFill>
              </a:rPr>
              <a:t>)” – caused some problems.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rgbClr val="FF0000"/>
                </a:solidFill>
              </a:rPr>
              <a:t>n </a:t>
            </a:r>
            <a:r>
              <a:rPr lang="en-GB" dirty="0">
                <a:solidFill>
                  <a:srgbClr val="FF0000"/>
                </a:solidFill>
              </a:rPr>
              <a:t>erroneous expenses charge of £119.09 </a:t>
            </a:r>
            <a:r>
              <a:rPr lang="en-GB" dirty="0" smtClean="0">
                <a:solidFill>
                  <a:srgbClr val="FF0000"/>
                </a:solidFill>
              </a:rPr>
              <a:t>in </a:t>
            </a:r>
            <a:r>
              <a:rPr lang="en-GB" dirty="0">
                <a:solidFill>
                  <a:srgbClr val="FF0000"/>
                </a:solidFill>
              </a:rPr>
              <a:t>2015 accounts </a:t>
            </a:r>
            <a:r>
              <a:rPr lang="en-GB" dirty="0" smtClean="0">
                <a:solidFill>
                  <a:srgbClr val="FF0000"/>
                </a:solidFill>
              </a:rPr>
              <a:t>should </a:t>
            </a:r>
            <a:r>
              <a:rPr lang="en-GB" dirty="0">
                <a:solidFill>
                  <a:srgbClr val="FF0000"/>
                </a:solidFill>
              </a:rPr>
              <a:t>have been charged to the Polymer Physics </a:t>
            </a:r>
            <a:r>
              <a:rPr lang="en-GB" dirty="0" smtClean="0">
                <a:solidFill>
                  <a:srgbClr val="FF0000"/>
                </a:solidFill>
              </a:rPr>
              <a:t>Group - Cannot </a:t>
            </a:r>
            <a:r>
              <a:rPr lang="en-GB" dirty="0">
                <a:solidFill>
                  <a:srgbClr val="FF0000"/>
                </a:solidFill>
              </a:rPr>
              <a:t>be corrected now.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95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year </a:t>
            </a:r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447800"/>
            <a:ext cx="8458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Total </a:t>
            </a:r>
            <a:r>
              <a:rPr lang="en-GB" sz="2400" dirty="0" smtClean="0">
                <a:solidFill>
                  <a:srgbClr val="FF0000"/>
                </a:solidFill>
              </a:rPr>
              <a:t>budget </a:t>
            </a:r>
            <a:r>
              <a:rPr lang="en-GB" sz="2400" dirty="0" smtClean="0">
                <a:solidFill>
                  <a:srgbClr val="FF0000"/>
                </a:solidFill>
              </a:rPr>
              <a:t>for </a:t>
            </a:r>
            <a:r>
              <a:rPr lang="en-GB" sz="2400" dirty="0" smtClean="0">
                <a:solidFill>
                  <a:srgbClr val="FF0000"/>
                </a:solidFill>
              </a:rPr>
              <a:t>year </a:t>
            </a:r>
            <a:r>
              <a:rPr lang="en-GB" sz="2400" dirty="0" smtClean="0">
                <a:solidFill>
                  <a:srgbClr val="FF0000"/>
                </a:solidFill>
              </a:rPr>
              <a:t>2016 increased from £5000 to £5500. Following some corrections we have £5633</a:t>
            </a:r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/>
          </a:p>
          <a:p>
            <a:r>
              <a:rPr lang="en-GB" sz="2400" dirty="0" smtClean="0"/>
              <a:t>Future </a:t>
            </a:r>
            <a:r>
              <a:rPr lang="en-GB" sz="2400" dirty="0" smtClean="0"/>
              <a:t>meetings/events planned </a:t>
            </a:r>
            <a:r>
              <a:rPr lang="en-GB" sz="2400" dirty="0" smtClean="0"/>
              <a:t>and supported:</a:t>
            </a:r>
            <a:endParaRPr lang="en-GB" sz="2400" dirty="0"/>
          </a:p>
          <a:p>
            <a:r>
              <a:rPr lang="en-GB" sz="2400" dirty="0" smtClean="0"/>
              <a:t>£500 Electron- Ion Collider meeting;</a:t>
            </a:r>
          </a:p>
          <a:p>
            <a:r>
              <a:rPr lang="en-GB" sz="2400" dirty="0" smtClean="0"/>
              <a:t>£500 Designing Future X-Ray FELs workshop.</a:t>
            </a:r>
          </a:p>
          <a:p>
            <a:endParaRPr lang="en-GB" sz="2400" dirty="0" smtClean="0"/>
          </a:p>
          <a:p>
            <a:r>
              <a:rPr lang="en-GB" sz="2400" dirty="0" smtClean="0"/>
              <a:t>These, and others with planning in-progress, indicate </a:t>
            </a:r>
            <a:r>
              <a:rPr lang="en-GB" sz="2400" dirty="0" smtClean="0"/>
              <a:t>that in </a:t>
            </a:r>
            <a:r>
              <a:rPr lang="en-GB" sz="2400" dirty="0" smtClean="0"/>
              <a:t>2016 </a:t>
            </a:r>
            <a:r>
              <a:rPr lang="en-GB" sz="2400" dirty="0" smtClean="0"/>
              <a:t>PABG will again be on target to spend the budget effectively and efficiently.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5436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102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Report by Brian McNeil, Hon. Treasurer to the AGM of the PAB Group,  8 April, 2016 </vt:lpstr>
      <vt:lpstr>Accounts Jan.-Dec. 2015</vt:lpstr>
      <vt:lpstr>Current year 2016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by Brian McNeil, Hon. Treasurer to the AGM of the PAB Group,  10 April, 2013</dc:title>
  <dc:creator>Brian</dc:creator>
  <cp:lastModifiedBy>cabs46 cabs46</cp:lastModifiedBy>
  <cp:revision>25</cp:revision>
  <dcterms:created xsi:type="dcterms:W3CDTF">2006-08-16T00:00:00Z</dcterms:created>
  <dcterms:modified xsi:type="dcterms:W3CDTF">2016-04-06T20:24:16Z</dcterms:modified>
</cp:coreProperties>
</file>