
<file path=[Content_Types].xml><?xml version="1.0" encoding="utf-8"?>
<Types xmlns="http://schemas.openxmlformats.org/package/2006/content-types">
  <Default Extension="png" ContentType="image/png"/>
  <Default Extension="bin" ContentType="application/vnd.openxmlformats-officedocument.oleObject"/>
  <Default Extension="mpg" ContentType="video/mpe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 id="2147483684" r:id="rId3"/>
  </p:sldMasterIdLst>
  <p:notesMasterIdLst>
    <p:notesMasterId r:id="rId40"/>
  </p:notesMasterIdLst>
  <p:sldIdLst>
    <p:sldId id="351" r:id="rId4"/>
    <p:sldId id="454" r:id="rId5"/>
    <p:sldId id="404" r:id="rId6"/>
    <p:sldId id="398" r:id="rId7"/>
    <p:sldId id="399" r:id="rId8"/>
    <p:sldId id="442" r:id="rId9"/>
    <p:sldId id="413" r:id="rId10"/>
    <p:sldId id="405" r:id="rId11"/>
    <p:sldId id="406" r:id="rId12"/>
    <p:sldId id="407" r:id="rId13"/>
    <p:sldId id="408" r:id="rId14"/>
    <p:sldId id="409" r:id="rId15"/>
    <p:sldId id="441" r:id="rId16"/>
    <p:sldId id="459" r:id="rId17"/>
    <p:sldId id="410" r:id="rId18"/>
    <p:sldId id="411" r:id="rId19"/>
    <p:sldId id="323" r:id="rId20"/>
    <p:sldId id="346" r:id="rId21"/>
    <p:sldId id="381" r:id="rId22"/>
    <p:sldId id="382" r:id="rId23"/>
    <p:sldId id="383" r:id="rId24"/>
    <p:sldId id="378" r:id="rId25"/>
    <p:sldId id="458" r:id="rId26"/>
    <p:sldId id="443" r:id="rId27"/>
    <p:sldId id="379" r:id="rId28"/>
    <p:sldId id="451" r:id="rId29"/>
    <p:sldId id="452" r:id="rId30"/>
    <p:sldId id="420" r:id="rId31"/>
    <p:sldId id="412" r:id="rId32"/>
    <p:sldId id="369" r:id="rId33"/>
    <p:sldId id="348" r:id="rId34"/>
    <p:sldId id="322" r:id="rId35"/>
    <p:sldId id="456" r:id="rId36"/>
    <p:sldId id="455" r:id="rId37"/>
    <p:sldId id="380" r:id="rId38"/>
    <p:sldId id="449"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76" autoAdjust="0"/>
    <p:restoredTop sz="94660"/>
  </p:normalViewPr>
  <p:slideViewPr>
    <p:cSldViewPr>
      <p:cViewPr>
        <p:scale>
          <a:sx n="50" d="100"/>
          <a:sy n="50" d="100"/>
        </p:scale>
        <p:origin x="-1098" y="-498"/>
      </p:cViewPr>
      <p:guideLst>
        <p:guide orient="horz" pos="2160"/>
        <p:guide pos="2880"/>
      </p:guideLst>
    </p:cSldViewPr>
  </p:slideViewPr>
  <p:notesTextViewPr>
    <p:cViewPr>
      <p:scale>
        <a:sx n="1" d="1"/>
        <a:sy n="1" d="1"/>
      </p:scale>
      <p:origin x="0" y="0"/>
    </p:cViewPr>
  </p:notesTextViewPr>
  <p:sorterViewPr>
    <p:cViewPr>
      <p:scale>
        <a:sx n="75" d="100"/>
        <a:sy n="75" d="100"/>
      </p:scale>
      <p:origin x="0" y="488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pivotSource>
    <c:name>[Proton Database.xlsx]Sheet4!PivotTable2</c:name>
    <c:fmtId val="-1"/>
  </c:pivotSource>
  <c:chart>
    <c:autoTitleDeleted val="0"/>
    <c:pivotFmts>
      <c:pivotFmt>
        <c:idx val="0"/>
        <c:marker>
          <c:symbol val="none"/>
        </c:marker>
      </c:pivotFmt>
      <c:pivotFmt>
        <c:idx val="1"/>
        <c:marker>
          <c:symbol val="none"/>
        </c:marker>
      </c:pivotFmt>
      <c:pivotFmt>
        <c:idx val="2"/>
        <c:marker>
          <c:symbol val="none"/>
        </c:marker>
      </c:pivotFmt>
      <c:pivotFmt>
        <c:idx val="3"/>
        <c:marker>
          <c:symbol val="none"/>
        </c:marker>
      </c:pivotFmt>
      <c:pivotFmt>
        <c:idx val="4"/>
        <c:marker>
          <c:symbol val="none"/>
        </c:marker>
      </c:pivotFmt>
      <c:pivotFmt>
        <c:idx val="5"/>
        <c:marker>
          <c:symbol val="none"/>
        </c:marker>
      </c:pivotFmt>
      <c:pivotFmt>
        <c:idx val="6"/>
        <c:marker>
          <c:symbol val="none"/>
        </c:marker>
      </c:pivotFmt>
      <c:pivotFmt>
        <c:idx val="7"/>
        <c:marker>
          <c:symbol val="none"/>
        </c:marker>
      </c:pivotFmt>
      <c:pivotFmt>
        <c:idx val="8"/>
        <c:marker>
          <c:symbol val="none"/>
        </c:marker>
      </c:pivotFmt>
      <c:pivotFmt>
        <c:idx val="9"/>
        <c:marker>
          <c:symbol val="none"/>
        </c:marker>
        <c:dLbl>
          <c:idx val="0"/>
          <c:delete val="1"/>
        </c:dLbl>
      </c:pivotFmt>
      <c:pivotFmt>
        <c:idx val="10"/>
        <c:marker>
          <c:symbol val="none"/>
        </c:marker>
      </c:pivotFmt>
      <c:pivotFmt>
        <c:idx val="11"/>
        <c:marker>
          <c:symbol val="none"/>
        </c:marker>
      </c:pivotFmt>
      <c:pivotFmt>
        <c:idx val="12"/>
        <c:marker>
          <c:symbol val="none"/>
        </c:marker>
      </c:pivotFmt>
      <c:pivotFmt>
        <c:idx val="13"/>
        <c:marker>
          <c:symbol val="none"/>
        </c:marker>
      </c:pivotFmt>
    </c:pivotFmts>
    <c:plotArea>
      <c:layout/>
      <c:barChart>
        <c:barDir val="col"/>
        <c:grouping val="stacked"/>
        <c:varyColors val="0"/>
        <c:ser>
          <c:idx val="0"/>
          <c:order val="0"/>
          <c:tx>
            <c:strRef>
              <c:f>Sheet4!$B$3:$B$4</c:f>
              <c:strCache>
                <c:ptCount val="1"/>
                <c:pt idx="0">
                  <c:v>A</c:v>
                </c:pt>
              </c:strCache>
            </c:strRef>
          </c:tx>
          <c:invertIfNegative val="0"/>
          <c:cat>
            <c:strRef>
              <c:f>Sheet4!$A$5:$A$12</c:f>
              <c:strCache>
                <c:ptCount val="7"/>
                <c:pt idx="0">
                  <c:v>2008</c:v>
                </c:pt>
                <c:pt idx="1">
                  <c:v>2009</c:v>
                </c:pt>
                <c:pt idx="2">
                  <c:v>2010</c:v>
                </c:pt>
                <c:pt idx="3">
                  <c:v>2011</c:v>
                </c:pt>
                <c:pt idx="4">
                  <c:v>2012</c:v>
                </c:pt>
                <c:pt idx="5">
                  <c:v>2013</c:v>
                </c:pt>
                <c:pt idx="6">
                  <c:v>2014</c:v>
                </c:pt>
              </c:strCache>
            </c:strRef>
          </c:cat>
          <c:val>
            <c:numRef>
              <c:f>Sheet4!$B$5:$B$12</c:f>
              <c:numCache>
                <c:formatCode>General</c:formatCode>
                <c:ptCount val="7"/>
                <c:pt idx="0">
                  <c:v>34</c:v>
                </c:pt>
                <c:pt idx="1">
                  <c:v>40</c:v>
                </c:pt>
                <c:pt idx="2">
                  <c:v>37</c:v>
                </c:pt>
                <c:pt idx="3">
                  <c:v>29</c:v>
                </c:pt>
                <c:pt idx="4">
                  <c:v>40</c:v>
                </c:pt>
                <c:pt idx="5">
                  <c:v>39</c:v>
                </c:pt>
                <c:pt idx="6">
                  <c:v>54</c:v>
                </c:pt>
              </c:numCache>
            </c:numRef>
          </c:val>
        </c:ser>
        <c:ser>
          <c:idx val="1"/>
          <c:order val="1"/>
          <c:tx>
            <c:strRef>
              <c:f>Sheet4!$C$3:$C$4</c:f>
              <c:strCache>
                <c:ptCount val="1"/>
                <c:pt idx="0">
                  <c:v>P</c:v>
                </c:pt>
              </c:strCache>
            </c:strRef>
          </c:tx>
          <c:invertIfNegative val="0"/>
          <c:cat>
            <c:strRef>
              <c:f>Sheet4!$A$5:$A$12</c:f>
              <c:strCache>
                <c:ptCount val="7"/>
                <c:pt idx="0">
                  <c:v>2008</c:v>
                </c:pt>
                <c:pt idx="1">
                  <c:v>2009</c:v>
                </c:pt>
                <c:pt idx="2">
                  <c:v>2010</c:v>
                </c:pt>
                <c:pt idx="3">
                  <c:v>2011</c:v>
                </c:pt>
                <c:pt idx="4">
                  <c:v>2012</c:v>
                </c:pt>
                <c:pt idx="5">
                  <c:v>2013</c:v>
                </c:pt>
                <c:pt idx="6">
                  <c:v>2014</c:v>
                </c:pt>
              </c:strCache>
            </c:strRef>
          </c:cat>
          <c:val>
            <c:numRef>
              <c:f>Sheet4!$C$5:$C$12</c:f>
              <c:numCache>
                <c:formatCode>General</c:formatCode>
                <c:ptCount val="7"/>
                <c:pt idx="0">
                  <c:v>7</c:v>
                </c:pt>
                <c:pt idx="1">
                  <c:v>25</c:v>
                </c:pt>
                <c:pt idx="2">
                  <c:v>51</c:v>
                </c:pt>
                <c:pt idx="3">
                  <c:v>72</c:v>
                </c:pt>
                <c:pt idx="4">
                  <c:v>102</c:v>
                </c:pt>
                <c:pt idx="5">
                  <c:v>105</c:v>
                </c:pt>
                <c:pt idx="6">
                  <c:v>118</c:v>
                </c:pt>
              </c:numCache>
            </c:numRef>
          </c:val>
        </c:ser>
        <c:dLbls>
          <c:showLegendKey val="0"/>
          <c:showVal val="0"/>
          <c:showCatName val="0"/>
          <c:showSerName val="0"/>
          <c:showPercent val="0"/>
          <c:showBubbleSize val="0"/>
        </c:dLbls>
        <c:gapWidth val="150"/>
        <c:overlap val="100"/>
        <c:axId val="38653952"/>
        <c:axId val="38655488"/>
      </c:barChart>
      <c:catAx>
        <c:axId val="38653952"/>
        <c:scaling>
          <c:orientation val="minMax"/>
        </c:scaling>
        <c:delete val="0"/>
        <c:axPos val="b"/>
        <c:majorTickMark val="out"/>
        <c:minorTickMark val="none"/>
        <c:tickLblPos val="nextTo"/>
        <c:crossAx val="38655488"/>
        <c:crosses val="autoZero"/>
        <c:auto val="1"/>
        <c:lblAlgn val="ctr"/>
        <c:lblOffset val="100"/>
        <c:noMultiLvlLbl val="0"/>
      </c:catAx>
      <c:valAx>
        <c:axId val="38655488"/>
        <c:scaling>
          <c:orientation val="minMax"/>
        </c:scaling>
        <c:delete val="0"/>
        <c:axPos val="l"/>
        <c:majorGridlines/>
        <c:numFmt formatCode="General" sourceLinked="1"/>
        <c:majorTickMark val="out"/>
        <c:minorTickMark val="none"/>
        <c:tickLblPos val="nextTo"/>
        <c:crossAx val="38653952"/>
        <c:crosses val="autoZero"/>
        <c:crossBetween val="between"/>
      </c:valAx>
    </c:plotArea>
    <c:legend>
      <c:legendPos val="b"/>
      <c:layout/>
      <c:overlay val="0"/>
    </c:legend>
    <c:plotVisOnly val="1"/>
    <c:dispBlanksAs val="gap"/>
    <c:showDLblsOverMax val="0"/>
  </c:chart>
  <c:externalData r:id="rId1">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9ABA1F-597D-47D2-92AB-8E0F77C77D0B}" type="datetimeFigureOut">
              <a:rPr lang="en-GB" smtClean="0"/>
              <a:t>08/04/2016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958210-CC27-4622-BD0A-3E21BE6DF16D}" type="slidenum">
              <a:rPr lang="en-GB" smtClean="0"/>
              <a:t>‹#›</a:t>
            </a:fld>
            <a:endParaRPr lang="en-GB"/>
          </a:p>
        </p:txBody>
      </p:sp>
    </p:spTree>
    <p:extLst>
      <p:ext uri="{BB962C8B-B14F-4D97-AF65-F5344CB8AC3E}">
        <p14:creationId xmlns:p14="http://schemas.microsoft.com/office/powerpoint/2010/main" val="3111990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pitchFamily="34" charset="0"/>
              </a:rPr>
              <a:t>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pitchFamily="34" charset="0"/>
              </a:rPr>
              <a:t>Ed</a:t>
            </a: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65" charset="-128"/>
              </a:defRPr>
            </a:lvl1pPr>
            <a:lvl2pPr marL="742950" indent="-285750">
              <a:defRPr>
                <a:solidFill>
                  <a:schemeClr val="tx1"/>
                </a:solidFill>
                <a:latin typeface="Arial" pitchFamily="34" charset="0"/>
                <a:ea typeface="ＭＳ Ｐゴシック" pitchFamily="-65" charset="-128"/>
              </a:defRPr>
            </a:lvl2pPr>
            <a:lvl3pPr marL="1143000" indent="-228600">
              <a:defRPr>
                <a:solidFill>
                  <a:schemeClr val="tx1"/>
                </a:solidFill>
                <a:latin typeface="Arial" pitchFamily="34" charset="0"/>
                <a:ea typeface="ＭＳ Ｐゴシック" pitchFamily="-65" charset="-128"/>
              </a:defRPr>
            </a:lvl3pPr>
            <a:lvl4pPr marL="1600200" indent="-228600">
              <a:defRPr>
                <a:solidFill>
                  <a:schemeClr val="tx1"/>
                </a:solidFill>
                <a:latin typeface="Arial" pitchFamily="34" charset="0"/>
                <a:ea typeface="ＭＳ Ｐゴシック" pitchFamily="-65" charset="-128"/>
              </a:defRPr>
            </a:lvl4pPr>
            <a:lvl5pPr marL="2057400" indent="-228600">
              <a:defRPr>
                <a:solidFill>
                  <a:schemeClr val="tx1"/>
                </a:solidFill>
                <a:latin typeface="Arial" pitchFamily="34" charset="0"/>
                <a:ea typeface="ＭＳ Ｐゴシック" pitchFamily="-65" charset="-128"/>
              </a:defRPr>
            </a:lvl5pPr>
            <a:lvl6pPr marL="25146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6pPr>
            <a:lvl7pPr marL="29718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7pPr>
            <a:lvl8pPr marL="34290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8pPr>
            <a:lvl9pPr marL="38862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9pPr>
          </a:lstStyle>
          <a:p>
            <a:fld id="{9F050385-1088-48F2-9B79-EF64B91A2B02}" type="slidenum">
              <a:rPr lang="en-US" smtClean="0"/>
              <a:pPr/>
              <a:t>17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D3FF01-FD8C-4645-92F9-E97EFFA8EC07}" type="slidenum">
              <a:rPr lang="en-US" smtClean="0"/>
              <a:t>24</a:t>
            </a:fld>
            <a:endParaRPr lang="en-US"/>
          </a:p>
        </p:txBody>
      </p:sp>
    </p:spTree>
    <p:extLst>
      <p:ext uri="{BB962C8B-B14F-4D97-AF65-F5344CB8AC3E}">
        <p14:creationId xmlns:p14="http://schemas.microsoft.com/office/powerpoint/2010/main" val="876725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pitchFamily="34" charset="0"/>
              </a:rPr>
              <a:t>Ed</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65" charset="-128"/>
              </a:defRPr>
            </a:lvl1pPr>
            <a:lvl2pPr marL="742950" indent="-285750">
              <a:defRPr>
                <a:solidFill>
                  <a:schemeClr val="tx1"/>
                </a:solidFill>
                <a:latin typeface="Arial" pitchFamily="34" charset="0"/>
                <a:ea typeface="ＭＳ Ｐゴシック" pitchFamily="-65" charset="-128"/>
              </a:defRPr>
            </a:lvl2pPr>
            <a:lvl3pPr marL="1143000" indent="-228600">
              <a:defRPr>
                <a:solidFill>
                  <a:schemeClr val="tx1"/>
                </a:solidFill>
                <a:latin typeface="Arial" pitchFamily="34" charset="0"/>
                <a:ea typeface="ＭＳ Ｐゴシック" pitchFamily="-65" charset="-128"/>
              </a:defRPr>
            </a:lvl3pPr>
            <a:lvl4pPr marL="1600200" indent="-228600">
              <a:defRPr>
                <a:solidFill>
                  <a:schemeClr val="tx1"/>
                </a:solidFill>
                <a:latin typeface="Arial" pitchFamily="34" charset="0"/>
                <a:ea typeface="ＭＳ Ｐゴシック" pitchFamily="-65" charset="-128"/>
              </a:defRPr>
            </a:lvl4pPr>
            <a:lvl5pPr marL="2057400" indent="-228600">
              <a:defRPr>
                <a:solidFill>
                  <a:schemeClr val="tx1"/>
                </a:solidFill>
                <a:latin typeface="Arial" pitchFamily="34" charset="0"/>
                <a:ea typeface="ＭＳ Ｐゴシック" pitchFamily="-65" charset="-128"/>
              </a:defRPr>
            </a:lvl5pPr>
            <a:lvl6pPr marL="25146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6pPr>
            <a:lvl7pPr marL="29718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7pPr>
            <a:lvl8pPr marL="34290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8pPr>
            <a:lvl9pPr marL="38862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9pPr>
          </a:lstStyle>
          <a:p>
            <a:fld id="{D31A02F2-5149-4713-BEEE-D81B43141281}" type="slidenum">
              <a:rPr lang="en-US" smtClean="0"/>
              <a:pPr/>
              <a:t>29</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a:ln/>
        </p:spPr>
      </p:sp>
      <p:sp>
        <p:nvSpPr>
          <p:cNvPr id="983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a typeface="ＭＳ Ｐゴシック" pitchFamily="34" charset="-128"/>
            </a:endParaRPr>
          </a:p>
        </p:txBody>
      </p:sp>
      <p:sp>
        <p:nvSpPr>
          <p:cNvPr id="983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003893"/>
                </a:solidFill>
                <a:latin typeface="Arial" pitchFamily="34" charset="0"/>
                <a:ea typeface="ＭＳ Ｐゴシック" pitchFamily="34" charset="-128"/>
              </a:defRPr>
            </a:lvl1pPr>
            <a:lvl2pPr marL="742950" indent="-285750" eaLnBrk="0" hangingPunct="0">
              <a:defRPr sz="2400">
                <a:solidFill>
                  <a:srgbClr val="003893"/>
                </a:solidFill>
                <a:latin typeface="Arial" pitchFamily="34" charset="0"/>
                <a:ea typeface="ＭＳ Ｐゴシック" pitchFamily="34" charset="-128"/>
              </a:defRPr>
            </a:lvl2pPr>
            <a:lvl3pPr marL="1143000" indent="-228600" eaLnBrk="0" hangingPunct="0">
              <a:defRPr sz="2400">
                <a:solidFill>
                  <a:srgbClr val="003893"/>
                </a:solidFill>
                <a:latin typeface="Arial" pitchFamily="34" charset="0"/>
                <a:ea typeface="ＭＳ Ｐゴシック" pitchFamily="34" charset="-128"/>
              </a:defRPr>
            </a:lvl3pPr>
            <a:lvl4pPr marL="1600200" indent="-228600" eaLnBrk="0" hangingPunct="0">
              <a:defRPr sz="2400">
                <a:solidFill>
                  <a:srgbClr val="003893"/>
                </a:solidFill>
                <a:latin typeface="Arial" pitchFamily="34" charset="0"/>
                <a:ea typeface="ＭＳ Ｐゴシック" pitchFamily="34" charset="-128"/>
              </a:defRPr>
            </a:lvl4pPr>
            <a:lvl5pPr marL="2057400" indent="-228600" eaLnBrk="0" hangingPunct="0">
              <a:defRPr sz="2400">
                <a:solidFill>
                  <a:srgbClr val="003893"/>
                </a:solidFill>
                <a:latin typeface="Arial" pitchFamily="34" charset="0"/>
                <a:ea typeface="ＭＳ Ｐゴシック" pitchFamily="34" charset="-128"/>
              </a:defRPr>
            </a:lvl5pPr>
            <a:lvl6pPr marL="2514600" indent="-228600" eaLnBrk="0" fontAlgn="base" hangingPunct="0">
              <a:spcBef>
                <a:spcPct val="0"/>
              </a:spcBef>
              <a:spcAft>
                <a:spcPct val="0"/>
              </a:spcAft>
              <a:buChar char="•"/>
              <a:defRPr sz="2400">
                <a:solidFill>
                  <a:srgbClr val="003893"/>
                </a:solidFill>
                <a:latin typeface="Arial" pitchFamily="34" charset="0"/>
                <a:ea typeface="ＭＳ Ｐゴシック" pitchFamily="34" charset="-128"/>
              </a:defRPr>
            </a:lvl6pPr>
            <a:lvl7pPr marL="2971800" indent="-228600" eaLnBrk="0" fontAlgn="base" hangingPunct="0">
              <a:spcBef>
                <a:spcPct val="0"/>
              </a:spcBef>
              <a:spcAft>
                <a:spcPct val="0"/>
              </a:spcAft>
              <a:buChar char="•"/>
              <a:defRPr sz="2400">
                <a:solidFill>
                  <a:srgbClr val="003893"/>
                </a:solidFill>
                <a:latin typeface="Arial" pitchFamily="34" charset="0"/>
                <a:ea typeface="ＭＳ Ｐゴシック" pitchFamily="34" charset="-128"/>
              </a:defRPr>
            </a:lvl7pPr>
            <a:lvl8pPr marL="3429000" indent="-228600" eaLnBrk="0" fontAlgn="base" hangingPunct="0">
              <a:spcBef>
                <a:spcPct val="0"/>
              </a:spcBef>
              <a:spcAft>
                <a:spcPct val="0"/>
              </a:spcAft>
              <a:buChar char="•"/>
              <a:defRPr sz="2400">
                <a:solidFill>
                  <a:srgbClr val="003893"/>
                </a:solidFill>
                <a:latin typeface="Arial" pitchFamily="34" charset="0"/>
                <a:ea typeface="ＭＳ Ｐゴシック" pitchFamily="34" charset="-128"/>
              </a:defRPr>
            </a:lvl8pPr>
            <a:lvl9pPr marL="3886200" indent="-228600" eaLnBrk="0" fontAlgn="base" hangingPunct="0">
              <a:spcBef>
                <a:spcPct val="0"/>
              </a:spcBef>
              <a:spcAft>
                <a:spcPct val="0"/>
              </a:spcAft>
              <a:buChar char="•"/>
              <a:defRPr sz="2400">
                <a:solidFill>
                  <a:srgbClr val="003893"/>
                </a:solidFill>
                <a:latin typeface="Arial" pitchFamily="34" charset="0"/>
                <a:ea typeface="ＭＳ Ｐゴシック" pitchFamily="34" charset="-128"/>
              </a:defRPr>
            </a:lvl9pPr>
          </a:lstStyle>
          <a:p>
            <a:pPr eaLnBrk="1" hangingPunct="1"/>
            <a:fld id="{C5F288E9-83C8-4EB8-B942-A3DB6FC9F4D8}" type="slidenum">
              <a:rPr lang="en-US" sz="1200">
                <a:solidFill>
                  <a:schemeClr val="tx1"/>
                </a:solidFill>
              </a:rPr>
              <a:pPr eaLnBrk="1" hangingPunct="1"/>
              <a:t>30</a:t>
            </a:fld>
            <a:endParaRPr lang="en-US" sz="1200">
              <a:solidFill>
                <a:schemeClr val="tx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pitchFamily="34" charset="0"/>
              </a:rPr>
              <a:t>Ran</a:t>
            </a: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65" charset="-128"/>
              </a:defRPr>
            </a:lvl1pPr>
            <a:lvl2pPr marL="742950" indent="-285750">
              <a:defRPr>
                <a:solidFill>
                  <a:schemeClr val="tx1"/>
                </a:solidFill>
                <a:latin typeface="Arial" pitchFamily="34" charset="0"/>
                <a:ea typeface="ＭＳ Ｐゴシック" pitchFamily="-65" charset="-128"/>
              </a:defRPr>
            </a:lvl2pPr>
            <a:lvl3pPr marL="1143000" indent="-228600">
              <a:defRPr>
                <a:solidFill>
                  <a:schemeClr val="tx1"/>
                </a:solidFill>
                <a:latin typeface="Arial" pitchFamily="34" charset="0"/>
                <a:ea typeface="ＭＳ Ｐゴシック" pitchFamily="-65" charset="-128"/>
              </a:defRPr>
            </a:lvl3pPr>
            <a:lvl4pPr marL="1600200" indent="-228600">
              <a:defRPr>
                <a:solidFill>
                  <a:schemeClr val="tx1"/>
                </a:solidFill>
                <a:latin typeface="Arial" pitchFamily="34" charset="0"/>
                <a:ea typeface="ＭＳ Ｐゴシック" pitchFamily="-65" charset="-128"/>
              </a:defRPr>
            </a:lvl4pPr>
            <a:lvl5pPr marL="2057400" indent="-228600">
              <a:defRPr>
                <a:solidFill>
                  <a:schemeClr val="tx1"/>
                </a:solidFill>
                <a:latin typeface="Arial" pitchFamily="34" charset="0"/>
                <a:ea typeface="ＭＳ Ｐゴシック" pitchFamily="-65" charset="-128"/>
              </a:defRPr>
            </a:lvl5pPr>
            <a:lvl6pPr marL="25146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6pPr>
            <a:lvl7pPr marL="29718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7pPr>
            <a:lvl8pPr marL="34290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8pPr>
            <a:lvl9pPr marL="38862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9pPr>
          </a:lstStyle>
          <a:p>
            <a:fld id="{4F0ADDB2-A060-4003-B9C5-564D36E73359}" type="slidenum">
              <a:rPr lang="en-US" smtClean="0"/>
              <a:pPr/>
              <a:t>32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604095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7728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898065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437594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0"/>
            <a:ext cx="8229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52642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538922A-52CE-764C-8C23-A3192F7A642F}" type="datetime1">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BA94089-9F50-6645-972D-80FDA3A0363D}" type="slidenum">
              <a:rPr lang="en-GB" smtClean="0"/>
              <a:t>‹#›</a:t>
            </a:fld>
            <a:endParaRPr lang="en-GB"/>
          </a:p>
        </p:txBody>
      </p:sp>
    </p:spTree>
    <p:extLst>
      <p:ext uri="{BB962C8B-B14F-4D97-AF65-F5344CB8AC3E}">
        <p14:creationId xmlns:p14="http://schemas.microsoft.com/office/powerpoint/2010/main" val="37517149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49233F15-440F-D241-9D6A-6669AD25C308}" type="datetime1">
              <a:rPr lang="en-US"/>
              <a:pPr>
                <a:defRPr/>
              </a:pPr>
              <a:t>4/8/2016</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5EE1359-621A-1D43-BFDB-CC3FE5D84D92}" type="slidenum">
              <a:rPr lang="en-US"/>
              <a:pPr>
                <a:defRPr/>
              </a:pPr>
              <a:t>‹#›</a:t>
            </a:fld>
            <a:endParaRPr lang="en-US"/>
          </a:p>
        </p:txBody>
      </p:sp>
    </p:spTree>
    <p:extLst>
      <p:ext uri="{BB962C8B-B14F-4D97-AF65-F5344CB8AC3E}">
        <p14:creationId xmlns:p14="http://schemas.microsoft.com/office/powerpoint/2010/main" val="3019477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81308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6813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791152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65038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p:spPr>
        <p:txBody>
          <a:bodyPr/>
          <a:lstStyle>
            <a:lvl1pPr>
              <a:defRPr/>
            </a:lvl1pPr>
            <a:lvl2pPr marL="914400" indent="-457200">
              <a:buFont typeface="Arial" pitchFamily="34" charset="0"/>
              <a:buChar char="̶"/>
              <a:defRPr/>
            </a:lvl2pPr>
          </a:lstStyle>
          <a:p>
            <a:pPr lvl="0"/>
            <a:r>
              <a:rPr lang="en-US" dirty="0" smtClean="0"/>
              <a:t>Click to edit Master text style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6357351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083325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168777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406987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163615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481285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933831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28118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58917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a:p>
        </p:txBody>
      </p:sp>
    </p:spTree>
    <p:extLst>
      <p:ext uri="{BB962C8B-B14F-4D97-AF65-F5344CB8AC3E}">
        <p14:creationId xmlns:p14="http://schemas.microsoft.com/office/powerpoint/2010/main" val="4050439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777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buFontTx/>
              <a:buNone/>
              <a:defRPr sz="2400">
                <a:solidFill>
                  <a:srgbClr val="000000"/>
                </a:solidFill>
                <a:latin typeface="Arial" charset="0"/>
                <a:ea typeface="ＭＳ Ｐゴシック" charset="0"/>
                <a:cs typeface="ＭＳ Ｐゴシック" charset="0"/>
              </a:defRPr>
            </a:lvl1pPr>
          </a:lstStyle>
          <a:p>
            <a:pPr>
              <a:defRPr/>
            </a:pPr>
            <a:endParaRPr lang="en-US"/>
          </a:p>
        </p:txBody>
      </p:sp>
      <p:sp>
        <p:nvSpPr>
          <p:cNvPr id="4" name="Rectangle 5"/>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buFontTx/>
              <a:buNone/>
              <a:defRPr sz="2400">
                <a:solidFill>
                  <a:srgbClr val="000000"/>
                </a:solidFill>
                <a:latin typeface="Arial" charset="0"/>
                <a:ea typeface="ＭＳ Ｐゴシック" charset="0"/>
                <a:cs typeface="ＭＳ Ｐゴシック" charset="0"/>
              </a:defRPr>
            </a:lvl1pPr>
          </a:lstStyle>
          <a:p>
            <a:pPr>
              <a:defRPr/>
            </a:pPr>
            <a:endParaRPr lang="en-US"/>
          </a:p>
        </p:txBody>
      </p:sp>
    </p:spTree>
    <p:extLst>
      <p:ext uri="{BB962C8B-B14F-4D97-AF65-F5344CB8AC3E}">
        <p14:creationId xmlns:p14="http://schemas.microsoft.com/office/powerpoint/2010/main" val="3586348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3_content">
    <p:spTree>
      <p:nvGrpSpPr>
        <p:cNvPr id="1" name=""/>
        <p:cNvGrpSpPr/>
        <p:nvPr/>
      </p:nvGrpSpPr>
      <p:grpSpPr>
        <a:xfrm>
          <a:off x="0" y="0"/>
          <a:ext cx="0" cy="0"/>
          <a:chOff x="0" y="0"/>
          <a:chExt cx="0" cy="0"/>
        </a:xfrm>
      </p:grpSpPr>
      <p:sp>
        <p:nvSpPr>
          <p:cNvPr id="5" name="Text Placeholder 2"/>
          <p:cNvSpPr>
            <a:spLocks noGrp="1"/>
          </p:cNvSpPr>
          <p:nvPr>
            <p:ph type="body" idx="10"/>
          </p:nvPr>
        </p:nvSpPr>
        <p:spPr>
          <a:xfrm>
            <a:off x="175222" y="191086"/>
            <a:ext cx="6576175" cy="4285724"/>
          </a:xfrm>
        </p:spPr>
        <p:txBody>
          <a:bodyPr lIns="0" anchor="t"/>
          <a:lstStyle>
            <a:lvl1pPr marL="0" indent="0">
              <a:buNone/>
              <a:defRPr sz="3500">
                <a:solidFill>
                  <a:schemeClr val="bg2"/>
                </a:solidFill>
                <a:latin typeface="+mn-lt"/>
              </a:defRPr>
            </a:lvl1pPr>
            <a:lvl2pPr marL="449005" indent="0">
              <a:buNone/>
              <a:defRPr sz="1800">
                <a:solidFill>
                  <a:schemeClr val="tx1">
                    <a:tint val="75000"/>
                  </a:schemeClr>
                </a:solidFill>
              </a:defRPr>
            </a:lvl2pPr>
            <a:lvl3pPr marL="898010" indent="0">
              <a:buNone/>
              <a:defRPr sz="1500">
                <a:solidFill>
                  <a:schemeClr val="tx1">
                    <a:tint val="75000"/>
                  </a:schemeClr>
                </a:solidFill>
              </a:defRPr>
            </a:lvl3pPr>
            <a:lvl4pPr marL="1347015" indent="0">
              <a:buNone/>
              <a:defRPr sz="1400">
                <a:solidFill>
                  <a:schemeClr val="tx1">
                    <a:tint val="75000"/>
                  </a:schemeClr>
                </a:solidFill>
              </a:defRPr>
            </a:lvl4pPr>
            <a:lvl5pPr marL="1796019" indent="0">
              <a:buNone/>
              <a:defRPr sz="1400">
                <a:solidFill>
                  <a:schemeClr val="tx1">
                    <a:tint val="75000"/>
                  </a:schemeClr>
                </a:solidFill>
              </a:defRPr>
            </a:lvl5pPr>
            <a:lvl6pPr marL="2245024" indent="0">
              <a:buNone/>
              <a:defRPr sz="1400">
                <a:solidFill>
                  <a:schemeClr val="tx1">
                    <a:tint val="75000"/>
                  </a:schemeClr>
                </a:solidFill>
              </a:defRPr>
            </a:lvl6pPr>
            <a:lvl7pPr marL="2694029" indent="0">
              <a:buNone/>
              <a:defRPr sz="1400">
                <a:solidFill>
                  <a:schemeClr val="tx1">
                    <a:tint val="75000"/>
                  </a:schemeClr>
                </a:solidFill>
              </a:defRPr>
            </a:lvl7pPr>
            <a:lvl8pPr marL="3143034" indent="0">
              <a:buNone/>
              <a:defRPr sz="1400">
                <a:solidFill>
                  <a:schemeClr val="tx1">
                    <a:tint val="75000"/>
                  </a:schemeClr>
                </a:solidFill>
              </a:defRPr>
            </a:lvl8pPr>
            <a:lvl9pPr marL="3592038" indent="0">
              <a:buNone/>
              <a:defRPr sz="1400">
                <a:solidFill>
                  <a:schemeClr val="tx1">
                    <a:tint val="75000"/>
                  </a:schemeClr>
                </a:solidFill>
              </a:defRPr>
            </a:lvl9pPr>
          </a:lstStyle>
          <a:p>
            <a:pPr lvl="0"/>
            <a:r>
              <a:rPr lang="en-US" smtClean="0"/>
              <a:t>Click to edit Master text styles</a:t>
            </a:r>
          </a:p>
        </p:txBody>
      </p:sp>
      <p:pic>
        <p:nvPicPr>
          <p:cNvPr id="3" name="Picture 2" descr="ArupLogo2010_k_OvaWord1000mm_CompoundTransparent_100kGreyscale3May2012.wm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4107" y="6331201"/>
            <a:ext cx="681810" cy="274905"/>
          </a:xfrm>
          <a:prstGeom prst="rect">
            <a:avLst/>
          </a:prstGeom>
        </p:spPr>
      </p:pic>
    </p:spTree>
    <p:extLst>
      <p:ext uri="{BB962C8B-B14F-4D97-AF65-F5344CB8AC3E}">
        <p14:creationId xmlns:p14="http://schemas.microsoft.com/office/powerpoint/2010/main" val="48520207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0504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Tree>
    <p:extLst>
      <p:ext uri="{BB962C8B-B14F-4D97-AF65-F5344CB8AC3E}">
        <p14:creationId xmlns:p14="http://schemas.microsoft.com/office/powerpoint/2010/main" val="3944956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5" name="Text Box 11"/>
          <p:cNvSpPr txBox="1">
            <a:spLocks noChangeArrowheads="1"/>
          </p:cNvSpPr>
          <p:nvPr/>
        </p:nvSpPr>
        <p:spPr bwMode="auto">
          <a:xfrm>
            <a:off x="4989513" y="6380163"/>
            <a:ext cx="3767137" cy="336550"/>
          </a:xfrm>
          <a:prstGeom prst="rect">
            <a:avLst/>
          </a:prstGeom>
          <a:noFill/>
          <a:ln w="9525">
            <a:noFill/>
            <a:miter lim="800000"/>
            <a:headEnd/>
            <a:tailEnd/>
          </a:ln>
          <a:effectLst/>
        </p:spPr>
        <p:txBody>
          <a:bodyPr>
            <a:spAutoFit/>
          </a:bodyPr>
          <a:lstStyle>
            <a:lvl1pPr marL="185738" indent="-185738" eaLnBrk="0" hangingPunct="0">
              <a:defRPr sz="2400">
                <a:solidFill>
                  <a:srgbClr val="003893"/>
                </a:solidFill>
                <a:latin typeface="Arial" charset="0"/>
                <a:ea typeface="ＭＳ Ｐゴシック" pitchFamily="34" charset="-128"/>
              </a:defRPr>
            </a:lvl1pPr>
            <a:lvl2pPr marL="37931725" indent="-37474525" eaLnBrk="0" hangingPunct="0">
              <a:defRPr sz="2400">
                <a:solidFill>
                  <a:srgbClr val="003893"/>
                </a:solidFill>
                <a:latin typeface="Arial" charset="0"/>
                <a:ea typeface="ＭＳ Ｐゴシック" pitchFamily="34" charset="-128"/>
              </a:defRPr>
            </a:lvl2pPr>
            <a:lvl3pPr eaLnBrk="0" hangingPunct="0">
              <a:defRPr sz="2400">
                <a:solidFill>
                  <a:srgbClr val="003893"/>
                </a:solidFill>
                <a:latin typeface="Arial" charset="0"/>
                <a:ea typeface="ＭＳ Ｐゴシック" pitchFamily="34" charset="-128"/>
              </a:defRPr>
            </a:lvl3pPr>
            <a:lvl4pPr eaLnBrk="0" hangingPunct="0">
              <a:defRPr sz="2400">
                <a:solidFill>
                  <a:srgbClr val="003893"/>
                </a:solidFill>
                <a:latin typeface="Arial" charset="0"/>
                <a:ea typeface="ＭＳ Ｐゴシック" pitchFamily="34" charset="-128"/>
              </a:defRPr>
            </a:lvl4pPr>
            <a:lvl5pPr eaLnBrk="0" hangingPunct="0">
              <a:defRPr sz="2400">
                <a:solidFill>
                  <a:srgbClr val="003893"/>
                </a:solidFill>
                <a:latin typeface="Arial" charset="0"/>
                <a:ea typeface="ＭＳ Ｐゴシック" pitchFamily="34" charset="-128"/>
              </a:defRPr>
            </a:lvl5pPr>
            <a:lvl6pPr marL="457200" eaLnBrk="0" fontAlgn="base" hangingPunct="0">
              <a:spcBef>
                <a:spcPct val="0"/>
              </a:spcBef>
              <a:spcAft>
                <a:spcPct val="0"/>
              </a:spcAft>
              <a:defRPr sz="2400">
                <a:solidFill>
                  <a:srgbClr val="003893"/>
                </a:solidFill>
                <a:latin typeface="Arial" charset="0"/>
                <a:ea typeface="ＭＳ Ｐゴシック" pitchFamily="34" charset="-128"/>
              </a:defRPr>
            </a:lvl6pPr>
            <a:lvl7pPr marL="914400" eaLnBrk="0" fontAlgn="base" hangingPunct="0">
              <a:spcBef>
                <a:spcPct val="0"/>
              </a:spcBef>
              <a:spcAft>
                <a:spcPct val="0"/>
              </a:spcAft>
              <a:defRPr sz="2400">
                <a:solidFill>
                  <a:srgbClr val="003893"/>
                </a:solidFill>
                <a:latin typeface="Arial" charset="0"/>
                <a:ea typeface="ＭＳ Ｐゴシック" pitchFamily="34" charset="-128"/>
              </a:defRPr>
            </a:lvl7pPr>
            <a:lvl8pPr marL="1371600" eaLnBrk="0" fontAlgn="base" hangingPunct="0">
              <a:spcBef>
                <a:spcPct val="0"/>
              </a:spcBef>
              <a:spcAft>
                <a:spcPct val="0"/>
              </a:spcAft>
              <a:defRPr sz="2400">
                <a:solidFill>
                  <a:srgbClr val="003893"/>
                </a:solidFill>
                <a:latin typeface="Arial" charset="0"/>
                <a:ea typeface="ＭＳ Ｐゴシック" pitchFamily="34" charset="-128"/>
              </a:defRPr>
            </a:lvl8pPr>
            <a:lvl9pPr marL="1828800" eaLnBrk="0" fontAlgn="base" hangingPunct="0">
              <a:spcBef>
                <a:spcPct val="0"/>
              </a:spcBef>
              <a:spcAft>
                <a:spcPct val="0"/>
              </a:spcAft>
              <a:defRPr sz="2400">
                <a:solidFill>
                  <a:srgbClr val="003893"/>
                </a:solidFill>
                <a:latin typeface="Arial" charset="0"/>
                <a:ea typeface="ＭＳ Ｐゴシック" pitchFamily="34" charset="-128"/>
              </a:defRPr>
            </a:lvl9pPr>
          </a:lstStyle>
          <a:p>
            <a:pPr eaLnBrk="1" fontAlgn="base" hangingPunct="1">
              <a:spcBef>
                <a:spcPct val="0"/>
              </a:spcBef>
              <a:spcAft>
                <a:spcPct val="0"/>
              </a:spcAft>
              <a:defRPr/>
            </a:pPr>
            <a:r>
              <a:rPr lang="en-GB" sz="1600" smtClean="0">
                <a:solidFill>
                  <a:srgbClr val="FFFFFF"/>
                </a:solidFill>
              </a:rPr>
              <a:t>The Christie NHS Foundation Trust</a:t>
            </a:r>
          </a:p>
        </p:txBody>
      </p:sp>
      <p:pic>
        <p:nvPicPr>
          <p:cNvPr id="1029" name="Picture 7" descr="Christie PPT Strapline Embrace basic white.jp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6088" y="6207125"/>
            <a:ext cx="82423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774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6" r:id="rId6"/>
    <p:sldLayoutId id="2147483681" r:id="rId7"/>
    <p:sldLayoutId id="2147483683" r:id="rId8"/>
  </p:sldLayoutIdLst>
  <p:timing>
    <p:tnLst>
      <p:par>
        <p:cTn id="1" dur="indefinite" restart="never" nodeType="tmRoot"/>
      </p:par>
    </p:tnLst>
  </p:timing>
  <p:txStyles>
    <p:titleStyle>
      <a:lvl1pPr algn="ctr" rtl="0" eaLnBrk="0" fontAlgn="base" hangingPunct="0">
        <a:spcBef>
          <a:spcPct val="0"/>
        </a:spcBef>
        <a:spcAft>
          <a:spcPct val="0"/>
        </a:spcAft>
        <a:defRPr sz="3600" b="1">
          <a:solidFill>
            <a:srgbClr val="278BC7"/>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600" b="1">
          <a:solidFill>
            <a:srgbClr val="278BC7"/>
          </a:solidFill>
          <a:latin typeface="Arial" pitchFamily="-65" charset="0"/>
          <a:ea typeface="ＭＳ Ｐゴシック" pitchFamily="-65" charset="-128"/>
          <a:cs typeface="ＭＳ Ｐゴシック" pitchFamily="-65" charset="-128"/>
        </a:defRPr>
      </a:lvl2pPr>
      <a:lvl3pPr algn="ctr" rtl="0" eaLnBrk="0" fontAlgn="base" hangingPunct="0">
        <a:spcBef>
          <a:spcPct val="0"/>
        </a:spcBef>
        <a:spcAft>
          <a:spcPct val="0"/>
        </a:spcAft>
        <a:defRPr sz="3600" b="1">
          <a:solidFill>
            <a:srgbClr val="278BC7"/>
          </a:solidFill>
          <a:latin typeface="Arial" pitchFamily="-65" charset="0"/>
          <a:ea typeface="ＭＳ Ｐゴシック" pitchFamily="-65" charset="-128"/>
          <a:cs typeface="ＭＳ Ｐゴシック" pitchFamily="-65" charset="-128"/>
        </a:defRPr>
      </a:lvl3pPr>
      <a:lvl4pPr algn="ctr" rtl="0" eaLnBrk="0" fontAlgn="base" hangingPunct="0">
        <a:spcBef>
          <a:spcPct val="0"/>
        </a:spcBef>
        <a:spcAft>
          <a:spcPct val="0"/>
        </a:spcAft>
        <a:defRPr sz="3600" b="1">
          <a:solidFill>
            <a:srgbClr val="278BC7"/>
          </a:solidFill>
          <a:latin typeface="Arial" pitchFamily="-65" charset="0"/>
          <a:ea typeface="ＭＳ Ｐゴシック" pitchFamily="-65" charset="-128"/>
          <a:cs typeface="ＭＳ Ｐゴシック" pitchFamily="-65" charset="-128"/>
        </a:defRPr>
      </a:lvl4pPr>
      <a:lvl5pPr algn="ctr" rtl="0" eaLnBrk="0" fontAlgn="base" hangingPunct="0">
        <a:spcBef>
          <a:spcPct val="0"/>
        </a:spcBef>
        <a:spcAft>
          <a:spcPct val="0"/>
        </a:spcAft>
        <a:defRPr sz="3600" b="1">
          <a:solidFill>
            <a:srgbClr val="278BC7"/>
          </a:solidFill>
          <a:latin typeface="Arial" pitchFamily="-65" charset="0"/>
          <a:ea typeface="ＭＳ Ｐゴシック" pitchFamily="-65" charset="-128"/>
          <a:cs typeface="ＭＳ Ｐゴシック" pitchFamily="-65" charset="-128"/>
        </a:defRPr>
      </a:lvl5pPr>
      <a:lvl6pPr marL="457200" algn="ctr" rtl="0" fontAlgn="base">
        <a:spcBef>
          <a:spcPct val="0"/>
        </a:spcBef>
        <a:spcAft>
          <a:spcPct val="0"/>
        </a:spcAft>
        <a:defRPr sz="3600" b="1">
          <a:solidFill>
            <a:srgbClr val="278BC7"/>
          </a:solidFill>
          <a:latin typeface="Arial" pitchFamily="-65" charset="0"/>
        </a:defRPr>
      </a:lvl6pPr>
      <a:lvl7pPr marL="914400" algn="ctr" rtl="0" fontAlgn="base">
        <a:spcBef>
          <a:spcPct val="0"/>
        </a:spcBef>
        <a:spcAft>
          <a:spcPct val="0"/>
        </a:spcAft>
        <a:defRPr sz="3600" b="1">
          <a:solidFill>
            <a:srgbClr val="278BC7"/>
          </a:solidFill>
          <a:latin typeface="Arial" pitchFamily="-65" charset="0"/>
        </a:defRPr>
      </a:lvl7pPr>
      <a:lvl8pPr marL="1371600" algn="ctr" rtl="0" fontAlgn="base">
        <a:spcBef>
          <a:spcPct val="0"/>
        </a:spcBef>
        <a:spcAft>
          <a:spcPct val="0"/>
        </a:spcAft>
        <a:defRPr sz="3600" b="1">
          <a:solidFill>
            <a:srgbClr val="278BC7"/>
          </a:solidFill>
          <a:latin typeface="Arial" pitchFamily="-65" charset="0"/>
        </a:defRPr>
      </a:lvl8pPr>
      <a:lvl9pPr marL="1828800" algn="ctr" rtl="0" fontAlgn="base">
        <a:spcBef>
          <a:spcPct val="0"/>
        </a:spcBef>
        <a:spcAft>
          <a:spcPct val="0"/>
        </a:spcAft>
        <a:defRPr sz="3600" b="1">
          <a:solidFill>
            <a:srgbClr val="278BC7"/>
          </a:solidFill>
          <a:latin typeface="Arial" pitchFamily="-65" charset="0"/>
        </a:defRPr>
      </a:lvl9pPr>
    </p:titleStyle>
    <p:bodyStyle>
      <a:lvl1pPr marL="342900" indent="-342900" algn="l" rtl="0" eaLnBrk="0" fontAlgn="base" hangingPunct="0">
        <a:spcBef>
          <a:spcPct val="20000"/>
        </a:spcBef>
        <a:spcAft>
          <a:spcPct val="0"/>
        </a:spcAft>
        <a:buClr>
          <a:srgbClr val="278BC7"/>
        </a:buClr>
        <a:buChar char="•"/>
        <a:defRPr sz="28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lr>
          <a:srgbClr val="278BC7"/>
        </a:buClr>
        <a:buChar char="•"/>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lr>
          <a:srgbClr val="278BC7"/>
        </a:buClr>
        <a:buChar char="•"/>
        <a:defRPr sz="28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lr>
          <a:srgbClr val="278BC7"/>
        </a:buClr>
        <a:buChar char="•"/>
        <a:defRPr sz="28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lr>
          <a:srgbClr val="278BC7"/>
        </a:buClr>
        <a:buChar char="•"/>
        <a:defRPr sz="2800">
          <a:solidFill>
            <a:schemeClr val="tx1"/>
          </a:solidFill>
          <a:latin typeface="+mn-lt"/>
          <a:ea typeface="ＭＳ Ｐゴシック" pitchFamily="-65" charset="-128"/>
        </a:defRPr>
      </a:lvl5pPr>
      <a:lvl6pPr marL="2514600" indent="-228600" algn="l" rtl="0" fontAlgn="base">
        <a:spcBef>
          <a:spcPct val="20000"/>
        </a:spcBef>
        <a:spcAft>
          <a:spcPct val="0"/>
        </a:spcAft>
        <a:buClr>
          <a:srgbClr val="278BC7"/>
        </a:buClr>
        <a:buChar char="•"/>
        <a:defRPr sz="2800">
          <a:solidFill>
            <a:schemeClr val="tx1"/>
          </a:solidFill>
          <a:latin typeface="+mn-lt"/>
          <a:ea typeface="ＭＳ Ｐゴシック" pitchFamily="-65" charset="-128"/>
        </a:defRPr>
      </a:lvl6pPr>
      <a:lvl7pPr marL="2971800" indent="-228600" algn="l" rtl="0" fontAlgn="base">
        <a:spcBef>
          <a:spcPct val="20000"/>
        </a:spcBef>
        <a:spcAft>
          <a:spcPct val="0"/>
        </a:spcAft>
        <a:buClr>
          <a:srgbClr val="278BC7"/>
        </a:buClr>
        <a:buChar char="•"/>
        <a:defRPr sz="2800">
          <a:solidFill>
            <a:schemeClr val="tx1"/>
          </a:solidFill>
          <a:latin typeface="+mn-lt"/>
          <a:ea typeface="ＭＳ Ｐゴシック" pitchFamily="-65" charset="-128"/>
        </a:defRPr>
      </a:lvl7pPr>
      <a:lvl8pPr marL="3429000" indent="-228600" algn="l" rtl="0" fontAlgn="base">
        <a:spcBef>
          <a:spcPct val="20000"/>
        </a:spcBef>
        <a:spcAft>
          <a:spcPct val="0"/>
        </a:spcAft>
        <a:buClr>
          <a:srgbClr val="278BC7"/>
        </a:buClr>
        <a:buChar char="•"/>
        <a:defRPr sz="2800">
          <a:solidFill>
            <a:schemeClr val="tx1"/>
          </a:solidFill>
          <a:latin typeface="+mn-lt"/>
          <a:ea typeface="ＭＳ Ｐゴシック" pitchFamily="-65" charset="-128"/>
        </a:defRPr>
      </a:lvl8pPr>
      <a:lvl9pPr marL="3886200" indent="-228600" algn="l" rtl="0" fontAlgn="base">
        <a:spcBef>
          <a:spcPct val="20000"/>
        </a:spcBef>
        <a:spcAft>
          <a:spcPct val="0"/>
        </a:spcAft>
        <a:buClr>
          <a:srgbClr val="278BC7"/>
        </a:buClr>
        <a:buChar char="•"/>
        <a:defRPr sz="28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5" name="Text Box 11"/>
          <p:cNvSpPr txBox="1">
            <a:spLocks noChangeArrowheads="1"/>
          </p:cNvSpPr>
          <p:nvPr/>
        </p:nvSpPr>
        <p:spPr bwMode="auto">
          <a:xfrm>
            <a:off x="4989513" y="6380163"/>
            <a:ext cx="3767137" cy="336550"/>
          </a:xfrm>
          <a:prstGeom prst="rect">
            <a:avLst/>
          </a:prstGeom>
          <a:noFill/>
          <a:ln w="9525">
            <a:noFill/>
            <a:miter lim="800000"/>
            <a:headEnd/>
            <a:tailEnd/>
          </a:ln>
          <a:effectLst/>
        </p:spPr>
        <p:txBody>
          <a:bodyPr>
            <a:spAutoFit/>
          </a:bodyPr>
          <a:lstStyle>
            <a:lvl1pPr marL="185738" indent="-185738" eaLnBrk="0" hangingPunct="0">
              <a:defRPr sz="2400">
                <a:solidFill>
                  <a:srgbClr val="003893"/>
                </a:solidFill>
                <a:latin typeface="Arial" charset="0"/>
                <a:ea typeface="MS PGothic" charset="0"/>
                <a:cs typeface="MS PGothic" charset="0"/>
              </a:defRPr>
            </a:lvl1pPr>
            <a:lvl2pPr marL="37931725" indent="-37474525" eaLnBrk="0" hangingPunct="0">
              <a:defRPr sz="2400">
                <a:solidFill>
                  <a:srgbClr val="003893"/>
                </a:solidFill>
                <a:latin typeface="Arial" charset="0"/>
                <a:ea typeface="MS PGothic" charset="0"/>
                <a:cs typeface="MS PGothic" charset="0"/>
              </a:defRPr>
            </a:lvl2pPr>
            <a:lvl3pPr eaLnBrk="0" hangingPunct="0">
              <a:defRPr sz="2400">
                <a:solidFill>
                  <a:srgbClr val="003893"/>
                </a:solidFill>
                <a:latin typeface="Arial" charset="0"/>
                <a:ea typeface="MS PGothic" charset="0"/>
                <a:cs typeface="MS PGothic" charset="0"/>
              </a:defRPr>
            </a:lvl3pPr>
            <a:lvl4pPr eaLnBrk="0" hangingPunct="0">
              <a:defRPr sz="2400">
                <a:solidFill>
                  <a:srgbClr val="003893"/>
                </a:solidFill>
                <a:latin typeface="Arial" charset="0"/>
                <a:ea typeface="MS PGothic" charset="0"/>
                <a:cs typeface="MS PGothic" charset="0"/>
              </a:defRPr>
            </a:lvl4pPr>
            <a:lvl5pPr eaLnBrk="0" hangingPunct="0">
              <a:defRPr sz="2400">
                <a:solidFill>
                  <a:srgbClr val="003893"/>
                </a:solidFill>
                <a:latin typeface="Arial" charset="0"/>
                <a:ea typeface="MS PGothic" charset="0"/>
                <a:cs typeface="MS PGothic" charset="0"/>
              </a:defRPr>
            </a:lvl5pPr>
            <a:lvl6pPr marL="457200" eaLnBrk="0" fontAlgn="base" hangingPunct="0">
              <a:spcBef>
                <a:spcPct val="0"/>
              </a:spcBef>
              <a:spcAft>
                <a:spcPct val="0"/>
              </a:spcAft>
              <a:defRPr sz="2400">
                <a:solidFill>
                  <a:srgbClr val="003893"/>
                </a:solidFill>
                <a:latin typeface="Arial" charset="0"/>
                <a:ea typeface="MS PGothic" charset="0"/>
                <a:cs typeface="MS PGothic" charset="0"/>
              </a:defRPr>
            </a:lvl6pPr>
            <a:lvl7pPr marL="914400" eaLnBrk="0" fontAlgn="base" hangingPunct="0">
              <a:spcBef>
                <a:spcPct val="0"/>
              </a:spcBef>
              <a:spcAft>
                <a:spcPct val="0"/>
              </a:spcAft>
              <a:defRPr sz="2400">
                <a:solidFill>
                  <a:srgbClr val="003893"/>
                </a:solidFill>
                <a:latin typeface="Arial" charset="0"/>
                <a:ea typeface="MS PGothic" charset="0"/>
                <a:cs typeface="MS PGothic" charset="0"/>
              </a:defRPr>
            </a:lvl7pPr>
            <a:lvl8pPr marL="1371600" eaLnBrk="0" fontAlgn="base" hangingPunct="0">
              <a:spcBef>
                <a:spcPct val="0"/>
              </a:spcBef>
              <a:spcAft>
                <a:spcPct val="0"/>
              </a:spcAft>
              <a:defRPr sz="2400">
                <a:solidFill>
                  <a:srgbClr val="003893"/>
                </a:solidFill>
                <a:latin typeface="Arial" charset="0"/>
                <a:ea typeface="MS PGothic" charset="0"/>
                <a:cs typeface="MS PGothic" charset="0"/>
              </a:defRPr>
            </a:lvl8pPr>
            <a:lvl9pPr marL="1828800" eaLnBrk="0" fontAlgn="base" hangingPunct="0">
              <a:spcBef>
                <a:spcPct val="0"/>
              </a:spcBef>
              <a:spcAft>
                <a:spcPct val="0"/>
              </a:spcAft>
              <a:defRPr sz="2400">
                <a:solidFill>
                  <a:srgbClr val="003893"/>
                </a:solidFill>
                <a:latin typeface="Arial" charset="0"/>
                <a:ea typeface="MS PGothic" charset="0"/>
                <a:cs typeface="MS PGothic" charset="0"/>
              </a:defRPr>
            </a:lvl9pPr>
          </a:lstStyle>
          <a:p>
            <a:pPr eaLnBrk="1" fontAlgn="base" hangingPunct="1">
              <a:spcBef>
                <a:spcPct val="0"/>
              </a:spcBef>
              <a:spcAft>
                <a:spcPct val="0"/>
              </a:spcAft>
              <a:defRPr/>
            </a:pPr>
            <a:r>
              <a:rPr lang="en-GB" sz="1600" smtClean="0">
                <a:solidFill>
                  <a:srgbClr val="FFFFFF"/>
                </a:solidFill>
              </a:rPr>
              <a:t>The Christie NHS Foundation Trust</a:t>
            </a:r>
          </a:p>
        </p:txBody>
      </p:sp>
      <p:pic>
        <p:nvPicPr>
          <p:cNvPr id="1029" name="Picture 8" descr="Embrace-Christie-NHS Strapline Ldscp COL.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2600" y="6234113"/>
            <a:ext cx="8178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765899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8" r:id="rId6"/>
    <p:sldLayoutId id="2147483680" r:id="rId7"/>
  </p:sldLayoutIdLst>
  <p:timing>
    <p:tnLst>
      <p:par>
        <p:cTn id="1" dur="indefinite" restart="never" nodeType="tmRoot"/>
      </p:par>
    </p:tnLst>
  </p:timing>
  <p:txStyles>
    <p:titleStyle>
      <a:lvl1pPr algn="ctr" rtl="0" eaLnBrk="0" fontAlgn="base" hangingPunct="0">
        <a:spcBef>
          <a:spcPct val="0"/>
        </a:spcBef>
        <a:spcAft>
          <a:spcPct val="0"/>
        </a:spcAft>
        <a:defRPr sz="3600" b="1">
          <a:solidFill>
            <a:srgbClr val="278BC7"/>
          </a:solidFill>
          <a:latin typeface="+mj-lt"/>
          <a:ea typeface="ＭＳ Ｐゴシック" pitchFamily="-110" charset="-128"/>
          <a:cs typeface="MS PGothic" charset="0"/>
        </a:defRPr>
      </a:lvl1pPr>
      <a:lvl2pPr algn="ctr" rtl="0" eaLnBrk="0" fontAlgn="base" hangingPunct="0">
        <a:spcBef>
          <a:spcPct val="0"/>
        </a:spcBef>
        <a:spcAft>
          <a:spcPct val="0"/>
        </a:spcAft>
        <a:defRPr sz="3600" b="1">
          <a:solidFill>
            <a:srgbClr val="278BC7"/>
          </a:solidFill>
          <a:latin typeface="Arial" pitchFamily="-65" charset="0"/>
          <a:ea typeface="ＭＳ Ｐゴシック" pitchFamily="-110" charset="-128"/>
          <a:cs typeface="MS PGothic" charset="0"/>
        </a:defRPr>
      </a:lvl2pPr>
      <a:lvl3pPr algn="ctr" rtl="0" eaLnBrk="0" fontAlgn="base" hangingPunct="0">
        <a:spcBef>
          <a:spcPct val="0"/>
        </a:spcBef>
        <a:spcAft>
          <a:spcPct val="0"/>
        </a:spcAft>
        <a:defRPr sz="3600" b="1">
          <a:solidFill>
            <a:srgbClr val="278BC7"/>
          </a:solidFill>
          <a:latin typeface="Arial" pitchFamily="-65" charset="0"/>
          <a:ea typeface="ＭＳ Ｐゴシック" pitchFamily="-110" charset="-128"/>
          <a:cs typeface="MS PGothic" charset="0"/>
        </a:defRPr>
      </a:lvl3pPr>
      <a:lvl4pPr algn="ctr" rtl="0" eaLnBrk="0" fontAlgn="base" hangingPunct="0">
        <a:spcBef>
          <a:spcPct val="0"/>
        </a:spcBef>
        <a:spcAft>
          <a:spcPct val="0"/>
        </a:spcAft>
        <a:defRPr sz="3600" b="1">
          <a:solidFill>
            <a:srgbClr val="278BC7"/>
          </a:solidFill>
          <a:latin typeface="Arial" pitchFamily="-65" charset="0"/>
          <a:ea typeface="ＭＳ Ｐゴシック" pitchFamily="-110" charset="-128"/>
          <a:cs typeface="MS PGothic" charset="0"/>
        </a:defRPr>
      </a:lvl4pPr>
      <a:lvl5pPr algn="ctr" rtl="0" eaLnBrk="0" fontAlgn="base" hangingPunct="0">
        <a:spcBef>
          <a:spcPct val="0"/>
        </a:spcBef>
        <a:spcAft>
          <a:spcPct val="0"/>
        </a:spcAft>
        <a:defRPr sz="3600" b="1">
          <a:solidFill>
            <a:srgbClr val="278BC7"/>
          </a:solidFill>
          <a:latin typeface="Arial" pitchFamily="-65" charset="0"/>
          <a:ea typeface="ＭＳ Ｐゴシック" pitchFamily="-110" charset="-128"/>
          <a:cs typeface="MS PGothic" charset="0"/>
        </a:defRPr>
      </a:lvl5pPr>
      <a:lvl6pPr marL="457200" algn="ctr" rtl="0" fontAlgn="base">
        <a:spcBef>
          <a:spcPct val="0"/>
        </a:spcBef>
        <a:spcAft>
          <a:spcPct val="0"/>
        </a:spcAft>
        <a:defRPr sz="3600" b="1">
          <a:solidFill>
            <a:srgbClr val="278BC7"/>
          </a:solidFill>
          <a:latin typeface="Arial" pitchFamily="-65" charset="0"/>
        </a:defRPr>
      </a:lvl6pPr>
      <a:lvl7pPr marL="914400" algn="ctr" rtl="0" fontAlgn="base">
        <a:spcBef>
          <a:spcPct val="0"/>
        </a:spcBef>
        <a:spcAft>
          <a:spcPct val="0"/>
        </a:spcAft>
        <a:defRPr sz="3600" b="1">
          <a:solidFill>
            <a:srgbClr val="278BC7"/>
          </a:solidFill>
          <a:latin typeface="Arial" pitchFamily="-65" charset="0"/>
        </a:defRPr>
      </a:lvl7pPr>
      <a:lvl8pPr marL="1371600" algn="ctr" rtl="0" fontAlgn="base">
        <a:spcBef>
          <a:spcPct val="0"/>
        </a:spcBef>
        <a:spcAft>
          <a:spcPct val="0"/>
        </a:spcAft>
        <a:defRPr sz="3600" b="1">
          <a:solidFill>
            <a:srgbClr val="278BC7"/>
          </a:solidFill>
          <a:latin typeface="Arial" pitchFamily="-65" charset="0"/>
        </a:defRPr>
      </a:lvl8pPr>
      <a:lvl9pPr marL="1828800" algn="ctr" rtl="0" fontAlgn="base">
        <a:spcBef>
          <a:spcPct val="0"/>
        </a:spcBef>
        <a:spcAft>
          <a:spcPct val="0"/>
        </a:spcAft>
        <a:defRPr sz="3600" b="1">
          <a:solidFill>
            <a:srgbClr val="278BC7"/>
          </a:solidFill>
          <a:latin typeface="Arial" pitchFamily="-65" charset="0"/>
        </a:defRPr>
      </a:lvl9pPr>
    </p:titleStyle>
    <p:bodyStyle>
      <a:lvl1pPr marL="342900" indent="-342900" algn="l" rtl="0" eaLnBrk="0" fontAlgn="base" hangingPunct="0">
        <a:spcBef>
          <a:spcPct val="20000"/>
        </a:spcBef>
        <a:spcAft>
          <a:spcPct val="0"/>
        </a:spcAft>
        <a:buClr>
          <a:srgbClr val="278BC7"/>
        </a:buClr>
        <a:buChar char="•"/>
        <a:defRPr sz="2800">
          <a:solidFill>
            <a:schemeClr val="tx1"/>
          </a:solidFill>
          <a:latin typeface="+mn-lt"/>
          <a:ea typeface="ＭＳ Ｐゴシック" pitchFamily="-110" charset="-128"/>
          <a:cs typeface="MS PGothic" charset="0"/>
        </a:defRPr>
      </a:lvl1pPr>
      <a:lvl2pPr marL="742950" indent="-285750" algn="l" rtl="0" eaLnBrk="0" fontAlgn="base" hangingPunct="0">
        <a:spcBef>
          <a:spcPct val="20000"/>
        </a:spcBef>
        <a:spcAft>
          <a:spcPct val="0"/>
        </a:spcAft>
        <a:buClr>
          <a:srgbClr val="278BC7"/>
        </a:buClr>
        <a:buChar char="•"/>
        <a:defRPr sz="2800">
          <a:solidFill>
            <a:schemeClr val="tx1"/>
          </a:solidFill>
          <a:latin typeface="+mn-lt"/>
          <a:ea typeface="ＭＳ Ｐゴシック" pitchFamily="-110" charset="-128"/>
          <a:cs typeface="MS PGothic" charset="0"/>
        </a:defRPr>
      </a:lvl2pPr>
      <a:lvl3pPr marL="1143000" indent="-228600" algn="l" rtl="0" eaLnBrk="0" fontAlgn="base" hangingPunct="0">
        <a:spcBef>
          <a:spcPct val="20000"/>
        </a:spcBef>
        <a:spcAft>
          <a:spcPct val="0"/>
        </a:spcAft>
        <a:buClr>
          <a:srgbClr val="278BC7"/>
        </a:buClr>
        <a:buChar char="•"/>
        <a:defRPr sz="2800">
          <a:solidFill>
            <a:schemeClr val="tx1"/>
          </a:solidFill>
          <a:latin typeface="+mn-lt"/>
          <a:ea typeface="ＭＳ Ｐゴシック" pitchFamily="-110" charset="-128"/>
          <a:cs typeface="MS PGothic" charset="0"/>
        </a:defRPr>
      </a:lvl3pPr>
      <a:lvl4pPr marL="1600200" indent="-228600" algn="l" rtl="0" eaLnBrk="0" fontAlgn="base" hangingPunct="0">
        <a:spcBef>
          <a:spcPct val="20000"/>
        </a:spcBef>
        <a:spcAft>
          <a:spcPct val="0"/>
        </a:spcAft>
        <a:buClr>
          <a:srgbClr val="278BC7"/>
        </a:buClr>
        <a:buChar char="•"/>
        <a:defRPr sz="2800">
          <a:solidFill>
            <a:schemeClr val="tx1"/>
          </a:solidFill>
          <a:latin typeface="+mn-lt"/>
          <a:ea typeface="ＭＳ Ｐゴシック" pitchFamily="-110" charset="-128"/>
          <a:cs typeface="MS PGothic" charset="0"/>
        </a:defRPr>
      </a:lvl4pPr>
      <a:lvl5pPr marL="2057400" indent="-228600" algn="l" rtl="0" eaLnBrk="0" fontAlgn="base" hangingPunct="0">
        <a:spcBef>
          <a:spcPct val="20000"/>
        </a:spcBef>
        <a:spcAft>
          <a:spcPct val="0"/>
        </a:spcAft>
        <a:buClr>
          <a:srgbClr val="278BC7"/>
        </a:buClr>
        <a:buChar char="•"/>
        <a:defRPr sz="2800">
          <a:solidFill>
            <a:schemeClr val="tx1"/>
          </a:solidFill>
          <a:latin typeface="+mn-lt"/>
          <a:ea typeface="ＭＳ Ｐゴシック" pitchFamily="-110" charset="-128"/>
          <a:cs typeface="MS PGothic" charset="0"/>
        </a:defRPr>
      </a:lvl5pPr>
      <a:lvl6pPr marL="2514600" indent="-228600" algn="l" rtl="0" fontAlgn="base">
        <a:spcBef>
          <a:spcPct val="20000"/>
        </a:spcBef>
        <a:spcAft>
          <a:spcPct val="0"/>
        </a:spcAft>
        <a:buClr>
          <a:srgbClr val="278BC7"/>
        </a:buClr>
        <a:buChar char="•"/>
        <a:defRPr sz="2800">
          <a:solidFill>
            <a:schemeClr val="tx1"/>
          </a:solidFill>
          <a:latin typeface="+mn-lt"/>
          <a:ea typeface="ＭＳ Ｐゴシック" pitchFamily="-65" charset="-128"/>
        </a:defRPr>
      </a:lvl6pPr>
      <a:lvl7pPr marL="2971800" indent="-228600" algn="l" rtl="0" fontAlgn="base">
        <a:spcBef>
          <a:spcPct val="20000"/>
        </a:spcBef>
        <a:spcAft>
          <a:spcPct val="0"/>
        </a:spcAft>
        <a:buClr>
          <a:srgbClr val="278BC7"/>
        </a:buClr>
        <a:buChar char="•"/>
        <a:defRPr sz="2800">
          <a:solidFill>
            <a:schemeClr val="tx1"/>
          </a:solidFill>
          <a:latin typeface="+mn-lt"/>
          <a:ea typeface="ＭＳ Ｐゴシック" pitchFamily="-65" charset="-128"/>
        </a:defRPr>
      </a:lvl7pPr>
      <a:lvl8pPr marL="3429000" indent="-228600" algn="l" rtl="0" fontAlgn="base">
        <a:spcBef>
          <a:spcPct val="20000"/>
        </a:spcBef>
        <a:spcAft>
          <a:spcPct val="0"/>
        </a:spcAft>
        <a:buClr>
          <a:srgbClr val="278BC7"/>
        </a:buClr>
        <a:buChar char="•"/>
        <a:defRPr sz="2800">
          <a:solidFill>
            <a:schemeClr val="tx1"/>
          </a:solidFill>
          <a:latin typeface="+mn-lt"/>
          <a:ea typeface="ＭＳ Ｐゴシック" pitchFamily="-65" charset="-128"/>
        </a:defRPr>
      </a:lvl8pPr>
      <a:lvl9pPr marL="3886200" indent="-228600" algn="l" rtl="0" fontAlgn="base">
        <a:spcBef>
          <a:spcPct val="20000"/>
        </a:spcBef>
        <a:spcAft>
          <a:spcPct val="0"/>
        </a:spcAft>
        <a:buClr>
          <a:srgbClr val="278BC7"/>
        </a:buClr>
        <a:buChar char="•"/>
        <a:defRPr sz="28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9599F2-0FA1-49F1-9CEE-B3872EFB3830}" type="datetimeFigureOut">
              <a:rPr lang="en-GB" smtClean="0">
                <a:solidFill>
                  <a:prstClr val="black">
                    <a:tint val="75000"/>
                  </a:prstClr>
                </a:solidFill>
              </a:rPr>
              <a:pPr/>
              <a:t>08/04/2016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B84A55-4F5B-4D6D-93E1-89A21F471FB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424859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22.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10.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hyperlink" Target="http://actionradiotherapy.us7.list-manage2.com/track/click?u=2d0e20f43a97904394ffb9d85&amp;id=77bb91fca2&amp;e=2c850ee959" TargetMode="External"/><Relationship Id="rId2" Type="http://schemas.openxmlformats.org/officeDocument/2006/relationships/hyperlink" Target="http://actionradiotherapy.us7.list-manage2.com/track/click?u=2d0e20f43a97904394ffb9d85&amp;id=f0e1c2c97c&amp;e=2c850ee959" TargetMode="Externa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microsoft.com/office/2007/relationships/media" Target="../media/media2.mpg"/><Relationship Id="rId7" Type="http://schemas.openxmlformats.org/officeDocument/2006/relationships/image" Target="../media/image49.png"/><Relationship Id="rId2" Type="http://schemas.openxmlformats.org/officeDocument/2006/relationships/video" Target="../media/media1.mpg"/><Relationship Id="rId1" Type="http://schemas.microsoft.com/office/2007/relationships/media" Target="../media/media1.mpg"/><Relationship Id="rId6" Type="http://schemas.openxmlformats.org/officeDocument/2006/relationships/image" Target="../media/image48.png"/><Relationship Id="rId5" Type="http://schemas.openxmlformats.org/officeDocument/2006/relationships/slideLayout" Target="../slideLayouts/slideLayout6.xml"/><Relationship Id="rId4" Type="http://schemas.openxmlformats.org/officeDocument/2006/relationships/video" Target="../media/media2.mpg"/></Relationships>
</file>

<file path=ppt/slides/_rels/slide2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7000"/>
            <a:lum/>
          </a:blip>
          <a:srcRect/>
          <a:stretch>
            <a:fillRect l="-2000" r="-2000"/>
          </a:stretch>
        </a:blipFill>
        <a:effectLst/>
      </p:bgPr>
    </p:bg>
    <p:spTree>
      <p:nvGrpSpPr>
        <p:cNvPr id="1" name=""/>
        <p:cNvGrpSpPr/>
        <p:nvPr/>
      </p:nvGrpSpPr>
      <p:grpSpPr>
        <a:xfrm>
          <a:off x="0" y="0"/>
          <a:ext cx="0" cy="0"/>
          <a:chOff x="0" y="0"/>
          <a:chExt cx="0" cy="0"/>
        </a:xfrm>
      </p:grpSpPr>
      <p:sp>
        <p:nvSpPr>
          <p:cNvPr id="29698" name="Title 1"/>
          <p:cNvSpPr>
            <a:spLocks noGrp="1"/>
          </p:cNvSpPr>
          <p:nvPr>
            <p:ph type="ctrTitle"/>
          </p:nvPr>
        </p:nvSpPr>
        <p:spPr/>
        <p:txBody>
          <a:bodyPr/>
          <a:lstStyle/>
          <a:p>
            <a:r>
              <a:rPr lang="en-US" dirty="0" smtClean="0"/>
              <a:t>Developing proton therapy</a:t>
            </a:r>
            <a:endParaRPr lang="en-GB" dirty="0" smtClean="0"/>
          </a:p>
        </p:txBody>
      </p:sp>
      <p:sp>
        <p:nvSpPr>
          <p:cNvPr id="29699" name="Subtitle 2"/>
          <p:cNvSpPr>
            <a:spLocks noGrp="1"/>
          </p:cNvSpPr>
          <p:nvPr>
            <p:ph type="subTitle" idx="1"/>
          </p:nvPr>
        </p:nvSpPr>
        <p:spPr/>
        <p:txBody>
          <a:bodyPr/>
          <a:lstStyle/>
          <a:p>
            <a:r>
              <a:rPr lang="en-GB" dirty="0" smtClean="0"/>
              <a:t>Dr R I MacKay</a:t>
            </a:r>
          </a:p>
          <a:p>
            <a:r>
              <a:rPr lang="en-GB" dirty="0" smtClean="0"/>
              <a:t>The Christie NHS Foundation Trust</a:t>
            </a:r>
          </a:p>
        </p:txBody>
      </p:sp>
    </p:spTree>
    <p:extLst>
      <p:ext uri="{BB962C8B-B14F-4D97-AF65-F5344CB8AC3E}">
        <p14:creationId xmlns:p14="http://schemas.microsoft.com/office/powerpoint/2010/main" val="8462414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4294967295"/>
          </p:nvPr>
        </p:nvSpPr>
        <p:spPr>
          <a:xfrm>
            <a:off x="3492500" y="6524625"/>
            <a:ext cx="2133600" cy="333375"/>
          </a:xfrm>
          <a:prstGeom prst="rect">
            <a:avLst/>
          </a:prstGeom>
          <a:ln/>
        </p:spPr>
        <p:txBody>
          <a:bodyPr/>
          <a:lstStyle/>
          <a:p>
            <a:fld id="{4A00C5F2-D03B-41BF-B837-F8FE8F366558}" type="slidenum">
              <a:rPr lang="en-GB"/>
              <a:pPr/>
              <a:t>10</a:t>
            </a:fld>
            <a:endParaRPr lang="en-GB"/>
          </a:p>
        </p:txBody>
      </p:sp>
      <p:sp>
        <p:nvSpPr>
          <p:cNvPr id="24578" name="Rectangle 2"/>
          <p:cNvSpPr>
            <a:spLocks noGrp="1" noChangeArrowheads="1"/>
          </p:cNvSpPr>
          <p:nvPr>
            <p:ph type="title" idx="4294967295"/>
          </p:nvPr>
        </p:nvSpPr>
        <p:spPr/>
        <p:txBody>
          <a:bodyPr/>
          <a:lstStyle/>
          <a:p>
            <a:pPr eaLnBrk="1" hangingPunct="1"/>
            <a:r>
              <a:rPr lang="en-GB" smtClean="0"/>
              <a:t>Parallel opposed pair</a:t>
            </a:r>
          </a:p>
        </p:txBody>
      </p:sp>
      <p:pic>
        <p:nvPicPr>
          <p:cNvPr id="24580" name="Picture 9" descr="MSc4"/>
          <p:cNvPicPr>
            <a:picLocks noGrp="1" noChangeAspect="1" noChangeArrowheads="1"/>
          </p:cNvPicPr>
          <p:nvPr>
            <p:ph idx="4294967295"/>
          </p:nvPr>
        </p:nvPicPr>
        <p:blipFill>
          <a:blip r:embed="rId2"/>
          <a:srcRect/>
          <a:stretch>
            <a:fillRect/>
          </a:stretch>
        </p:blipFill>
        <p:spPr>
          <a:xfrm>
            <a:off x="250825" y="1484313"/>
            <a:ext cx="8642350" cy="4587875"/>
          </a:xfrm>
        </p:spPr>
      </p:pic>
    </p:spTree>
    <p:extLst>
      <p:ext uri="{BB962C8B-B14F-4D97-AF65-F5344CB8AC3E}">
        <p14:creationId xmlns:p14="http://schemas.microsoft.com/office/powerpoint/2010/main" val="608475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294967295"/>
          </p:nvPr>
        </p:nvSpPr>
        <p:spPr>
          <a:xfrm>
            <a:off x="3492500" y="6524625"/>
            <a:ext cx="2133600" cy="333375"/>
          </a:xfrm>
          <a:prstGeom prst="rect">
            <a:avLst/>
          </a:prstGeom>
          <a:ln/>
        </p:spPr>
        <p:txBody>
          <a:bodyPr/>
          <a:lstStyle/>
          <a:p>
            <a:fld id="{75CC1268-D5A3-49C0-B88C-008154C15581}" type="slidenum">
              <a:rPr lang="en-GB"/>
              <a:pPr/>
              <a:t>11</a:t>
            </a:fld>
            <a:endParaRPr lang="en-GB"/>
          </a:p>
        </p:txBody>
      </p:sp>
      <p:sp>
        <p:nvSpPr>
          <p:cNvPr id="25602" name="Rectangle 2"/>
          <p:cNvSpPr>
            <a:spLocks noGrp="1" noChangeArrowheads="1"/>
          </p:cNvSpPr>
          <p:nvPr>
            <p:ph type="title" idx="4294967295"/>
          </p:nvPr>
        </p:nvSpPr>
        <p:spPr>
          <a:xfrm>
            <a:off x="468313" y="260350"/>
            <a:ext cx="8229600" cy="1143000"/>
          </a:xfrm>
        </p:spPr>
        <p:txBody>
          <a:bodyPr/>
          <a:lstStyle/>
          <a:p>
            <a:pPr eaLnBrk="1" hangingPunct="1"/>
            <a:r>
              <a:rPr lang="en-GB" smtClean="0"/>
              <a:t>Parallel opposed pair</a:t>
            </a:r>
          </a:p>
        </p:txBody>
      </p:sp>
      <p:pic>
        <p:nvPicPr>
          <p:cNvPr id="25603" name="Picture 4" descr="MSc4"/>
          <p:cNvPicPr>
            <a:picLocks noGrp="1" noChangeAspect="1" noChangeArrowheads="1"/>
          </p:cNvPicPr>
          <p:nvPr>
            <p:ph sz="half" idx="4294967295"/>
          </p:nvPr>
        </p:nvPicPr>
        <p:blipFill>
          <a:blip r:embed="rId3"/>
          <a:srcRect l="29643" r="26877"/>
          <a:stretch>
            <a:fillRect/>
          </a:stretch>
        </p:blipFill>
        <p:spPr>
          <a:xfrm>
            <a:off x="250825" y="1700213"/>
            <a:ext cx="4176713" cy="4132262"/>
          </a:xfrm>
        </p:spPr>
      </p:pic>
      <p:sp>
        <p:nvSpPr>
          <p:cNvPr id="25605" name="Text Box 5"/>
          <p:cNvSpPr txBox="1">
            <a:spLocks noChangeArrowheads="1"/>
          </p:cNvSpPr>
          <p:nvPr/>
        </p:nvSpPr>
        <p:spPr bwMode="auto">
          <a:xfrm>
            <a:off x="4572000" y="1268413"/>
            <a:ext cx="3600450" cy="1741487"/>
          </a:xfrm>
          <a:prstGeom prst="rect">
            <a:avLst/>
          </a:prstGeom>
          <a:noFill/>
          <a:ln w="9525">
            <a:noFill/>
            <a:miter lim="800000"/>
            <a:headEnd/>
            <a:tailEnd/>
          </a:ln>
        </p:spPr>
        <p:txBody>
          <a:bodyPr>
            <a:spAutoFit/>
          </a:bodyPr>
          <a:lstStyle/>
          <a:p>
            <a:pPr>
              <a:spcBef>
                <a:spcPct val="50000"/>
              </a:spcBef>
            </a:pPr>
            <a:r>
              <a:rPr lang="en-GB">
                <a:latin typeface="Calibri" pitchFamily="34" charset="0"/>
                <a:cs typeface="Arial" charset="0"/>
              </a:rPr>
              <a:t>Reduced the area of high dose</a:t>
            </a:r>
          </a:p>
          <a:p>
            <a:pPr>
              <a:spcBef>
                <a:spcPct val="50000"/>
              </a:spcBef>
            </a:pPr>
            <a:r>
              <a:rPr lang="en-GB">
                <a:latin typeface="Calibri" pitchFamily="34" charset="0"/>
                <a:cs typeface="Arial" charset="0"/>
              </a:rPr>
              <a:t>Still treating a large volume of normal tissue (in particular the rectum in this case)</a:t>
            </a:r>
          </a:p>
          <a:p>
            <a:pPr>
              <a:spcBef>
                <a:spcPct val="50000"/>
              </a:spcBef>
            </a:pPr>
            <a:r>
              <a:rPr lang="en-GB">
                <a:latin typeface="Calibri" pitchFamily="34" charset="0"/>
                <a:cs typeface="Arial" charset="0"/>
              </a:rPr>
              <a:t>CAX plot:</a:t>
            </a:r>
          </a:p>
        </p:txBody>
      </p:sp>
      <p:graphicFrame>
        <p:nvGraphicFramePr>
          <p:cNvPr id="25606" name="Object 6"/>
          <p:cNvGraphicFramePr>
            <a:graphicFrameLocks noGrp="1" noChangeAspect="1"/>
          </p:cNvGraphicFramePr>
          <p:nvPr>
            <p:ph sz="half" idx="4294967295"/>
          </p:nvPr>
        </p:nvGraphicFramePr>
        <p:xfrm>
          <a:off x="3995738" y="2992438"/>
          <a:ext cx="4686300" cy="3171825"/>
        </p:xfrm>
        <a:graphic>
          <a:graphicData uri="http://schemas.openxmlformats.org/presentationml/2006/ole">
            <mc:AlternateContent xmlns:mc="http://schemas.openxmlformats.org/markup-compatibility/2006">
              <mc:Choice xmlns:v="urn:schemas-microsoft-com:vml" Requires="v">
                <p:oleObj spid="_x0000_s7189" name="Chart" r:id="rId4" imgW="5286308" imgH="3238556" progId="Excel.Chart.8">
                  <p:embed/>
                </p:oleObj>
              </mc:Choice>
              <mc:Fallback>
                <p:oleObj name="Chart" r:id="rId4" imgW="5286308" imgH="3238556"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2992438"/>
                        <a:ext cx="4686300"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9150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4294967295"/>
          </p:nvPr>
        </p:nvSpPr>
        <p:spPr>
          <a:xfrm>
            <a:off x="3492500" y="6524625"/>
            <a:ext cx="2133600" cy="333375"/>
          </a:xfrm>
          <a:prstGeom prst="rect">
            <a:avLst/>
          </a:prstGeom>
          <a:ln/>
        </p:spPr>
        <p:txBody>
          <a:bodyPr/>
          <a:lstStyle/>
          <a:p>
            <a:fld id="{FB7882FF-90AC-4BAE-A490-8DB23F5622BB}" type="slidenum">
              <a:rPr lang="en-GB"/>
              <a:pPr/>
              <a:t>12</a:t>
            </a:fld>
            <a:endParaRPr lang="en-GB"/>
          </a:p>
        </p:txBody>
      </p:sp>
      <p:sp>
        <p:nvSpPr>
          <p:cNvPr id="27650" name="Rectangle 2"/>
          <p:cNvSpPr>
            <a:spLocks noGrp="1" noChangeArrowheads="1"/>
          </p:cNvSpPr>
          <p:nvPr>
            <p:ph type="title" idx="4294967295"/>
          </p:nvPr>
        </p:nvSpPr>
        <p:spPr/>
        <p:txBody>
          <a:bodyPr/>
          <a:lstStyle/>
          <a:p>
            <a:pPr eaLnBrk="1" hangingPunct="1"/>
            <a:r>
              <a:rPr lang="en-GB" smtClean="0"/>
              <a:t>Four field brick</a:t>
            </a:r>
          </a:p>
        </p:txBody>
      </p:sp>
      <p:pic>
        <p:nvPicPr>
          <p:cNvPr id="27652" name="Picture 9" descr="MSc5"/>
          <p:cNvPicPr>
            <a:picLocks noGrp="1" noChangeAspect="1" noChangeArrowheads="1"/>
          </p:cNvPicPr>
          <p:nvPr>
            <p:ph idx="4294967295"/>
          </p:nvPr>
        </p:nvPicPr>
        <p:blipFill>
          <a:blip r:embed="rId2"/>
          <a:srcRect/>
          <a:stretch>
            <a:fillRect/>
          </a:stretch>
        </p:blipFill>
        <p:spPr>
          <a:xfrm>
            <a:off x="179388" y="1557338"/>
            <a:ext cx="8713787" cy="4465637"/>
          </a:xfrm>
        </p:spPr>
      </p:pic>
    </p:spTree>
    <p:extLst>
      <p:ext uri="{BB962C8B-B14F-4D97-AF65-F5344CB8AC3E}">
        <p14:creationId xmlns:p14="http://schemas.microsoft.com/office/powerpoint/2010/main" val="8433771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455613" y="53975"/>
            <a:ext cx="8229600" cy="1143000"/>
          </a:xfrm>
        </p:spPr>
        <p:txBody>
          <a:bodyPr/>
          <a:lstStyle/>
          <a:p>
            <a:pPr eaLnBrk="1" hangingPunct="1"/>
            <a:r>
              <a:rPr lang="en-GB" sz="3200" smtClean="0"/>
              <a:t>Radiotherapy Development Timeline</a:t>
            </a:r>
          </a:p>
        </p:txBody>
      </p:sp>
      <p:sp>
        <p:nvSpPr>
          <p:cNvPr id="36867" name="Line 3"/>
          <p:cNvSpPr>
            <a:spLocks noChangeShapeType="1"/>
          </p:cNvSpPr>
          <p:nvPr/>
        </p:nvSpPr>
        <p:spPr bwMode="auto">
          <a:xfrm flipH="1">
            <a:off x="374650" y="3573463"/>
            <a:ext cx="8497888" cy="0"/>
          </a:xfrm>
          <a:prstGeom prst="line">
            <a:avLst/>
          </a:prstGeom>
          <a:noFill/>
          <a:ln w="50800">
            <a:solidFill>
              <a:schemeClr val="tx1"/>
            </a:solidFill>
            <a:round/>
            <a:headEnd type="triangle"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868" name="Text Box 4"/>
          <p:cNvSpPr txBox="1">
            <a:spLocks noChangeArrowheads="1"/>
          </p:cNvSpPr>
          <p:nvPr/>
        </p:nvSpPr>
        <p:spPr bwMode="auto">
          <a:xfrm>
            <a:off x="107950" y="3068638"/>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r>
              <a:rPr lang="en-GB">
                <a:latin typeface="Times New Roman" pitchFamily="18" charset="0"/>
              </a:rPr>
              <a:t>1990</a:t>
            </a:r>
          </a:p>
        </p:txBody>
      </p:sp>
      <p:sp>
        <p:nvSpPr>
          <p:cNvPr id="36869" name="Text Box 5"/>
          <p:cNvSpPr txBox="1">
            <a:spLocks noChangeArrowheads="1"/>
          </p:cNvSpPr>
          <p:nvPr/>
        </p:nvSpPr>
        <p:spPr bwMode="auto">
          <a:xfrm>
            <a:off x="2633663" y="3089275"/>
            <a:ext cx="10080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r>
              <a:rPr lang="en-GB">
                <a:latin typeface="Times New Roman" pitchFamily="18" charset="0"/>
              </a:rPr>
              <a:t>2000</a:t>
            </a:r>
          </a:p>
        </p:txBody>
      </p:sp>
      <p:sp>
        <p:nvSpPr>
          <p:cNvPr id="36870" name="Text Box 6"/>
          <p:cNvSpPr txBox="1">
            <a:spLocks noChangeArrowheads="1"/>
          </p:cNvSpPr>
          <p:nvPr/>
        </p:nvSpPr>
        <p:spPr bwMode="auto">
          <a:xfrm>
            <a:off x="5724525" y="3084513"/>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r>
              <a:rPr lang="en-GB">
                <a:latin typeface="Times New Roman" pitchFamily="18" charset="0"/>
              </a:rPr>
              <a:t>2010</a:t>
            </a:r>
          </a:p>
        </p:txBody>
      </p:sp>
      <p:pic>
        <p:nvPicPr>
          <p:cNvPr id="290823" name="Picture 7" descr="th?id=I4784190534386339&amp;pi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412875"/>
            <a:ext cx="17272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0824" name="Group 8"/>
          <p:cNvGrpSpPr>
            <a:grpSpLocks/>
          </p:cNvGrpSpPr>
          <p:nvPr/>
        </p:nvGrpSpPr>
        <p:grpSpPr bwMode="auto">
          <a:xfrm>
            <a:off x="1570038" y="3911600"/>
            <a:ext cx="2835275" cy="2527300"/>
            <a:chOff x="1655" y="2296"/>
            <a:chExt cx="1786" cy="1592"/>
          </a:xfrm>
        </p:grpSpPr>
        <p:pic>
          <p:nvPicPr>
            <p:cNvPr id="36884" name="Picture 9" descr="g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5" y="2296"/>
              <a:ext cx="1786" cy="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85" name="Rectangle 10"/>
            <p:cNvSpPr>
              <a:spLocks noChangeArrowheads="1"/>
            </p:cNvSpPr>
            <p:nvPr/>
          </p:nvSpPr>
          <p:spPr bwMode="auto">
            <a:xfrm>
              <a:off x="1973" y="3838"/>
              <a:ext cx="363" cy="46"/>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Tx/>
                <a:buChar char="•"/>
              </a:pPr>
              <a:endParaRPr lang="en-GB">
                <a:solidFill>
                  <a:srgbClr val="003893"/>
                </a:solidFill>
              </a:endParaRPr>
            </a:p>
          </p:txBody>
        </p:sp>
        <p:sp>
          <p:nvSpPr>
            <p:cNvPr id="36886" name="Rectangle 11"/>
            <p:cNvSpPr>
              <a:spLocks noChangeArrowheads="1"/>
            </p:cNvSpPr>
            <p:nvPr/>
          </p:nvSpPr>
          <p:spPr bwMode="auto">
            <a:xfrm>
              <a:off x="2835" y="3838"/>
              <a:ext cx="363" cy="46"/>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Tx/>
                <a:buChar char="•"/>
              </a:pPr>
              <a:endParaRPr lang="en-GB">
                <a:solidFill>
                  <a:srgbClr val="003893"/>
                </a:solidFill>
              </a:endParaRPr>
            </a:p>
          </p:txBody>
        </p:sp>
        <p:sp>
          <p:nvSpPr>
            <p:cNvPr id="36887" name="Rectangle 12"/>
            <p:cNvSpPr>
              <a:spLocks noChangeArrowheads="1"/>
            </p:cNvSpPr>
            <p:nvPr/>
          </p:nvSpPr>
          <p:spPr bwMode="auto">
            <a:xfrm>
              <a:off x="1927" y="3294"/>
              <a:ext cx="363" cy="46"/>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Tx/>
                <a:buChar char="•"/>
              </a:pPr>
              <a:endParaRPr lang="en-GB">
                <a:solidFill>
                  <a:srgbClr val="003893"/>
                </a:solidFill>
              </a:endParaRPr>
            </a:p>
          </p:txBody>
        </p:sp>
      </p:grpSp>
      <p:pic>
        <p:nvPicPr>
          <p:cNvPr id="290829" name="Picture 13" descr="th?id=I4615462747373821&amp;pid=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3288" y="1211263"/>
            <a:ext cx="2016125"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0831" name="Picture 15" descr="th?id=I4595753173320519&amp;pid=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2850" y="4186238"/>
            <a:ext cx="2411412" cy="184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5" name="Text Box 16"/>
          <p:cNvSpPr txBox="1">
            <a:spLocks noChangeArrowheads="1"/>
          </p:cNvSpPr>
          <p:nvPr/>
        </p:nvSpPr>
        <p:spPr bwMode="auto">
          <a:xfrm>
            <a:off x="1042988" y="3141663"/>
            <a:ext cx="10080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endParaRPr lang="en-GB" sz="1000">
              <a:latin typeface="Times New Roman" pitchFamily="18" charset="0"/>
            </a:endParaRPr>
          </a:p>
        </p:txBody>
      </p:sp>
      <p:sp>
        <p:nvSpPr>
          <p:cNvPr id="290833" name="Text Box 17"/>
          <p:cNvSpPr txBox="1">
            <a:spLocks noChangeArrowheads="1"/>
          </p:cNvSpPr>
          <p:nvPr/>
        </p:nvSpPr>
        <p:spPr bwMode="auto">
          <a:xfrm>
            <a:off x="900113" y="3068638"/>
            <a:ext cx="1081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r>
              <a:rPr lang="en-GB" sz="1600" b="1">
                <a:latin typeface="Times New Roman" pitchFamily="18" charset="0"/>
              </a:rPr>
              <a:t>MLC</a:t>
            </a:r>
          </a:p>
        </p:txBody>
      </p:sp>
      <p:sp>
        <p:nvSpPr>
          <p:cNvPr id="290834" name="Text Box 18"/>
          <p:cNvSpPr txBox="1">
            <a:spLocks noChangeArrowheads="1"/>
          </p:cNvSpPr>
          <p:nvPr/>
        </p:nvSpPr>
        <p:spPr bwMode="auto">
          <a:xfrm>
            <a:off x="827088" y="4773613"/>
            <a:ext cx="863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r>
              <a:rPr lang="en-GB" sz="1600" b="1">
                <a:latin typeface="Times New Roman" pitchFamily="18" charset="0"/>
              </a:rPr>
              <a:t>IMRT</a:t>
            </a:r>
          </a:p>
        </p:txBody>
      </p:sp>
      <p:sp>
        <p:nvSpPr>
          <p:cNvPr id="290835" name="Text Box 19"/>
          <p:cNvSpPr txBox="1">
            <a:spLocks noChangeArrowheads="1"/>
          </p:cNvSpPr>
          <p:nvPr/>
        </p:nvSpPr>
        <p:spPr bwMode="auto">
          <a:xfrm>
            <a:off x="2592388" y="1989138"/>
            <a:ext cx="863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r>
              <a:rPr lang="en-GB" sz="1600" b="1">
                <a:latin typeface="Times New Roman" pitchFamily="18" charset="0"/>
              </a:rPr>
              <a:t>IGRT</a:t>
            </a:r>
          </a:p>
        </p:txBody>
      </p:sp>
      <p:sp>
        <p:nvSpPr>
          <p:cNvPr id="290837" name="Text Box 21"/>
          <p:cNvSpPr txBox="1">
            <a:spLocks noChangeArrowheads="1"/>
          </p:cNvSpPr>
          <p:nvPr/>
        </p:nvSpPr>
        <p:spPr bwMode="auto">
          <a:xfrm>
            <a:off x="5580112" y="3734156"/>
            <a:ext cx="863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r>
              <a:rPr lang="en-GB" sz="1600" b="1" dirty="0">
                <a:latin typeface="Times New Roman" pitchFamily="18" charset="0"/>
              </a:rPr>
              <a:t>VMAT</a:t>
            </a:r>
          </a:p>
        </p:txBody>
      </p:sp>
      <p:sp>
        <p:nvSpPr>
          <p:cNvPr id="36880" name="Rectangle 23"/>
          <p:cNvSpPr>
            <a:spLocks noChangeArrowheads="1"/>
          </p:cNvSpPr>
          <p:nvPr/>
        </p:nvSpPr>
        <p:spPr bwMode="auto">
          <a:xfrm flipH="1">
            <a:off x="6116638" y="3446463"/>
            <a:ext cx="71437" cy="1460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Tx/>
              <a:buChar char="•"/>
            </a:pPr>
            <a:endParaRPr lang="en-GB">
              <a:solidFill>
                <a:srgbClr val="003893"/>
              </a:solidFill>
            </a:endParaRPr>
          </a:p>
        </p:txBody>
      </p:sp>
      <p:sp>
        <p:nvSpPr>
          <p:cNvPr id="25" name="Text Box 10"/>
          <p:cNvSpPr txBox="1">
            <a:spLocks noChangeArrowheads="1"/>
          </p:cNvSpPr>
          <p:nvPr/>
        </p:nvSpPr>
        <p:spPr bwMode="auto">
          <a:xfrm>
            <a:off x="5793589" y="2082800"/>
            <a:ext cx="1800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r>
              <a:rPr lang="en-GB" sz="1600" b="1" dirty="0" smtClean="0">
                <a:latin typeface="Times New Roman" pitchFamily="18" charset="0"/>
              </a:rPr>
              <a:t>MR </a:t>
            </a:r>
            <a:r>
              <a:rPr lang="en-GB" sz="1600" b="1" dirty="0" err="1" smtClean="0">
                <a:latin typeface="Times New Roman" pitchFamily="18" charset="0"/>
              </a:rPr>
              <a:t>Linac</a:t>
            </a:r>
            <a:endParaRPr lang="en-GB" sz="1600" b="1" dirty="0">
              <a:latin typeface="Times New Roman" pitchFamily="18" charset="0"/>
            </a:endParaRPr>
          </a:p>
        </p:txBody>
      </p:sp>
      <p:sp>
        <p:nvSpPr>
          <p:cNvPr id="36883" name="Rectangle 23"/>
          <p:cNvSpPr>
            <a:spLocks noChangeArrowheads="1"/>
          </p:cNvSpPr>
          <p:nvPr/>
        </p:nvSpPr>
        <p:spPr bwMode="auto">
          <a:xfrm flipH="1">
            <a:off x="2989263" y="3454400"/>
            <a:ext cx="69850" cy="144463"/>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Tx/>
              <a:buChar char="•"/>
            </a:pPr>
            <a:endParaRPr lang="en-GB">
              <a:solidFill>
                <a:srgbClr val="003893"/>
              </a:solidFill>
            </a:endParaRPr>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76256" y="1132189"/>
            <a:ext cx="1455204" cy="2276872"/>
          </a:xfrm>
          <a:prstGeom prst="rect">
            <a:avLst/>
          </a:prstGeom>
        </p:spPr>
      </p:pic>
      <p:pic>
        <p:nvPicPr>
          <p:cNvPr id="24" name="Picture 8" descr="pic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00055" y="4517120"/>
            <a:ext cx="2188369" cy="849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10"/>
          <p:cNvSpPr txBox="1">
            <a:spLocks noChangeArrowheads="1"/>
          </p:cNvSpPr>
          <p:nvPr/>
        </p:nvSpPr>
        <p:spPr bwMode="auto">
          <a:xfrm>
            <a:off x="7431347" y="3849688"/>
            <a:ext cx="1800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pitchFamily="-65" charset="-128"/>
              </a:defRPr>
            </a:lvl1pPr>
            <a:lvl2pPr marL="742950" indent="-285750" eaLnBrk="0" hangingPunct="0">
              <a:defRPr>
                <a:solidFill>
                  <a:schemeClr val="tx1"/>
                </a:solidFill>
                <a:latin typeface="Arial" pitchFamily="34" charset="0"/>
                <a:ea typeface="ＭＳ Ｐゴシック" pitchFamily="-65" charset="-128"/>
              </a:defRPr>
            </a:lvl2pPr>
            <a:lvl3pPr marL="1143000" indent="-228600" eaLnBrk="0" hangingPunct="0">
              <a:defRPr>
                <a:solidFill>
                  <a:schemeClr val="tx1"/>
                </a:solidFill>
                <a:latin typeface="Arial" pitchFamily="34" charset="0"/>
                <a:ea typeface="ＭＳ Ｐゴシック" pitchFamily="-65" charset="-128"/>
              </a:defRPr>
            </a:lvl3pPr>
            <a:lvl4pPr marL="1600200" indent="-228600" eaLnBrk="0" hangingPunct="0">
              <a:defRPr>
                <a:solidFill>
                  <a:schemeClr val="tx1"/>
                </a:solidFill>
                <a:latin typeface="Arial" pitchFamily="34" charset="0"/>
                <a:ea typeface="ＭＳ Ｐゴシック" pitchFamily="-65" charset="-128"/>
              </a:defRPr>
            </a:lvl4pPr>
            <a:lvl5pPr marL="2057400" indent="-228600" eaLnBrk="0" hangingPunct="0">
              <a:defRPr>
                <a:solidFill>
                  <a:schemeClr val="tx1"/>
                </a:solidFill>
                <a:latin typeface="Arial" pitchFamily="34"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65" charset="-128"/>
              </a:defRPr>
            </a:lvl9pPr>
          </a:lstStyle>
          <a:p>
            <a:pPr eaLnBrk="1" hangingPunct="1">
              <a:spcBef>
                <a:spcPct val="50000"/>
              </a:spcBef>
            </a:pPr>
            <a:r>
              <a:rPr lang="en-GB" sz="1600" b="1" dirty="0" smtClean="0">
                <a:latin typeface="Times New Roman" pitchFamily="18" charset="0"/>
              </a:rPr>
              <a:t>Proton therapy</a:t>
            </a:r>
            <a:endParaRPr lang="en-GB" sz="1600" b="1" dirty="0">
              <a:latin typeface="Times New Roman" pitchFamily="18" charset="0"/>
            </a:endParaRPr>
          </a:p>
        </p:txBody>
      </p:sp>
    </p:spTree>
    <p:extLst>
      <p:ext uri="{BB962C8B-B14F-4D97-AF65-F5344CB8AC3E}">
        <p14:creationId xmlns:p14="http://schemas.microsoft.com/office/powerpoint/2010/main" val="11248229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08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083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908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083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908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0835"/>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908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08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33" grpId="0"/>
      <p:bldP spid="290834" grpId="0"/>
      <p:bldP spid="290835" grpId="0"/>
      <p:bldP spid="290837"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pic>
        <p:nvPicPr>
          <p:cNvPr id="1026" name="Picture 2" descr="S:\Study Days\2016 Events\160710 Proton Summer School\Summer school event 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0" y="-112460"/>
            <a:ext cx="9171424" cy="4927249"/>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4"/>
          <p:cNvSpPr>
            <a:spLocks noGrp="1"/>
          </p:cNvSpPr>
          <p:nvPr>
            <p:ph type="subTitle" idx="1"/>
          </p:nvPr>
        </p:nvSpPr>
        <p:spPr>
          <a:xfrm>
            <a:off x="0" y="4869159"/>
            <a:ext cx="9144000" cy="1988841"/>
          </a:xfrm>
          <a:prstGeom prst="rect">
            <a:avLst/>
          </a:prstGeom>
          <a:solidFill>
            <a:srgbClr val="56008C">
              <a:alpha val="9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Ins="36000" rtlCol="0" anchor="ctr">
            <a:noAutofit/>
          </a:bodyPr>
          <a:lstStyle/>
          <a:p>
            <a:r>
              <a:rPr lang="en-GB" b="1" dirty="0" smtClean="0">
                <a:solidFill>
                  <a:schemeClr val="bg1"/>
                </a:solidFill>
                <a:latin typeface="Arial" pitchFamily="34" charset="0"/>
                <a:cs typeface="Arial" pitchFamily="34" charset="0"/>
              </a:rPr>
              <a:t>The </a:t>
            </a:r>
            <a:r>
              <a:rPr lang="en-GB" b="1" dirty="0">
                <a:solidFill>
                  <a:schemeClr val="bg1"/>
                </a:solidFill>
                <a:latin typeface="Arial" pitchFamily="34" charset="0"/>
                <a:cs typeface="Arial" pitchFamily="34" charset="0"/>
              </a:rPr>
              <a:t>Christie Advanced </a:t>
            </a:r>
            <a:r>
              <a:rPr lang="en-GB" b="1" dirty="0" smtClean="0">
                <a:solidFill>
                  <a:schemeClr val="bg1"/>
                </a:solidFill>
                <a:latin typeface="Arial" pitchFamily="34" charset="0"/>
                <a:cs typeface="Arial" pitchFamily="34" charset="0"/>
              </a:rPr>
              <a:t>Radiotherapy </a:t>
            </a:r>
            <a:br>
              <a:rPr lang="en-GB" b="1" dirty="0" smtClean="0">
                <a:solidFill>
                  <a:schemeClr val="bg1"/>
                </a:solidFill>
                <a:latin typeface="Arial" pitchFamily="34" charset="0"/>
                <a:cs typeface="Arial" pitchFamily="34" charset="0"/>
              </a:rPr>
            </a:br>
            <a:r>
              <a:rPr lang="en-GB" b="1" dirty="0" smtClean="0">
                <a:solidFill>
                  <a:schemeClr val="bg1"/>
                </a:solidFill>
                <a:latin typeface="Arial" pitchFamily="34" charset="0"/>
                <a:cs typeface="Arial" pitchFamily="34" charset="0"/>
              </a:rPr>
              <a:t>Summer </a:t>
            </a:r>
            <a:r>
              <a:rPr lang="en-GB" b="1" dirty="0">
                <a:solidFill>
                  <a:schemeClr val="bg1"/>
                </a:solidFill>
                <a:latin typeface="Arial" pitchFamily="34" charset="0"/>
                <a:cs typeface="Arial" pitchFamily="34" charset="0"/>
              </a:rPr>
              <a:t>School </a:t>
            </a:r>
            <a:r>
              <a:rPr lang="en-GB" b="1" dirty="0" smtClean="0">
                <a:solidFill>
                  <a:schemeClr val="bg1"/>
                </a:solidFill>
                <a:latin typeface="Arial" pitchFamily="34" charset="0"/>
                <a:cs typeface="Arial" pitchFamily="34" charset="0"/>
              </a:rPr>
              <a:t>(11th </a:t>
            </a:r>
            <a:r>
              <a:rPr lang="en-GB" b="1" dirty="0">
                <a:solidFill>
                  <a:schemeClr val="bg1"/>
                </a:solidFill>
                <a:latin typeface="Arial" pitchFamily="34" charset="0"/>
                <a:cs typeface="Arial" pitchFamily="34" charset="0"/>
              </a:rPr>
              <a:t>- </a:t>
            </a:r>
            <a:r>
              <a:rPr lang="en-GB" b="1" dirty="0" smtClean="0">
                <a:solidFill>
                  <a:schemeClr val="bg1"/>
                </a:solidFill>
                <a:latin typeface="Arial" pitchFamily="34" charset="0"/>
                <a:cs typeface="Arial" pitchFamily="34" charset="0"/>
              </a:rPr>
              <a:t>14th </a:t>
            </a:r>
            <a:r>
              <a:rPr lang="en-GB" b="1" dirty="0">
                <a:solidFill>
                  <a:schemeClr val="bg1"/>
                </a:solidFill>
                <a:latin typeface="Arial" pitchFamily="34" charset="0"/>
                <a:cs typeface="Arial" pitchFamily="34" charset="0"/>
              </a:rPr>
              <a:t>July </a:t>
            </a:r>
            <a:r>
              <a:rPr lang="en-GB" b="1" dirty="0" smtClean="0">
                <a:solidFill>
                  <a:schemeClr val="bg1"/>
                </a:solidFill>
                <a:latin typeface="Arial" pitchFamily="34" charset="0"/>
                <a:cs typeface="Arial" pitchFamily="34" charset="0"/>
              </a:rPr>
              <a:t>2016)  </a:t>
            </a:r>
          </a:p>
          <a:p>
            <a:r>
              <a:rPr lang="en-GB" sz="1800" dirty="0" smtClean="0">
                <a:solidFill>
                  <a:schemeClr val="bg1"/>
                </a:solidFill>
                <a:latin typeface="Arial" pitchFamily="34" charset="0"/>
                <a:cs typeface="Arial" pitchFamily="34" charset="0"/>
              </a:rPr>
              <a:t>The </a:t>
            </a:r>
            <a:r>
              <a:rPr lang="en-GB" sz="1800" dirty="0">
                <a:solidFill>
                  <a:schemeClr val="bg1"/>
                </a:solidFill>
                <a:latin typeface="Arial" pitchFamily="34" charset="0"/>
                <a:cs typeface="Arial" pitchFamily="34" charset="0"/>
              </a:rPr>
              <a:t>Christie, </a:t>
            </a:r>
            <a:r>
              <a:rPr lang="en-GB" sz="1800">
                <a:solidFill>
                  <a:schemeClr val="bg1"/>
                </a:solidFill>
                <a:latin typeface="Arial" pitchFamily="34" charset="0"/>
                <a:cs typeface="Arial" pitchFamily="34" charset="0"/>
              </a:rPr>
              <a:t>Manchester</a:t>
            </a:r>
            <a:r>
              <a:rPr lang="en-GB" sz="1800" smtClean="0">
                <a:solidFill>
                  <a:schemeClr val="bg1"/>
                </a:solidFill>
                <a:latin typeface="Arial" pitchFamily="34" charset="0"/>
                <a:cs typeface="Arial" pitchFamily="34" charset="0"/>
              </a:rPr>
              <a:t>, UK, </a:t>
            </a:r>
            <a:r>
              <a:rPr lang="en-GB" sz="1800" dirty="0">
                <a:solidFill>
                  <a:schemeClr val="bg1"/>
                </a:solidFill>
                <a:latin typeface="Arial" pitchFamily="34" charset="0"/>
                <a:cs typeface="Arial" pitchFamily="34" charset="0"/>
              </a:rPr>
              <a:t>M20 4BX </a:t>
            </a:r>
            <a:endParaRPr lang="en-GB" sz="1800" dirty="0" smtClean="0">
              <a:solidFill>
                <a:schemeClr val="bg1"/>
              </a:solidFill>
              <a:latin typeface="Arial" pitchFamily="34" charset="0"/>
              <a:cs typeface="Arial" pitchFamily="34" charset="0"/>
            </a:endParaRPr>
          </a:p>
          <a:p>
            <a:r>
              <a:rPr lang="en-GB" sz="1600" dirty="0" smtClean="0">
                <a:solidFill>
                  <a:schemeClr val="bg1"/>
                </a:solidFill>
                <a:latin typeface="Arial" pitchFamily="34" charset="0"/>
                <a:cs typeface="Arial" pitchFamily="34" charset="0"/>
              </a:rPr>
              <a:t> Further info: </a:t>
            </a:r>
            <a:r>
              <a:rPr lang="en-GB" sz="1600" u="sng" dirty="0" smtClean="0">
                <a:solidFill>
                  <a:schemeClr val="bg1"/>
                </a:solidFill>
                <a:latin typeface="Arial" pitchFamily="34" charset="0"/>
                <a:cs typeface="Arial" pitchFamily="34" charset="0"/>
              </a:rPr>
              <a:t>http//adv-radiotherapy.eventbrite.co.uk </a:t>
            </a:r>
            <a:endParaRPr lang="en-GB" sz="1600" u="sng" spc="-100"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4801226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479425" y="361950"/>
            <a:ext cx="8229600" cy="1143000"/>
          </a:xfrm>
        </p:spPr>
        <p:txBody>
          <a:bodyPr/>
          <a:lstStyle/>
          <a:p>
            <a:r>
              <a:rPr lang="en-GB" sz="4000" smtClean="0"/>
              <a:t>X-ray - Proton Therapy</a:t>
            </a:r>
            <a:endParaRPr lang="en-US" sz="4000" smtClean="0"/>
          </a:p>
        </p:txBody>
      </p:sp>
      <p:sp>
        <p:nvSpPr>
          <p:cNvPr id="35843" name="Rectangle 3"/>
          <p:cNvSpPr>
            <a:spLocks noGrp="1" noChangeArrowheads="1"/>
          </p:cNvSpPr>
          <p:nvPr>
            <p:ph type="body" idx="4294967295"/>
          </p:nvPr>
        </p:nvSpPr>
        <p:spPr>
          <a:xfrm>
            <a:off x="1168400" y="1687513"/>
            <a:ext cx="7721600" cy="4525962"/>
          </a:xfrm>
        </p:spPr>
        <p:txBody>
          <a:bodyPr/>
          <a:lstStyle/>
          <a:p>
            <a:pPr>
              <a:lnSpc>
                <a:spcPct val="150000"/>
              </a:lnSpc>
            </a:pPr>
            <a:endParaRPr lang="en-GB" smtClean="0"/>
          </a:p>
          <a:p>
            <a:pPr>
              <a:lnSpc>
                <a:spcPct val="150000"/>
              </a:lnSpc>
              <a:buFontTx/>
              <a:buNone/>
            </a:pPr>
            <a:endParaRPr lang="en-GB" smtClean="0"/>
          </a:p>
        </p:txBody>
      </p:sp>
      <p:sp>
        <p:nvSpPr>
          <p:cNvPr id="35844" name="AutoShape 4"/>
          <p:cNvSpPr>
            <a:spLocks noChangeArrowheads="1"/>
          </p:cNvSpPr>
          <p:nvPr/>
        </p:nvSpPr>
        <p:spPr bwMode="auto">
          <a:xfrm>
            <a:off x="444500" y="2063750"/>
            <a:ext cx="1925638" cy="221773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77" name="Line 5"/>
          <p:cNvSpPr>
            <a:spLocks noChangeShapeType="1"/>
          </p:cNvSpPr>
          <p:nvPr/>
        </p:nvSpPr>
        <p:spPr bwMode="auto">
          <a:xfrm>
            <a:off x="1443038" y="1484313"/>
            <a:ext cx="1587" cy="1789112"/>
          </a:xfrm>
          <a:prstGeom prst="line">
            <a:avLst/>
          </a:prstGeom>
          <a:noFill/>
          <a:ln w="9525">
            <a:solidFill>
              <a:srgbClr val="0038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endParaRPr lang="en-GB"/>
          </a:p>
        </p:txBody>
      </p:sp>
      <p:sp>
        <p:nvSpPr>
          <p:cNvPr id="79878" name="Line 6"/>
          <p:cNvSpPr>
            <a:spLocks noChangeShapeType="1"/>
          </p:cNvSpPr>
          <p:nvPr/>
        </p:nvSpPr>
        <p:spPr bwMode="auto">
          <a:xfrm>
            <a:off x="1925638" y="1601788"/>
            <a:ext cx="1587" cy="1150937"/>
          </a:xfrm>
          <a:prstGeom prst="line">
            <a:avLst/>
          </a:prstGeom>
          <a:noFill/>
          <a:ln w="9525">
            <a:solidFill>
              <a:srgbClr val="0038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endParaRPr lang="en-GB"/>
          </a:p>
        </p:txBody>
      </p:sp>
      <p:sp>
        <p:nvSpPr>
          <p:cNvPr id="79879" name="Line 7"/>
          <p:cNvSpPr>
            <a:spLocks noChangeShapeType="1"/>
          </p:cNvSpPr>
          <p:nvPr/>
        </p:nvSpPr>
        <p:spPr bwMode="auto">
          <a:xfrm flipH="1">
            <a:off x="1681163" y="2814638"/>
            <a:ext cx="231775" cy="306387"/>
          </a:xfrm>
          <a:prstGeom prst="line">
            <a:avLst/>
          </a:prstGeom>
          <a:noFill/>
          <a:ln w="9525">
            <a:solidFill>
              <a:srgbClr val="0038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endParaRPr lang="en-GB"/>
          </a:p>
        </p:txBody>
      </p:sp>
      <p:sp>
        <p:nvSpPr>
          <p:cNvPr id="79880" name="Line 8"/>
          <p:cNvSpPr>
            <a:spLocks noChangeShapeType="1"/>
          </p:cNvSpPr>
          <p:nvPr/>
        </p:nvSpPr>
        <p:spPr bwMode="auto">
          <a:xfrm>
            <a:off x="1709738" y="3214688"/>
            <a:ext cx="12700" cy="1341437"/>
          </a:xfrm>
          <a:prstGeom prst="line">
            <a:avLst/>
          </a:prstGeom>
          <a:noFill/>
          <a:ln w="9525">
            <a:solidFill>
              <a:srgbClr val="0038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endParaRPr lang="en-GB"/>
          </a:p>
        </p:txBody>
      </p:sp>
      <p:sp>
        <p:nvSpPr>
          <p:cNvPr id="79881" name="AutoShape 9"/>
          <p:cNvSpPr>
            <a:spLocks noChangeArrowheads="1"/>
          </p:cNvSpPr>
          <p:nvPr/>
        </p:nvSpPr>
        <p:spPr bwMode="auto">
          <a:xfrm>
            <a:off x="1601788" y="2941638"/>
            <a:ext cx="290512"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82" name="Line 10"/>
          <p:cNvSpPr>
            <a:spLocks noChangeShapeType="1"/>
          </p:cNvSpPr>
          <p:nvPr/>
        </p:nvSpPr>
        <p:spPr bwMode="auto">
          <a:xfrm flipH="1">
            <a:off x="1108075" y="3290888"/>
            <a:ext cx="334963" cy="1316037"/>
          </a:xfrm>
          <a:prstGeom prst="line">
            <a:avLst/>
          </a:prstGeom>
          <a:noFill/>
          <a:ln w="9525">
            <a:solidFill>
              <a:srgbClr val="0038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endParaRPr lang="en-GB"/>
          </a:p>
        </p:txBody>
      </p:sp>
      <p:sp>
        <p:nvSpPr>
          <p:cNvPr id="79883" name="AutoShape 11"/>
          <p:cNvSpPr>
            <a:spLocks noChangeArrowheads="1"/>
          </p:cNvSpPr>
          <p:nvPr/>
        </p:nvSpPr>
        <p:spPr bwMode="auto">
          <a:xfrm>
            <a:off x="1300163" y="2930525"/>
            <a:ext cx="290512" cy="652463"/>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84" name="AutoShape 12"/>
          <p:cNvSpPr>
            <a:spLocks noChangeArrowheads="1"/>
          </p:cNvSpPr>
          <p:nvPr/>
        </p:nvSpPr>
        <p:spPr bwMode="auto">
          <a:xfrm>
            <a:off x="1749425" y="2481263"/>
            <a:ext cx="290513"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85" name="Line 13"/>
          <p:cNvSpPr>
            <a:spLocks noChangeShapeType="1"/>
          </p:cNvSpPr>
          <p:nvPr/>
        </p:nvSpPr>
        <p:spPr bwMode="auto">
          <a:xfrm flipH="1">
            <a:off x="971550" y="1438275"/>
            <a:ext cx="38100" cy="3271838"/>
          </a:xfrm>
          <a:prstGeom prst="line">
            <a:avLst/>
          </a:prstGeom>
          <a:noFill/>
          <a:ln w="9525">
            <a:solidFill>
              <a:srgbClr val="0038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endParaRPr lang="en-GB"/>
          </a:p>
        </p:txBody>
      </p:sp>
      <p:sp>
        <p:nvSpPr>
          <p:cNvPr id="79886" name="AutoShape 14"/>
          <p:cNvSpPr>
            <a:spLocks noChangeArrowheads="1"/>
          </p:cNvSpPr>
          <p:nvPr/>
        </p:nvSpPr>
        <p:spPr bwMode="auto">
          <a:xfrm>
            <a:off x="2519363" y="2079625"/>
            <a:ext cx="2085975" cy="224631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87" name="Line 15"/>
          <p:cNvSpPr>
            <a:spLocks noChangeShapeType="1"/>
          </p:cNvSpPr>
          <p:nvPr/>
        </p:nvSpPr>
        <p:spPr bwMode="auto">
          <a:xfrm>
            <a:off x="3295650" y="1431925"/>
            <a:ext cx="1588" cy="774700"/>
          </a:xfrm>
          <a:prstGeom prst="line">
            <a:avLst/>
          </a:prstGeom>
          <a:noFill/>
          <a:ln w="9525">
            <a:solidFill>
              <a:srgbClr val="0038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endParaRPr lang="en-GB"/>
          </a:p>
        </p:txBody>
      </p:sp>
      <p:sp>
        <p:nvSpPr>
          <p:cNvPr id="79888" name="AutoShape 16"/>
          <p:cNvSpPr>
            <a:spLocks noChangeArrowheads="1"/>
          </p:cNvSpPr>
          <p:nvPr/>
        </p:nvSpPr>
        <p:spPr bwMode="auto">
          <a:xfrm>
            <a:off x="3135313" y="2146300"/>
            <a:ext cx="277812" cy="652463"/>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89" name="AutoShape 17"/>
          <p:cNvSpPr>
            <a:spLocks noChangeArrowheads="1"/>
          </p:cNvSpPr>
          <p:nvPr/>
        </p:nvSpPr>
        <p:spPr bwMode="auto">
          <a:xfrm>
            <a:off x="3105150" y="2727325"/>
            <a:ext cx="277813" cy="652463"/>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0" name="AutoShape 18"/>
          <p:cNvSpPr>
            <a:spLocks noChangeArrowheads="1"/>
          </p:cNvSpPr>
          <p:nvPr/>
        </p:nvSpPr>
        <p:spPr bwMode="auto">
          <a:xfrm>
            <a:off x="3090863" y="2713038"/>
            <a:ext cx="277812"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1" name="AutoShape 19"/>
          <p:cNvSpPr>
            <a:spLocks noChangeArrowheads="1"/>
          </p:cNvSpPr>
          <p:nvPr/>
        </p:nvSpPr>
        <p:spPr bwMode="auto">
          <a:xfrm>
            <a:off x="3087688" y="3132138"/>
            <a:ext cx="277812"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2" name="AutoShape 20"/>
          <p:cNvSpPr>
            <a:spLocks noChangeArrowheads="1"/>
          </p:cNvSpPr>
          <p:nvPr/>
        </p:nvSpPr>
        <p:spPr bwMode="auto">
          <a:xfrm>
            <a:off x="3249613" y="3087688"/>
            <a:ext cx="277812"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3" name="AutoShape 21"/>
          <p:cNvSpPr>
            <a:spLocks noChangeArrowheads="1"/>
          </p:cNvSpPr>
          <p:nvPr/>
        </p:nvSpPr>
        <p:spPr bwMode="auto">
          <a:xfrm>
            <a:off x="3363913" y="3100388"/>
            <a:ext cx="277812"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4" name="AutoShape 22"/>
          <p:cNvSpPr>
            <a:spLocks noChangeArrowheads="1"/>
          </p:cNvSpPr>
          <p:nvPr/>
        </p:nvSpPr>
        <p:spPr bwMode="auto">
          <a:xfrm>
            <a:off x="3563938" y="3214688"/>
            <a:ext cx="277812"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5" name="AutoShape 23"/>
          <p:cNvSpPr>
            <a:spLocks noChangeArrowheads="1"/>
          </p:cNvSpPr>
          <p:nvPr/>
        </p:nvSpPr>
        <p:spPr bwMode="auto">
          <a:xfrm>
            <a:off x="3346450" y="2733675"/>
            <a:ext cx="277813" cy="652463"/>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6" name="AutoShape 24"/>
          <p:cNvSpPr>
            <a:spLocks noChangeArrowheads="1"/>
          </p:cNvSpPr>
          <p:nvPr/>
        </p:nvSpPr>
        <p:spPr bwMode="auto">
          <a:xfrm>
            <a:off x="3270250" y="2224088"/>
            <a:ext cx="277813"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7" name="AutoShape 25"/>
          <p:cNvSpPr>
            <a:spLocks noChangeArrowheads="1"/>
          </p:cNvSpPr>
          <p:nvPr/>
        </p:nvSpPr>
        <p:spPr bwMode="auto">
          <a:xfrm>
            <a:off x="3444875" y="2281238"/>
            <a:ext cx="277813"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8" name="AutoShape 26"/>
          <p:cNvSpPr>
            <a:spLocks noChangeArrowheads="1"/>
          </p:cNvSpPr>
          <p:nvPr/>
        </p:nvSpPr>
        <p:spPr bwMode="auto">
          <a:xfrm>
            <a:off x="3587750" y="2713038"/>
            <a:ext cx="277813"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899" name="AutoShape 27"/>
          <p:cNvSpPr>
            <a:spLocks noChangeArrowheads="1"/>
          </p:cNvSpPr>
          <p:nvPr/>
        </p:nvSpPr>
        <p:spPr bwMode="auto">
          <a:xfrm>
            <a:off x="3643313" y="2160588"/>
            <a:ext cx="277812" cy="652462"/>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900" name="Line 28"/>
          <p:cNvSpPr>
            <a:spLocks noChangeShapeType="1"/>
          </p:cNvSpPr>
          <p:nvPr/>
        </p:nvSpPr>
        <p:spPr bwMode="auto">
          <a:xfrm>
            <a:off x="3511550" y="1458913"/>
            <a:ext cx="1588" cy="774700"/>
          </a:xfrm>
          <a:prstGeom prst="line">
            <a:avLst/>
          </a:prstGeom>
          <a:noFill/>
          <a:ln w="9525">
            <a:solidFill>
              <a:srgbClr val="0038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endParaRPr lang="en-GB"/>
          </a:p>
        </p:txBody>
      </p:sp>
      <p:sp>
        <p:nvSpPr>
          <p:cNvPr id="79901" name="Line 29"/>
          <p:cNvSpPr>
            <a:spLocks noChangeShapeType="1"/>
          </p:cNvSpPr>
          <p:nvPr/>
        </p:nvSpPr>
        <p:spPr bwMode="auto">
          <a:xfrm>
            <a:off x="3757613" y="1444625"/>
            <a:ext cx="1587" cy="774700"/>
          </a:xfrm>
          <a:prstGeom prst="line">
            <a:avLst/>
          </a:prstGeom>
          <a:noFill/>
          <a:ln w="9525">
            <a:solidFill>
              <a:srgbClr val="0038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endParaRPr lang="en-GB"/>
          </a:p>
        </p:txBody>
      </p:sp>
      <p:sp>
        <p:nvSpPr>
          <p:cNvPr id="35870" name="Text Box 30"/>
          <p:cNvSpPr txBox="1">
            <a:spLocks noChangeArrowheads="1"/>
          </p:cNvSpPr>
          <p:nvPr/>
        </p:nvSpPr>
        <p:spPr bwMode="auto">
          <a:xfrm>
            <a:off x="652463" y="4979988"/>
            <a:ext cx="1306512"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389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8775" indent="-185738" eaLnBrk="0" hangingPunct="0">
              <a:defRPr>
                <a:solidFill>
                  <a:srgbClr val="003893"/>
                </a:solidFill>
                <a:latin typeface="Arial" charset="0"/>
                <a:ea typeface="ＭＳ Ｐゴシック" pitchFamily="-65" charset="-128"/>
              </a:defRPr>
            </a:lvl1pPr>
            <a:lvl2pPr marL="742950" indent="-285750" eaLnBrk="0" hangingPunct="0">
              <a:defRPr>
                <a:solidFill>
                  <a:srgbClr val="003893"/>
                </a:solidFill>
                <a:latin typeface="Arial" charset="0"/>
                <a:ea typeface="ＭＳ Ｐゴシック" pitchFamily="-65" charset="-128"/>
              </a:defRPr>
            </a:lvl2pPr>
            <a:lvl3pPr marL="1143000" indent="-228600" eaLnBrk="0" hangingPunct="0">
              <a:defRPr>
                <a:solidFill>
                  <a:srgbClr val="003893"/>
                </a:solidFill>
                <a:latin typeface="Arial" charset="0"/>
                <a:ea typeface="ＭＳ Ｐゴシック" pitchFamily="-65" charset="-128"/>
              </a:defRPr>
            </a:lvl3pPr>
            <a:lvl4pPr marL="1600200" indent="-228600" eaLnBrk="0" hangingPunct="0">
              <a:defRPr>
                <a:solidFill>
                  <a:srgbClr val="003893"/>
                </a:solidFill>
                <a:latin typeface="Arial" charset="0"/>
                <a:ea typeface="ＭＳ Ｐゴシック" pitchFamily="-65" charset="-128"/>
              </a:defRPr>
            </a:lvl4pPr>
            <a:lvl5pPr marL="2057400" indent="-228600" eaLnBrk="0" hangingPunct="0">
              <a:defRPr>
                <a:solidFill>
                  <a:srgbClr val="003893"/>
                </a:solidFill>
                <a:latin typeface="Arial" charset="0"/>
                <a:ea typeface="ＭＳ Ｐゴシック" pitchFamily="-65" charset="-128"/>
              </a:defRPr>
            </a:lvl5pPr>
            <a:lvl6pPr marL="2514600" indent="-228600" eaLnBrk="0" fontAlgn="base" hangingPunct="0">
              <a:spcBef>
                <a:spcPct val="0"/>
              </a:spcBef>
              <a:spcAft>
                <a:spcPct val="0"/>
              </a:spcAft>
              <a:buChar char="•"/>
              <a:defRPr>
                <a:solidFill>
                  <a:srgbClr val="003893"/>
                </a:solidFill>
                <a:latin typeface="Arial" charset="0"/>
                <a:ea typeface="ＭＳ Ｐゴシック" pitchFamily="-65" charset="-128"/>
              </a:defRPr>
            </a:lvl6pPr>
            <a:lvl7pPr marL="2971800" indent="-228600" eaLnBrk="0" fontAlgn="base" hangingPunct="0">
              <a:spcBef>
                <a:spcPct val="0"/>
              </a:spcBef>
              <a:spcAft>
                <a:spcPct val="0"/>
              </a:spcAft>
              <a:buChar char="•"/>
              <a:defRPr>
                <a:solidFill>
                  <a:srgbClr val="003893"/>
                </a:solidFill>
                <a:latin typeface="Arial" charset="0"/>
                <a:ea typeface="ＭＳ Ｐゴシック" pitchFamily="-65" charset="-128"/>
              </a:defRPr>
            </a:lvl7pPr>
            <a:lvl8pPr marL="3429000" indent="-228600" eaLnBrk="0" fontAlgn="base" hangingPunct="0">
              <a:spcBef>
                <a:spcPct val="0"/>
              </a:spcBef>
              <a:spcAft>
                <a:spcPct val="0"/>
              </a:spcAft>
              <a:buChar char="•"/>
              <a:defRPr>
                <a:solidFill>
                  <a:srgbClr val="003893"/>
                </a:solidFill>
                <a:latin typeface="Arial" charset="0"/>
                <a:ea typeface="ＭＳ Ｐゴシック" pitchFamily="-65" charset="-128"/>
              </a:defRPr>
            </a:lvl8pPr>
            <a:lvl9pPr marL="3886200" indent="-228600" eaLnBrk="0" fontAlgn="base" hangingPunct="0">
              <a:spcBef>
                <a:spcPct val="0"/>
              </a:spcBef>
              <a:spcAft>
                <a:spcPct val="0"/>
              </a:spcAft>
              <a:buChar char="•"/>
              <a:defRPr>
                <a:solidFill>
                  <a:srgbClr val="003893"/>
                </a:solidFill>
                <a:latin typeface="Arial" charset="0"/>
                <a:ea typeface="ＭＳ Ｐゴシック" pitchFamily="-65" charset="-128"/>
              </a:defRPr>
            </a:lvl9pPr>
          </a:lstStyle>
          <a:p>
            <a:pPr eaLnBrk="1" hangingPunct="1">
              <a:spcBef>
                <a:spcPct val="50000"/>
              </a:spcBef>
            </a:pPr>
            <a:r>
              <a:rPr lang="en-GB"/>
              <a:t>X-ray</a:t>
            </a:r>
          </a:p>
        </p:txBody>
      </p:sp>
      <p:sp>
        <p:nvSpPr>
          <p:cNvPr id="79903" name="Text Box 31"/>
          <p:cNvSpPr txBox="1">
            <a:spLocks noChangeArrowheads="1"/>
          </p:cNvSpPr>
          <p:nvPr/>
        </p:nvSpPr>
        <p:spPr bwMode="auto">
          <a:xfrm>
            <a:off x="2944813" y="4992688"/>
            <a:ext cx="1408112"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389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8775" indent="-185738" eaLnBrk="0" hangingPunct="0">
              <a:defRPr>
                <a:solidFill>
                  <a:srgbClr val="003893"/>
                </a:solidFill>
                <a:latin typeface="Arial" charset="0"/>
                <a:ea typeface="ＭＳ Ｐゴシック" pitchFamily="-65" charset="-128"/>
              </a:defRPr>
            </a:lvl1pPr>
            <a:lvl2pPr marL="742950" indent="-285750" eaLnBrk="0" hangingPunct="0">
              <a:defRPr>
                <a:solidFill>
                  <a:srgbClr val="003893"/>
                </a:solidFill>
                <a:latin typeface="Arial" charset="0"/>
                <a:ea typeface="ＭＳ Ｐゴシック" pitchFamily="-65" charset="-128"/>
              </a:defRPr>
            </a:lvl2pPr>
            <a:lvl3pPr marL="1143000" indent="-228600" eaLnBrk="0" hangingPunct="0">
              <a:defRPr>
                <a:solidFill>
                  <a:srgbClr val="003893"/>
                </a:solidFill>
                <a:latin typeface="Arial" charset="0"/>
                <a:ea typeface="ＭＳ Ｐゴシック" pitchFamily="-65" charset="-128"/>
              </a:defRPr>
            </a:lvl3pPr>
            <a:lvl4pPr marL="1600200" indent="-228600" eaLnBrk="0" hangingPunct="0">
              <a:defRPr>
                <a:solidFill>
                  <a:srgbClr val="003893"/>
                </a:solidFill>
                <a:latin typeface="Arial" charset="0"/>
                <a:ea typeface="ＭＳ Ｐゴシック" pitchFamily="-65" charset="-128"/>
              </a:defRPr>
            </a:lvl4pPr>
            <a:lvl5pPr marL="2057400" indent="-228600" eaLnBrk="0" hangingPunct="0">
              <a:defRPr>
                <a:solidFill>
                  <a:srgbClr val="003893"/>
                </a:solidFill>
                <a:latin typeface="Arial" charset="0"/>
                <a:ea typeface="ＭＳ Ｐゴシック" pitchFamily="-65" charset="-128"/>
              </a:defRPr>
            </a:lvl5pPr>
            <a:lvl6pPr marL="2514600" indent="-228600" eaLnBrk="0" fontAlgn="base" hangingPunct="0">
              <a:spcBef>
                <a:spcPct val="0"/>
              </a:spcBef>
              <a:spcAft>
                <a:spcPct val="0"/>
              </a:spcAft>
              <a:buChar char="•"/>
              <a:defRPr>
                <a:solidFill>
                  <a:srgbClr val="003893"/>
                </a:solidFill>
                <a:latin typeface="Arial" charset="0"/>
                <a:ea typeface="ＭＳ Ｐゴシック" pitchFamily="-65" charset="-128"/>
              </a:defRPr>
            </a:lvl6pPr>
            <a:lvl7pPr marL="2971800" indent="-228600" eaLnBrk="0" fontAlgn="base" hangingPunct="0">
              <a:spcBef>
                <a:spcPct val="0"/>
              </a:spcBef>
              <a:spcAft>
                <a:spcPct val="0"/>
              </a:spcAft>
              <a:buChar char="•"/>
              <a:defRPr>
                <a:solidFill>
                  <a:srgbClr val="003893"/>
                </a:solidFill>
                <a:latin typeface="Arial" charset="0"/>
                <a:ea typeface="ＭＳ Ｐゴシック" pitchFamily="-65" charset="-128"/>
              </a:defRPr>
            </a:lvl7pPr>
            <a:lvl8pPr marL="3429000" indent="-228600" eaLnBrk="0" fontAlgn="base" hangingPunct="0">
              <a:spcBef>
                <a:spcPct val="0"/>
              </a:spcBef>
              <a:spcAft>
                <a:spcPct val="0"/>
              </a:spcAft>
              <a:buChar char="•"/>
              <a:defRPr>
                <a:solidFill>
                  <a:srgbClr val="003893"/>
                </a:solidFill>
                <a:latin typeface="Arial" charset="0"/>
                <a:ea typeface="ＭＳ Ｐゴシック" pitchFamily="-65" charset="-128"/>
              </a:defRPr>
            </a:lvl8pPr>
            <a:lvl9pPr marL="3886200" indent="-228600" eaLnBrk="0" fontAlgn="base" hangingPunct="0">
              <a:spcBef>
                <a:spcPct val="0"/>
              </a:spcBef>
              <a:spcAft>
                <a:spcPct val="0"/>
              </a:spcAft>
              <a:buChar char="•"/>
              <a:defRPr>
                <a:solidFill>
                  <a:srgbClr val="003893"/>
                </a:solidFill>
                <a:latin typeface="Arial" charset="0"/>
                <a:ea typeface="ＭＳ Ｐゴシック" pitchFamily="-65" charset="-128"/>
              </a:defRPr>
            </a:lvl9pPr>
          </a:lstStyle>
          <a:p>
            <a:pPr eaLnBrk="1" hangingPunct="1">
              <a:spcBef>
                <a:spcPct val="50000"/>
              </a:spcBef>
            </a:pPr>
            <a:r>
              <a:rPr lang="en-GB"/>
              <a:t>Proton</a:t>
            </a:r>
          </a:p>
        </p:txBody>
      </p:sp>
      <p:pic>
        <p:nvPicPr>
          <p:cNvPr id="79904" name="Picture 32" descr="untitl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4113" y="1673225"/>
            <a:ext cx="3760787" cy="383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06076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87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988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988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987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988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987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9881"/>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79881"/>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9880"/>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9903"/>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9886"/>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988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990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9901"/>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79888"/>
                                        </p:tgtEl>
                                        <p:attrNameLst>
                                          <p:attrName>style.visibility</p:attrName>
                                        </p:attrNameLst>
                                      </p:cBhvr>
                                      <p:to>
                                        <p:strVal val="visible"/>
                                      </p:to>
                                    </p:set>
                                  </p:childTnLst>
                                </p:cTn>
                              </p:par>
                            </p:childTnLst>
                          </p:cTn>
                        </p:par>
                        <p:par>
                          <p:cTn id="57" fill="hold" nodeType="afterGroup">
                            <p:stCondLst>
                              <p:cond delay="0"/>
                            </p:stCondLst>
                            <p:childTnLst>
                              <p:par>
                                <p:cTn id="58" presetID="1" presetClass="entr" presetSubtype="0" fill="hold" grpId="0" nodeType="afterEffect">
                                  <p:stCondLst>
                                    <p:cond delay="200"/>
                                  </p:stCondLst>
                                  <p:childTnLst>
                                    <p:set>
                                      <p:cBhvr>
                                        <p:cTn id="59" dur="1" fill="hold">
                                          <p:stCondLst>
                                            <p:cond delay="0"/>
                                          </p:stCondLst>
                                        </p:cTn>
                                        <p:tgtEl>
                                          <p:spTgt spid="79889"/>
                                        </p:tgtEl>
                                        <p:attrNameLst>
                                          <p:attrName>style.visibility</p:attrName>
                                        </p:attrNameLst>
                                      </p:cBhvr>
                                      <p:to>
                                        <p:strVal val="visible"/>
                                      </p:to>
                                    </p:set>
                                  </p:childTnLst>
                                </p:cTn>
                              </p:par>
                            </p:childTnLst>
                          </p:cTn>
                        </p:par>
                        <p:par>
                          <p:cTn id="60" fill="hold" nodeType="afterGroup">
                            <p:stCondLst>
                              <p:cond delay="200"/>
                            </p:stCondLst>
                            <p:childTnLst>
                              <p:par>
                                <p:cTn id="61" presetID="1" presetClass="entr" presetSubtype="0" fill="hold" grpId="0" nodeType="afterEffect">
                                  <p:stCondLst>
                                    <p:cond delay="100"/>
                                  </p:stCondLst>
                                  <p:childTnLst>
                                    <p:set>
                                      <p:cBhvr>
                                        <p:cTn id="62" dur="1" fill="hold">
                                          <p:stCondLst>
                                            <p:cond delay="0"/>
                                          </p:stCondLst>
                                        </p:cTn>
                                        <p:tgtEl>
                                          <p:spTgt spid="79890"/>
                                        </p:tgtEl>
                                        <p:attrNameLst>
                                          <p:attrName>style.visibility</p:attrName>
                                        </p:attrNameLst>
                                      </p:cBhvr>
                                      <p:to>
                                        <p:strVal val="visible"/>
                                      </p:to>
                                    </p:set>
                                  </p:childTnLst>
                                </p:cTn>
                              </p:par>
                            </p:childTnLst>
                          </p:cTn>
                        </p:par>
                        <p:par>
                          <p:cTn id="63" fill="hold" nodeType="afterGroup">
                            <p:stCondLst>
                              <p:cond delay="300"/>
                            </p:stCondLst>
                            <p:childTnLst>
                              <p:par>
                                <p:cTn id="64" presetID="1" presetClass="entr" presetSubtype="0" fill="hold" grpId="0" nodeType="afterEffect">
                                  <p:stCondLst>
                                    <p:cond delay="200"/>
                                  </p:stCondLst>
                                  <p:childTnLst>
                                    <p:set>
                                      <p:cBhvr>
                                        <p:cTn id="65" dur="1" fill="hold">
                                          <p:stCondLst>
                                            <p:cond delay="0"/>
                                          </p:stCondLst>
                                        </p:cTn>
                                        <p:tgtEl>
                                          <p:spTgt spid="79891"/>
                                        </p:tgtEl>
                                        <p:attrNameLst>
                                          <p:attrName>style.visibility</p:attrName>
                                        </p:attrNameLst>
                                      </p:cBhvr>
                                      <p:to>
                                        <p:strVal val="visible"/>
                                      </p:to>
                                    </p:set>
                                  </p:childTnLst>
                                </p:cTn>
                              </p:par>
                            </p:childTnLst>
                          </p:cTn>
                        </p:par>
                        <p:par>
                          <p:cTn id="66" fill="hold" nodeType="afterGroup">
                            <p:stCondLst>
                              <p:cond delay="500"/>
                            </p:stCondLst>
                            <p:childTnLst>
                              <p:par>
                                <p:cTn id="67" presetID="1" presetClass="entr" presetSubtype="0" fill="hold" grpId="0" nodeType="afterEffect">
                                  <p:stCondLst>
                                    <p:cond delay="200"/>
                                  </p:stCondLst>
                                  <p:childTnLst>
                                    <p:set>
                                      <p:cBhvr>
                                        <p:cTn id="68" dur="1" fill="hold">
                                          <p:stCondLst>
                                            <p:cond delay="0"/>
                                          </p:stCondLst>
                                        </p:cTn>
                                        <p:tgtEl>
                                          <p:spTgt spid="79892"/>
                                        </p:tgtEl>
                                        <p:attrNameLst>
                                          <p:attrName>style.visibility</p:attrName>
                                        </p:attrNameLst>
                                      </p:cBhvr>
                                      <p:to>
                                        <p:strVal val="visible"/>
                                      </p:to>
                                    </p:set>
                                  </p:childTnLst>
                                </p:cTn>
                              </p:par>
                            </p:childTnLst>
                          </p:cTn>
                        </p:par>
                        <p:par>
                          <p:cTn id="69" fill="hold" nodeType="afterGroup">
                            <p:stCondLst>
                              <p:cond delay="700"/>
                            </p:stCondLst>
                            <p:childTnLst>
                              <p:par>
                                <p:cTn id="70" presetID="1" presetClass="entr" presetSubtype="0" fill="hold" grpId="0" nodeType="afterEffect">
                                  <p:stCondLst>
                                    <p:cond delay="200"/>
                                  </p:stCondLst>
                                  <p:childTnLst>
                                    <p:set>
                                      <p:cBhvr>
                                        <p:cTn id="71" dur="1" fill="hold">
                                          <p:stCondLst>
                                            <p:cond delay="0"/>
                                          </p:stCondLst>
                                        </p:cTn>
                                        <p:tgtEl>
                                          <p:spTgt spid="79893"/>
                                        </p:tgtEl>
                                        <p:attrNameLst>
                                          <p:attrName>style.visibility</p:attrName>
                                        </p:attrNameLst>
                                      </p:cBhvr>
                                      <p:to>
                                        <p:strVal val="visible"/>
                                      </p:to>
                                    </p:set>
                                  </p:childTnLst>
                                </p:cTn>
                              </p:par>
                            </p:childTnLst>
                          </p:cTn>
                        </p:par>
                        <p:par>
                          <p:cTn id="72" fill="hold" nodeType="afterGroup">
                            <p:stCondLst>
                              <p:cond delay="900"/>
                            </p:stCondLst>
                            <p:childTnLst>
                              <p:par>
                                <p:cTn id="73" presetID="1" presetClass="entr" presetSubtype="0" fill="hold" grpId="0" nodeType="afterEffect">
                                  <p:stCondLst>
                                    <p:cond delay="200"/>
                                  </p:stCondLst>
                                  <p:childTnLst>
                                    <p:set>
                                      <p:cBhvr>
                                        <p:cTn id="74" dur="1" fill="hold">
                                          <p:stCondLst>
                                            <p:cond delay="0"/>
                                          </p:stCondLst>
                                        </p:cTn>
                                        <p:tgtEl>
                                          <p:spTgt spid="79894"/>
                                        </p:tgtEl>
                                        <p:attrNameLst>
                                          <p:attrName>style.visibility</p:attrName>
                                        </p:attrNameLst>
                                      </p:cBhvr>
                                      <p:to>
                                        <p:strVal val="visible"/>
                                      </p:to>
                                    </p:set>
                                  </p:childTnLst>
                                </p:cTn>
                              </p:par>
                            </p:childTnLst>
                          </p:cTn>
                        </p:par>
                        <p:par>
                          <p:cTn id="75" fill="hold" nodeType="afterGroup">
                            <p:stCondLst>
                              <p:cond delay="1100"/>
                            </p:stCondLst>
                            <p:childTnLst>
                              <p:par>
                                <p:cTn id="76" presetID="1" presetClass="entr" presetSubtype="0" fill="hold" grpId="0" nodeType="afterEffect">
                                  <p:stCondLst>
                                    <p:cond delay="200"/>
                                  </p:stCondLst>
                                  <p:childTnLst>
                                    <p:set>
                                      <p:cBhvr>
                                        <p:cTn id="77" dur="1" fill="hold">
                                          <p:stCondLst>
                                            <p:cond delay="0"/>
                                          </p:stCondLst>
                                        </p:cTn>
                                        <p:tgtEl>
                                          <p:spTgt spid="79895"/>
                                        </p:tgtEl>
                                        <p:attrNameLst>
                                          <p:attrName>style.visibility</p:attrName>
                                        </p:attrNameLst>
                                      </p:cBhvr>
                                      <p:to>
                                        <p:strVal val="visible"/>
                                      </p:to>
                                    </p:set>
                                  </p:childTnLst>
                                </p:cTn>
                              </p:par>
                            </p:childTnLst>
                          </p:cTn>
                        </p:par>
                        <p:par>
                          <p:cTn id="78" fill="hold" nodeType="afterGroup">
                            <p:stCondLst>
                              <p:cond delay="1300"/>
                            </p:stCondLst>
                            <p:childTnLst>
                              <p:par>
                                <p:cTn id="79" presetID="1" presetClass="entr" presetSubtype="0" fill="hold" grpId="0" nodeType="afterEffect">
                                  <p:stCondLst>
                                    <p:cond delay="0"/>
                                  </p:stCondLst>
                                  <p:childTnLst>
                                    <p:set>
                                      <p:cBhvr>
                                        <p:cTn id="80" dur="1" fill="hold">
                                          <p:stCondLst>
                                            <p:cond delay="0"/>
                                          </p:stCondLst>
                                        </p:cTn>
                                        <p:tgtEl>
                                          <p:spTgt spid="79896"/>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989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9898"/>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9899"/>
                                        </p:tgtEl>
                                        <p:attrNameLst>
                                          <p:attrName>style.visibility</p:attrName>
                                        </p:attrNameLst>
                                      </p:cBhvr>
                                      <p:to>
                                        <p:strVal val="visible"/>
                                      </p:to>
                                    </p:set>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nodeType="clickEffect">
                                  <p:stCondLst>
                                    <p:cond delay="0"/>
                                  </p:stCondLst>
                                  <p:childTnLst>
                                    <p:set>
                                      <p:cBhvr>
                                        <p:cTn id="90" dur="1" fill="hold">
                                          <p:stCondLst>
                                            <p:cond delay="0"/>
                                          </p:stCondLst>
                                        </p:cTn>
                                        <p:tgtEl>
                                          <p:spTgt spid="799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7" grpId="0" animBg="1"/>
      <p:bldP spid="79878" grpId="0" animBg="1"/>
      <p:bldP spid="79879" grpId="0" animBg="1"/>
      <p:bldP spid="79880" grpId="0" animBg="1"/>
      <p:bldP spid="79881" grpId="0" animBg="1"/>
      <p:bldP spid="79881" grpId="1" animBg="1"/>
      <p:bldP spid="79882" grpId="0" animBg="1"/>
      <p:bldP spid="79883" grpId="0" animBg="1"/>
      <p:bldP spid="79884" grpId="0" animBg="1"/>
      <p:bldP spid="79885" grpId="0" animBg="1"/>
      <p:bldP spid="79886" grpId="0" animBg="1"/>
      <p:bldP spid="79887" grpId="0" animBg="1"/>
      <p:bldP spid="79888" grpId="0" animBg="1"/>
      <p:bldP spid="79889" grpId="0" animBg="1"/>
      <p:bldP spid="79890" grpId="0" animBg="1"/>
      <p:bldP spid="79891" grpId="0" animBg="1"/>
      <p:bldP spid="79892" grpId="0" animBg="1"/>
      <p:bldP spid="79893" grpId="0" animBg="1"/>
      <p:bldP spid="79894" grpId="0" animBg="1"/>
      <p:bldP spid="79895" grpId="0" animBg="1"/>
      <p:bldP spid="79896" grpId="0" animBg="1"/>
      <p:bldP spid="79897" grpId="0" animBg="1"/>
      <p:bldP spid="79898" grpId="0" animBg="1"/>
      <p:bldP spid="79899" grpId="0" animBg="1"/>
      <p:bldP spid="79900" grpId="0" animBg="1"/>
      <p:bldP spid="79901" grpId="0" animBg="1"/>
      <p:bldP spid="7990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4294967295"/>
          </p:nvPr>
        </p:nvSpPr>
        <p:spPr>
          <a:xfrm>
            <a:off x="3956050" y="5975350"/>
            <a:ext cx="5187950" cy="406400"/>
          </a:xfrm>
        </p:spPr>
        <p:txBody>
          <a:bodyPr/>
          <a:lstStyle/>
          <a:p>
            <a:pPr lvl="1">
              <a:lnSpc>
                <a:spcPct val="80000"/>
              </a:lnSpc>
              <a:buFontTx/>
              <a:buNone/>
            </a:pPr>
            <a:r>
              <a:rPr lang="en-GB" sz="2000" smtClean="0"/>
              <a:t>Superior dose distribution</a:t>
            </a:r>
          </a:p>
          <a:p>
            <a:pPr lvl="2">
              <a:lnSpc>
                <a:spcPct val="80000"/>
              </a:lnSpc>
              <a:buFont typeface="Arial" pitchFamily="34" charset="0"/>
              <a:buChar char="–"/>
            </a:pPr>
            <a:endParaRPr lang="en-GB" sz="2000" smtClean="0"/>
          </a:p>
          <a:p>
            <a:pPr lvl="1">
              <a:lnSpc>
                <a:spcPct val="80000"/>
              </a:lnSpc>
              <a:buFont typeface="Arial" pitchFamily="34" charset="0"/>
              <a:buChar char="–"/>
            </a:pPr>
            <a:endParaRPr lang="en-GB" sz="2000" smtClean="0"/>
          </a:p>
          <a:p>
            <a:pPr lvl="1">
              <a:lnSpc>
                <a:spcPct val="80000"/>
              </a:lnSpc>
              <a:buFont typeface="Arial" pitchFamily="34" charset="0"/>
              <a:buChar char="–"/>
            </a:pPr>
            <a:endParaRPr lang="en-GB" sz="2000" smtClean="0"/>
          </a:p>
          <a:p>
            <a:pPr>
              <a:lnSpc>
                <a:spcPct val="80000"/>
              </a:lnSpc>
              <a:buFontTx/>
              <a:buNone/>
            </a:pPr>
            <a:endParaRPr lang="en-US" sz="2000" smtClean="0"/>
          </a:p>
        </p:txBody>
      </p:sp>
      <p:sp>
        <p:nvSpPr>
          <p:cNvPr id="1024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389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spAutoFit/>
          </a:bodyPr>
          <a:lstStyle/>
          <a:p>
            <a:pPr eaLnBrk="1" hangingPunct="1">
              <a:spcBef>
                <a:spcPct val="0"/>
              </a:spcBef>
              <a:buClrTx/>
            </a:pPr>
            <a:endParaRPr lang="en-GB">
              <a:solidFill>
                <a:srgbClr val="003893"/>
              </a:solidFill>
            </a:endParaRPr>
          </a:p>
        </p:txBody>
      </p:sp>
      <p:pic>
        <p:nvPicPr>
          <p:cNvPr id="1024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6900" y="1262063"/>
            <a:ext cx="5322888" cy="4583112"/>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itle 1"/>
          <p:cNvSpPr>
            <a:spLocks/>
          </p:cNvSpPr>
          <p:nvPr/>
        </p:nvSpPr>
        <p:spPr bwMode="auto">
          <a:xfrm>
            <a:off x="385763" y="247650"/>
            <a:ext cx="8229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spcBef>
                <a:spcPct val="0"/>
              </a:spcBef>
              <a:buClrTx/>
              <a:buFontTx/>
              <a:buNone/>
            </a:pPr>
            <a:r>
              <a:rPr lang="en-GB" sz="2400" b="1">
                <a:solidFill>
                  <a:srgbClr val="278BC7"/>
                </a:solidFill>
              </a:rPr>
              <a:t>Benefits of protons</a:t>
            </a:r>
            <a:endParaRPr lang="en-US" sz="2400" b="1">
              <a:solidFill>
                <a:srgbClr val="278BC7"/>
              </a:solidFill>
            </a:endParaRPr>
          </a:p>
        </p:txBody>
      </p:sp>
    </p:spTree>
    <p:extLst>
      <p:ext uri="{BB962C8B-B14F-4D97-AF65-F5344CB8AC3E}">
        <p14:creationId xmlns:p14="http://schemas.microsoft.com/office/powerpoint/2010/main" val="10195902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800" y="190500"/>
            <a:ext cx="8380413" cy="3568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 name="Picture 2"/>
          <p:cNvPicPr>
            <a:picLocks noChangeAspect="1"/>
          </p:cNvPicPr>
          <p:nvPr/>
        </p:nvPicPr>
        <p:blipFill>
          <a:blip r:embed="rId4"/>
          <a:stretch>
            <a:fillRect/>
          </a:stretch>
        </p:blipFill>
        <p:spPr>
          <a:xfrm>
            <a:off x="4105275" y="3524250"/>
            <a:ext cx="4452938" cy="25034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940784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rot="20940000">
            <a:off x="484208" y="345117"/>
            <a:ext cx="2727715" cy="3456384"/>
          </a:xfrm>
          <a:prstGeom prst="rect">
            <a:avLst/>
          </a:prstGeom>
        </p:spPr>
      </p:pic>
      <p:pic>
        <p:nvPicPr>
          <p:cNvPr id="4" name="Picture 3"/>
          <p:cNvPicPr>
            <a:picLocks noChangeAspect="1"/>
          </p:cNvPicPr>
          <p:nvPr/>
        </p:nvPicPr>
        <p:blipFill>
          <a:blip r:embed="rId3"/>
          <a:stretch>
            <a:fillRect/>
          </a:stretch>
        </p:blipFill>
        <p:spPr>
          <a:xfrm rot="600000">
            <a:off x="3152546" y="3455763"/>
            <a:ext cx="2222500" cy="2921000"/>
          </a:xfrm>
          <a:prstGeom prst="rect">
            <a:avLst/>
          </a:prstGeom>
        </p:spPr>
      </p:pic>
      <p:pic>
        <p:nvPicPr>
          <p:cNvPr id="5" name="Picture 4"/>
          <p:cNvPicPr>
            <a:picLocks noChangeAspect="1"/>
          </p:cNvPicPr>
          <p:nvPr/>
        </p:nvPicPr>
        <p:blipFill>
          <a:blip r:embed="rId4"/>
          <a:stretch>
            <a:fillRect/>
          </a:stretch>
        </p:blipFill>
        <p:spPr>
          <a:xfrm rot="20700000">
            <a:off x="5711132" y="330754"/>
            <a:ext cx="2890383" cy="3717032"/>
          </a:xfrm>
          <a:prstGeom prst="rect">
            <a:avLst/>
          </a:prstGeom>
        </p:spPr>
      </p:pic>
      <p:pic>
        <p:nvPicPr>
          <p:cNvPr id="6" name="Picture 5"/>
          <p:cNvPicPr>
            <a:picLocks noChangeAspect="1"/>
          </p:cNvPicPr>
          <p:nvPr/>
        </p:nvPicPr>
        <p:blipFill>
          <a:blip r:embed="rId5"/>
          <a:stretch>
            <a:fillRect/>
          </a:stretch>
        </p:blipFill>
        <p:spPr>
          <a:xfrm rot="360000">
            <a:off x="3378158" y="404664"/>
            <a:ext cx="2247900" cy="2705100"/>
          </a:xfrm>
          <a:prstGeom prst="rect">
            <a:avLst/>
          </a:prstGeom>
        </p:spPr>
      </p:pic>
      <p:pic>
        <p:nvPicPr>
          <p:cNvPr id="7" name="Picture 6"/>
          <p:cNvPicPr>
            <a:picLocks noChangeAspect="1"/>
          </p:cNvPicPr>
          <p:nvPr/>
        </p:nvPicPr>
        <p:blipFill>
          <a:blip r:embed="rId6"/>
          <a:stretch>
            <a:fillRect/>
          </a:stretch>
        </p:blipFill>
        <p:spPr>
          <a:xfrm rot="540000">
            <a:off x="673473" y="3776432"/>
            <a:ext cx="2209800" cy="2806700"/>
          </a:xfrm>
          <a:prstGeom prst="rect">
            <a:avLst/>
          </a:prstGeom>
        </p:spPr>
      </p:pic>
      <p:pic>
        <p:nvPicPr>
          <p:cNvPr id="8" name="Picture 7"/>
          <p:cNvPicPr>
            <a:picLocks noChangeAspect="1"/>
          </p:cNvPicPr>
          <p:nvPr/>
        </p:nvPicPr>
        <p:blipFill>
          <a:blip r:embed="rId7"/>
          <a:stretch>
            <a:fillRect/>
          </a:stretch>
        </p:blipFill>
        <p:spPr>
          <a:xfrm rot="21180000">
            <a:off x="5170707" y="3744543"/>
            <a:ext cx="2209800" cy="2870200"/>
          </a:xfrm>
          <a:prstGeom prst="rect">
            <a:avLst/>
          </a:prstGeom>
        </p:spPr>
      </p:pic>
    </p:spTree>
    <p:extLst>
      <p:ext uri="{BB962C8B-B14F-4D97-AF65-F5344CB8AC3E}">
        <p14:creationId xmlns:p14="http://schemas.microsoft.com/office/powerpoint/2010/main" val="316057193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2"/>
          <p:cNvSpPr>
            <a:spLocks noGrp="1"/>
          </p:cNvSpPr>
          <p:nvPr>
            <p:ph type="title"/>
          </p:nvPr>
        </p:nvSpPr>
        <p:spPr>
          <a:xfrm>
            <a:off x="836613" y="44624"/>
            <a:ext cx="7516812" cy="782637"/>
          </a:xfrm>
        </p:spPr>
        <p:txBody>
          <a:bodyPr>
            <a:normAutofit/>
          </a:bodyPr>
          <a:lstStyle/>
          <a:p>
            <a:r>
              <a:rPr lang="en-GB" sz="2800" dirty="0" smtClean="0">
                <a:solidFill>
                  <a:srgbClr val="17375E"/>
                </a:solidFill>
                <a:latin typeface="Arial" charset="0"/>
                <a:ea typeface="ＭＳ Ｐゴシック" charset="0"/>
                <a:cs typeface="ＭＳ Ｐゴシック" charset="0"/>
              </a:rPr>
              <a:t>NHS Proton Overseas </a:t>
            </a:r>
            <a:r>
              <a:rPr lang="en-GB" sz="2800" dirty="0">
                <a:solidFill>
                  <a:srgbClr val="17375E"/>
                </a:solidFill>
                <a:latin typeface="Arial" charset="0"/>
                <a:ea typeface="ＭＳ Ｐゴシック" charset="0"/>
                <a:cs typeface="ＭＳ Ｐゴシック" charset="0"/>
              </a:rPr>
              <a:t>Programme</a:t>
            </a:r>
          </a:p>
        </p:txBody>
      </p:sp>
      <p:graphicFrame>
        <p:nvGraphicFramePr>
          <p:cNvPr id="3" name="Table 2"/>
          <p:cNvGraphicFramePr>
            <a:graphicFrameLocks noGrp="1"/>
          </p:cNvGraphicFramePr>
          <p:nvPr>
            <p:extLst>
              <p:ext uri="{D42A27DB-BD31-4B8C-83A1-F6EECF244321}">
                <p14:modId xmlns:p14="http://schemas.microsoft.com/office/powerpoint/2010/main" val="766503596"/>
              </p:ext>
            </p:extLst>
          </p:nvPr>
        </p:nvGraphicFramePr>
        <p:xfrm>
          <a:off x="4592067" y="764704"/>
          <a:ext cx="4516437" cy="2102760"/>
        </p:xfrm>
        <a:graphic>
          <a:graphicData uri="http://schemas.openxmlformats.org/drawingml/2006/table">
            <a:tbl>
              <a:tblPr firstRow="1" bandRow="1">
                <a:tableStyleId>{5C22544A-7EE6-4342-B048-85BDC9FD1C3A}</a:tableStyleId>
              </a:tblPr>
              <a:tblGrid>
                <a:gridCol w="1505479"/>
                <a:gridCol w="1505479"/>
                <a:gridCol w="1505479"/>
              </a:tblGrid>
              <a:tr h="365654">
                <a:tc>
                  <a:txBody>
                    <a:bodyPr/>
                    <a:lstStyle/>
                    <a:p>
                      <a:endParaRPr lang="en-GB" sz="1800" dirty="0"/>
                    </a:p>
                  </a:txBody>
                  <a:tcPr marL="91427" marR="91427" marT="45684" marB="45684"/>
                </a:tc>
                <a:tc>
                  <a:txBody>
                    <a:bodyPr/>
                    <a:lstStyle/>
                    <a:p>
                      <a:pPr algn="ctr"/>
                      <a:r>
                        <a:rPr lang="en-GB" sz="1800" dirty="0" smtClean="0"/>
                        <a:t>Approved</a:t>
                      </a:r>
                      <a:endParaRPr lang="en-GB" sz="1800" dirty="0"/>
                    </a:p>
                  </a:txBody>
                  <a:tcPr marL="91427" marR="91427" marT="45684" marB="45684"/>
                </a:tc>
                <a:tc>
                  <a:txBody>
                    <a:bodyPr/>
                    <a:lstStyle/>
                    <a:p>
                      <a:pPr algn="ctr"/>
                      <a:r>
                        <a:rPr lang="en-GB" sz="1800" dirty="0" smtClean="0"/>
                        <a:t>Treated</a:t>
                      </a:r>
                      <a:endParaRPr lang="en-GB" sz="1800" dirty="0"/>
                    </a:p>
                  </a:txBody>
                  <a:tcPr marL="91427" marR="91427" marT="45684" marB="45684"/>
                </a:tc>
              </a:tr>
              <a:tr h="365654">
                <a:tc>
                  <a:txBody>
                    <a:bodyPr/>
                    <a:lstStyle/>
                    <a:p>
                      <a:r>
                        <a:rPr lang="en-GB" sz="1800" dirty="0" smtClean="0"/>
                        <a:t>Paediatric</a:t>
                      </a:r>
                      <a:endParaRPr lang="en-GB" sz="1800" dirty="0"/>
                    </a:p>
                  </a:txBody>
                  <a:tcPr marL="91427" marR="91427" marT="45684" marB="45684"/>
                </a:tc>
                <a:tc>
                  <a:txBody>
                    <a:bodyPr/>
                    <a:lstStyle/>
                    <a:p>
                      <a:pPr algn="ctr"/>
                      <a:r>
                        <a:rPr lang="en-GB" sz="1800" dirty="0" smtClean="0"/>
                        <a:t>483</a:t>
                      </a:r>
                      <a:endParaRPr lang="en-GB" sz="1800" dirty="0"/>
                    </a:p>
                  </a:txBody>
                  <a:tcPr marL="91427" marR="91427" marT="45684" marB="45684"/>
                </a:tc>
                <a:tc>
                  <a:txBody>
                    <a:bodyPr/>
                    <a:lstStyle/>
                    <a:p>
                      <a:pPr algn="ctr"/>
                      <a:r>
                        <a:rPr lang="en-GB" sz="1800" dirty="0" smtClean="0"/>
                        <a:t>429</a:t>
                      </a:r>
                      <a:endParaRPr lang="en-GB" sz="1800" dirty="0"/>
                    </a:p>
                  </a:txBody>
                  <a:tcPr marL="91427" marR="91427" marT="45684" marB="45684"/>
                </a:tc>
              </a:tr>
              <a:tr h="365654">
                <a:tc>
                  <a:txBody>
                    <a:bodyPr/>
                    <a:lstStyle/>
                    <a:p>
                      <a:r>
                        <a:rPr lang="en-GB" sz="1800" dirty="0" smtClean="0"/>
                        <a:t>Adult</a:t>
                      </a:r>
                      <a:endParaRPr lang="en-GB" sz="1800" dirty="0"/>
                    </a:p>
                  </a:txBody>
                  <a:tcPr marL="91427" marR="91427" marT="45684" marB="45684"/>
                </a:tc>
                <a:tc>
                  <a:txBody>
                    <a:bodyPr/>
                    <a:lstStyle/>
                    <a:p>
                      <a:pPr algn="ctr"/>
                      <a:r>
                        <a:rPr lang="en-GB" sz="1800" dirty="0" smtClean="0"/>
                        <a:t>197</a:t>
                      </a:r>
                      <a:endParaRPr lang="en-GB" sz="1800" dirty="0"/>
                    </a:p>
                  </a:txBody>
                  <a:tcPr marL="91427" marR="91427" marT="45684" marB="45684"/>
                </a:tc>
                <a:tc>
                  <a:txBody>
                    <a:bodyPr/>
                    <a:lstStyle/>
                    <a:p>
                      <a:pPr algn="ctr"/>
                      <a:r>
                        <a:rPr lang="en-GB" sz="1800" dirty="0" smtClean="0"/>
                        <a:t>145</a:t>
                      </a:r>
                      <a:endParaRPr lang="en-GB" sz="1800" dirty="0"/>
                    </a:p>
                  </a:txBody>
                  <a:tcPr marL="91427" marR="91427" marT="45684" marB="45684"/>
                </a:tc>
              </a:tr>
              <a:tr h="365654">
                <a:tc>
                  <a:txBody>
                    <a:bodyPr/>
                    <a:lstStyle/>
                    <a:p>
                      <a:r>
                        <a:rPr lang="en-GB" sz="1800" dirty="0" smtClean="0"/>
                        <a:t>Total</a:t>
                      </a:r>
                      <a:endParaRPr lang="en-GB" sz="1800" dirty="0"/>
                    </a:p>
                  </a:txBody>
                  <a:tcPr marL="91427" marR="91427" marT="45684" marB="45684"/>
                </a:tc>
                <a:tc>
                  <a:txBody>
                    <a:bodyPr/>
                    <a:lstStyle/>
                    <a:p>
                      <a:pPr algn="ctr"/>
                      <a:r>
                        <a:rPr lang="en-GB" sz="1800" dirty="0" smtClean="0"/>
                        <a:t>680</a:t>
                      </a:r>
                      <a:endParaRPr lang="en-GB" sz="1800" dirty="0"/>
                    </a:p>
                  </a:txBody>
                  <a:tcPr marL="91427" marR="91427" marT="45684" marB="45684"/>
                </a:tc>
                <a:tc>
                  <a:txBody>
                    <a:bodyPr/>
                    <a:lstStyle/>
                    <a:p>
                      <a:pPr algn="ctr"/>
                      <a:r>
                        <a:rPr lang="en-GB" sz="1800" dirty="0" smtClean="0"/>
                        <a:t>574</a:t>
                      </a:r>
                      <a:endParaRPr lang="en-GB" sz="1800" dirty="0"/>
                    </a:p>
                  </a:txBody>
                  <a:tcPr marL="91427" marR="91427" marT="45684" marB="45684"/>
                </a:tc>
              </a:tr>
              <a:tr h="365654">
                <a:tc>
                  <a:txBody>
                    <a:bodyPr/>
                    <a:lstStyle/>
                    <a:p>
                      <a:r>
                        <a:rPr lang="en-GB" sz="1800" dirty="0" smtClean="0"/>
                        <a:t>Total Referred</a:t>
                      </a:r>
                      <a:endParaRPr lang="en-GB" sz="1800" dirty="0"/>
                    </a:p>
                  </a:txBody>
                  <a:tcPr marL="91427" marR="91427" marT="45684" marB="45684"/>
                </a:tc>
                <a:tc>
                  <a:txBody>
                    <a:bodyPr/>
                    <a:lstStyle/>
                    <a:p>
                      <a:pPr algn="ctr"/>
                      <a:r>
                        <a:rPr lang="en-GB" sz="1800" dirty="0" smtClean="0"/>
                        <a:t>861</a:t>
                      </a:r>
                      <a:endParaRPr lang="en-GB" sz="1800" dirty="0"/>
                    </a:p>
                  </a:txBody>
                  <a:tcPr marL="91427" marR="91427" marT="45684" marB="45684"/>
                </a:tc>
                <a:tc>
                  <a:txBody>
                    <a:bodyPr/>
                    <a:lstStyle/>
                    <a:p>
                      <a:pPr algn="ctr"/>
                      <a:endParaRPr lang="en-GB" sz="1800" dirty="0"/>
                    </a:p>
                  </a:txBody>
                  <a:tcPr marL="91427" marR="91427" marT="45684" marB="45684"/>
                </a:tc>
              </a:tr>
            </a:tbl>
          </a:graphicData>
        </a:graphic>
      </p:graphicFrame>
      <p:sp>
        <p:nvSpPr>
          <p:cNvPr id="21522" name="TextBox 3"/>
          <p:cNvSpPr txBox="1">
            <a:spLocks noChangeArrowheads="1"/>
          </p:cNvSpPr>
          <p:nvPr/>
        </p:nvSpPr>
        <p:spPr bwMode="auto">
          <a:xfrm>
            <a:off x="179512" y="1052736"/>
            <a:ext cx="4464496" cy="6278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marL="285750" indent="-285750" eaLnBrk="1" hangingPunct="1">
              <a:buClr>
                <a:srgbClr val="FF0000"/>
              </a:buClr>
              <a:buFont typeface="Arial"/>
              <a:buChar char="•"/>
            </a:pPr>
            <a:r>
              <a:rPr lang="en-GB" sz="1800" b="0" dirty="0">
                <a:solidFill>
                  <a:srgbClr val="17375E"/>
                </a:solidFill>
              </a:rPr>
              <a:t>Structured </a:t>
            </a:r>
            <a:r>
              <a:rPr lang="en-GB" sz="1800" b="0" dirty="0" smtClean="0">
                <a:solidFill>
                  <a:srgbClr val="17375E"/>
                </a:solidFill>
              </a:rPr>
              <a:t>Approach</a:t>
            </a:r>
          </a:p>
          <a:p>
            <a:pPr marL="285750" indent="-285750" eaLnBrk="1" hangingPunct="1">
              <a:buClr>
                <a:srgbClr val="FF0000"/>
              </a:buClr>
              <a:buFont typeface="Arial"/>
              <a:buChar char="•"/>
            </a:pPr>
            <a:endParaRPr lang="en-GB" sz="1800" b="0" dirty="0" smtClean="0">
              <a:solidFill>
                <a:srgbClr val="17375E"/>
              </a:solidFill>
            </a:endParaRPr>
          </a:p>
          <a:p>
            <a:pPr marL="285750" indent="-285750" eaLnBrk="1" hangingPunct="1">
              <a:buClr>
                <a:srgbClr val="FF0000"/>
              </a:buClr>
              <a:buFont typeface="Arial"/>
              <a:buChar char="•"/>
            </a:pPr>
            <a:r>
              <a:rPr lang="en-GB" sz="1800" b="0" dirty="0" smtClean="0">
                <a:solidFill>
                  <a:srgbClr val="17375E"/>
                </a:solidFill>
              </a:rPr>
              <a:t>Curative Intent</a:t>
            </a:r>
            <a:endParaRPr lang="en-GB" sz="1800" b="0" dirty="0">
              <a:solidFill>
                <a:srgbClr val="17375E"/>
              </a:solidFill>
            </a:endParaRPr>
          </a:p>
          <a:p>
            <a:pPr eaLnBrk="1" hangingPunct="1">
              <a:buClr>
                <a:srgbClr val="FF0000"/>
              </a:buClr>
            </a:pPr>
            <a:endParaRPr lang="en-GB" sz="1800" b="0" dirty="0" smtClean="0">
              <a:solidFill>
                <a:srgbClr val="17375E"/>
              </a:solidFill>
            </a:endParaRPr>
          </a:p>
          <a:p>
            <a:pPr marL="285750" indent="-285750" eaLnBrk="1" hangingPunct="1">
              <a:buClr>
                <a:srgbClr val="FF0000"/>
              </a:buClr>
              <a:buFont typeface="Arial"/>
              <a:buChar char="•"/>
            </a:pPr>
            <a:r>
              <a:rPr lang="en-GB" sz="1800" b="0" dirty="0" smtClean="0">
                <a:solidFill>
                  <a:srgbClr val="17375E"/>
                </a:solidFill>
              </a:rPr>
              <a:t>Clinical Policies and Defined Criteria</a:t>
            </a:r>
          </a:p>
          <a:p>
            <a:pPr eaLnBrk="1" hangingPunct="1">
              <a:buClr>
                <a:srgbClr val="FF0000"/>
              </a:buClr>
            </a:pPr>
            <a:r>
              <a:rPr lang="en-GB" sz="1800" b="0" dirty="0" smtClean="0">
                <a:solidFill>
                  <a:srgbClr val="17375E"/>
                </a:solidFill>
              </a:rPr>
              <a:t> </a:t>
            </a:r>
            <a:endParaRPr lang="en-GB" sz="1800" b="0" dirty="0">
              <a:solidFill>
                <a:srgbClr val="17375E"/>
              </a:solidFill>
            </a:endParaRPr>
          </a:p>
          <a:p>
            <a:pPr marL="285750" indent="-285750" eaLnBrk="1" hangingPunct="1">
              <a:buClr>
                <a:srgbClr val="FF0000"/>
              </a:buClr>
              <a:buFont typeface="Arial"/>
              <a:buChar char="•"/>
            </a:pPr>
            <a:r>
              <a:rPr lang="en-GB" sz="1800" b="0" dirty="0" smtClean="0">
                <a:solidFill>
                  <a:srgbClr val="17375E"/>
                </a:solidFill>
              </a:rPr>
              <a:t>All Cases Reviewed by National Panel</a:t>
            </a:r>
            <a:endParaRPr lang="en-GB" sz="1800" b="0" dirty="0">
              <a:solidFill>
                <a:srgbClr val="17375E"/>
              </a:solidFill>
            </a:endParaRPr>
          </a:p>
          <a:p>
            <a:pPr marL="285750" indent="-285750" eaLnBrk="1" hangingPunct="1">
              <a:buClr>
                <a:srgbClr val="FF0000"/>
              </a:buClr>
              <a:buFont typeface="Arial"/>
              <a:buChar char="•"/>
            </a:pPr>
            <a:endParaRPr lang="en-GB" sz="1800" b="0" dirty="0" smtClean="0">
              <a:solidFill>
                <a:srgbClr val="17375E"/>
              </a:solidFill>
            </a:endParaRPr>
          </a:p>
          <a:p>
            <a:pPr marL="285750" indent="-285750" eaLnBrk="1" hangingPunct="1">
              <a:buClr>
                <a:srgbClr val="FF0000"/>
              </a:buClr>
              <a:buFont typeface="Arial"/>
              <a:buChar char="•"/>
            </a:pPr>
            <a:r>
              <a:rPr lang="en-GB" sz="1800" b="0" dirty="0" smtClean="0">
                <a:solidFill>
                  <a:srgbClr val="17375E"/>
                </a:solidFill>
              </a:rPr>
              <a:t>Equity of Access</a:t>
            </a:r>
          </a:p>
          <a:p>
            <a:pPr marL="285750" indent="-285750" eaLnBrk="1" hangingPunct="1">
              <a:buClr>
                <a:srgbClr val="FF0000"/>
              </a:buClr>
              <a:buFont typeface="Arial"/>
              <a:buChar char="•"/>
            </a:pPr>
            <a:endParaRPr lang="en-GB" sz="1800" b="0" dirty="0" smtClean="0">
              <a:solidFill>
                <a:srgbClr val="17375E"/>
              </a:solidFill>
            </a:endParaRPr>
          </a:p>
          <a:p>
            <a:pPr marL="285750" indent="-285750" eaLnBrk="1" hangingPunct="1">
              <a:buClr>
                <a:srgbClr val="FF0000"/>
              </a:buClr>
              <a:buFont typeface="Arial"/>
              <a:buChar char="•"/>
            </a:pPr>
            <a:r>
              <a:rPr lang="en-GB" sz="1800" b="0" dirty="0">
                <a:solidFill>
                  <a:srgbClr val="17375E"/>
                </a:solidFill>
              </a:rPr>
              <a:t>2 Centres USA, </a:t>
            </a:r>
            <a:endParaRPr lang="en-GB" sz="1800" b="0" dirty="0" smtClean="0">
              <a:solidFill>
                <a:srgbClr val="17375E"/>
              </a:solidFill>
            </a:endParaRPr>
          </a:p>
          <a:p>
            <a:pPr marL="1028700" lvl="1" eaLnBrk="1" hangingPunct="1">
              <a:buClr>
                <a:srgbClr val="FF0000"/>
              </a:buClr>
              <a:buFont typeface="Arial"/>
              <a:buChar char="•"/>
            </a:pPr>
            <a:r>
              <a:rPr lang="en-GB" sz="1800" b="0" dirty="0" smtClean="0">
                <a:solidFill>
                  <a:srgbClr val="17375E"/>
                </a:solidFill>
              </a:rPr>
              <a:t>Jacksonville </a:t>
            </a:r>
            <a:r>
              <a:rPr lang="en-GB" sz="1800" b="0" dirty="0">
                <a:solidFill>
                  <a:srgbClr val="17375E"/>
                </a:solidFill>
              </a:rPr>
              <a:t>and Oklahoma</a:t>
            </a:r>
          </a:p>
          <a:p>
            <a:pPr marL="1028700" lvl="1" eaLnBrk="1" hangingPunct="1">
              <a:buClr>
                <a:srgbClr val="FF0000"/>
              </a:buClr>
              <a:buFont typeface="Arial"/>
              <a:buChar char="•"/>
            </a:pPr>
            <a:r>
              <a:rPr lang="en-GB" sz="1800" b="0" dirty="0">
                <a:solidFill>
                  <a:srgbClr val="17375E"/>
                </a:solidFill>
              </a:rPr>
              <a:t>PSI </a:t>
            </a:r>
            <a:r>
              <a:rPr lang="en-GB" sz="1800" b="0" dirty="0" smtClean="0">
                <a:solidFill>
                  <a:srgbClr val="17375E"/>
                </a:solidFill>
              </a:rPr>
              <a:t>Villigen</a:t>
            </a:r>
          </a:p>
          <a:p>
            <a:pPr marL="285750" indent="-285750" eaLnBrk="1" hangingPunct="1">
              <a:buClr>
                <a:srgbClr val="FF0000"/>
              </a:buClr>
              <a:buFont typeface="Arial"/>
              <a:buChar char="•"/>
            </a:pPr>
            <a:endParaRPr lang="en-GB" sz="1800" b="0" dirty="0">
              <a:solidFill>
                <a:srgbClr val="17375E"/>
              </a:solidFill>
            </a:endParaRPr>
          </a:p>
          <a:p>
            <a:pPr marL="285750" indent="-285750" eaLnBrk="1" hangingPunct="1">
              <a:buClr>
                <a:srgbClr val="FF0000"/>
              </a:buClr>
              <a:buFont typeface="Arial"/>
              <a:buChar char="•"/>
            </a:pPr>
            <a:r>
              <a:rPr lang="en-GB" sz="1800" b="0" dirty="0">
                <a:solidFill>
                  <a:srgbClr val="17375E"/>
                </a:solidFill>
              </a:rPr>
              <a:t>Outcomes Tracking</a:t>
            </a:r>
          </a:p>
          <a:p>
            <a:pPr marL="285750" indent="-285750" eaLnBrk="1" hangingPunct="1">
              <a:buClr>
                <a:srgbClr val="FF0000"/>
              </a:buClr>
              <a:buFont typeface="Arial"/>
              <a:buChar char="•"/>
            </a:pPr>
            <a:endParaRPr lang="en-GB" sz="1800" b="0" dirty="0">
              <a:solidFill>
                <a:srgbClr val="17375E"/>
              </a:solidFill>
            </a:endParaRPr>
          </a:p>
          <a:p>
            <a:pPr marL="285750" indent="-285750" eaLnBrk="1" hangingPunct="1">
              <a:buClr>
                <a:srgbClr val="FF0000"/>
              </a:buClr>
              <a:buFont typeface="Arial"/>
              <a:buChar char="•"/>
            </a:pPr>
            <a:r>
              <a:rPr lang="en-GB" sz="1800" b="0" dirty="0">
                <a:solidFill>
                  <a:srgbClr val="17375E"/>
                </a:solidFill>
              </a:rPr>
              <a:t>High patient satisfaction</a:t>
            </a:r>
          </a:p>
          <a:p>
            <a:pPr marL="285750" indent="-285750" eaLnBrk="1" hangingPunct="1">
              <a:buClr>
                <a:srgbClr val="FF0000"/>
              </a:buClr>
              <a:buFont typeface="Arial"/>
              <a:buChar char="•"/>
            </a:pPr>
            <a:endParaRPr lang="en-GB" sz="1800" b="0" dirty="0">
              <a:solidFill>
                <a:srgbClr val="17375E"/>
              </a:solidFill>
            </a:endParaRPr>
          </a:p>
          <a:p>
            <a:pPr eaLnBrk="1" hangingPunct="1">
              <a:buClr>
                <a:srgbClr val="FF0000"/>
              </a:buClr>
            </a:pPr>
            <a:endParaRPr lang="en-GB" sz="1800" b="0" dirty="0" smtClean="0">
              <a:solidFill>
                <a:srgbClr val="17375E"/>
              </a:solidFill>
            </a:endParaRPr>
          </a:p>
          <a:p>
            <a:pPr marL="285750" indent="-285750" eaLnBrk="1" hangingPunct="1">
              <a:buClr>
                <a:srgbClr val="FF0000"/>
              </a:buClr>
              <a:buFont typeface="Arial"/>
              <a:buChar char="•"/>
            </a:pPr>
            <a:endParaRPr lang="en-GB" sz="1800" b="0" dirty="0">
              <a:solidFill>
                <a:srgbClr val="17375E"/>
              </a:solidFill>
            </a:endParaRPr>
          </a:p>
          <a:p>
            <a:pPr marL="285750" indent="-285750" eaLnBrk="1" hangingPunct="1">
              <a:buClr>
                <a:srgbClr val="FF0000"/>
              </a:buClr>
              <a:buFont typeface="Arial"/>
              <a:buChar char="•"/>
            </a:pPr>
            <a:endParaRPr lang="en-GB" sz="1800" b="0" dirty="0">
              <a:solidFill>
                <a:srgbClr val="17375E"/>
              </a:solidFill>
            </a:endParaRPr>
          </a:p>
          <a:p>
            <a:pPr marL="285750" indent="-285750" eaLnBrk="1" hangingPunct="1">
              <a:buClr>
                <a:srgbClr val="FF0000"/>
              </a:buClr>
              <a:buFont typeface="Arial"/>
              <a:buChar char="•"/>
            </a:pPr>
            <a:endParaRPr lang="en-GB" sz="1800" b="0" dirty="0">
              <a:solidFill>
                <a:srgbClr val="17375E"/>
              </a:solidFill>
            </a:endParaRPr>
          </a:p>
        </p:txBody>
      </p:sp>
      <p:grpSp>
        <p:nvGrpSpPr>
          <p:cNvPr id="2" name="Group 1"/>
          <p:cNvGrpSpPr/>
          <p:nvPr/>
        </p:nvGrpSpPr>
        <p:grpSpPr>
          <a:xfrm>
            <a:off x="6012160" y="3068960"/>
            <a:ext cx="2932211" cy="2808312"/>
            <a:chOff x="5073690" y="1988840"/>
            <a:chExt cx="3870681" cy="3512539"/>
          </a:xfrm>
        </p:grpSpPr>
        <p:sp>
          <p:nvSpPr>
            <p:cNvPr id="21507" name="TextBox 10"/>
            <p:cNvSpPr txBox="1">
              <a:spLocks noChangeArrowheads="1"/>
            </p:cNvSpPr>
            <p:nvPr/>
          </p:nvSpPr>
          <p:spPr bwMode="auto">
            <a:xfrm>
              <a:off x="5653162" y="1988840"/>
              <a:ext cx="27352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eaLnBrk="1" hangingPunct="1"/>
              <a:r>
                <a:rPr lang="en-GB" sz="1400" b="0" dirty="0" smtClean="0"/>
                <a:t>Growth in Approvals since 2008</a:t>
              </a:r>
              <a:endParaRPr lang="en-GB" sz="1400" b="0" dirty="0"/>
            </a:p>
          </p:txBody>
        </p:sp>
        <p:graphicFrame>
          <p:nvGraphicFramePr>
            <p:cNvPr id="8" name="Chart 7"/>
            <p:cNvGraphicFramePr>
              <a:graphicFrameLocks/>
            </p:cNvGraphicFramePr>
            <p:nvPr>
              <p:extLst>
                <p:ext uri="{D42A27DB-BD31-4B8C-83A1-F6EECF244321}">
                  <p14:modId xmlns:p14="http://schemas.microsoft.com/office/powerpoint/2010/main" val="3529050719"/>
                </p:ext>
              </p:extLst>
            </p:nvPr>
          </p:nvGraphicFramePr>
          <p:xfrm>
            <a:off x="5073690" y="2366315"/>
            <a:ext cx="3870681" cy="3135064"/>
          </p:xfrm>
          <a:graphic>
            <a:graphicData uri="http://schemas.openxmlformats.org/drawingml/2006/chart">
              <c:chart xmlns:c="http://schemas.openxmlformats.org/drawingml/2006/chart" xmlns:r="http://schemas.openxmlformats.org/officeDocument/2006/relationships" r:id="rId2"/>
            </a:graphicData>
          </a:graphic>
        </p:graphicFrame>
      </p:grpSp>
      <p:pic>
        <p:nvPicPr>
          <p:cNvPr id="9" name="Picture 1" descr="NHS England col"/>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8384" y="6128429"/>
            <a:ext cx="915987"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p:cNvSpPr/>
          <p:nvPr/>
        </p:nvSpPr>
        <p:spPr>
          <a:xfrm>
            <a:off x="7812360" y="1052736"/>
            <a:ext cx="936104" cy="504056"/>
          </a:xfrm>
          <a:prstGeom prst="ellipse">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25832" y="4581128"/>
            <a:ext cx="2786328"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pic>
    </p:spTree>
    <p:extLst>
      <p:ext uri="{BB962C8B-B14F-4D97-AF65-F5344CB8AC3E}">
        <p14:creationId xmlns:p14="http://schemas.microsoft.com/office/powerpoint/2010/main" val="3369800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390" y="1944250"/>
            <a:ext cx="9073008" cy="4247317"/>
          </a:xfrm>
          <a:prstGeom prst="rect">
            <a:avLst/>
          </a:prstGeom>
        </p:spPr>
        <p:txBody>
          <a:bodyPr wrap="square">
            <a:spAutoFit/>
          </a:bodyPr>
          <a:lstStyle/>
          <a:p>
            <a:r>
              <a:rPr lang="en-GB" b="1" dirty="0"/>
              <a:t>Testing underway for UK proton beam cancer treatment</a:t>
            </a:r>
            <a:r>
              <a:rPr lang="en-GB" dirty="0"/>
              <a:t/>
            </a:r>
            <a:br>
              <a:rPr lang="en-GB" dirty="0"/>
            </a:br>
            <a:r>
              <a:rPr lang="en-GB" dirty="0"/>
              <a:t>Advanced </a:t>
            </a:r>
            <a:r>
              <a:rPr lang="en-GB" dirty="0" err="1"/>
              <a:t>Oncotherapy</a:t>
            </a:r>
            <a:r>
              <a:rPr lang="en-GB" dirty="0"/>
              <a:t> has begun testing its </a:t>
            </a:r>
            <a:r>
              <a:rPr lang="en-GB" dirty="0" err="1"/>
              <a:t>groundbreaking</a:t>
            </a:r>
            <a:r>
              <a:rPr lang="en-GB" dirty="0"/>
              <a:t> Light machine for the UK’s first proton beam therapy centre, in what is expected to be a cancer treatment milestone when it opens by the end of next year. </a:t>
            </a:r>
            <a:br>
              <a:rPr lang="en-GB" dirty="0"/>
            </a:br>
            <a:r>
              <a:rPr lang="en-GB" u="sng" dirty="0">
                <a:hlinkClick r:id="rId2"/>
              </a:rPr>
              <a:t>The Telegraph</a:t>
            </a:r>
            <a:r>
              <a:rPr lang="en-GB" dirty="0"/>
              <a:t> - </a:t>
            </a:r>
            <a:r>
              <a:rPr lang="en-GB" u="sng" dirty="0">
                <a:hlinkClick r:id="rId3"/>
              </a:rPr>
              <a:t>Comment on this story</a:t>
            </a:r>
            <a:endParaRPr lang="en-GB" dirty="0"/>
          </a:p>
          <a:p>
            <a:endParaRPr lang="en-GB" b="1" dirty="0" smtClean="0"/>
          </a:p>
          <a:p>
            <a:r>
              <a:rPr lang="en-GB" b="1" dirty="0" smtClean="0"/>
              <a:t>Will </a:t>
            </a:r>
            <a:r>
              <a:rPr lang="en-GB" b="1" dirty="0"/>
              <a:t>the UK become the proton therapy centre of Europe?</a:t>
            </a:r>
            <a:r>
              <a:rPr lang="en-GB" dirty="0"/>
              <a:t/>
            </a:r>
            <a:br>
              <a:rPr lang="en-GB" dirty="0"/>
            </a:br>
            <a:r>
              <a:rPr lang="en-GB" dirty="0"/>
              <a:t>Several companies are opening proton beam therapy centres across the UK as the treatment becomes more popular. Recent independent medical research suggests that proton beam cancer therapy treatment is far less harmful and traumatic to cancer patients than chemotherapy. Proton Partners International will bring the world’s first digital PET CT system to Wales. The equipment fitted at the UK’s first proton beam therapy centre will provide cancer patients with the most advanced cancer technology available.</a:t>
            </a:r>
            <a:br>
              <a:rPr lang="en-GB" dirty="0"/>
            </a:br>
            <a:endParaRPr lang="en-GB" dirty="0"/>
          </a:p>
        </p:txBody>
      </p:sp>
      <p:sp>
        <p:nvSpPr>
          <p:cNvPr id="3" name="TextBox 2"/>
          <p:cNvSpPr txBox="1"/>
          <p:nvPr/>
        </p:nvSpPr>
        <p:spPr>
          <a:xfrm>
            <a:off x="1187624" y="1121469"/>
            <a:ext cx="7416824" cy="769441"/>
          </a:xfrm>
          <a:prstGeom prst="rect">
            <a:avLst/>
          </a:prstGeom>
          <a:noFill/>
        </p:spPr>
        <p:txBody>
          <a:bodyPr wrap="square" rtlCol="0">
            <a:spAutoFit/>
          </a:bodyPr>
          <a:lstStyle/>
          <a:p>
            <a:r>
              <a:rPr lang="en-GB" sz="4400" dirty="0" smtClean="0"/>
              <a:t>Radiotherapy News</a:t>
            </a:r>
            <a:endParaRPr lang="en-GB" sz="4400" dirty="0"/>
          </a:p>
        </p:txBody>
      </p:sp>
    </p:spTree>
    <p:extLst>
      <p:ext uri="{BB962C8B-B14F-4D97-AF65-F5344CB8AC3E}">
        <p14:creationId xmlns:p14="http://schemas.microsoft.com/office/powerpoint/2010/main" val="7494701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Capacity - Patient Groups</a:t>
            </a:r>
            <a:endParaRPr lang="en-GB" dirty="0"/>
          </a:p>
        </p:txBody>
      </p:sp>
      <p:sp>
        <p:nvSpPr>
          <p:cNvPr id="3" name="Content Placeholder 2"/>
          <p:cNvSpPr>
            <a:spLocks noGrp="1"/>
          </p:cNvSpPr>
          <p:nvPr>
            <p:ph sz="half" idx="1"/>
          </p:nvPr>
        </p:nvSpPr>
        <p:spPr>
          <a:xfrm>
            <a:off x="317376" y="1384176"/>
            <a:ext cx="4038600" cy="2260848"/>
          </a:xfrm>
        </p:spPr>
        <p:txBody>
          <a:bodyPr>
            <a:normAutofit fontScale="62500" lnSpcReduction="20000"/>
          </a:bodyPr>
          <a:lstStyle/>
          <a:p>
            <a:pPr>
              <a:buClr>
                <a:srgbClr val="FF0000"/>
              </a:buClr>
            </a:pPr>
            <a:r>
              <a:rPr lang="en-GB" dirty="0" smtClean="0"/>
              <a:t>1% all RT Capacity</a:t>
            </a:r>
          </a:p>
          <a:p>
            <a:pPr>
              <a:buClr>
                <a:srgbClr val="FF0000"/>
              </a:buClr>
            </a:pPr>
            <a:endParaRPr lang="en-GB" dirty="0"/>
          </a:p>
          <a:p>
            <a:pPr>
              <a:buClr>
                <a:srgbClr val="FF0000"/>
              </a:buClr>
            </a:pPr>
            <a:r>
              <a:rPr lang="en-GB" dirty="0" smtClean="0"/>
              <a:t>NHS England Service Review Radiotherapy </a:t>
            </a:r>
          </a:p>
          <a:p>
            <a:pPr>
              <a:buClr>
                <a:srgbClr val="FF0000"/>
              </a:buClr>
            </a:pPr>
            <a:endParaRPr lang="en-GB" dirty="0">
              <a:solidFill>
                <a:schemeClr val="tx2">
                  <a:lumMod val="75000"/>
                </a:schemeClr>
              </a:solidFill>
            </a:endParaRPr>
          </a:p>
          <a:p>
            <a:pPr>
              <a:buClr>
                <a:srgbClr val="FF0000"/>
              </a:buClr>
            </a:pPr>
            <a:r>
              <a:rPr lang="en-GB" dirty="0" smtClean="0"/>
              <a:t>Business as usual</a:t>
            </a:r>
          </a:p>
          <a:p>
            <a:pPr>
              <a:buClr>
                <a:srgbClr val="FF0000"/>
              </a:buClr>
            </a:pPr>
            <a:endParaRPr lang="en-GB" dirty="0"/>
          </a:p>
          <a:p>
            <a:pPr>
              <a:buClr>
                <a:srgbClr val="FF0000"/>
              </a:buClr>
            </a:pPr>
            <a:r>
              <a:rPr lang="en-GB" dirty="0" smtClean="0"/>
              <a:t>Highly Specialised Commissioning</a:t>
            </a:r>
          </a:p>
        </p:txBody>
      </p:sp>
      <p:sp>
        <p:nvSpPr>
          <p:cNvPr id="4" name="Content Placeholder 3"/>
          <p:cNvSpPr>
            <a:spLocks noGrp="1"/>
          </p:cNvSpPr>
          <p:nvPr>
            <p:ph sz="half" idx="2"/>
          </p:nvPr>
        </p:nvSpPr>
        <p:spPr>
          <a:xfrm>
            <a:off x="389384" y="4200905"/>
            <a:ext cx="4038600" cy="2077691"/>
          </a:xfrm>
          <a:ln>
            <a:solidFill>
              <a:srgbClr val="629080"/>
            </a:solidFill>
          </a:ln>
        </p:spPr>
        <p:txBody>
          <a:bodyPr>
            <a:normAutofit fontScale="62500" lnSpcReduction="20000"/>
          </a:bodyPr>
          <a:lstStyle/>
          <a:p>
            <a:pPr>
              <a:buClr>
                <a:srgbClr val="FF0000"/>
              </a:buClr>
            </a:pPr>
            <a:r>
              <a:rPr lang="en-GB" dirty="0" smtClean="0">
                <a:solidFill>
                  <a:srgbClr val="17375E"/>
                </a:solidFill>
              </a:rPr>
              <a:t>Clinical Trials</a:t>
            </a:r>
          </a:p>
          <a:p>
            <a:pPr lvl="1">
              <a:buClr>
                <a:srgbClr val="FF0000"/>
              </a:buClr>
            </a:pPr>
            <a:r>
              <a:rPr lang="en-GB" dirty="0" smtClean="0">
                <a:solidFill>
                  <a:srgbClr val="17375E"/>
                </a:solidFill>
              </a:rPr>
              <a:t>Breast</a:t>
            </a:r>
          </a:p>
          <a:p>
            <a:pPr lvl="1">
              <a:buClr>
                <a:srgbClr val="FF0000"/>
              </a:buClr>
            </a:pPr>
            <a:r>
              <a:rPr lang="en-GB" dirty="0" smtClean="0">
                <a:solidFill>
                  <a:srgbClr val="17375E"/>
                </a:solidFill>
              </a:rPr>
              <a:t>Lymphoma</a:t>
            </a:r>
          </a:p>
          <a:p>
            <a:pPr lvl="1">
              <a:buClr>
                <a:srgbClr val="FF0000"/>
              </a:buClr>
            </a:pPr>
            <a:r>
              <a:rPr lang="en-GB" dirty="0" smtClean="0">
                <a:solidFill>
                  <a:srgbClr val="17375E"/>
                </a:solidFill>
              </a:rPr>
              <a:t>Brain and Spinal Cord</a:t>
            </a:r>
          </a:p>
          <a:p>
            <a:pPr>
              <a:buClr>
                <a:srgbClr val="FF0000"/>
              </a:buClr>
            </a:pPr>
            <a:r>
              <a:rPr lang="en-GB" dirty="0" smtClean="0">
                <a:solidFill>
                  <a:srgbClr val="17375E"/>
                </a:solidFill>
              </a:rPr>
              <a:t>Evaluative Commissioning (CtE)</a:t>
            </a:r>
          </a:p>
          <a:p>
            <a:pPr>
              <a:buClr>
                <a:srgbClr val="FF0000"/>
              </a:buClr>
            </a:pPr>
            <a:endParaRPr lang="en-GB" dirty="0" smtClean="0">
              <a:solidFill>
                <a:srgbClr val="17375E"/>
              </a:solidFill>
            </a:endParaRPr>
          </a:p>
          <a:p>
            <a:pPr>
              <a:buClr>
                <a:srgbClr val="FF0000"/>
              </a:buClr>
            </a:pPr>
            <a:r>
              <a:rPr lang="en-GB" dirty="0" smtClean="0">
                <a:solidFill>
                  <a:srgbClr val="17375E"/>
                </a:solidFill>
              </a:rPr>
              <a:t>‘Enhanced Commissioning Research’</a:t>
            </a:r>
            <a:endParaRPr lang="en-GB" dirty="0">
              <a:solidFill>
                <a:srgbClr val="17375E"/>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836645243"/>
              </p:ext>
            </p:extLst>
          </p:nvPr>
        </p:nvGraphicFramePr>
        <p:xfrm>
          <a:off x="4788024" y="1340768"/>
          <a:ext cx="4032448" cy="3134360"/>
        </p:xfrm>
        <a:graphic>
          <a:graphicData uri="http://schemas.openxmlformats.org/drawingml/2006/table">
            <a:tbl>
              <a:tblPr firstRow="1" bandRow="1">
                <a:tableStyleId>{5C22544A-7EE6-4342-B048-85BDC9FD1C3A}</a:tableStyleId>
              </a:tblPr>
              <a:tblGrid>
                <a:gridCol w="2016224"/>
                <a:gridCol w="2016224"/>
              </a:tblGrid>
              <a:tr h="370840">
                <a:tc>
                  <a:txBody>
                    <a:bodyPr/>
                    <a:lstStyle/>
                    <a:p>
                      <a:r>
                        <a:rPr lang="en-GB" dirty="0" smtClean="0"/>
                        <a:t>Categories</a:t>
                      </a:r>
                      <a:endParaRPr lang="en-GB" dirty="0"/>
                    </a:p>
                  </a:txBody>
                  <a:tcPr/>
                </a:tc>
                <a:tc>
                  <a:txBody>
                    <a:bodyPr/>
                    <a:lstStyle/>
                    <a:p>
                      <a:pPr algn="ctr"/>
                      <a:r>
                        <a:rPr lang="en-GB" dirty="0" smtClean="0"/>
                        <a:t>1500</a:t>
                      </a:r>
                      <a:endParaRPr lang="en-GB" dirty="0"/>
                    </a:p>
                  </a:txBody>
                  <a:tcPr/>
                </a:tc>
              </a:tr>
              <a:tr h="370840">
                <a:tc>
                  <a:txBody>
                    <a:bodyPr/>
                    <a:lstStyle/>
                    <a:p>
                      <a:r>
                        <a:rPr lang="en-GB" dirty="0" smtClean="0"/>
                        <a:t>Paediatric</a:t>
                      </a:r>
                      <a:endParaRPr lang="en-GB" dirty="0"/>
                    </a:p>
                  </a:txBody>
                  <a:tcPr/>
                </a:tc>
                <a:tc>
                  <a:txBody>
                    <a:bodyPr/>
                    <a:lstStyle/>
                    <a:p>
                      <a:pPr algn="ctr"/>
                      <a:r>
                        <a:rPr lang="en-GB" dirty="0" smtClean="0"/>
                        <a:t>278</a:t>
                      </a:r>
                      <a:endParaRPr lang="en-GB" dirty="0"/>
                    </a:p>
                  </a:txBody>
                  <a:tcPr/>
                </a:tc>
              </a:tr>
              <a:tr h="370840">
                <a:tc>
                  <a:txBody>
                    <a:bodyPr/>
                    <a:lstStyle/>
                    <a:p>
                      <a:r>
                        <a:rPr lang="en-GB" dirty="0" smtClean="0"/>
                        <a:t>TYA</a:t>
                      </a:r>
                      <a:endParaRPr lang="en-GB" dirty="0"/>
                    </a:p>
                  </a:txBody>
                  <a:tcPr/>
                </a:tc>
                <a:tc>
                  <a:txBody>
                    <a:bodyPr/>
                    <a:lstStyle/>
                    <a:p>
                      <a:pPr algn="ctr"/>
                      <a:r>
                        <a:rPr lang="en-GB" dirty="0" smtClean="0"/>
                        <a:t>185</a:t>
                      </a:r>
                      <a:endParaRPr lang="en-GB" dirty="0"/>
                    </a:p>
                  </a:txBody>
                  <a:tcPr/>
                </a:tc>
              </a:tr>
              <a:tr h="370840">
                <a:tc>
                  <a:txBody>
                    <a:bodyPr/>
                    <a:lstStyle/>
                    <a:p>
                      <a:r>
                        <a:rPr lang="en-GB" dirty="0" smtClean="0"/>
                        <a:t>Adult Core</a:t>
                      </a:r>
                    </a:p>
                  </a:txBody>
                  <a:tcPr/>
                </a:tc>
                <a:tc>
                  <a:txBody>
                    <a:bodyPr/>
                    <a:lstStyle/>
                    <a:p>
                      <a:pPr algn="ctr"/>
                      <a:r>
                        <a:rPr lang="en-GB" dirty="0" smtClean="0"/>
                        <a:t>314</a:t>
                      </a:r>
                      <a:endParaRPr lang="en-GB" dirty="0"/>
                    </a:p>
                  </a:txBody>
                  <a:tcPr/>
                </a:tc>
              </a:tr>
              <a:tr h="370840">
                <a:tc>
                  <a:txBody>
                    <a:bodyPr/>
                    <a:lstStyle/>
                    <a:p>
                      <a:r>
                        <a:rPr lang="en-GB" dirty="0" smtClean="0"/>
                        <a:t>Devolved Administrations</a:t>
                      </a:r>
                      <a:endParaRPr lang="en-GB" dirty="0"/>
                    </a:p>
                  </a:txBody>
                  <a:tcPr/>
                </a:tc>
                <a:tc>
                  <a:txBody>
                    <a:bodyPr/>
                    <a:lstStyle/>
                    <a:p>
                      <a:pPr algn="ctr"/>
                      <a:r>
                        <a:rPr lang="en-GB" dirty="0" smtClean="0"/>
                        <a:t>147</a:t>
                      </a:r>
                      <a:endParaRPr lang="en-GB" dirty="0"/>
                    </a:p>
                  </a:txBody>
                  <a:tcPr/>
                </a:tc>
              </a:tr>
              <a:tr h="370840">
                <a:tc>
                  <a:txBody>
                    <a:bodyPr/>
                    <a:lstStyle/>
                    <a:p>
                      <a:r>
                        <a:rPr lang="en-GB" dirty="0" smtClean="0"/>
                        <a:t>Total</a:t>
                      </a:r>
                      <a:endParaRPr lang="en-GB" dirty="0"/>
                    </a:p>
                  </a:txBody>
                  <a:tcPr/>
                </a:tc>
                <a:tc>
                  <a:txBody>
                    <a:bodyPr/>
                    <a:lstStyle/>
                    <a:p>
                      <a:pPr algn="ctr"/>
                      <a:r>
                        <a:rPr lang="en-GB" dirty="0" smtClean="0"/>
                        <a:t>924</a:t>
                      </a:r>
                      <a:endParaRPr lang="en-GB" dirty="0"/>
                    </a:p>
                  </a:txBody>
                  <a:tcPr/>
                </a:tc>
              </a:tr>
              <a:tr h="370840">
                <a:tc>
                  <a:txBody>
                    <a:bodyPr/>
                    <a:lstStyle/>
                    <a:p>
                      <a:r>
                        <a:rPr lang="en-GB" dirty="0" smtClean="0"/>
                        <a:t>Remaining Capacity</a:t>
                      </a:r>
                      <a:endParaRPr lang="en-GB" dirty="0"/>
                    </a:p>
                  </a:txBody>
                  <a:tcPr/>
                </a:tc>
                <a:tc>
                  <a:txBody>
                    <a:bodyPr/>
                    <a:lstStyle/>
                    <a:p>
                      <a:pPr algn="ctr"/>
                      <a:r>
                        <a:rPr lang="en-GB" dirty="0" smtClean="0"/>
                        <a:t>576</a:t>
                      </a:r>
                      <a:endParaRPr lang="en-GB" dirty="0"/>
                    </a:p>
                  </a:txBody>
                  <a:tcPr/>
                </a:tc>
              </a:tr>
            </a:tbl>
          </a:graphicData>
        </a:graphic>
      </p:graphicFrame>
    </p:spTree>
    <p:extLst>
      <p:ext uri="{BB962C8B-B14F-4D97-AF65-F5344CB8AC3E}">
        <p14:creationId xmlns:p14="http://schemas.microsoft.com/office/powerpoint/2010/main" val="2839813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35504432"/>
              </p:ext>
            </p:extLst>
          </p:nvPr>
        </p:nvGraphicFramePr>
        <p:xfrm>
          <a:off x="1524000" y="519113"/>
          <a:ext cx="6096000" cy="5441952"/>
        </p:xfrm>
        <a:graphic>
          <a:graphicData uri="http://schemas.openxmlformats.org/drawingml/2006/table">
            <a:tbl>
              <a:tblPr firstRow="1" bandRow="1">
                <a:tableStyleId>{5C22544A-7EE6-4342-B048-85BDC9FD1C3A}</a:tableStyleId>
              </a:tblPr>
              <a:tblGrid>
                <a:gridCol w="1524000"/>
                <a:gridCol w="1524000"/>
                <a:gridCol w="1524000"/>
                <a:gridCol w="1524000"/>
              </a:tblGrid>
              <a:tr h="906992">
                <a:tc>
                  <a:txBody>
                    <a:bodyPr/>
                    <a:lstStyle/>
                    <a:p>
                      <a:r>
                        <a:rPr lang="en-GB" sz="1800" dirty="0" smtClean="0"/>
                        <a:t>Country</a:t>
                      </a:r>
                      <a:endParaRPr lang="en-GB" sz="1800" dirty="0"/>
                    </a:p>
                  </a:txBody>
                  <a:tcPr marT="45713" marB="45713"/>
                </a:tc>
                <a:tc>
                  <a:txBody>
                    <a:bodyPr/>
                    <a:lstStyle/>
                    <a:p>
                      <a:r>
                        <a:rPr lang="en-GB" sz="1800" dirty="0" smtClean="0"/>
                        <a:t>Population</a:t>
                      </a:r>
                      <a:endParaRPr lang="en-GB" sz="1800" dirty="0"/>
                    </a:p>
                  </a:txBody>
                  <a:tcPr marT="45713" marB="45713"/>
                </a:tc>
                <a:tc>
                  <a:txBody>
                    <a:bodyPr/>
                    <a:lstStyle/>
                    <a:p>
                      <a:r>
                        <a:rPr lang="en-GB" sz="1800" dirty="0" smtClean="0"/>
                        <a:t>Rooms</a:t>
                      </a:r>
                      <a:endParaRPr lang="en-GB" sz="1800" dirty="0"/>
                    </a:p>
                  </a:txBody>
                  <a:tcPr marT="45713" marB="45713"/>
                </a:tc>
                <a:tc>
                  <a:txBody>
                    <a:bodyPr/>
                    <a:lstStyle/>
                    <a:p>
                      <a:r>
                        <a:rPr lang="en-GB" sz="1800" dirty="0" smtClean="0"/>
                        <a:t>% of all</a:t>
                      </a:r>
                      <a:r>
                        <a:rPr lang="en-GB" sz="1800" baseline="0" dirty="0" smtClean="0"/>
                        <a:t> </a:t>
                      </a:r>
                      <a:r>
                        <a:rPr lang="en-GB" sz="1800" dirty="0" smtClean="0"/>
                        <a:t>RT</a:t>
                      </a:r>
                      <a:endParaRPr lang="en-GB" sz="1800" dirty="0"/>
                    </a:p>
                  </a:txBody>
                  <a:tcPr marT="45713" marB="45713"/>
                </a:tc>
              </a:tr>
              <a:tr h="906992">
                <a:tc>
                  <a:txBody>
                    <a:bodyPr/>
                    <a:lstStyle/>
                    <a:p>
                      <a:r>
                        <a:rPr lang="en-GB" sz="1800" dirty="0" smtClean="0"/>
                        <a:t>Sweden</a:t>
                      </a:r>
                      <a:endParaRPr lang="en-GB" sz="1800" dirty="0"/>
                    </a:p>
                  </a:txBody>
                  <a:tcPr marT="45713" marB="45713"/>
                </a:tc>
                <a:tc>
                  <a:txBody>
                    <a:bodyPr/>
                    <a:lstStyle/>
                    <a:p>
                      <a:r>
                        <a:rPr lang="en-GB" sz="1800" dirty="0" smtClean="0"/>
                        <a:t>9.5M</a:t>
                      </a:r>
                      <a:endParaRPr lang="en-GB" sz="1800" dirty="0"/>
                    </a:p>
                  </a:txBody>
                  <a:tcPr marT="45713" marB="45713"/>
                </a:tc>
                <a:tc>
                  <a:txBody>
                    <a:bodyPr/>
                    <a:lstStyle/>
                    <a:p>
                      <a:r>
                        <a:rPr lang="en-GB" sz="1800" dirty="0" smtClean="0"/>
                        <a:t>2</a:t>
                      </a:r>
                      <a:endParaRPr lang="en-GB" sz="1800" dirty="0"/>
                    </a:p>
                  </a:txBody>
                  <a:tcPr marT="45713" marB="45713"/>
                </a:tc>
                <a:tc>
                  <a:txBody>
                    <a:bodyPr/>
                    <a:lstStyle/>
                    <a:p>
                      <a:r>
                        <a:rPr lang="en-GB" sz="1800" dirty="0" smtClean="0"/>
                        <a:t>14%</a:t>
                      </a:r>
                      <a:endParaRPr lang="en-GB" sz="1800" dirty="0"/>
                    </a:p>
                  </a:txBody>
                  <a:tcPr marT="45713" marB="45713"/>
                </a:tc>
              </a:tr>
              <a:tr h="906992">
                <a:tc>
                  <a:txBody>
                    <a:bodyPr/>
                    <a:lstStyle/>
                    <a:p>
                      <a:r>
                        <a:rPr lang="en-GB" sz="1800" dirty="0" smtClean="0"/>
                        <a:t>Denmark</a:t>
                      </a:r>
                      <a:endParaRPr lang="en-GB" sz="1800" dirty="0"/>
                    </a:p>
                  </a:txBody>
                  <a:tcPr marT="45713" marB="45713"/>
                </a:tc>
                <a:tc>
                  <a:txBody>
                    <a:bodyPr/>
                    <a:lstStyle/>
                    <a:p>
                      <a:r>
                        <a:rPr lang="en-GB" sz="1800" dirty="0" smtClean="0"/>
                        <a:t>5.6M</a:t>
                      </a:r>
                      <a:endParaRPr lang="en-GB" sz="1800" dirty="0"/>
                    </a:p>
                  </a:txBody>
                  <a:tcPr marT="45713" marB="45713"/>
                </a:tc>
                <a:tc>
                  <a:txBody>
                    <a:bodyPr/>
                    <a:lstStyle/>
                    <a:p>
                      <a:r>
                        <a:rPr lang="en-GB" sz="1800" dirty="0" smtClean="0"/>
                        <a:t>3</a:t>
                      </a:r>
                      <a:endParaRPr lang="en-GB" sz="1800" dirty="0"/>
                    </a:p>
                  </a:txBody>
                  <a:tcPr marT="45713" marB="45713"/>
                </a:tc>
                <a:tc>
                  <a:txBody>
                    <a:bodyPr/>
                    <a:lstStyle/>
                    <a:p>
                      <a:r>
                        <a:rPr lang="en-GB" sz="1800" dirty="0" smtClean="0"/>
                        <a:t>7%</a:t>
                      </a:r>
                      <a:endParaRPr lang="en-GB" sz="1800" dirty="0"/>
                    </a:p>
                  </a:txBody>
                  <a:tcPr marT="45713" marB="45713"/>
                </a:tc>
              </a:tr>
              <a:tr h="906992">
                <a:tc>
                  <a:txBody>
                    <a:bodyPr/>
                    <a:lstStyle/>
                    <a:p>
                      <a:r>
                        <a:rPr lang="en-GB" sz="1800" dirty="0" smtClean="0"/>
                        <a:t>Holland</a:t>
                      </a:r>
                      <a:endParaRPr lang="en-GB" sz="1800" dirty="0"/>
                    </a:p>
                  </a:txBody>
                  <a:tcPr marT="45713" marB="45713"/>
                </a:tc>
                <a:tc>
                  <a:txBody>
                    <a:bodyPr/>
                    <a:lstStyle/>
                    <a:p>
                      <a:r>
                        <a:rPr lang="en-GB" sz="1800" dirty="0" smtClean="0"/>
                        <a:t>17M</a:t>
                      </a:r>
                      <a:endParaRPr lang="en-GB" sz="1800" dirty="0"/>
                    </a:p>
                  </a:txBody>
                  <a:tcPr marT="45713" marB="45713"/>
                </a:tc>
                <a:tc>
                  <a:txBody>
                    <a:bodyPr/>
                    <a:lstStyle/>
                    <a:p>
                      <a:r>
                        <a:rPr lang="en-GB" sz="1800" dirty="0" smtClean="0"/>
                        <a:t>7</a:t>
                      </a:r>
                      <a:endParaRPr lang="en-GB" sz="1800" dirty="0"/>
                    </a:p>
                  </a:txBody>
                  <a:tcPr marT="45713" marB="45713"/>
                </a:tc>
                <a:tc>
                  <a:txBody>
                    <a:bodyPr/>
                    <a:lstStyle/>
                    <a:p>
                      <a:r>
                        <a:rPr lang="en-GB" sz="1800" dirty="0" smtClean="0"/>
                        <a:t>10%</a:t>
                      </a:r>
                      <a:endParaRPr lang="en-GB" sz="1800" dirty="0"/>
                    </a:p>
                  </a:txBody>
                  <a:tcPr marT="45713" marB="45713"/>
                </a:tc>
              </a:tr>
              <a:tr h="906992">
                <a:tc>
                  <a:txBody>
                    <a:bodyPr/>
                    <a:lstStyle/>
                    <a:p>
                      <a:r>
                        <a:rPr lang="en-GB" sz="1800" dirty="0" smtClean="0"/>
                        <a:t>Norway</a:t>
                      </a:r>
                      <a:endParaRPr lang="en-GB" sz="1800" dirty="0"/>
                    </a:p>
                  </a:txBody>
                  <a:tcPr marT="45713" marB="45713"/>
                </a:tc>
                <a:tc>
                  <a:txBody>
                    <a:bodyPr/>
                    <a:lstStyle/>
                    <a:p>
                      <a:r>
                        <a:rPr lang="en-GB" sz="1800" dirty="0" smtClean="0"/>
                        <a:t>5.1M</a:t>
                      </a:r>
                      <a:endParaRPr lang="en-GB" sz="1800" dirty="0"/>
                    </a:p>
                  </a:txBody>
                  <a:tcPr marT="45713" marB="45713"/>
                </a:tc>
                <a:tc>
                  <a:txBody>
                    <a:bodyPr/>
                    <a:lstStyle/>
                    <a:p>
                      <a:r>
                        <a:rPr lang="en-GB" sz="1800" dirty="0" smtClean="0"/>
                        <a:t>6</a:t>
                      </a:r>
                      <a:endParaRPr lang="en-GB" sz="1800" dirty="0"/>
                    </a:p>
                  </a:txBody>
                  <a:tcPr marT="45713" marB="45713"/>
                </a:tc>
                <a:tc>
                  <a:txBody>
                    <a:bodyPr/>
                    <a:lstStyle/>
                    <a:p>
                      <a:endParaRPr lang="en-GB" sz="1800" dirty="0"/>
                    </a:p>
                  </a:txBody>
                  <a:tcPr marT="45713" marB="45713"/>
                </a:tc>
              </a:tr>
              <a:tr h="906992">
                <a:tc>
                  <a:txBody>
                    <a:bodyPr/>
                    <a:lstStyle/>
                    <a:p>
                      <a:r>
                        <a:rPr lang="en-GB" sz="1800" dirty="0" smtClean="0"/>
                        <a:t>England</a:t>
                      </a:r>
                      <a:endParaRPr lang="en-GB" sz="1800" dirty="0"/>
                    </a:p>
                  </a:txBody>
                  <a:tcPr marT="45713" marB="45713"/>
                </a:tc>
                <a:tc>
                  <a:txBody>
                    <a:bodyPr/>
                    <a:lstStyle/>
                    <a:p>
                      <a:r>
                        <a:rPr lang="en-GB" sz="1800" dirty="0" smtClean="0"/>
                        <a:t>56M</a:t>
                      </a:r>
                      <a:endParaRPr lang="en-GB" sz="1800" dirty="0"/>
                    </a:p>
                  </a:txBody>
                  <a:tcPr marT="45713" marB="45713"/>
                </a:tc>
                <a:tc>
                  <a:txBody>
                    <a:bodyPr/>
                    <a:lstStyle/>
                    <a:p>
                      <a:r>
                        <a:rPr lang="en-GB" sz="1800" dirty="0" smtClean="0"/>
                        <a:t>6</a:t>
                      </a:r>
                      <a:endParaRPr lang="en-GB" sz="1800" dirty="0"/>
                    </a:p>
                  </a:txBody>
                  <a:tcPr marT="45713" marB="45713"/>
                </a:tc>
                <a:tc>
                  <a:txBody>
                    <a:bodyPr/>
                    <a:lstStyle/>
                    <a:p>
                      <a:r>
                        <a:rPr lang="en-GB" sz="1800" dirty="0" smtClean="0"/>
                        <a:t>1%</a:t>
                      </a:r>
                      <a:endParaRPr lang="en-GB" sz="1800" dirty="0"/>
                    </a:p>
                  </a:txBody>
                  <a:tcPr marT="45713" marB="45713"/>
                </a:tc>
              </a:tr>
            </a:tbl>
          </a:graphicData>
        </a:graphic>
      </p:graphicFrame>
    </p:spTree>
    <p:extLst>
      <p:ext uri="{BB962C8B-B14F-4D97-AF65-F5344CB8AC3E}">
        <p14:creationId xmlns:p14="http://schemas.microsoft.com/office/powerpoint/2010/main" val="9516266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859"/>
            <a:ext cx="9144000" cy="6822281"/>
          </a:xfrm>
          <a:prstGeom prst="rect">
            <a:avLst/>
          </a:prstGeom>
        </p:spPr>
      </p:pic>
    </p:spTree>
    <p:extLst>
      <p:ext uri="{BB962C8B-B14F-4D97-AF65-F5344CB8AC3E}">
        <p14:creationId xmlns:p14="http://schemas.microsoft.com/office/powerpoint/2010/main" val="5885088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Beam Parameters </a:t>
            </a:r>
            <a:endParaRPr lang="en-GB" dirty="0"/>
          </a:p>
        </p:txBody>
      </p:sp>
      <p:sp>
        <p:nvSpPr>
          <p:cNvPr id="3" name="Content Placeholder 2"/>
          <p:cNvSpPr>
            <a:spLocks noGrp="1"/>
          </p:cNvSpPr>
          <p:nvPr>
            <p:ph idx="1"/>
          </p:nvPr>
        </p:nvSpPr>
        <p:spPr/>
        <p:txBody>
          <a:bodyPr/>
          <a:lstStyle/>
          <a:p>
            <a:r>
              <a:rPr lang="en-GB" sz="4000" dirty="0" smtClean="0"/>
              <a:t>Beam energy ~ 60- 240MeV</a:t>
            </a:r>
          </a:p>
          <a:p>
            <a:r>
              <a:rPr lang="en-GB" sz="4000" dirty="0" smtClean="0"/>
              <a:t>Spot size at max beam energy in air ~ 3.5mm</a:t>
            </a:r>
          </a:p>
          <a:p>
            <a:r>
              <a:rPr lang="en-GB" sz="4000" dirty="0" smtClean="0"/>
              <a:t>Dose rate 2Gy to one litre in 1min</a:t>
            </a:r>
          </a:p>
          <a:p>
            <a:r>
              <a:rPr lang="en-GB" sz="4000" dirty="0" smtClean="0"/>
              <a:t>Field size 30x40cm</a:t>
            </a:r>
            <a:endParaRPr lang="en-GB" sz="4000" dirty="0"/>
          </a:p>
        </p:txBody>
      </p:sp>
    </p:spTree>
    <p:extLst>
      <p:ext uri="{BB962C8B-B14F-4D97-AF65-F5344CB8AC3E}">
        <p14:creationId xmlns:p14="http://schemas.microsoft.com/office/powerpoint/2010/main" val="3102200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200" y="300127"/>
            <a:ext cx="8290428" cy="5673600"/>
          </a:xfrm>
          <a:prstGeom prst="rect">
            <a:avLst/>
          </a:prstGeom>
        </p:spPr>
      </p:pic>
    </p:spTree>
    <p:extLst>
      <p:ext uri="{BB962C8B-B14F-4D97-AF65-F5344CB8AC3E}">
        <p14:creationId xmlns:p14="http://schemas.microsoft.com/office/powerpoint/2010/main" val="19262957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416834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616817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3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a:off x="1451381" y="1125190"/>
            <a:ext cx="1536443" cy="0"/>
          </a:xfrm>
          <a:prstGeom prst="straightConnector1">
            <a:avLst/>
          </a:prstGeom>
          <a:ln w="19050">
            <a:tailEnd type="arrow"/>
          </a:ln>
          <a:effectLst/>
        </p:spPr>
        <p:style>
          <a:lnRef idx="2">
            <a:schemeClr val="accent1"/>
          </a:lnRef>
          <a:fillRef idx="0">
            <a:schemeClr val="accent1"/>
          </a:fillRef>
          <a:effectRef idx="1">
            <a:schemeClr val="accent1"/>
          </a:effectRef>
          <a:fontRef idx="minor">
            <a:schemeClr val="tx1"/>
          </a:fontRef>
        </p:style>
      </p:cxnSp>
      <p:cxnSp>
        <p:nvCxnSpPr>
          <p:cNvPr id="4" name="Straight Arrow Connector 3"/>
          <p:cNvCxnSpPr/>
          <p:nvPr/>
        </p:nvCxnSpPr>
        <p:spPr>
          <a:xfrm>
            <a:off x="1451381" y="2657426"/>
            <a:ext cx="1464435" cy="0"/>
          </a:xfrm>
          <a:prstGeom prst="straightConnector1">
            <a:avLst/>
          </a:prstGeom>
          <a:ln w="19050">
            <a:tailEnd type="arrow"/>
          </a:ln>
          <a:effectLst/>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a:off x="1451381" y="4452938"/>
            <a:ext cx="2040499" cy="0"/>
          </a:xfrm>
          <a:prstGeom prst="straightConnector1">
            <a:avLst/>
          </a:prstGeom>
          <a:ln w="19050">
            <a:tailEnd type="arrow"/>
          </a:ln>
          <a:effectLst/>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a:off x="1451381" y="5882497"/>
            <a:ext cx="2040499" cy="0"/>
          </a:xfrm>
          <a:prstGeom prst="straightConnector1">
            <a:avLst/>
          </a:prstGeom>
          <a:ln w="19050">
            <a:tailEnd type="arrow"/>
          </a:ln>
          <a:effectLst/>
        </p:spPr>
        <p:style>
          <a:lnRef idx="2">
            <a:schemeClr val="accent1"/>
          </a:lnRef>
          <a:fillRef idx="0">
            <a:schemeClr val="accent1"/>
          </a:fillRef>
          <a:effectRef idx="1">
            <a:schemeClr val="accent1"/>
          </a:effectRef>
          <a:fontRef idx="minor">
            <a:schemeClr val="tx1"/>
          </a:fontRef>
        </p:style>
      </p:cxnSp>
      <p:sp>
        <p:nvSpPr>
          <p:cNvPr id="7" name="TextBox 20"/>
          <p:cNvSpPr txBox="1">
            <a:spLocks noChangeArrowheads="1"/>
          </p:cNvSpPr>
          <p:nvPr/>
        </p:nvSpPr>
        <p:spPr bwMode="auto">
          <a:xfrm>
            <a:off x="308381" y="980728"/>
            <a:ext cx="1143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fontAlgn="base">
              <a:spcBef>
                <a:spcPct val="0"/>
              </a:spcBef>
              <a:spcAft>
                <a:spcPct val="0"/>
              </a:spcAft>
            </a:pPr>
            <a:r>
              <a:rPr lang="en-US" altLang="en-US" sz="1400" dirty="0" smtClean="0">
                <a:solidFill>
                  <a:srgbClr val="666666"/>
                </a:solidFill>
                <a:cs typeface="Arial" charset="0"/>
              </a:rPr>
              <a:t>1</a:t>
            </a:r>
            <a:r>
              <a:rPr lang="en-US" altLang="en-US" sz="1400" baseline="30000" dirty="0" smtClean="0">
                <a:solidFill>
                  <a:srgbClr val="666666"/>
                </a:solidFill>
                <a:cs typeface="Arial" charset="0"/>
              </a:rPr>
              <a:t>st</a:t>
            </a:r>
            <a:r>
              <a:rPr lang="en-US" altLang="en-US" sz="1400" dirty="0" smtClean="0">
                <a:solidFill>
                  <a:srgbClr val="666666"/>
                </a:solidFill>
                <a:cs typeface="Arial" charset="0"/>
              </a:rPr>
              <a:t> </a:t>
            </a:r>
            <a:r>
              <a:rPr lang="en-US" altLang="en-US" sz="1400" dirty="0">
                <a:solidFill>
                  <a:srgbClr val="666666"/>
                </a:solidFill>
                <a:cs typeface="Arial" charset="0"/>
              </a:rPr>
              <a:t>scanner </a:t>
            </a:r>
            <a:r>
              <a:rPr lang="en-US" altLang="en-US" sz="1400" dirty="0" smtClean="0">
                <a:solidFill>
                  <a:srgbClr val="666666"/>
                </a:solidFill>
                <a:cs typeface="Arial" charset="0"/>
              </a:rPr>
              <a:t>magnet Y</a:t>
            </a:r>
            <a:endParaRPr lang="en-US" altLang="en-US" sz="1400" dirty="0">
              <a:solidFill>
                <a:srgbClr val="666666"/>
              </a:solidFill>
              <a:cs typeface="Arial" charset="0"/>
            </a:endParaRPr>
          </a:p>
          <a:p>
            <a:pPr algn="r" fontAlgn="base">
              <a:spcBef>
                <a:spcPct val="0"/>
              </a:spcBef>
              <a:spcAft>
                <a:spcPct val="0"/>
              </a:spcAft>
            </a:pPr>
            <a:endParaRPr lang="en-US" altLang="en-US" sz="1200" dirty="0">
              <a:solidFill>
                <a:srgbClr val="666666"/>
              </a:solidFill>
              <a:cs typeface="Arial" charset="0"/>
            </a:endParaRPr>
          </a:p>
        </p:txBody>
      </p:sp>
      <p:sp>
        <p:nvSpPr>
          <p:cNvPr id="8" name="TextBox 23"/>
          <p:cNvSpPr txBox="1">
            <a:spLocks noChangeArrowheads="1"/>
          </p:cNvSpPr>
          <p:nvPr/>
        </p:nvSpPr>
        <p:spPr bwMode="auto">
          <a:xfrm>
            <a:off x="251520" y="2420888"/>
            <a:ext cx="11998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fontAlgn="base">
              <a:spcBef>
                <a:spcPct val="0"/>
              </a:spcBef>
              <a:spcAft>
                <a:spcPct val="0"/>
              </a:spcAft>
            </a:pPr>
            <a:r>
              <a:rPr lang="en-US" altLang="en-US" sz="1400" dirty="0" smtClean="0">
                <a:solidFill>
                  <a:srgbClr val="666666"/>
                </a:solidFill>
                <a:cs typeface="Arial" charset="0"/>
              </a:rPr>
              <a:t>2</a:t>
            </a:r>
            <a:r>
              <a:rPr lang="en-US" altLang="en-US" sz="1400" baseline="30000" dirty="0" smtClean="0">
                <a:solidFill>
                  <a:srgbClr val="666666"/>
                </a:solidFill>
                <a:cs typeface="Arial" charset="0"/>
              </a:rPr>
              <a:t>nd</a:t>
            </a:r>
            <a:r>
              <a:rPr lang="en-US" altLang="en-US" sz="1400" dirty="0" smtClean="0">
                <a:solidFill>
                  <a:srgbClr val="666666"/>
                </a:solidFill>
                <a:cs typeface="Arial" charset="0"/>
              </a:rPr>
              <a:t> </a:t>
            </a:r>
            <a:r>
              <a:rPr lang="en-US" altLang="en-US" sz="1400" dirty="0">
                <a:solidFill>
                  <a:srgbClr val="666666"/>
                </a:solidFill>
                <a:cs typeface="Arial" charset="0"/>
              </a:rPr>
              <a:t>scanner </a:t>
            </a:r>
            <a:r>
              <a:rPr lang="en-US" altLang="en-US" sz="1400" dirty="0" smtClean="0">
                <a:solidFill>
                  <a:srgbClr val="666666"/>
                </a:solidFill>
                <a:cs typeface="Arial" charset="0"/>
              </a:rPr>
              <a:t>magnet X</a:t>
            </a:r>
            <a:endParaRPr lang="en-US" altLang="en-US" sz="1400" dirty="0">
              <a:solidFill>
                <a:srgbClr val="666666"/>
              </a:solidFill>
              <a:cs typeface="Arial" charset="0"/>
            </a:endParaRPr>
          </a:p>
          <a:p>
            <a:pPr algn="r" fontAlgn="base">
              <a:spcBef>
                <a:spcPct val="0"/>
              </a:spcBef>
              <a:spcAft>
                <a:spcPct val="0"/>
              </a:spcAft>
            </a:pPr>
            <a:endParaRPr lang="en-US" altLang="en-US" sz="1200" dirty="0">
              <a:solidFill>
                <a:srgbClr val="666666"/>
              </a:solidFill>
              <a:cs typeface="Arial" charset="0"/>
            </a:endParaRPr>
          </a:p>
        </p:txBody>
      </p:sp>
      <p:sp>
        <p:nvSpPr>
          <p:cNvPr id="9" name="TextBox 29"/>
          <p:cNvSpPr txBox="1">
            <a:spLocks noChangeArrowheads="1"/>
          </p:cNvSpPr>
          <p:nvPr/>
        </p:nvSpPr>
        <p:spPr bwMode="auto">
          <a:xfrm>
            <a:off x="467544" y="4212420"/>
            <a:ext cx="9838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fontAlgn="base">
              <a:spcBef>
                <a:spcPct val="0"/>
              </a:spcBef>
              <a:spcAft>
                <a:spcPct val="0"/>
              </a:spcAft>
            </a:pPr>
            <a:r>
              <a:rPr lang="en-US" altLang="en-US" sz="1400" dirty="0" smtClean="0">
                <a:solidFill>
                  <a:srgbClr val="666666"/>
                </a:solidFill>
                <a:cs typeface="Arial" charset="0"/>
              </a:rPr>
              <a:t>vacuum </a:t>
            </a:r>
            <a:r>
              <a:rPr lang="en-US" altLang="en-US" sz="1400" dirty="0">
                <a:solidFill>
                  <a:srgbClr val="666666"/>
                </a:solidFill>
                <a:cs typeface="Arial" charset="0"/>
              </a:rPr>
              <a:t>drift tube</a:t>
            </a:r>
          </a:p>
          <a:p>
            <a:pPr algn="r" fontAlgn="base">
              <a:spcBef>
                <a:spcPct val="0"/>
              </a:spcBef>
              <a:spcAft>
                <a:spcPct val="0"/>
              </a:spcAft>
            </a:pPr>
            <a:endParaRPr lang="en-US" altLang="en-US" sz="1200" dirty="0">
              <a:solidFill>
                <a:srgbClr val="666666"/>
              </a:solidFill>
              <a:cs typeface="Arial" charset="0"/>
            </a:endParaRPr>
          </a:p>
        </p:txBody>
      </p:sp>
      <p:sp>
        <p:nvSpPr>
          <p:cNvPr id="10" name="TextBox 30"/>
          <p:cNvSpPr txBox="1">
            <a:spLocks noChangeArrowheads="1"/>
          </p:cNvSpPr>
          <p:nvPr/>
        </p:nvSpPr>
        <p:spPr bwMode="auto">
          <a:xfrm>
            <a:off x="0" y="5601434"/>
            <a:ext cx="145138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fontAlgn="base">
              <a:spcBef>
                <a:spcPct val="0"/>
              </a:spcBef>
              <a:spcAft>
                <a:spcPct val="0"/>
              </a:spcAft>
            </a:pPr>
            <a:r>
              <a:rPr lang="en-US" altLang="en-US" sz="1400" dirty="0">
                <a:solidFill>
                  <a:srgbClr val="666666"/>
                </a:solidFill>
                <a:cs typeface="Arial" charset="0"/>
              </a:rPr>
              <a:t>dose and position monitor </a:t>
            </a:r>
          </a:p>
          <a:p>
            <a:pPr algn="r" fontAlgn="base">
              <a:spcBef>
                <a:spcPct val="0"/>
              </a:spcBef>
              <a:spcAft>
                <a:spcPct val="0"/>
              </a:spcAft>
            </a:pPr>
            <a:endParaRPr lang="en-US" altLang="en-US" sz="1200" dirty="0">
              <a:solidFill>
                <a:srgbClr val="666666"/>
              </a:solidFill>
              <a:cs typeface="Arial" charset="0"/>
            </a:endParaRPr>
          </a:p>
        </p:txBody>
      </p:sp>
      <p:sp>
        <p:nvSpPr>
          <p:cNvPr id="11" name="TextBox 10"/>
          <p:cNvSpPr txBox="1"/>
          <p:nvPr/>
        </p:nvSpPr>
        <p:spPr>
          <a:xfrm>
            <a:off x="6012160" y="1026894"/>
            <a:ext cx="1368152" cy="307777"/>
          </a:xfrm>
          <a:prstGeom prst="rect">
            <a:avLst/>
          </a:prstGeom>
          <a:noFill/>
        </p:spPr>
        <p:txBody>
          <a:bodyPr wrap="square" rtlCol="0">
            <a:spAutoFit/>
          </a:bodyPr>
          <a:lstStyle/>
          <a:p>
            <a:pPr fontAlgn="base">
              <a:spcBef>
                <a:spcPct val="0"/>
              </a:spcBef>
              <a:spcAft>
                <a:spcPct val="0"/>
              </a:spcAft>
            </a:pPr>
            <a:r>
              <a:rPr lang="de-DE" sz="1400" dirty="0">
                <a:solidFill>
                  <a:srgbClr val="666666"/>
                </a:solidFill>
                <a:cs typeface="Arial" charset="0"/>
              </a:rPr>
              <a:t>2560 mm</a:t>
            </a:r>
            <a:endParaRPr lang="en-US" sz="1400" dirty="0">
              <a:solidFill>
                <a:srgbClr val="666666"/>
              </a:solidFill>
              <a:cs typeface="Arial" charset="0"/>
            </a:endParaRPr>
          </a:p>
        </p:txBody>
      </p:sp>
      <p:sp>
        <p:nvSpPr>
          <p:cNvPr id="12" name="TextBox 11"/>
          <p:cNvSpPr txBox="1"/>
          <p:nvPr/>
        </p:nvSpPr>
        <p:spPr>
          <a:xfrm>
            <a:off x="6012160" y="2503537"/>
            <a:ext cx="1368152" cy="307777"/>
          </a:xfrm>
          <a:prstGeom prst="rect">
            <a:avLst/>
          </a:prstGeom>
          <a:noFill/>
        </p:spPr>
        <p:txBody>
          <a:bodyPr wrap="square" rtlCol="0">
            <a:spAutoFit/>
          </a:bodyPr>
          <a:lstStyle/>
          <a:p>
            <a:pPr fontAlgn="base">
              <a:spcBef>
                <a:spcPct val="0"/>
              </a:spcBef>
              <a:spcAft>
                <a:spcPct val="0"/>
              </a:spcAft>
            </a:pPr>
            <a:r>
              <a:rPr lang="de-DE" sz="1400" dirty="0">
                <a:solidFill>
                  <a:srgbClr val="666666"/>
                </a:solidFill>
                <a:cs typeface="Arial" charset="0"/>
              </a:rPr>
              <a:t>2000 mm</a:t>
            </a:r>
            <a:endParaRPr lang="en-US" sz="1400" dirty="0">
              <a:solidFill>
                <a:srgbClr val="666666"/>
              </a:solidFill>
              <a:cs typeface="Arial" charset="0"/>
            </a:endParaRPr>
          </a:p>
        </p:txBody>
      </p:sp>
      <p:sp>
        <p:nvSpPr>
          <p:cNvPr id="13" name="TextBox 12"/>
          <p:cNvSpPr txBox="1"/>
          <p:nvPr/>
        </p:nvSpPr>
        <p:spPr>
          <a:xfrm>
            <a:off x="6012160" y="5801488"/>
            <a:ext cx="1368152" cy="307777"/>
          </a:xfrm>
          <a:prstGeom prst="rect">
            <a:avLst/>
          </a:prstGeom>
          <a:noFill/>
        </p:spPr>
        <p:txBody>
          <a:bodyPr wrap="square" rtlCol="0">
            <a:spAutoFit/>
          </a:bodyPr>
          <a:lstStyle/>
          <a:p>
            <a:pPr fontAlgn="base">
              <a:spcBef>
                <a:spcPct val="0"/>
              </a:spcBef>
              <a:spcAft>
                <a:spcPct val="0"/>
              </a:spcAft>
            </a:pPr>
            <a:r>
              <a:rPr lang="de-DE" sz="1400" dirty="0">
                <a:solidFill>
                  <a:srgbClr val="666666"/>
                </a:solidFill>
                <a:cs typeface="Arial" charset="0"/>
              </a:rPr>
              <a:t>895 mm</a:t>
            </a:r>
            <a:endParaRPr lang="en-US" sz="1400" dirty="0">
              <a:solidFill>
                <a:srgbClr val="666666"/>
              </a:solidFill>
              <a:cs typeface="Arial" charset="0"/>
            </a:endParaRPr>
          </a:p>
        </p:txBody>
      </p:sp>
    </p:spTree>
    <p:extLst>
      <p:ext uri="{BB962C8B-B14F-4D97-AF65-F5344CB8AC3E}">
        <p14:creationId xmlns:p14="http://schemas.microsoft.com/office/powerpoint/2010/main" val="1720832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Scanning Beams</a:t>
            </a:r>
            <a:endParaRPr lang="en-US" dirty="0"/>
          </a:p>
        </p:txBody>
      </p:sp>
      <p:pic>
        <p:nvPicPr>
          <p:cNvPr id="3" name="Movie10_HorShowEachSpot.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914400" y="1896125"/>
            <a:ext cx="3657600" cy="3048000"/>
          </a:xfrm>
          <a:prstGeom prst="rect">
            <a:avLst/>
          </a:prstGeom>
        </p:spPr>
      </p:pic>
      <p:pic>
        <p:nvPicPr>
          <p:cNvPr id="5" name="Movie9_HorCummlatedPDD.mpg">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4788024" y="1894633"/>
            <a:ext cx="3657600" cy="3048000"/>
          </a:xfrm>
          <a:prstGeom prst="rect">
            <a:avLst/>
          </a:prstGeom>
        </p:spPr>
      </p:pic>
    </p:spTree>
    <p:extLst>
      <p:ext uri="{BB962C8B-B14F-4D97-AF65-F5344CB8AC3E}">
        <p14:creationId xmlns:p14="http://schemas.microsoft.com/office/powerpoint/2010/main" val="1496087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527" fill="hold"/>
                                        <p:tgtEl>
                                          <p:spTgt spid="3"/>
                                        </p:tgtEl>
                                      </p:cBhvr>
                                    </p:cmd>
                                  </p:childTnLst>
                                </p:cTn>
                              </p:par>
                              <p:par>
                                <p:cTn id="7" presetID="1" presetClass="mediacall" presetSubtype="0" fill="hold" nodeType="withEffect">
                                  <p:stCondLst>
                                    <p:cond delay="0"/>
                                  </p:stCondLst>
                                  <p:childTnLst>
                                    <p:cmd type="call" cmd="playFrom(0.0)">
                                      <p:cBhvr>
                                        <p:cTn id="8" dur="2752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3"/>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3"/>
                                        </p:tgtEl>
                                      </p:cBhvr>
                                    </p:cmd>
                                  </p:childTnLst>
                                </p:cTn>
                              </p:par>
                            </p:childTnLst>
                          </p:cTn>
                        </p:par>
                      </p:childTnLst>
                    </p:cTn>
                  </p:par>
                </p:childTnLst>
              </p:cTn>
              <p:nextCondLst>
                <p:cond evt="onClick" delay="0">
                  <p:tgtEl>
                    <p:spTgt spid="3"/>
                  </p:tgtEl>
                </p:cond>
              </p:nextCondLst>
            </p:seq>
            <p:video>
              <p:cMediaNode vol="80000">
                <p:cTn id="14" fill="hold" display="0">
                  <p:stCondLst>
                    <p:cond delay="indefinite"/>
                  </p:stCondLst>
                </p:cTn>
                <p:tgtEl>
                  <p:spTgt spid="3"/>
                </p:tgtEl>
              </p:cMediaNode>
            </p:video>
            <p:seq concurrent="1" nextAc="seek">
              <p:cTn id="15" restart="whenNotActive" fill="hold" evtFilter="cancelBubble" nodeType="interactiveSeq">
                <p:stCondLst>
                  <p:cond evt="onClick" delay="0">
                    <p:tgtEl>
                      <p:spTgt spid="5"/>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5"/>
                                        </p:tgtEl>
                                      </p:cBhvr>
                                    </p:cmd>
                                  </p:childTnLst>
                                </p:cTn>
                              </p:par>
                            </p:childTnLst>
                          </p:cTn>
                        </p:par>
                      </p:childTnLst>
                    </p:cTn>
                  </p:par>
                </p:childTnLst>
              </p:cTn>
              <p:nextCondLst>
                <p:cond evt="onClick" delay="0">
                  <p:tgtEl>
                    <p:spTgt spid="5"/>
                  </p:tgtEl>
                </p:cond>
              </p:nextCondLst>
            </p:seq>
            <p:video>
              <p:cMediaNode vol="80000">
                <p:cTn id="20" fill="hold" display="0">
                  <p:stCondLst>
                    <p:cond delay="indefinite"/>
                  </p:stCondLst>
                </p:cTn>
                <p:tgtEl>
                  <p:spTgt spid="5"/>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7413" y="968375"/>
            <a:ext cx="7396162" cy="53070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389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7" name="TextBox 5"/>
          <p:cNvSpPr txBox="1">
            <a:spLocks noChangeArrowheads="1"/>
          </p:cNvSpPr>
          <p:nvPr/>
        </p:nvSpPr>
        <p:spPr bwMode="auto">
          <a:xfrm>
            <a:off x="247650" y="-38100"/>
            <a:ext cx="8686800" cy="1046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a:solidFill>
                  <a:schemeClr val="tx1"/>
                </a:solidFill>
                <a:latin typeface="Arial" pitchFamily="34" charset="0"/>
                <a:ea typeface="ＭＳ Ｐゴシック" pitchFamily="-65" charset="-128"/>
              </a:defRPr>
            </a:lvl1pPr>
            <a:lvl2pPr marL="742950" indent="-285750">
              <a:defRPr>
                <a:solidFill>
                  <a:schemeClr val="tx1"/>
                </a:solidFill>
                <a:latin typeface="Arial" pitchFamily="34" charset="0"/>
                <a:ea typeface="ＭＳ Ｐゴシック" pitchFamily="-65" charset="-128"/>
              </a:defRPr>
            </a:lvl2pPr>
            <a:lvl3pPr marL="1143000" indent="-228600">
              <a:defRPr>
                <a:solidFill>
                  <a:schemeClr val="tx1"/>
                </a:solidFill>
                <a:latin typeface="Arial" pitchFamily="34" charset="0"/>
                <a:ea typeface="ＭＳ Ｐゴシック" pitchFamily="-65" charset="-128"/>
              </a:defRPr>
            </a:lvl3pPr>
            <a:lvl4pPr marL="1600200" indent="-228600">
              <a:defRPr>
                <a:solidFill>
                  <a:schemeClr val="tx1"/>
                </a:solidFill>
                <a:latin typeface="Arial" pitchFamily="34" charset="0"/>
                <a:ea typeface="ＭＳ Ｐゴシック" pitchFamily="-65" charset="-128"/>
              </a:defRPr>
            </a:lvl4pPr>
            <a:lvl5pPr marL="2057400" indent="-228600">
              <a:defRPr>
                <a:solidFill>
                  <a:schemeClr val="tx1"/>
                </a:solidFill>
                <a:latin typeface="Arial" pitchFamily="34" charset="0"/>
                <a:ea typeface="ＭＳ Ｐゴシック" pitchFamily="-65" charset="-128"/>
              </a:defRPr>
            </a:lvl5pPr>
            <a:lvl6pPr marL="25146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6pPr>
            <a:lvl7pPr marL="29718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7pPr>
            <a:lvl8pPr marL="34290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8pPr>
            <a:lvl9pPr marL="3886200" indent="-228600" eaLnBrk="0" fontAlgn="base" hangingPunct="0">
              <a:spcBef>
                <a:spcPct val="20000"/>
              </a:spcBef>
              <a:spcAft>
                <a:spcPct val="0"/>
              </a:spcAft>
              <a:buClr>
                <a:srgbClr val="278BC7"/>
              </a:buClr>
              <a:buChar char="•"/>
              <a:defRPr>
                <a:solidFill>
                  <a:schemeClr val="tx1"/>
                </a:solidFill>
                <a:latin typeface="Arial" pitchFamily="34" charset="0"/>
                <a:ea typeface="ＭＳ Ｐゴシック" pitchFamily="-65" charset="-128"/>
              </a:defRPr>
            </a:lvl9pPr>
          </a:lstStyle>
          <a:p>
            <a:pPr algn="ctr">
              <a:spcBef>
                <a:spcPct val="0"/>
              </a:spcBef>
              <a:buClrTx/>
              <a:buFontTx/>
              <a:buNone/>
            </a:pPr>
            <a:r>
              <a:rPr lang="en-US" sz="2400" b="1">
                <a:solidFill>
                  <a:srgbClr val="278BC7"/>
                </a:solidFill>
              </a:rPr>
              <a:t>PBS		   		IMRT</a:t>
            </a:r>
          </a:p>
        </p:txBody>
      </p:sp>
    </p:spTree>
    <p:extLst>
      <p:ext uri="{BB962C8B-B14F-4D97-AF65-F5344CB8AC3E}">
        <p14:creationId xmlns:p14="http://schemas.microsoft.com/office/powerpoint/2010/main" val="132850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Radiotherapy</a:t>
            </a:r>
            <a:endParaRPr lang="en-GB" dirty="0"/>
          </a:p>
        </p:txBody>
      </p:sp>
      <p:sp>
        <p:nvSpPr>
          <p:cNvPr id="3" name="Content Placeholder 2"/>
          <p:cNvSpPr>
            <a:spLocks noGrp="1"/>
          </p:cNvSpPr>
          <p:nvPr>
            <p:ph idx="1"/>
          </p:nvPr>
        </p:nvSpPr>
        <p:spPr/>
        <p:txBody>
          <a:bodyPr>
            <a:normAutofit fontScale="92500"/>
          </a:bodyPr>
          <a:lstStyle/>
          <a:p>
            <a:pPr fontAlgn="base"/>
            <a:r>
              <a:rPr lang="en-US" dirty="0"/>
              <a:t>After surgery, it is the next most important method of curing cancer.</a:t>
            </a:r>
          </a:p>
          <a:p>
            <a:pPr fontAlgn="base"/>
            <a:r>
              <a:rPr lang="en-US" dirty="0"/>
              <a:t>40% of all patients cured of cancer are cured by radiotherapy.</a:t>
            </a:r>
          </a:p>
          <a:p>
            <a:pPr fontAlgn="base"/>
            <a:r>
              <a:rPr lang="en-US" dirty="0"/>
              <a:t>50% of all cancer patients will benefit from receiving radiotherapy as part of their cancer management.</a:t>
            </a:r>
          </a:p>
          <a:p>
            <a:pPr fontAlgn="base"/>
            <a:r>
              <a:rPr lang="en-US" dirty="0" smtClean="0"/>
              <a:t>Its </a:t>
            </a:r>
            <a:r>
              <a:rPr lang="en-US" dirty="0"/>
              <a:t>use is continuing to expand. This is due to better patient pathways, the role of multi-disciplinary team meetings and more integrated treatments</a:t>
            </a:r>
            <a:r>
              <a:rPr lang="en-US" dirty="0" smtClean="0"/>
              <a:t>.</a:t>
            </a:r>
            <a:endParaRPr lang="en-US" dirty="0"/>
          </a:p>
        </p:txBody>
      </p:sp>
    </p:spTree>
    <p:extLst>
      <p:ext uri="{BB962C8B-B14F-4D97-AF65-F5344CB8AC3E}">
        <p14:creationId xmlns:p14="http://schemas.microsoft.com/office/powerpoint/2010/main" val="34626427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1" name="Picture 4" descr="C:\Users\Ed\AppData\Local\Microsoft\Windows\Temporary Internet Files\Low\Content.IE5\ELC3TPVO\Map_with_manchester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9950" y="906463"/>
            <a:ext cx="4464050" cy="528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2" name="Title 2"/>
          <p:cNvSpPr>
            <a:spLocks noGrp="1"/>
          </p:cNvSpPr>
          <p:nvPr>
            <p:ph type="title"/>
          </p:nvPr>
        </p:nvSpPr>
        <p:spPr>
          <a:xfrm>
            <a:off x="457200" y="0"/>
            <a:ext cx="8229600" cy="1143000"/>
          </a:xfrm>
        </p:spPr>
        <p:txBody>
          <a:bodyPr/>
          <a:lstStyle/>
          <a:p>
            <a:r>
              <a:rPr lang="en-US" smtClean="0">
                <a:ea typeface="ＭＳ Ｐゴシック" pitchFamily="34" charset="-128"/>
              </a:rPr>
              <a:t>NHSe commissioned provision</a:t>
            </a:r>
          </a:p>
        </p:txBody>
      </p:sp>
      <p:sp>
        <p:nvSpPr>
          <p:cNvPr id="97283" name="Content Placeholder 3"/>
          <p:cNvSpPr>
            <a:spLocks noGrp="1"/>
          </p:cNvSpPr>
          <p:nvPr>
            <p:ph idx="1"/>
          </p:nvPr>
        </p:nvSpPr>
        <p:spPr>
          <a:xfrm>
            <a:off x="-166688" y="1009650"/>
            <a:ext cx="6713538" cy="4525963"/>
          </a:xfrm>
        </p:spPr>
        <p:txBody>
          <a:bodyPr/>
          <a:lstStyle/>
          <a:p>
            <a:endParaRPr lang="en-US" sz="1800" smtClean="0">
              <a:ea typeface="ＭＳ Ｐゴシック" pitchFamily="34" charset="-128"/>
            </a:endParaRPr>
          </a:p>
          <a:p>
            <a:pPr lvl="1"/>
            <a:r>
              <a:rPr lang="en-US" sz="1800" b="1" smtClean="0"/>
              <a:t>Care within a wider NHS setting</a:t>
            </a:r>
          </a:p>
          <a:p>
            <a:pPr lvl="2"/>
            <a:r>
              <a:rPr lang="en-US" sz="1600" smtClean="0"/>
              <a:t>Mostly rare tumours/inidications</a:t>
            </a:r>
          </a:p>
          <a:p>
            <a:pPr lvl="2"/>
            <a:r>
              <a:rPr lang="en-US" sz="1600" smtClean="0"/>
              <a:t>Complex pathway management</a:t>
            </a:r>
          </a:p>
          <a:p>
            <a:pPr lvl="2"/>
            <a:r>
              <a:rPr lang="en-US" sz="1600" smtClean="0"/>
              <a:t>Comprehensive outcomes analysis</a:t>
            </a:r>
          </a:p>
          <a:p>
            <a:pPr lvl="3"/>
            <a:r>
              <a:rPr lang="en-US" sz="1600" smtClean="0"/>
              <a:t>Core and evaluative indications</a:t>
            </a:r>
          </a:p>
          <a:p>
            <a:pPr lvl="2"/>
            <a:r>
              <a:rPr lang="en-US" sz="1600" smtClean="0"/>
              <a:t>Established research environment</a:t>
            </a:r>
          </a:p>
          <a:p>
            <a:pPr lvl="2"/>
            <a:endParaRPr lang="en-US" sz="1600" smtClean="0"/>
          </a:p>
          <a:p>
            <a:pPr lvl="1"/>
            <a:r>
              <a:rPr lang="en-US" sz="1800" b="1" smtClean="0"/>
              <a:t>Care within established Cancer Centres</a:t>
            </a:r>
            <a:endParaRPr lang="en-US" sz="1600" smtClean="0"/>
          </a:p>
          <a:p>
            <a:pPr lvl="2"/>
            <a:r>
              <a:rPr lang="en-US" sz="1600" smtClean="0"/>
              <a:t>Protons - 3 Gantries, 360</a:t>
            </a:r>
            <a:r>
              <a:rPr lang="en-US" sz="1600" baseline="30000" smtClean="0"/>
              <a:t>o</a:t>
            </a:r>
          </a:p>
          <a:p>
            <a:pPr lvl="2"/>
            <a:r>
              <a:rPr lang="en-US" sz="1600" smtClean="0"/>
              <a:t>Advanced photon capacity</a:t>
            </a:r>
          </a:p>
          <a:p>
            <a:pPr lvl="2"/>
            <a:r>
              <a:rPr lang="en-US" sz="1600" smtClean="0"/>
              <a:t>Comprehensive support services</a:t>
            </a:r>
          </a:p>
          <a:p>
            <a:pPr lvl="3"/>
            <a:r>
              <a:rPr lang="en-US" sz="1600" smtClean="0"/>
              <a:t>Paediatric/TYA/Adult</a:t>
            </a:r>
          </a:p>
          <a:p>
            <a:pPr lvl="3"/>
            <a:r>
              <a:rPr lang="en-US" sz="1600" smtClean="0"/>
              <a:t>Acute care</a:t>
            </a:r>
          </a:p>
          <a:p>
            <a:pPr lvl="3"/>
            <a:r>
              <a:rPr lang="en-US" sz="1600" smtClean="0"/>
              <a:t>Diagnostics</a:t>
            </a:r>
          </a:p>
          <a:p>
            <a:pPr lvl="3"/>
            <a:r>
              <a:rPr lang="en-US" sz="1600" smtClean="0"/>
              <a:t>Chemotherapy</a:t>
            </a:r>
          </a:p>
          <a:p>
            <a:pPr lvl="3"/>
            <a:r>
              <a:rPr lang="en-US" sz="1600" smtClean="0"/>
              <a:t>Patient Support</a:t>
            </a:r>
          </a:p>
          <a:p>
            <a:pPr lvl="3"/>
            <a:r>
              <a:rPr lang="en-US" sz="1600" smtClean="0"/>
              <a:t>Academic/Research environment</a:t>
            </a:r>
          </a:p>
          <a:p>
            <a:pPr lvl="3"/>
            <a:r>
              <a:rPr lang="en-US" sz="1600" smtClean="0"/>
              <a:t>Accommodation</a:t>
            </a:r>
          </a:p>
          <a:p>
            <a:pPr lvl="3"/>
            <a:endParaRPr lang="en-US" sz="1800" smtClean="0"/>
          </a:p>
          <a:p>
            <a:pPr lvl="1"/>
            <a:endParaRPr lang="en-US" sz="1800" smtClean="0"/>
          </a:p>
          <a:p>
            <a:pPr lvl="1"/>
            <a:endParaRPr lang="en-US" sz="1800" smtClean="0"/>
          </a:p>
          <a:p>
            <a:endParaRPr lang="en-US" sz="1800" smtClean="0">
              <a:ea typeface="ＭＳ Ｐゴシック" pitchFamily="34" charset="-128"/>
            </a:endParaRPr>
          </a:p>
          <a:p>
            <a:endParaRPr lang="en-US" sz="1800" smtClean="0">
              <a:ea typeface="ＭＳ Ｐゴシック" pitchFamily="34" charset="-128"/>
            </a:endParaRPr>
          </a:p>
        </p:txBody>
      </p:sp>
    </p:spTree>
    <p:extLst>
      <p:ext uri="{BB962C8B-B14F-4D97-AF65-F5344CB8AC3E}">
        <p14:creationId xmlns:p14="http://schemas.microsoft.com/office/powerpoint/2010/main" val="42255669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txBox="1">
            <a:spLocks noChangeArrowheads="1"/>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3893"/>
                </a:solidFill>
                <a:latin typeface="Arial" charset="0"/>
                <a:ea typeface="ＭＳ Ｐゴシック" pitchFamily="-110" charset="-128"/>
              </a:defRPr>
            </a:lvl1pPr>
            <a:lvl2pPr marL="742950" indent="-285750" eaLnBrk="0" hangingPunct="0">
              <a:defRPr>
                <a:solidFill>
                  <a:srgbClr val="003893"/>
                </a:solidFill>
                <a:latin typeface="Arial" charset="0"/>
                <a:ea typeface="ＭＳ Ｐゴシック" pitchFamily="-110" charset="-128"/>
              </a:defRPr>
            </a:lvl2pPr>
            <a:lvl3pPr marL="1143000" indent="-228600" eaLnBrk="0" hangingPunct="0">
              <a:defRPr>
                <a:solidFill>
                  <a:srgbClr val="003893"/>
                </a:solidFill>
                <a:latin typeface="Arial" charset="0"/>
                <a:ea typeface="ＭＳ Ｐゴシック" pitchFamily="-110" charset="-128"/>
              </a:defRPr>
            </a:lvl3pPr>
            <a:lvl4pPr marL="1600200" indent="-228600" eaLnBrk="0" hangingPunct="0">
              <a:defRPr>
                <a:solidFill>
                  <a:srgbClr val="003893"/>
                </a:solidFill>
                <a:latin typeface="Arial" charset="0"/>
                <a:ea typeface="ＭＳ Ｐゴシック" pitchFamily="-110" charset="-128"/>
              </a:defRPr>
            </a:lvl4pPr>
            <a:lvl5pPr marL="2057400" indent="-228600" eaLnBrk="0" hangingPunct="0">
              <a:defRPr>
                <a:solidFill>
                  <a:srgbClr val="003893"/>
                </a:solidFill>
                <a:latin typeface="Arial" charset="0"/>
                <a:ea typeface="ＭＳ Ｐゴシック" pitchFamily="-110" charset="-128"/>
              </a:defRPr>
            </a:lvl5pPr>
            <a:lvl6pPr marL="2514600" indent="-228600" eaLnBrk="0" fontAlgn="base" hangingPunct="0">
              <a:spcBef>
                <a:spcPct val="0"/>
              </a:spcBef>
              <a:spcAft>
                <a:spcPct val="0"/>
              </a:spcAft>
              <a:buChar char="•"/>
              <a:defRPr>
                <a:solidFill>
                  <a:srgbClr val="003893"/>
                </a:solidFill>
                <a:latin typeface="Arial" charset="0"/>
                <a:ea typeface="ＭＳ Ｐゴシック" pitchFamily="-110" charset="-128"/>
              </a:defRPr>
            </a:lvl6pPr>
            <a:lvl7pPr marL="2971800" indent="-228600" eaLnBrk="0" fontAlgn="base" hangingPunct="0">
              <a:spcBef>
                <a:spcPct val="0"/>
              </a:spcBef>
              <a:spcAft>
                <a:spcPct val="0"/>
              </a:spcAft>
              <a:buChar char="•"/>
              <a:defRPr>
                <a:solidFill>
                  <a:srgbClr val="003893"/>
                </a:solidFill>
                <a:latin typeface="Arial" charset="0"/>
                <a:ea typeface="ＭＳ Ｐゴシック" pitchFamily="-110" charset="-128"/>
              </a:defRPr>
            </a:lvl7pPr>
            <a:lvl8pPr marL="3429000" indent="-228600" eaLnBrk="0" fontAlgn="base" hangingPunct="0">
              <a:spcBef>
                <a:spcPct val="0"/>
              </a:spcBef>
              <a:spcAft>
                <a:spcPct val="0"/>
              </a:spcAft>
              <a:buChar char="•"/>
              <a:defRPr>
                <a:solidFill>
                  <a:srgbClr val="003893"/>
                </a:solidFill>
                <a:latin typeface="Arial" charset="0"/>
                <a:ea typeface="ＭＳ Ｐゴシック" pitchFamily="-110" charset="-128"/>
              </a:defRPr>
            </a:lvl8pPr>
            <a:lvl9pPr marL="3886200" indent="-228600" eaLnBrk="0" fontAlgn="base" hangingPunct="0">
              <a:spcBef>
                <a:spcPct val="0"/>
              </a:spcBef>
              <a:spcAft>
                <a:spcPct val="0"/>
              </a:spcAft>
              <a:buChar char="•"/>
              <a:defRPr>
                <a:solidFill>
                  <a:srgbClr val="003893"/>
                </a:solidFill>
                <a:latin typeface="Arial" charset="0"/>
                <a:ea typeface="ＭＳ Ｐゴシック" pitchFamily="-110" charset="-128"/>
              </a:defRPr>
            </a:lvl9pPr>
          </a:lstStyle>
          <a:p>
            <a:pPr algn="ctr">
              <a:buFontTx/>
              <a:buNone/>
            </a:pPr>
            <a:r>
              <a:rPr lang="en-GB" sz="3600" b="1">
                <a:solidFill>
                  <a:srgbClr val="278BC7"/>
                </a:solidFill>
              </a:rPr>
              <a:t>Key issues </a:t>
            </a:r>
          </a:p>
        </p:txBody>
      </p:sp>
      <p:sp>
        <p:nvSpPr>
          <p:cNvPr id="30723" name="Rectangle 2"/>
          <p:cNvSpPr>
            <a:spLocks noChangeArrowheads="1"/>
          </p:cNvSpPr>
          <p:nvPr/>
        </p:nvSpPr>
        <p:spPr bwMode="auto">
          <a:xfrm>
            <a:off x="890588" y="1162050"/>
            <a:ext cx="46069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buClr>
                <a:srgbClr val="0072C6"/>
              </a:buClr>
              <a:buSzPct val="150000"/>
              <a:buFont typeface="Arial" pitchFamily="34" charset="0"/>
              <a:buChar char="•"/>
              <a:defRPr/>
            </a:pPr>
            <a:r>
              <a:rPr lang="en-GB" sz="2000" dirty="0">
                <a:solidFill>
                  <a:schemeClr val="tx1"/>
                </a:solidFill>
              </a:rPr>
              <a:t>Complexity </a:t>
            </a:r>
          </a:p>
          <a:p>
            <a:pPr marL="800100" lvl="1" indent="-342900">
              <a:buSzPct val="150000"/>
              <a:buFont typeface="Arial" pitchFamily="34" charset="0"/>
              <a:buChar char="–"/>
              <a:defRPr/>
            </a:pPr>
            <a:r>
              <a:rPr lang="en-GB" sz="2000" dirty="0">
                <a:solidFill>
                  <a:schemeClr val="tx1"/>
                </a:solidFill>
              </a:rPr>
              <a:t>It shall deliver proton radiotherapy for the prescribed Indication List </a:t>
            </a:r>
          </a:p>
          <a:p>
            <a:pPr marL="800100" lvl="1" indent="-342900">
              <a:buSzPct val="150000"/>
              <a:buFont typeface="Arial" pitchFamily="34" charset="0"/>
              <a:buChar char="–"/>
              <a:defRPr/>
            </a:pPr>
            <a:r>
              <a:rPr lang="en-GB" sz="2000" dirty="0">
                <a:solidFill>
                  <a:schemeClr val="tx1"/>
                </a:solidFill>
              </a:rPr>
              <a:t>Complex indication list with high proportion of    paediatrics</a:t>
            </a:r>
          </a:p>
          <a:p>
            <a:pPr marL="285750" indent="-285750">
              <a:buSzPct val="150000"/>
              <a:defRPr/>
            </a:pPr>
            <a:endParaRPr lang="en-GB" sz="2000" dirty="0">
              <a:solidFill>
                <a:schemeClr val="tx1"/>
              </a:solidFill>
            </a:endParaRPr>
          </a:p>
          <a:p>
            <a:pPr marL="285750" indent="-285750">
              <a:buClr>
                <a:srgbClr val="0072C6"/>
              </a:buClr>
              <a:buSzPct val="150000"/>
              <a:defRPr/>
            </a:pPr>
            <a:r>
              <a:rPr lang="en-GB" sz="2000" dirty="0">
                <a:solidFill>
                  <a:schemeClr val="tx1"/>
                </a:solidFill>
              </a:rPr>
              <a:t>Dose</a:t>
            </a:r>
          </a:p>
          <a:p>
            <a:pPr marL="800100" lvl="1" indent="-342900">
              <a:buSzPct val="150000"/>
              <a:buFont typeface="Arial" pitchFamily="34" charset="0"/>
              <a:buChar char="–"/>
              <a:defRPr/>
            </a:pPr>
            <a:r>
              <a:rPr lang="en-GB" sz="2000" dirty="0">
                <a:solidFill>
                  <a:schemeClr val="tx1"/>
                </a:solidFill>
              </a:rPr>
              <a:t>Improved dose distributions compared to photon radiotherapy</a:t>
            </a:r>
          </a:p>
          <a:p>
            <a:pPr marL="285750" indent="-285750">
              <a:buSzPct val="150000"/>
              <a:defRPr/>
            </a:pPr>
            <a:endParaRPr lang="en-GB" sz="2000" dirty="0">
              <a:solidFill>
                <a:schemeClr val="tx1"/>
              </a:solidFill>
            </a:endParaRPr>
          </a:p>
          <a:p>
            <a:pPr marL="285750" indent="-285750">
              <a:buClr>
                <a:srgbClr val="0072C6"/>
              </a:buClr>
              <a:buSzPct val="150000"/>
              <a:defRPr/>
            </a:pPr>
            <a:r>
              <a:rPr lang="en-GB" sz="2000" dirty="0">
                <a:solidFill>
                  <a:schemeClr val="tx1"/>
                </a:solidFill>
              </a:rPr>
              <a:t>Throughput </a:t>
            </a:r>
          </a:p>
          <a:p>
            <a:pPr marL="800100" lvl="1" indent="-342900">
              <a:buSzPct val="150000"/>
              <a:buFont typeface="Arial" pitchFamily="34" charset="0"/>
              <a:buChar char="–"/>
              <a:defRPr/>
            </a:pPr>
            <a:r>
              <a:rPr lang="en-GB" sz="2000" dirty="0">
                <a:solidFill>
                  <a:schemeClr val="tx1"/>
                </a:solidFill>
              </a:rPr>
              <a:t>It shall deliver the improved dose distribution to as many patients as possible</a:t>
            </a:r>
          </a:p>
          <a:p>
            <a:pPr>
              <a:buFontTx/>
              <a:buNone/>
              <a:defRPr/>
            </a:pPr>
            <a:endParaRPr lang="en-GB" sz="2400" dirty="0"/>
          </a:p>
        </p:txBody>
      </p:sp>
      <p:sp>
        <p:nvSpPr>
          <p:cNvPr id="2" name="Right Brace 1"/>
          <p:cNvSpPr/>
          <p:nvPr/>
        </p:nvSpPr>
        <p:spPr bwMode="auto">
          <a:xfrm>
            <a:off x="5502093" y="1162049"/>
            <a:ext cx="1554162" cy="5010150"/>
          </a:xfrm>
          <a:prstGeom prst="rightBrace">
            <a:avLst/>
          </a:prstGeom>
          <a:solidFill>
            <a:schemeClr val="bg1"/>
          </a:solidFill>
          <a:ln w="28575" cap="flat" cmpd="sng" algn="ctr">
            <a:solidFill>
              <a:srgbClr val="003893"/>
            </a:solidFill>
            <a:prstDash val="solid"/>
            <a:round/>
            <a:headEnd type="none" w="med" len="med"/>
            <a:tailEnd type="none" w="med" len="med"/>
          </a:ln>
          <a:effectLst/>
        </p:spPr>
        <p:txBody>
          <a:bodyPr rot="10800000" wrap="none" anchor="ctr"/>
          <a:lstStyle/>
          <a:p>
            <a:pPr marL="358775" indent="-185738">
              <a:defRPr/>
            </a:pPr>
            <a:endParaRPr lang="en-GB">
              <a:ln w="38100">
                <a:solidFill>
                  <a:schemeClr val="tx1"/>
                </a:solidFill>
              </a:ln>
              <a:solidFill>
                <a:schemeClr val="tx1"/>
              </a:solidFill>
              <a:latin typeface="Arial" pitchFamily="-65" charset="0"/>
            </a:endParaRPr>
          </a:p>
        </p:txBody>
      </p:sp>
      <p:sp>
        <p:nvSpPr>
          <p:cNvPr id="34821" name="TextBox 2"/>
          <p:cNvSpPr txBox="1">
            <a:spLocks noChangeArrowheads="1"/>
          </p:cNvSpPr>
          <p:nvPr/>
        </p:nvSpPr>
        <p:spPr bwMode="auto">
          <a:xfrm>
            <a:off x="6948264" y="3344862"/>
            <a:ext cx="133667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3893"/>
                </a:solidFill>
                <a:latin typeface="Arial" charset="0"/>
                <a:ea typeface="ＭＳ Ｐゴシック" pitchFamily="-110" charset="-128"/>
              </a:defRPr>
            </a:lvl1pPr>
            <a:lvl2pPr marL="742950" indent="-285750" eaLnBrk="0" hangingPunct="0">
              <a:defRPr>
                <a:solidFill>
                  <a:srgbClr val="003893"/>
                </a:solidFill>
                <a:latin typeface="Arial" charset="0"/>
                <a:ea typeface="ＭＳ Ｐゴシック" pitchFamily="-110" charset="-128"/>
              </a:defRPr>
            </a:lvl2pPr>
            <a:lvl3pPr marL="1143000" indent="-228600" eaLnBrk="0" hangingPunct="0">
              <a:defRPr>
                <a:solidFill>
                  <a:srgbClr val="003893"/>
                </a:solidFill>
                <a:latin typeface="Arial" charset="0"/>
                <a:ea typeface="ＭＳ Ｐゴシック" pitchFamily="-110" charset="-128"/>
              </a:defRPr>
            </a:lvl3pPr>
            <a:lvl4pPr marL="1600200" indent="-228600" eaLnBrk="0" hangingPunct="0">
              <a:defRPr>
                <a:solidFill>
                  <a:srgbClr val="003893"/>
                </a:solidFill>
                <a:latin typeface="Arial" charset="0"/>
                <a:ea typeface="ＭＳ Ｐゴシック" pitchFamily="-110" charset="-128"/>
              </a:defRPr>
            </a:lvl4pPr>
            <a:lvl5pPr marL="2057400" indent="-228600" eaLnBrk="0" hangingPunct="0">
              <a:defRPr>
                <a:solidFill>
                  <a:srgbClr val="003893"/>
                </a:solidFill>
                <a:latin typeface="Arial" charset="0"/>
                <a:ea typeface="ＭＳ Ｐゴシック" pitchFamily="-110" charset="-128"/>
              </a:defRPr>
            </a:lvl5pPr>
            <a:lvl6pPr marL="2514600" indent="-228600" eaLnBrk="0" fontAlgn="base" hangingPunct="0">
              <a:spcBef>
                <a:spcPct val="0"/>
              </a:spcBef>
              <a:spcAft>
                <a:spcPct val="0"/>
              </a:spcAft>
              <a:buChar char="•"/>
              <a:defRPr>
                <a:solidFill>
                  <a:srgbClr val="003893"/>
                </a:solidFill>
                <a:latin typeface="Arial" charset="0"/>
                <a:ea typeface="ＭＳ Ｐゴシック" pitchFamily="-110" charset="-128"/>
              </a:defRPr>
            </a:lvl6pPr>
            <a:lvl7pPr marL="2971800" indent="-228600" eaLnBrk="0" fontAlgn="base" hangingPunct="0">
              <a:spcBef>
                <a:spcPct val="0"/>
              </a:spcBef>
              <a:spcAft>
                <a:spcPct val="0"/>
              </a:spcAft>
              <a:buChar char="•"/>
              <a:defRPr>
                <a:solidFill>
                  <a:srgbClr val="003893"/>
                </a:solidFill>
                <a:latin typeface="Arial" charset="0"/>
                <a:ea typeface="ＭＳ Ｐゴシック" pitchFamily="-110" charset="-128"/>
              </a:defRPr>
            </a:lvl7pPr>
            <a:lvl8pPr marL="3429000" indent="-228600" eaLnBrk="0" fontAlgn="base" hangingPunct="0">
              <a:spcBef>
                <a:spcPct val="0"/>
              </a:spcBef>
              <a:spcAft>
                <a:spcPct val="0"/>
              </a:spcAft>
              <a:buChar char="•"/>
              <a:defRPr>
                <a:solidFill>
                  <a:srgbClr val="003893"/>
                </a:solidFill>
                <a:latin typeface="Arial" charset="0"/>
                <a:ea typeface="ＭＳ Ｐゴシック" pitchFamily="-110" charset="-128"/>
              </a:defRPr>
            </a:lvl8pPr>
            <a:lvl9pPr marL="3886200" indent="-228600" eaLnBrk="0" fontAlgn="base" hangingPunct="0">
              <a:spcBef>
                <a:spcPct val="0"/>
              </a:spcBef>
              <a:spcAft>
                <a:spcPct val="0"/>
              </a:spcAft>
              <a:buChar char="•"/>
              <a:defRPr>
                <a:solidFill>
                  <a:srgbClr val="003893"/>
                </a:solidFill>
                <a:latin typeface="Arial" charset="0"/>
                <a:ea typeface="ＭＳ Ｐゴシック" pitchFamily="-110" charset="-128"/>
              </a:defRPr>
            </a:lvl9pPr>
          </a:lstStyle>
          <a:p>
            <a:pPr algn="ctr" eaLnBrk="1" hangingPunct="1">
              <a:buFontTx/>
              <a:buNone/>
            </a:pPr>
            <a:r>
              <a:rPr lang="en-GB" dirty="0">
                <a:solidFill>
                  <a:schemeClr val="tx1"/>
                </a:solidFill>
              </a:rPr>
              <a:t>Value for money</a:t>
            </a:r>
          </a:p>
        </p:txBody>
      </p:sp>
    </p:spTree>
    <p:extLst>
      <p:ext uri="{BB962C8B-B14F-4D97-AF65-F5344CB8AC3E}">
        <p14:creationId xmlns:p14="http://schemas.microsoft.com/office/powerpoint/2010/main" val="19585038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8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482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88" y="1692275"/>
            <a:ext cx="8251825" cy="416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itle 1"/>
          <p:cNvSpPr>
            <a:spLocks/>
          </p:cNvSpPr>
          <p:nvPr/>
        </p:nvSpPr>
        <p:spPr bwMode="auto">
          <a:xfrm>
            <a:off x="385763" y="247650"/>
            <a:ext cx="8229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spcBef>
                <a:spcPct val="0"/>
              </a:spcBef>
              <a:buClrTx/>
              <a:buFontTx/>
              <a:buNone/>
            </a:pPr>
            <a:r>
              <a:rPr lang="en-GB" sz="2400" b="1">
                <a:solidFill>
                  <a:srgbClr val="278BC7"/>
                </a:solidFill>
              </a:rPr>
              <a:t>Indicative timeline</a:t>
            </a:r>
            <a:endParaRPr lang="en-US" sz="2400" b="1">
              <a:solidFill>
                <a:srgbClr val="278BC7"/>
              </a:solidFill>
            </a:endParaRPr>
          </a:p>
        </p:txBody>
      </p:sp>
      <p:sp>
        <p:nvSpPr>
          <p:cNvPr id="17412" name="Rectangle 1"/>
          <p:cNvSpPr>
            <a:spLocks noChangeArrowheads="1"/>
          </p:cNvSpPr>
          <p:nvPr/>
        </p:nvSpPr>
        <p:spPr bwMode="auto">
          <a:xfrm>
            <a:off x="4489450" y="3773488"/>
            <a:ext cx="174625" cy="13303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rot="10800000" wrap="none" anchor="ctr"/>
          <a:lstStyle/>
          <a:p>
            <a:pPr marL="358775" indent="-185738" eaLnBrk="1" hangingPunct="1">
              <a:spcBef>
                <a:spcPct val="0"/>
              </a:spcBef>
              <a:buClrTx/>
            </a:pPr>
            <a:endParaRPr lang="en-GB">
              <a:solidFill>
                <a:srgbClr val="003893"/>
              </a:solidFill>
            </a:endParaRPr>
          </a:p>
        </p:txBody>
      </p:sp>
      <p:sp>
        <p:nvSpPr>
          <p:cNvPr id="17413" name="Rectangle 4"/>
          <p:cNvSpPr>
            <a:spLocks noChangeArrowheads="1"/>
          </p:cNvSpPr>
          <p:nvPr/>
        </p:nvSpPr>
        <p:spPr bwMode="auto">
          <a:xfrm>
            <a:off x="3692525" y="3775075"/>
            <a:ext cx="174625" cy="133191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rot="10800000" wrap="none" anchor="ctr"/>
          <a:lstStyle/>
          <a:p>
            <a:pPr marL="358775" indent="-185738" eaLnBrk="1" hangingPunct="1">
              <a:spcBef>
                <a:spcPct val="0"/>
              </a:spcBef>
              <a:buClrTx/>
            </a:pPr>
            <a:endParaRPr lang="en-GB">
              <a:solidFill>
                <a:srgbClr val="003893"/>
              </a:solidFill>
            </a:endParaRPr>
          </a:p>
        </p:txBody>
      </p:sp>
      <p:cxnSp>
        <p:nvCxnSpPr>
          <p:cNvPr id="17414" name="Straight Connector 3"/>
          <p:cNvCxnSpPr>
            <a:cxnSpLocks noChangeShapeType="1"/>
          </p:cNvCxnSpPr>
          <p:nvPr/>
        </p:nvCxnSpPr>
        <p:spPr bwMode="auto">
          <a:xfrm>
            <a:off x="3611563" y="3775075"/>
            <a:ext cx="0" cy="1328738"/>
          </a:xfrm>
          <a:prstGeom prst="line">
            <a:avLst/>
          </a:prstGeom>
          <a:noFill/>
          <a:ln w="50800" cap="rnd" algn="ctr">
            <a:solidFill>
              <a:schemeClr val="tx1"/>
            </a:solidFill>
            <a:round/>
            <a:headEnd/>
            <a:tailEnd/>
          </a:ln>
          <a:extLst>
            <a:ext uri="{909E8E84-426E-40DD-AFC4-6F175D3DCCD1}">
              <a14:hiddenFill xmlns:a14="http://schemas.microsoft.com/office/drawing/2010/main">
                <a:noFill/>
              </a14:hiddenFill>
            </a:ext>
          </a:extLst>
        </p:spPr>
      </p:cxnSp>
      <p:cxnSp>
        <p:nvCxnSpPr>
          <p:cNvPr id="17415" name="Straight Connector 7"/>
          <p:cNvCxnSpPr>
            <a:cxnSpLocks noChangeShapeType="1"/>
          </p:cNvCxnSpPr>
          <p:nvPr/>
        </p:nvCxnSpPr>
        <p:spPr bwMode="auto">
          <a:xfrm>
            <a:off x="4098925" y="3800475"/>
            <a:ext cx="0" cy="1328738"/>
          </a:xfrm>
          <a:prstGeom prst="line">
            <a:avLst/>
          </a:prstGeom>
          <a:noFill/>
          <a:ln w="50800" cap="rnd" algn="ctr">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0647473"/>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36712"/>
            <a:ext cx="8526701" cy="5194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19495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12776"/>
            <a:ext cx="8712968" cy="3584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16296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 descr="Description: https://nbcolympictalk.files.wordpress.com/2013/11/usain-bolt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7725" y="1350963"/>
            <a:ext cx="5200650"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10255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Summarise</a:t>
            </a:r>
            <a:endParaRPr lang="en-GB" dirty="0"/>
          </a:p>
        </p:txBody>
      </p:sp>
      <p:sp>
        <p:nvSpPr>
          <p:cNvPr id="3" name="Content Placeholder 2"/>
          <p:cNvSpPr>
            <a:spLocks noGrp="1"/>
          </p:cNvSpPr>
          <p:nvPr>
            <p:ph idx="1"/>
          </p:nvPr>
        </p:nvSpPr>
        <p:spPr/>
        <p:txBody>
          <a:bodyPr/>
          <a:lstStyle/>
          <a:p>
            <a:r>
              <a:rPr lang="en-GB" sz="2400" dirty="0" smtClean="0"/>
              <a:t>Radiotherapy is an effective treatment of cancer and has advanced considerably over the last 20 years</a:t>
            </a:r>
          </a:p>
          <a:p>
            <a:r>
              <a:rPr lang="en-GB" sz="2400" dirty="0" smtClean="0"/>
              <a:t>Proton therapy is one development of radiotherapy that improves dose distribution and enhances outcome for patients</a:t>
            </a:r>
          </a:p>
          <a:p>
            <a:r>
              <a:rPr lang="en-GB" sz="2400" dirty="0"/>
              <a:t>T</a:t>
            </a:r>
            <a:r>
              <a:rPr lang="en-GB" sz="2400" dirty="0" smtClean="0"/>
              <a:t>he national facilities at the Christie and UCLH UK will offer a limited provision for patients that currently have to go abroad for treatment</a:t>
            </a:r>
          </a:p>
          <a:p>
            <a:r>
              <a:rPr lang="en-GB" sz="2400" dirty="0" smtClean="0"/>
              <a:t>Research into the technology and benefits of proton therapy is an important part of proton therapy developments in the UK </a:t>
            </a:r>
          </a:p>
        </p:txBody>
      </p:sp>
    </p:spTree>
    <p:extLst>
      <p:ext uri="{BB962C8B-B14F-4D97-AF65-F5344CB8AC3E}">
        <p14:creationId xmlns:p14="http://schemas.microsoft.com/office/powerpoint/2010/main" val="2611391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4704" y="188640"/>
            <a:ext cx="8229600" cy="1143000"/>
          </a:xfrm>
        </p:spPr>
        <p:txBody>
          <a:bodyPr/>
          <a:lstStyle/>
          <a:p>
            <a:r>
              <a:rPr lang="en-US" dirty="0" smtClean="0"/>
              <a:t>A little history…</a:t>
            </a:r>
            <a:endParaRPr lang="en-US" dirty="0"/>
          </a:p>
        </p:txBody>
      </p:sp>
      <p:pic>
        <p:nvPicPr>
          <p:cNvPr id="5" name="Picture 4"/>
          <p:cNvPicPr>
            <a:picLocks noChangeAspect="1"/>
          </p:cNvPicPr>
          <p:nvPr/>
        </p:nvPicPr>
        <p:blipFill>
          <a:blip r:embed="rId2"/>
          <a:stretch>
            <a:fillRect/>
          </a:stretch>
        </p:blipFill>
        <p:spPr>
          <a:xfrm>
            <a:off x="5410200" y="3573016"/>
            <a:ext cx="3276600" cy="2794000"/>
          </a:xfrm>
          <a:prstGeom prst="rect">
            <a:avLst/>
          </a:prstGeom>
        </p:spPr>
      </p:pic>
      <p:sp>
        <p:nvSpPr>
          <p:cNvPr id="6" name="TextBox 5"/>
          <p:cNvSpPr txBox="1"/>
          <p:nvPr/>
        </p:nvSpPr>
        <p:spPr>
          <a:xfrm>
            <a:off x="683569" y="4149080"/>
            <a:ext cx="4608512" cy="2585323"/>
          </a:xfrm>
          <a:prstGeom prst="rect">
            <a:avLst/>
          </a:prstGeom>
          <a:noFill/>
        </p:spPr>
        <p:txBody>
          <a:bodyPr wrap="square" rtlCol="0">
            <a:spAutoFit/>
          </a:bodyPr>
          <a:lstStyle/>
          <a:p>
            <a:r>
              <a:rPr lang="en-US" dirty="0" smtClean="0">
                <a:solidFill>
                  <a:schemeClr val="tx2"/>
                </a:solidFill>
              </a:rPr>
              <a:t>Very quickly after Roentgen’s discovery of X-rays and Marie Curie’s discovery of radioactivity, they were both being used to treat disease, including cancer</a:t>
            </a:r>
          </a:p>
          <a:p>
            <a:endParaRPr lang="en-US" dirty="0">
              <a:solidFill>
                <a:schemeClr val="tx2"/>
              </a:solidFill>
            </a:endParaRPr>
          </a:p>
          <a:p>
            <a:r>
              <a:rPr lang="en-US" dirty="0" smtClean="0">
                <a:solidFill>
                  <a:schemeClr val="tx2"/>
                </a:solidFill>
              </a:rPr>
              <a:t>Freund/Schiff 1896 – skin treatments</a:t>
            </a:r>
          </a:p>
          <a:p>
            <a:r>
              <a:rPr lang="en-US" dirty="0" smtClean="0">
                <a:solidFill>
                  <a:schemeClr val="tx2"/>
                </a:solidFill>
              </a:rPr>
              <a:t>Emil </a:t>
            </a:r>
            <a:r>
              <a:rPr lang="en-US" dirty="0" err="1" smtClean="0">
                <a:solidFill>
                  <a:schemeClr val="tx2"/>
                </a:solidFill>
              </a:rPr>
              <a:t>Grubbe</a:t>
            </a:r>
            <a:r>
              <a:rPr lang="en-US" dirty="0">
                <a:solidFill>
                  <a:schemeClr val="tx2"/>
                </a:solidFill>
              </a:rPr>
              <a:t> </a:t>
            </a:r>
            <a:r>
              <a:rPr lang="en-US" dirty="0" smtClean="0">
                <a:solidFill>
                  <a:schemeClr val="tx2"/>
                </a:solidFill>
              </a:rPr>
              <a:t>1897 – cancer treatment</a:t>
            </a:r>
          </a:p>
          <a:p>
            <a:r>
              <a:rPr lang="en-US" dirty="0" smtClean="0">
                <a:solidFill>
                  <a:schemeClr val="tx2"/>
                </a:solidFill>
              </a:rPr>
              <a:t>Herbert Jackson 1896 – use of electron focusing</a:t>
            </a:r>
            <a:endParaRPr lang="en-US" dirty="0">
              <a:solidFill>
                <a:schemeClr val="tx2"/>
              </a:solidFill>
            </a:endParaRPr>
          </a:p>
        </p:txBody>
      </p:sp>
      <p:pic>
        <p:nvPicPr>
          <p:cNvPr id="7" name="Picture 6"/>
          <p:cNvPicPr>
            <a:picLocks noChangeAspect="1"/>
          </p:cNvPicPr>
          <p:nvPr/>
        </p:nvPicPr>
        <p:blipFill>
          <a:blip r:embed="rId3"/>
          <a:stretch>
            <a:fillRect/>
          </a:stretch>
        </p:blipFill>
        <p:spPr>
          <a:xfrm>
            <a:off x="5442712" y="332656"/>
            <a:ext cx="3302000" cy="2895600"/>
          </a:xfrm>
          <a:prstGeom prst="rect">
            <a:avLst/>
          </a:prstGeom>
        </p:spPr>
      </p:pic>
      <p:pic>
        <p:nvPicPr>
          <p:cNvPr id="8" name="Picture 7"/>
          <p:cNvPicPr>
            <a:picLocks noChangeAspect="1"/>
          </p:cNvPicPr>
          <p:nvPr/>
        </p:nvPicPr>
        <p:blipFill>
          <a:blip r:embed="rId4"/>
          <a:stretch>
            <a:fillRect/>
          </a:stretch>
        </p:blipFill>
        <p:spPr>
          <a:xfrm>
            <a:off x="683569" y="1484784"/>
            <a:ext cx="1774111" cy="2492896"/>
          </a:xfrm>
          <a:prstGeom prst="rect">
            <a:avLst/>
          </a:prstGeom>
        </p:spPr>
      </p:pic>
      <p:pic>
        <p:nvPicPr>
          <p:cNvPr id="9" name="Picture 8"/>
          <p:cNvPicPr>
            <a:picLocks noChangeAspect="1"/>
          </p:cNvPicPr>
          <p:nvPr/>
        </p:nvPicPr>
        <p:blipFill>
          <a:blip r:embed="rId5"/>
          <a:stretch>
            <a:fillRect/>
          </a:stretch>
        </p:blipFill>
        <p:spPr>
          <a:xfrm>
            <a:off x="2532643" y="1484784"/>
            <a:ext cx="1679317" cy="2518976"/>
          </a:xfrm>
          <a:prstGeom prst="rect">
            <a:avLst/>
          </a:prstGeom>
        </p:spPr>
      </p:pic>
    </p:spTree>
    <p:extLst>
      <p:ext uri="{BB962C8B-B14F-4D97-AF65-F5344CB8AC3E}">
        <p14:creationId xmlns:p14="http://schemas.microsoft.com/office/powerpoint/2010/main" val="2657665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smorgasbord of radiotherapy</a:t>
            </a:r>
            <a:endParaRPr lang="en-US" dirty="0"/>
          </a:p>
        </p:txBody>
      </p:sp>
      <p:pic>
        <p:nvPicPr>
          <p:cNvPr id="4" name="Picture 3"/>
          <p:cNvPicPr>
            <a:picLocks noChangeAspect="1"/>
          </p:cNvPicPr>
          <p:nvPr/>
        </p:nvPicPr>
        <p:blipFill>
          <a:blip r:embed="rId2"/>
          <a:stretch>
            <a:fillRect/>
          </a:stretch>
        </p:blipFill>
        <p:spPr>
          <a:xfrm>
            <a:off x="2483768" y="1143001"/>
            <a:ext cx="1915450" cy="1637928"/>
          </a:xfrm>
          <a:prstGeom prst="rect">
            <a:avLst/>
          </a:prstGeom>
        </p:spPr>
      </p:pic>
      <p:pic>
        <p:nvPicPr>
          <p:cNvPr id="5" name="Picture 4"/>
          <p:cNvPicPr>
            <a:picLocks noChangeAspect="1"/>
          </p:cNvPicPr>
          <p:nvPr/>
        </p:nvPicPr>
        <p:blipFill>
          <a:blip r:embed="rId3"/>
          <a:stretch>
            <a:fillRect/>
          </a:stretch>
        </p:blipFill>
        <p:spPr>
          <a:xfrm>
            <a:off x="2671026" y="2809411"/>
            <a:ext cx="1728192" cy="1425759"/>
          </a:xfrm>
          <a:prstGeom prst="rect">
            <a:avLst/>
          </a:prstGeom>
        </p:spPr>
      </p:pic>
      <p:pic>
        <p:nvPicPr>
          <p:cNvPr id="6" name="Picture 5"/>
          <p:cNvPicPr>
            <a:picLocks noChangeAspect="1"/>
          </p:cNvPicPr>
          <p:nvPr/>
        </p:nvPicPr>
        <p:blipFill>
          <a:blip r:embed="rId4"/>
          <a:stretch>
            <a:fillRect/>
          </a:stretch>
        </p:blipFill>
        <p:spPr>
          <a:xfrm>
            <a:off x="683568" y="2326136"/>
            <a:ext cx="1770554" cy="899983"/>
          </a:xfrm>
          <a:prstGeom prst="rect">
            <a:avLst/>
          </a:prstGeom>
        </p:spPr>
      </p:pic>
      <p:pic>
        <p:nvPicPr>
          <p:cNvPr id="7" name="Picture 6"/>
          <p:cNvPicPr>
            <a:picLocks noChangeAspect="1"/>
          </p:cNvPicPr>
          <p:nvPr/>
        </p:nvPicPr>
        <p:blipFill>
          <a:blip r:embed="rId5"/>
          <a:stretch>
            <a:fillRect/>
          </a:stretch>
        </p:blipFill>
        <p:spPr>
          <a:xfrm>
            <a:off x="683568" y="1218562"/>
            <a:ext cx="1770554" cy="934852"/>
          </a:xfrm>
          <a:prstGeom prst="rect">
            <a:avLst/>
          </a:prstGeom>
        </p:spPr>
      </p:pic>
      <p:sp>
        <p:nvSpPr>
          <p:cNvPr id="9" name="TextBox 8"/>
          <p:cNvSpPr txBox="1"/>
          <p:nvPr/>
        </p:nvSpPr>
        <p:spPr>
          <a:xfrm>
            <a:off x="471975" y="3565465"/>
            <a:ext cx="2232248" cy="1815882"/>
          </a:xfrm>
          <a:prstGeom prst="rect">
            <a:avLst/>
          </a:prstGeom>
          <a:noFill/>
        </p:spPr>
        <p:txBody>
          <a:bodyPr wrap="square" rtlCol="0">
            <a:spAutoFit/>
          </a:bodyPr>
          <a:lstStyle/>
          <a:p>
            <a:r>
              <a:rPr lang="en-US" sz="1600" dirty="0" smtClean="0">
                <a:solidFill>
                  <a:srgbClr val="1F497D"/>
                </a:solidFill>
              </a:rPr>
              <a:t>Brachytherapy:</a:t>
            </a:r>
          </a:p>
          <a:p>
            <a:endParaRPr lang="en-US" sz="1600" dirty="0">
              <a:solidFill>
                <a:srgbClr val="1F497D"/>
              </a:solidFill>
            </a:endParaRPr>
          </a:p>
          <a:p>
            <a:r>
              <a:rPr lang="en-US" sz="1600" dirty="0" smtClean="0">
                <a:solidFill>
                  <a:srgbClr val="1F497D"/>
                </a:solidFill>
              </a:rPr>
              <a:t>X, </a:t>
            </a:r>
            <a:r>
              <a:rPr lang="en-US" sz="1600" dirty="0" smtClean="0">
                <a:solidFill>
                  <a:srgbClr val="1F497D"/>
                </a:solidFill>
                <a:latin typeface="Symbol" charset="2"/>
                <a:cs typeface="Symbol" charset="2"/>
              </a:rPr>
              <a:t>g</a:t>
            </a:r>
            <a:r>
              <a:rPr lang="en-US" sz="1600" dirty="0" smtClean="0">
                <a:solidFill>
                  <a:srgbClr val="1F497D"/>
                </a:solidFill>
              </a:rPr>
              <a:t>, </a:t>
            </a:r>
            <a:r>
              <a:rPr lang="en-US" sz="1600" dirty="0" smtClean="0">
                <a:solidFill>
                  <a:srgbClr val="1F497D"/>
                </a:solidFill>
                <a:latin typeface="Symbol" charset="2"/>
                <a:cs typeface="Symbol" charset="2"/>
              </a:rPr>
              <a:t>b</a:t>
            </a:r>
          </a:p>
          <a:p>
            <a:endParaRPr lang="en-US" sz="1600" dirty="0">
              <a:solidFill>
                <a:srgbClr val="1F497D"/>
              </a:solidFill>
            </a:endParaRPr>
          </a:p>
          <a:p>
            <a:r>
              <a:rPr lang="en-US" sz="1600" dirty="0" smtClean="0">
                <a:solidFill>
                  <a:srgbClr val="1F497D"/>
                </a:solidFill>
              </a:rPr>
              <a:t>Ir-192, Co-60, Cs-137, Au-198</a:t>
            </a:r>
          </a:p>
          <a:p>
            <a:r>
              <a:rPr lang="en-US" sz="1600" dirty="0" smtClean="0">
                <a:solidFill>
                  <a:srgbClr val="1F497D"/>
                </a:solidFill>
              </a:rPr>
              <a:t>I-125, Ra-226</a:t>
            </a:r>
          </a:p>
        </p:txBody>
      </p:sp>
      <p:sp>
        <p:nvSpPr>
          <p:cNvPr id="10" name="TextBox 9"/>
          <p:cNvSpPr txBox="1"/>
          <p:nvPr/>
        </p:nvSpPr>
        <p:spPr>
          <a:xfrm>
            <a:off x="2671026" y="4581128"/>
            <a:ext cx="1828966" cy="1323439"/>
          </a:xfrm>
          <a:prstGeom prst="rect">
            <a:avLst/>
          </a:prstGeom>
          <a:noFill/>
        </p:spPr>
        <p:txBody>
          <a:bodyPr wrap="square" rtlCol="0">
            <a:spAutoFit/>
          </a:bodyPr>
          <a:lstStyle/>
          <a:p>
            <a:r>
              <a:rPr lang="en-US" sz="1600" dirty="0" err="1" smtClean="0">
                <a:solidFill>
                  <a:srgbClr val="1F497D"/>
                </a:solidFill>
              </a:rPr>
              <a:t>Teletherapy</a:t>
            </a:r>
            <a:endParaRPr lang="en-US" sz="1600" dirty="0" smtClean="0">
              <a:solidFill>
                <a:srgbClr val="1F497D"/>
              </a:solidFill>
            </a:endParaRPr>
          </a:p>
          <a:p>
            <a:endParaRPr lang="en-US" sz="1600" dirty="0">
              <a:solidFill>
                <a:srgbClr val="1F497D"/>
              </a:solidFill>
            </a:endParaRPr>
          </a:p>
          <a:p>
            <a:r>
              <a:rPr lang="en-US" sz="1600" dirty="0" smtClean="0">
                <a:solidFill>
                  <a:srgbClr val="1F497D"/>
                </a:solidFill>
                <a:latin typeface="Symbol" charset="2"/>
                <a:cs typeface="Symbol" charset="2"/>
              </a:rPr>
              <a:t>g</a:t>
            </a:r>
          </a:p>
          <a:p>
            <a:endParaRPr lang="en-US" sz="1600" dirty="0">
              <a:solidFill>
                <a:srgbClr val="1F497D"/>
              </a:solidFill>
            </a:endParaRPr>
          </a:p>
          <a:p>
            <a:r>
              <a:rPr lang="en-US" sz="1600" dirty="0" smtClean="0">
                <a:solidFill>
                  <a:srgbClr val="1F497D"/>
                </a:solidFill>
              </a:rPr>
              <a:t>Co-60, Cs-137</a:t>
            </a:r>
          </a:p>
        </p:txBody>
      </p:sp>
      <p:pic>
        <p:nvPicPr>
          <p:cNvPr id="11" name="Picture 10"/>
          <p:cNvPicPr>
            <a:picLocks noChangeAspect="1"/>
          </p:cNvPicPr>
          <p:nvPr/>
        </p:nvPicPr>
        <p:blipFill>
          <a:blip r:embed="rId6"/>
          <a:stretch>
            <a:fillRect/>
          </a:stretch>
        </p:blipFill>
        <p:spPr>
          <a:xfrm>
            <a:off x="4499992" y="1143000"/>
            <a:ext cx="1584176" cy="1584176"/>
          </a:xfrm>
          <a:prstGeom prst="rect">
            <a:avLst/>
          </a:prstGeom>
        </p:spPr>
      </p:pic>
      <p:pic>
        <p:nvPicPr>
          <p:cNvPr id="12" name="Picture 11"/>
          <p:cNvPicPr>
            <a:picLocks noChangeAspect="1"/>
          </p:cNvPicPr>
          <p:nvPr/>
        </p:nvPicPr>
        <p:blipFill>
          <a:blip r:embed="rId7"/>
          <a:stretch>
            <a:fillRect/>
          </a:stretch>
        </p:blipFill>
        <p:spPr>
          <a:xfrm>
            <a:off x="4509344" y="2852936"/>
            <a:ext cx="1707742" cy="1584176"/>
          </a:xfrm>
          <a:prstGeom prst="rect">
            <a:avLst/>
          </a:prstGeom>
        </p:spPr>
      </p:pic>
      <p:sp>
        <p:nvSpPr>
          <p:cNvPr id="13" name="TextBox 12"/>
          <p:cNvSpPr txBox="1"/>
          <p:nvPr/>
        </p:nvSpPr>
        <p:spPr>
          <a:xfrm>
            <a:off x="4483103" y="4575557"/>
            <a:ext cx="1828966" cy="2062103"/>
          </a:xfrm>
          <a:prstGeom prst="rect">
            <a:avLst/>
          </a:prstGeom>
          <a:noFill/>
        </p:spPr>
        <p:txBody>
          <a:bodyPr wrap="square" rtlCol="0">
            <a:spAutoFit/>
          </a:bodyPr>
          <a:lstStyle/>
          <a:p>
            <a:r>
              <a:rPr lang="en-US" sz="1600" dirty="0" smtClean="0">
                <a:solidFill>
                  <a:srgbClr val="1F497D"/>
                </a:solidFill>
              </a:rPr>
              <a:t>X-ray radiotherapy</a:t>
            </a:r>
          </a:p>
          <a:p>
            <a:endParaRPr lang="en-US" sz="1600" dirty="0" smtClean="0">
              <a:solidFill>
                <a:srgbClr val="1F497D"/>
              </a:solidFill>
              <a:latin typeface="Arial"/>
              <a:cs typeface="Arial"/>
            </a:endParaRPr>
          </a:p>
          <a:p>
            <a:r>
              <a:rPr lang="en-US" sz="1600" dirty="0">
                <a:solidFill>
                  <a:srgbClr val="1F497D"/>
                </a:solidFill>
                <a:latin typeface="Arial"/>
                <a:cs typeface="Arial"/>
              </a:rPr>
              <a:t>X</a:t>
            </a:r>
            <a:endParaRPr lang="en-US" sz="1600" dirty="0" smtClean="0">
              <a:solidFill>
                <a:srgbClr val="1F497D"/>
              </a:solidFill>
              <a:latin typeface="Arial"/>
              <a:cs typeface="Arial"/>
            </a:endParaRPr>
          </a:p>
          <a:p>
            <a:endParaRPr lang="en-US" sz="1600" dirty="0">
              <a:solidFill>
                <a:srgbClr val="1F497D"/>
              </a:solidFill>
            </a:endParaRPr>
          </a:p>
          <a:p>
            <a:r>
              <a:rPr lang="en-US" sz="1600" dirty="0" smtClean="0">
                <a:solidFill>
                  <a:srgbClr val="1F497D"/>
                </a:solidFill>
              </a:rPr>
              <a:t>6-40 MeV electrons onto W target</a:t>
            </a:r>
          </a:p>
        </p:txBody>
      </p:sp>
      <p:pic>
        <p:nvPicPr>
          <p:cNvPr id="14"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12273" t="13409" r="50057" b="52727"/>
          <a:stretch/>
        </p:blipFill>
        <p:spPr bwMode="auto">
          <a:xfrm>
            <a:off x="6275941" y="1143001"/>
            <a:ext cx="2398697" cy="1617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9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12069" y="2877563"/>
            <a:ext cx="2376054" cy="1559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6436156" y="4588498"/>
            <a:ext cx="1828966" cy="1569660"/>
          </a:xfrm>
          <a:prstGeom prst="rect">
            <a:avLst/>
          </a:prstGeom>
          <a:noFill/>
        </p:spPr>
        <p:txBody>
          <a:bodyPr wrap="square" rtlCol="0">
            <a:spAutoFit/>
          </a:bodyPr>
          <a:lstStyle/>
          <a:p>
            <a:r>
              <a:rPr lang="en-US" sz="1600" dirty="0" smtClean="0">
                <a:solidFill>
                  <a:srgbClr val="1F497D"/>
                </a:solidFill>
              </a:rPr>
              <a:t>Particle therapy</a:t>
            </a:r>
          </a:p>
          <a:p>
            <a:endParaRPr lang="en-US" sz="1600" dirty="0" smtClean="0">
              <a:solidFill>
                <a:srgbClr val="1F497D"/>
              </a:solidFill>
              <a:latin typeface="Arial"/>
              <a:cs typeface="Arial"/>
            </a:endParaRPr>
          </a:p>
          <a:p>
            <a:r>
              <a:rPr lang="en-US" sz="1600" dirty="0" smtClean="0">
                <a:solidFill>
                  <a:srgbClr val="1F497D"/>
                </a:solidFill>
                <a:latin typeface="Arial"/>
                <a:cs typeface="Arial"/>
              </a:rPr>
              <a:t>p, C, etc.</a:t>
            </a:r>
          </a:p>
          <a:p>
            <a:endParaRPr lang="en-US" sz="1600" dirty="0" smtClean="0">
              <a:solidFill>
                <a:srgbClr val="1F497D"/>
              </a:solidFill>
            </a:endParaRPr>
          </a:p>
          <a:p>
            <a:r>
              <a:rPr lang="en-US" sz="1600" dirty="0" smtClean="0">
                <a:solidFill>
                  <a:srgbClr val="1F497D"/>
                </a:solidFill>
              </a:rPr>
              <a:t>Cyclotrons, synchrotrons etc.</a:t>
            </a:r>
            <a:endParaRPr lang="en-US" sz="1600" dirty="0">
              <a:solidFill>
                <a:srgbClr val="1F497D"/>
              </a:solidFill>
            </a:endParaRPr>
          </a:p>
        </p:txBody>
      </p:sp>
    </p:spTree>
    <p:extLst>
      <p:ext uri="{BB962C8B-B14F-4D97-AF65-F5344CB8AC3E}">
        <p14:creationId xmlns:p14="http://schemas.microsoft.com/office/powerpoint/2010/main" val="2595519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Radiotherapy Linear Accelerator</a:t>
            </a:r>
            <a:endParaRPr lang="en-GB" dirty="0"/>
          </a:p>
        </p:txBody>
      </p:sp>
      <p:sp>
        <p:nvSpPr>
          <p:cNvPr id="3" name="Content Placeholder 2"/>
          <p:cNvSpPr>
            <a:spLocks noGrp="1"/>
          </p:cNvSpPr>
          <p:nvPr>
            <p:ph idx="1"/>
          </p:nvPr>
        </p:nvSpPr>
        <p:spPr/>
        <p:txBody>
          <a:bodyPr/>
          <a:lstStyle/>
          <a:p>
            <a:r>
              <a:rPr lang="en-GB" dirty="0" smtClean="0"/>
              <a:t>Electron</a:t>
            </a:r>
          </a:p>
          <a:p>
            <a:r>
              <a:rPr lang="en-GB" dirty="0" smtClean="0"/>
              <a:t>Standing or travelling wave</a:t>
            </a:r>
          </a:p>
          <a:p>
            <a:r>
              <a:rPr lang="en-GB" dirty="0" smtClean="0"/>
              <a:t>4- 20 MV but most commonly 6 -</a:t>
            </a:r>
            <a:r>
              <a:rPr lang="en-GB" dirty="0" smtClean="0"/>
              <a:t>10MV</a:t>
            </a:r>
          </a:p>
          <a:p>
            <a:r>
              <a:rPr lang="en-GB" dirty="0" smtClean="0"/>
              <a:t>Dose rate for photons ~ 5Gy a minute</a:t>
            </a:r>
          </a:p>
          <a:p>
            <a:r>
              <a:rPr lang="en-GB" dirty="0" smtClean="0"/>
              <a:t>Field size 30x40cm – 5mm MLC </a:t>
            </a:r>
            <a:endParaRPr lang="en-GB" dirty="0" smtClean="0"/>
          </a:p>
          <a:p>
            <a:r>
              <a:rPr lang="en-GB" dirty="0" smtClean="0"/>
              <a:t>Electrons </a:t>
            </a:r>
            <a:r>
              <a:rPr lang="en-GB" dirty="0" smtClean="0"/>
              <a:t>impact </a:t>
            </a:r>
            <a:r>
              <a:rPr lang="en-GB" dirty="0" smtClean="0"/>
              <a:t>on a tungsten transmission target to produce x-ray beam</a:t>
            </a:r>
          </a:p>
          <a:p>
            <a:r>
              <a:rPr lang="en-GB" dirty="0" smtClean="0"/>
              <a:t>Beam flattened and </a:t>
            </a:r>
            <a:r>
              <a:rPr lang="en-GB" dirty="0" smtClean="0"/>
              <a:t>shaped</a:t>
            </a:r>
          </a:p>
          <a:p>
            <a:pPr marL="0" indent="0">
              <a:buNone/>
            </a:pPr>
            <a:endParaRPr lang="en-GB" dirty="0" smtClean="0"/>
          </a:p>
        </p:txBody>
      </p:sp>
    </p:spTree>
    <p:extLst>
      <p:ext uri="{BB962C8B-B14F-4D97-AF65-F5344CB8AC3E}">
        <p14:creationId xmlns:p14="http://schemas.microsoft.com/office/powerpoint/2010/main" val="2454114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External Beam  Radiotherapy</a:t>
            </a:r>
            <a:endParaRPr lang="en-GB"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4000" y="1601181"/>
            <a:ext cx="6336000" cy="4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66682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Prostate Cancer U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7714" y="1417638"/>
            <a:ext cx="7148571" cy="40197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1913" y="1340767"/>
            <a:ext cx="5218656" cy="5197781"/>
          </a:xfrm>
          <a:prstGeom prst="rect">
            <a:avLst/>
          </a:prstGeom>
        </p:spPr>
      </p:pic>
      <p:sp>
        <p:nvSpPr>
          <p:cNvPr id="4" name="Title 1"/>
          <p:cNvSpPr txBox="1">
            <a:spLocks/>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sz="3600" b="1">
                <a:solidFill>
                  <a:srgbClr val="278BC7"/>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600" b="1">
                <a:solidFill>
                  <a:srgbClr val="278BC7"/>
                </a:solidFill>
                <a:latin typeface="Arial" pitchFamily="-65" charset="0"/>
                <a:ea typeface="ＭＳ Ｐゴシック" pitchFamily="-65" charset="-128"/>
                <a:cs typeface="ＭＳ Ｐゴシック" pitchFamily="-65" charset="-128"/>
              </a:defRPr>
            </a:lvl2pPr>
            <a:lvl3pPr algn="ctr" rtl="0" eaLnBrk="0" fontAlgn="base" hangingPunct="0">
              <a:spcBef>
                <a:spcPct val="0"/>
              </a:spcBef>
              <a:spcAft>
                <a:spcPct val="0"/>
              </a:spcAft>
              <a:defRPr sz="3600" b="1">
                <a:solidFill>
                  <a:srgbClr val="278BC7"/>
                </a:solidFill>
                <a:latin typeface="Arial" pitchFamily="-65" charset="0"/>
                <a:ea typeface="ＭＳ Ｐゴシック" pitchFamily="-65" charset="-128"/>
                <a:cs typeface="ＭＳ Ｐゴシック" pitchFamily="-65" charset="-128"/>
              </a:defRPr>
            </a:lvl3pPr>
            <a:lvl4pPr algn="ctr" rtl="0" eaLnBrk="0" fontAlgn="base" hangingPunct="0">
              <a:spcBef>
                <a:spcPct val="0"/>
              </a:spcBef>
              <a:spcAft>
                <a:spcPct val="0"/>
              </a:spcAft>
              <a:defRPr sz="3600" b="1">
                <a:solidFill>
                  <a:srgbClr val="278BC7"/>
                </a:solidFill>
                <a:latin typeface="Arial" pitchFamily="-65" charset="0"/>
                <a:ea typeface="ＭＳ Ｐゴシック" pitchFamily="-65" charset="-128"/>
                <a:cs typeface="ＭＳ Ｐゴシック" pitchFamily="-65" charset="-128"/>
              </a:defRPr>
            </a:lvl4pPr>
            <a:lvl5pPr algn="ctr" rtl="0" eaLnBrk="0" fontAlgn="base" hangingPunct="0">
              <a:spcBef>
                <a:spcPct val="0"/>
              </a:spcBef>
              <a:spcAft>
                <a:spcPct val="0"/>
              </a:spcAft>
              <a:defRPr sz="3600" b="1">
                <a:solidFill>
                  <a:srgbClr val="278BC7"/>
                </a:solidFill>
                <a:latin typeface="Arial" pitchFamily="-65" charset="0"/>
                <a:ea typeface="ＭＳ Ｐゴシック" pitchFamily="-65" charset="-128"/>
                <a:cs typeface="ＭＳ Ｐゴシック" pitchFamily="-65" charset="-128"/>
              </a:defRPr>
            </a:lvl5pPr>
            <a:lvl6pPr marL="457200" algn="ctr" rtl="0" fontAlgn="base">
              <a:spcBef>
                <a:spcPct val="0"/>
              </a:spcBef>
              <a:spcAft>
                <a:spcPct val="0"/>
              </a:spcAft>
              <a:defRPr sz="3600" b="1">
                <a:solidFill>
                  <a:srgbClr val="278BC7"/>
                </a:solidFill>
                <a:latin typeface="Arial" pitchFamily="-65" charset="0"/>
              </a:defRPr>
            </a:lvl6pPr>
            <a:lvl7pPr marL="914400" algn="ctr" rtl="0" fontAlgn="base">
              <a:spcBef>
                <a:spcPct val="0"/>
              </a:spcBef>
              <a:spcAft>
                <a:spcPct val="0"/>
              </a:spcAft>
              <a:defRPr sz="3600" b="1">
                <a:solidFill>
                  <a:srgbClr val="278BC7"/>
                </a:solidFill>
                <a:latin typeface="Arial" pitchFamily="-65" charset="0"/>
              </a:defRPr>
            </a:lvl7pPr>
            <a:lvl8pPr marL="1371600" algn="ctr" rtl="0" fontAlgn="base">
              <a:spcBef>
                <a:spcPct val="0"/>
              </a:spcBef>
              <a:spcAft>
                <a:spcPct val="0"/>
              </a:spcAft>
              <a:defRPr sz="3600" b="1">
                <a:solidFill>
                  <a:srgbClr val="278BC7"/>
                </a:solidFill>
                <a:latin typeface="Arial" pitchFamily="-65" charset="0"/>
              </a:defRPr>
            </a:lvl8pPr>
            <a:lvl9pPr marL="1828800" algn="ctr" rtl="0" fontAlgn="base">
              <a:spcBef>
                <a:spcPct val="0"/>
              </a:spcBef>
              <a:spcAft>
                <a:spcPct val="0"/>
              </a:spcAft>
              <a:defRPr sz="3600" b="1">
                <a:solidFill>
                  <a:srgbClr val="278BC7"/>
                </a:solidFill>
                <a:latin typeface="Arial" pitchFamily="-65" charset="0"/>
              </a:defRPr>
            </a:lvl9pPr>
          </a:lstStyle>
          <a:p>
            <a:r>
              <a:rPr lang="en-GB" dirty="0" smtClean="0"/>
              <a:t>Prostate </a:t>
            </a:r>
            <a:endParaRPr lang="en-GB" dirty="0"/>
          </a:p>
        </p:txBody>
      </p:sp>
    </p:spTree>
    <p:extLst>
      <p:ext uri="{BB962C8B-B14F-4D97-AF65-F5344CB8AC3E}">
        <p14:creationId xmlns:p14="http://schemas.microsoft.com/office/powerpoint/2010/main" val="157673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4294967295"/>
          </p:nvPr>
        </p:nvSpPr>
        <p:spPr>
          <a:xfrm>
            <a:off x="3492500" y="6524625"/>
            <a:ext cx="2133600" cy="333375"/>
          </a:xfrm>
          <a:prstGeom prst="rect">
            <a:avLst/>
          </a:prstGeom>
          <a:ln/>
        </p:spPr>
        <p:txBody>
          <a:bodyPr/>
          <a:lstStyle/>
          <a:p>
            <a:fld id="{40E8B31F-578E-4B0D-A31E-06A113E071C0}" type="slidenum">
              <a:rPr lang="en-GB"/>
              <a:pPr/>
              <a:t>9</a:t>
            </a:fld>
            <a:endParaRPr lang="en-GB"/>
          </a:p>
        </p:txBody>
      </p:sp>
      <p:sp>
        <p:nvSpPr>
          <p:cNvPr id="22530" name="Rectangle 2"/>
          <p:cNvSpPr>
            <a:spLocks noGrp="1" noChangeArrowheads="1"/>
          </p:cNvSpPr>
          <p:nvPr>
            <p:ph type="title" idx="4294967295"/>
          </p:nvPr>
        </p:nvSpPr>
        <p:spPr/>
        <p:txBody>
          <a:bodyPr/>
          <a:lstStyle/>
          <a:p>
            <a:pPr eaLnBrk="1" hangingPunct="1"/>
            <a:r>
              <a:rPr lang="en-GB" smtClean="0"/>
              <a:t>Single beam isodose plot</a:t>
            </a:r>
          </a:p>
        </p:txBody>
      </p:sp>
      <p:pic>
        <p:nvPicPr>
          <p:cNvPr id="22531" name="Picture 4" descr="MSc6"/>
          <p:cNvPicPr>
            <a:picLocks noGrp="1" noChangeAspect="1" noChangeArrowheads="1"/>
          </p:cNvPicPr>
          <p:nvPr>
            <p:ph idx="4294967295"/>
          </p:nvPr>
        </p:nvPicPr>
        <p:blipFill>
          <a:blip r:embed="rId2"/>
          <a:srcRect/>
          <a:stretch>
            <a:fillRect/>
          </a:stretch>
        </p:blipFill>
        <p:spPr>
          <a:xfrm>
            <a:off x="468313" y="1628775"/>
            <a:ext cx="8135937" cy="4335463"/>
          </a:xfrm>
        </p:spPr>
      </p:pic>
    </p:spTree>
    <p:extLst>
      <p:ext uri="{BB962C8B-B14F-4D97-AF65-F5344CB8AC3E}">
        <p14:creationId xmlns:p14="http://schemas.microsoft.com/office/powerpoint/2010/main" val="62512120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he Christie template Embrac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003893"/>
          </a:solidFill>
          <a:prstDash val="solid"/>
          <a:round/>
          <a:headEnd type="none" w="med" len="med"/>
          <a:tailEnd type="none" w="med" len="med"/>
        </a:ln>
        <a:effectLst/>
      </a:spPr>
      <a:bodyPr rot="10800000" vert="horz" wrap="none" lIns="91440" tIns="45720" rIns="91440" bIns="45720" numCol="1" anchor="ctr" anchorCtr="0" compatLnSpc="1">
        <a:prstTxWarp prst="textNoShape">
          <a:avLst/>
        </a:prstTxWarp>
      </a:bodyPr>
      <a:lstStyle>
        <a:defPPr marL="358775" marR="0" indent="-185738" algn="l" defTabSz="914400" rtl="0" eaLnBrk="1" fontAlgn="base" latinLnBrk="0" hangingPunct="1">
          <a:lnSpc>
            <a:spcPct val="100000"/>
          </a:lnSpc>
          <a:spcBef>
            <a:spcPct val="0"/>
          </a:spcBef>
          <a:spcAft>
            <a:spcPct val="0"/>
          </a:spcAft>
          <a:buClrTx/>
          <a:buSzTx/>
          <a:buFontTx/>
          <a:buChar char="•"/>
          <a:tabLst/>
          <a:defRPr kumimoji="0" lang="en-US" sz="1800" b="0" i="0" u="none" strike="noStrike" cap="none" normalizeH="0" baseline="0">
            <a:ln>
              <a:noFill/>
            </a:ln>
            <a:solidFill>
              <a:srgbClr val="003893"/>
            </a:solidFill>
            <a:effectLst/>
            <a:latin typeface="Arial" pitchFamily="-65" charset="0"/>
          </a:defRPr>
        </a:defPPr>
      </a:lstStyle>
    </a:spDef>
    <a:lnDef>
      <a:spPr bwMode="auto">
        <a:xfrm>
          <a:off x="0" y="0"/>
          <a:ext cx="1" cy="1"/>
        </a:xfrm>
        <a:custGeom>
          <a:avLst/>
          <a:gdLst/>
          <a:ahLst/>
          <a:cxnLst/>
          <a:rect l="0" t="0" r="0" b="0"/>
          <a:pathLst/>
        </a:custGeom>
        <a:solidFill>
          <a:schemeClr val="bg1"/>
        </a:solidFill>
        <a:ln w="9525" cap="flat" cmpd="sng" algn="ctr">
          <a:solidFill>
            <a:srgbClr val="003893"/>
          </a:solidFill>
          <a:prstDash val="solid"/>
          <a:round/>
          <a:headEnd type="none" w="med" len="med"/>
          <a:tailEnd type="none" w="med" len="med"/>
        </a:ln>
        <a:effectLst/>
      </a:spPr>
      <a:bodyPr rot="10800000" vert="horz" wrap="none" lIns="91440" tIns="45720" rIns="91440" bIns="45720" numCol="1" anchor="ctr" anchorCtr="0" compatLnSpc="1">
        <a:prstTxWarp prst="textNoShape">
          <a:avLst/>
        </a:prstTxWarp>
      </a:bodyPr>
      <a:lstStyle>
        <a:defPPr marL="358775" marR="0" indent="-185738" algn="l" defTabSz="914400" rtl="0" eaLnBrk="1" fontAlgn="base" latinLnBrk="0" hangingPunct="1">
          <a:lnSpc>
            <a:spcPct val="100000"/>
          </a:lnSpc>
          <a:spcBef>
            <a:spcPct val="0"/>
          </a:spcBef>
          <a:spcAft>
            <a:spcPct val="0"/>
          </a:spcAft>
          <a:buClrTx/>
          <a:buSzTx/>
          <a:buFontTx/>
          <a:buChar char="•"/>
          <a:tabLst/>
          <a:defRPr kumimoji="0" lang="en-US" sz="1800" b="0" i="0" u="none" strike="noStrike" cap="none" normalizeH="0" baseline="0">
            <a:ln>
              <a:noFill/>
            </a:ln>
            <a:solidFill>
              <a:srgbClr val="003893"/>
            </a:solidFill>
            <a:effectLst/>
            <a:latin typeface="Arial" pitchFamily="-65"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owerPoint Presentation The Christie NHS">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003893"/>
          </a:solidFill>
          <a:prstDash val="solid"/>
          <a:round/>
          <a:headEnd type="none" w="med" len="med"/>
          <a:tailEnd type="none" w="med" len="med"/>
        </a:ln>
        <a:effectLst/>
      </a:spPr>
      <a:bodyPr rot="10800000" vert="horz" wrap="none" lIns="91440" tIns="45720" rIns="91440" bIns="45720" numCol="1" anchor="ctr" anchorCtr="0" compatLnSpc="1">
        <a:prstTxWarp prst="textNoShape">
          <a:avLst/>
        </a:prstTxWarp>
      </a:bodyPr>
      <a:lstStyle>
        <a:defPPr marL="358775" marR="0" indent="-185738" algn="l" defTabSz="914400" rtl="0" eaLnBrk="1" fontAlgn="base" latinLnBrk="0" hangingPunct="1">
          <a:lnSpc>
            <a:spcPct val="100000"/>
          </a:lnSpc>
          <a:spcBef>
            <a:spcPct val="0"/>
          </a:spcBef>
          <a:spcAft>
            <a:spcPct val="0"/>
          </a:spcAft>
          <a:buClrTx/>
          <a:buSzTx/>
          <a:buFontTx/>
          <a:buChar char="•"/>
          <a:tabLst/>
          <a:defRPr kumimoji="0" lang="en-US" sz="1800" b="0" i="0" u="none" strike="noStrike" cap="none" normalizeH="0" baseline="0">
            <a:ln>
              <a:noFill/>
            </a:ln>
            <a:solidFill>
              <a:srgbClr val="003893"/>
            </a:solidFill>
            <a:effectLst/>
            <a:latin typeface="Arial" pitchFamily="-65" charset="0"/>
          </a:defRPr>
        </a:defPPr>
      </a:lstStyle>
    </a:spDef>
    <a:lnDef>
      <a:spPr bwMode="auto">
        <a:xfrm>
          <a:off x="0" y="0"/>
          <a:ext cx="1" cy="1"/>
        </a:xfrm>
        <a:custGeom>
          <a:avLst/>
          <a:gdLst/>
          <a:ahLst/>
          <a:cxnLst/>
          <a:rect l="0" t="0" r="0" b="0"/>
          <a:pathLst/>
        </a:custGeom>
        <a:solidFill>
          <a:schemeClr val="bg1"/>
        </a:solidFill>
        <a:ln w="9525" cap="flat" cmpd="sng" algn="ctr">
          <a:solidFill>
            <a:srgbClr val="003893"/>
          </a:solidFill>
          <a:prstDash val="solid"/>
          <a:round/>
          <a:headEnd type="none" w="med" len="med"/>
          <a:tailEnd type="none" w="med" len="med"/>
        </a:ln>
        <a:effectLst/>
      </a:spPr>
      <a:bodyPr rot="10800000" vert="horz" wrap="none" lIns="91440" tIns="45720" rIns="91440" bIns="45720" numCol="1" anchor="ctr" anchorCtr="0" compatLnSpc="1">
        <a:prstTxWarp prst="textNoShape">
          <a:avLst/>
        </a:prstTxWarp>
      </a:bodyPr>
      <a:lstStyle>
        <a:defPPr marL="358775" marR="0" indent="-185738" algn="l" defTabSz="914400" rtl="0" eaLnBrk="1" fontAlgn="base" latinLnBrk="0" hangingPunct="1">
          <a:lnSpc>
            <a:spcPct val="100000"/>
          </a:lnSpc>
          <a:spcBef>
            <a:spcPct val="0"/>
          </a:spcBef>
          <a:spcAft>
            <a:spcPct val="0"/>
          </a:spcAft>
          <a:buClrTx/>
          <a:buSzTx/>
          <a:buFontTx/>
          <a:buChar char="•"/>
          <a:tabLst/>
          <a:defRPr kumimoji="0" lang="en-US" sz="1800" b="0" i="0" u="none" strike="noStrike" cap="none" normalizeH="0" baseline="0">
            <a:ln>
              <a:noFill/>
            </a:ln>
            <a:solidFill>
              <a:srgbClr val="003893"/>
            </a:solidFill>
            <a:effectLst/>
            <a:latin typeface="Arial" pitchFamily="-65"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3873</TotalTime>
  <Words>692</Words>
  <Application>Microsoft Office PowerPoint</Application>
  <PresentationFormat>On-screen Show (4:3)</PresentationFormat>
  <Paragraphs>231</Paragraphs>
  <Slides>36</Slides>
  <Notes>6</Notes>
  <HiddenSlides>0</HiddenSlides>
  <MMClips>2</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36</vt:i4>
      </vt:variant>
    </vt:vector>
  </HeadingPairs>
  <TitlesOfParts>
    <vt:vector size="40" baseType="lpstr">
      <vt:lpstr>The Christie template Embrace</vt:lpstr>
      <vt:lpstr>PowerPoint Presentation The Christie NHS</vt:lpstr>
      <vt:lpstr>Office Theme</vt:lpstr>
      <vt:lpstr>Chart</vt:lpstr>
      <vt:lpstr>Developing proton therapy</vt:lpstr>
      <vt:lpstr>PowerPoint Presentation</vt:lpstr>
      <vt:lpstr>Radiotherapy</vt:lpstr>
      <vt:lpstr>A little history…</vt:lpstr>
      <vt:lpstr>A smorgasbord of radiotherapy</vt:lpstr>
      <vt:lpstr>Radiotherapy Linear Accelerator</vt:lpstr>
      <vt:lpstr>External Beam  Radiotherapy</vt:lpstr>
      <vt:lpstr>PowerPoint Presentation</vt:lpstr>
      <vt:lpstr>Single beam isodose plot</vt:lpstr>
      <vt:lpstr>Parallel opposed pair</vt:lpstr>
      <vt:lpstr>Parallel opposed pair</vt:lpstr>
      <vt:lpstr>Four field brick</vt:lpstr>
      <vt:lpstr>Radiotherapy Development Timeline</vt:lpstr>
      <vt:lpstr>PowerPoint Presentation</vt:lpstr>
      <vt:lpstr>X-ray - Proton Therapy</vt:lpstr>
      <vt:lpstr>PowerPoint Presentation</vt:lpstr>
      <vt:lpstr>PowerPoint Presentation</vt:lpstr>
      <vt:lpstr>PowerPoint Presentation</vt:lpstr>
      <vt:lpstr>NHS Proton Overseas Programme</vt:lpstr>
      <vt:lpstr>Capacity - Patient Groups</vt:lpstr>
      <vt:lpstr>PowerPoint Presentation</vt:lpstr>
      <vt:lpstr>PowerPoint Presentation</vt:lpstr>
      <vt:lpstr>Beam Parameters </vt:lpstr>
      <vt:lpstr>PowerPoint Presentation</vt:lpstr>
      <vt:lpstr>PowerPoint Presentation</vt:lpstr>
      <vt:lpstr>PowerPoint Presentation</vt:lpstr>
      <vt:lpstr>PowerPoint Presentation</vt:lpstr>
      <vt:lpstr>Scanning Beams</vt:lpstr>
      <vt:lpstr>PowerPoint Presentation</vt:lpstr>
      <vt:lpstr>NHSe commissioned provision</vt:lpstr>
      <vt:lpstr>PowerPoint Presentation</vt:lpstr>
      <vt:lpstr>PowerPoint Presentation</vt:lpstr>
      <vt:lpstr>PowerPoint Presentation</vt:lpstr>
      <vt:lpstr>PowerPoint Presentation</vt:lpstr>
      <vt:lpstr>PowerPoint Presentation</vt:lpstr>
      <vt:lpstr>Summarise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Mackay Ranald (RBV) NHS Christie Tr</dc:creator>
  <cp:lastModifiedBy>Mackay Ranald (RBV) NHS Christie Tr</cp:lastModifiedBy>
  <cp:revision>97</cp:revision>
  <dcterms:created xsi:type="dcterms:W3CDTF">2014-11-14T11:36:16Z</dcterms:created>
  <dcterms:modified xsi:type="dcterms:W3CDTF">2016-04-08T13:09:56Z</dcterms:modified>
</cp:coreProperties>
</file>