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4664075" cy="688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/>
          <a:lstStyle>
            <a:lvl1pPr algn="l">
              <a:defRPr sz="9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641897" y="0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/>
          <a:lstStyle>
            <a:lvl1pPr algn="r">
              <a:defRPr sz="900"/>
            </a:lvl1pPr>
          </a:lstStyle>
          <a:p>
            <a:fld id="{3587D916-5496-4A02-90C3-81161F3459FF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515938"/>
            <a:ext cx="3441700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5974" tIns="32987" rIns="65974" bIns="3298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66408" y="3268861"/>
            <a:ext cx="3731260" cy="3096816"/>
          </a:xfrm>
          <a:prstGeom prst="rect">
            <a:avLst/>
          </a:prstGeom>
        </p:spPr>
        <p:txBody>
          <a:bodyPr vert="horz" lIns="65974" tIns="32987" rIns="65974" bIns="3298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36528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 anchor="b"/>
          <a:lstStyle>
            <a:lvl1pPr algn="l"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641897" y="6536528"/>
            <a:ext cx="2021099" cy="344091"/>
          </a:xfrm>
          <a:prstGeom prst="rect">
            <a:avLst/>
          </a:prstGeom>
        </p:spPr>
        <p:txBody>
          <a:bodyPr vert="horz" lIns="65974" tIns="32987" rIns="65974" bIns="32987" rtlCol="0" anchor="b"/>
          <a:lstStyle>
            <a:lvl1pPr algn="r">
              <a:defRPr sz="900"/>
            </a:lvl1pPr>
          </a:lstStyle>
          <a:p>
            <a:fld id="{0B1F1574-8CA4-4A0C-9536-1B287D00BE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514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Notes </a:t>
            </a:r>
            <a:r>
              <a:rPr lang="en-GB" dirty="0" err="1" smtClean="0"/>
              <a:t>addd</a:t>
            </a:r>
            <a:endParaRPr lang="en-GB" dirty="0" smtClean="0"/>
          </a:p>
          <a:p>
            <a:endParaRPr lang="en-GB" dirty="0" smtClean="0"/>
          </a:p>
          <a:p>
            <a:r>
              <a:rPr lang="en-GB" smtClean="0"/>
              <a:t>more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F1574-8CA4-4A0C-9536-1B287D00BE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892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72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40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1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7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88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53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072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7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964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447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54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A3CBA-3FB2-42A1-8B88-25204B3B88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927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accent4"/>
                </a:solidFill>
              </a:rPr>
              <a:t>Diamond  Jubilee  Reflections</a:t>
            </a:r>
            <a:endParaRPr lang="en-GB" sz="4800" b="1" dirty="0">
              <a:solidFill>
                <a:schemeClr val="accent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n-GB" sz="4100" dirty="0" smtClean="0">
                <a:solidFill>
                  <a:srgbClr val="C00000"/>
                </a:solidFill>
              </a:rPr>
              <a:t>Mike  Poole</a:t>
            </a:r>
          </a:p>
          <a:p>
            <a:endParaRPr lang="en-GB" dirty="0" smtClean="0"/>
          </a:p>
          <a:p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</a:rPr>
              <a:t>ASTeC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/Cockcroft Institute</a:t>
            </a:r>
            <a:endParaRPr lang="en-GB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9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STFC and Liverpool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8224" y="6309320"/>
            <a:ext cx="2133600" cy="365125"/>
          </a:xfrm>
        </p:spPr>
        <p:txBody>
          <a:bodyPr/>
          <a:lstStyle/>
          <a:p>
            <a:fld id="{36AA3CBA-3FB2-42A1-8B88-25204B3B883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14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32077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7030A0"/>
                </a:solidFill>
              </a:rPr>
              <a:t>Early  Career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92514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1966     Joined  DNPL  NINA Beam Lines </a:t>
            </a:r>
            <a:r>
              <a:rPr lang="en-GB" dirty="0" err="1" smtClean="0"/>
              <a:t>Gp</a:t>
            </a:r>
            <a:endParaRPr lang="en-GB" dirty="0" smtClean="0"/>
          </a:p>
          <a:p>
            <a:endParaRPr lang="en-GB" sz="1100" dirty="0" smtClean="0"/>
          </a:p>
          <a:p>
            <a:pPr marL="400050" lvl="1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No  training</a:t>
            </a:r>
          </a:p>
          <a:p>
            <a:pPr marL="400050" lvl="1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No  students</a:t>
            </a:r>
          </a:p>
          <a:p>
            <a:pPr marL="400050" lvl="1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No  collaborations</a:t>
            </a:r>
          </a:p>
          <a:p>
            <a:pPr marL="400050" lvl="1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No  HEI AST projects</a:t>
            </a:r>
          </a:p>
          <a:p>
            <a:pPr marL="400050" lvl="1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No  international travel</a:t>
            </a:r>
          </a:p>
          <a:p>
            <a:pPr marL="400050" lvl="1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No  publications policy</a:t>
            </a:r>
          </a:p>
          <a:p>
            <a:pPr marL="400050" lvl="1" indent="0">
              <a:buNone/>
            </a:pPr>
            <a:endParaRPr lang="en-GB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00050" lvl="1" indent="0">
              <a:buNone/>
            </a:pPr>
            <a:r>
              <a:rPr lang="en-GB" dirty="0" smtClean="0"/>
              <a:t>And no UK R&amp;D programme in AST !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399619" y="3068960"/>
            <a:ext cx="17004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Isolation !</a:t>
            </a:r>
          </a:p>
          <a:p>
            <a:endParaRPr lang="en-GB" sz="2000" b="1" dirty="0">
              <a:solidFill>
                <a:srgbClr val="FF0000"/>
              </a:solidFill>
            </a:endParaRPr>
          </a:p>
          <a:p>
            <a:r>
              <a:rPr lang="en-GB" sz="2000" b="1" dirty="0" smtClean="0">
                <a:solidFill>
                  <a:srgbClr val="FF0000"/>
                </a:solidFill>
              </a:rPr>
              <a:t>Self education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540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7030A0"/>
                </a:solidFill>
              </a:rPr>
              <a:t>Projects and Development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Coil diagnostics  (glass ‘bombs’)</a:t>
            </a:r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NINA commissioning</a:t>
            </a:r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Beam transport simulations</a:t>
            </a:r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High power Faraday Cup</a:t>
            </a:r>
          </a:p>
          <a:p>
            <a:endParaRPr lang="en-GB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Programmed Quadrupoles</a:t>
            </a:r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EPIC</a:t>
            </a:r>
          </a:p>
          <a:p>
            <a:endParaRPr lang="en-GB" sz="2400" dirty="0"/>
          </a:p>
          <a:p>
            <a:endParaRPr lang="en-GB" sz="1400" dirty="0" smtClean="0"/>
          </a:p>
          <a:p>
            <a:pPr marL="0" indent="0">
              <a:buNone/>
            </a:pPr>
            <a:r>
              <a:rPr lang="en-GB" sz="2400" i="1" dirty="0" smtClean="0"/>
              <a:t>Note</a:t>
            </a: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:  HEP moves to CERN with SPS  - NINA closure 1978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06054" y="4468470"/>
            <a:ext cx="1421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Neil  Marks  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4297" y="3922375"/>
            <a:ext cx="20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  technology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050463" y="5867013"/>
            <a:ext cx="1466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nd  NIMROD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4653136"/>
            <a:ext cx="2186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RAL  AP collaboration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97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b="1" dirty="0" smtClean="0">
                <a:solidFill>
                  <a:srgbClr val="7030A0"/>
                </a:solidFill>
              </a:rPr>
              <a:t>Synchrotron  Radiation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18979"/>
            <a:ext cx="8229600" cy="5409892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SRS Design Study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(1975) </a:t>
            </a:r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and Delivery</a:t>
            </a:r>
          </a:p>
          <a:p>
            <a:pPr marL="800100" lvl="2" indent="0">
              <a:buNone/>
            </a:pPr>
            <a:r>
              <a:rPr lang="en-GB" dirty="0" smtClean="0"/>
              <a:t>Major role   -   design, construction,  commissioning</a:t>
            </a:r>
          </a:p>
          <a:p>
            <a:pPr marL="800100" lvl="2" indent="0">
              <a:buNone/>
            </a:pPr>
            <a:r>
              <a:rPr lang="en-GB" dirty="0" smtClean="0"/>
              <a:t>Broad experience</a:t>
            </a:r>
          </a:p>
          <a:p>
            <a:pPr marL="800100" lvl="2" indent="0">
              <a:buNone/>
            </a:pPr>
            <a:endParaRPr lang="en-GB" dirty="0"/>
          </a:p>
          <a:p>
            <a:pPr marL="800100" lvl="2" indent="0">
              <a:buNone/>
            </a:pPr>
            <a:r>
              <a:rPr lang="en-GB" dirty="0" smtClean="0"/>
              <a:t>SCW collaboration (RAL)   </a:t>
            </a:r>
            <a:endParaRPr lang="en-GB" dirty="0"/>
          </a:p>
          <a:p>
            <a:pPr marL="800100" lvl="2" indent="0">
              <a:buNone/>
            </a:pPr>
            <a:endParaRPr lang="en-GB" sz="1100" dirty="0" smtClean="0"/>
          </a:p>
          <a:p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nternational  Conference  presentation</a:t>
            </a:r>
            <a:r>
              <a:rPr lang="en-GB" sz="2800" dirty="0" smtClean="0"/>
              <a:t> </a:t>
            </a:r>
            <a:r>
              <a:rPr lang="en-GB" sz="2000" dirty="0" smtClean="0"/>
              <a:t>(1977)</a:t>
            </a:r>
          </a:p>
          <a:p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ESRF</a:t>
            </a:r>
            <a:r>
              <a:rPr lang="en-GB" sz="2800" dirty="0" smtClean="0"/>
              <a:t>  </a:t>
            </a:r>
            <a:r>
              <a:rPr lang="en-GB" sz="2000" dirty="0" smtClean="0"/>
              <a:t>(Tech + Costing)</a:t>
            </a:r>
          </a:p>
          <a:p>
            <a:r>
              <a:rPr lang="en-GB" sz="2800" dirty="0" smtClean="0">
                <a:solidFill>
                  <a:schemeClr val="accent6">
                    <a:lumMod val="50000"/>
                  </a:schemeClr>
                </a:solidFill>
              </a:rPr>
              <a:t>HELIOS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HBL  (SRS-2)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42683" y="2341090"/>
            <a:ext cx="2194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Success – high profile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5129098" y="4997152"/>
            <a:ext cx="2467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 brightness    (HEP)</a:t>
            </a:r>
          </a:p>
          <a:p>
            <a:r>
              <a:rPr lang="en-GB" dirty="0" err="1" smtClean="0"/>
              <a:t>Undulators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5881583"/>
            <a:ext cx="3225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Anglo-Soviet Agreement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438899" y="2147480"/>
            <a:ext cx="1597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Richard Walker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190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b="1" dirty="0" smtClean="0">
                <a:solidFill>
                  <a:srgbClr val="7030A0"/>
                </a:solidFill>
              </a:rPr>
              <a:t>Free Electron Lasers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504056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Life changing – 1978 </a:t>
            </a:r>
            <a:r>
              <a:rPr lang="en-GB" sz="2400" dirty="0" err="1" smtClean="0">
                <a:solidFill>
                  <a:schemeClr val="accent6">
                    <a:lumMod val="50000"/>
                  </a:schemeClr>
                </a:solidFill>
              </a:rPr>
              <a:t>Frascati</a:t>
            </a: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 Wiggler Workshop  (</a:t>
            </a:r>
            <a:r>
              <a:rPr lang="en-GB" sz="2400" dirty="0" err="1" smtClean="0">
                <a:solidFill>
                  <a:schemeClr val="accent6">
                    <a:lumMod val="50000"/>
                  </a:schemeClr>
                </a:solidFill>
              </a:rPr>
              <a:t>Madey</a:t>
            </a: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FELIX  IRFEL  proposal in 1979  -  rejected by SRC</a:t>
            </a:r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UKFEL (1982-86)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Glasgow/Heriot-Watt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FELIX in NL   </a:t>
            </a:r>
          </a:p>
          <a:p>
            <a:pPr marL="800100" lvl="2" indent="0">
              <a:buNone/>
            </a:pPr>
            <a:r>
              <a:rPr lang="en-GB" sz="1600" dirty="0" smtClean="0"/>
              <a:t>Transferred UK </a:t>
            </a:r>
            <a:r>
              <a:rPr lang="en-GB" sz="1600" dirty="0" err="1" smtClean="0"/>
              <a:t>undulator</a:t>
            </a:r>
            <a:endParaRPr lang="en-GB" sz="1600" dirty="0" smtClean="0"/>
          </a:p>
          <a:p>
            <a:pPr marL="800100" lvl="2" indent="0">
              <a:buNone/>
            </a:pPr>
            <a:r>
              <a:rPr lang="en-GB" sz="1600" dirty="0" smtClean="0"/>
              <a:t>Lased 1991</a:t>
            </a:r>
          </a:p>
          <a:p>
            <a:pPr marL="800100" lvl="2" indent="0">
              <a:buNone/>
            </a:pPr>
            <a:r>
              <a:rPr lang="en-GB" sz="1600" dirty="0" smtClean="0"/>
              <a:t>EPSRC programme</a:t>
            </a:r>
          </a:p>
          <a:p>
            <a:pPr marL="800100" lvl="2" indent="0">
              <a:buNone/>
            </a:pPr>
            <a:endParaRPr lang="en-GB" sz="1600" dirty="0"/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Other FEL  initiatives (</a:t>
            </a:r>
            <a:r>
              <a:rPr lang="en-GB" sz="2400" dirty="0" err="1" smtClean="0">
                <a:solidFill>
                  <a:schemeClr val="accent6">
                    <a:lumMod val="50000"/>
                  </a:schemeClr>
                </a:solidFill>
              </a:rPr>
              <a:t>inc</a:t>
            </a: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 Oxford proposal)</a:t>
            </a:r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EU and ONR Reviews           (later  ESFRI)</a:t>
            </a:r>
          </a:p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EUFELE breaks world record  short wavelength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  <a:t>2001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084168" y="2769895"/>
            <a:ext cx="1709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Richard Walker</a:t>
            </a:r>
          </a:p>
          <a:p>
            <a:r>
              <a:rPr lang="en-GB" dirty="0" smtClean="0"/>
              <a:t>Brian McNeil</a:t>
            </a:r>
          </a:p>
          <a:p>
            <a:r>
              <a:rPr lang="en-GB" dirty="0" smtClean="0"/>
              <a:t>Dino </a:t>
            </a:r>
            <a:r>
              <a:rPr lang="en-GB" dirty="0" err="1" smtClean="0"/>
              <a:t>Jaroszynski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2862228"/>
            <a:ext cx="228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Gain but no oscillation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386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92088"/>
          </a:xfrm>
        </p:spPr>
        <p:txBody>
          <a:bodyPr/>
          <a:lstStyle/>
          <a:p>
            <a:r>
              <a:rPr lang="en-GB" b="1" dirty="0" smtClean="0">
                <a:solidFill>
                  <a:srgbClr val="7030A0"/>
                </a:solidFill>
              </a:rPr>
              <a:t>Further  Project Developments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407" y="1053596"/>
            <a:ext cx="8229600" cy="5328592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UK  Light Sources</a:t>
            </a:r>
          </a:p>
          <a:p>
            <a:pPr marL="914400" lvl="2" indent="0">
              <a:buNone/>
            </a:pPr>
            <a:r>
              <a:rPr lang="en-GB" dirty="0" smtClean="0"/>
              <a:t>DAPS  </a:t>
            </a:r>
            <a:r>
              <a:rPr lang="en-GB" sz="1800" dirty="0" smtClean="0"/>
              <a:t>(1988)</a:t>
            </a:r>
          </a:p>
          <a:p>
            <a:pPr marL="914400" lvl="2" indent="0">
              <a:buNone/>
            </a:pPr>
            <a:r>
              <a:rPr lang="en-GB" dirty="0" smtClean="0"/>
              <a:t>SINBAD/DIAMOND  </a:t>
            </a:r>
            <a:r>
              <a:rPr lang="en-GB" sz="1800" dirty="0" smtClean="0"/>
              <a:t>(1993)</a:t>
            </a:r>
          </a:p>
          <a:p>
            <a:pPr marL="914400" lvl="2" indent="0">
              <a:buNone/>
            </a:pPr>
            <a:r>
              <a:rPr lang="en-GB" dirty="0" smtClean="0"/>
              <a:t>Diamond Green Book   </a:t>
            </a:r>
            <a:r>
              <a:rPr lang="en-GB" sz="1800" dirty="0" smtClean="0"/>
              <a:t>(2002)</a:t>
            </a:r>
          </a:p>
          <a:p>
            <a:pPr marL="914400" lvl="2" indent="0">
              <a:buNone/>
            </a:pPr>
            <a:r>
              <a:rPr lang="en-GB" sz="2400" dirty="0" smtClean="0"/>
              <a:t>4GLS, ALICE  </a:t>
            </a:r>
            <a:r>
              <a:rPr lang="en-GB" sz="2000" dirty="0" smtClean="0"/>
              <a:t>(EMMA)</a:t>
            </a:r>
          </a:p>
          <a:p>
            <a:pPr marL="914400" lvl="2" indent="0">
              <a:buNone/>
            </a:pPr>
            <a:r>
              <a:rPr lang="en-GB" dirty="0" smtClean="0"/>
              <a:t>NLS</a:t>
            </a:r>
            <a:endParaRPr lang="en-GB" sz="2400" dirty="0" smtClean="0"/>
          </a:p>
          <a:p>
            <a:pPr marL="571500" indent="-457200"/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HEP  Studies</a:t>
            </a:r>
          </a:p>
          <a:p>
            <a:pPr marL="914400" lvl="2" indent="0">
              <a:buNone/>
            </a:pPr>
            <a:r>
              <a:rPr lang="en-GB" dirty="0" smtClean="0"/>
              <a:t>LC,  NF, …..</a:t>
            </a:r>
          </a:p>
          <a:p>
            <a:pPr marL="914400" lvl="2" indent="0">
              <a:buNone/>
            </a:pPr>
            <a:r>
              <a:rPr lang="en-GB" dirty="0" smtClean="0"/>
              <a:t>CERN upgrades</a:t>
            </a:r>
          </a:p>
          <a:p>
            <a:pPr marL="571500" indent="-457200"/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Accelerator Institutes</a:t>
            </a:r>
          </a:p>
          <a:p>
            <a:pPr marL="914400" lvl="2" indent="0">
              <a:buNone/>
            </a:pPr>
            <a:r>
              <a:rPr lang="en-GB" sz="2000" dirty="0" err="1" smtClean="0"/>
              <a:t>ASTeC</a:t>
            </a:r>
            <a:r>
              <a:rPr lang="en-GB" sz="2000" dirty="0" smtClean="0"/>
              <a:t>    CI     JAI</a:t>
            </a:r>
          </a:p>
          <a:p>
            <a:pPr marL="571500" indent="-457200"/>
            <a:endParaRPr lang="en-GB" dirty="0" smtClean="0"/>
          </a:p>
          <a:p>
            <a:pPr marL="571500" indent="-457200"/>
            <a:endParaRPr lang="en-GB" dirty="0" smtClean="0"/>
          </a:p>
          <a:p>
            <a:pPr marL="571500" indent="-45720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3317782"/>
            <a:ext cx="3624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2011  A UK FEL lases on ALICE !!!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6935" y="5157192"/>
            <a:ext cx="2417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lus other collaborators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5884905"/>
            <a:ext cx="1465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Training, R&amp;D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344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b="1" dirty="0" smtClean="0">
                <a:solidFill>
                  <a:srgbClr val="7030A0"/>
                </a:solidFill>
              </a:rPr>
              <a:t>Five Decades Later …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5069160"/>
          </a:xfrm>
        </p:spPr>
        <p:txBody>
          <a:bodyPr/>
          <a:lstStyle/>
          <a:p>
            <a:pPr marL="800100" lvl="2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Training formalised</a:t>
            </a:r>
          </a:p>
          <a:p>
            <a:pPr marL="800100" lvl="2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Many studentships</a:t>
            </a:r>
          </a:p>
          <a:p>
            <a:pPr marL="800100" lvl="2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Strong HEI links</a:t>
            </a:r>
          </a:p>
          <a:p>
            <a:pPr marL="800100" lvl="2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Mostly collaborations          </a:t>
            </a: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</a:rPr>
              <a:t>(international normal)</a:t>
            </a:r>
          </a:p>
          <a:p>
            <a:pPr marL="800100" lvl="2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Publication important        </a:t>
            </a:r>
            <a:r>
              <a:rPr lang="en-GB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sz="1800" dirty="0" smtClean="0">
                <a:solidFill>
                  <a:schemeClr val="bg2">
                    <a:lumMod val="10000"/>
                  </a:schemeClr>
                </a:solidFill>
              </a:rPr>
              <a:t>(PRST-AB)</a:t>
            </a:r>
          </a:p>
          <a:p>
            <a:pPr marL="800100" lvl="2" indent="0">
              <a:buNone/>
            </a:pP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marL="800100" lvl="2" indent="0">
              <a:buNone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Broad  R&amp;D  Programmes</a:t>
            </a:r>
          </a:p>
          <a:p>
            <a:pPr marL="800100" lvl="2" indent="0">
              <a:buNone/>
            </a:pPr>
            <a:endParaRPr lang="en-GB" dirty="0"/>
          </a:p>
          <a:p>
            <a:pPr marL="800100" lvl="2" indent="0">
              <a:buNone/>
            </a:pPr>
            <a:r>
              <a:rPr lang="en-GB" b="1" dirty="0" smtClean="0">
                <a:solidFill>
                  <a:schemeClr val="bg2">
                    <a:lumMod val="10000"/>
                  </a:schemeClr>
                </a:solidFill>
              </a:rPr>
              <a:t>Professional status improved  (IOP)</a:t>
            </a:r>
          </a:p>
          <a:p>
            <a:pPr marL="800100" lvl="2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marL="800100" lvl="2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A marvellous  career opportunity  -  believe me !</a:t>
            </a:r>
          </a:p>
          <a:p>
            <a:pPr marL="800100" lvl="2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08/04/2016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A3CBA-3FB2-42A1-8B88-25204B3B8830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796136" y="4365104"/>
            <a:ext cx="1940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Wider applications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438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333</Words>
  <Application>Microsoft Office PowerPoint</Application>
  <PresentationFormat>On-screen Show (4:3)</PresentationFormat>
  <Paragraphs>116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Diamond  Jubilee  Reflections</vt:lpstr>
      <vt:lpstr>Early  Career</vt:lpstr>
      <vt:lpstr>Projects and Development</vt:lpstr>
      <vt:lpstr>Synchrotron  Radiation</vt:lpstr>
      <vt:lpstr>Free Electron Lasers</vt:lpstr>
      <vt:lpstr>Further  Project Developments</vt:lpstr>
      <vt:lpstr>Five Decades Later 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71</cp:revision>
  <cp:lastPrinted>2016-04-07T17:26:41Z</cp:lastPrinted>
  <dcterms:created xsi:type="dcterms:W3CDTF">2016-04-07T13:01:17Z</dcterms:created>
  <dcterms:modified xsi:type="dcterms:W3CDTF">2016-04-07T17:32:49Z</dcterms:modified>
</cp:coreProperties>
</file>