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theme/theme8.xml" ContentType="application/vnd.openxmlformats-officedocument.theme+xml"/>
  <Override PartName="/ppt/slideLayouts/slideLayout19.xml" ContentType="application/vnd.openxmlformats-officedocument.presentationml.slideLayout+xml"/>
  <Override PartName="/ppt/theme/theme9.xml" ContentType="application/vnd.openxmlformats-officedocument.theme+xml"/>
  <Override PartName="/ppt/slideLayouts/slideLayout20.xml" ContentType="application/vnd.openxmlformats-officedocument.presentationml.slideLayout+xml"/>
  <Override PartName="/ppt/theme/theme10.xml" ContentType="application/vnd.openxmlformats-officedocument.theme+xml"/>
  <Override PartName="/ppt/slideLayouts/slideLayout21.xml" ContentType="application/vnd.openxmlformats-officedocument.presentationml.slideLayout+xml"/>
  <Override PartName="/ppt/theme/theme11.xml" ContentType="application/vnd.openxmlformats-officedocument.theme+xml"/>
  <Override PartName="/ppt/slideLayouts/slideLayout22.xml" ContentType="application/vnd.openxmlformats-officedocument.presentationml.slideLayout+xml"/>
  <Override PartName="/ppt/theme/theme12.xml" ContentType="application/vnd.openxmlformats-officedocument.theme+xml"/>
  <Override PartName="/ppt/slideLayouts/slideLayout23.xml" ContentType="application/vnd.openxmlformats-officedocument.presentationml.slideLayout+xml"/>
  <Override PartName="/ppt/theme/theme13.xml" ContentType="application/vnd.openxmlformats-officedocument.theme+xml"/>
  <Override PartName="/ppt/slideLayouts/slideLayout24.xml" ContentType="application/vnd.openxmlformats-officedocument.presentationml.slideLayout+xml"/>
  <Override PartName="/ppt/theme/theme14.xml" ContentType="application/vnd.openxmlformats-officedocument.theme+xml"/>
  <Override PartName="/ppt/slideLayouts/slideLayout25.xml" ContentType="application/vnd.openxmlformats-officedocument.presentationml.slideLayout+xml"/>
  <Override PartName="/ppt/theme/theme15.xml" ContentType="application/vnd.openxmlformats-officedocument.theme+xml"/>
  <Override PartName="/ppt/slideLayouts/slideLayout26.xml" ContentType="application/vnd.openxmlformats-officedocument.presentationml.slideLayout+xml"/>
  <Override PartName="/ppt/theme/theme16.xml" ContentType="application/vnd.openxmlformats-officedocument.theme+xml"/>
  <Override PartName="/ppt/slideLayouts/slideLayout27.xml" ContentType="application/vnd.openxmlformats-officedocument.presentationml.slideLayout+xml"/>
  <Override PartName="/ppt/theme/theme17.xml" ContentType="application/vnd.openxmlformats-officedocument.theme+xml"/>
  <Override PartName="/ppt/slideLayouts/slideLayout28.xml" ContentType="application/vnd.openxmlformats-officedocument.presentationml.slideLayout+xml"/>
  <Override PartName="/ppt/theme/theme18.xml" ContentType="application/vnd.openxmlformats-officedocument.theme+xml"/>
  <Override PartName="/ppt/slideLayouts/slideLayout29.xml" ContentType="application/vnd.openxmlformats-officedocument.presentationml.slideLayout+xml"/>
  <Override PartName="/ppt/theme/theme19.xml" ContentType="application/vnd.openxmlformats-officedocument.theme+xml"/>
  <Override PartName="/ppt/slideLayouts/slideLayout30.xml" ContentType="application/vnd.openxmlformats-officedocument.presentationml.slideLayout+xml"/>
  <Override PartName="/ppt/theme/theme20.xml" ContentType="application/vnd.openxmlformats-officedocument.theme+xml"/>
  <Override PartName="/ppt/slideLayouts/slideLayout31.xml" ContentType="application/vnd.openxmlformats-officedocument.presentationml.slideLayout+xml"/>
  <Override PartName="/ppt/theme/theme21.xml" ContentType="application/vnd.openxmlformats-officedocument.theme+xml"/>
  <Override PartName="/ppt/slideLayouts/slideLayout32.xml" ContentType="application/vnd.openxmlformats-officedocument.presentationml.slideLayout+xml"/>
  <Override PartName="/ppt/theme/theme22.xml" ContentType="application/vnd.openxmlformats-officedocument.theme+xml"/>
  <Override PartName="/ppt/slideLayouts/slideLayout33.xml" ContentType="application/vnd.openxmlformats-officedocument.presentationml.slideLayout+xml"/>
  <Override PartName="/ppt/theme/theme23.xml" ContentType="application/vnd.openxmlformats-officedocument.theme+xml"/>
  <Override PartName="/ppt/slideLayouts/slideLayout34.xml" ContentType="application/vnd.openxmlformats-officedocument.presentationml.slideLayout+xml"/>
  <Override PartName="/ppt/theme/theme24.xml" ContentType="application/vnd.openxmlformats-officedocument.theme+xml"/>
  <Override PartName="/ppt/slideLayouts/slideLayout35.xml" ContentType="application/vnd.openxmlformats-officedocument.presentationml.slideLayout+xml"/>
  <Override PartName="/ppt/theme/theme25.xml" ContentType="application/vnd.openxmlformats-officedocument.theme+xml"/>
  <Override PartName="/ppt/slideLayouts/slideLayout36.xml" ContentType="application/vnd.openxmlformats-officedocument.presentationml.slideLayout+xml"/>
  <Override PartName="/ppt/theme/theme26.xml" ContentType="application/vnd.openxmlformats-officedocument.theme+xml"/>
  <Override PartName="/ppt/slideLayouts/slideLayout37.xml" ContentType="application/vnd.openxmlformats-officedocument.presentationml.slideLayout+xml"/>
  <Override PartName="/ppt/theme/theme27.xml" ContentType="application/vnd.openxmlformats-officedocument.theme+xml"/>
  <Override PartName="/ppt/slideLayouts/slideLayout38.xml" ContentType="application/vnd.openxmlformats-officedocument.presentationml.slideLayout+xml"/>
  <Override PartName="/ppt/theme/theme28.xml" ContentType="application/vnd.openxmlformats-officedocument.theme+xml"/>
  <Override PartName="/ppt/theme/theme2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2" r:id="rId3"/>
    <p:sldMasterId id="2147483664" r:id="rId4"/>
    <p:sldMasterId id="2147483666" r:id="rId5"/>
    <p:sldMasterId id="2147483670" r:id="rId6"/>
    <p:sldMasterId id="2147483672" r:id="rId7"/>
    <p:sldMasterId id="2147483674" r:id="rId8"/>
    <p:sldMasterId id="2147483676" r:id="rId9"/>
    <p:sldMasterId id="2147483678" r:id="rId10"/>
    <p:sldMasterId id="2147483680" r:id="rId11"/>
    <p:sldMasterId id="2147483682" r:id="rId12"/>
    <p:sldMasterId id="2147483684" r:id="rId13"/>
    <p:sldMasterId id="2147483686" r:id="rId14"/>
    <p:sldMasterId id="2147483688" r:id="rId15"/>
    <p:sldMasterId id="2147483690" r:id="rId16"/>
    <p:sldMasterId id="2147483692" r:id="rId17"/>
    <p:sldMasterId id="2147483694" r:id="rId18"/>
    <p:sldMasterId id="2147483696" r:id="rId19"/>
    <p:sldMasterId id="2147483698" r:id="rId20"/>
    <p:sldMasterId id="2147483700" r:id="rId21"/>
    <p:sldMasterId id="2147483702" r:id="rId22"/>
    <p:sldMasterId id="2147483704" r:id="rId23"/>
    <p:sldMasterId id="2147483706" r:id="rId24"/>
    <p:sldMasterId id="2147483708" r:id="rId25"/>
    <p:sldMasterId id="2147483710" r:id="rId26"/>
    <p:sldMasterId id="2147483712" r:id="rId27"/>
    <p:sldMasterId id="2147483714" r:id="rId28"/>
  </p:sldMasterIdLst>
  <p:notesMasterIdLst>
    <p:notesMasterId r:id="rId64"/>
  </p:notesMasterIdLst>
  <p:sldIdLst>
    <p:sldId id="264" r:id="rId29"/>
    <p:sldId id="269" r:id="rId30"/>
    <p:sldId id="270" r:id="rId31"/>
    <p:sldId id="271" r:id="rId32"/>
    <p:sldId id="265" r:id="rId33"/>
    <p:sldId id="266" r:id="rId34"/>
    <p:sldId id="267" r:id="rId35"/>
    <p:sldId id="272" r:id="rId36"/>
    <p:sldId id="273" r:id="rId37"/>
    <p:sldId id="274" r:id="rId38"/>
    <p:sldId id="275" r:id="rId39"/>
    <p:sldId id="277" r:id="rId40"/>
    <p:sldId id="279" r:id="rId41"/>
    <p:sldId id="280" r:id="rId42"/>
    <p:sldId id="281" r:id="rId43"/>
    <p:sldId id="282" r:id="rId44"/>
    <p:sldId id="283" r:id="rId45"/>
    <p:sldId id="284" r:id="rId46"/>
    <p:sldId id="285" r:id="rId47"/>
    <p:sldId id="286" r:id="rId48"/>
    <p:sldId id="287" r:id="rId49"/>
    <p:sldId id="288" r:id="rId50"/>
    <p:sldId id="289" r:id="rId51"/>
    <p:sldId id="290" r:id="rId52"/>
    <p:sldId id="292" r:id="rId53"/>
    <p:sldId id="291" r:id="rId54"/>
    <p:sldId id="293" r:id="rId55"/>
    <p:sldId id="294" r:id="rId56"/>
    <p:sldId id="278" r:id="rId57"/>
    <p:sldId id="260" r:id="rId58"/>
    <p:sldId id="261" r:id="rId59"/>
    <p:sldId id="263" r:id="rId60"/>
    <p:sldId id="262" r:id="rId61"/>
    <p:sldId id="258" r:id="rId62"/>
    <p:sldId id="259"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392" y="-67"/>
      </p:cViewPr>
      <p:guideLst>
        <p:guide orient="horz" pos="2160"/>
        <p:guide pos="2880"/>
      </p:guideLst>
    </p:cSldViewPr>
  </p:slideViewPr>
  <p:notesTextViewPr>
    <p:cViewPr>
      <p:scale>
        <a:sx n="1" d="1"/>
        <a:sy n="1" d="1"/>
      </p:scale>
      <p:origin x="0" y="0"/>
    </p:cViewPr>
  </p:notesTextViewPr>
  <p:sorterViewPr>
    <p:cViewPr>
      <p:scale>
        <a:sx n="100" d="100"/>
        <a:sy n="100" d="100"/>
      </p:scale>
      <p:origin x="0" y="126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11.xml"/><Relationship Id="rId21" Type="http://schemas.openxmlformats.org/officeDocument/2006/relationships/slideMaster" Target="slideMasters/slideMaster21.xml"/><Relationship Id="rId34" Type="http://schemas.openxmlformats.org/officeDocument/2006/relationships/slide" Target="slides/slide6.xml"/><Relationship Id="rId42" Type="http://schemas.openxmlformats.org/officeDocument/2006/relationships/slide" Target="slides/slide14.xml"/><Relationship Id="rId47" Type="http://schemas.openxmlformats.org/officeDocument/2006/relationships/slide" Target="slides/slide19.xml"/><Relationship Id="rId50" Type="http://schemas.openxmlformats.org/officeDocument/2006/relationships/slide" Target="slides/slide22.xml"/><Relationship Id="rId55" Type="http://schemas.openxmlformats.org/officeDocument/2006/relationships/slide" Target="slides/slide27.xml"/><Relationship Id="rId63" Type="http://schemas.openxmlformats.org/officeDocument/2006/relationships/slide" Target="slides/slide35.xml"/><Relationship Id="rId68"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4.xml"/><Relationship Id="rId37" Type="http://schemas.openxmlformats.org/officeDocument/2006/relationships/slide" Target="slides/slide9.xml"/><Relationship Id="rId40" Type="http://schemas.openxmlformats.org/officeDocument/2006/relationships/slide" Target="slides/slide12.xml"/><Relationship Id="rId45" Type="http://schemas.openxmlformats.org/officeDocument/2006/relationships/slide" Target="slides/slide17.xml"/><Relationship Id="rId53" Type="http://schemas.openxmlformats.org/officeDocument/2006/relationships/slide" Target="slides/slide25.xml"/><Relationship Id="rId58" Type="http://schemas.openxmlformats.org/officeDocument/2006/relationships/slide" Target="slides/slide30.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8.xml"/><Relationship Id="rId49" Type="http://schemas.openxmlformats.org/officeDocument/2006/relationships/slide" Target="slides/slide21.xml"/><Relationship Id="rId57" Type="http://schemas.openxmlformats.org/officeDocument/2006/relationships/slide" Target="slides/slide29.xml"/><Relationship Id="rId61" Type="http://schemas.openxmlformats.org/officeDocument/2006/relationships/slide" Target="slides/slide33.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3.xml"/><Relationship Id="rId44" Type="http://schemas.openxmlformats.org/officeDocument/2006/relationships/slide" Target="slides/slide16.xml"/><Relationship Id="rId52" Type="http://schemas.openxmlformats.org/officeDocument/2006/relationships/slide" Target="slides/slide24.xml"/><Relationship Id="rId60" Type="http://schemas.openxmlformats.org/officeDocument/2006/relationships/slide" Target="slides/slide32.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2.xml"/><Relationship Id="rId35" Type="http://schemas.openxmlformats.org/officeDocument/2006/relationships/slide" Target="slides/slide7.xml"/><Relationship Id="rId43" Type="http://schemas.openxmlformats.org/officeDocument/2006/relationships/slide" Target="slides/slide15.xml"/><Relationship Id="rId48" Type="http://schemas.openxmlformats.org/officeDocument/2006/relationships/slide" Target="slides/slide20.xml"/><Relationship Id="rId56" Type="http://schemas.openxmlformats.org/officeDocument/2006/relationships/slide" Target="slides/slide28.xml"/><Relationship Id="rId64"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23.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5.xml"/><Relationship Id="rId38" Type="http://schemas.openxmlformats.org/officeDocument/2006/relationships/slide" Target="slides/slide10.xml"/><Relationship Id="rId46" Type="http://schemas.openxmlformats.org/officeDocument/2006/relationships/slide" Target="slides/slide18.xml"/><Relationship Id="rId59" Type="http://schemas.openxmlformats.org/officeDocument/2006/relationships/slide" Target="slides/slide31.xml"/><Relationship Id="rId67" Type="http://schemas.openxmlformats.org/officeDocument/2006/relationships/theme" Target="theme/theme1.xml"/><Relationship Id="rId20" Type="http://schemas.openxmlformats.org/officeDocument/2006/relationships/slideMaster" Target="slideMasters/slideMaster20.xml"/><Relationship Id="rId41" Type="http://schemas.openxmlformats.org/officeDocument/2006/relationships/slide" Target="slides/slide13.xml"/><Relationship Id="rId54" Type="http://schemas.openxmlformats.org/officeDocument/2006/relationships/slide" Target="slides/slide26.xml"/><Relationship Id="rId62"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rAngAx val="1"/>
    </c:view3D>
    <c:floor>
      <c:thickness val="0"/>
    </c:floor>
    <c:sideWall>
      <c:thickness val="0"/>
    </c:sideWall>
    <c:backWall>
      <c:thickness val="0"/>
      <c:spPr>
        <a:gradFill>
          <a:gsLst>
            <a:gs pos="0">
              <a:srgbClr val="FFFF00"/>
            </a:gs>
            <a:gs pos="50000">
              <a:srgbClr val="C0C0C0">
                <a:tint val="44500"/>
                <a:satMod val="160000"/>
              </a:srgbClr>
            </a:gs>
            <a:gs pos="100000">
              <a:srgbClr val="C0C0C0">
                <a:tint val="23500"/>
                <a:satMod val="160000"/>
              </a:srgbClr>
            </a:gs>
          </a:gsLst>
          <a:lin ang="5400000" scaled="0"/>
        </a:gradFill>
      </c:spPr>
    </c:backWall>
    <c:plotArea>
      <c:layout/>
      <c:bar3DChart>
        <c:barDir val="col"/>
        <c:grouping val="clustered"/>
        <c:varyColors val="0"/>
        <c:ser>
          <c:idx val="0"/>
          <c:order val="0"/>
          <c:tx>
            <c:strRef>
              <c:f>人力!$B$16</c:f>
              <c:strCache>
                <c:ptCount val="1"/>
                <c:pt idx="0">
                  <c:v>Guangdong</c:v>
                </c:pt>
              </c:strCache>
            </c:strRef>
          </c:tx>
          <c:invertIfNegative val="0"/>
          <c:cat>
            <c:numRef>
              <c:f>人力!$C$15:$H$15</c:f>
              <c:numCache>
                <c:formatCode>General</c:formatCode>
                <c:ptCount val="6"/>
                <c:pt idx="0">
                  <c:v>2010</c:v>
                </c:pt>
                <c:pt idx="1">
                  <c:v>2011</c:v>
                </c:pt>
                <c:pt idx="2">
                  <c:v>2012</c:v>
                </c:pt>
                <c:pt idx="3">
                  <c:v>2013</c:v>
                </c:pt>
                <c:pt idx="4">
                  <c:v>2014</c:v>
                </c:pt>
                <c:pt idx="5">
                  <c:v>2015</c:v>
                </c:pt>
              </c:numCache>
            </c:numRef>
          </c:cat>
          <c:val>
            <c:numRef>
              <c:f>人力!$C$16:$H$16</c:f>
              <c:numCache>
                <c:formatCode>General</c:formatCode>
                <c:ptCount val="6"/>
                <c:pt idx="0">
                  <c:v>37</c:v>
                </c:pt>
                <c:pt idx="1">
                  <c:v>52</c:v>
                </c:pt>
                <c:pt idx="2">
                  <c:v>74</c:v>
                </c:pt>
                <c:pt idx="3">
                  <c:v>91</c:v>
                </c:pt>
                <c:pt idx="4">
                  <c:v>98</c:v>
                </c:pt>
                <c:pt idx="5">
                  <c:v>99</c:v>
                </c:pt>
              </c:numCache>
            </c:numRef>
          </c:val>
        </c:ser>
        <c:ser>
          <c:idx val="1"/>
          <c:order val="1"/>
          <c:tx>
            <c:strRef>
              <c:f>人力!$B$17</c:f>
              <c:strCache>
                <c:ptCount val="1"/>
                <c:pt idx="0">
                  <c:v>Beijing</c:v>
                </c:pt>
              </c:strCache>
            </c:strRef>
          </c:tx>
          <c:invertIfNegative val="0"/>
          <c:cat>
            <c:numRef>
              <c:f>人力!$C$15:$H$15</c:f>
              <c:numCache>
                <c:formatCode>General</c:formatCode>
                <c:ptCount val="6"/>
                <c:pt idx="0">
                  <c:v>2010</c:v>
                </c:pt>
                <c:pt idx="1">
                  <c:v>2011</c:v>
                </c:pt>
                <c:pt idx="2">
                  <c:v>2012</c:v>
                </c:pt>
                <c:pt idx="3">
                  <c:v>2013</c:v>
                </c:pt>
                <c:pt idx="4">
                  <c:v>2014</c:v>
                </c:pt>
                <c:pt idx="5">
                  <c:v>2015</c:v>
                </c:pt>
              </c:numCache>
            </c:numRef>
          </c:cat>
          <c:val>
            <c:numRef>
              <c:f>人力!$C$17:$H$17</c:f>
              <c:numCache>
                <c:formatCode>General</c:formatCode>
                <c:ptCount val="6"/>
                <c:pt idx="0">
                  <c:v>79</c:v>
                </c:pt>
                <c:pt idx="1">
                  <c:v>79</c:v>
                </c:pt>
                <c:pt idx="2">
                  <c:v>79</c:v>
                </c:pt>
                <c:pt idx="3">
                  <c:v>79</c:v>
                </c:pt>
                <c:pt idx="4">
                  <c:v>40</c:v>
                </c:pt>
                <c:pt idx="5">
                  <c:v>38</c:v>
                </c:pt>
              </c:numCache>
            </c:numRef>
          </c:val>
        </c:ser>
        <c:dLbls>
          <c:showLegendKey val="0"/>
          <c:showVal val="0"/>
          <c:showCatName val="0"/>
          <c:showSerName val="0"/>
          <c:showPercent val="0"/>
          <c:showBubbleSize val="0"/>
        </c:dLbls>
        <c:gapWidth val="150"/>
        <c:shape val="box"/>
        <c:axId val="154236800"/>
        <c:axId val="154238336"/>
        <c:axId val="0"/>
      </c:bar3DChart>
      <c:catAx>
        <c:axId val="154236800"/>
        <c:scaling>
          <c:orientation val="minMax"/>
        </c:scaling>
        <c:delete val="0"/>
        <c:axPos val="b"/>
        <c:numFmt formatCode="General" sourceLinked="1"/>
        <c:majorTickMark val="out"/>
        <c:minorTickMark val="none"/>
        <c:tickLblPos val="nextTo"/>
        <c:txPr>
          <a:bodyPr/>
          <a:lstStyle/>
          <a:p>
            <a:pPr>
              <a:defRPr sz="1400" b="1"/>
            </a:pPr>
            <a:endParaRPr lang="en-US"/>
          </a:p>
        </c:txPr>
        <c:crossAx val="154238336"/>
        <c:crosses val="autoZero"/>
        <c:auto val="1"/>
        <c:lblAlgn val="ctr"/>
        <c:lblOffset val="100"/>
        <c:noMultiLvlLbl val="0"/>
      </c:catAx>
      <c:valAx>
        <c:axId val="154238336"/>
        <c:scaling>
          <c:orientation val="minMax"/>
        </c:scaling>
        <c:delete val="0"/>
        <c:axPos val="l"/>
        <c:majorGridlines/>
        <c:numFmt formatCode="General" sourceLinked="1"/>
        <c:majorTickMark val="out"/>
        <c:minorTickMark val="none"/>
        <c:tickLblPos val="nextTo"/>
        <c:txPr>
          <a:bodyPr/>
          <a:lstStyle/>
          <a:p>
            <a:pPr>
              <a:defRPr sz="1400" b="1"/>
            </a:pPr>
            <a:endParaRPr lang="en-US"/>
          </a:p>
        </c:txPr>
        <c:crossAx val="154236800"/>
        <c:crosses val="autoZero"/>
        <c:crossBetween val="between"/>
      </c:valAx>
    </c:plotArea>
    <c:legend>
      <c:legendPos val="r"/>
      <c:layout/>
      <c:overlay val="0"/>
      <c:txPr>
        <a:bodyPr/>
        <a:lstStyle/>
        <a:p>
          <a:pPr>
            <a:defRPr sz="1200" b="1"/>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rAngAx val="1"/>
    </c:view3D>
    <c:floor>
      <c:thickness val="0"/>
    </c:floor>
    <c:sideWall>
      <c:thickness val="0"/>
    </c:sideWall>
    <c:backWall>
      <c:thickness val="0"/>
    </c:backWall>
    <c:plotArea>
      <c:layout>
        <c:manualLayout>
          <c:layoutTarget val="inner"/>
          <c:xMode val="edge"/>
          <c:yMode val="edge"/>
          <c:x val="5.2026122510040136E-2"/>
          <c:y val="4.1803047524634013E-2"/>
          <c:w val="0.94797387748995987"/>
          <c:h val="0.58765051746387154"/>
        </c:manualLayout>
      </c:layout>
      <c:bar3DChart>
        <c:barDir val="col"/>
        <c:grouping val="clustered"/>
        <c:varyColors val="0"/>
        <c:ser>
          <c:idx val="0"/>
          <c:order val="0"/>
          <c:spPr>
            <a:solidFill>
              <a:srgbClr val="92D050"/>
            </a:solidFill>
          </c:spPr>
          <c:invertIfNegative val="0"/>
          <c:cat>
            <c:strRef>
              <c:f>人力!$B$6:$Q$6</c:f>
              <c:strCache>
                <c:ptCount val="16"/>
                <c:pt idx="0">
                  <c:v>Office</c:v>
                </c:pt>
                <c:pt idx="1">
                  <c:v>Accelerator Physics</c:v>
                </c:pt>
                <c:pt idx="2">
                  <c:v>Front End</c:v>
                </c:pt>
                <c:pt idx="3">
                  <c:v>Drift Tube Linac</c:v>
                </c:pt>
                <c:pt idx="4">
                  <c:v>Linac RF</c:v>
                </c:pt>
                <c:pt idx="5">
                  <c:v>Beam Instrumentation</c:v>
                </c:pt>
                <c:pt idx="6">
                  <c:v>Magnet</c:v>
                </c:pt>
                <c:pt idx="7">
                  <c:v>Power Supply</c:v>
                </c:pt>
                <c:pt idx="8">
                  <c:v>Ring RF</c:v>
                </c:pt>
                <c:pt idx="9">
                  <c:v>Mechanical Engineering</c:v>
                </c:pt>
                <c:pt idx="10">
                  <c:v>Vacuum</c:v>
                </c:pt>
                <c:pt idx="11">
                  <c:v>Survey &amp; Alignment</c:v>
                </c:pt>
                <c:pt idx="12">
                  <c:v>Beam Application System</c:v>
                </c:pt>
                <c:pt idx="13">
                  <c:v>Pulsed Power Supply</c:v>
                </c:pt>
                <c:pt idx="14">
                  <c:v>Control</c:v>
                </c:pt>
                <c:pt idx="15">
                  <c:v>Radiation Protection</c:v>
                </c:pt>
              </c:strCache>
            </c:strRef>
          </c:cat>
          <c:val>
            <c:numRef>
              <c:f>人力!$B$8:$Q$8</c:f>
              <c:numCache>
                <c:formatCode>General</c:formatCode>
                <c:ptCount val="16"/>
                <c:pt idx="0">
                  <c:v>3</c:v>
                </c:pt>
                <c:pt idx="1">
                  <c:v>12</c:v>
                </c:pt>
                <c:pt idx="2">
                  <c:v>8</c:v>
                </c:pt>
                <c:pt idx="3">
                  <c:v>9</c:v>
                </c:pt>
                <c:pt idx="4">
                  <c:v>10</c:v>
                </c:pt>
                <c:pt idx="5">
                  <c:v>11</c:v>
                </c:pt>
                <c:pt idx="6">
                  <c:v>11</c:v>
                </c:pt>
                <c:pt idx="7">
                  <c:v>7</c:v>
                </c:pt>
                <c:pt idx="8">
                  <c:v>9</c:v>
                </c:pt>
                <c:pt idx="9">
                  <c:v>13</c:v>
                </c:pt>
                <c:pt idx="10">
                  <c:v>10</c:v>
                </c:pt>
                <c:pt idx="11">
                  <c:v>10</c:v>
                </c:pt>
                <c:pt idx="12">
                  <c:v>4</c:v>
                </c:pt>
                <c:pt idx="13">
                  <c:v>4</c:v>
                </c:pt>
                <c:pt idx="14">
                  <c:v>9</c:v>
                </c:pt>
                <c:pt idx="15">
                  <c:v>7</c:v>
                </c:pt>
              </c:numCache>
            </c:numRef>
          </c:val>
        </c:ser>
        <c:dLbls>
          <c:showLegendKey val="0"/>
          <c:showVal val="0"/>
          <c:showCatName val="0"/>
          <c:showSerName val="0"/>
          <c:showPercent val="0"/>
          <c:showBubbleSize val="0"/>
        </c:dLbls>
        <c:gapWidth val="150"/>
        <c:shape val="box"/>
        <c:axId val="118651904"/>
        <c:axId val="118678272"/>
        <c:axId val="0"/>
      </c:bar3DChart>
      <c:catAx>
        <c:axId val="118651904"/>
        <c:scaling>
          <c:orientation val="minMax"/>
        </c:scaling>
        <c:delete val="0"/>
        <c:axPos val="b"/>
        <c:majorTickMark val="out"/>
        <c:minorTickMark val="none"/>
        <c:tickLblPos val="nextTo"/>
        <c:txPr>
          <a:bodyPr/>
          <a:lstStyle/>
          <a:p>
            <a:pPr>
              <a:defRPr sz="1200" b="1"/>
            </a:pPr>
            <a:endParaRPr lang="en-US"/>
          </a:p>
        </c:txPr>
        <c:crossAx val="118678272"/>
        <c:crosses val="autoZero"/>
        <c:auto val="1"/>
        <c:lblAlgn val="ctr"/>
        <c:lblOffset val="100"/>
        <c:noMultiLvlLbl val="0"/>
      </c:catAx>
      <c:valAx>
        <c:axId val="118678272"/>
        <c:scaling>
          <c:orientation val="minMax"/>
        </c:scaling>
        <c:delete val="0"/>
        <c:axPos val="l"/>
        <c:majorGridlines/>
        <c:numFmt formatCode="General" sourceLinked="1"/>
        <c:majorTickMark val="out"/>
        <c:minorTickMark val="none"/>
        <c:tickLblPos val="nextTo"/>
        <c:txPr>
          <a:bodyPr/>
          <a:lstStyle/>
          <a:p>
            <a:pPr>
              <a:defRPr sz="1200" b="1"/>
            </a:pPr>
            <a:endParaRPr lang="en-US"/>
          </a:p>
        </c:txPr>
        <c:crossAx val="118651904"/>
        <c:crosses val="autoZero"/>
        <c:crossBetween val="between"/>
      </c:valAx>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973CB6-307D-4534-B04D-EB71F00C538B}" type="datetimeFigureOut">
              <a:rPr lang="en-GB" smtClean="0"/>
              <a:t>06/04/2016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AADA88-D2C5-4644-B154-D141D2DBC3F3}" type="slidenum">
              <a:rPr lang="en-GB" smtClean="0"/>
              <a:t>‹#›</a:t>
            </a:fld>
            <a:endParaRPr lang="en-GB"/>
          </a:p>
        </p:txBody>
      </p:sp>
    </p:spTree>
    <p:extLst>
      <p:ext uri="{BB962C8B-B14F-4D97-AF65-F5344CB8AC3E}">
        <p14:creationId xmlns:p14="http://schemas.microsoft.com/office/powerpoint/2010/main" val="1003832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AADA88-D2C5-4644-B154-D141D2DBC3F3}" type="slidenum">
              <a:rPr lang="en-GB" smtClean="0"/>
              <a:t>2</a:t>
            </a:fld>
            <a:endParaRPr lang="en-GB"/>
          </a:p>
        </p:txBody>
      </p:sp>
    </p:spTree>
    <p:extLst>
      <p:ext uri="{BB962C8B-B14F-4D97-AF65-F5344CB8AC3E}">
        <p14:creationId xmlns:p14="http://schemas.microsoft.com/office/powerpoint/2010/main" val="2623631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89FA6C6-3296-42A0-9366-0CD8F721A981}" type="slidenum">
              <a:rPr lang="en-US" altLang="zh-CN" smtClean="0">
                <a:solidFill>
                  <a:srgbClr val="000000"/>
                </a:solidFill>
              </a:rPr>
              <a:pPr/>
              <a:t>3</a:t>
            </a:fld>
            <a:endParaRPr lang="en-US" altLang="zh-CN" smtClean="0">
              <a:solidFill>
                <a:srgbClr val="000000"/>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altLang="zh-CN" smtClean="0"/>
              <a:t>1, The physics design has no obvious variation but some optimization according to the suggestion from the last review meet. This section will outline the major change points. </a:t>
            </a:r>
          </a:p>
          <a:p>
            <a:pPr eaLnBrk="1" hangingPunct="1"/>
            <a:r>
              <a:rPr lang="en-US" altLang="zh-CN" smtClean="0"/>
              <a:t>2, We have conducted more than 20 prototype items. The section will outline the completion status and major result as well as the remaining problems. Some results gave a feedback to the physics design. </a:t>
            </a:r>
          </a:p>
          <a:p>
            <a:pPr eaLnBrk="1" hangingPunct="1"/>
            <a:r>
              <a:rPr lang="en-US" altLang="zh-CN" smtClean="0"/>
              <a:t>3, This section will briefly introduce present manpower status and our project mile stone.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3AC8392-98E6-44AB-A3F5-9BBF735F7D44}" type="slidenum">
              <a:rPr lang="en-US" altLang="zh-CN">
                <a:solidFill>
                  <a:srgbClr val="000000"/>
                </a:solidFill>
              </a:rPr>
              <a:pPr/>
              <a:t>6</a:t>
            </a:fld>
            <a:endParaRPr lang="en-US" altLang="zh-CN">
              <a:solidFill>
                <a:srgbClr val="000000"/>
              </a:solidFill>
            </a:endParaRPr>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zh-CN"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AB0FF9C-011D-4F62-8DA7-56989A658198}" type="slidenum">
              <a:rPr lang="en-US" altLang="zh-CN">
                <a:solidFill>
                  <a:srgbClr val="000000"/>
                </a:solidFill>
              </a:rPr>
              <a:pPr/>
              <a:t>7</a:t>
            </a:fld>
            <a:endParaRPr lang="en-US" altLang="zh-CN">
              <a:solidFill>
                <a:srgbClr val="000000"/>
              </a:solidFill>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zh-C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840EFA81-0C1A-4B63-AE1B-D574C2530259}" type="slidenum">
              <a:rPr lang="en-US" altLang="zh-CN" smtClean="0">
                <a:solidFill>
                  <a:srgbClr val="000000"/>
                </a:solidFill>
              </a:rPr>
              <a:pPr>
                <a:defRPr/>
              </a:pPr>
              <a:t>14</a:t>
            </a:fld>
            <a:endParaRPr lang="en-US" altLang="zh-CN" dirty="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H- beam is</a:t>
            </a:r>
            <a:r>
              <a:rPr lang="en-GB" baseline="0" dirty="0" smtClean="0"/>
              <a:t> stripped to protons as it is injected into the synchrotron. </a:t>
            </a:r>
          </a:p>
          <a:p>
            <a:r>
              <a:rPr lang="en-GB" baseline="0" dirty="0" smtClean="0"/>
              <a:t>Currently this is done with a 0.5 micron thick aluminium-oxide foil produced in-house by the Vacuum Section.</a:t>
            </a:r>
          </a:p>
          <a:p>
            <a:endParaRPr lang="en-GB" baseline="0" dirty="0" smtClean="0"/>
          </a:p>
          <a:p>
            <a:r>
              <a:rPr lang="en-GB" dirty="0" smtClean="0"/>
              <a:t>Recently we have tested some commercially</a:t>
            </a:r>
            <a:r>
              <a:rPr lang="en-GB" baseline="0" dirty="0" smtClean="0"/>
              <a:t> available carbon foils.</a:t>
            </a:r>
          </a:p>
          <a:p>
            <a:r>
              <a:rPr lang="en-GB" baseline="0" dirty="0" smtClean="0"/>
              <a:t>These foils are much more robust than the present foils making installation and removal much easier and safer.</a:t>
            </a:r>
          </a:p>
          <a:p>
            <a:r>
              <a:rPr lang="en-GB" baseline="0" dirty="0" smtClean="0"/>
              <a:t>They have the potential save many staff hours in foil preparation and reduce downtime and staff dose for a foil change.</a:t>
            </a:r>
          </a:p>
          <a:p>
            <a:endParaRPr lang="en-GB" baseline="0" dirty="0" smtClean="0"/>
          </a:p>
          <a:p>
            <a:r>
              <a:rPr lang="en-GB" baseline="0" dirty="0" smtClean="0"/>
              <a:t>Initial tests have been positive, the foils are easy to handle and injection efficiency is good.</a:t>
            </a:r>
          </a:p>
          <a:p>
            <a:r>
              <a:rPr lang="en-GB" baseline="0" dirty="0" smtClean="0"/>
              <a:t>However, foil deformation has been seen after several hours of 50Hz beam and improvement of the mechanical support of the foil is being investigated.</a:t>
            </a:r>
          </a:p>
          <a:p>
            <a:endParaRPr lang="en-GB" baseline="0" dirty="0" smtClean="0"/>
          </a:p>
          <a:p>
            <a:r>
              <a:rPr lang="en-GB" dirty="0" smtClean="0"/>
              <a:t>Contributors:</a:t>
            </a:r>
          </a:p>
          <a:p>
            <a:r>
              <a:rPr lang="en-GB" dirty="0" smtClean="0"/>
              <a:t>Bryan Jones,</a:t>
            </a:r>
            <a:r>
              <a:rPr lang="en-GB" baseline="0" dirty="0" smtClean="0"/>
              <a:t> Hayley Smith – Beam Physics</a:t>
            </a:r>
          </a:p>
          <a:p>
            <a:r>
              <a:rPr lang="en-GB" baseline="0" dirty="0" smtClean="0"/>
              <a:t>Theo Rutter – Mechanical Design</a:t>
            </a:r>
          </a:p>
          <a:p>
            <a:r>
              <a:rPr lang="en-GB" dirty="0" smtClean="0"/>
              <a:t>Geoff Matthews,</a:t>
            </a:r>
            <a:r>
              <a:rPr lang="en-GB" baseline="0" dirty="0" smtClean="0"/>
              <a:t> Mark Waite – Foil Preparation</a:t>
            </a:r>
          </a:p>
          <a:p>
            <a:r>
              <a:rPr lang="en-GB" baseline="0" dirty="0" smtClean="0"/>
              <a:t>Ops Crew and Health Physics – Foil Installation</a:t>
            </a:r>
            <a:endParaRPr lang="en-GB" dirty="0" smtClean="0"/>
          </a:p>
          <a:p>
            <a:endParaRPr lang="en-GB" b="1" dirty="0"/>
          </a:p>
        </p:txBody>
      </p:sp>
      <p:sp>
        <p:nvSpPr>
          <p:cNvPr id="4" name="Slide Number Placeholder 3"/>
          <p:cNvSpPr>
            <a:spLocks noGrp="1"/>
          </p:cNvSpPr>
          <p:nvPr>
            <p:ph type="sldNum" sz="quarter" idx="10"/>
          </p:nvPr>
        </p:nvSpPr>
        <p:spPr/>
        <p:txBody>
          <a:bodyPr/>
          <a:lstStyle/>
          <a:p>
            <a:pPr>
              <a:defRPr/>
            </a:pPr>
            <a:fld id="{8DDB8FC7-FC8D-4AA3-BD22-E7E119A2734A}" type="slidenum">
              <a:rPr lang="en-US" altLang="en-US" smtClean="0"/>
              <a:pPr>
                <a:defRPr/>
              </a:pPr>
              <a:t>32</a:t>
            </a:fld>
            <a:endParaRPr lang="en-US" altLang="en-US"/>
          </a:p>
        </p:txBody>
      </p:sp>
    </p:spTree>
    <p:extLst>
      <p:ext uri="{BB962C8B-B14F-4D97-AF65-F5344CB8AC3E}">
        <p14:creationId xmlns:p14="http://schemas.microsoft.com/office/powerpoint/2010/main" val="6418252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AADA88-D2C5-4644-B154-D141D2DBC3F3}" type="slidenum">
              <a:rPr lang="en-GB" smtClean="0"/>
              <a:t>35</a:t>
            </a:fld>
            <a:endParaRPr lang="en-GB"/>
          </a:p>
        </p:txBody>
      </p:sp>
    </p:spTree>
    <p:extLst>
      <p:ext uri="{BB962C8B-B14F-4D97-AF65-F5344CB8AC3E}">
        <p14:creationId xmlns:p14="http://schemas.microsoft.com/office/powerpoint/2010/main" val="2774532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6B373A0-F701-49DE-AD4D-1BD8C1B7E02F}" type="datetimeFigureOut">
              <a:rPr lang="en-GB" smtClean="0"/>
              <a:t>06/04/2016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240596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6B373A0-F701-49DE-AD4D-1BD8C1B7E02F}" type="datetimeFigureOut">
              <a:rPr lang="en-GB" smtClean="0"/>
              <a:t>06/04/2016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4089842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6B373A0-F701-49DE-AD4D-1BD8C1B7E02F}" type="datetimeFigureOut">
              <a:rPr lang="en-GB" smtClean="0"/>
              <a:t>06/04/2016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914240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标题幻灯片">
    <p:spTree>
      <p:nvGrpSpPr>
        <p:cNvPr id="1" name=""/>
        <p:cNvGrpSpPr/>
        <p:nvPr/>
      </p:nvGrpSpPr>
      <p:grpSpPr>
        <a:xfrm>
          <a:off x="0" y="0"/>
          <a:ext cx="0" cy="0"/>
          <a:chOff x="0" y="0"/>
          <a:chExt cx="0" cy="0"/>
        </a:xfrm>
      </p:grpSpPr>
      <p:pic>
        <p:nvPicPr>
          <p:cNvPr id="4" name="Picture 1026" descr="CSSppt母板首页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ext Box 1029"/>
          <p:cNvSpPr txBox="1">
            <a:spLocks noChangeArrowheads="1"/>
          </p:cNvSpPr>
          <p:nvPr/>
        </p:nvSpPr>
        <p:spPr bwMode="auto">
          <a:xfrm>
            <a:off x="8305800" y="6477000"/>
            <a:ext cx="184150" cy="225425"/>
          </a:xfrm>
          <a:prstGeom prst="rect">
            <a:avLst/>
          </a:prstGeom>
          <a:noFill/>
          <a:ln w="9525" algn="ctr">
            <a:noFill/>
            <a:miter lim="800000"/>
            <a:headEnd/>
            <a:tailEnd/>
          </a:ln>
          <a:effectLst/>
        </p:spPr>
        <p:txBody>
          <a:bodyPr wrap="none">
            <a:spAutoFit/>
          </a:bodyPr>
          <a:lstStyle/>
          <a:p>
            <a:pPr fontAlgn="base">
              <a:lnSpc>
                <a:spcPct val="88000"/>
              </a:lnSpc>
              <a:spcBef>
                <a:spcPct val="0"/>
              </a:spcBef>
              <a:spcAft>
                <a:spcPct val="0"/>
              </a:spcAft>
              <a:defRPr/>
            </a:pPr>
            <a:endParaRPr lang="zh-CN" altLang="zh-CN" sz="1000">
              <a:solidFill>
                <a:srgbClr val="808080"/>
              </a:solidFill>
              <a:latin typeface="Impact" pitchFamily="34" charset="0"/>
            </a:endParaRPr>
          </a:p>
        </p:txBody>
      </p:sp>
      <p:sp>
        <p:nvSpPr>
          <p:cNvPr id="41987" name="Rectangle 1027"/>
          <p:cNvSpPr>
            <a:spLocks noGrp="1" noChangeArrowheads="1"/>
          </p:cNvSpPr>
          <p:nvPr>
            <p:ph type="ctrTitle"/>
          </p:nvPr>
        </p:nvSpPr>
        <p:spPr>
          <a:xfrm>
            <a:off x="685800" y="2339975"/>
            <a:ext cx="7772400" cy="1470025"/>
          </a:xfrm>
        </p:spPr>
        <p:txBody>
          <a:bodyPr/>
          <a:lstStyle>
            <a:lvl1pPr algn="ctr">
              <a:defRPr sz="3600"/>
            </a:lvl1pPr>
          </a:lstStyle>
          <a:p>
            <a:r>
              <a:rPr lang="zh-CN" altLang="en-US"/>
              <a:t>单击此处编辑母版标题样式</a:t>
            </a:r>
          </a:p>
        </p:txBody>
      </p:sp>
      <p:sp>
        <p:nvSpPr>
          <p:cNvPr id="41988" name="Rectangle 1028"/>
          <p:cNvSpPr>
            <a:spLocks noGrp="1" noChangeArrowheads="1"/>
          </p:cNvSpPr>
          <p:nvPr>
            <p:ph type="subTitle" idx="1"/>
          </p:nvPr>
        </p:nvSpPr>
        <p:spPr>
          <a:xfrm>
            <a:off x="1371600" y="3886200"/>
            <a:ext cx="6400800" cy="1600200"/>
          </a:xfrm>
        </p:spPr>
        <p:txBody>
          <a:bodyPr/>
          <a:lstStyle>
            <a:lvl1pPr marL="0" indent="0" algn="ctr">
              <a:lnSpc>
                <a:spcPct val="130000"/>
              </a:lnSpc>
              <a:spcBef>
                <a:spcPct val="0"/>
              </a:spcBef>
              <a:spcAft>
                <a:spcPct val="0"/>
              </a:spcAft>
              <a:buFontTx/>
              <a:buNone/>
              <a:defRPr sz="2200">
                <a:solidFill>
                  <a:schemeClr val="bg1"/>
                </a:solidFill>
              </a:defRPr>
            </a:lvl1pPr>
          </a:lstStyle>
          <a:p>
            <a:r>
              <a:rPr lang="zh-CN" altLang="en-US"/>
              <a:t>单击此处编辑母版副标题样式</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838200"/>
            <a:ext cx="6248400" cy="4572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447800"/>
            <a:ext cx="3992563" cy="4953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54563" y="1447800"/>
            <a:ext cx="3994150" cy="4953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xfrm>
            <a:off x="8229600" y="6524625"/>
            <a:ext cx="303213" cy="180975"/>
          </a:xfrm>
          <a:prstGeom prst="rect">
            <a:avLst/>
          </a:prstGeom>
          <a:ln/>
        </p:spPr>
        <p:txBody>
          <a:bodyPr/>
          <a:lstStyle>
            <a:lvl1pPr>
              <a:defRPr>
                <a:solidFill>
                  <a:schemeClr val="tx1"/>
                </a:solidFill>
              </a:defRPr>
            </a:lvl1pPr>
          </a:lstStyle>
          <a:p>
            <a:pPr fontAlgn="base">
              <a:spcBef>
                <a:spcPct val="0"/>
              </a:spcBef>
              <a:spcAft>
                <a:spcPct val="0"/>
              </a:spcAft>
              <a:defRPr/>
            </a:pPr>
            <a:fld id="{3C2F7AED-89D4-40DD-A26B-09D4D392CCD3}" type="slidenum">
              <a:rPr lang="en-US" altLang="zh-CN" sz="1400" smtClean="0">
                <a:solidFill>
                  <a:srgbClr val="000000"/>
                </a:solidFill>
              </a:rPr>
              <a:pPr fontAlgn="base">
                <a:spcBef>
                  <a:spcPct val="0"/>
                </a:spcBef>
                <a:spcAft>
                  <a:spcPct val="0"/>
                </a:spcAft>
                <a:defRPr/>
              </a:pPr>
              <a:t>‹#›</a:t>
            </a:fld>
            <a:endParaRPr lang="en-US" altLang="zh-CN" sz="1400" dirty="0">
              <a:solidFill>
                <a:srgbClr val="000000"/>
              </a:solidFill>
            </a:endParaRPr>
          </a:p>
        </p:txBody>
      </p:sp>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xfrm>
            <a:off x="8229600" y="6524625"/>
            <a:ext cx="303213" cy="180975"/>
          </a:xfrm>
          <a:prstGeom prst="rect">
            <a:avLst/>
          </a:prstGeom>
          <a:ln/>
        </p:spPr>
        <p:txBody>
          <a:bodyPr/>
          <a:lstStyle>
            <a:lvl1pPr>
              <a:defRPr/>
            </a:lvl1pPr>
          </a:lstStyle>
          <a:p>
            <a:pPr>
              <a:defRPr/>
            </a:pPr>
            <a:fld id="{50D9F352-FD94-4807-AE9E-611DE2884463}"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val="536672387"/>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ln/>
        </p:spPr>
        <p:txBody>
          <a:bodyPr/>
          <a:lstStyle>
            <a:lvl1pPr>
              <a:defRPr/>
            </a:lvl1pPr>
          </a:lstStyle>
          <a:p>
            <a:pPr>
              <a:defRPr/>
            </a:pPr>
            <a:fld id="{92E332F5-1874-4706-AACA-66AC5798C709}" type="slidenum">
              <a:rPr lang="en-US" altLang="zh-CN"/>
              <a:pPr>
                <a:defRPr/>
              </a:pPr>
              <a:t>‹#›</a:t>
            </a:fld>
            <a:endParaRPr lang="en-US" altLang="zh-CN"/>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ln/>
        </p:spPr>
        <p:txBody>
          <a:bodyPr/>
          <a:lstStyle>
            <a:lvl1pPr>
              <a:defRPr/>
            </a:lvl1pPr>
          </a:lstStyle>
          <a:p>
            <a:pPr>
              <a:defRPr/>
            </a:pPr>
            <a:fld id="{92E332F5-1874-4706-AACA-66AC5798C709}" type="slidenum">
              <a:rPr lang="en-US" altLang="zh-CN"/>
              <a:pPr>
                <a:defRPr/>
              </a:pPr>
              <a:t>‹#›</a:t>
            </a:fld>
            <a:endParaRPr lang="en-US" altLang="zh-CN"/>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ln/>
        </p:spPr>
        <p:txBody>
          <a:bodyPr/>
          <a:lstStyle>
            <a:lvl1pPr>
              <a:defRPr/>
            </a:lvl1pPr>
          </a:lstStyle>
          <a:p>
            <a:pPr>
              <a:defRPr/>
            </a:pPr>
            <a:fld id="{92E332F5-1874-4706-AACA-66AC5798C709}" type="slidenum">
              <a:rPr lang="en-US" altLang="zh-CN"/>
              <a:pPr>
                <a:defRPr/>
              </a:pPr>
              <a:t>‹#›</a:t>
            </a:fld>
            <a:endParaRPr lang="en-US" altLang="zh-CN"/>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6B373A0-F701-49DE-AD4D-1BD8C1B7E02F}" type="datetimeFigureOut">
              <a:rPr lang="en-GB" smtClean="0"/>
              <a:t>06/04/2016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15293820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A600D2E-C93F-4972-9681-B0954B086931}" type="slidenum">
              <a:rPr lang="en-US" altLang="zh-CN"/>
              <a:pPr>
                <a:defRPr/>
              </a:pPr>
              <a:t>‹#›</a:t>
            </a:fld>
            <a:endParaRPr lang="en-US" altLang="zh-CN"/>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A600D2E-C93F-4972-9681-B0954B086931}" type="slidenum">
              <a:rPr lang="en-US" altLang="zh-CN"/>
              <a:pPr>
                <a:defRPr/>
              </a:pPr>
              <a:t>‹#›</a:t>
            </a:fld>
            <a:endParaRPr lang="en-US" altLang="zh-CN"/>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ln/>
        </p:spPr>
        <p:txBody>
          <a:bodyPr/>
          <a:lstStyle>
            <a:lvl1pPr>
              <a:defRPr/>
            </a:lvl1pPr>
          </a:lstStyle>
          <a:p>
            <a:pPr>
              <a:defRPr/>
            </a:pPr>
            <a:fld id="{92E332F5-1874-4706-AACA-66AC5798C709}" type="slidenum">
              <a:rPr lang="en-US" altLang="zh-CN"/>
              <a:pPr>
                <a:defRPr/>
              </a:pPr>
              <a:t>‹#›</a:t>
            </a:fld>
            <a:endParaRPr lang="en-US" altLang="zh-CN"/>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B373A0-F701-49DE-AD4D-1BD8C1B7E02F}" type="datetimeFigureOut">
              <a:rPr lang="en-GB" smtClean="0"/>
              <a:t>06/04/2016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9307931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sldNum" sz="quarter" idx="10"/>
          </p:nvPr>
        </p:nvSpPr>
        <p:spPr>
          <a:ln/>
        </p:spPr>
        <p:txBody>
          <a:bodyPr/>
          <a:lstStyle>
            <a:lvl1pPr>
              <a:defRPr/>
            </a:lvl1pPr>
          </a:lstStyle>
          <a:p>
            <a:pPr>
              <a:defRPr/>
            </a:pPr>
            <a:fld id="{43698433-F413-45F4-AFA1-6B7F7B1D3BF5}" type="slidenum">
              <a:rPr lang="en-US" altLang="zh-CN"/>
              <a:pPr>
                <a:defRPr/>
              </a:pPr>
              <a:t>‹#›</a:t>
            </a:fld>
            <a:endParaRPr lang="en-US" altLang="zh-CN"/>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ln/>
        </p:spPr>
        <p:txBody>
          <a:bodyPr/>
          <a:lstStyle>
            <a:lvl1pPr>
              <a:defRPr/>
            </a:lvl1pPr>
          </a:lstStyle>
          <a:p>
            <a:pPr>
              <a:defRPr/>
            </a:pPr>
            <a:fld id="{92E332F5-1874-4706-AACA-66AC5798C709}" type="slidenum">
              <a:rPr lang="en-US" altLang="zh-CN"/>
              <a:pPr>
                <a:defRPr/>
              </a:pPr>
              <a:t>‹#›</a:t>
            </a:fld>
            <a:endParaRPr lang="en-US" altLang="zh-CN"/>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A600D2E-C93F-4972-9681-B0954B086931}" type="slidenum">
              <a:rPr lang="en-US" altLang="zh-CN"/>
              <a:pPr>
                <a:defRPr/>
              </a:pPr>
              <a:t>‹#›</a:t>
            </a:fld>
            <a:endParaRPr lang="en-US" altLang="zh-CN"/>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A600D2E-C93F-4972-9681-B0954B086931}" type="slidenum">
              <a:rPr lang="en-US" altLang="zh-CN"/>
              <a:pPr>
                <a:defRPr/>
              </a:pPr>
              <a:t>‹#›</a:t>
            </a:fld>
            <a:endParaRPr lang="en-US" altLang="zh-CN"/>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A600D2E-C93F-4972-9681-B0954B086931}" type="slidenum">
              <a:rPr lang="en-US" altLang="zh-CN"/>
              <a:pPr>
                <a:defRPr/>
              </a:pPr>
              <a:t>‹#›</a:t>
            </a:fld>
            <a:endParaRPr lang="en-US" altLang="zh-CN"/>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sldNum" sz="quarter" idx="10"/>
          </p:nvPr>
        </p:nvSpPr>
        <p:spPr>
          <a:ln/>
        </p:spPr>
        <p:txBody>
          <a:bodyPr/>
          <a:lstStyle>
            <a:lvl1pPr>
              <a:defRPr/>
            </a:lvl1pPr>
          </a:lstStyle>
          <a:p>
            <a:pPr>
              <a:defRPr/>
            </a:pPr>
            <a:fld id="{92E332F5-1874-4706-AACA-66AC5798C709}" type="slidenum">
              <a:rPr lang="en-US" altLang="zh-CN"/>
              <a:pPr>
                <a:defRPr/>
              </a:pPr>
              <a:t>‹#›</a:t>
            </a:fld>
            <a:endParaRPr lang="en-US" altLang="zh-CN"/>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6B373A0-F701-49DE-AD4D-1BD8C1B7E02F}" type="datetimeFigureOut">
              <a:rPr lang="en-GB" smtClean="0"/>
              <a:t>06/04/2016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2211248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6B373A0-F701-49DE-AD4D-1BD8C1B7E02F}" type="datetimeFigureOut">
              <a:rPr lang="en-GB" smtClean="0"/>
              <a:t>06/04/2016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2398116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6B373A0-F701-49DE-AD4D-1BD8C1B7E02F}" type="datetimeFigureOut">
              <a:rPr lang="en-GB" smtClean="0"/>
              <a:t>06/04/2016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580758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B373A0-F701-49DE-AD4D-1BD8C1B7E02F}" type="datetimeFigureOut">
              <a:rPr lang="en-GB" smtClean="0"/>
              <a:t>06/04/2016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1142176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B373A0-F701-49DE-AD4D-1BD8C1B7E02F}" type="datetimeFigureOut">
              <a:rPr lang="en-GB" smtClean="0"/>
              <a:t>06/04/2016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15900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B373A0-F701-49DE-AD4D-1BD8C1B7E02F}" type="datetimeFigureOut">
              <a:rPr lang="en-GB" smtClean="0"/>
              <a:t>06/04/2016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DDABB4-A25C-4FBA-9414-3369ECB3BE1C}" type="slidenum">
              <a:rPr lang="en-GB" smtClean="0"/>
              <a:t>‹#›</a:t>
            </a:fld>
            <a:endParaRPr lang="en-GB"/>
          </a:p>
        </p:txBody>
      </p:sp>
    </p:spTree>
    <p:extLst>
      <p:ext uri="{BB962C8B-B14F-4D97-AF65-F5344CB8AC3E}">
        <p14:creationId xmlns:p14="http://schemas.microsoft.com/office/powerpoint/2010/main" val="393044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0.xml"/><Relationship Id="rId1" Type="http://schemas.openxmlformats.org/officeDocument/2006/relationships/slideLayout" Target="../slideLayouts/slideLayout2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1.xml"/><Relationship Id="rId1" Type="http://schemas.openxmlformats.org/officeDocument/2006/relationships/slideLayout" Target="../slideLayouts/slideLayout21.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2.xml"/><Relationship Id="rId1" Type="http://schemas.openxmlformats.org/officeDocument/2006/relationships/slideLayout" Target="../slideLayouts/slideLayout22.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3.xml"/><Relationship Id="rId1" Type="http://schemas.openxmlformats.org/officeDocument/2006/relationships/slideLayout" Target="../slideLayouts/slideLayout23.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4.xml"/><Relationship Id="rId1" Type="http://schemas.openxmlformats.org/officeDocument/2006/relationships/slideLayout" Target="../slideLayouts/slideLayout24.xml"/></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5.xml"/><Relationship Id="rId1" Type="http://schemas.openxmlformats.org/officeDocument/2006/relationships/slideLayout" Target="../slideLayouts/slideLayout25.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6.xml"/><Relationship Id="rId1" Type="http://schemas.openxmlformats.org/officeDocument/2006/relationships/slideLayout" Target="../slideLayouts/slideLayout26.xml"/></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7.xml"/><Relationship Id="rId1" Type="http://schemas.openxmlformats.org/officeDocument/2006/relationships/slideLayout" Target="../slideLayouts/slideLayout27.xml"/></Relationships>
</file>

<file path=ppt/slideMasters/_rels/slideMaster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8.xml"/><Relationship Id="rId1" Type="http://schemas.openxmlformats.org/officeDocument/2006/relationships/slideLayout" Target="../slideLayouts/slideLayout28.xml"/></Relationships>
</file>

<file path=ppt/slideMasters/_rels/slideMaster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9.xml"/><Relationship Id="rId1" Type="http://schemas.openxmlformats.org/officeDocument/2006/relationships/slideLayout" Target="../slideLayouts/slideLayout2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0.xml"/><Relationship Id="rId1" Type="http://schemas.openxmlformats.org/officeDocument/2006/relationships/slideLayout" Target="../slideLayouts/slideLayout30.xml"/></Relationships>
</file>

<file path=ppt/slideMasters/_rels/slideMaster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1.xml"/><Relationship Id="rId1" Type="http://schemas.openxmlformats.org/officeDocument/2006/relationships/slideLayout" Target="../slideLayouts/slideLayout31.xml"/></Relationships>
</file>

<file path=ppt/slideMasters/_rels/slideMaster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2.xml"/><Relationship Id="rId1" Type="http://schemas.openxmlformats.org/officeDocument/2006/relationships/slideLayout" Target="../slideLayouts/slideLayout32.xml"/></Relationships>
</file>

<file path=ppt/slideMasters/_rels/slideMaster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3.xml"/><Relationship Id="rId1" Type="http://schemas.openxmlformats.org/officeDocument/2006/relationships/slideLayout" Target="../slideLayouts/slideLayout33.xml"/></Relationships>
</file>

<file path=ppt/slideMasters/_rels/slideMaster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4.xml"/><Relationship Id="rId1" Type="http://schemas.openxmlformats.org/officeDocument/2006/relationships/slideLayout" Target="../slideLayouts/slideLayout34.xml"/></Relationships>
</file>

<file path=ppt/slideMasters/_rels/slideMaster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5.xml"/><Relationship Id="rId1" Type="http://schemas.openxmlformats.org/officeDocument/2006/relationships/slideLayout" Target="../slideLayouts/slideLayout35.xml"/></Relationships>
</file>

<file path=ppt/slideMasters/_rels/slideMaster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6.xml"/><Relationship Id="rId1" Type="http://schemas.openxmlformats.org/officeDocument/2006/relationships/slideLayout" Target="../slideLayouts/slideLayout36.xml"/></Relationships>
</file>

<file path=ppt/slideMasters/_rels/slideMaster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7.xml"/><Relationship Id="rId1" Type="http://schemas.openxmlformats.org/officeDocument/2006/relationships/slideLayout" Target="../slideLayouts/slideLayout37.xml"/></Relationships>
</file>

<file path=ppt/slideMasters/_rels/slideMaster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8.xml"/><Relationship Id="rId1"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7.xml"/><Relationship Id="rId1" Type="http://schemas.openxmlformats.org/officeDocument/2006/relationships/slideLayout" Target="../slideLayouts/slideLayout1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8.xml"/><Relationship Id="rId1" Type="http://schemas.openxmlformats.org/officeDocument/2006/relationships/slideLayout" Target="../slideLayouts/slideLayout1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9.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B373A0-F701-49DE-AD4D-1BD8C1B7E02F}" type="datetimeFigureOut">
              <a:rPr lang="en-GB" smtClean="0"/>
              <a:t>06/04/2016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DDABB4-A25C-4FBA-9414-3369ECB3BE1C}" type="slidenum">
              <a:rPr lang="en-GB" smtClean="0"/>
              <a:t>‹#›</a:t>
            </a:fld>
            <a:endParaRPr lang="en-GB"/>
          </a:p>
        </p:txBody>
      </p:sp>
    </p:spTree>
    <p:extLst>
      <p:ext uri="{BB962C8B-B14F-4D97-AF65-F5344CB8AC3E}">
        <p14:creationId xmlns:p14="http://schemas.microsoft.com/office/powerpoint/2010/main" val="1610884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79"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81"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83"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85"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87"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89"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91"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93"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95"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97"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99"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701"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703"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705"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707"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709"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711"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713"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715"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63"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65"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67"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descr="未标题-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09600" y="838200"/>
            <a:ext cx="624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16071"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1E90D562-15B5-4A62-A774-704A070B651F}"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Lst>
  <p:transition>
    <p:fade/>
  </p:transition>
  <p:hf hdr="0" ftr="0" dt="0"/>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sz="2400" b="1">
          <a:solidFill>
            <a:srgbClr val="4D5E68"/>
          </a:solidFill>
          <a:latin typeface="+mn-lt"/>
          <a:ea typeface="+mn-ea"/>
        </a:defRPr>
      </a:lvl3pPr>
      <a:lvl4pPr marL="1600200" indent="-228600" algn="l" rtl="0" eaLnBrk="0" fontAlgn="base" hangingPunct="0">
        <a:spcBef>
          <a:spcPct val="20000"/>
        </a:spcBef>
        <a:spcAft>
          <a:spcPct val="0"/>
        </a:spcAft>
        <a:buChar char="–"/>
        <a:defRPr sz="2000" b="1">
          <a:solidFill>
            <a:srgbClr val="4D5E68"/>
          </a:solidFill>
          <a:latin typeface="+mn-lt"/>
          <a:ea typeface="+mn-ea"/>
        </a:defRPr>
      </a:lvl4pPr>
      <a:lvl5pPr marL="2057400" indent="-228600" algn="l" rtl="0" eaLnBrk="0" fontAlgn="base" hangingPunct="0">
        <a:spcBef>
          <a:spcPct val="20000"/>
        </a:spcBef>
        <a:spcAft>
          <a:spcPct val="0"/>
        </a:spcAft>
        <a:buChar char="»"/>
        <a:defRPr sz="2000"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未标题-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838200"/>
            <a:ext cx="6248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609600" y="1447800"/>
            <a:ext cx="8139113"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0965" name="Rectangle 5"/>
          <p:cNvSpPr>
            <a:spLocks noGrp="1" noChangeArrowheads="1"/>
          </p:cNvSpPr>
          <p:nvPr>
            <p:ph type="sldNum" sz="quarter" idx="4"/>
          </p:nvPr>
        </p:nvSpPr>
        <p:spPr bwMode="auto">
          <a:xfrm>
            <a:off x="8229600" y="6524625"/>
            <a:ext cx="303213" cy="180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a:solidFill>
                  <a:srgbClr val="4D5E68"/>
                </a:solidFill>
                <a:latin typeface="Impact" pitchFamily="34" charset="0"/>
              </a:defRPr>
            </a:lvl1pPr>
          </a:lstStyle>
          <a:p>
            <a:pPr fontAlgn="base">
              <a:spcBef>
                <a:spcPct val="0"/>
              </a:spcBef>
              <a:spcAft>
                <a:spcPct val="0"/>
              </a:spcAft>
              <a:defRPr/>
            </a:pPr>
            <a:fld id="{C59319A4-387C-4F05-8BFB-ECDB511EA8A2}" type="slidenum">
              <a:rPr lang="en-US" altLang="zh-CN"/>
              <a:pPr fontAlgn="base">
                <a:spcBef>
                  <a:spcPct val="0"/>
                </a:spcBef>
                <a:spcAft>
                  <a:spcPct val="0"/>
                </a:spcAft>
                <a:defRPr/>
              </a:pPr>
              <a:t>‹#›</a:t>
            </a:fld>
            <a:endParaRPr lang="en-US" altLang="zh-CN"/>
          </a:p>
        </p:txBody>
      </p:sp>
      <p:sp>
        <p:nvSpPr>
          <p:cNvPr id="40966" name="Rectangle 6"/>
          <p:cNvSpPr>
            <a:spLocks noChangeArrowheads="1"/>
          </p:cNvSpPr>
          <p:nvPr/>
        </p:nvSpPr>
        <p:spPr bwMode="auto">
          <a:xfrm>
            <a:off x="7872413" y="6513513"/>
            <a:ext cx="509587" cy="192087"/>
          </a:xfrm>
          <a:prstGeom prst="rect">
            <a:avLst/>
          </a:prstGeom>
          <a:noFill/>
          <a:ln w="9525">
            <a:noFill/>
            <a:miter lim="800000"/>
            <a:headEnd/>
            <a:tailEnd/>
          </a:ln>
          <a:effectLst/>
        </p:spPr>
        <p:txBody>
          <a:bodyPr/>
          <a:lstStyle/>
          <a:p>
            <a:pPr algn="r" eaLnBrk="0" fontAlgn="base" hangingPunct="0">
              <a:spcBef>
                <a:spcPct val="0"/>
              </a:spcBef>
              <a:spcAft>
                <a:spcPct val="0"/>
              </a:spcAft>
              <a:defRPr/>
            </a:pPr>
            <a:r>
              <a:rPr lang="en-US" altLang="zh-CN" sz="900">
                <a:solidFill>
                  <a:srgbClr val="4D5E68"/>
                </a:solidFill>
                <a:latin typeface="Impact" pitchFamily="34" charset="0"/>
              </a:rPr>
              <a:t>Page</a:t>
            </a:r>
          </a:p>
        </p:txBody>
      </p:sp>
      <p:sp>
        <p:nvSpPr>
          <p:cNvPr id="40967" name="Rectangle 7"/>
          <p:cNvSpPr>
            <a:spLocks noChangeArrowheads="1"/>
          </p:cNvSpPr>
          <p:nvPr/>
        </p:nvSpPr>
        <p:spPr bwMode="auto">
          <a:xfrm>
            <a:off x="468313" y="6524625"/>
            <a:ext cx="3810000" cy="192088"/>
          </a:xfrm>
          <a:prstGeom prst="rect">
            <a:avLst/>
          </a:prstGeom>
          <a:noFill/>
          <a:ln w="9525">
            <a:noFill/>
            <a:miter lim="800000"/>
            <a:headEnd/>
            <a:tailEnd/>
          </a:ln>
          <a:effectLst/>
        </p:spPr>
        <p:txBody>
          <a:bodyPr/>
          <a:lstStyle/>
          <a:p>
            <a:pPr eaLnBrk="0" fontAlgn="base" hangingPunct="0">
              <a:spcBef>
                <a:spcPct val="0"/>
              </a:spcBef>
              <a:spcAft>
                <a:spcPct val="0"/>
              </a:spcAft>
              <a:defRPr/>
            </a:pPr>
            <a:r>
              <a:rPr lang="zh-CN" altLang="en-US" sz="900">
                <a:solidFill>
                  <a:srgbClr val="FFFFFF"/>
                </a:solidFill>
                <a:latin typeface="Impact" pitchFamily="34" charset="0"/>
              </a:rPr>
              <a:t>散裂中子源进展汇报  </a:t>
            </a:r>
            <a:fld id="{ABC8FE35-D627-4DE2-B506-575386CCF241}" type="datetime4">
              <a:rPr lang="en-US" sz="900">
                <a:solidFill>
                  <a:srgbClr val="FFFFFF"/>
                </a:solidFill>
                <a:latin typeface="Impact" pitchFamily="34" charset="0"/>
              </a:rPr>
              <a:pPr eaLnBrk="0" fontAlgn="base" hangingPunct="0">
                <a:spcBef>
                  <a:spcPct val="0"/>
                </a:spcBef>
                <a:spcAft>
                  <a:spcPct val="0"/>
                </a:spcAft>
                <a:defRPr/>
              </a:pPr>
              <a:t>April 6, 2016</a:t>
            </a:fld>
            <a:endParaRPr lang="zh-CN" altLang="en-US" sz="900">
              <a:solidFill>
                <a:srgbClr val="FFFFFF"/>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77" r:id="rId1"/>
  </p:sldLayoutIdLst>
  <p:transition>
    <p:fade/>
  </p:transition>
  <p:txStyles>
    <p:titleStyle>
      <a:lvl1pPr algn="l" rtl="0" eaLnBrk="0" fontAlgn="base" hangingPunct="0">
        <a:spcBef>
          <a:spcPct val="0"/>
        </a:spcBef>
        <a:spcAft>
          <a:spcPct val="0"/>
        </a:spcAft>
        <a:defRPr sz="2200" b="1">
          <a:solidFill>
            <a:srgbClr val="4D5E68"/>
          </a:solidFill>
          <a:latin typeface="+mj-lt"/>
          <a:ea typeface="+mj-ea"/>
          <a:cs typeface="+mj-cs"/>
        </a:defRPr>
      </a:lvl1pPr>
      <a:lvl2pPr algn="l" rtl="0" eaLnBrk="0" fontAlgn="base" hangingPunct="0">
        <a:spcBef>
          <a:spcPct val="0"/>
        </a:spcBef>
        <a:spcAft>
          <a:spcPct val="0"/>
        </a:spcAft>
        <a:defRPr sz="2200" b="1">
          <a:solidFill>
            <a:srgbClr val="4D5E68"/>
          </a:solidFill>
          <a:latin typeface="Arial" charset="0"/>
          <a:ea typeface="宋体" pitchFamily="2" charset="-122"/>
        </a:defRPr>
      </a:lvl2pPr>
      <a:lvl3pPr algn="l" rtl="0" eaLnBrk="0" fontAlgn="base" hangingPunct="0">
        <a:spcBef>
          <a:spcPct val="0"/>
        </a:spcBef>
        <a:spcAft>
          <a:spcPct val="0"/>
        </a:spcAft>
        <a:defRPr sz="2200" b="1">
          <a:solidFill>
            <a:srgbClr val="4D5E68"/>
          </a:solidFill>
          <a:latin typeface="Arial" charset="0"/>
          <a:ea typeface="宋体" pitchFamily="2" charset="-122"/>
        </a:defRPr>
      </a:lvl3pPr>
      <a:lvl4pPr algn="l" rtl="0" eaLnBrk="0" fontAlgn="base" hangingPunct="0">
        <a:spcBef>
          <a:spcPct val="0"/>
        </a:spcBef>
        <a:spcAft>
          <a:spcPct val="0"/>
        </a:spcAft>
        <a:defRPr sz="2200" b="1">
          <a:solidFill>
            <a:srgbClr val="4D5E68"/>
          </a:solidFill>
          <a:latin typeface="Arial" charset="0"/>
          <a:ea typeface="宋体" pitchFamily="2" charset="-122"/>
        </a:defRPr>
      </a:lvl4pPr>
      <a:lvl5pPr algn="l" rtl="0" eaLnBrk="0" fontAlgn="base" hangingPunct="0">
        <a:spcBef>
          <a:spcPct val="0"/>
        </a:spcBef>
        <a:spcAft>
          <a:spcPct val="0"/>
        </a:spcAft>
        <a:defRPr sz="2200" b="1">
          <a:solidFill>
            <a:srgbClr val="4D5E68"/>
          </a:solidFill>
          <a:latin typeface="Arial" charset="0"/>
          <a:ea typeface="宋体" pitchFamily="2" charset="-122"/>
        </a:defRPr>
      </a:lvl5pPr>
      <a:lvl6pPr marL="457200" algn="l" rtl="0" fontAlgn="base">
        <a:spcBef>
          <a:spcPct val="0"/>
        </a:spcBef>
        <a:spcAft>
          <a:spcPct val="0"/>
        </a:spcAft>
        <a:defRPr sz="2200" b="1">
          <a:solidFill>
            <a:srgbClr val="4D5E68"/>
          </a:solidFill>
          <a:latin typeface="Arial" charset="0"/>
          <a:ea typeface="宋体" pitchFamily="2" charset="-122"/>
        </a:defRPr>
      </a:lvl6pPr>
      <a:lvl7pPr marL="914400" algn="l" rtl="0" fontAlgn="base">
        <a:spcBef>
          <a:spcPct val="0"/>
        </a:spcBef>
        <a:spcAft>
          <a:spcPct val="0"/>
        </a:spcAft>
        <a:defRPr sz="2200" b="1">
          <a:solidFill>
            <a:srgbClr val="4D5E68"/>
          </a:solidFill>
          <a:latin typeface="Arial" charset="0"/>
          <a:ea typeface="宋体" pitchFamily="2" charset="-122"/>
        </a:defRPr>
      </a:lvl7pPr>
      <a:lvl8pPr marL="1371600" algn="l" rtl="0" fontAlgn="base">
        <a:spcBef>
          <a:spcPct val="0"/>
        </a:spcBef>
        <a:spcAft>
          <a:spcPct val="0"/>
        </a:spcAft>
        <a:defRPr sz="2200" b="1">
          <a:solidFill>
            <a:srgbClr val="4D5E68"/>
          </a:solidFill>
          <a:latin typeface="Arial" charset="0"/>
          <a:ea typeface="宋体" pitchFamily="2" charset="-122"/>
        </a:defRPr>
      </a:lvl8pPr>
      <a:lvl9pPr marL="1828800" algn="l" rtl="0" fontAlgn="base">
        <a:spcBef>
          <a:spcPct val="0"/>
        </a:spcBef>
        <a:spcAft>
          <a:spcPct val="0"/>
        </a:spcAft>
        <a:defRPr sz="2200" b="1">
          <a:solidFill>
            <a:srgbClr val="4D5E68"/>
          </a:solidFill>
          <a:latin typeface="Arial" charset="0"/>
          <a:ea typeface="宋体" pitchFamily="2" charset="-122"/>
        </a:defRPr>
      </a:lvl9pPr>
    </p:titleStyle>
    <p:body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5.xml"/><Relationship Id="rId5" Type="http://schemas.openxmlformats.org/officeDocument/2006/relationships/image" Target="../media/image26.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26.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8.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9.xml"/><Relationship Id="rId4" Type="http://schemas.openxmlformats.org/officeDocument/2006/relationships/image" Target="../media/image38.gif"/></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0.xml"/><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31.xml"/><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33.xml"/><Relationship Id="rId4" Type="http://schemas.openxmlformats.org/officeDocument/2006/relationships/image" Target="../media/image47.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36.xml"/><Relationship Id="rId1" Type="http://schemas.openxmlformats.org/officeDocument/2006/relationships/vmlDrawing" Target="../drawings/vmlDrawing2.v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jpeg"/><Relationship Id="rId4" Type="http://schemas.openxmlformats.org/officeDocument/2006/relationships/image" Target="../media/image55.jpeg"/></Relationships>
</file>

<file path=ppt/slides/_rels/slide3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 Id="rId5" Type="http://schemas.openxmlformats.org/officeDocument/2006/relationships/image" Target="../media/image61.jpeg"/><Relationship Id="rId4" Type="http://schemas.openxmlformats.org/officeDocument/2006/relationships/image" Target="../media/image60.jpeg"/></Relationships>
</file>

<file path=ppt/slides/_rels/slide34.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0.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60648"/>
            <a:ext cx="7772400" cy="1470025"/>
          </a:xfrm>
        </p:spPr>
        <p:txBody>
          <a:bodyPr/>
          <a:lstStyle/>
          <a:p>
            <a:pPr eaLnBrk="1" hangingPunct="1">
              <a:defRPr/>
            </a:pPr>
            <a:r>
              <a:rPr lang="en-US" altLang="zh-CN" sz="4400" dirty="0" smtClean="0">
                <a:solidFill>
                  <a:schemeClr val="hlink"/>
                </a:solidFill>
                <a:latin typeface="Calibri" panose="020F0502020204030204" pitchFamily="34" charset="0"/>
                <a:cs typeface="Calibri" panose="020F0502020204030204" pitchFamily="34" charset="0"/>
              </a:rPr>
              <a:t>The Chinese Spallation</a:t>
            </a:r>
            <a:br>
              <a:rPr lang="en-US" altLang="zh-CN" sz="4400" dirty="0" smtClean="0">
                <a:solidFill>
                  <a:schemeClr val="hlink"/>
                </a:solidFill>
                <a:latin typeface="Calibri" panose="020F0502020204030204" pitchFamily="34" charset="0"/>
                <a:cs typeface="Calibri" panose="020F0502020204030204" pitchFamily="34" charset="0"/>
              </a:rPr>
            </a:br>
            <a:r>
              <a:rPr lang="en-US" altLang="zh-CN" sz="4400" dirty="0" smtClean="0">
                <a:solidFill>
                  <a:schemeClr val="hlink"/>
                </a:solidFill>
                <a:latin typeface="Calibri" panose="020F0502020204030204" pitchFamily="34" charset="0"/>
                <a:cs typeface="Calibri" panose="020F0502020204030204" pitchFamily="34" charset="0"/>
              </a:rPr>
              <a:t>Neutron Source</a:t>
            </a:r>
            <a:endParaRPr lang="en-US" altLang="zh-CN" sz="4400" dirty="0">
              <a:solidFill>
                <a:schemeClr val="hlink"/>
              </a:solidFill>
              <a:latin typeface="Calibri" panose="020F0502020204030204" pitchFamily="34" charset="0"/>
              <a:cs typeface="Calibri" panose="020F0502020204030204" pitchFamily="34" charset="0"/>
            </a:endParaRPr>
          </a:p>
        </p:txBody>
      </p:sp>
      <p:sp>
        <p:nvSpPr>
          <p:cNvPr id="3075" name="Rectangle 3"/>
          <p:cNvSpPr>
            <a:spLocks noGrp="1" noChangeArrowheads="1"/>
          </p:cNvSpPr>
          <p:nvPr>
            <p:ph type="subTitle" idx="1"/>
          </p:nvPr>
        </p:nvSpPr>
        <p:spPr>
          <a:xfrm>
            <a:off x="5364088" y="5301208"/>
            <a:ext cx="2552328" cy="1080120"/>
          </a:xfrm>
        </p:spPr>
        <p:txBody>
          <a:bodyPr/>
          <a:lstStyle/>
          <a:p>
            <a:pPr eaLnBrk="1" hangingPunct="1"/>
            <a:r>
              <a:rPr lang="en-US" altLang="zh-CN" dirty="0" smtClean="0"/>
              <a:t>John Thomason &amp; </a:t>
            </a:r>
            <a:r>
              <a:rPr lang="en-US" altLang="zh-CN" dirty="0" err="1" smtClean="0"/>
              <a:t>Shinian</a:t>
            </a:r>
            <a:r>
              <a:rPr lang="en-US" altLang="zh-CN" dirty="0" smtClean="0"/>
              <a:t> Fu </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1680" y="1844824"/>
            <a:ext cx="5760640" cy="324360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774844768"/>
              </p:ext>
            </p:extLst>
          </p:nvPr>
        </p:nvGraphicFramePr>
        <p:xfrm>
          <a:off x="1547664" y="1484784"/>
          <a:ext cx="5832648" cy="2980928"/>
        </p:xfrm>
        <a:graphic>
          <a:graphicData uri="http://schemas.openxmlformats.org/drawingml/2006/table">
            <a:tbl>
              <a:tblPr firstRow="1" bandRow="1">
                <a:tableStyleId>{5C22544A-7EE6-4342-B048-85BDC9FD1C3A}</a:tableStyleId>
              </a:tblPr>
              <a:tblGrid>
                <a:gridCol w="2948782"/>
                <a:gridCol w="1243909"/>
                <a:gridCol w="1639957"/>
              </a:tblGrid>
              <a:tr h="360040">
                <a:tc>
                  <a:txBody>
                    <a:bodyPr/>
                    <a:lstStyle/>
                    <a:p>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baseline="0" dirty="0" smtClean="0">
                          <a:solidFill>
                            <a:schemeClr val="tx1"/>
                          </a:solidFill>
                        </a:rPr>
                        <a:t>Design </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dirty="0" smtClean="0">
                          <a:solidFill>
                            <a:schemeClr val="tx1"/>
                          </a:solidFill>
                        </a:rPr>
                        <a:t>Measured</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0040">
                <a:tc>
                  <a:txBody>
                    <a:bodyPr/>
                    <a:lstStyle/>
                    <a:p>
                      <a:r>
                        <a:rPr lang="en-US" altLang="zh-CN" sz="1800" b="1" dirty="0" smtClean="0">
                          <a:solidFill>
                            <a:schemeClr val="tx1"/>
                          </a:solidFill>
                        </a:rPr>
                        <a:t>Ion</a:t>
                      </a:r>
                      <a:r>
                        <a:rPr lang="en-US" altLang="zh-CN" sz="1800" b="1" baseline="0" dirty="0" smtClean="0">
                          <a:solidFill>
                            <a:schemeClr val="tx1"/>
                          </a:solidFill>
                        </a:rPr>
                        <a:t> source </a:t>
                      </a:r>
                      <a:r>
                        <a:rPr lang="en-US" altLang="zh-CN" sz="1800" b="1" dirty="0" smtClean="0">
                          <a:solidFill>
                            <a:schemeClr val="tx1"/>
                          </a:solidFill>
                        </a:rPr>
                        <a:t>current [mA]</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b="1" dirty="0" smtClean="0"/>
                        <a:t>20</a:t>
                      </a:r>
                      <a:endParaRPr lang="zh-CN" alt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b="1" dirty="0" smtClean="0"/>
                        <a:t>31</a:t>
                      </a:r>
                      <a:endParaRPr lang="zh-CN" alt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800" b="1" dirty="0" smtClean="0">
                          <a:solidFill>
                            <a:schemeClr val="tx1"/>
                          </a:solidFill>
                        </a:rPr>
                        <a:t>MEBT Peak current [mA]</a:t>
                      </a:r>
                      <a:endParaRPr lang="zh-CN" altLang="en-US" sz="18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1800" b="1" kern="1200" dirty="0" smtClean="0">
                          <a:solidFill>
                            <a:schemeClr val="tx1"/>
                          </a:solidFill>
                          <a:latin typeface="+mn-lt"/>
                          <a:ea typeface="+mn-ea"/>
                          <a:cs typeface="+mn-cs"/>
                        </a:rPr>
                        <a:t>15</a:t>
                      </a:r>
                      <a:endParaRPr lang="zh-CN" altLang="en-US"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1800" b="1" kern="1200" dirty="0" smtClean="0">
                          <a:solidFill>
                            <a:schemeClr val="tx1"/>
                          </a:solidFill>
                          <a:latin typeface="+mn-lt"/>
                          <a:ea typeface="+mn-ea"/>
                          <a:cs typeface="+mn-cs"/>
                        </a:rPr>
                        <a:t>17</a:t>
                      </a:r>
                      <a:endParaRPr lang="zh-CN" altLang="en-US"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206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800" b="1" dirty="0" smtClean="0">
                          <a:solidFill>
                            <a:schemeClr val="tx1"/>
                          </a:solidFill>
                        </a:rPr>
                        <a:t>MEBT Beam energy[MeV]</a:t>
                      </a:r>
                      <a:endParaRPr lang="zh-CN" altLang="en-US" sz="18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1800" b="1" dirty="0" smtClean="0">
                          <a:solidFill>
                            <a:schemeClr val="tx1"/>
                          </a:solidFill>
                        </a:rPr>
                        <a:t>3.0258</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1800" b="1" dirty="0" smtClean="0">
                          <a:solidFill>
                            <a:schemeClr val="tx1"/>
                          </a:solidFill>
                        </a:rPr>
                        <a:t>3.02±0.015</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0040">
                <a:tc>
                  <a:txBody>
                    <a:bodyPr/>
                    <a:lstStyle/>
                    <a:p>
                      <a:r>
                        <a:rPr lang="en-US" altLang="zh-CN" sz="1800" b="1" dirty="0" smtClean="0">
                          <a:solidFill>
                            <a:schemeClr val="tx1"/>
                          </a:solidFill>
                        </a:rPr>
                        <a:t>Chopping rate [%]</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1800" b="1" dirty="0" smtClean="0">
                          <a:solidFill>
                            <a:schemeClr val="tx1"/>
                          </a:solidFill>
                        </a:rPr>
                        <a:t>50</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1800" b="1" dirty="0" smtClean="0">
                          <a:solidFill>
                            <a:schemeClr val="tx1"/>
                          </a:solidFill>
                        </a:rPr>
                        <a:t>50</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4320">
                <a:tc>
                  <a:txBody>
                    <a:bodyPr/>
                    <a:lstStyle/>
                    <a:p>
                      <a:r>
                        <a:rPr lang="en-US" altLang="zh-CN" sz="1800" b="1" dirty="0" smtClean="0">
                          <a:solidFill>
                            <a:schemeClr val="tx1"/>
                          </a:solidFill>
                        </a:rPr>
                        <a:t>Pulse width [</a:t>
                      </a:r>
                      <a:r>
                        <a:rPr lang="en-US" altLang="zh-CN" sz="1800" b="1" dirty="0" err="1" smtClean="0"/>
                        <a:t>μs</a:t>
                      </a:r>
                      <a:r>
                        <a:rPr lang="en-US" altLang="zh-CN" sz="1800" b="1" dirty="0" smtClean="0"/>
                        <a:t>]</a:t>
                      </a:r>
                      <a:r>
                        <a:rPr lang="en-US" altLang="zh-CN" sz="1800" b="1" dirty="0" smtClean="0">
                          <a:solidFill>
                            <a:schemeClr val="tx1"/>
                          </a:solidFill>
                        </a:rPr>
                        <a:t> </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1800" b="1" dirty="0" smtClean="0">
                          <a:solidFill>
                            <a:schemeClr val="tx1"/>
                          </a:solidFill>
                        </a:rPr>
                        <a:t>420</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1800" b="1" dirty="0" smtClean="0">
                          <a:solidFill>
                            <a:schemeClr val="tx1"/>
                          </a:solidFill>
                        </a:rPr>
                        <a:t>500</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8600">
                <a:tc>
                  <a:txBody>
                    <a:bodyPr/>
                    <a:lstStyle/>
                    <a:p>
                      <a:r>
                        <a:rPr lang="en-US" altLang="zh-CN" sz="1800" b="1" dirty="0" smtClean="0">
                          <a:solidFill>
                            <a:schemeClr val="tx1"/>
                          </a:solidFill>
                        </a:rPr>
                        <a:t>Pulse repetition rate [Hz] </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b="1" dirty="0" smtClean="0"/>
                        <a:t>25</a:t>
                      </a:r>
                      <a:endParaRPr lang="zh-CN" alt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b="1" dirty="0" smtClean="0"/>
                        <a:t>25</a:t>
                      </a:r>
                      <a:endParaRPr lang="zh-CN" alt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2880">
                <a:tc>
                  <a:txBody>
                    <a:bodyPr/>
                    <a:lstStyle/>
                    <a:p>
                      <a:r>
                        <a:rPr lang="en-US" altLang="zh-CN" sz="1800" b="1" dirty="0" err="1" smtClean="0">
                          <a:solidFill>
                            <a:schemeClr val="tx1"/>
                          </a:solidFill>
                        </a:rPr>
                        <a:t>Emittance</a:t>
                      </a:r>
                      <a:r>
                        <a:rPr lang="en-US" altLang="zh-CN" sz="1800" b="1" baseline="0" dirty="0" smtClean="0">
                          <a:solidFill>
                            <a:schemeClr val="tx1"/>
                          </a:solidFill>
                        </a:rPr>
                        <a:t> (</a:t>
                      </a:r>
                      <a:r>
                        <a:rPr lang="en-US" altLang="zh-CN" dirty="0" smtClean="0">
                          <a:solidFill>
                            <a:schemeClr val="tx1"/>
                          </a:solidFill>
                        </a:rPr>
                        <a:t>π</a:t>
                      </a:r>
                      <a:r>
                        <a:rPr lang="en-US" altLang="zh-CN" baseline="0" dirty="0" smtClean="0">
                          <a:solidFill>
                            <a:schemeClr val="tx1"/>
                          </a:solidFill>
                        </a:rPr>
                        <a:t> mm </a:t>
                      </a:r>
                      <a:r>
                        <a:rPr lang="en-US" altLang="zh-CN" baseline="0" dirty="0" err="1" smtClean="0">
                          <a:solidFill>
                            <a:schemeClr val="tx1"/>
                          </a:solidFill>
                        </a:rPr>
                        <a:t>mrad</a:t>
                      </a:r>
                      <a:r>
                        <a:rPr lang="en-US" altLang="zh-CN" baseline="0" dirty="0" smtClean="0">
                          <a:solidFill>
                            <a:schemeClr val="tx1"/>
                          </a:solidFill>
                        </a:rPr>
                        <a:t> )</a:t>
                      </a:r>
                      <a:endParaRPr lang="zh-CN" altLang="en-U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b="1" dirty="0" smtClean="0"/>
                        <a:t>0.22</a:t>
                      </a:r>
                      <a:endParaRPr lang="zh-CN" alt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b="1" dirty="0" smtClean="0"/>
                        <a:t>0.26</a:t>
                      </a:r>
                      <a:endParaRPr lang="zh-CN" alt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标题 1"/>
          <p:cNvSpPr txBox="1">
            <a:spLocks/>
          </p:cNvSpPr>
          <p:nvPr/>
        </p:nvSpPr>
        <p:spPr>
          <a:xfrm>
            <a:off x="-6262" y="836712"/>
            <a:ext cx="6643718" cy="432048"/>
          </a:xfrm>
          <a:prstGeom prst="rect">
            <a:avLst/>
          </a:prstGeom>
        </p:spPr>
        <p:txBody>
          <a:bodyPr/>
          <a:lstStyle/>
          <a:p>
            <a:pPr eaLnBrk="0" fontAlgn="base" hangingPunct="0">
              <a:spcBef>
                <a:spcPct val="0"/>
              </a:spcBef>
              <a:spcAft>
                <a:spcPct val="0"/>
              </a:spcAft>
              <a:defRPr/>
            </a:pPr>
            <a:r>
              <a:rPr lang="en-US" altLang="zh-CN" sz="2400" b="1" kern="0" dirty="0" smtClean="0">
                <a:solidFill>
                  <a:srgbClr val="7030A0"/>
                </a:solidFill>
              </a:rPr>
              <a:t>Front End Commissioning Results</a:t>
            </a:r>
            <a:endParaRPr lang="zh-CN" altLang="en-US" sz="2800" b="1" kern="0" dirty="0" smtClean="0">
              <a:solidFill>
                <a:srgbClr val="1679BA"/>
              </a:solidFill>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14097"/>
            <a:ext cx="9144000" cy="227687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652120" y="1124744"/>
            <a:ext cx="3220469" cy="5254843"/>
            <a:chOff x="5853130" y="1556792"/>
            <a:chExt cx="3220469" cy="5254843"/>
          </a:xfrm>
        </p:grpSpPr>
        <p:grpSp>
          <p:nvGrpSpPr>
            <p:cNvPr id="3" name="组合 2"/>
            <p:cNvGrpSpPr/>
            <p:nvPr/>
          </p:nvGrpSpPr>
          <p:grpSpPr>
            <a:xfrm>
              <a:off x="5853130" y="1556792"/>
              <a:ext cx="3220469" cy="5254843"/>
              <a:chOff x="5580112" y="1412776"/>
              <a:chExt cx="3312368" cy="5400811"/>
            </a:xfrm>
          </p:grpSpPr>
          <p:sp>
            <p:nvSpPr>
              <p:cNvPr id="5" name="圆角矩形 4"/>
              <p:cNvSpPr/>
              <p:nvPr/>
            </p:nvSpPr>
            <p:spPr>
              <a:xfrm>
                <a:off x="5580112" y="1412776"/>
                <a:ext cx="3312368" cy="5328592"/>
              </a:xfrm>
              <a:prstGeom prst="roundRect">
                <a:avLst>
                  <a:gd name="adj" fmla="val 88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400">
                  <a:solidFill>
                    <a:srgbClr val="FFFFFF"/>
                  </a:solidFill>
                </a:endParaRPr>
              </a:p>
            </p:txBody>
          </p:sp>
          <p:sp>
            <p:nvSpPr>
              <p:cNvPr id="6" name="TextBox 5"/>
              <p:cNvSpPr txBox="1"/>
              <p:nvPr/>
            </p:nvSpPr>
            <p:spPr>
              <a:xfrm>
                <a:off x="5618275" y="6149302"/>
                <a:ext cx="1420267" cy="664285"/>
              </a:xfrm>
              <a:prstGeom prst="rect">
                <a:avLst/>
              </a:prstGeom>
              <a:noFill/>
            </p:spPr>
            <p:txBody>
              <a:bodyPr wrap="square" rtlCol="0">
                <a:spAutoFit/>
              </a:bodyPr>
              <a:lstStyle/>
              <a:p>
                <a:pPr fontAlgn="base">
                  <a:spcBef>
                    <a:spcPct val="0"/>
                  </a:spcBef>
                  <a:spcAft>
                    <a:spcPct val="0"/>
                  </a:spcAft>
                </a:pPr>
                <a:r>
                  <a:rPr lang="en-US" altLang="zh-CN" sz="1400" dirty="0" err="1" smtClean="0">
                    <a:solidFill>
                      <a:srgbClr val="005CE7">
                        <a:lumMod val="60000"/>
                        <a:lumOff val="40000"/>
                      </a:srgbClr>
                    </a:solidFill>
                  </a:rPr>
                  <a:t>Emmitance</a:t>
                </a:r>
                <a:r>
                  <a:rPr lang="en-US" altLang="zh-CN" sz="1400" dirty="0" smtClean="0">
                    <a:solidFill>
                      <a:srgbClr val="005CE7">
                        <a:lumMod val="60000"/>
                        <a:lumOff val="40000"/>
                      </a:srgbClr>
                    </a:solidFill>
                  </a:rPr>
                  <a:t>:</a:t>
                </a:r>
              </a:p>
              <a:p>
                <a:pPr fontAlgn="base">
                  <a:spcBef>
                    <a:spcPct val="0"/>
                  </a:spcBef>
                  <a:spcAft>
                    <a:spcPct val="0"/>
                  </a:spcAft>
                </a:pPr>
                <a:r>
                  <a:rPr lang="en-US" altLang="zh-CN" sz="1400" dirty="0" smtClean="0">
                    <a:solidFill>
                      <a:srgbClr val="005CE7">
                        <a:lumMod val="60000"/>
                        <a:lumOff val="40000"/>
                      </a:srgbClr>
                    </a:solidFill>
                  </a:rPr>
                  <a:t>(π mm </a:t>
                </a:r>
                <a:r>
                  <a:rPr lang="en-US" altLang="zh-CN" sz="1400" dirty="0" err="1" smtClean="0">
                    <a:solidFill>
                      <a:srgbClr val="005CE7">
                        <a:lumMod val="60000"/>
                        <a:lumOff val="40000"/>
                      </a:srgbClr>
                    </a:solidFill>
                  </a:rPr>
                  <a:t>mrad</a:t>
                </a:r>
                <a:r>
                  <a:rPr lang="en-US" altLang="zh-CN" sz="1400" dirty="0" smtClean="0">
                    <a:solidFill>
                      <a:srgbClr val="005CE7">
                        <a:lumMod val="60000"/>
                        <a:lumOff val="40000"/>
                      </a:srgbClr>
                    </a:solidFill>
                  </a:rPr>
                  <a:t>)</a:t>
                </a:r>
                <a:endParaRPr lang="zh-CN" altLang="en-US" sz="1400" dirty="0">
                  <a:solidFill>
                    <a:srgbClr val="005CE7">
                      <a:lumMod val="60000"/>
                      <a:lumOff val="40000"/>
                    </a:srgbClr>
                  </a:solidFill>
                </a:endParaRPr>
              </a:p>
            </p:txBody>
          </p:sp>
        </p:grpSp>
        <p:sp>
          <p:nvSpPr>
            <p:cNvPr id="4" name="TextBox 3"/>
            <p:cNvSpPr txBox="1"/>
            <p:nvPr/>
          </p:nvSpPr>
          <p:spPr>
            <a:xfrm>
              <a:off x="7092280" y="6114785"/>
              <a:ext cx="1800200" cy="646331"/>
            </a:xfrm>
            <a:prstGeom prst="rect">
              <a:avLst/>
            </a:prstGeom>
            <a:noFill/>
          </p:spPr>
          <p:txBody>
            <a:bodyPr wrap="square" rtlCol="0">
              <a:spAutoFit/>
            </a:bodyPr>
            <a:lstStyle/>
            <a:p>
              <a:pPr fontAlgn="base">
                <a:spcBef>
                  <a:spcPct val="0"/>
                </a:spcBef>
                <a:spcAft>
                  <a:spcPct val="0"/>
                </a:spcAft>
              </a:pPr>
              <a:r>
                <a:rPr lang="en-US" altLang="zh-CN" sz="1400" dirty="0" smtClean="0">
                  <a:solidFill>
                    <a:srgbClr val="FFFF00"/>
                  </a:solidFill>
                </a:rPr>
                <a:t>simulated=0.22</a:t>
              </a:r>
            </a:p>
            <a:p>
              <a:pPr fontAlgn="base">
                <a:spcBef>
                  <a:spcPct val="0"/>
                </a:spcBef>
                <a:spcAft>
                  <a:spcPct val="0"/>
                </a:spcAft>
              </a:pPr>
              <a:r>
                <a:rPr lang="en-US" altLang="zh-CN" sz="1400" dirty="0" smtClean="0">
                  <a:solidFill>
                    <a:srgbClr val="FFFF00"/>
                  </a:solidFill>
                </a:rPr>
                <a:t>measured=0.27</a:t>
              </a:r>
              <a:endParaRPr lang="zh-CN" altLang="en-US" sz="1400" dirty="0">
                <a:solidFill>
                  <a:srgbClr val="FFFF00"/>
                </a:solidFill>
              </a:endParaRPr>
            </a:p>
          </p:txBody>
        </p:sp>
      </p:grpSp>
      <p:grpSp>
        <p:nvGrpSpPr>
          <p:cNvPr id="9" name="组合 8"/>
          <p:cNvGrpSpPr/>
          <p:nvPr/>
        </p:nvGrpSpPr>
        <p:grpSpPr>
          <a:xfrm>
            <a:off x="5652120" y="1196752"/>
            <a:ext cx="3199222" cy="4619203"/>
            <a:chOff x="7020272" y="1556792"/>
            <a:chExt cx="3199222" cy="4619203"/>
          </a:xfrm>
        </p:grpSpPr>
        <p:grpSp>
          <p:nvGrpSpPr>
            <p:cNvPr id="10" name="组合 30"/>
            <p:cNvGrpSpPr/>
            <p:nvPr/>
          </p:nvGrpSpPr>
          <p:grpSpPr>
            <a:xfrm>
              <a:off x="7020272" y="1556792"/>
              <a:ext cx="3199222" cy="4619203"/>
              <a:chOff x="5882019" y="1556792"/>
              <a:chExt cx="3199222" cy="4619203"/>
            </a:xfrm>
          </p:grpSpPr>
          <p:grpSp>
            <p:nvGrpSpPr>
              <p:cNvPr id="13" name="组合 17"/>
              <p:cNvGrpSpPr/>
              <p:nvPr/>
            </p:nvGrpSpPr>
            <p:grpSpPr>
              <a:xfrm>
                <a:off x="6012160" y="1556792"/>
                <a:ext cx="2902739" cy="2169557"/>
                <a:chOff x="421460" y="4634459"/>
                <a:chExt cx="2902739" cy="2169557"/>
              </a:xfrm>
            </p:grpSpPr>
            <p:pic>
              <p:nvPicPr>
                <p:cNvPr id="1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1460" y="4634459"/>
                  <a:ext cx="2902739" cy="1994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1786612" y="6434684"/>
                  <a:ext cx="184731" cy="369332"/>
                </a:xfrm>
                <a:prstGeom prst="rect">
                  <a:avLst/>
                </a:prstGeom>
                <a:noFill/>
              </p:spPr>
              <p:txBody>
                <a:bodyPr wrap="none" rtlCol="0">
                  <a:spAutoFit/>
                </a:bodyPr>
                <a:lstStyle/>
                <a:p>
                  <a:pPr fontAlgn="base">
                    <a:spcBef>
                      <a:spcPct val="0"/>
                    </a:spcBef>
                    <a:spcAft>
                      <a:spcPct val="0"/>
                    </a:spcAft>
                  </a:pPr>
                  <a:endParaRPr lang="zh-CN" altLang="en-US" sz="1400" dirty="0">
                    <a:solidFill>
                      <a:srgbClr val="000000"/>
                    </a:solidFill>
                  </a:endParaRPr>
                </a:p>
              </p:txBody>
            </p:sp>
          </p:grpSp>
          <p:grpSp>
            <p:nvGrpSpPr>
              <p:cNvPr id="14" name="组合 21"/>
              <p:cNvGrpSpPr/>
              <p:nvPr/>
            </p:nvGrpSpPr>
            <p:grpSpPr>
              <a:xfrm>
                <a:off x="5882019" y="3698570"/>
                <a:ext cx="3199222" cy="2477425"/>
                <a:chOff x="4903727" y="4478991"/>
                <a:chExt cx="3261120" cy="2477425"/>
              </a:xfrm>
            </p:grpSpPr>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03727" y="4478991"/>
                  <a:ext cx="3261120" cy="2379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6407664" y="6587084"/>
                  <a:ext cx="184731" cy="369332"/>
                </a:xfrm>
                <a:prstGeom prst="rect">
                  <a:avLst/>
                </a:prstGeom>
                <a:noFill/>
              </p:spPr>
              <p:txBody>
                <a:bodyPr wrap="none" rtlCol="0">
                  <a:spAutoFit/>
                </a:bodyPr>
                <a:lstStyle/>
                <a:p>
                  <a:pPr fontAlgn="base">
                    <a:spcBef>
                      <a:spcPct val="0"/>
                    </a:spcBef>
                    <a:spcAft>
                      <a:spcPct val="0"/>
                    </a:spcAft>
                  </a:pPr>
                  <a:endParaRPr lang="zh-CN" altLang="en-US" sz="1400" dirty="0">
                    <a:solidFill>
                      <a:srgbClr val="000000"/>
                    </a:solidFill>
                  </a:endParaRPr>
                </a:p>
              </p:txBody>
            </p:sp>
          </p:grpSp>
        </p:grpSp>
        <p:sp>
          <p:nvSpPr>
            <p:cNvPr id="11" name="TextBox 10"/>
            <p:cNvSpPr txBox="1"/>
            <p:nvPr/>
          </p:nvSpPr>
          <p:spPr>
            <a:xfrm rot="16200000">
              <a:off x="6954809" y="4617064"/>
              <a:ext cx="870751" cy="307777"/>
            </a:xfrm>
            <a:prstGeom prst="rect">
              <a:avLst/>
            </a:prstGeom>
            <a:solidFill>
              <a:schemeClr val="tx1">
                <a:lumMod val="50000"/>
                <a:lumOff val="50000"/>
              </a:schemeClr>
            </a:solidFill>
          </p:spPr>
          <p:txBody>
            <a:bodyPr wrap="none" rtlCol="0">
              <a:spAutoFit/>
            </a:bodyPr>
            <a:lstStyle/>
            <a:p>
              <a:pPr fontAlgn="base">
                <a:spcBef>
                  <a:spcPct val="0"/>
                </a:spcBef>
                <a:spcAft>
                  <a:spcPct val="0"/>
                </a:spcAft>
              </a:pPr>
              <a:r>
                <a:rPr lang="en-US" altLang="zh-CN" sz="1400" dirty="0">
                  <a:solidFill>
                    <a:srgbClr val="FFFFFF"/>
                  </a:solidFill>
                </a:rPr>
                <a:t>Y</a:t>
              </a:r>
              <a:r>
                <a:rPr lang="en-US" altLang="zh-CN" sz="1400" dirty="0" smtClean="0">
                  <a:solidFill>
                    <a:srgbClr val="FFFFFF"/>
                  </a:solidFill>
                </a:rPr>
                <a:t>’(</a:t>
              </a:r>
              <a:r>
                <a:rPr lang="en-US" altLang="zh-CN" sz="1400" dirty="0" err="1" smtClean="0">
                  <a:solidFill>
                    <a:srgbClr val="FFFFFF"/>
                  </a:solidFill>
                </a:rPr>
                <a:t>mrad</a:t>
              </a:r>
              <a:r>
                <a:rPr lang="en-US" altLang="zh-CN" sz="1400" dirty="0" smtClean="0">
                  <a:solidFill>
                    <a:srgbClr val="808080"/>
                  </a:solidFill>
                </a:rPr>
                <a:t>)</a:t>
              </a:r>
              <a:endParaRPr lang="zh-CN" altLang="en-US" sz="1400" dirty="0">
                <a:solidFill>
                  <a:srgbClr val="808080"/>
                </a:solidFill>
              </a:endParaRPr>
            </a:p>
          </p:txBody>
        </p:sp>
        <p:sp>
          <p:nvSpPr>
            <p:cNvPr id="12" name="TextBox 11"/>
            <p:cNvSpPr txBox="1"/>
            <p:nvPr/>
          </p:nvSpPr>
          <p:spPr>
            <a:xfrm>
              <a:off x="8604448" y="5805264"/>
              <a:ext cx="717610" cy="276999"/>
            </a:xfrm>
            <a:prstGeom prst="rect">
              <a:avLst/>
            </a:prstGeom>
            <a:solidFill>
              <a:schemeClr val="tx1">
                <a:lumMod val="50000"/>
                <a:lumOff val="50000"/>
              </a:schemeClr>
            </a:solidFill>
          </p:spPr>
          <p:txBody>
            <a:bodyPr wrap="square" rtlCol="0">
              <a:spAutoFit/>
            </a:bodyPr>
            <a:lstStyle/>
            <a:p>
              <a:pPr fontAlgn="base">
                <a:spcBef>
                  <a:spcPct val="0"/>
                </a:spcBef>
                <a:spcAft>
                  <a:spcPct val="0"/>
                </a:spcAft>
              </a:pPr>
              <a:r>
                <a:rPr lang="en-US" altLang="zh-CN" sz="1200" dirty="0" smtClean="0">
                  <a:solidFill>
                    <a:srgbClr val="FFFFFF"/>
                  </a:solidFill>
                </a:rPr>
                <a:t>Y (mm</a:t>
              </a:r>
              <a:r>
                <a:rPr lang="en-US" altLang="zh-CN" sz="1200" dirty="0" smtClean="0">
                  <a:solidFill>
                    <a:srgbClr val="808080"/>
                  </a:solidFill>
                </a:rPr>
                <a:t>)</a:t>
              </a:r>
              <a:endParaRPr lang="zh-CN" altLang="en-US" sz="1200" dirty="0">
                <a:solidFill>
                  <a:srgbClr val="808080"/>
                </a:solidFill>
              </a:endParaRPr>
            </a:p>
          </p:txBody>
        </p:sp>
      </p:grpSp>
      <p:pic>
        <p:nvPicPr>
          <p:cNvPr id="21" name="图片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20" y="4528034"/>
            <a:ext cx="5600921" cy="2003166"/>
          </a:xfrm>
          <a:prstGeom prst="rect">
            <a:avLst/>
          </a:prstGeom>
        </p:spPr>
      </p:pic>
      <p:sp>
        <p:nvSpPr>
          <p:cNvPr id="22" name="TextBox 21"/>
          <p:cNvSpPr txBox="1"/>
          <p:nvPr/>
        </p:nvSpPr>
        <p:spPr>
          <a:xfrm>
            <a:off x="567560" y="4095871"/>
            <a:ext cx="4496240" cy="307777"/>
          </a:xfrm>
          <a:prstGeom prst="rect">
            <a:avLst/>
          </a:prstGeom>
          <a:noFill/>
        </p:spPr>
        <p:txBody>
          <a:bodyPr wrap="square" rtlCol="0">
            <a:spAutoFit/>
          </a:bodyPr>
          <a:lstStyle/>
          <a:p>
            <a:pPr fontAlgn="base">
              <a:spcBef>
                <a:spcPct val="0"/>
              </a:spcBef>
              <a:spcAft>
                <a:spcPct val="0"/>
              </a:spcAft>
            </a:pPr>
            <a:r>
              <a:rPr lang="en-US" altLang="zh-CN" sz="1400" dirty="0" smtClean="0">
                <a:solidFill>
                  <a:srgbClr val="000000"/>
                </a:solidFill>
              </a:rPr>
              <a:t>Beam pulse of 500 </a:t>
            </a:r>
            <a:r>
              <a:rPr lang="el-GR" altLang="zh-CN" sz="1400" dirty="0" smtClean="0">
                <a:solidFill>
                  <a:srgbClr val="000000"/>
                </a:solidFill>
              </a:rPr>
              <a:t>μ</a:t>
            </a:r>
            <a:r>
              <a:rPr lang="en-US" altLang="zh-CN" sz="1400" dirty="0" smtClean="0">
                <a:solidFill>
                  <a:srgbClr val="000000"/>
                </a:solidFill>
              </a:rPr>
              <a:t>s measured with 4 FCT in MEBT</a:t>
            </a:r>
            <a:endParaRPr lang="zh-CN" altLang="en-US" sz="1400" dirty="0">
              <a:solidFill>
                <a:srgbClr val="000000"/>
              </a:solidFill>
            </a:endParaRPr>
          </a:p>
        </p:txBody>
      </p:sp>
      <p:grpSp>
        <p:nvGrpSpPr>
          <p:cNvPr id="28" name="组合 27"/>
          <p:cNvGrpSpPr/>
          <p:nvPr/>
        </p:nvGrpSpPr>
        <p:grpSpPr>
          <a:xfrm>
            <a:off x="269597" y="1346475"/>
            <a:ext cx="4877934" cy="2749396"/>
            <a:chOff x="251520" y="1268760"/>
            <a:chExt cx="4877934" cy="2749396"/>
          </a:xfrm>
        </p:grpSpPr>
        <p:pic>
          <p:nvPicPr>
            <p:cNvPr id="1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268760"/>
              <a:ext cx="4877934" cy="2749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3" name="组合 22"/>
            <p:cNvGrpSpPr/>
            <p:nvPr/>
          </p:nvGrpSpPr>
          <p:grpSpPr>
            <a:xfrm>
              <a:off x="1763688" y="3212976"/>
              <a:ext cx="1368152" cy="359477"/>
              <a:chOff x="4552950" y="1598559"/>
              <a:chExt cx="1675234" cy="390281"/>
            </a:xfrm>
          </p:grpSpPr>
          <p:cxnSp>
            <p:nvCxnSpPr>
              <p:cNvPr id="24" name="直接箭头连接符 23"/>
              <p:cNvCxnSpPr/>
              <p:nvPr/>
            </p:nvCxnSpPr>
            <p:spPr>
              <a:xfrm>
                <a:off x="4572634" y="1783225"/>
                <a:ext cx="165555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552950" y="1598559"/>
                <a:ext cx="0" cy="39028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228184" y="1598559"/>
                <a:ext cx="0" cy="39028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2051720" y="3212976"/>
              <a:ext cx="792088" cy="307777"/>
            </a:xfrm>
            <a:prstGeom prst="rect">
              <a:avLst/>
            </a:prstGeom>
            <a:noFill/>
          </p:spPr>
          <p:txBody>
            <a:bodyPr wrap="square" rtlCol="0">
              <a:spAutoFit/>
            </a:bodyPr>
            <a:lstStyle/>
            <a:p>
              <a:pPr fontAlgn="base">
                <a:spcBef>
                  <a:spcPct val="0"/>
                </a:spcBef>
                <a:spcAft>
                  <a:spcPct val="0"/>
                </a:spcAft>
              </a:pPr>
              <a:r>
                <a:rPr lang="en-US" altLang="zh-CN" sz="1400" dirty="0" smtClean="0">
                  <a:solidFill>
                    <a:srgbClr val="FFFF00"/>
                  </a:solidFill>
                </a:rPr>
                <a:t>500 </a:t>
              </a:r>
              <a:r>
                <a:rPr lang="el-GR" altLang="zh-CN" sz="1400" dirty="0" smtClean="0">
                  <a:solidFill>
                    <a:srgbClr val="FFFF00"/>
                  </a:solidFill>
                </a:rPr>
                <a:t>μ</a:t>
              </a:r>
              <a:r>
                <a:rPr lang="en-US" altLang="zh-CN" sz="1400" dirty="0" smtClean="0">
                  <a:solidFill>
                    <a:srgbClr val="FFFF00"/>
                  </a:solidFill>
                </a:rPr>
                <a:t>s</a:t>
              </a:r>
              <a:endParaRPr lang="zh-CN" altLang="en-US" sz="1400" dirty="0">
                <a:solidFill>
                  <a:srgbClr val="FFFF00"/>
                </a:solidFill>
              </a:endParaRPr>
            </a:p>
          </p:txBody>
        </p:sp>
      </p:grpSp>
      <p:sp>
        <p:nvSpPr>
          <p:cNvPr id="29" name="TextBox 28"/>
          <p:cNvSpPr txBox="1"/>
          <p:nvPr/>
        </p:nvSpPr>
        <p:spPr>
          <a:xfrm>
            <a:off x="1655676" y="6535216"/>
            <a:ext cx="2160240" cy="307777"/>
          </a:xfrm>
          <a:prstGeom prst="rect">
            <a:avLst/>
          </a:prstGeom>
          <a:noFill/>
        </p:spPr>
        <p:txBody>
          <a:bodyPr wrap="square" rtlCol="0">
            <a:spAutoFit/>
          </a:bodyPr>
          <a:lstStyle/>
          <a:p>
            <a:pPr fontAlgn="base">
              <a:spcBef>
                <a:spcPct val="0"/>
              </a:spcBef>
              <a:spcAft>
                <a:spcPct val="0"/>
              </a:spcAft>
            </a:pPr>
            <a:r>
              <a:rPr lang="en-US" altLang="zh-CN" sz="1400" dirty="0" smtClean="0">
                <a:solidFill>
                  <a:srgbClr val="000000"/>
                </a:solidFill>
              </a:rPr>
              <a:t>Vacuum in RFQ cavity</a:t>
            </a:r>
            <a:endParaRPr lang="zh-CN" altLang="en-US" sz="1400" dirty="0">
              <a:solidFill>
                <a:srgbClr val="000000"/>
              </a:solidFill>
            </a:endParaRPr>
          </a:p>
        </p:txBody>
      </p:sp>
      <p:sp>
        <p:nvSpPr>
          <p:cNvPr id="30" name="标题 1"/>
          <p:cNvSpPr txBox="1">
            <a:spLocks/>
          </p:cNvSpPr>
          <p:nvPr/>
        </p:nvSpPr>
        <p:spPr>
          <a:xfrm>
            <a:off x="-6262" y="836712"/>
            <a:ext cx="6643718" cy="432048"/>
          </a:xfrm>
          <a:prstGeom prst="rect">
            <a:avLst/>
          </a:prstGeom>
        </p:spPr>
        <p:txBody>
          <a:bodyPr/>
          <a:lstStyle/>
          <a:p>
            <a:pPr eaLnBrk="0" fontAlgn="base" hangingPunct="0">
              <a:spcBef>
                <a:spcPct val="0"/>
              </a:spcBef>
              <a:spcAft>
                <a:spcPct val="0"/>
              </a:spcAft>
              <a:defRPr/>
            </a:pPr>
            <a:r>
              <a:rPr lang="en-US" altLang="zh-CN" sz="2400" b="1" kern="0" dirty="0" smtClean="0">
                <a:solidFill>
                  <a:srgbClr val="7030A0"/>
                </a:solidFill>
              </a:rPr>
              <a:t>Front End Commissioning Results</a:t>
            </a:r>
            <a:endParaRPr lang="zh-CN" altLang="en-US" sz="2800" b="1" kern="0" dirty="0" smtClean="0">
              <a:solidFill>
                <a:srgbClr val="1679BA"/>
              </a:solidFill>
            </a:endParaRPr>
          </a:p>
        </p:txBody>
      </p:sp>
      <p:sp>
        <p:nvSpPr>
          <p:cNvPr id="31" name="Rectangle 30"/>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24908" y="1484784"/>
            <a:ext cx="5256584" cy="4801314"/>
          </a:xfrm>
          <a:prstGeom prst="rect">
            <a:avLst/>
          </a:prstGeom>
          <a:noFill/>
        </p:spPr>
        <p:txBody>
          <a:bodyPr wrap="square" rtlCol="0">
            <a:spAutoFit/>
          </a:bodyPr>
          <a:lstStyle/>
          <a:p>
            <a:pPr marL="285750" indent="-285750">
              <a:buFont typeface="Arial" pitchFamily="34" charset="0"/>
              <a:buChar char="•"/>
            </a:pPr>
            <a:r>
              <a:rPr lang="en-US" altLang="zh-CN" b="1" dirty="0" smtClean="0">
                <a:solidFill>
                  <a:srgbClr val="0070C0"/>
                </a:solidFill>
              </a:rPr>
              <a:t>In January 2016 a negative hydrogen ion beam was successfully accelerated to the design energy of 21.6MeV with the first Drift Tube </a:t>
            </a:r>
            <a:r>
              <a:rPr lang="en-US" altLang="zh-CN" b="1" dirty="0" err="1" smtClean="0">
                <a:solidFill>
                  <a:srgbClr val="0070C0"/>
                </a:solidFill>
              </a:rPr>
              <a:t>Linac</a:t>
            </a:r>
            <a:r>
              <a:rPr lang="en-US" altLang="zh-CN" b="1" dirty="0" smtClean="0">
                <a:solidFill>
                  <a:srgbClr val="0070C0"/>
                </a:solidFill>
              </a:rPr>
              <a:t>.</a:t>
            </a:r>
          </a:p>
          <a:p>
            <a:endParaRPr lang="en-US" altLang="zh-CN" b="1" dirty="0" smtClean="0">
              <a:solidFill>
                <a:srgbClr val="0070C0"/>
              </a:solidFill>
            </a:endParaRPr>
          </a:p>
          <a:p>
            <a:pPr marL="285750" indent="-285750">
              <a:buFont typeface="Arial" pitchFamily="34" charset="0"/>
              <a:buChar char="•"/>
            </a:pPr>
            <a:r>
              <a:rPr lang="en-US" altLang="zh-CN" b="1" dirty="0" smtClean="0">
                <a:solidFill>
                  <a:srgbClr val="0070C0"/>
                </a:solidFill>
              </a:rPr>
              <a:t>The peak pulsed current reached 18mA, higher than the design value of 15mA. </a:t>
            </a:r>
          </a:p>
          <a:p>
            <a:endParaRPr lang="en-US" altLang="zh-CN" b="1" dirty="0" smtClean="0">
              <a:solidFill>
                <a:srgbClr val="0070C0"/>
              </a:solidFill>
            </a:endParaRPr>
          </a:p>
          <a:p>
            <a:pPr marL="285750" indent="-285750">
              <a:buFont typeface="Arial" pitchFamily="34" charset="0"/>
              <a:buChar char="•"/>
            </a:pPr>
            <a:r>
              <a:rPr lang="en-US" altLang="zh-CN" b="1" dirty="0" smtClean="0">
                <a:solidFill>
                  <a:srgbClr val="0070C0"/>
                </a:solidFill>
              </a:rPr>
              <a:t>Almost all the beam went through the </a:t>
            </a:r>
            <a:r>
              <a:rPr lang="en-US" altLang="zh-CN" b="1" dirty="0" err="1" smtClean="0">
                <a:solidFill>
                  <a:srgbClr val="0070C0"/>
                </a:solidFill>
              </a:rPr>
              <a:t>linac</a:t>
            </a:r>
            <a:r>
              <a:rPr lang="en-US" altLang="zh-CN" b="1" dirty="0" smtClean="0">
                <a:solidFill>
                  <a:srgbClr val="0070C0"/>
                </a:solidFill>
              </a:rPr>
              <a:t> with 99.7% beam transmission rate.</a:t>
            </a:r>
          </a:p>
          <a:p>
            <a:endParaRPr lang="en-US" altLang="zh-CN" b="1" dirty="0" smtClean="0">
              <a:solidFill>
                <a:srgbClr val="0070C0"/>
              </a:solidFill>
            </a:endParaRPr>
          </a:p>
          <a:p>
            <a:pPr marL="285750" indent="-285750">
              <a:buFont typeface="Arial" pitchFamily="34" charset="0"/>
              <a:buChar char="•"/>
            </a:pPr>
            <a:r>
              <a:rPr lang="en-US" altLang="zh-CN" b="1" dirty="0" smtClean="0">
                <a:solidFill>
                  <a:srgbClr val="0070C0"/>
                </a:solidFill>
              </a:rPr>
              <a:t>This is an important milestone for the CSNS project. Beam commissioning took only 10 days to hit the major design target. This speed is rather faster than most of the other DTL </a:t>
            </a:r>
            <a:r>
              <a:rPr lang="en-US" altLang="zh-CN" b="1" dirty="0" err="1" smtClean="0">
                <a:solidFill>
                  <a:srgbClr val="0070C0"/>
                </a:solidFill>
              </a:rPr>
              <a:t>linacs</a:t>
            </a:r>
            <a:r>
              <a:rPr lang="en-US" altLang="zh-CN" b="1" dirty="0" smtClean="0">
                <a:solidFill>
                  <a:srgbClr val="0070C0"/>
                </a:solidFill>
              </a:rPr>
              <a:t> in the world, owing to good preparation. </a:t>
            </a:r>
            <a:endParaRPr lang="en-US" altLang="zh-CN" b="1" dirty="0" smtClean="0">
              <a:solidFill>
                <a:srgbClr val="0070C0"/>
              </a:solidFill>
              <a:sym typeface="Wingdings" pitchFamily="2" charset="2"/>
            </a:endParaRPr>
          </a:p>
        </p:txBody>
      </p:sp>
      <p:pic>
        <p:nvPicPr>
          <p:cNvPr id="34" name="图片 15" descr="DTL-1加速器.jpg"/>
          <p:cNvPicPr/>
          <p:nvPr/>
        </p:nvPicPr>
        <p:blipFill>
          <a:blip r:embed="rId2" cstate="print"/>
          <a:stretch>
            <a:fillRect/>
          </a:stretch>
        </p:blipFill>
        <p:spPr>
          <a:xfrm>
            <a:off x="5364088" y="960772"/>
            <a:ext cx="3644902" cy="2906800"/>
          </a:xfrm>
          <a:prstGeom prst="rect">
            <a:avLst/>
          </a:prstGeom>
        </p:spPr>
      </p:pic>
      <p:pic>
        <p:nvPicPr>
          <p:cNvPr id="35" name="图片 16" descr="DTL-1流强测量20160118.jpg"/>
          <p:cNvPicPr/>
          <p:nvPr/>
        </p:nvPicPr>
        <p:blipFill>
          <a:blip r:embed="rId3" cstate="print"/>
          <a:stretch>
            <a:fillRect/>
          </a:stretch>
        </p:blipFill>
        <p:spPr>
          <a:xfrm>
            <a:off x="5364088" y="3880536"/>
            <a:ext cx="3672408" cy="2600342"/>
          </a:xfrm>
          <a:prstGeom prst="rect">
            <a:avLst/>
          </a:prstGeom>
        </p:spPr>
      </p:pic>
      <p:sp>
        <p:nvSpPr>
          <p:cNvPr id="36" name="标题 1"/>
          <p:cNvSpPr txBox="1">
            <a:spLocks/>
          </p:cNvSpPr>
          <p:nvPr/>
        </p:nvSpPr>
        <p:spPr>
          <a:xfrm>
            <a:off x="-6262" y="836712"/>
            <a:ext cx="6643718" cy="432048"/>
          </a:xfrm>
          <a:prstGeom prst="rect">
            <a:avLst/>
          </a:prstGeom>
        </p:spPr>
        <p:txBody>
          <a:bodyPr/>
          <a:lstStyle/>
          <a:p>
            <a:pPr eaLnBrk="0" fontAlgn="base" hangingPunct="0">
              <a:spcBef>
                <a:spcPct val="0"/>
              </a:spcBef>
              <a:spcAft>
                <a:spcPct val="0"/>
              </a:spcAft>
              <a:defRPr/>
            </a:pPr>
            <a:r>
              <a:rPr lang="en-US" altLang="zh-CN" sz="2400" b="1" kern="0" dirty="0" smtClean="0">
                <a:solidFill>
                  <a:srgbClr val="7030A0"/>
                </a:solidFill>
              </a:rPr>
              <a:t>DTL-1 Commissioning Results</a:t>
            </a:r>
            <a:endParaRPr lang="zh-CN" altLang="en-US" sz="2800" b="1" kern="0" dirty="0" smtClean="0">
              <a:solidFill>
                <a:srgbClr val="1679BA"/>
              </a:solidFill>
            </a:endParaRPr>
          </a:p>
        </p:txBody>
      </p:sp>
      <p:sp>
        <p:nvSpPr>
          <p:cNvPr id="37" name="Rectangle 36"/>
          <p:cNvSpPr/>
          <p:nvPr/>
        </p:nvSpPr>
        <p:spPr bwMode="auto">
          <a:xfrm>
            <a:off x="7812360" y="6480878"/>
            <a:ext cx="914400" cy="38455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extLst>
      <p:ext uri="{BB962C8B-B14F-4D97-AF65-F5344CB8AC3E}">
        <p14:creationId xmlns:p14="http://schemas.microsoft.com/office/powerpoint/2010/main" val="3999464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07704" y="3140968"/>
            <a:ext cx="5888360" cy="457200"/>
          </a:xfrm>
        </p:spPr>
        <p:txBody>
          <a:bodyPr/>
          <a:lstStyle/>
          <a:p>
            <a:r>
              <a:rPr lang="en-US" altLang="zh-CN" sz="3200" dirty="0" smtClean="0">
                <a:solidFill>
                  <a:srgbClr val="0070C0"/>
                </a:solidFill>
              </a:rPr>
              <a:t>Mass </a:t>
            </a:r>
            <a:r>
              <a:rPr lang="en-US" altLang="zh-CN" sz="3200" dirty="0">
                <a:solidFill>
                  <a:srgbClr val="0070C0"/>
                </a:solidFill>
              </a:rPr>
              <a:t>Production </a:t>
            </a:r>
            <a:r>
              <a:rPr lang="en-US" altLang="zh-CN" sz="3200" dirty="0" smtClean="0">
                <a:solidFill>
                  <a:srgbClr val="0070C0"/>
                </a:solidFill>
              </a:rPr>
              <a:t>Progress</a:t>
            </a:r>
            <a:endParaRPr lang="zh-CN" altLang="en-US" sz="3200" dirty="0">
              <a:solidFill>
                <a:srgbClr val="0070C0"/>
              </a:solidFill>
            </a:endParaRPr>
          </a:p>
        </p:txBody>
      </p:sp>
      <p:sp>
        <p:nvSpPr>
          <p:cNvPr id="3" name="Rectangle 2"/>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extLst>
      <p:ext uri="{BB962C8B-B14F-4D97-AF65-F5344CB8AC3E}">
        <p14:creationId xmlns:p14="http://schemas.microsoft.com/office/powerpoint/2010/main" val="14283026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44188" y="908720"/>
            <a:ext cx="5220072" cy="4032448"/>
          </a:xfrm>
        </p:spPr>
        <p:txBody>
          <a:bodyPr/>
          <a:lstStyle/>
          <a:p>
            <a:pPr>
              <a:spcBef>
                <a:spcPct val="20000"/>
              </a:spcBef>
              <a:buClr>
                <a:srgbClr val="0070C0"/>
              </a:buClr>
            </a:pPr>
            <a:r>
              <a:rPr lang="en-US" altLang="zh-CN" sz="1800" kern="1200" dirty="0" smtClean="0">
                <a:solidFill>
                  <a:srgbClr val="0070C0"/>
                </a:solidFill>
              </a:rPr>
              <a:t>All 12 DTL unit tanks with copper plating inside have been fabricated and are waiting for assembly with drift tubes.</a:t>
            </a:r>
          </a:p>
          <a:p>
            <a:pPr>
              <a:spcBef>
                <a:spcPct val="20000"/>
              </a:spcBef>
              <a:buClr>
                <a:srgbClr val="0070C0"/>
              </a:buClr>
            </a:pPr>
            <a:r>
              <a:rPr lang="en-US" altLang="zh-CN" sz="1800" kern="1200" dirty="0" smtClean="0">
                <a:solidFill>
                  <a:srgbClr val="0070C0"/>
                </a:solidFill>
              </a:rPr>
              <a:t>All 156 drift tubes have been fabricated.</a:t>
            </a:r>
          </a:p>
          <a:p>
            <a:pPr>
              <a:spcBef>
                <a:spcPct val="20000"/>
              </a:spcBef>
              <a:buClr>
                <a:srgbClr val="0070C0"/>
              </a:buClr>
            </a:pPr>
            <a:r>
              <a:rPr lang="en-US" altLang="zh-CN" sz="1800" kern="1200" dirty="0">
                <a:solidFill>
                  <a:srgbClr val="0070C0"/>
                </a:solidFill>
              </a:rPr>
              <a:t>To speed up the drift tube assembly work, two groups worked on two </a:t>
            </a:r>
            <a:r>
              <a:rPr lang="en-US" altLang="zh-CN" sz="1800" kern="1200" dirty="0" smtClean="0">
                <a:solidFill>
                  <a:srgbClr val="0070C0"/>
                </a:solidFill>
              </a:rPr>
              <a:t>tanks </a:t>
            </a:r>
            <a:r>
              <a:rPr lang="en-US" altLang="zh-CN" sz="1800" kern="1200" dirty="0">
                <a:solidFill>
                  <a:srgbClr val="0070C0"/>
                </a:solidFill>
              </a:rPr>
              <a:t>in parallel. </a:t>
            </a:r>
          </a:p>
          <a:p>
            <a:pPr>
              <a:buClr>
                <a:srgbClr val="0070C0"/>
              </a:buClr>
            </a:pPr>
            <a:r>
              <a:rPr lang="en-US" altLang="zh-CN" sz="1800" kern="1200" dirty="0" smtClean="0">
                <a:solidFill>
                  <a:srgbClr val="0070C0"/>
                </a:solidFill>
              </a:rPr>
              <a:t>All 8 bump pulse magnets, 2 septum magnets and two stripping foil assemblies are ready. Installation of the injection area will soon start.</a:t>
            </a:r>
            <a:endParaRPr lang="en-US" altLang="zh-CN" sz="2000" kern="1200" dirty="0">
              <a:solidFill>
                <a:schemeClr val="accent6"/>
              </a:solidFill>
            </a:endParaRPr>
          </a:p>
          <a:p>
            <a:pPr>
              <a:spcBef>
                <a:spcPct val="20000"/>
              </a:spcBef>
              <a:buNone/>
            </a:pPr>
            <a:endParaRPr lang="en-GB" sz="2000" dirty="0" smtClean="0"/>
          </a:p>
          <a:p>
            <a:pPr>
              <a:spcBef>
                <a:spcPct val="20000"/>
              </a:spcBef>
              <a:buNone/>
            </a:pPr>
            <a:endParaRPr lang="en-GB" sz="2000" dirty="0" smtClean="0"/>
          </a:p>
        </p:txBody>
      </p:sp>
      <p:sp>
        <p:nvSpPr>
          <p:cNvPr id="4" name="灯片编号占位符 3"/>
          <p:cNvSpPr>
            <a:spLocks noGrp="1"/>
          </p:cNvSpPr>
          <p:nvPr>
            <p:ph type="sldNum" sz="quarter" idx="10"/>
          </p:nvPr>
        </p:nvSpPr>
        <p:spPr/>
        <p:txBody>
          <a:bodyPr/>
          <a:lstStyle/>
          <a:p>
            <a:pPr>
              <a:defRPr/>
            </a:pPr>
            <a:fld id="{5DEC4F1B-E1EF-431E-90AF-738694CDF02E}" type="slidenum">
              <a:rPr lang="en-US" altLang="zh-CN" smtClean="0"/>
              <a:pPr>
                <a:defRPr/>
              </a:pPr>
              <a:t>14</a:t>
            </a:fld>
            <a:endParaRPr lang="en-US" altLang="zh-CN" dirty="0"/>
          </a:p>
        </p:txBody>
      </p:sp>
      <p:pic>
        <p:nvPicPr>
          <p:cNvPr id="9" name="图片 8" descr="C:\Users\lenovo\Desktop\2015-7-15\IMG_20150714_091909.jpg"/>
          <p:cNvPicPr/>
          <p:nvPr/>
        </p:nvPicPr>
        <p:blipFill rotWithShape="1">
          <a:blip r:embed="rId3" cstate="print"/>
          <a:srcRect l="14850" t="23385" r="8052" b="15911"/>
          <a:stretch/>
        </p:blipFill>
        <p:spPr bwMode="auto">
          <a:xfrm>
            <a:off x="5772870" y="3004440"/>
            <a:ext cx="3371130" cy="1917010"/>
          </a:xfrm>
          <a:prstGeom prst="rect">
            <a:avLst/>
          </a:prstGeom>
          <a:noFill/>
          <a:ln w="9525">
            <a:noFill/>
            <a:miter lim="800000"/>
            <a:headEnd/>
            <a:tailEnd/>
          </a:ln>
        </p:spPr>
      </p:pic>
      <p:pic>
        <p:nvPicPr>
          <p:cNvPr id="56323" name="Picture 3" descr="C:\Users\dell\AppData\Local\Microsoft\Windows\Temporary Internet Files\Content.Outlook\V2YTBC6M\20150513_154018 (3).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8052" b="28451"/>
          <a:stretch/>
        </p:blipFill>
        <p:spPr bwMode="auto">
          <a:xfrm>
            <a:off x="2488431" y="4941168"/>
            <a:ext cx="3284439" cy="1916832"/>
          </a:xfrm>
          <a:prstGeom prst="rect">
            <a:avLst/>
          </a:prstGeom>
          <a:noFill/>
          <a:extLst>
            <a:ext uri="{909E8E84-426E-40DD-AFC4-6F175D3DCCD1}">
              <a14:hiddenFill xmlns:a14="http://schemas.microsoft.com/office/drawing/2010/main">
                <a:solidFill>
                  <a:srgbClr val="FFFFFF"/>
                </a:solidFill>
              </a14:hiddenFill>
            </a:ext>
          </a:extLst>
        </p:spPr>
      </p:pic>
      <p:pic>
        <p:nvPicPr>
          <p:cNvPr id="57346" name="Picture 2" descr="D:\CSNS\工程建设2011\ATAC15\系统报告\IMG_012.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445" t="8263" b="12677"/>
          <a:stretch/>
        </p:blipFill>
        <p:spPr bwMode="auto">
          <a:xfrm>
            <a:off x="5772870" y="836712"/>
            <a:ext cx="3402606" cy="2167728"/>
          </a:xfrm>
          <a:prstGeom prst="rect">
            <a:avLst/>
          </a:prstGeom>
          <a:noFill/>
          <a:extLst>
            <a:ext uri="{909E8E84-426E-40DD-AFC4-6F175D3DCCD1}">
              <a14:hiddenFill xmlns:a14="http://schemas.microsoft.com/office/drawing/2010/main">
                <a:solidFill>
                  <a:srgbClr val="FFFFFF"/>
                </a:solidFill>
              </a14:hiddenFill>
            </a:ext>
          </a:extLst>
        </p:spPr>
      </p:pic>
      <p:pic>
        <p:nvPicPr>
          <p:cNvPr id="57347" name="Picture 3" descr="D:\CSNS\工程建设2011\ATAC15\系统报告\IMG_00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232" t="13414" r="5697" b="18078"/>
          <a:stretch/>
        </p:blipFill>
        <p:spPr bwMode="auto">
          <a:xfrm>
            <a:off x="5772870" y="4921450"/>
            <a:ext cx="3371130" cy="193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666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412708" y="1196752"/>
            <a:ext cx="5282590" cy="3456384"/>
          </a:xfrm>
          <a:prstGeom prst="rect">
            <a:avLst/>
          </a:prstGeom>
        </p:spPr>
        <p:txBody>
          <a:bodyPr/>
          <a:lst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a:lstStyle>
          <a:p>
            <a:pPr>
              <a:spcBef>
                <a:spcPct val="20000"/>
              </a:spcBef>
              <a:buClr>
                <a:srgbClr val="0070C0"/>
              </a:buClr>
              <a:buFont typeface="Arial" panose="020B0604020202020204" pitchFamily="34" charset="0"/>
              <a:buChar char="•"/>
            </a:pPr>
            <a:r>
              <a:rPr lang="en-US" altLang="zh-CN" sz="1800" dirty="0" smtClean="0">
                <a:solidFill>
                  <a:srgbClr val="0070C0"/>
                </a:solidFill>
              </a:rPr>
              <a:t>All ring magnets, including 24 dipole, 48 quadrupole, 16 </a:t>
            </a:r>
            <a:r>
              <a:rPr lang="en-US" altLang="zh-CN" sz="1800" dirty="0" err="1" smtClean="0">
                <a:solidFill>
                  <a:srgbClr val="0070C0"/>
                </a:solidFill>
              </a:rPr>
              <a:t>sextupole</a:t>
            </a:r>
            <a:r>
              <a:rPr lang="en-US" altLang="zh-CN" sz="1800" dirty="0" smtClean="0">
                <a:solidFill>
                  <a:srgbClr val="0070C0"/>
                </a:solidFill>
              </a:rPr>
              <a:t> and 36 correctors have been fabricated.</a:t>
            </a:r>
          </a:p>
          <a:p>
            <a:pPr>
              <a:spcBef>
                <a:spcPct val="20000"/>
              </a:spcBef>
              <a:buClr>
                <a:srgbClr val="0070C0"/>
              </a:buClr>
              <a:buFont typeface="Arial" panose="020B0604020202020204" pitchFamily="34" charset="0"/>
              <a:buChar char="•"/>
            </a:pPr>
            <a:r>
              <a:rPr lang="en-US" altLang="zh-CN" sz="1800" dirty="0" smtClean="0">
                <a:solidFill>
                  <a:srgbClr val="0070C0"/>
                </a:solidFill>
              </a:rPr>
              <a:t>All 26 dipole ceramic chambers have been coated with </a:t>
            </a:r>
            <a:r>
              <a:rPr lang="en-US" altLang="zh-CN" sz="1800" dirty="0" err="1" smtClean="0">
                <a:solidFill>
                  <a:srgbClr val="0070C0"/>
                </a:solidFill>
              </a:rPr>
              <a:t>TiN</a:t>
            </a:r>
            <a:r>
              <a:rPr lang="en-US" altLang="zh-CN" sz="1800" dirty="0" smtClean="0">
                <a:solidFill>
                  <a:srgbClr val="0070C0"/>
                </a:solidFill>
              </a:rPr>
              <a:t> inside and some of them are dressed with an external RF screen. </a:t>
            </a:r>
          </a:p>
          <a:p>
            <a:pPr>
              <a:buClr>
                <a:srgbClr val="0070C0"/>
              </a:buClr>
              <a:buFont typeface="Arial" panose="020B0604020202020204" pitchFamily="34" charset="0"/>
              <a:buChar char="•"/>
            </a:pPr>
            <a:r>
              <a:rPr lang="en-US" altLang="zh-CN" sz="1800" dirty="0" smtClean="0">
                <a:solidFill>
                  <a:srgbClr val="0070C0"/>
                </a:solidFill>
              </a:rPr>
              <a:t>All 8 ferrite-loaded RF cavities and their tetrode RF power sources with bias power supplies are almost manufactured.</a:t>
            </a:r>
            <a:endParaRPr lang="en-US" altLang="zh-CN" sz="2000" dirty="0" smtClean="0">
              <a:solidFill>
                <a:srgbClr val="005CE7"/>
              </a:solidFill>
            </a:endParaRPr>
          </a:p>
          <a:p>
            <a:pPr>
              <a:spcBef>
                <a:spcPct val="20000"/>
              </a:spcBef>
              <a:buClr>
                <a:srgbClr val="000000"/>
              </a:buClr>
              <a:buFontTx/>
              <a:buNone/>
            </a:pPr>
            <a:endParaRPr lang="en-GB" sz="2000" kern="0" dirty="0" smtClean="0"/>
          </a:p>
          <a:p>
            <a:pPr>
              <a:spcBef>
                <a:spcPct val="20000"/>
              </a:spcBef>
              <a:buClr>
                <a:srgbClr val="000000"/>
              </a:buClr>
              <a:buFontTx/>
              <a:buNone/>
            </a:pPr>
            <a:endParaRPr lang="en-GB" sz="2000" kern="0" dirty="0" smtClean="0"/>
          </a:p>
        </p:txBody>
      </p:sp>
      <p:pic>
        <p:nvPicPr>
          <p:cNvPr id="5" name="Picture 7"/>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610" t="8189" r="21063" b="15825"/>
          <a:stretch/>
        </p:blipFill>
        <p:spPr bwMode="auto">
          <a:xfrm>
            <a:off x="5664173" y="4851534"/>
            <a:ext cx="3479827" cy="203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6322" name="Picture 2" descr="D:\CSNS\工程建设2011\ATAC15\系统报告\IMG_0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7237" y="2835310"/>
            <a:ext cx="2703317" cy="2016224"/>
          </a:xfrm>
          <a:prstGeom prst="rect">
            <a:avLst/>
          </a:prstGeom>
          <a:noFill/>
          <a:extLst>
            <a:ext uri="{909E8E84-426E-40DD-AFC4-6F175D3DCCD1}">
              <a14:hiddenFill xmlns:a14="http://schemas.microsoft.com/office/drawing/2010/main">
                <a:solidFill>
                  <a:srgbClr val="FFFFFF"/>
                </a:solidFill>
              </a14:hiddenFill>
            </a:ext>
          </a:extLst>
        </p:spPr>
      </p:pic>
      <p:pic>
        <p:nvPicPr>
          <p:cNvPr id="56323" name="Picture 3" descr="D:\CSNS\工程建设2011\ATAC15\系统报告\IMG_00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5366" b="12468"/>
          <a:stretch/>
        </p:blipFill>
        <p:spPr bwMode="auto">
          <a:xfrm>
            <a:off x="1490087" y="4851534"/>
            <a:ext cx="4174086" cy="2057490"/>
          </a:xfrm>
          <a:prstGeom prst="rect">
            <a:avLst/>
          </a:prstGeom>
          <a:noFill/>
          <a:extLst>
            <a:ext uri="{909E8E84-426E-40DD-AFC4-6F175D3DCCD1}">
              <a14:hiddenFill xmlns:a14="http://schemas.microsoft.com/office/drawing/2010/main">
                <a:solidFill>
                  <a:srgbClr val="FFFFFF"/>
                </a:solidFill>
              </a14:hiddenFill>
            </a:ext>
          </a:extLst>
        </p:spPr>
      </p:pic>
      <p:pic>
        <p:nvPicPr>
          <p:cNvPr id="56324" name="Picture 4" descr="D:\CSNS\工程建设2011\ATAC15\系统报告\IMG_0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7237" y="836712"/>
            <a:ext cx="2703317"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87019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167569" y="1052736"/>
            <a:ext cx="4313637" cy="5616624"/>
          </a:xfrm>
          <a:prstGeom prst="rect">
            <a:avLst/>
          </a:prstGeom>
        </p:spPr>
        <p:txBody>
          <a:bodyPr/>
          <a:lst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a:lstStyle>
          <a:p>
            <a:pPr>
              <a:spcBef>
                <a:spcPct val="20000"/>
              </a:spcBef>
              <a:buClr>
                <a:srgbClr val="0070C0"/>
              </a:buClr>
              <a:buFont typeface="Arial" panose="020B0604020202020204" pitchFamily="34" charset="0"/>
              <a:buChar char="•"/>
            </a:pPr>
            <a:r>
              <a:rPr lang="en-US" altLang="zh-CN" sz="1800" dirty="0" smtClean="0">
                <a:solidFill>
                  <a:srgbClr val="0070C0"/>
                </a:solidFill>
              </a:rPr>
              <a:t>1+5 sets of magnet power supplies have been manufactured. </a:t>
            </a:r>
          </a:p>
          <a:p>
            <a:pPr>
              <a:spcBef>
                <a:spcPct val="20000"/>
              </a:spcBef>
              <a:buClr>
                <a:srgbClr val="0070C0"/>
              </a:buClr>
              <a:buFont typeface="Arial" panose="020B0604020202020204" pitchFamily="34" charset="0"/>
              <a:buChar char="•"/>
            </a:pPr>
            <a:r>
              <a:rPr lang="en-US" altLang="zh-CN" sz="1800" dirty="0" smtClean="0">
                <a:solidFill>
                  <a:srgbClr val="0070C0"/>
                </a:solidFill>
              </a:rPr>
              <a:t>8 Extraction kickers &amp; their </a:t>
            </a:r>
            <a:r>
              <a:rPr lang="en-US" altLang="zh-CN" sz="1800" dirty="0">
                <a:solidFill>
                  <a:srgbClr val="0070C0"/>
                </a:solidFill>
              </a:rPr>
              <a:t>pulsed power supplies and </a:t>
            </a:r>
            <a:r>
              <a:rPr lang="en-US" altLang="zh-CN" sz="1800" dirty="0" smtClean="0">
                <a:solidFill>
                  <a:srgbClr val="0070C0"/>
                </a:solidFill>
              </a:rPr>
              <a:t>a </a:t>
            </a:r>
            <a:r>
              <a:rPr lang="en-US" altLang="zh-CN" sz="1800" dirty="0" err="1" smtClean="0">
                <a:solidFill>
                  <a:srgbClr val="0070C0"/>
                </a:solidFill>
              </a:rPr>
              <a:t>Lambertson</a:t>
            </a:r>
            <a:r>
              <a:rPr lang="en-US" altLang="zh-CN" sz="1800" dirty="0" smtClean="0">
                <a:solidFill>
                  <a:srgbClr val="0070C0"/>
                </a:solidFill>
              </a:rPr>
              <a:t> </a:t>
            </a:r>
            <a:r>
              <a:rPr lang="en-US" altLang="zh-CN" sz="1800" dirty="0">
                <a:solidFill>
                  <a:srgbClr val="0070C0"/>
                </a:solidFill>
              </a:rPr>
              <a:t>magnet are under final fabrication.</a:t>
            </a:r>
          </a:p>
          <a:p>
            <a:pPr>
              <a:spcBef>
                <a:spcPct val="20000"/>
              </a:spcBef>
              <a:buClr>
                <a:srgbClr val="0070C0"/>
              </a:buClr>
              <a:buFont typeface="Arial" panose="020B0604020202020204" pitchFamily="34" charset="0"/>
              <a:buChar char="•"/>
            </a:pPr>
            <a:r>
              <a:rPr lang="en-US" altLang="zh-CN" sz="1800" dirty="0">
                <a:solidFill>
                  <a:srgbClr val="0070C0"/>
                </a:solidFill>
              </a:rPr>
              <a:t>Magnets </a:t>
            </a:r>
            <a:r>
              <a:rPr lang="en-US" altLang="zh-CN" sz="1800" dirty="0" smtClean="0">
                <a:solidFill>
                  <a:srgbClr val="0070C0"/>
                </a:solidFill>
              </a:rPr>
              <a:t>for the </a:t>
            </a:r>
            <a:r>
              <a:rPr lang="en-US" altLang="zh-CN" sz="1800" dirty="0">
                <a:solidFill>
                  <a:srgbClr val="0070C0"/>
                </a:solidFill>
              </a:rPr>
              <a:t>RTBT are under mass </a:t>
            </a:r>
            <a:r>
              <a:rPr lang="en-US" altLang="zh-CN" sz="1800" dirty="0" smtClean="0">
                <a:solidFill>
                  <a:srgbClr val="0070C0"/>
                </a:solidFill>
              </a:rPr>
              <a:t>production as planned. </a:t>
            </a:r>
          </a:p>
          <a:p>
            <a:pPr>
              <a:spcBef>
                <a:spcPct val="20000"/>
              </a:spcBef>
              <a:buClr>
                <a:srgbClr val="0070C0"/>
              </a:buClr>
              <a:buFont typeface="Arial" panose="020B0604020202020204" pitchFamily="34" charset="0"/>
              <a:buChar char="•"/>
            </a:pPr>
            <a:r>
              <a:rPr lang="en-US" altLang="zh-CN" sz="1800" dirty="0" smtClean="0">
                <a:solidFill>
                  <a:srgbClr val="0070C0"/>
                </a:solidFill>
              </a:rPr>
              <a:t>Beam window and primary collimator have been manufactured.</a:t>
            </a:r>
          </a:p>
          <a:p>
            <a:pPr>
              <a:spcBef>
                <a:spcPct val="20000"/>
              </a:spcBef>
              <a:buClr>
                <a:srgbClr val="0070C0"/>
              </a:buClr>
              <a:buFont typeface="Arial" panose="020B0604020202020204" pitchFamily="34" charset="0"/>
              <a:buChar char="•"/>
            </a:pPr>
            <a:r>
              <a:rPr lang="en-US" altLang="zh-CN" sz="1800" dirty="0" smtClean="0">
                <a:solidFill>
                  <a:srgbClr val="0070C0"/>
                </a:solidFill>
              </a:rPr>
              <a:t>Beam diagnostics are now under mass production. LRBT BPMs are almost completed.</a:t>
            </a:r>
          </a:p>
          <a:p>
            <a:pPr>
              <a:spcBef>
                <a:spcPct val="20000"/>
              </a:spcBef>
              <a:buClr>
                <a:srgbClr val="0070C0"/>
              </a:buClr>
              <a:buFont typeface="Arial" panose="020B0604020202020204" pitchFamily="34" charset="0"/>
              <a:buChar char="•"/>
            </a:pPr>
            <a:r>
              <a:rPr lang="en-US" altLang="zh-CN" sz="1800" dirty="0" smtClean="0">
                <a:solidFill>
                  <a:srgbClr val="0070C0"/>
                </a:solidFill>
              </a:rPr>
              <a:t>Most of the control system is ready.</a:t>
            </a:r>
            <a:endParaRPr lang="zh-CN" altLang="en-US" sz="1800" dirty="0">
              <a:solidFill>
                <a:srgbClr val="0070C0"/>
              </a:solidFill>
            </a:endParaRPr>
          </a:p>
          <a:p>
            <a:pPr marL="0" indent="0">
              <a:buClr>
                <a:srgbClr val="FF3300"/>
              </a:buClr>
              <a:buFontTx/>
              <a:buNone/>
            </a:pPr>
            <a:endParaRPr lang="en-US" altLang="zh-CN" sz="2000" dirty="0" smtClean="0">
              <a:solidFill>
                <a:srgbClr val="000000"/>
              </a:solidFill>
            </a:endParaRPr>
          </a:p>
          <a:p>
            <a:pPr marL="0" indent="0">
              <a:buClr>
                <a:srgbClr val="FF3300"/>
              </a:buClr>
              <a:buFontTx/>
              <a:buNone/>
            </a:pPr>
            <a:endParaRPr lang="en-US" altLang="zh-CN" sz="2000" dirty="0" smtClean="0">
              <a:solidFill>
                <a:srgbClr val="005CE7"/>
              </a:solidFill>
            </a:endParaRPr>
          </a:p>
          <a:p>
            <a:pPr>
              <a:buClr>
                <a:srgbClr val="000000"/>
              </a:buClr>
            </a:pPr>
            <a:endParaRPr lang="zh-CN" altLang="en-US" sz="2000" dirty="0" smtClean="0">
              <a:solidFill>
                <a:srgbClr val="005CE7"/>
              </a:solidFill>
            </a:endParaRPr>
          </a:p>
          <a:p>
            <a:pPr>
              <a:buClr>
                <a:srgbClr val="000000"/>
              </a:buClr>
            </a:pPr>
            <a:endParaRPr lang="en-US" altLang="zh-CN" sz="2000" dirty="0" smtClean="0">
              <a:solidFill>
                <a:srgbClr val="005CE7"/>
              </a:solidFill>
            </a:endParaRPr>
          </a:p>
          <a:p>
            <a:pPr>
              <a:spcBef>
                <a:spcPct val="20000"/>
              </a:spcBef>
              <a:buClr>
                <a:srgbClr val="000000"/>
              </a:buClr>
              <a:buFontTx/>
              <a:buNone/>
            </a:pPr>
            <a:endParaRPr lang="en-GB" sz="2000" kern="0" dirty="0" smtClean="0"/>
          </a:p>
          <a:p>
            <a:pPr>
              <a:spcBef>
                <a:spcPct val="20000"/>
              </a:spcBef>
              <a:buClr>
                <a:srgbClr val="000000"/>
              </a:buClr>
              <a:buFontTx/>
              <a:buNone/>
            </a:pPr>
            <a:endParaRPr lang="en-GB" sz="2000" kern="0" dirty="0" smtClean="0"/>
          </a:p>
        </p:txBody>
      </p:sp>
      <p:pic>
        <p:nvPicPr>
          <p:cNvPr id="56322" name="Picture 2" descr="C:\Users\dell\AppData\Local\Microsoft\Windows\Temporary Internet Files\Content.Outlook\V2YTBC6M\QPS单柜批量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81206" y="936850"/>
            <a:ext cx="2528554" cy="18447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F:\H\H\本地磁盘 (H)\沈莉\CSNS\购买经费\2012年采购\BUMP\注入凸轨磁铁脉冲电源合同\注入垂直凸轨磁铁脉冲电源假负载验收\照片\SANY017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297"/>
          <a:stretch/>
        </p:blipFill>
        <p:spPr bwMode="auto">
          <a:xfrm>
            <a:off x="7108680" y="916312"/>
            <a:ext cx="1973688" cy="1844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0" name="Picture 2" descr="D:\CSNS\工程建设2011\ATAC15\系统报告\IMG_034.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631" t="22355" r="9777" b="17471"/>
          <a:stretch/>
        </p:blipFill>
        <p:spPr bwMode="auto">
          <a:xfrm>
            <a:off x="4481206" y="2851539"/>
            <a:ext cx="1956158" cy="1843920"/>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descr="D:\download\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1206" y="4745954"/>
            <a:ext cx="2555418"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3"/>
          <p:cNvPicPr>
            <a:picLocks noChangeAspect="1"/>
          </p:cNvPicPr>
          <p:nvPr/>
        </p:nvPicPr>
        <p:blipFill>
          <a:blip r:embed="rId6" cstate="print">
            <a:extLst>
              <a:ext uri="{28A0092B-C50C-407E-A947-70E740481C1C}">
                <a14:useLocalDpi xmlns:a14="http://schemas.microsoft.com/office/drawing/2010/main" val="0"/>
              </a:ext>
            </a:extLst>
          </a:blip>
          <a:srcRect t="11150" b="7785"/>
          <a:stretch>
            <a:fillRect/>
          </a:stretch>
        </p:blipFill>
        <p:spPr bwMode="auto">
          <a:xfrm>
            <a:off x="7092280" y="4745954"/>
            <a:ext cx="1990087" cy="2022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rotWithShape="1">
          <a:blip r:embed="rId7" cstate="print">
            <a:extLst>
              <a:ext uri="{28A0092B-C50C-407E-A947-70E740481C1C}">
                <a14:useLocalDpi xmlns:a14="http://schemas.microsoft.com/office/drawing/2010/main" val="0"/>
              </a:ext>
            </a:extLst>
          </a:blip>
          <a:srcRect l="7048" r="8762"/>
          <a:stretch/>
        </p:blipFill>
        <p:spPr>
          <a:xfrm>
            <a:off x="6516216" y="2851539"/>
            <a:ext cx="2566151" cy="1843920"/>
          </a:xfrm>
          <a:prstGeom prst="rect">
            <a:avLst/>
          </a:prstGeom>
        </p:spPr>
      </p:pic>
    </p:spTree>
    <p:extLst>
      <p:ext uri="{BB962C8B-B14F-4D97-AF65-F5344CB8AC3E}">
        <p14:creationId xmlns:p14="http://schemas.microsoft.com/office/powerpoint/2010/main" val="16357622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95736" y="3140968"/>
            <a:ext cx="4680520" cy="457200"/>
          </a:xfrm>
        </p:spPr>
        <p:txBody>
          <a:bodyPr/>
          <a:lstStyle/>
          <a:p>
            <a:r>
              <a:rPr lang="en-US" altLang="zh-CN" sz="3200" dirty="0" smtClean="0">
                <a:solidFill>
                  <a:srgbClr val="0070C0"/>
                </a:solidFill>
              </a:rPr>
              <a:t>Measurement and Test</a:t>
            </a:r>
            <a:endParaRPr lang="zh-CN" altLang="en-US" sz="3200" dirty="0">
              <a:solidFill>
                <a:srgbClr val="0070C0"/>
              </a:solidFill>
            </a:endParaRPr>
          </a:p>
        </p:txBody>
      </p:sp>
      <p:sp>
        <p:nvSpPr>
          <p:cNvPr id="3" name="Rectangle 2"/>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extLst>
      <p:ext uri="{BB962C8B-B14F-4D97-AF65-F5344CB8AC3E}">
        <p14:creationId xmlns:p14="http://schemas.microsoft.com/office/powerpoint/2010/main" val="8257916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323528" y="1112897"/>
            <a:ext cx="5132954" cy="5358990"/>
          </a:xfrm>
          <a:prstGeom prst="rect">
            <a:avLst/>
          </a:prstGeom>
        </p:spPr>
        <p:txBody>
          <a:bodyPr/>
          <a:lst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a:lstStyle>
          <a:p>
            <a:pPr>
              <a:spcBef>
                <a:spcPct val="20000"/>
              </a:spcBef>
              <a:buClr>
                <a:srgbClr val="0070C0"/>
              </a:buClr>
            </a:pPr>
            <a:r>
              <a:rPr lang="en-US" altLang="zh-CN" sz="1800" dirty="0" smtClean="0">
                <a:solidFill>
                  <a:srgbClr val="0070C0"/>
                </a:solidFill>
              </a:rPr>
              <a:t>Bead-pull measurement of the field in the first 9 m long DTL tank has been completed. The field flatness and stability were tuned to the design values.</a:t>
            </a:r>
          </a:p>
          <a:p>
            <a:pPr>
              <a:spcBef>
                <a:spcPct val="20000"/>
              </a:spcBef>
              <a:buClr>
                <a:srgbClr val="0070C0"/>
              </a:buClr>
            </a:pPr>
            <a:r>
              <a:rPr lang="en-US" altLang="zh-CN" sz="1800" dirty="0">
                <a:solidFill>
                  <a:srgbClr val="0070C0"/>
                </a:solidFill>
              </a:rPr>
              <a:t>All 4 klystrons </a:t>
            </a:r>
            <a:r>
              <a:rPr lang="en-US" altLang="zh-CN" sz="1800" dirty="0" smtClean="0">
                <a:solidFill>
                  <a:srgbClr val="0070C0"/>
                </a:solidFill>
              </a:rPr>
              <a:t>for the DTL have suffered from </a:t>
            </a:r>
            <a:r>
              <a:rPr lang="en-US" altLang="zh-CN" sz="1800" dirty="0">
                <a:solidFill>
                  <a:srgbClr val="0070C0"/>
                </a:solidFill>
              </a:rPr>
              <a:t>vacuum leakage when </a:t>
            </a:r>
            <a:r>
              <a:rPr lang="en-US" altLang="zh-CN" sz="1800" dirty="0" smtClean="0">
                <a:solidFill>
                  <a:srgbClr val="0070C0"/>
                </a:solidFill>
              </a:rPr>
              <a:t>powered-on for the first time after arrival at the CSNS site. The first </a:t>
            </a:r>
            <a:r>
              <a:rPr lang="en-US" altLang="zh-CN" sz="1800" dirty="0">
                <a:solidFill>
                  <a:srgbClr val="0070C0"/>
                </a:solidFill>
              </a:rPr>
              <a:t>one has been fixed </a:t>
            </a:r>
            <a:r>
              <a:rPr lang="en-US" altLang="zh-CN" sz="1800" dirty="0" smtClean="0">
                <a:solidFill>
                  <a:srgbClr val="0070C0"/>
                </a:solidFill>
              </a:rPr>
              <a:t>by the manufacturer and will be delivered to CSNS imminently. The others </a:t>
            </a:r>
            <a:r>
              <a:rPr lang="en-US" altLang="zh-CN" sz="1800" dirty="0">
                <a:solidFill>
                  <a:srgbClr val="0070C0"/>
                </a:solidFill>
              </a:rPr>
              <a:t>will </a:t>
            </a:r>
            <a:r>
              <a:rPr lang="en-US" altLang="zh-CN" sz="1800" dirty="0" smtClean="0">
                <a:solidFill>
                  <a:srgbClr val="0070C0"/>
                </a:solidFill>
              </a:rPr>
              <a:t>be returned to the manufacturer </a:t>
            </a:r>
            <a:r>
              <a:rPr lang="en-US" altLang="zh-CN" sz="1800" dirty="0">
                <a:solidFill>
                  <a:srgbClr val="0070C0"/>
                </a:solidFill>
              </a:rPr>
              <a:t>for </a:t>
            </a:r>
            <a:r>
              <a:rPr lang="en-US" altLang="zh-CN" sz="1800" dirty="0" smtClean="0">
                <a:solidFill>
                  <a:srgbClr val="0070C0"/>
                </a:solidFill>
              </a:rPr>
              <a:t>maintenance. </a:t>
            </a:r>
          </a:p>
          <a:p>
            <a:pPr>
              <a:spcBef>
                <a:spcPct val="20000"/>
              </a:spcBef>
              <a:buClr>
                <a:srgbClr val="0070C0"/>
              </a:buClr>
            </a:pPr>
            <a:r>
              <a:rPr lang="en-US" altLang="zh-CN" sz="1800" dirty="0" smtClean="0">
                <a:solidFill>
                  <a:srgbClr val="0070C0"/>
                </a:solidFill>
              </a:rPr>
              <a:t>Two sets of resonant high voltage power supplies, crowbar and modulator have passed high voltage testing.</a:t>
            </a:r>
            <a:endParaRPr lang="en-US" altLang="zh-CN" sz="2000" dirty="0" smtClean="0">
              <a:solidFill>
                <a:srgbClr val="005CE7"/>
              </a:solidFill>
            </a:endParaRPr>
          </a:p>
          <a:p>
            <a:pPr>
              <a:buClr>
                <a:srgbClr val="000000"/>
              </a:buClr>
            </a:pPr>
            <a:endParaRPr lang="zh-CN" altLang="en-US" sz="2000" dirty="0" smtClean="0">
              <a:solidFill>
                <a:srgbClr val="005CE7"/>
              </a:solidFill>
            </a:endParaRPr>
          </a:p>
          <a:p>
            <a:pPr>
              <a:buClr>
                <a:srgbClr val="000000"/>
              </a:buClr>
            </a:pPr>
            <a:endParaRPr lang="en-US" altLang="zh-CN" sz="2000" dirty="0" smtClean="0">
              <a:solidFill>
                <a:srgbClr val="005CE7"/>
              </a:solidFill>
            </a:endParaRPr>
          </a:p>
          <a:p>
            <a:pPr>
              <a:spcBef>
                <a:spcPct val="20000"/>
              </a:spcBef>
              <a:buClr>
                <a:srgbClr val="000000"/>
              </a:buClr>
              <a:buFontTx/>
              <a:buNone/>
            </a:pPr>
            <a:endParaRPr lang="en-GB" sz="2000" kern="0" dirty="0" smtClean="0"/>
          </a:p>
          <a:p>
            <a:pPr>
              <a:spcBef>
                <a:spcPct val="20000"/>
              </a:spcBef>
              <a:buClr>
                <a:srgbClr val="000000"/>
              </a:buClr>
              <a:buFontTx/>
              <a:buNone/>
            </a:pPr>
            <a:endParaRPr lang="en-GB" sz="2000" kern="0" dirty="0" smtClean="0"/>
          </a:p>
        </p:txBody>
      </p:sp>
      <p:pic>
        <p:nvPicPr>
          <p:cNvPr id="59394" name="图片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0093" y="2905826"/>
            <a:ext cx="3213907" cy="1819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p:nvPicPr>
        <p:blipFill>
          <a:blip r:embed="rId3" cstate="print"/>
          <a:srcRect/>
          <a:stretch>
            <a:fillRect/>
          </a:stretch>
        </p:blipFill>
        <p:spPr bwMode="auto">
          <a:xfrm>
            <a:off x="5930093" y="4725144"/>
            <a:ext cx="3213907" cy="2142421"/>
          </a:xfrm>
          <a:prstGeom prst="rect">
            <a:avLst/>
          </a:prstGeom>
          <a:noFill/>
          <a:ln w="9525">
            <a:noFill/>
            <a:miter lim="800000"/>
            <a:headEnd/>
            <a:tailEnd/>
          </a:ln>
        </p:spPr>
      </p:pic>
      <p:pic>
        <p:nvPicPr>
          <p:cNvPr id="5" name="图片 4" descr="C:\Users\lenovo\Desktop\2015-6-10\IMG_20150609_091504.jpg"/>
          <p:cNvPicPr/>
          <p:nvPr/>
        </p:nvPicPr>
        <p:blipFill>
          <a:blip r:embed="rId4" cstate="print"/>
          <a:srcRect/>
          <a:stretch>
            <a:fillRect/>
          </a:stretch>
        </p:blipFill>
        <p:spPr bwMode="auto">
          <a:xfrm>
            <a:off x="5930093" y="836712"/>
            <a:ext cx="3213907" cy="2160240"/>
          </a:xfrm>
          <a:prstGeom prst="rect">
            <a:avLst/>
          </a:prstGeom>
          <a:noFill/>
          <a:ln w="9525">
            <a:noFill/>
            <a:miter lim="800000"/>
            <a:headEnd/>
            <a:tailEnd/>
          </a:ln>
        </p:spPr>
      </p:pic>
    </p:spTree>
    <p:extLst>
      <p:ext uri="{BB962C8B-B14F-4D97-AF65-F5344CB8AC3E}">
        <p14:creationId xmlns:p14="http://schemas.microsoft.com/office/powerpoint/2010/main" val="11762819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179512" y="875023"/>
            <a:ext cx="4932041" cy="5877272"/>
          </a:xfrm>
          <a:prstGeom prst="rect">
            <a:avLst/>
          </a:prstGeom>
        </p:spPr>
        <p:txBody>
          <a:bodyPr/>
          <a:lst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a:lstStyle>
          <a:p>
            <a:pPr>
              <a:spcBef>
                <a:spcPct val="20000"/>
              </a:spcBef>
              <a:buClr>
                <a:srgbClr val="0070C0"/>
              </a:buClr>
              <a:buFont typeface="Arial" panose="020B0604020202020204" pitchFamily="34" charset="0"/>
              <a:buChar char="•"/>
            </a:pPr>
            <a:r>
              <a:rPr lang="en-US" altLang="zh-CN" sz="1800" dirty="0" smtClean="0">
                <a:solidFill>
                  <a:srgbClr val="0070C0"/>
                </a:solidFill>
              </a:rPr>
              <a:t>8 Injection painting magnets were measured with short and long coils. Their field and vibration meet the requirement.</a:t>
            </a:r>
          </a:p>
          <a:p>
            <a:pPr>
              <a:spcBef>
                <a:spcPct val="20000"/>
              </a:spcBef>
              <a:buClr>
                <a:srgbClr val="0070C0"/>
              </a:buClr>
              <a:buFont typeface="Arial" panose="020B0604020202020204" pitchFamily="34" charset="0"/>
              <a:buChar char="•"/>
            </a:pPr>
            <a:r>
              <a:rPr lang="en-US" altLang="zh-CN" sz="1800" dirty="0" smtClean="0">
                <a:solidFill>
                  <a:srgbClr val="0070C0"/>
                </a:solidFill>
              </a:rPr>
              <a:t>4 injection bump magnets and 2 septum magnets were measured with a Hall probe and the field quality is satisfactory. </a:t>
            </a:r>
          </a:p>
          <a:p>
            <a:pPr>
              <a:spcBef>
                <a:spcPct val="20000"/>
              </a:spcBef>
              <a:buClr>
                <a:srgbClr val="0070C0"/>
              </a:buClr>
              <a:buFont typeface="Arial" panose="020B0604020202020204" pitchFamily="34" charset="0"/>
              <a:buChar char="•"/>
            </a:pPr>
            <a:r>
              <a:rPr lang="en-US" altLang="zh-CN" sz="1800" dirty="0" smtClean="0">
                <a:solidFill>
                  <a:srgbClr val="0070C0"/>
                </a:solidFill>
              </a:rPr>
              <a:t>24 </a:t>
            </a:r>
            <a:r>
              <a:rPr lang="en-US" altLang="zh-CN" sz="1800" dirty="0">
                <a:solidFill>
                  <a:srgbClr val="0070C0"/>
                </a:solidFill>
              </a:rPr>
              <a:t>r</a:t>
            </a:r>
            <a:r>
              <a:rPr lang="en-US" altLang="zh-CN" sz="1800" dirty="0" smtClean="0">
                <a:solidFill>
                  <a:srgbClr val="0070C0"/>
                </a:solidFill>
              </a:rPr>
              <a:t>ing dipole magnets have all been measured with a field quality better than the requirement. The uniformity is nice with </a:t>
            </a:r>
            <a:r>
              <a:rPr lang="en-US" altLang="zh-CN" sz="1800" dirty="0">
                <a:solidFill>
                  <a:srgbClr val="0070C0"/>
                </a:solidFill>
              </a:rPr>
              <a:t>integral field difference among </a:t>
            </a:r>
            <a:r>
              <a:rPr lang="en-US" altLang="zh-CN" sz="1800" dirty="0" smtClean="0">
                <a:solidFill>
                  <a:srgbClr val="0070C0"/>
                </a:solidFill>
              </a:rPr>
              <a:t>them less than </a:t>
            </a:r>
            <a:r>
              <a:rPr lang="en-US" altLang="zh-CN" sz="1800" dirty="0">
                <a:solidFill>
                  <a:srgbClr val="0070C0"/>
                </a:solidFill>
              </a:rPr>
              <a:t>±</a:t>
            </a:r>
            <a:r>
              <a:rPr lang="en-US" altLang="zh-CN" sz="1800" dirty="0" smtClean="0">
                <a:solidFill>
                  <a:srgbClr val="0070C0"/>
                </a:solidFill>
              </a:rPr>
              <a:t>0.1%. </a:t>
            </a:r>
            <a:r>
              <a:rPr lang="en-US" altLang="zh-CN" sz="1800" dirty="0">
                <a:solidFill>
                  <a:srgbClr val="0070C0"/>
                </a:solidFill>
              </a:rPr>
              <a:t>Sorting has then been </a:t>
            </a:r>
            <a:r>
              <a:rPr lang="en-US" altLang="zh-CN" sz="1800" dirty="0" smtClean="0">
                <a:solidFill>
                  <a:srgbClr val="0070C0"/>
                </a:solidFill>
              </a:rPr>
              <a:t>determined. With harmonic injection  the time-harmonic error is reduced to &lt;0.01%.</a:t>
            </a:r>
            <a:endParaRPr lang="en-US" altLang="zh-CN" sz="2000" dirty="0" smtClean="0">
              <a:solidFill>
                <a:srgbClr val="000000"/>
              </a:solidFill>
            </a:endParaRPr>
          </a:p>
          <a:p>
            <a:pPr>
              <a:spcBef>
                <a:spcPct val="20000"/>
              </a:spcBef>
              <a:buClr>
                <a:srgbClr val="FF0000"/>
              </a:buClr>
              <a:buFont typeface="Wingdings" panose="05000000000000000000" pitchFamily="2" charset="2"/>
              <a:buChar char="l"/>
            </a:pPr>
            <a:endParaRPr lang="en-US" altLang="zh-CN" sz="2000" dirty="0" smtClean="0">
              <a:solidFill>
                <a:srgbClr val="000000"/>
              </a:solidFill>
            </a:endParaRPr>
          </a:p>
          <a:p>
            <a:pPr marL="0" indent="0">
              <a:buClr>
                <a:srgbClr val="FF3300"/>
              </a:buClr>
              <a:buFontTx/>
              <a:buNone/>
            </a:pPr>
            <a:endParaRPr lang="en-US" altLang="zh-CN" sz="2000" dirty="0" smtClean="0">
              <a:solidFill>
                <a:srgbClr val="000000"/>
              </a:solidFill>
            </a:endParaRPr>
          </a:p>
          <a:p>
            <a:pPr marL="0" indent="0">
              <a:buClr>
                <a:srgbClr val="FF3300"/>
              </a:buClr>
              <a:buFontTx/>
              <a:buNone/>
            </a:pPr>
            <a:endParaRPr lang="en-US" altLang="zh-CN" sz="2000" dirty="0" smtClean="0">
              <a:solidFill>
                <a:srgbClr val="005CE7"/>
              </a:solidFill>
            </a:endParaRPr>
          </a:p>
          <a:p>
            <a:pPr>
              <a:buClr>
                <a:srgbClr val="000000"/>
              </a:buClr>
            </a:pPr>
            <a:endParaRPr lang="zh-CN" altLang="en-US" sz="2000" dirty="0" smtClean="0">
              <a:solidFill>
                <a:srgbClr val="005CE7"/>
              </a:solidFill>
            </a:endParaRPr>
          </a:p>
          <a:p>
            <a:pPr>
              <a:buClr>
                <a:srgbClr val="000000"/>
              </a:buClr>
            </a:pPr>
            <a:endParaRPr lang="en-US" altLang="zh-CN" sz="2000" dirty="0" smtClean="0">
              <a:solidFill>
                <a:srgbClr val="005CE7"/>
              </a:solidFill>
            </a:endParaRPr>
          </a:p>
          <a:p>
            <a:pPr>
              <a:spcBef>
                <a:spcPct val="20000"/>
              </a:spcBef>
              <a:buClr>
                <a:srgbClr val="000000"/>
              </a:buClr>
              <a:buFontTx/>
              <a:buNone/>
            </a:pPr>
            <a:endParaRPr lang="en-GB" sz="2000" kern="0" dirty="0" smtClean="0"/>
          </a:p>
          <a:p>
            <a:pPr>
              <a:spcBef>
                <a:spcPct val="20000"/>
              </a:spcBef>
              <a:buClr>
                <a:srgbClr val="000000"/>
              </a:buClr>
              <a:buFontTx/>
              <a:buNone/>
            </a:pPr>
            <a:endParaRPr lang="en-GB" sz="2000" kern="0" dirty="0" smtClean="0"/>
          </a:p>
        </p:txBody>
      </p:sp>
      <p:pic>
        <p:nvPicPr>
          <p:cNvPr id="7" name="图片 6" descr="LeCroy37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2292" y="836712"/>
            <a:ext cx="3525685" cy="1872208"/>
          </a:xfrm>
          <a:prstGeom prst="rect">
            <a:avLst/>
          </a:prstGeom>
          <a:noFill/>
          <a:ln>
            <a:noFill/>
          </a:ln>
        </p:spPr>
      </p:pic>
      <p:pic>
        <p:nvPicPr>
          <p:cNvPr id="9" name="图片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5" y="2780927"/>
            <a:ext cx="3618079" cy="1945723"/>
          </a:xfrm>
          <a:prstGeom prst="rect">
            <a:avLst/>
          </a:prstGeom>
          <a:noFill/>
          <a:ln>
            <a:noFill/>
          </a:ln>
        </p:spPr>
      </p:pic>
      <p:sp>
        <p:nvSpPr>
          <p:cNvPr id="6" name="Rectangle 5"/>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pic>
        <p:nvPicPr>
          <p:cNvPr id="5" name="Picture 2"/>
          <p:cNvPicPr>
            <a:picLocks noChangeAspect="1" noChangeArrowheads="1"/>
          </p:cNvPicPr>
          <p:nvPr/>
        </p:nvPicPr>
        <p:blipFill rotWithShape="1">
          <a:blip r:embed="rId4" cstate="print"/>
          <a:srcRect r="8275"/>
          <a:stretch/>
        </p:blipFill>
        <p:spPr bwMode="auto">
          <a:xfrm>
            <a:off x="5364088" y="4709222"/>
            <a:ext cx="3762094" cy="1905508"/>
          </a:xfrm>
          <a:prstGeom prst="rect">
            <a:avLst/>
          </a:prstGeom>
          <a:noFill/>
          <a:ln w="9525">
            <a:noFill/>
            <a:miter lim="800000"/>
            <a:headEnd/>
            <a:tailEnd/>
          </a:ln>
          <a:effectLst/>
        </p:spPr>
      </p:pic>
    </p:spTree>
    <p:extLst>
      <p:ext uri="{BB962C8B-B14F-4D97-AF65-F5344CB8AC3E}">
        <p14:creationId xmlns:p14="http://schemas.microsoft.com/office/powerpoint/2010/main" val="38089131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2728" y="1045793"/>
            <a:ext cx="3501151" cy="5539978"/>
          </a:xfrm>
          <a:prstGeom prst="rect">
            <a:avLst/>
          </a:prstGeom>
          <a:noFill/>
        </p:spPr>
        <p:txBody>
          <a:bodyPr wrap="none" rtlCol="0">
            <a:spAutoFit/>
          </a:bodyPr>
          <a:lstStyle/>
          <a:p>
            <a:r>
              <a:rPr lang="en-GB" sz="1600" b="1" dirty="0" smtClean="0">
                <a:solidFill>
                  <a:srgbClr val="000000"/>
                </a:solidFill>
              </a:rPr>
              <a:t>ATAC</a:t>
            </a:r>
          </a:p>
          <a:p>
            <a:endParaRPr lang="en-GB" sz="1600" dirty="0" smtClean="0">
              <a:solidFill>
                <a:srgbClr val="000000"/>
              </a:solidFill>
            </a:endParaRPr>
          </a:p>
          <a:p>
            <a:r>
              <a:rPr lang="en-GB" sz="1600" dirty="0" smtClean="0">
                <a:solidFill>
                  <a:srgbClr val="000000"/>
                </a:solidFill>
              </a:rPr>
              <a:t>Yoshi Yamazaki – MSU (chair)</a:t>
            </a:r>
          </a:p>
          <a:p>
            <a:r>
              <a:rPr lang="en-GB" sz="1600" dirty="0" smtClean="0">
                <a:solidFill>
                  <a:srgbClr val="000000"/>
                </a:solidFill>
              </a:rPr>
              <a:t>Massimo Giovannozzi – CERN</a:t>
            </a:r>
          </a:p>
          <a:p>
            <a:r>
              <a:rPr lang="en-GB" sz="1600" dirty="0" smtClean="0">
                <a:solidFill>
                  <a:srgbClr val="000000"/>
                </a:solidFill>
              </a:rPr>
              <a:t>Mike Plum – ORNL</a:t>
            </a:r>
          </a:p>
          <a:p>
            <a:r>
              <a:rPr lang="en-GB" sz="1600" dirty="0" smtClean="0">
                <a:solidFill>
                  <a:srgbClr val="000000"/>
                </a:solidFill>
              </a:rPr>
              <a:t>Kazuo Hasegawa – JAEA</a:t>
            </a:r>
          </a:p>
          <a:p>
            <a:r>
              <a:rPr lang="en-GB" sz="1600" dirty="0" smtClean="0">
                <a:solidFill>
                  <a:srgbClr val="000000"/>
                </a:solidFill>
              </a:rPr>
              <a:t>Mike Seidel – PSI</a:t>
            </a:r>
          </a:p>
          <a:p>
            <a:r>
              <a:rPr lang="en-GB" sz="1600" dirty="0" smtClean="0">
                <a:solidFill>
                  <a:srgbClr val="000000"/>
                </a:solidFill>
              </a:rPr>
              <a:t>John Thomason – STFC</a:t>
            </a:r>
          </a:p>
          <a:p>
            <a:r>
              <a:rPr lang="en-GB" sz="1600" dirty="0" smtClean="0">
                <a:solidFill>
                  <a:srgbClr val="000000"/>
                </a:solidFill>
              </a:rPr>
              <a:t>Takeshi Toyama – J-PARC</a:t>
            </a:r>
          </a:p>
          <a:p>
            <a:endParaRPr lang="en-GB" sz="1600" dirty="0">
              <a:solidFill>
                <a:srgbClr val="000000"/>
              </a:solidFill>
            </a:endParaRPr>
          </a:p>
          <a:p>
            <a:r>
              <a:rPr lang="en-GB" sz="1600" i="1" dirty="0" smtClean="0">
                <a:solidFill>
                  <a:srgbClr val="000000"/>
                </a:solidFill>
              </a:rPr>
              <a:t>(David Findlay was former</a:t>
            </a:r>
          </a:p>
          <a:p>
            <a:r>
              <a:rPr lang="en-GB" sz="1600" i="1" dirty="0" smtClean="0">
                <a:solidFill>
                  <a:srgbClr val="000000"/>
                </a:solidFill>
              </a:rPr>
              <a:t>Chair of the CSNS ATAC)</a:t>
            </a:r>
          </a:p>
          <a:p>
            <a:endParaRPr lang="en-GB" sz="1600" dirty="0">
              <a:solidFill>
                <a:srgbClr val="000000"/>
              </a:solidFill>
            </a:endParaRPr>
          </a:p>
          <a:p>
            <a:r>
              <a:rPr lang="en-GB" sz="1600" b="1" dirty="0">
                <a:solidFill>
                  <a:srgbClr val="000000"/>
                </a:solidFill>
              </a:rPr>
              <a:t>NTAC</a:t>
            </a:r>
          </a:p>
          <a:p>
            <a:endParaRPr lang="en-GB" sz="1600" dirty="0">
              <a:solidFill>
                <a:srgbClr val="000000"/>
              </a:solidFill>
            </a:endParaRPr>
          </a:p>
          <a:p>
            <a:r>
              <a:rPr lang="en-GB" sz="1600" dirty="0">
                <a:solidFill>
                  <a:srgbClr val="000000"/>
                </a:solidFill>
              </a:rPr>
              <a:t>Andrew Taylor – STFC (chair)</a:t>
            </a:r>
          </a:p>
          <a:p>
            <a:r>
              <a:rPr lang="en-GB" sz="1600" dirty="0">
                <a:solidFill>
                  <a:srgbClr val="000000"/>
                </a:solidFill>
              </a:rPr>
              <a:t>Carla </a:t>
            </a:r>
            <a:r>
              <a:rPr lang="en-GB" sz="1600" dirty="0" err="1">
                <a:solidFill>
                  <a:srgbClr val="000000"/>
                </a:solidFill>
              </a:rPr>
              <a:t>Andreani</a:t>
            </a:r>
            <a:r>
              <a:rPr lang="en-GB" sz="1600" dirty="0">
                <a:solidFill>
                  <a:srgbClr val="000000"/>
                </a:solidFill>
              </a:rPr>
              <a:t> – University of Rome</a:t>
            </a:r>
          </a:p>
          <a:p>
            <a:r>
              <a:rPr lang="en-GB" sz="1600" dirty="0">
                <a:solidFill>
                  <a:srgbClr val="000000"/>
                </a:solidFill>
              </a:rPr>
              <a:t>John Galambos – ORNL</a:t>
            </a:r>
          </a:p>
          <a:p>
            <a:r>
              <a:rPr lang="en-GB" sz="1600" dirty="0">
                <a:solidFill>
                  <a:srgbClr val="000000"/>
                </a:solidFill>
              </a:rPr>
              <a:t>C K Loong – ANL</a:t>
            </a:r>
          </a:p>
          <a:p>
            <a:r>
              <a:rPr lang="en-GB" sz="1600" dirty="0">
                <a:solidFill>
                  <a:srgbClr val="000000"/>
                </a:solidFill>
              </a:rPr>
              <a:t>Rob </a:t>
            </a:r>
            <a:r>
              <a:rPr lang="en-GB" sz="1600" dirty="0" err="1">
                <a:solidFill>
                  <a:srgbClr val="000000"/>
                </a:solidFill>
              </a:rPr>
              <a:t>McQueeny</a:t>
            </a:r>
            <a:r>
              <a:rPr lang="en-GB" sz="1600" dirty="0">
                <a:solidFill>
                  <a:srgbClr val="000000"/>
                </a:solidFill>
              </a:rPr>
              <a:t> – ORNL</a:t>
            </a:r>
          </a:p>
          <a:p>
            <a:r>
              <a:rPr lang="en-GB" sz="1600" dirty="0">
                <a:solidFill>
                  <a:srgbClr val="000000"/>
                </a:solidFill>
              </a:rPr>
              <a:t>Rob Robinson – ANSTO</a:t>
            </a:r>
          </a:p>
          <a:p>
            <a:endParaRPr lang="en-GB" dirty="0" smtClean="0">
              <a:solidFill>
                <a:srgbClr val="00000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3879" y="2231738"/>
            <a:ext cx="4752528" cy="3181974"/>
          </a:xfrm>
          <a:prstGeom prst="rect">
            <a:avLst/>
          </a:prstGeom>
        </p:spPr>
      </p:pic>
    </p:spTree>
    <p:extLst>
      <p:ext uri="{BB962C8B-B14F-4D97-AF65-F5344CB8AC3E}">
        <p14:creationId xmlns:p14="http://schemas.microsoft.com/office/powerpoint/2010/main" val="36700690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323528" y="1052736"/>
            <a:ext cx="5256584" cy="5575014"/>
          </a:xfrm>
          <a:prstGeom prst="rect">
            <a:avLst/>
          </a:prstGeom>
        </p:spPr>
        <p:txBody>
          <a:bodyPr/>
          <a:lst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a:lstStyle>
          <a:p>
            <a:pPr>
              <a:spcBef>
                <a:spcPct val="20000"/>
              </a:spcBef>
              <a:buClr>
                <a:srgbClr val="0070C0"/>
              </a:buClr>
              <a:buFont typeface="Arial" panose="020B0604020202020204" pitchFamily="34" charset="0"/>
              <a:buChar char="•"/>
            </a:pPr>
            <a:r>
              <a:rPr lang="en-US" altLang="zh-CN" sz="1800" dirty="0" smtClean="0">
                <a:solidFill>
                  <a:srgbClr val="0070C0"/>
                </a:solidFill>
              </a:rPr>
              <a:t>40 ring quadrupoles have been measured and the remaining 8 will soon be completed. Family uniformity is good (±</a:t>
            </a:r>
            <a:r>
              <a:rPr lang="en-US" altLang="zh-CN" sz="1800" dirty="0">
                <a:solidFill>
                  <a:srgbClr val="0070C0"/>
                </a:solidFill>
              </a:rPr>
              <a:t>0.2</a:t>
            </a:r>
            <a:r>
              <a:rPr lang="en-US" altLang="zh-CN" sz="1800" dirty="0" smtClean="0">
                <a:solidFill>
                  <a:srgbClr val="0070C0"/>
                </a:solidFill>
              </a:rPr>
              <a:t>%), except for one 206Q family. Space-harmonic error is less than 0.06% and time-harmonic error is suppressed to 0.1%.</a:t>
            </a:r>
          </a:p>
          <a:p>
            <a:pPr>
              <a:spcBef>
                <a:spcPct val="20000"/>
              </a:spcBef>
              <a:buClr>
                <a:srgbClr val="0070C0"/>
              </a:buClr>
              <a:buFont typeface="Arial" panose="020B0604020202020204" pitchFamily="34" charset="0"/>
              <a:buChar char="•"/>
            </a:pPr>
            <a:r>
              <a:rPr lang="en-US" altLang="zh-CN" sz="1800" dirty="0">
                <a:solidFill>
                  <a:srgbClr val="0070C0"/>
                </a:solidFill>
              </a:rPr>
              <a:t>A small flip-flop coil measurement system </a:t>
            </a:r>
            <a:r>
              <a:rPr lang="en-US" altLang="zh-CN" sz="1800" dirty="0" smtClean="0">
                <a:solidFill>
                  <a:srgbClr val="0070C0"/>
                </a:solidFill>
              </a:rPr>
              <a:t>has been set up for AC fringe field measurement of the RCS main quads. </a:t>
            </a:r>
          </a:p>
          <a:p>
            <a:pPr>
              <a:spcBef>
                <a:spcPct val="20000"/>
              </a:spcBef>
              <a:buClr>
                <a:srgbClr val="0070C0"/>
              </a:buClr>
              <a:buFont typeface="Arial" panose="020B0604020202020204" pitchFamily="34" charset="0"/>
              <a:buChar char="•"/>
            </a:pPr>
            <a:r>
              <a:rPr lang="en-US" altLang="zh-CN" sz="1800" dirty="0" smtClean="0">
                <a:solidFill>
                  <a:srgbClr val="0070C0"/>
                </a:solidFill>
              </a:rPr>
              <a:t>The fringe field interference and interaction between main dipole /quadrupole and nearby </a:t>
            </a:r>
            <a:r>
              <a:rPr lang="en-US" altLang="zh-CN" sz="1800" dirty="0" err="1" smtClean="0">
                <a:solidFill>
                  <a:srgbClr val="0070C0"/>
                </a:solidFill>
              </a:rPr>
              <a:t>sextupole</a:t>
            </a:r>
            <a:r>
              <a:rPr lang="en-US" altLang="zh-CN" sz="1800" dirty="0" smtClean="0">
                <a:solidFill>
                  <a:srgbClr val="0070C0"/>
                </a:solidFill>
              </a:rPr>
              <a:t> /corrector magnets has been measured and the compensation current increase has been determined.</a:t>
            </a:r>
            <a:endParaRPr lang="en-GB" sz="2000" kern="0" dirty="0" smtClean="0"/>
          </a:p>
        </p:txBody>
      </p:sp>
      <p:pic>
        <p:nvPicPr>
          <p:cNvPr id="4" name="Picture 7"/>
          <p:cNvPicPr>
            <a:picLocks noChangeAspect="1" noChangeArrowheads="1"/>
          </p:cNvPicPr>
          <p:nvPr/>
        </p:nvPicPr>
        <p:blipFill>
          <a:blip r:embed="rId2" cstate="print"/>
          <a:srcRect/>
          <a:stretch>
            <a:fillRect/>
          </a:stretch>
        </p:blipFill>
        <p:spPr bwMode="auto">
          <a:xfrm>
            <a:off x="5628071" y="833553"/>
            <a:ext cx="3408426" cy="2182864"/>
          </a:xfrm>
          <a:prstGeom prst="rect">
            <a:avLst/>
          </a:prstGeom>
          <a:noFill/>
          <a:ln w="9525">
            <a:noFill/>
            <a:miter lim="800000"/>
            <a:headEnd/>
            <a:tailEnd/>
          </a:ln>
          <a:effectLst/>
        </p:spPr>
      </p:pic>
      <p:pic>
        <p:nvPicPr>
          <p:cNvPr id="5" name="图片 4" descr="model.png"/>
          <p:cNvPicPr>
            <a:picLocks noChangeAspect="1"/>
          </p:cNvPicPr>
          <p:nvPr/>
        </p:nvPicPr>
        <p:blipFill rotWithShape="1">
          <a:blip r:embed="rId3" cstate="print"/>
          <a:srcRect l="23429" t="12126" r="20904" b="11542"/>
          <a:stretch/>
        </p:blipFill>
        <p:spPr>
          <a:xfrm>
            <a:off x="6146752" y="3140968"/>
            <a:ext cx="2371061" cy="1703923"/>
          </a:xfrm>
          <a:prstGeom prst="rect">
            <a:avLst/>
          </a:prstGeom>
        </p:spPr>
      </p:pic>
      <p:pic>
        <p:nvPicPr>
          <p:cNvPr id="56322" name="Picture 2" descr="C:\Users\dell\Desktop\IMG_017.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1060" t="11237" r="4924" b="8022"/>
          <a:stretch/>
        </p:blipFill>
        <p:spPr bwMode="auto">
          <a:xfrm>
            <a:off x="6137623" y="4928950"/>
            <a:ext cx="2371060" cy="1929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9131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323528" y="1052736"/>
            <a:ext cx="5184576" cy="5575014"/>
          </a:xfrm>
          <a:prstGeom prst="rect">
            <a:avLst/>
          </a:prstGeom>
        </p:spPr>
        <p:txBody>
          <a:bodyPr/>
          <a:lst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a:lstStyle>
          <a:p>
            <a:pPr>
              <a:spcBef>
                <a:spcPct val="20000"/>
              </a:spcBef>
              <a:buClr>
                <a:srgbClr val="0070C0"/>
              </a:buClr>
            </a:pPr>
            <a:r>
              <a:rPr lang="en-US" altLang="zh-CN" sz="1800" dirty="0" smtClean="0">
                <a:solidFill>
                  <a:srgbClr val="0070C0"/>
                </a:solidFill>
              </a:rPr>
              <a:t>All </a:t>
            </a:r>
            <a:r>
              <a:rPr lang="en-US" altLang="zh-CN" sz="1800" dirty="0" err="1" smtClean="0">
                <a:solidFill>
                  <a:srgbClr val="0070C0"/>
                </a:solidFill>
              </a:rPr>
              <a:t>sextupoles</a:t>
            </a:r>
            <a:r>
              <a:rPr lang="en-US" altLang="zh-CN" sz="1800" dirty="0" smtClean="0">
                <a:solidFill>
                  <a:srgbClr val="0070C0"/>
                </a:solidFill>
              </a:rPr>
              <a:t> and dipole correctors have been measured as good quality.</a:t>
            </a:r>
          </a:p>
          <a:p>
            <a:pPr>
              <a:spcBef>
                <a:spcPct val="20000"/>
              </a:spcBef>
              <a:buClr>
                <a:srgbClr val="0070C0"/>
              </a:buClr>
            </a:pPr>
            <a:r>
              <a:rPr lang="en-US" altLang="zh-CN" sz="1800" dirty="0" smtClean="0">
                <a:solidFill>
                  <a:srgbClr val="0070C0"/>
                </a:solidFill>
              </a:rPr>
              <a:t>The first White </a:t>
            </a:r>
            <a:r>
              <a:rPr lang="en-US" altLang="zh-CN" sz="1800" dirty="0" err="1" smtClean="0">
                <a:solidFill>
                  <a:srgbClr val="0070C0"/>
                </a:solidFill>
              </a:rPr>
              <a:t>cirucuit</a:t>
            </a:r>
            <a:r>
              <a:rPr lang="en-US" altLang="zh-CN" sz="1800" dirty="0" smtClean="0">
                <a:solidFill>
                  <a:srgbClr val="0070C0"/>
                </a:solidFill>
              </a:rPr>
              <a:t> power supply will  be tested with a real load of 8 quadrupoles in the next month.</a:t>
            </a:r>
          </a:p>
          <a:p>
            <a:pPr>
              <a:spcBef>
                <a:spcPct val="20000"/>
              </a:spcBef>
              <a:buClr>
                <a:srgbClr val="0070C0"/>
              </a:buClr>
            </a:pPr>
            <a:r>
              <a:rPr lang="en-US" altLang="zh-CN" sz="1800" dirty="0" smtClean="0">
                <a:solidFill>
                  <a:srgbClr val="0070C0"/>
                </a:solidFill>
              </a:rPr>
              <a:t>Integrated testing of DTL power supplies with the control system has been conducted.</a:t>
            </a:r>
          </a:p>
          <a:p>
            <a:pPr>
              <a:spcBef>
                <a:spcPct val="20000"/>
              </a:spcBef>
              <a:buClr>
                <a:srgbClr val="0070C0"/>
              </a:buClr>
            </a:pPr>
            <a:r>
              <a:rPr lang="en-US" altLang="zh-CN" sz="1800" dirty="0" smtClean="0">
                <a:solidFill>
                  <a:srgbClr val="0070C0"/>
                </a:solidFill>
              </a:rPr>
              <a:t>4 RF power systems for the ring cavities have been high-power tested for 7 days’ continuous operation, with amplitude error &lt;±</a:t>
            </a:r>
            <a:r>
              <a:rPr lang="en-US" altLang="zh-CN" sz="1800" dirty="0">
                <a:solidFill>
                  <a:srgbClr val="0070C0"/>
                </a:solidFill>
              </a:rPr>
              <a:t>0.5% and phase error &lt;±</a:t>
            </a:r>
            <a:r>
              <a:rPr lang="en-US" altLang="zh-CN" sz="1800" dirty="0" smtClean="0">
                <a:solidFill>
                  <a:srgbClr val="0070C0"/>
                </a:solidFill>
              </a:rPr>
              <a:t>0.5º</a:t>
            </a:r>
            <a:r>
              <a:rPr lang="en-US" altLang="zh-CN" sz="1800" dirty="0">
                <a:solidFill>
                  <a:srgbClr val="0070C0"/>
                </a:solidFill>
              </a:rPr>
              <a:t>.</a:t>
            </a:r>
            <a:endParaRPr lang="en-US" altLang="zh-CN" sz="1800" dirty="0" smtClean="0">
              <a:solidFill>
                <a:srgbClr val="0070C0"/>
              </a:solidFill>
            </a:endParaRPr>
          </a:p>
          <a:p>
            <a:pPr>
              <a:spcBef>
                <a:spcPct val="20000"/>
              </a:spcBef>
              <a:buClr>
                <a:srgbClr val="0070C0"/>
              </a:buClr>
            </a:pPr>
            <a:r>
              <a:rPr lang="en-US" altLang="zh-CN" sz="1800" dirty="0" smtClean="0">
                <a:solidFill>
                  <a:srgbClr val="0070C0"/>
                </a:solidFill>
              </a:rPr>
              <a:t>The effect of AC dipole vibration on a ceramic chamber was tested for 3 days’ operation . </a:t>
            </a:r>
          </a:p>
          <a:p>
            <a:pPr marL="0" indent="0">
              <a:buClr>
                <a:srgbClr val="FF3300"/>
              </a:buClr>
              <a:buFontTx/>
              <a:buNone/>
            </a:pPr>
            <a:endParaRPr lang="en-US" altLang="zh-CN" sz="2000" dirty="0" smtClean="0">
              <a:solidFill>
                <a:srgbClr val="000000"/>
              </a:solidFill>
            </a:endParaRPr>
          </a:p>
          <a:p>
            <a:pPr marL="0" indent="0">
              <a:buClr>
                <a:srgbClr val="FF3300"/>
              </a:buClr>
              <a:buFontTx/>
              <a:buNone/>
            </a:pPr>
            <a:endParaRPr lang="en-US" altLang="zh-CN" sz="2000" dirty="0" smtClean="0">
              <a:solidFill>
                <a:srgbClr val="005CE7"/>
              </a:solidFill>
            </a:endParaRPr>
          </a:p>
          <a:p>
            <a:pPr>
              <a:buClr>
                <a:srgbClr val="000000"/>
              </a:buClr>
            </a:pPr>
            <a:endParaRPr lang="zh-CN" altLang="en-US" sz="2000" dirty="0" smtClean="0">
              <a:solidFill>
                <a:srgbClr val="005CE7"/>
              </a:solidFill>
            </a:endParaRPr>
          </a:p>
          <a:p>
            <a:pPr>
              <a:buClr>
                <a:srgbClr val="000000"/>
              </a:buClr>
            </a:pPr>
            <a:endParaRPr lang="en-US" altLang="zh-CN" sz="2000" dirty="0" smtClean="0">
              <a:solidFill>
                <a:srgbClr val="005CE7"/>
              </a:solidFill>
            </a:endParaRPr>
          </a:p>
          <a:p>
            <a:pPr>
              <a:spcBef>
                <a:spcPct val="20000"/>
              </a:spcBef>
              <a:buClr>
                <a:srgbClr val="000000"/>
              </a:buClr>
              <a:buFontTx/>
              <a:buNone/>
            </a:pPr>
            <a:endParaRPr lang="en-GB" sz="2000" kern="0" dirty="0" smtClean="0"/>
          </a:p>
          <a:p>
            <a:pPr>
              <a:spcBef>
                <a:spcPct val="20000"/>
              </a:spcBef>
              <a:buClr>
                <a:srgbClr val="000000"/>
              </a:buClr>
              <a:buFontTx/>
              <a:buNone/>
            </a:pPr>
            <a:endParaRPr lang="en-GB" sz="2000" kern="0" dirty="0" smtClean="0"/>
          </a:p>
        </p:txBody>
      </p:sp>
      <p:pic>
        <p:nvPicPr>
          <p:cNvPr id="5" name="Picture 2"/>
          <p:cNvPicPr>
            <a:picLocks noChangeAspect="1" noChangeArrowheads="1"/>
          </p:cNvPicPr>
          <p:nvPr/>
        </p:nvPicPr>
        <p:blipFill rotWithShape="1">
          <a:blip r:embed="rId2"/>
          <a:srcRect l="16140" t="5577" r="15217" b="11018"/>
          <a:stretch/>
        </p:blipFill>
        <p:spPr bwMode="auto">
          <a:xfrm>
            <a:off x="5819606" y="4694404"/>
            <a:ext cx="2839783" cy="216359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图片 5" descr="C:\Users\lenovo\Desktop\2015-7-22\IMG_20150722_085252.jpg"/>
          <p:cNvPicPr/>
          <p:nvPr/>
        </p:nvPicPr>
        <p:blipFill rotWithShape="1">
          <a:blip r:embed="rId3" cstate="print"/>
          <a:srcRect l="29437" t="23522" r="14923" b="20297"/>
          <a:stretch/>
        </p:blipFill>
        <p:spPr bwMode="auto">
          <a:xfrm>
            <a:off x="5810382" y="2704752"/>
            <a:ext cx="2849686" cy="1989651"/>
          </a:xfrm>
          <a:prstGeom prst="rect">
            <a:avLst/>
          </a:prstGeom>
          <a:noFill/>
          <a:ln w="9525">
            <a:noFill/>
            <a:miter lim="800000"/>
            <a:headEnd/>
            <a:tailEnd/>
          </a:ln>
        </p:spPr>
      </p:pic>
      <p:pic>
        <p:nvPicPr>
          <p:cNvPr id="7" name="图片 6"/>
          <p:cNvPicPr/>
          <p:nvPr/>
        </p:nvPicPr>
        <p:blipFill>
          <a:blip r:embed="rId4" cstate="print"/>
          <a:srcRect/>
          <a:stretch>
            <a:fillRect/>
          </a:stretch>
        </p:blipFill>
        <p:spPr bwMode="auto">
          <a:xfrm>
            <a:off x="5800478" y="836712"/>
            <a:ext cx="2849687" cy="1868041"/>
          </a:xfrm>
          <a:prstGeom prst="rect">
            <a:avLst/>
          </a:prstGeom>
          <a:noFill/>
          <a:ln w="9525">
            <a:noFill/>
            <a:miter lim="800000"/>
            <a:headEnd/>
            <a:tailEnd/>
          </a:ln>
        </p:spPr>
      </p:pic>
    </p:spTree>
    <p:extLst>
      <p:ext uri="{BB962C8B-B14F-4D97-AF65-F5344CB8AC3E}">
        <p14:creationId xmlns:p14="http://schemas.microsoft.com/office/powerpoint/2010/main" val="175672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91680" y="3140968"/>
            <a:ext cx="5616624" cy="457200"/>
          </a:xfrm>
        </p:spPr>
        <p:txBody>
          <a:bodyPr/>
          <a:lstStyle/>
          <a:p>
            <a:pPr algn="ctr"/>
            <a:r>
              <a:rPr lang="en-US" altLang="zh-CN" sz="3200" dirty="0" smtClean="0">
                <a:solidFill>
                  <a:srgbClr val="0070C0"/>
                </a:solidFill>
              </a:rPr>
              <a:t>Installation Status</a:t>
            </a:r>
            <a:endParaRPr lang="zh-CN" altLang="en-US" sz="3200" dirty="0">
              <a:solidFill>
                <a:srgbClr val="0070C0"/>
              </a:solidFill>
            </a:endParaRPr>
          </a:p>
        </p:txBody>
      </p:sp>
      <p:sp>
        <p:nvSpPr>
          <p:cNvPr id="3" name="Rectangle 2"/>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extLst>
      <p:ext uri="{BB962C8B-B14F-4D97-AF65-F5344CB8AC3E}">
        <p14:creationId xmlns:p14="http://schemas.microsoft.com/office/powerpoint/2010/main" val="3360987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729" y="836712"/>
            <a:ext cx="6248740" cy="5832648"/>
          </a:xfrm>
          <a:prstGeom prst="rect">
            <a:avLst/>
          </a:prstGeom>
        </p:spPr>
        <p:txBody>
          <a:bodyPr/>
          <a:lst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a:lstStyle>
          <a:p>
            <a:pPr>
              <a:spcBef>
                <a:spcPct val="20000"/>
              </a:spcBef>
              <a:buClr>
                <a:srgbClr val="0070C0"/>
              </a:buClr>
            </a:pPr>
            <a:r>
              <a:rPr lang="en-US" altLang="zh-CN" sz="1800" dirty="0" smtClean="0">
                <a:solidFill>
                  <a:srgbClr val="0070C0"/>
                </a:solidFill>
              </a:rPr>
              <a:t>DTL waveguide system has been installed in the klystron gallery.</a:t>
            </a:r>
          </a:p>
          <a:p>
            <a:pPr>
              <a:spcBef>
                <a:spcPct val="20000"/>
              </a:spcBef>
              <a:buClr>
                <a:srgbClr val="0070C0"/>
              </a:buClr>
            </a:pPr>
            <a:r>
              <a:rPr lang="en-US" altLang="zh-CN" sz="1800" dirty="0" smtClean="0">
                <a:solidFill>
                  <a:srgbClr val="0070C0"/>
                </a:solidFill>
              </a:rPr>
              <a:t>All DTL-Q </a:t>
            </a:r>
            <a:r>
              <a:rPr lang="en-US" altLang="zh-CN" sz="1800" dirty="0">
                <a:solidFill>
                  <a:srgbClr val="0070C0"/>
                </a:solidFill>
              </a:rPr>
              <a:t>power supply are all installed.</a:t>
            </a:r>
          </a:p>
          <a:p>
            <a:pPr>
              <a:spcBef>
                <a:spcPct val="20000"/>
              </a:spcBef>
              <a:buClr>
                <a:srgbClr val="0070C0"/>
              </a:buClr>
            </a:pPr>
            <a:r>
              <a:rPr lang="en-US" altLang="zh-CN" sz="1800" dirty="0" smtClean="0">
                <a:solidFill>
                  <a:srgbClr val="0070C0"/>
                </a:solidFill>
              </a:rPr>
              <a:t>Installation of the </a:t>
            </a:r>
            <a:r>
              <a:rPr lang="en-US" altLang="zh-CN" sz="1800" dirty="0" err="1" smtClean="0">
                <a:solidFill>
                  <a:srgbClr val="0070C0"/>
                </a:solidFill>
              </a:rPr>
              <a:t>linac</a:t>
            </a:r>
            <a:r>
              <a:rPr lang="en-US" altLang="zh-CN" sz="1800" dirty="0" smtClean="0">
                <a:solidFill>
                  <a:srgbClr val="0070C0"/>
                </a:solidFill>
              </a:rPr>
              <a:t> control system is going well.</a:t>
            </a:r>
          </a:p>
          <a:p>
            <a:pPr>
              <a:spcBef>
                <a:spcPct val="20000"/>
              </a:spcBef>
              <a:buClr>
                <a:srgbClr val="0070C0"/>
              </a:buClr>
            </a:pPr>
            <a:r>
              <a:rPr lang="en-US" altLang="zh-CN" sz="1800" dirty="0" smtClean="0">
                <a:solidFill>
                  <a:srgbClr val="0070C0"/>
                </a:solidFill>
              </a:rPr>
              <a:t>LRBT has been installed in the </a:t>
            </a:r>
            <a:r>
              <a:rPr lang="en-US" altLang="zh-CN" sz="1800" dirty="0" err="1" smtClean="0">
                <a:solidFill>
                  <a:srgbClr val="0070C0"/>
                </a:solidFill>
              </a:rPr>
              <a:t>linac</a:t>
            </a:r>
            <a:r>
              <a:rPr lang="en-US" altLang="zh-CN" sz="1800" dirty="0" smtClean="0">
                <a:solidFill>
                  <a:srgbClr val="0070C0"/>
                </a:solidFill>
              </a:rPr>
              <a:t> tunnel, and full connection will soon complete.</a:t>
            </a:r>
            <a:r>
              <a:rPr lang="en-US" altLang="zh-CN" sz="1800" dirty="0">
                <a:solidFill>
                  <a:srgbClr val="0070C0"/>
                </a:solidFill>
              </a:rPr>
              <a:t> </a:t>
            </a:r>
            <a:r>
              <a:rPr lang="en-US" altLang="zh-CN" sz="1800" dirty="0" smtClean="0">
                <a:solidFill>
                  <a:srgbClr val="0070C0"/>
                </a:solidFill>
              </a:rPr>
              <a:t>Power </a:t>
            </a:r>
            <a:r>
              <a:rPr lang="en-US" altLang="zh-CN" sz="1800" dirty="0">
                <a:solidFill>
                  <a:srgbClr val="0070C0"/>
                </a:solidFill>
              </a:rPr>
              <a:t>supply will start installation next month.</a:t>
            </a:r>
          </a:p>
          <a:p>
            <a:pPr>
              <a:spcBef>
                <a:spcPct val="20000"/>
              </a:spcBef>
              <a:buClr>
                <a:srgbClr val="0070C0"/>
              </a:buClr>
            </a:pPr>
            <a:r>
              <a:rPr lang="en-US" altLang="zh-CN" sz="1800" dirty="0">
                <a:solidFill>
                  <a:srgbClr val="0070C0"/>
                </a:solidFill>
              </a:rPr>
              <a:t>Injection system will start installation this month.</a:t>
            </a:r>
          </a:p>
          <a:p>
            <a:pPr>
              <a:spcBef>
                <a:spcPct val="20000"/>
              </a:spcBef>
              <a:buClr>
                <a:srgbClr val="0070C0"/>
              </a:buClr>
            </a:pPr>
            <a:r>
              <a:rPr lang="en-US" altLang="zh-CN" sz="1800" dirty="0">
                <a:solidFill>
                  <a:srgbClr val="0070C0"/>
                </a:solidFill>
              </a:rPr>
              <a:t>23 </a:t>
            </a:r>
            <a:r>
              <a:rPr lang="en-US" altLang="zh-CN" sz="1800" dirty="0" smtClean="0">
                <a:solidFill>
                  <a:srgbClr val="0070C0"/>
                </a:solidFill>
              </a:rPr>
              <a:t>dipole </a:t>
            </a:r>
            <a:r>
              <a:rPr lang="en-US" altLang="zh-CN" sz="1800" dirty="0">
                <a:solidFill>
                  <a:srgbClr val="0070C0"/>
                </a:solidFill>
              </a:rPr>
              <a:t>and 30 </a:t>
            </a:r>
            <a:r>
              <a:rPr lang="en-US" altLang="zh-CN" sz="1800" dirty="0" smtClean="0">
                <a:solidFill>
                  <a:srgbClr val="0070C0"/>
                </a:solidFill>
              </a:rPr>
              <a:t>quadrupole </a:t>
            </a:r>
            <a:r>
              <a:rPr lang="en-US" altLang="zh-CN" sz="1800" dirty="0">
                <a:solidFill>
                  <a:srgbClr val="0070C0"/>
                </a:solidFill>
              </a:rPr>
              <a:t>magnets have been placed in the RCS tunnel. </a:t>
            </a:r>
          </a:p>
          <a:p>
            <a:pPr>
              <a:spcBef>
                <a:spcPct val="20000"/>
              </a:spcBef>
              <a:buClr>
                <a:srgbClr val="0070C0"/>
              </a:buClr>
            </a:pPr>
            <a:r>
              <a:rPr lang="en-US" altLang="zh-CN" sz="1800" dirty="0">
                <a:solidFill>
                  <a:srgbClr val="0070C0"/>
                </a:solidFill>
              </a:rPr>
              <a:t>4 </a:t>
            </a:r>
            <a:r>
              <a:rPr lang="en-US" altLang="zh-CN" sz="1800" dirty="0" smtClean="0">
                <a:solidFill>
                  <a:srgbClr val="0070C0"/>
                </a:solidFill>
              </a:rPr>
              <a:t>chokes </a:t>
            </a:r>
            <a:r>
              <a:rPr lang="en-US" altLang="zh-CN" sz="1800" dirty="0">
                <a:solidFill>
                  <a:srgbClr val="0070C0"/>
                </a:solidFill>
              </a:rPr>
              <a:t>and 5 </a:t>
            </a:r>
            <a:r>
              <a:rPr lang="en-US" altLang="zh-CN" sz="1800" dirty="0" smtClean="0">
                <a:solidFill>
                  <a:srgbClr val="0070C0"/>
                </a:solidFill>
              </a:rPr>
              <a:t>capacitors for the resonant power supply have </a:t>
            </a:r>
            <a:r>
              <a:rPr lang="en-US" altLang="zh-CN" sz="1800" dirty="0">
                <a:solidFill>
                  <a:srgbClr val="0070C0"/>
                </a:solidFill>
              </a:rPr>
              <a:t>been </a:t>
            </a:r>
            <a:r>
              <a:rPr lang="en-US" altLang="zh-CN" sz="1800" dirty="0" smtClean="0">
                <a:solidFill>
                  <a:srgbClr val="0070C0"/>
                </a:solidFill>
              </a:rPr>
              <a:t>installed ready for testing.</a:t>
            </a:r>
            <a:endParaRPr lang="en-US" altLang="zh-CN" sz="1800" dirty="0">
              <a:solidFill>
                <a:srgbClr val="0070C0"/>
              </a:solidFill>
            </a:endParaRPr>
          </a:p>
          <a:p>
            <a:pPr>
              <a:spcBef>
                <a:spcPct val="20000"/>
              </a:spcBef>
              <a:buClr>
                <a:srgbClr val="0070C0"/>
              </a:buClr>
            </a:pPr>
            <a:r>
              <a:rPr lang="en-US" altLang="zh-CN" sz="1800" dirty="0">
                <a:solidFill>
                  <a:srgbClr val="0070C0"/>
                </a:solidFill>
              </a:rPr>
              <a:t>A new ion source test facility </a:t>
            </a:r>
            <a:r>
              <a:rPr lang="en-US" altLang="zh-CN" sz="1800" dirty="0" smtClean="0">
                <a:solidFill>
                  <a:srgbClr val="0070C0"/>
                </a:solidFill>
              </a:rPr>
              <a:t>has been </a:t>
            </a:r>
            <a:r>
              <a:rPr lang="en-US" altLang="zh-CN" sz="1800" dirty="0">
                <a:solidFill>
                  <a:srgbClr val="0070C0"/>
                </a:solidFill>
              </a:rPr>
              <a:t>constructed </a:t>
            </a:r>
            <a:r>
              <a:rPr lang="en-US" altLang="zh-CN" sz="1800" dirty="0" smtClean="0">
                <a:solidFill>
                  <a:srgbClr val="0070C0"/>
                </a:solidFill>
              </a:rPr>
              <a:t>for </a:t>
            </a:r>
            <a:r>
              <a:rPr lang="en-US" altLang="zh-CN" sz="1800" dirty="0">
                <a:solidFill>
                  <a:srgbClr val="0070C0"/>
                </a:solidFill>
              </a:rPr>
              <a:t>improving the operation quality of the ion source on line.</a:t>
            </a:r>
          </a:p>
          <a:p>
            <a:pPr>
              <a:spcBef>
                <a:spcPct val="20000"/>
              </a:spcBef>
              <a:buClr>
                <a:srgbClr val="0070C0"/>
              </a:buClr>
              <a:buFont typeface="Arial" panose="020B0604020202020204" pitchFamily="34" charset="0"/>
              <a:buChar char="•"/>
            </a:pPr>
            <a:endParaRPr lang="en-US" altLang="zh-CN" sz="1800" dirty="0" smtClean="0">
              <a:solidFill>
                <a:srgbClr val="0070C0"/>
              </a:solidFill>
            </a:endParaRPr>
          </a:p>
          <a:p>
            <a:pPr>
              <a:spcBef>
                <a:spcPct val="20000"/>
              </a:spcBef>
              <a:buClr>
                <a:srgbClr val="0070C0"/>
              </a:buClr>
              <a:buFont typeface="Arial" panose="020B0604020202020204" pitchFamily="34" charset="0"/>
              <a:buChar char="•"/>
            </a:pPr>
            <a:endParaRPr lang="en-US" altLang="zh-CN" sz="2000" dirty="0" smtClean="0">
              <a:solidFill>
                <a:srgbClr val="000000"/>
              </a:solidFill>
            </a:endParaRPr>
          </a:p>
          <a:p>
            <a:pPr marL="0" indent="0">
              <a:buClr>
                <a:srgbClr val="FF3300"/>
              </a:buClr>
              <a:buFontTx/>
              <a:buNone/>
            </a:pPr>
            <a:endParaRPr lang="en-US" altLang="zh-CN" sz="2000" dirty="0" smtClean="0">
              <a:solidFill>
                <a:srgbClr val="000000"/>
              </a:solidFill>
            </a:endParaRPr>
          </a:p>
          <a:p>
            <a:pPr marL="0" indent="0">
              <a:buClr>
                <a:srgbClr val="FF3300"/>
              </a:buClr>
              <a:buFontTx/>
              <a:buNone/>
            </a:pPr>
            <a:endParaRPr lang="en-US" altLang="zh-CN" sz="2000" dirty="0" smtClean="0">
              <a:solidFill>
                <a:srgbClr val="005CE7"/>
              </a:solidFill>
            </a:endParaRPr>
          </a:p>
          <a:p>
            <a:pPr>
              <a:buClr>
                <a:srgbClr val="000000"/>
              </a:buClr>
            </a:pPr>
            <a:endParaRPr lang="zh-CN" altLang="en-US" sz="2000" dirty="0" smtClean="0">
              <a:solidFill>
                <a:srgbClr val="005CE7"/>
              </a:solidFill>
            </a:endParaRPr>
          </a:p>
          <a:p>
            <a:pPr>
              <a:buClr>
                <a:srgbClr val="000000"/>
              </a:buClr>
            </a:pPr>
            <a:endParaRPr lang="en-US" altLang="zh-CN" sz="2000" dirty="0" smtClean="0">
              <a:solidFill>
                <a:srgbClr val="005CE7"/>
              </a:solidFill>
            </a:endParaRPr>
          </a:p>
          <a:p>
            <a:pPr>
              <a:spcBef>
                <a:spcPct val="20000"/>
              </a:spcBef>
              <a:buClr>
                <a:srgbClr val="000000"/>
              </a:buClr>
              <a:buFontTx/>
              <a:buNone/>
            </a:pPr>
            <a:endParaRPr lang="en-GB" sz="2000" kern="0" dirty="0" smtClean="0"/>
          </a:p>
          <a:p>
            <a:pPr>
              <a:spcBef>
                <a:spcPct val="20000"/>
              </a:spcBef>
              <a:buClr>
                <a:srgbClr val="000000"/>
              </a:buClr>
              <a:buFontTx/>
              <a:buNone/>
            </a:pPr>
            <a:endParaRPr lang="en-GB" sz="2000" kern="0" dirty="0" smtClean="0"/>
          </a:p>
        </p:txBody>
      </p:sp>
      <p:pic>
        <p:nvPicPr>
          <p:cNvPr id="57346" name="Picture 2" descr="D:\CSNS\工程建设2011\ATAC15\系统报告\IMG_01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9782"/>
          <a:stretch/>
        </p:blipFill>
        <p:spPr bwMode="auto">
          <a:xfrm>
            <a:off x="6212228" y="836712"/>
            <a:ext cx="2931772" cy="1916831"/>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2228" y="3140968"/>
            <a:ext cx="2931772" cy="1620472"/>
          </a:xfrm>
          <a:prstGeom prst="rect">
            <a:avLst/>
          </a:prstGeom>
        </p:spPr>
      </p:pic>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1542" y="5196858"/>
            <a:ext cx="2942458" cy="1661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3599779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2" name="Rectangle 8"/>
          <p:cNvSpPr>
            <a:spLocks noChangeArrowheads="1"/>
          </p:cNvSpPr>
          <p:nvPr/>
        </p:nvSpPr>
        <p:spPr bwMode="auto">
          <a:xfrm>
            <a:off x="2699792" y="3168934"/>
            <a:ext cx="3726746" cy="523220"/>
          </a:xfrm>
          <a:prstGeom prst="rect">
            <a:avLst/>
          </a:prstGeom>
          <a:noFill/>
          <a:ln w="9525" algn="ctr">
            <a:noFill/>
            <a:miter lim="800000"/>
            <a:headEnd/>
            <a:tailEnd/>
          </a:ln>
          <a:effectLst/>
        </p:spPr>
        <p:txBody>
          <a:bodyPr wrap="square">
            <a:spAutoFit/>
          </a:bodyPr>
          <a:lstStyle/>
          <a:p>
            <a:pPr fontAlgn="base">
              <a:spcBef>
                <a:spcPct val="0"/>
              </a:spcBef>
              <a:spcAft>
                <a:spcPct val="0"/>
              </a:spcAft>
            </a:pPr>
            <a:r>
              <a:rPr lang="en-US" altLang="zh-CN" sz="2800" b="1" dirty="0" smtClean="0">
                <a:solidFill>
                  <a:srgbClr val="1679BA"/>
                </a:solidFill>
              </a:rPr>
              <a:t>Project Management</a:t>
            </a:r>
          </a:p>
        </p:txBody>
      </p:sp>
      <p:sp>
        <p:nvSpPr>
          <p:cNvPr id="3" name="Rectangle 2"/>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extLst>
      <p:ext uri="{BB962C8B-B14F-4D97-AF65-F5344CB8AC3E}">
        <p14:creationId xmlns:p14="http://schemas.microsoft.com/office/powerpoint/2010/main" val="42382790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灯片编号占位符 1"/>
          <p:cNvSpPr>
            <a:spLocks noGrp="1"/>
          </p:cNvSpPr>
          <p:nvPr>
            <p:ph type="sldNum" sz="quarter" idx="10"/>
          </p:nvPr>
        </p:nvSpPr>
        <p:spPr>
          <a:noFill/>
        </p:spPr>
        <p:txBody>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r">
              <a:lnSpc>
                <a:spcPct val="100000"/>
              </a:lnSpc>
              <a:spcBef>
                <a:spcPct val="0"/>
              </a:spcBef>
              <a:spcAft>
                <a:spcPct val="0"/>
              </a:spcAft>
              <a:buClrTx/>
              <a:buFontTx/>
              <a:buNone/>
            </a:pPr>
            <a:fld id="{E3F420CC-937C-48DD-A0F3-E6ABD2FD0AD0}" type="slidenum">
              <a:rPr lang="en-US" altLang="zh-CN" sz="900" b="0" smtClean="0">
                <a:solidFill>
                  <a:srgbClr val="4D5E68"/>
                </a:solidFill>
                <a:latin typeface="Impact" pitchFamily="34" charset="0"/>
              </a:rPr>
              <a:pPr algn="r">
                <a:lnSpc>
                  <a:spcPct val="100000"/>
                </a:lnSpc>
                <a:spcBef>
                  <a:spcPct val="0"/>
                </a:spcBef>
                <a:spcAft>
                  <a:spcPct val="0"/>
                </a:spcAft>
                <a:buClrTx/>
                <a:buFontTx/>
                <a:buNone/>
              </a:pPr>
              <a:t>25</a:t>
            </a:fld>
            <a:endParaRPr lang="en-US" altLang="zh-CN" sz="900" b="0" smtClean="0">
              <a:solidFill>
                <a:srgbClr val="4D5E68"/>
              </a:solidFill>
              <a:latin typeface="Impact" pitchFamily="34" charset="0"/>
            </a:endParaRPr>
          </a:p>
        </p:txBody>
      </p:sp>
      <p:sp>
        <p:nvSpPr>
          <p:cNvPr id="3075" name="Rectangle 16"/>
          <p:cNvSpPr>
            <a:spLocks noChangeArrowheads="1"/>
          </p:cNvSpPr>
          <p:nvPr/>
        </p:nvSpPr>
        <p:spPr bwMode="auto">
          <a:xfrm>
            <a:off x="97445" y="777378"/>
            <a:ext cx="522007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fontAlgn="base">
              <a:lnSpc>
                <a:spcPct val="100000"/>
              </a:lnSpc>
              <a:spcBef>
                <a:spcPct val="0"/>
              </a:spcBef>
              <a:spcAft>
                <a:spcPct val="0"/>
              </a:spcAft>
              <a:buClrTx/>
              <a:buFontTx/>
              <a:buNone/>
            </a:pPr>
            <a:r>
              <a:rPr lang="en-US" altLang="zh-CN" sz="2200" dirty="0">
                <a:solidFill>
                  <a:srgbClr val="FF0000"/>
                </a:solidFill>
              </a:rPr>
              <a:t>Budget </a:t>
            </a:r>
            <a:r>
              <a:rPr lang="en-US" altLang="zh-CN" sz="2200" dirty="0" smtClean="0">
                <a:solidFill>
                  <a:srgbClr val="FF0000"/>
                </a:solidFill>
              </a:rPr>
              <a:t>Management (within budget)</a:t>
            </a:r>
            <a:endParaRPr lang="en-US" altLang="zh-CN" sz="2200" dirty="0">
              <a:solidFill>
                <a:srgbClr val="FF0000"/>
              </a:solidFill>
            </a:endParaRPr>
          </a:p>
        </p:txBody>
      </p:sp>
      <p:graphicFrame>
        <p:nvGraphicFramePr>
          <p:cNvPr id="3076" name="图表 15"/>
          <p:cNvGraphicFramePr>
            <a:graphicFrameLocks/>
          </p:cNvGraphicFramePr>
          <p:nvPr/>
        </p:nvGraphicFramePr>
        <p:xfrm>
          <a:off x="633413" y="1722438"/>
          <a:ext cx="7467600" cy="3976687"/>
        </p:xfrm>
        <a:graphic>
          <a:graphicData uri="http://schemas.openxmlformats.org/presentationml/2006/ole">
            <mc:AlternateContent xmlns:mc="http://schemas.openxmlformats.org/markup-compatibility/2006">
              <mc:Choice xmlns:v="urn:schemas-microsoft-com:vml" Requires="v">
                <p:oleObj spid="_x0000_s2056" r:id="rId3" imgW="7468247" imgH="3981033" progId="Excel.Chart.8">
                  <p:embed/>
                </p:oleObj>
              </mc:Choice>
              <mc:Fallback>
                <p:oleObj r:id="rId3" imgW="7468247" imgH="3981033" progId="Excel.Char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413" y="1722438"/>
                        <a:ext cx="7467600" cy="397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7" name="TextBox 4"/>
          <p:cNvSpPr txBox="1">
            <a:spLocks noChangeArrowheads="1"/>
          </p:cNvSpPr>
          <p:nvPr/>
        </p:nvSpPr>
        <p:spPr bwMode="auto">
          <a:xfrm>
            <a:off x="1443038" y="3890963"/>
            <a:ext cx="503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87</a:t>
            </a:r>
            <a:endParaRPr lang="zh-CN" altLang="en-US" sz="2000" b="0">
              <a:solidFill>
                <a:srgbClr val="000000"/>
              </a:solidFill>
            </a:endParaRPr>
          </a:p>
        </p:txBody>
      </p:sp>
      <p:sp>
        <p:nvSpPr>
          <p:cNvPr id="3078" name="TextBox 4"/>
          <p:cNvSpPr txBox="1">
            <a:spLocks noChangeArrowheads="1"/>
          </p:cNvSpPr>
          <p:nvPr/>
        </p:nvSpPr>
        <p:spPr bwMode="auto">
          <a:xfrm>
            <a:off x="1711325" y="4365625"/>
            <a:ext cx="5032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42</a:t>
            </a:r>
            <a:endParaRPr lang="zh-CN" altLang="en-US" sz="2000" b="0">
              <a:solidFill>
                <a:srgbClr val="000000"/>
              </a:solidFill>
            </a:endParaRPr>
          </a:p>
        </p:txBody>
      </p:sp>
      <p:sp>
        <p:nvSpPr>
          <p:cNvPr id="3079" name="TextBox 4"/>
          <p:cNvSpPr txBox="1">
            <a:spLocks noChangeArrowheads="1"/>
          </p:cNvSpPr>
          <p:nvPr/>
        </p:nvSpPr>
        <p:spPr bwMode="auto">
          <a:xfrm>
            <a:off x="2341563" y="2168525"/>
            <a:ext cx="731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256</a:t>
            </a:r>
            <a:endParaRPr lang="zh-CN" altLang="en-US" sz="2000" b="0">
              <a:solidFill>
                <a:srgbClr val="000000"/>
              </a:solidFill>
            </a:endParaRPr>
          </a:p>
        </p:txBody>
      </p:sp>
      <p:sp>
        <p:nvSpPr>
          <p:cNvPr id="3080" name="TextBox 4"/>
          <p:cNvSpPr txBox="1">
            <a:spLocks noChangeArrowheads="1"/>
          </p:cNvSpPr>
          <p:nvPr/>
        </p:nvSpPr>
        <p:spPr bwMode="auto">
          <a:xfrm>
            <a:off x="2944813" y="2806700"/>
            <a:ext cx="731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194</a:t>
            </a:r>
            <a:endParaRPr lang="zh-CN" altLang="en-US" sz="2000" b="0">
              <a:solidFill>
                <a:srgbClr val="000000"/>
              </a:solidFill>
            </a:endParaRPr>
          </a:p>
        </p:txBody>
      </p:sp>
      <p:sp>
        <p:nvSpPr>
          <p:cNvPr id="3081" name="TextBox 4"/>
          <p:cNvSpPr txBox="1">
            <a:spLocks noChangeArrowheads="1"/>
          </p:cNvSpPr>
          <p:nvPr/>
        </p:nvSpPr>
        <p:spPr bwMode="auto">
          <a:xfrm>
            <a:off x="2019300" y="2530475"/>
            <a:ext cx="768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221</a:t>
            </a:r>
            <a:endParaRPr lang="zh-CN" altLang="en-US" sz="2000" b="0">
              <a:solidFill>
                <a:srgbClr val="000000"/>
              </a:solidFill>
            </a:endParaRPr>
          </a:p>
        </p:txBody>
      </p:sp>
      <p:sp>
        <p:nvSpPr>
          <p:cNvPr id="3082" name="TextBox 4"/>
          <p:cNvSpPr txBox="1">
            <a:spLocks noChangeArrowheads="1"/>
          </p:cNvSpPr>
          <p:nvPr/>
        </p:nvSpPr>
        <p:spPr bwMode="auto">
          <a:xfrm>
            <a:off x="3381375" y="3687763"/>
            <a:ext cx="635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105</a:t>
            </a:r>
            <a:endParaRPr lang="zh-CN" altLang="en-US" sz="2000" b="0">
              <a:solidFill>
                <a:srgbClr val="000000"/>
              </a:solidFill>
            </a:endParaRPr>
          </a:p>
        </p:txBody>
      </p:sp>
      <p:sp>
        <p:nvSpPr>
          <p:cNvPr id="3083" name="TextBox 4"/>
          <p:cNvSpPr txBox="1">
            <a:spLocks noChangeArrowheads="1"/>
          </p:cNvSpPr>
          <p:nvPr/>
        </p:nvSpPr>
        <p:spPr bwMode="auto">
          <a:xfrm>
            <a:off x="3784600" y="2843213"/>
            <a:ext cx="731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189</a:t>
            </a:r>
            <a:endParaRPr lang="zh-CN" altLang="en-US" sz="2000" b="0">
              <a:solidFill>
                <a:srgbClr val="000000"/>
              </a:solidFill>
            </a:endParaRPr>
          </a:p>
        </p:txBody>
      </p:sp>
      <p:sp>
        <p:nvSpPr>
          <p:cNvPr id="3084" name="TextBox 4"/>
          <p:cNvSpPr txBox="1">
            <a:spLocks noChangeArrowheads="1"/>
          </p:cNvSpPr>
          <p:nvPr/>
        </p:nvSpPr>
        <p:spPr bwMode="auto">
          <a:xfrm>
            <a:off x="4130675" y="4413250"/>
            <a:ext cx="731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38</a:t>
            </a:r>
            <a:endParaRPr lang="zh-CN" altLang="en-US" sz="2000" b="0">
              <a:solidFill>
                <a:srgbClr val="000000"/>
              </a:solidFill>
            </a:endParaRPr>
          </a:p>
        </p:txBody>
      </p:sp>
      <p:sp>
        <p:nvSpPr>
          <p:cNvPr id="3085" name="TextBox 4"/>
          <p:cNvSpPr txBox="1">
            <a:spLocks noChangeArrowheads="1"/>
          </p:cNvSpPr>
          <p:nvPr/>
        </p:nvSpPr>
        <p:spPr bwMode="auto">
          <a:xfrm>
            <a:off x="4632325" y="2427288"/>
            <a:ext cx="731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230</a:t>
            </a:r>
            <a:endParaRPr lang="zh-CN" altLang="en-US" sz="2000" b="0">
              <a:solidFill>
                <a:srgbClr val="000000"/>
              </a:solidFill>
            </a:endParaRPr>
          </a:p>
        </p:txBody>
      </p:sp>
      <p:sp>
        <p:nvSpPr>
          <p:cNvPr id="3086" name="TextBox 4"/>
          <p:cNvSpPr txBox="1">
            <a:spLocks noChangeArrowheads="1"/>
          </p:cNvSpPr>
          <p:nvPr/>
        </p:nvSpPr>
        <p:spPr bwMode="auto">
          <a:xfrm>
            <a:off x="4984750" y="4359275"/>
            <a:ext cx="731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43</a:t>
            </a:r>
            <a:endParaRPr lang="zh-CN" altLang="en-US" sz="2000" b="0">
              <a:solidFill>
                <a:srgbClr val="000000"/>
              </a:solidFill>
            </a:endParaRPr>
          </a:p>
        </p:txBody>
      </p:sp>
      <p:sp>
        <p:nvSpPr>
          <p:cNvPr id="15" name="Rectangle 14"/>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extLst>
      <p:ext uri="{BB962C8B-B14F-4D97-AF65-F5344CB8AC3E}">
        <p14:creationId xmlns:p14="http://schemas.microsoft.com/office/powerpoint/2010/main" val="8269111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FC1194F1-4E6A-4A23-A252-82289D3FBBEE}" type="slidenum">
              <a:rPr lang="en-US" altLang="zh-CN" smtClean="0"/>
              <a:pPr>
                <a:defRPr/>
              </a:pPr>
              <a:t>26</a:t>
            </a:fld>
            <a:endParaRPr lang="en-US" altLang="zh-CN"/>
          </a:p>
        </p:txBody>
      </p:sp>
      <p:graphicFrame>
        <p:nvGraphicFramePr>
          <p:cNvPr id="4" name="图表 3"/>
          <p:cNvGraphicFramePr>
            <a:graphicFrameLocks/>
          </p:cNvGraphicFramePr>
          <p:nvPr>
            <p:extLst>
              <p:ext uri="{D42A27DB-BD31-4B8C-83A1-F6EECF244321}">
                <p14:modId xmlns:p14="http://schemas.microsoft.com/office/powerpoint/2010/main" val="3713666447"/>
              </p:ext>
            </p:extLst>
          </p:nvPr>
        </p:nvGraphicFramePr>
        <p:xfrm>
          <a:off x="899592" y="1693418"/>
          <a:ext cx="7776864" cy="4464495"/>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11"/>
          <p:cNvSpPr txBox="1">
            <a:spLocks noChangeArrowheads="1"/>
          </p:cNvSpPr>
          <p:nvPr/>
        </p:nvSpPr>
        <p:spPr bwMode="auto">
          <a:xfrm>
            <a:off x="3275013" y="6157913"/>
            <a:ext cx="39608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eaLnBrk="1" fontAlgn="base" hangingPunct="1">
              <a:lnSpc>
                <a:spcPct val="100000"/>
              </a:lnSpc>
              <a:spcBef>
                <a:spcPct val="0"/>
              </a:spcBef>
              <a:spcAft>
                <a:spcPct val="0"/>
              </a:spcAft>
              <a:buClrTx/>
              <a:buFontTx/>
              <a:buNone/>
            </a:pPr>
            <a:r>
              <a:rPr lang="en-US" altLang="zh-CN" sz="1800" b="0">
                <a:solidFill>
                  <a:srgbClr val="000000"/>
                </a:solidFill>
              </a:rPr>
              <a:t>Progress of Staffing</a:t>
            </a:r>
            <a:endParaRPr lang="zh-CN" altLang="en-US" sz="1800" b="0">
              <a:solidFill>
                <a:srgbClr val="000000"/>
              </a:solidFill>
            </a:endParaRPr>
          </a:p>
        </p:txBody>
      </p:sp>
      <p:sp>
        <p:nvSpPr>
          <p:cNvPr id="7" name="TextBox 10"/>
          <p:cNvSpPr txBox="1">
            <a:spLocks noChangeArrowheads="1"/>
          </p:cNvSpPr>
          <p:nvPr/>
        </p:nvSpPr>
        <p:spPr bwMode="auto">
          <a:xfrm rot="10800000">
            <a:off x="467545" y="2781300"/>
            <a:ext cx="458788"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800" b="0" dirty="0">
                <a:solidFill>
                  <a:srgbClr val="000000"/>
                </a:solidFill>
              </a:rPr>
              <a:t>Staff</a:t>
            </a:r>
            <a:r>
              <a:rPr lang="zh-CN" altLang="en-US" sz="1800" b="0" dirty="0">
                <a:solidFill>
                  <a:srgbClr val="000000"/>
                </a:solidFill>
              </a:rPr>
              <a:t> </a:t>
            </a:r>
            <a:r>
              <a:rPr lang="en-US" altLang="zh-CN" sz="1800" b="0" dirty="0">
                <a:solidFill>
                  <a:srgbClr val="000000"/>
                </a:solidFill>
              </a:rPr>
              <a:t>Number</a:t>
            </a:r>
          </a:p>
        </p:txBody>
      </p:sp>
      <p:sp>
        <p:nvSpPr>
          <p:cNvPr id="8" name="TextBox 4"/>
          <p:cNvSpPr txBox="1">
            <a:spLocks noChangeArrowheads="1"/>
          </p:cNvSpPr>
          <p:nvPr/>
        </p:nvSpPr>
        <p:spPr bwMode="auto">
          <a:xfrm>
            <a:off x="1999133" y="2420148"/>
            <a:ext cx="5032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79</a:t>
            </a:r>
            <a:endParaRPr lang="zh-CN" altLang="en-US" sz="2000" b="0">
              <a:solidFill>
                <a:srgbClr val="000000"/>
              </a:solidFill>
            </a:endParaRPr>
          </a:p>
        </p:txBody>
      </p:sp>
      <p:sp>
        <p:nvSpPr>
          <p:cNvPr id="9" name="TextBox 4"/>
          <p:cNvSpPr txBox="1">
            <a:spLocks noChangeArrowheads="1"/>
          </p:cNvSpPr>
          <p:nvPr/>
        </p:nvSpPr>
        <p:spPr bwMode="auto">
          <a:xfrm>
            <a:off x="2929408" y="2380461"/>
            <a:ext cx="5032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79</a:t>
            </a:r>
            <a:endParaRPr lang="zh-CN" altLang="en-US" sz="2000" b="0">
              <a:solidFill>
                <a:srgbClr val="000000"/>
              </a:solidFill>
            </a:endParaRPr>
          </a:p>
        </p:txBody>
      </p:sp>
      <p:sp>
        <p:nvSpPr>
          <p:cNvPr id="10" name="TextBox 4"/>
          <p:cNvSpPr txBox="1">
            <a:spLocks noChangeArrowheads="1"/>
          </p:cNvSpPr>
          <p:nvPr/>
        </p:nvSpPr>
        <p:spPr bwMode="auto">
          <a:xfrm>
            <a:off x="3864446" y="2404273"/>
            <a:ext cx="503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79</a:t>
            </a:r>
            <a:endParaRPr lang="zh-CN" altLang="en-US" sz="2000" b="0">
              <a:solidFill>
                <a:srgbClr val="000000"/>
              </a:solidFill>
            </a:endParaRPr>
          </a:p>
        </p:txBody>
      </p:sp>
      <p:sp>
        <p:nvSpPr>
          <p:cNvPr id="11" name="TextBox 4"/>
          <p:cNvSpPr txBox="1">
            <a:spLocks noChangeArrowheads="1"/>
          </p:cNvSpPr>
          <p:nvPr/>
        </p:nvSpPr>
        <p:spPr bwMode="auto">
          <a:xfrm>
            <a:off x="4864571" y="2410623"/>
            <a:ext cx="503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79</a:t>
            </a:r>
            <a:endParaRPr lang="zh-CN" altLang="en-US" sz="2000" b="0">
              <a:solidFill>
                <a:srgbClr val="000000"/>
              </a:solidFill>
            </a:endParaRPr>
          </a:p>
        </p:txBody>
      </p:sp>
      <p:sp>
        <p:nvSpPr>
          <p:cNvPr id="12" name="TextBox 4"/>
          <p:cNvSpPr txBox="1">
            <a:spLocks noChangeArrowheads="1"/>
          </p:cNvSpPr>
          <p:nvPr/>
        </p:nvSpPr>
        <p:spPr bwMode="auto">
          <a:xfrm>
            <a:off x="1662583" y="3933036"/>
            <a:ext cx="5032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37</a:t>
            </a:r>
            <a:endParaRPr lang="zh-CN" altLang="en-US" sz="2000" b="0">
              <a:solidFill>
                <a:srgbClr val="000000"/>
              </a:solidFill>
            </a:endParaRPr>
          </a:p>
        </p:txBody>
      </p:sp>
      <p:sp>
        <p:nvSpPr>
          <p:cNvPr id="13" name="TextBox 4"/>
          <p:cNvSpPr txBox="1">
            <a:spLocks noChangeArrowheads="1"/>
          </p:cNvSpPr>
          <p:nvPr/>
        </p:nvSpPr>
        <p:spPr bwMode="auto">
          <a:xfrm>
            <a:off x="2584921" y="3367886"/>
            <a:ext cx="503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52</a:t>
            </a:r>
            <a:endParaRPr lang="zh-CN" altLang="en-US" sz="2000" b="0">
              <a:solidFill>
                <a:srgbClr val="000000"/>
              </a:solidFill>
            </a:endParaRPr>
          </a:p>
        </p:txBody>
      </p:sp>
      <p:sp>
        <p:nvSpPr>
          <p:cNvPr id="14" name="TextBox 4"/>
          <p:cNvSpPr txBox="1">
            <a:spLocks noChangeArrowheads="1"/>
          </p:cNvSpPr>
          <p:nvPr/>
        </p:nvSpPr>
        <p:spPr bwMode="auto">
          <a:xfrm>
            <a:off x="3540596" y="2578898"/>
            <a:ext cx="503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74</a:t>
            </a:r>
            <a:endParaRPr lang="zh-CN" altLang="en-US" sz="2000" b="0">
              <a:solidFill>
                <a:srgbClr val="000000"/>
              </a:solidFill>
            </a:endParaRPr>
          </a:p>
        </p:txBody>
      </p:sp>
      <p:sp>
        <p:nvSpPr>
          <p:cNvPr id="15" name="TextBox 4"/>
          <p:cNvSpPr txBox="1">
            <a:spLocks noChangeArrowheads="1"/>
          </p:cNvSpPr>
          <p:nvPr/>
        </p:nvSpPr>
        <p:spPr bwMode="auto">
          <a:xfrm>
            <a:off x="4556596" y="1966123"/>
            <a:ext cx="503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91</a:t>
            </a:r>
            <a:endParaRPr lang="zh-CN" altLang="en-US" sz="2000" b="0">
              <a:solidFill>
                <a:srgbClr val="000000"/>
              </a:solidFill>
            </a:endParaRPr>
          </a:p>
        </p:txBody>
      </p:sp>
      <p:sp>
        <p:nvSpPr>
          <p:cNvPr id="16" name="TextBox 4"/>
          <p:cNvSpPr txBox="1">
            <a:spLocks noChangeArrowheads="1"/>
          </p:cNvSpPr>
          <p:nvPr/>
        </p:nvSpPr>
        <p:spPr bwMode="auto">
          <a:xfrm>
            <a:off x="5785321" y="3839373"/>
            <a:ext cx="503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40</a:t>
            </a:r>
            <a:endParaRPr lang="zh-CN" altLang="en-US" sz="2000" b="0">
              <a:solidFill>
                <a:srgbClr val="000000"/>
              </a:solidFill>
            </a:endParaRPr>
          </a:p>
        </p:txBody>
      </p:sp>
      <p:sp>
        <p:nvSpPr>
          <p:cNvPr id="17" name="TextBox 4"/>
          <p:cNvSpPr txBox="1">
            <a:spLocks noChangeArrowheads="1"/>
          </p:cNvSpPr>
          <p:nvPr/>
        </p:nvSpPr>
        <p:spPr bwMode="auto">
          <a:xfrm>
            <a:off x="5482108" y="1710536"/>
            <a:ext cx="5032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a:solidFill>
                  <a:srgbClr val="000000"/>
                </a:solidFill>
              </a:rPr>
              <a:t>98</a:t>
            </a:r>
            <a:endParaRPr lang="zh-CN" altLang="en-US" sz="2000" b="0">
              <a:solidFill>
                <a:srgbClr val="000000"/>
              </a:solidFill>
            </a:endParaRPr>
          </a:p>
        </p:txBody>
      </p:sp>
      <p:sp>
        <p:nvSpPr>
          <p:cNvPr id="18" name="TextBox 4"/>
          <p:cNvSpPr txBox="1">
            <a:spLocks noChangeArrowheads="1"/>
          </p:cNvSpPr>
          <p:nvPr/>
        </p:nvSpPr>
        <p:spPr bwMode="auto">
          <a:xfrm>
            <a:off x="6460617" y="1687168"/>
            <a:ext cx="5032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dirty="0" smtClean="0">
                <a:solidFill>
                  <a:srgbClr val="000000"/>
                </a:solidFill>
              </a:rPr>
              <a:t>99</a:t>
            </a:r>
            <a:endParaRPr lang="zh-CN" altLang="en-US" sz="2000" b="0" dirty="0">
              <a:solidFill>
                <a:srgbClr val="000000"/>
              </a:solidFill>
            </a:endParaRPr>
          </a:p>
        </p:txBody>
      </p:sp>
      <p:sp>
        <p:nvSpPr>
          <p:cNvPr id="19" name="TextBox 4"/>
          <p:cNvSpPr txBox="1">
            <a:spLocks noChangeArrowheads="1"/>
          </p:cNvSpPr>
          <p:nvPr/>
        </p:nvSpPr>
        <p:spPr bwMode="auto">
          <a:xfrm>
            <a:off x="6762242" y="3892167"/>
            <a:ext cx="5032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2000" b="0" dirty="0">
                <a:solidFill>
                  <a:srgbClr val="000000"/>
                </a:solidFill>
              </a:rPr>
              <a:t>38</a:t>
            </a:r>
            <a:endParaRPr lang="zh-CN" altLang="en-US" sz="2000" b="0" dirty="0">
              <a:solidFill>
                <a:srgbClr val="000000"/>
              </a:solidFill>
            </a:endParaRPr>
          </a:p>
        </p:txBody>
      </p:sp>
      <p:sp>
        <p:nvSpPr>
          <p:cNvPr id="20" name="Rectangle 19"/>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
        <p:nvSpPr>
          <p:cNvPr id="21" name="Rectangle 16"/>
          <p:cNvSpPr>
            <a:spLocks noChangeArrowheads="1"/>
          </p:cNvSpPr>
          <p:nvPr/>
        </p:nvSpPr>
        <p:spPr bwMode="auto">
          <a:xfrm>
            <a:off x="107504" y="794180"/>
            <a:ext cx="459197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fontAlgn="base">
              <a:lnSpc>
                <a:spcPct val="100000"/>
              </a:lnSpc>
              <a:spcBef>
                <a:spcPct val="0"/>
              </a:spcBef>
              <a:spcAft>
                <a:spcPct val="0"/>
              </a:spcAft>
              <a:buClrTx/>
              <a:buFontTx/>
              <a:buNone/>
            </a:pPr>
            <a:r>
              <a:rPr lang="en-US" altLang="zh-CN" sz="2200" dirty="0" smtClean="0">
                <a:solidFill>
                  <a:srgbClr val="FF0000"/>
                </a:solidFill>
              </a:rPr>
              <a:t>Manpower Management (stable)</a:t>
            </a:r>
            <a:endParaRPr lang="en-US" altLang="zh-CN" sz="2200" dirty="0">
              <a:solidFill>
                <a:srgbClr val="FF0000"/>
              </a:solidFill>
            </a:endParaRPr>
          </a:p>
        </p:txBody>
      </p:sp>
    </p:spTree>
    <p:extLst>
      <p:ext uri="{BB962C8B-B14F-4D97-AF65-F5344CB8AC3E}">
        <p14:creationId xmlns:p14="http://schemas.microsoft.com/office/powerpoint/2010/main" val="34553155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FC1194F1-4E6A-4A23-A252-82289D3FBBEE}" type="slidenum">
              <a:rPr lang="en-US" altLang="zh-CN" smtClean="0"/>
              <a:pPr>
                <a:defRPr/>
              </a:pPr>
              <a:t>27</a:t>
            </a:fld>
            <a:endParaRPr lang="en-US" altLang="zh-CN"/>
          </a:p>
        </p:txBody>
      </p:sp>
      <p:graphicFrame>
        <p:nvGraphicFramePr>
          <p:cNvPr id="4" name="图表 3"/>
          <p:cNvGraphicFramePr>
            <a:graphicFrameLocks/>
          </p:cNvGraphicFramePr>
          <p:nvPr>
            <p:extLst>
              <p:ext uri="{D42A27DB-BD31-4B8C-83A1-F6EECF244321}">
                <p14:modId xmlns:p14="http://schemas.microsoft.com/office/powerpoint/2010/main" val="2638023896"/>
              </p:ext>
            </p:extLst>
          </p:nvPr>
        </p:nvGraphicFramePr>
        <p:xfrm>
          <a:off x="755576" y="2124344"/>
          <a:ext cx="7272808" cy="374441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23"/>
          <p:cNvSpPr txBox="1">
            <a:spLocks noChangeArrowheads="1"/>
          </p:cNvSpPr>
          <p:nvPr/>
        </p:nvSpPr>
        <p:spPr bwMode="auto">
          <a:xfrm>
            <a:off x="6848772" y="2041392"/>
            <a:ext cx="1181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smtClean="0">
                <a:solidFill>
                  <a:srgbClr val="000000"/>
                </a:solidFill>
              </a:rPr>
              <a:t>TOTAL:137</a:t>
            </a:r>
            <a:endParaRPr lang="zh-CN" altLang="en-US" sz="1400" b="0" dirty="0">
              <a:solidFill>
                <a:srgbClr val="000000"/>
              </a:solidFill>
            </a:endParaRPr>
          </a:p>
        </p:txBody>
      </p:sp>
      <p:sp>
        <p:nvSpPr>
          <p:cNvPr id="7" name="TextBox 8"/>
          <p:cNvSpPr txBox="1">
            <a:spLocks noChangeArrowheads="1"/>
          </p:cNvSpPr>
          <p:nvPr/>
        </p:nvSpPr>
        <p:spPr bwMode="auto">
          <a:xfrm>
            <a:off x="1413376" y="3967559"/>
            <a:ext cx="288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a:solidFill>
                  <a:srgbClr val="000000"/>
                </a:solidFill>
              </a:rPr>
              <a:t>3</a:t>
            </a:r>
            <a:endParaRPr lang="zh-CN" altLang="en-US" sz="1400" b="0">
              <a:solidFill>
                <a:srgbClr val="000000"/>
              </a:solidFill>
            </a:endParaRPr>
          </a:p>
        </p:txBody>
      </p:sp>
      <p:sp>
        <p:nvSpPr>
          <p:cNvPr id="8" name="TextBox 9"/>
          <p:cNvSpPr txBox="1">
            <a:spLocks noChangeArrowheads="1"/>
          </p:cNvSpPr>
          <p:nvPr/>
        </p:nvSpPr>
        <p:spPr bwMode="auto">
          <a:xfrm>
            <a:off x="1726483" y="2756979"/>
            <a:ext cx="43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a:solidFill>
                  <a:srgbClr val="000000"/>
                </a:solidFill>
              </a:rPr>
              <a:t>12</a:t>
            </a:r>
            <a:endParaRPr lang="zh-CN" altLang="en-US" sz="1400" b="0">
              <a:solidFill>
                <a:srgbClr val="000000"/>
              </a:solidFill>
            </a:endParaRPr>
          </a:p>
        </p:txBody>
      </p:sp>
      <p:sp>
        <p:nvSpPr>
          <p:cNvPr id="9" name="TextBox 10"/>
          <p:cNvSpPr txBox="1">
            <a:spLocks noChangeArrowheads="1"/>
          </p:cNvSpPr>
          <p:nvPr/>
        </p:nvSpPr>
        <p:spPr bwMode="auto">
          <a:xfrm>
            <a:off x="2195368" y="3343063"/>
            <a:ext cx="347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a:solidFill>
                  <a:srgbClr val="000000"/>
                </a:solidFill>
              </a:rPr>
              <a:t>8</a:t>
            </a:r>
            <a:endParaRPr lang="zh-CN" altLang="en-US" sz="1400" b="0">
              <a:solidFill>
                <a:srgbClr val="000000"/>
              </a:solidFill>
            </a:endParaRPr>
          </a:p>
        </p:txBody>
      </p:sp>
      <p:sp>
        <p:nvSpPr>
          <p:cNvPr id="10" name="TextBox 11"/>
          <p:cNvSpPr txBox="1">
            <a:spLocks noChangeArrowheads="1"/>
          </p:cNvSpPr>
          <p:nvPr/>
        </p:nvSpPr>
        <p:spPr bwMode="auto">
          <a:xfrm>
            <a:off x="2617607" y="3193033"/>
            <a:ext cx="287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a:solidFill>
                  <a:srgbClr val="000000"/>
                </a:solidFill>
              </a:rPr>
              <a:t>9</a:t>
            </a:r>
            <a:endParaRPr lang="zh-CN" altLang="en-US" sz="1400" b="0" dirty="0">
              <a:solidFill>
                <a:srgbClr val="000000"/>
              </a:solidFill>
            </a:endParaRPr>
          </a:p>
        </p:txBody>
      </p:sp>
      <p:sp>
        <p:nvSpPr>
          <p:cNvPr id="11" name="TextBox 12"/>
          <p:cNvSpPr txBox="1">
            <a:spLocks noChangeArrowheads="1"/>
          </p:cNvSpPr>
          <p:nvPr/>
        </p:nvSpPr>
        <p:spPr bwMode="auto">
          <a:xfrm>
            <a:off x="2915816" y="3049017"/>
            <a:ext cx="460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a:solidFill>
                  <a:srgbClr val="000000"/>
                </a:solidFill>
              </a:rPr>
              <a:t>10</a:t>
            </a:r>
            <a:endParaRPr lang="zh-CN" altLang="en-US" sz="1400" b="0" dirty="0">
              <a:solidFill>
                <a:srgbClr val="000000"/>
              </a:solidFill>
            </a:endParaRPr>
          </a:p>
        </p:txBody>
      </p:sp>
      <p:sp>
        <p:nvSpPr>
          <p:cNvPr id="12" name="TextBox 13"/>
          <p:cNvSpPr txBox="1">
            <a:spLocks noChangeArrowheads="1"/>
          </p:cNvSpPr>
          <p:nvPr/>
        </p:nvSpPr>
        <p:spPr bwMode="auto">
          <a:xfrm>
            <a:off x="3324496" y="2905001"/>
            <a:ext cx="447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a:solidFill>
                  <a:srgbClr val="000000"/>
                </a:solidFill>
              </a:rPr>
              <a:t>11</a:t>
            </a:r>
            <a:endParaRPr lang="zh-CN" altLang="en-US" sz="1400" b="0" dirty="0">
              <a:solidFill>
                <a:srgbClr val="000000"/>
              </a:solidFill>
            </a:endParaRPr>
          </a:p>
        </p:txBody>
      </p:sp>
      <p:sp>
        <p:nvSpPr>
          <p:cNvPr id="13" name="TextBox 15"/>
          <p:cNvSpPr txBox="1">
            <a:spLocks noChangeArrowheads="1"/>
          </p:cNvSpPr>
          <p:nvPr/>
        </p:nvSpPr>
        <p:spPr bwMode="auto">
          <a:xfrm>
            <a:off x="4219285" y="3438922"/>
            <a:ext cx="287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a:solidFill>
                  <a:srgbClr val="000000"/>
                </a:solidFill>
              </a:rPr>
              <a:t>7</a:t>
            </a:r>
            <a:endParaRPr lang="zh-CN" altLang="en-US" sz="1400" b="0" dirty="0">
              <a:solidFill>
                <a:srgbClr val="000000"/>
              </a:solidFill>
            </a:endParaRPr>
          </a:p>
        </p:txBody>
      </p:sp>
      <p:sp>
        <p:nvSpPr>
          <p:cNvPr id="14" name="TextBox 17"/>
          <p:cNvSpPr txBox="1">
            <a:spLocks noChangeArrowheads="1"/>
          </p:cNvSpPr>
          <p:nvPr/>
        </p:nvSpPr>
        <p:spPr bwMode="auto">
          <a:xfrm>
            <a:off x="4955694" y="2560992"/>
            <a:ext cx="38893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a:solidFill>
                  <a:srgbClr val="000000"/>
                </a:solidFill>
              </a:rPr>
              <a:t>13</a:t>
            </a:r>
            <a:endParaRPr lang="zh-CN" altLang="en-US" sz="1400" b="0" dirty="0">
              <a:solidFill>
                <a:srgbClr val="000000"/>
              </a:solidFill>
            </a:endParaRPr>
          </a:p>
        </p:txBody>
      </p:sp>
      <p:sp>
        <p:nvSpPr>
          <p:cNvPr id="15" name="TextBox 21"/>
          <p:cNvSpPr txBox="1">
            <a:spLocks noChangeArrowheads="1"/>
          </p:cNvSpPr>
          <p:nvPr/>
        </p:nvSpPr>
        <p:spPr bwMode="auto">
          <a:xfrm>
            <a:off x="6198107" y="3821649"/>
            <a:ext cx="288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smtClean="0">
                <a:solidFill>
                  <a:srgbClr val="000000"/>
                </a:solidFill>
              </a:rPr>
              <a:t>4</a:t>
            </a:r>
            <a:endParaRPr lang="zh-CN" altLang="en-US" sz="1400" b="0" dirty="0">
              <a:solidFill>
                <a:srgbClr val="000000"/>
              </a:solidFill>
            </a:endParaRPr>
          </a:p>
        </p:txBody>
      </p:sp>
      <p:sp>
        <p:nvSpPr>
          <p:cNvPr id="16" name="TextBox 22"/>
          <p:cNvSpPr txBox="1">
            <a:spLocks noChangeArrowheads="1"/>
          </p:cNvSpPr>
          <p:nvPr/>
        </p:nvSpPr>
        <p:spPr bwMode="auto">
          <a:xfrm>
            <a:off x="7020272" y="3145437"/>
            <a:ext cx="287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a:solidFill>
                  <a:srgbClr val="000000"/>
                </a:solidFill>
              </a:rPr>
              <a:t>9</a:t>
            </a:r>
            <a:endParaRPr lang="zh-CN" altLang="en-US" sz="1400" b="0">
              <a:solidFill>
                <a:srgbClr val="000000"/>
              </a:solidFill>
            </a:endParaRPr>
          </a:p>
        </p:txBody>
      </p:sp>
      <p:sp>
        <p:nvSpPr>
          <p:cNvPr id="17" name="TextBox 13"/>
          <p:cNvSpPr txBox="1">
            <a:spLocks noChangeArrowheads="1"/>
          </p:cNvSpPr>
          <p:nvPr/>
        </p:nvSpPr>
        <p:spPr bwMode="auto">
          <a:xfrm>
            <a:off x="3727360" y="2905001"/>
            <a:ext cx="447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a:solidFill>
                  <a:srgbClr val="000000"/>
                </a:solidFill>
              </a:rPr>
              <a:t>11</a:t>
            </a:r>
            <a:endParaRPr lang="zh-CN" altLang="en-US" sz="1400" b="0" dirty="0">
              <a:solidFill>
                <a:srgbClr val="000000"/>
              </a:solidFill>
            </a:endParaRPr>
          </a:p>
        </p:txBody>
      </p:sp>
      <p:sp>
        <p:nvSpPr>
          <p:cNvPr id="18" name="TextBox 12"/>
          <p:cNvSpPr txBox="1">
            <a:spLocks noChangeArrowheads="1"/>
          </p:cNvSpPr>
          <p:nvPr/>
        </p:nvSpPr>
        <p:spPr bwMode="auto">
          <a:xfrm>
            <a:off x="4542323" y="3192360"/>
            <a:ext cx="4619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smtClean="0">
                <a:solidFill>
                  <a:srgbClr val="000000"/>
                </a:solidFill>
              </a:rPr>
              <a:t>9</a:t>
            </a:r>
            <a:endParaRPr lang="zh-CN" altLang="en-US" sz="1400" b="0" dirty="0">
              <a:solidFill>
                <a:srgbClr val="000000"/>
              </a:solidFill>
            </a:endParaRPr>
          </a:p>
        </p:txBody>
      </p:sp>
      <p:sp>
        <p:nvSpPr>
          <p:cNvPr id="19" name="TextBox 12"/>
          <p:cNvSpPr txBox="1">
            <a:spLocks noChangeArrowheads="1"/>
          </p:cNvSpPr>
          <p:nvPr/>
        </p:nvSpPr>
        <p:spPr bwMode="auto">
          <a:xfrm>
            <a:off x="5334174" y="3048230"/>
            <a:ext cx="4619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a:solidFill>
                  <a:srgbClr val="000000"/>
                </a:solidFill>
              </a:rPr>
              <a:t>10</a:t>
            </a:r>
            <a:endParaRPr lang="zh-CN" altLang="en-US" sz="1400" b="0" dirty="0">
              <a:solidFill>
                <a:srgbClr val="000000"/>
              </a:solidFill>
            </a:endParaRPr>
          </a:p>
        </p:txBody>
      </p:sp>
      <p:sp>
        <p:nvSpPr>
          <p:cNvPr id="20" name="TextBox 12"/>
          <p:cNvSpPr txBox="1">
            <a:spLocks noChangeArrowheads="1"/>
          </p:cNvSpPr>
          <p:nvPr/>
        </p:nvSpPr>
        <p:spPr bwMode="auto">
          <a:xfrm>
            <a:off x="5724128" y="3045592"/>
            <a:ext cx="461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a:solidFill>
                  <a:srgbClr val="000000"/>
                </a:solidFill>
              </a:rPr>
              <a:t>10</a:t>
            </a:r>
            <a:endParaRPr lang="zh-CN" altLang="en-US" sz="1400" b="0" dirty="0">
              <a:solidFill>
                <a:srgbClr val="000000"/>
              </a:solidFill>
            </a:endParaRPr>
          </a:p>
        </p:txBody>
      </p:sp>
      <p:sp>
        <p:nvSpPr>
          <p:cNvPr id="21" name="TextBox 21"/>
          <p:cNvSpPr txBox="1">
            <a:spLocks noChangeArrowheads="1"/>
          </p:cNvSpPr>
          <p:nvPr/>
        </p:nvSpPr>
        <p:spPr bwMode="auto">
          <a:xfrm>
            <a:off x="6595996" y="3815833"/>
            <a:ext cx="288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a:solidFill>
                  <a:srgbClr val="000000"/>
                </a:solidFill>
              </a:rPr>
              <a:t>4</a:t>
            </a:r>
            <a:endParaRPr lang="zh-CN" altLang="en-US" sz="1400" b="0">
              <a:solidFill>
                <a:srgbClr val="000000"/>
              </a:solidFill>
            </a:endParaRPr>
          </a:p>
        </p:txBody>
      </p:sp>
      <p:sp>
        <p:nvSpPr>
          <p:cNvPr id="22" name="TextBox 15"/>
          <p:cNvSpPr txBox="1">
            <a:spLocks noChangeArrowheads="1"/>
          </p:cNvSpPr>
          <p:nvPr/>
        </p:nvSpPr>
        <p:spPr bwMode="auto">
          <a:xfrm>
            <a:off x="7409496" y="3446822"/>
            <a:ext cx="287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algn="ctr" eaLnBrk="1" fontAlgn="base" hangingPunct="1">
              <a:lnSpc>
                <a:spcPct val="100000"/>
              </a:lnSpc>
              <a:spcBef>
                <a:spcPct val="0"/>
              </a:spcBef>
              <a:spcAft>
                <a:spcPct val="0"/>
              </a:spcAft>
              <a:buClrTx/>
              <a:buFontTx/>
              <a:buNone/>
            </a:pPr>
            <a:r>
              <a:rPr lang="en-US" altLang="zh-CN" sz="1400" b="0" dirty="0">
                <a:solidFill>
                  <a:srgbClr val="000000"/>
                </a:solidFill>
              </a:rPr>
              <a:t>7</a:t>
            </a:r>
            <a:endParaRPr lang="zh-CN" altLang="en-US" sz="1400" b="0" dirty="0">
              <a:solidFill>
                <a:srgbClr val="000000"/>
              </a:solidFill>
            </a:endParaRPr>
          </a:p>
        </p:txBody>
      </p:sp>
      <p:sp>
        <p:nvSpPr>
          <p:cNvPr id="23" name="Rectangle 22"/>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
        <p:nvSpPr>
          <p:cNvPr id="24" name="Rectangle 16"/>
          <p:cNvSpPr>
            <a:spLocks noChangeArrowheads="1"/>
          </p:cNvSpPr>
          <p:nvPr/>
        </p:nvSpPr>
        <p:spPr bwMode="auto">
          <a:xfrm>
            <a:off x="107504" y="794180"/>
            <a:ext cx="459197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fontAlgn="base">
              <a:lnSpc>
                <a:spcPct val="100000"/>
              </a:lnSpc>
              <a:spcBef>
                <a:spcPct val="0"/>
              </a:spcBef>
              <a:spcAft>
                <a:spcPct val="0"/>
              </a:spcAft>
              <a:buClrTx/>
              <a:buFontTx/>
              <a:buNone/>
            </a:pPr>
            <a:r>
              <a:rPr lang="en-US" altLang="zh-CN" sz="2200" dirty="0" smtClean="0">
                <a:solidFill>
                  <a:srgbClr val="FF0000"/>
                </a:solidFill>
              </a:rPr>
              <a:t>Staffing</a:t>
            </a:r>
            <a:endParaRPr lang="en-US" altLang="zh-CN" sz="2200" dirty="0">
              <a:solidFill>
                <a:srgbClr val="FF0000"/>
              </a:solidFill>
            </a:endParaRPr>
          </a:p>
        </p:txBody>
      </p:sp>
    </p:spTree>
    <p:extLst>
      <p:ext uri="{BB962C8B-B14F-4D97-AF65-F5344CB8AC3E}">
        <p14:creationId xmlns:p14="http://schemas.microsoft.com/office/powerpoint/2010/main" val="25429002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D:\CSNS\项目管理\CPM计划\鱼骨图－20141209- 英文.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6861" t="16148" r="3269" b="40591"/>
          <a:stretch/>
        </p:blipFill>
        <p:spPr bwMode="auto">
          <a:xfrm>
            <a:off x="0" y="4283892"/>
            <a:ext cx="9144000" cy="2241452"/>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79"/>
          <p:cNvGrpSpPr>
            <a:grpSpLocks/>
          </p:cNvGrpSpPr>
          <p:nvPr/>
        </p:nvGrpSpPr>
        <p:grpSpPr bwMode="auto">
          <a:xfrm>
            <a:off x="5004048" y="1447800"/>
            <a:ext cx="369332" cy="3643313"/>
            <a:chOff x="-465948" y="1571612"/>
            <a:chExt cx="369444" cy="3643317"/>
          </a:xfrm>
        </p:grpSpPr>
        <p:cxnSp>
          <p:nvCxnSpPr>
            <p:cNvPr id="2" name="直接连接符 6"/>
            <p:cNvCxnSpPr/>
            <p:nvPr/>
          </p:nvCxnSpPr>
          <p:spPr bwMode="auto">
            <a:xfrm rot="16200000" flipH="1">
              <a:off x="-1918163" y="3393271"/>
              <a:ext cx="3643317" cy="0"/>
            </a:xfrm>
            <a:prstGeom prst="line">
              <a:avLst/>
            </a:prstGeom>
            <a:solidFill>
              <a:srgbClr val="FFC000">
                <a:alpha val="49000"/>
              </a:srgbClr>
            </a:solidFill>
            <a:ln>
              <a:solidFill>
                <a:srgbClr val="00B050"/>
              </a:solidFill>
              <a:prstDash val="lgDashDot"/>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51208" name="TextBox 42"/>
            <p:cNvSpPr txBox="1">
              <a:spLocks noChangeArrowheads="1"/>
            </p:cNvSpPr>
            <p:nvPr/>
          </p:nvSpPr>
          <p:spPr bwMode="auto">
            <a:xfrm flipV="1">
              <a:off x="-465948" y="1571612"/>
              <a:ext cx="369444" cy="2584453"/>
            </a:xfrm>
            <a:prstGeom prst="rect">
              <a:avLst/>
            </a:prstGeom>
            <a:solidFill>
              <a:srgbClr val="FFC000">
                <a:alpha val="49019"/>
              </a:srgbClr>
            </a:solidFill>
            <a:ln w="9525">
              <a:noFill/>
              <a:miter lim="800000"/>
              <a:headEnd/>
              <a:tailEnd/>
            </a:ln>
          </p:spPr>
          <p:txBody>
            <a:bodyPr vert="eaVert">
              <a:spAutoFit/>
            </a:bodyPr>
            <a:lstStyle/>
            <a:p>
              <a:pPr fontAlgn="base">
                <a:spcBef>
                  <a:spcPct val="0"/>
                </a:spcBef>
                <a:spcAft>
                  <a:spcPct val="0"/>
                </a:spcAft>
              </a:pPr>
              <a:r>
                <a:rPr lang="en-US" altLang="zh-CN" sz="1200" b="1" dirty="0" smtClean="0">
                  <a:solidFill>
                    <a:srgbClr val="00B050"/>
                  </a:solidFill>
                </a:rPr>
                <a:t>2016.08. RCS installed</a:t>
              </a:r>
              <a:endParaRPr lang="en-US" altLang="zh-CN" sz="1200" b="1" dirty="0">
                <a:solidFill>
                  <a:srgbClr val="00B050"/>
                </a:solidFill>
              </a:endParaRPr>
            </a:p>
          </p:txBody>
        </p:sp>
      </p:grpSp>
      <p:grpSp>
        <p:nvGrpSpPr>
          <p:cNvPr id="6" name="组合 79"/>
          <p:cNvGrpSpPr>
            <a:grpSpLocks/>
          </p:cNvGrpSpPr>
          <p:nvPr/>
        </p:nvGrpSpPr>
        <p:grpSpPr bwMode="auto">
          <a:xfrm>
            <a:off x="2762508" y="1447800"/>
            <a:ext cx="369332" cy="3643313"/>
            <a:chOff x="143984" y="1571612"/>
            <a:chExt cx="369443" cy="3643317"/>
          </a:xfrm>
        </p:grpSpPr>
        <p:cxnSp>
          <p:nvCxnSpPr>
            <p:cNvPr id="8" name="直接连接符 6"/>
            <p:cNvCxnSpPr/>
            <p:nvPr/>
          </p:nvCxnSpPr>
          <p:spPr bwMode="auto">
            <a:xfrm rot="16200000" flipH="1">
              <a:off x="-1321580" y="3393271"/>
              <a:ext cx="3643317" cy="0"/>
            </a:xfrm>
            <a:prstGeom prst="line">
              <a:avLst/>
            </a:prstGeom>
            <a:solidFill>
              <a:srgbClr val="FFC000">
                <a:alpha val="49000"/>
              </a:srgbClr>
            </a:solidFill>
            <a:ln>
              <a:solidFill>
                <a:srgbClr val="00B050"/>
              </a:solidFill>
              <a:prstDash val="lgDashDot"/>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51215" name="TextBox 42"/>
            <p:cNvSpPr txBox="1">
              <a:spLocks noChangeArrowheads="1"/>
            </p:cNvSpPr>
            <p:nvPr/>
          </p:nvSpPr>
          <p:spPr bwMode="auto">
            <a:xfrm flipV="1">
              <a:off x="143984" y="1571612"/>
              <a:ext cx="369443" cy="2584453"/>
            </a:xfrm>
            <a:prstGeom prst="rect">
              <a:avLst/>
            </a:prstGeom>
            <a:solidFill>
              <a:srgbClr val="FFC000">
                <a:alpha val="49019"/>
              </a:srgbClr>
            </a:solidFill>
            <a:ln w="9525">
              <a:noFill/>
              <a:miter lim="800000"/>
              <a:headEnd/>
              <a:tailEnd/>
            </a:ln>
          </p:spPr>
          <p:txBody>
            <a:bodyPr vert="eaVert">
              <a:spAutoFit/>
            </a:bodyPr>
            <a:lstStyle/>
            <a:p>
              <a:pPr fontAlgn="base">
                <a:spcBef>
                  <a:spcPct val="0"/>
                </a:spcBef>
                <a:spcAft>
                  <a:spcPct val="0"/>
                </a:spcAft>
              </a:pPr>
              <a:r>
                <a:rPr lang="en-US" altLang="zh-CN" sz="1200" b="1" dirty="0" smtClean="0">
                  <a:solidFill>
                    <a:srgbClr val="00B050"/>
                  </a:solidFill>
                </a:rPr>
                <a:t>2015.06  DTL </a:t>
              </a:r>
              <a:r>
                <a:rPr lang="en-US" altLang="zh-CN" sz="1200" b="1" dirty="0">
                  <a:solidFill>
                    <a:srgbClr val="00B050"/>
                  </a:solidFill>
                </a:rPr>
                <a:t>installation</a:t>
              </a:r>
            </a:p>
          </p:txBody>
        </p:sp>
      </p:grpSp>
      <p:grpSp>
        <p:nvGrpSpPr>
          <p:cNvPr id="13" name="组合 79"/>
          <p:cNvGrpSpPr>
            <a:grpSpLocks/>
          </p:cNvGrpSpPr>
          <p:nvPr/>
        </p:nvGrpSpPr>
        <p:grpSpPr bwMode="auto">
          <a:xfrm>
            <a:off x="5436096" y="1447800"/>
            <a:ext cx="369332" cy="3643313"/>
            <a:chOff x="140163" y="1571612"/>
            <a:chExt cx="369444" cy="3643317"/>
          </a:xfrm>
        </p:grpSpPr>
        <p:cxnSp>
          <p:nvCxnSpPr>
            <p:cNvPr id="14" name="直接连接符 6"/>
            <p:cNvCxnSpPr/>
            <p:nvPr/>
          </p:nvCxnSpPr>
          <p:spPr bwMode="auto">
            <a:xfrm rot="16200000" flipH="1">
              <a:off x="-1321580" y="3393271"/>
              <a:ext cx="3643317" cy="0"/>
            </a:xfrm>
            <a:prstGeom prst="line">
              <a:avLst/>
            </a:prstGeom>
            <a:solidFill>
              <a:srgbClr val="FFC000">
                <a:alpha val="49000"/>
              </a:srgbClr>
            </a:solidFill>
            <a:ln>
              <a:solidFill>
                <a:srgbClr val="00B050"/>
              </a:solidFill>
              <a:prstDash val="lgDashDot"/>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51224" name="TextBox 42"/>
            <p:cNvSpPr txBox="1">
              <a:spLocks noChangeArrowheads="1"/>
            </p:cNvSpPr>
            <p:nvPr/>
          </p:nvSpPr>
          <p:spPr bwMode="auto">
            <a:xfrm flipV="1">
              <a:off x="140163" y="1571612"/>
              <a:ext cx="369444" cy="2584453"/>
            </a:xfrm>
            <a:prstGeom prst="rect">
              <a:avLst/>
            </a:prstGeom>
            <a:solidFill>
              <a:srgbClr val="FFC000">
                <a:alpha val="49019"/>
              </a:srgbClr>
            </a:solidFill>
            <a:ln w="9525">
              <a:noFill/>
              <a:miter lim="800000"/>
              <a:headEnd/>
              <a:tailEnd/>
            </a:ln>
          </p:spPr>
          <p:txBody>
            <a:bodyPr vert="eaVert">
              <a:spAutoFit/>
            </a:bodyPr>
            <a:lstStyle/>
            <a:p>
              <a:pPr fontAlgn="base">
                <a:spcBef>
                  <a:spcPct val="0"/>
                </a:spcBef>
                <a:spcAft>
                  <a:spcPct val="0"/>
                </a:spcAft>
              </a:pPr>
              <a:r>
                <a:rPr lang="en-US" altLang="zh-CN" sz="1200" b="1" dirty="0" smtClean="0">
                  <a:solidFill>
                    <a:srgbClr val="00B050"/>
                  </a:solidFill>
                </a:rPr>
                <a:t>2016.09. </a:t>
              </a:r>
              <a:r>
                <a:rPr lang="en-US" altLang="zh-CN" sz="1200" b="1" dirty="0" err="1" smtClean="0">
                  <a:solidFill>
                    <a:srgbClr val="00B050"/>
                  </a:solidFill>
                </a:rPr>
                <a:t>Linac</a:t>
              </a:r>
              <a:r>
                <a:rPr lang="en-US" altLang="zh-CN" sz="1200" b="1" dirty="0" smtClean="0">
                  <a:solidFill>
                    <a:srgbClr val="00B050"/>
                  </a:solidFill>
                </a:rPr>
                <a:t> beam operation</a:t>
              </a:r>
              <a:endParaRPr lang="en-US" altLang="zh-CN" sz="1200" b="1" dirty="0">
                <a:solidFill>
                  <a:srgbClr val="00B050"/>
                </a:solidFill>
              </a:endParaRPr>
            </a:p>
          </p:txBody>
        </p:sp>
      </p:grpSp>
      <p:grpSp>
        <p:nvGrpSpPr>
          <p:cNvPr id="15" name="组合 79"/>
          <p:cNvGrpSpPr>
            <a:grpSpLocks/>
          </p:cNvGrpSpPr>
          <p:nvPr/>
        </p:nvGrpSpPr>
        <p:grpSpPr bwMode="auto">
          <a:xfrm>
            <a:off x="6722948" y="1447802"/>
            <a:ext cx="369332" cy="3643313"/>
            <a:chOff x="428282" y="1571614"/>
            <a:chExt cx="369444" cy="3643317"/>
          </a:xfrm>
        </p:grpSpPr>
        <p:cxnSp>
          <p:nvCxnSpPr>
            <p:cNvPr id="16" name="直接连接符 6"/>
            <p:cNvCxnSpPr/>
            <p:nvPr/>
          </p:nvCxnSpPr>
          <p:spPr bwMode="auto">
            <a:xfrm rot="16200000" flipH="1">
              <a:off x="-1388584" y="3393273"/>
              <a:ext cx="3643317" cy="0"/>
            </a:xfrm>
            <a:prstGeom prst="line">
              <a:avLst/>
            </a:prstGeom>
            <a:solidFill>
              <a:srgbClr val="FFC000">
                <a:alpha val="49000"/>
              </a:srgbClr>
            </a:solidFill>
            <a:ln>
              <a:solidFill>
                <a:srgbClr val="00B050"/>
              </a:solidFill>
              <a:prstDash val="lgDashDot"/>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51227" name="TextBox 42"/>
            <p:cNvSpPr txBox="1">
              <a:spLocks noChangeArrowheads="1"/>
            </p:cNvSpPr>
            <p:nvPr/>
          </p:nvSpPr>
          <p:spPr bwMode="auto">
            <a:xfrm flipV="1">
              <a:off x="428282" y="1604204"/>
              <a:ext cx="369444" cy="2584453"/>
            </a:xfrm>
            <a:prstGeom prst="rect">
              <a:avLst/>
            </a:prstGeom>
            <a:solidFill>
              <a:srgbClr val="FFC000">
                <a:alpha val="49019"/>
              </a:srgbClr>
            </a:solidFill>
            <a:ln w="9525">
              <a:noFill/>
              <a:miter lim="800000"/>
              <a:headEnd/>
              <a:tailEnd/>
            </a:ln>
          </p:spPr>
          <p:txBody>
            <a:bodyPr vert="eaVert">
              <a:spAutoFit/>
            </a:bodyPr>
            <a:lstStyle/>
            <a:p>
              <a:pPr fontAlgn="base">
                <a:spcBef>
                  <a:spcPct val="0"/>
                </a:spcBef>
                <a:spcAft>
                  <a:spcPct val="0"/>
                </a:spcAft>
              </a:pPr>
              <a:r>
                <a:rPr lang="en-US" altLang="zh-CN" sz="1200" b="1" dirty="0" smtClean="0">
                  <a:solidFill>
                    <a:srgbClr val="00B050"/>
                  </a:solidFill>
                </a:rPr>
                <a:t>2017.01. </a:t>
              </a:r>
              <a:r>
                <a:rPr lang="en-US" altLang="zh-CN" sz="1200" b="1" dirty="0">
                  <a:solidFill>
                    <a:srgbClr val="00B050"/>
                  </a:solidFill>
                </a:rPr>
                <a:t>RCS </a:t>
              </a:r>
              <a:r>
                <a:rPr lang="en-US" altLang="zh-CN" sz="1200" b="1" dirty="0" smtClean="0">
                  <a:solidFill>
                    <a:srgbClr val="00B050"/>
                  </a:solidFill>
                </a:rPr>
                <a:t>beam commission</a:t>
              </a:r>
              <a:endParaRPr lang="en-US" altLang="zh-CN" sz="1200" b="1" dirty="0">
                <a:solidFill>
                  <a:srgbClr val="00B050"/>
                </a:solidFill>
              </a:endParaRPr>
            </a:p>
          </p:txBody>
        </p:sp>
      </p:grpSp>
      <p:grpSp>
        <p:nvGrpSpPr>
          <p:cNvPr id="17" name="组合 79"/>
          <p:cNvGrpSpPr>
            <a:grpSpLocks/>
          </p:cNvGrpSpPr>
          <p:nvPr/>
        </p:nvGrpSpPr>
        <p:grpSpPr bwMode="auto">
          <a:xfrm>
            <a:off x="7380312" y="1447800"/>
            <a:ext cx="369332" cy="3675905"/>
            <a:chOff x="286844" y="1571612"/>
            <a:chExt cx="369444" cy="3675909"/>
          </a:xfrm>
        </p:grpSpPr>
        <p:cxnSp>
          <p:nvCxnSpPr>
            <p:cNvPr id="7" name="直接连接符 6"/>
            <p:cNvCxnSpPr/>
            <p:nvPr/>
          </p:nvCxnSpPr>
          <p:spPr bwMode="auto">
            <a:xfrm rot="16200000" flipH="1">
              <a:off x="-1174666" y="3425863"/>
              <a:ext cx="3643317" cy="0"/>
            </a:xfrm>
            <a:prstGeom prst="line">
              <a:avLst/>
            </a:prstGeom>
            <a:solidFill>
              <a:srgbClr val="FFC000">
                <a:alpha val="49000"/>
              </a:srgbClr>
            </a:solidFill>
            <a:ln>
              <a:solidFill>
                <a:srgbClr val="00B050"/>
              </a:solidFill>
              <a:prstDash val="lgDashDot"/>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51230" name="TextBox 42"/>
            <p:cNvSpPr txBox="1">
              <a:spLocks noChangeArrowheads="1"/>
            </p:cNvSpPr>
            <p:nvPr/>
          </p:nvSpPr>
          <p:spPr bwMode="auto">
            <a:xfrm flipV="1">
              <a:off x="286844" y="1571612"/>
              <a:ext cx="369444" cy="2584453"/>
            </a:xfrm>
            <a:prstGeom prst="rect">
              <a:avLst/>
            </a:prstGeom>
            <a:solidFill>
              <a:srgbClr val="FFC000">
                <a:alpha val="49019"/>
              </a:srgbClr>
            </a:solidFill>
            <a:ln w="9525">
              <a:noFill/>
              <a:miter lim="800000"/>
              <a:headEnd/>
              <a:tailEnd/>
            </a:ln>
          </p:spPr>
          <p:txBody>
            <a:bodyPr vert="eaVert">
              <a:spAutoFit/>
            </a:bodyPr>
            <a:lstStyle/>
            <a:p>
              <a:pPr fontAlgn="base">
                <a:spcBef>
                  <a:spcPct val="0"/>
                </a:spcBef>
                <a:spcAft>
                  <a:spcPct val="0"/>
                </a:spcAft>
              </a:pPr>
              <a:r>
                <a:rPr lang="en-US" altLang="zh-CN" sz="1200" b="1" dirty="0" smtClean="0">
                  <a:solidFill>
                    <a:srgbClr val="00B050"/>
                  </a:solidFill>
                </a:rPr>
                <a:t>2017.09. </a:t>
              </a:r>
              <a:r>
                <a:rPr lang="en-US" altLang="zh-CN" sz="1200" b="1" dirty="0">
                  <a:solidFill>
                    <a:srgbClr val="00B050"/>
                  </a:solidFill>
                </a:rPr>
                <a:t>Beam on target</a:t>
              </a:r>
            </a:p>
          </p:txBody>
        </p:sp>
      </p:grpSp>
      <p:grpSp>
        <p:nvGrpSpPr>
          <p:cNvPr id="28" name="组合 79"/>
          <p:cNvGrpSpPr>
            <a:grpSpLocks/>
          </p:cNvGrpSpPr>
          <p:nvPr/>
        </p:nvGrpSpPr>
        <p:grpSpPr bwMode="auto">
          <a:xfrm>
            <a:off x="3914636" y="1441871"/>
            <a:ext cx="369332" cy="3643313"/>
            <a:chOff x="-465948" y="1571612"/>
            <a:chExt cx="369444" cy="3643317"/>
          </a:xfrm>
        </p:grpSpPr>
        <p:cxnSp>
          <p:nvCxnSpPr>
            <p:cNvPr id="29" name="直接连接符 6"/>
            <p:cNvCxnSpPr/>
            <p:nvPr/>
          </p:nvCxnSpPr>
          <p:spPr bwMode="auto">
            <a:xfrm rot="16200000" flipH="1">
              <a:off x="-1918163" y="3393271"/>
              <a:ext cx="3643317" cy="0"/>
            </a:xfrm>
            <a:prstGeom prst="line">
              <a:avLst/>
            </a:prstGeom>
            <a:solidFill>
              <a:srgbClr val="FFC000">
                <a:alpha val="49000"/>
              </a:srgbClr>
            </a:solidFill>
            <a:ln>
              <a:solidFill>
                <a:srgbClr val="00B050"/>
              </a:solidFill>
              <a:prstDash val="lgDashDot"/>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30" name="TextBox 42"/>
            <p:cNvSpPr txBox="1">
              <a:spLocks noChangeArrowheads="1"/>
            </p:cNvSpPr>
            <p:nvPr/>
          </p:nvSpPr>
          <p:spPr bwMode="auto">
            <a:xfrm flipV="1">
              <a:off x="-465948" y="1571612"/>
              <a:ext cx="369444" cy="2584453"/>
            </a:xfrm>
            <a:prstGeom prst="rect">
              <a:avLst/>
            </a:prstGeom>
            <a:solidFill>
              <a:srgbClr val="FFC000">
                <a:alpha val="49019"/>
              </a:srgbClr>
            </a:solidFill>
            <a:ln w="9525">
              <a:noFill/>
              <a:miter lim="800000"/>
              <a:headEnd/>
              <a:tailEnd/>
            </a:ln>
          </p:spPr>
          <p:txBody>
            <a:bodyPr vert="eaVert">
              <a:spAutoFit/>
            </a:bodyPr>
            <a:lstStyle/>
            <a:p>
              <a:pPr fontAlgn="base">
                <a:spcBef>
                  <a:spcPct val="0"/>
                </a:spcBef>
                <a:spcAft>
                  <a:spcPct val="0"/>
                </a:spcAft>
              </a:pPr>
              <a:r>
                <a:rPr lang="en-US" altLang="zh-CN" sz="1200" b="1" dirty="0" smtClean="0">
                  <a:solidFill>
                    <a:srgbClr val="00B050"/>
                  </a:solidFill>
                </a:rPr>
                <a:t>2015.1.  </a:t>
              </a:r>
              <a:r>
                <a:rPr lang="en-US" altLang="zh-CN" sz="1200" b="1" dirty="0" smtClean="0">
                  <a:solidFill>
                    <a:srgbClr val="00B050"/>
                  </a:solidFill>
                </a:rPr>
                <a:t>DTL-1 beam commission</a:t>
              </a:r>
              <a:endParaRPr lang="en-US" altLang="zh-CN" sz="1200" b="1" dirty="0">
                <a:solidFill>
                  <a:srgbClr val="00B050"/>
                </a:solidFill>
              </a:endParaRPr>
            </a:p>
          </p:txBody>
        </p:sp>
      </p:grpSp>
      <p:sp>
        <p:nvSpPr>
          <p:cNvPr id="25" name="Rectangle 24"/>
          <p:cNvSpPr/>
          <p:nvPr/>
        </p:nvSpPr>
        <p:spPr bwMode="auto">
          <a:xfrm>
            <a:off x="7812360" y="6525344"/>
            <a:ext cx="914400" cy="340084"/>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
        <p:nvSpPr>
          <p:cNvPr id="26" name="Rectangle 16"/>
          <p:cNvSpPr>
            <a:spLocks noChangeArrowheads="1"/>
          </p:cNvSpPr>
          <p:nvPr/>
        </p:nvSpPr>
        <p:spPr bwMode="auto">
          <a:xfrm>
            <a:off x="107504" y="794180"/>
            <a:ext cx="459197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lnSpc>
                <a:spcPct val="120000"/>
              </a:lnSpc>
              <a:spcBef>
                <a:spcPct val="30000"/>
              </a:spcBef>
              <a:spcAft>
                <a:spcPct val="20000"/>
              </a:spcAft>
              <a:buClr>
                <a:schemeClr val="tx1"/>
              </a:buClr>
              <a:buChar char="•"/>
              <a:defRPr sz="2100" b="1">
                <a:solidFill>
                  <a:srgbClr val="1679BA"/>
                </a:solidFill>
                <a:latin typeface="Arial" charset="0"/>
                <a:ea typeface="宋体" pitchFamily="2" charset="-122"/>
              </a:defRPr>
            </a:lvl1pPr>
            <a:lvl2pPr marL="742950" indent="-285750" algn="l" eaLnBrk="0" hangingPunct="0">
              <a:lnSpc>
                <a:spcPct val="120000"/>
              </a:lnSpc>
              <a:spcBef>
                <a:spcPct val="20000"/>
              </a:spcBef>
              <a:spcAft>
                <a:spcPct val="20000"/>
              </a:spcAft>
              <a:buClr>
                <a:schemeClr val="tx1"/>
              </a:buClr>
              <a:buChar char="–"/>
              <a:defRPr sz="1900" b="1">
                <a:solidFill>
                  <a:srgbClr val="4D5E68"/>
                </a:solidFill>
                <a:latin typeface="Arial" charset="0"/>
                <a:ea typeface="宋体" pitchFamily="2" charset="-122"/>
              </a:defRPr>
            </a:lvl2pPr>
            <a:lvl3pPr marL="1143000" indent="-228600" algn="l" eaLnBrk="0" hangingPunct="0">
              <a:spcBef>
                <a:spcPct val="20000"/>
              </a:spcBef>
              <a:buClr>
                <a:schemeClr val="tx1"/>
              </a:buClr>
              <a:buFont typeface="Wingdings" pitchFamily="2" charset="2"/>
              <a:buChar char="§"/>
              <a:defRPr b="1">
                <a:solidFill>
                  <a:srgbClr val="4D5E68"/>
                </a:solidFill>
                <a:latin typeface="Arial" charset="0"/>
                <a:ea typeface="宋体" pitchFamily="2" charset="-122"/>
              </a:defRPr>
            </a:lvl3pPr>
            <a:lvl4pPr marL="1600200" indent="-228600" algn="l" eaLnBrk="0" hangingPunct="0">
              <a:spcBef>
                <a:spcPct val="20000"/>
              </a:spcBef>
              <a:buChar char="–"/>
              <a:defRPr b="1">
                <a:solidFill>
                  <a:srgbClr val="4D5E68"/>
                </a:solidFill>
                <a:latin typeface="Arial" charset="0"/>
                <a:ea typeface="宋体" pitchFamily="2" charset="-122"/>
              </a:defRPr>
            </a:lvl4pPr>
            <a:lvl5pPr marL="2057400" indent="-228600" algn="l" eaLnBrk="0" hangingPunct="0">
              <a:spcBef>
                <a:spcPct val="20000"/>
              </a:spcBef>
              <a:buChar char="»"/>
              <a:defRPr b="1">
                <a:solidFill>
                  <a:srgbClr val="4D5E68"/>
                </a:solidFill>
                <a:latin typeface="Arial" charset="0"/>
                <a:ea typeface="宋体" pitchFamily="2" charset="-122"/>
              </a:defRPr>
            </a:lvl5pPr>
            <a:lvl6pPr marL="2514600" indent="-228600" eaLnBrk="0" fontAlgn="base" hangingPunct="0">
              <a:spcBef>
                <a:spcPct val="20000"/>
              </a:spcBef>
              <a:spcAft>
                <a:spcPct val="0"/>
              </a:spcAft>
              <a:buChar char="»"/>
              <a:defRPr b="1">
                <a:solidFill>
                  <a:srgbClr val="4D5E68"/>
                </a:solidFill>
                <a:latin typeface="Arial" charset="0"/>
                <a:ea typeface="宋体" pitchFamily="2" charset="-122"/>
              </a:defRPr>
            </a:lvl6pPr>
            <a:lvl7pPr marL="2971800" indent="-228600" eaLnBrk="0" fontAlgn="base" hangingPunct="0">
              <a:spcBef>
                <a:spcPct val="20000"/>
              </a:spcBef>
              <a:spcAft>
                <a:spcPct val="0"/>
              </a:spcAft>
              <a:buChar char="»"/>
              <a:defRPr b="1">
                <a:solidFill>
                  <a:srgbClr val="4D5E68"/>
                </a:solidFill>
                <a:latin typeface="Arial" charset="0"/>
                <a:ea typeface="宋体" pitchFamily="2" charset="-122"/>
              </a:defRPr>
            </a:lvl7pPr>
            <a:lvl8pPr marL="3429000" indent="-228600" eaLnBrk="0" fontAlgn="base" hangingPunct="0">
              <a:spcBef>
                <a:spcPct val="20000"/>
              </a:spcBef>
              <a:spcAft>
                <a:spcPct val="0"/>
              </a:spcAft>
              <a:buChar char="»"/>
              <a:defRPr b="1">
                <a:solidFill>
                  <a:srgbClr val="4D5E68"/>
                </a:solidFill>
                <a:latin typeface="Arial" charset="0"/>
                <a:ea typeface="宋体" pitchFamily="2" charset="-122"/>
              </a:defRPr>
            </a:lvl8pPr>
            <a:lvl9pPr marL="3886200" indent="-228600" eaLnBrk="0" fontAlgn="base" hangingPunct="0">
              <a:spcBef>
                <a:spcPct val="20000"/>
              </a:spcBef>
              <a:spcAft>
                <a:spcPct val="0"/>
              </a:spcAft>
              <a:buChar char="»"/>
              <a:defRPr b="1">
                <a:solidFill>
                  <a:srgbClr val="4D5E68"/>
                </a:solidFill>
                <a:latin typeface="Arial" charset="0"/>
                <a:ea typeface="宋体" pitchFamily="2" charset="-122"/>
              </a:defRPr>
            </a:lvl9pPr>
          </a:lstStyle>
          <a:p>
            <a:pPr fontAlgn="base">
              <a:lnSpc>
                <a:spcPct val="100000"/>
              </a:lnSpc>
              <a:spcBef>
                <a:spcPct val="0"/>
              </a:spcBef>
              <a:spcAft>
                <a:spcPct val="0"/>
              </a:spcAft>
              <a:buClrTx/>
              <a:buFontTx/>
              <a:buNone/>
            </a:pPr>
            <a:r>
              <a:rPr lang="en-US" altLang="zh-CN" sz="2200" dirty="0" smtClean="0">
                <a:solidFill>
                  <a:srgbClr val="FF0000"/>
                </a:solidFill>
              </a:rPr>
              <a:t>Plan (on time)</a:t>
            </a:r>
            <a:endParaRPr lang="en-US" altLang="zh-CN" sz="2200" dirty="0">
              <a:solidFill>
                <a:srgbClr val="FF0000"/>
              </a:solidFill>
            </a:endParaRPr>
          </a:p>
        </p:txBody>
      </p:sp>
    </p:spTree>
    <p:extLst>
      <p:ext uri="{BB962C8B-B14F-4D97-AF65-F5344CB8AC3E}">
        <p14:creationId xmlns:p14="http://schemas.microsoft.com/office/powerpoint/2010/main" val="31067335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ppt_x"/>
                                          </p:val>
                                        </p:tav>
                                        <p:tav tm="100000">
                                          <p:val>
                                            <p:strVal val="#ppt_x"/>
                                          </p:val>
                                        </p:tav>
                                      </p:tavLst>
                                    </p:anim>
                                    <p:anim calcmode="lin" valueType="num">
                                      <p:cBhvr additive="base">
                                        <p:cTn id="1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14400" y="2895600"/>
            <a:ext cx="7467600" cy="1219200"/>
          </a:xfrm>
        </p:spPr>
        <p:txBody>
          <a:bodyPr/>
          <a:lstStyle/>
          <a:p>
            <a:pPr algn="ctr" eaLnBrk="1" hangingPunct="1"/>
            <a:r>
              <a:rPr lang="en-US" altLang="zh-CN" sz="3200" dirty="0" smtClean="0">
                <a:solidFill>
                  <a:srgbClr val="1679BA"/>
                </a:solidFill>
              </a:rPr>
              <a:t>Interaction with ISIS</a:t>
            </a:r>
            <a:endParaRPr lang="en-US" altLang="zh-CN" sz="2400" dirty="0" smtClean="0">
              <a:solidFill>
                <a:srgbClr val="FF0000"/>
              </a:solidFill>
            </a:endParaRPr>
          </a:p>
        </p:txBody>
      </p:sp>
      <p:sp>
        <p:nvSpPr>
          <p:cNvPr id="3" name="Rectangle 2"/>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extLst>
      <p:ext uri="{BB962C8B-B14F-4D97-AF65-F5344CB8AC3E}">
        <p14:creationId xmlns:p14="http://schemas.microsoft.com/office/powerpoint/2010/main" val="20744096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836712"/>
            <a:ext cx="1944216" cy="576064"/>
          </a:xfrm>
        </p:spPr>
        <p:txBody>
          <a:bodyPr/>
          <a:lstStyle/>
          <a:p>
            <a:pPr algn="ctr" eaLnBrk="1" hangingPunct="1"/>
            <a:r>
              <a:rPr lang="en-US" altLang="zh-CN" sz="2800" dirty="0" smtClean="0">
                <a:solidFill>
                  <a:srgbClr val="FF3300"/>
                </a:solidFill>
              </a:rPr>
              <a:t>Contents</a:t>
            </a:r>
          </a:p>
        </p:txBody>
      </p:sp>
      <p:sp>
        <p:nvSpPr>
          <p:cNvPr id="4099" name="Rectangle 3"/>
          <p:cNvSpPr>
            <a:spLocks noGrp="1" noChangeArrowheads="1"/>
          </p:cNvSpPr>
          <p:nvPr>
            <p:ph type="body" idx="1"/>
          </p:nvPr>
        </p:nvSpPr>
        <p:spPr>
          <a:xfrm>
            <a:off x="1835696" y="1844824"/>
            <a:ext cx="5112569" cy="3816424"/>
          </a:xfrm>
        </p:spPr>
        <p:txBody>
          <a:bodyPr/>
          <a:lstStyle/>
          <a:p>
            <a:pPr eaLnBrk="1" hangingPunct="1"/>
            <a:r>
              <a:rPr lang="en-US" altLang="zh-CN" dirty="0" smtClean="0"/>
              <a:t>Design Overview of the Accelerator</a:t>
            </a:r>
          </a:p>
          <a:p>
            <a:pPr eaLnBrk="1" hangingPunct="1"/>
            <a:r>
              <a:rPr lang="en-US" altLang="zh-CN" dirty="0" smtClean="0"/>
              <a:t>Beam Commissioning</a:t>
            </a:r>
          </a:p>
          <a:p>
            <a:pPr eaLnBrk="1" hangingPunct="1"/>
            <a:r>
              <a:rPr lang="en-US" altLang="zh-CN" dirty="0" smtClean="0"/>
              <a:t>Mass Production Progress</a:t>
            </a:r>
          </a:p>
          <a:p>
            <a:pPr eaLnBrk="1" hangingPunct="1"/>
            <a:r>
              <a:rPr lang="en-US" altLang="zh-CN" dirty="0" smtClean="0"/>
              <a:t>Measurement and Test Results</a:t>
            </a:r>
          </a:p>
          <a:p>
            <a:pPr eaLnBrk="1" hangingPunct="1"/>
            <a:r>
              <a:rPr lang="en-US" altLang="zh-CN" dirty="0" smtClean="0"/>
              <a:t>Installation Status</a:t>
            </a:r>
          </a:p>
          <a:p>
            <a:pPr eaLnBrk="1" hangingPunct="1"/>
            <a:r>
              <a:rPr lang="en-US" altLang="zh-CN" dirty="0" smtClean="0"/>
              <a:t>Project Management</a:t>
            </a:r>
          </a:p>
          <a:p>
            <a:pPr eaLnBrk="1" hangingPunct="1"/>
            <a:r>
              <a:rPr lang="en-US" altLang="zh-CN" dirty="0" smtClean="0"/>
              <a:t>Interaction with ISIS</a:t>
            </a:r>
          </a:p>
        </p:txBody>
      </p:sp>
      <p:sp>
        <p:nvSpPr>
          <p:cNvPr id="2" name="Rectangle 1"/>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990188" cy="348445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284984"/>
            <a:ext cx="2011835" cy="3573016"/>
          </a:xfrm>
          <a:prstGeom prst="rect">
            <a:avLst/>
          </a:prstGeom>
        </p:spPr>
      </p:pic>
      <p:pic>
        <p:nvPicPr>
          <p:cNvPr id="6"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11834" y="4581128"/>
            <a:ext cx="7132166" cy="2276872"/>
          </a:xfrm>
          <a:prstGeom prst="rect">
            <a:avLst/>
          </a:prstGeom>
        </p:spPr>
      </p:pic>
      <p:sp>
        <p:nvSpPr>
          <p:cNvPr id="7" name="TextBox 6"/>
          <p:cNvSpPr txBox="1"/>
          <p:nvPr/>
        </p:nvSpPr>
        <p:spPr>
          <a:xfrm>
            <a:off x="7055768" y="0"/>
            <a:ext cx="2088232" cy="523220"/>
          </a:xfrm>
          <a:prstGeom prst="rect">
            <a:avLst/>
          </a:prstGeom>
          <a:noFill/>
        </p:spPr>
        <p:txBody>
          <a:bodyPr wrap="square" rtlCol="0">
            <a:spAutoFit/>
          </a:bodyPr>
          <a:lstStyle/>
          <a:p>
            <a:r>
              <a:rPr lang="en-GB" sz="2800" b="1" dirty="0" smtClean="0">
                <a:solidFill>
                  <a:srgbClr val="FF0000"/>
                </a:solidFill>
                <a:latin typeface="Arial" panose="020B0604020202020204" pitchFamily="34" charset="0"/>
                <a:cs typeface="Arial" panose="020B0604020202020204" pitchFamily="34" charset="0"/>
              </a:rPr>
              <a:t>Ion Source</a:t>
            </a:r>
            <a:endParaRPr lang="en-GB" sz="2800" b="1" dirty="0">
              <a:solidFill>
                <a:srgbClr val="FF0000"/>
              </a:solidFill>
              <a:latin typeface="Arial" panose="020B0604020202020204" pitchFamily="34" charset="0"/>
              <a:cs typeface="Arial" panose="020B0604020202020204" pitchFamily="34" charset="0"/>
            </a:endParaRPr>
          </a:p>
        </p:txBody>
      </p:sp>
      <p:sp>
        <p:nvSpPr>
          <p:cNvPr id="8" name="TextBox 7"/>
          <p:cNvSpPr txBox="1"/>
          <p:nvPr/>
        </p:nvSpPr>
        <p:spPr>
          <a:xfrm>
            <a:off x="5148064" y="952489"/>
            <a:ext cx="3744416" cy="2554545"/>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The CSNS ion source is a surface plasma Penning source based directly on the ISIS ion source. Collaboration began in 2006, with tests of Chinese manufactured components at ISIS.</a:t>
            </a:r>
          </a:p>
          <a:p>
            <a:pPr marL="285750" indent="-285750">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An ion source test rig was run at the Technical University of Dongguan, and then installed at CSNS.</a:t>
            </a:r>
          </a:p>
        </p:txBody>
      </p:sp>
      <p:sp>
        <p:nvSpPr>
          <p:cNvPr id="9" name="TextBox 8"/>
          <p:cNvSpPr txBox="1"/>
          <p:nvPr/>
        </p:nvSpPr>
        <p:spPr>
          <a:xfrm>
            <a:off x="2195733" y="3717032"/>
            <a:ext cx="6696745" cy="584775"/>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Successful beam tests (along with the RFQ and MEBT) were carried out on CSNS during 2015.</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1167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5416" y="692696"/>
            <a:ext cx="8657064" cy="1815882"/>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Collaborations </a:t>
            </a:r>
            <a:r>
              <a:rPr lang="en-GB" sz="1600" dirty="0">
                <a:latin typeface="Arial" panose="020B0604020202020204" pitchFamily="34" charset="0"/>
                <a:cs typeface="Arial" panose="020B0604020202020204" pitchFamily="34" charset="0"/>
              </a:rPr>
              <a:t>with CSNS on synchrotron radio frequency (RF) studies span a decade, with ISIS providing technical advice on the set-up of the RF system, including work on the digital Low Power RF system and the high power components used to drive the RF cavity</a:t>
            </a:r>
            <a:r>
              <a:rPr lang="en-GB" sz="1600" dirty="0" smtClean="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GB" sz="16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This </a:t>
            </a:r>
            <a:r>
              <a:rPr lang="en-GB" sz="1600" dirty="0">
                <a:latin typeface="Arial" panose="020B0604020202020204" pitchFamily="34" charset="0"/>
                <a:cs typeface="Arial" panose="020B0604020202020204" pitchFamily="34" charset="0"/>
              </a:rPr>
              <a:t>has allowed CSNS to advance rapidly in synchrotron studies, subsequently promoting the manufacture of synchrotron components within China, and thus diversifying the supply chain and driving innovation in the field</a:t>
            </a:r>
            <a:r>
              <a:rPr lang="en-GB" sz="1600" dirty="0" smtClean="0">
                <a:latin typeface="Arial" panose="020B0604020202020204" pitchFamily="34" charset="0"/>
                <a:cs typeface="Arial" panose="020B0604020202020204" pitchFamily="34" charset="0"/>
              </a:rPr>
              <a:t>.</a:t>
            </a:r>
            <a:endParaRPr lang="en-GB" sz="1600" dirty="0">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75064" y="4521504"/>
            <a:ext cx="4160884" cy="2336496"/>
          </a:xfrm>
          <a:prstGeom prst="rect">
            <a:avLst/>
          </a:prstGeom>
        </p:spPr>
      </p:pic>
      <p:pic>
        <p:nvPicPr>
          <p:cNvPr id="1026" name="Picture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 y="2708920"/>
            <a:ext cx="3034454" cy="22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508104" y="0"/>
            <a:ext cx="3635896" cy="523220"/>
          </a:xfrm>
          <a:prstGeom prst="rect">
            <a:avLst/>
          </a:prstGeom>
          <a:noFill/>
        </p:spPr>
        <p:txBody>
          <a:bodyPr wrap="square" rtlCol="0">
            <a:spAutoFit/>
          </a:bodyPr>
          <a:lstStyle/>
          <a:p>
            <a:r>
              <a:rPr lang="en-GB" sz="2800" b="1" dirty="0" smtClean="0">
                <a:solidFill>
                  <a:srgbClr val="FF0000"/>
                </a:solidFill>
                <a:latin typeface="Arial" panose="020B0604020202020204" pitchFamily="34" charset="0"/>
                <a:cs typeface="Arial" panose="020B0604020202020204" pitchFamily="34" charset="0"/>
              </a:rPr>
              <a:t>Swept-frequency RF</a:t>
            </a:r>
            <a:endParaRPr lang="en-GB" sz="2800" b="1" dirty="0">
              <a:solidFill>
                <a:srgbClr val="FF0000"/>
              </a:solidFill>
              <a:latin typeface="Arial" panose="020B0604020202020204" pitchFamily="34" charset="0"/>
              <a:cs typeface="Arial" panose="020B0604020202020204" pitchFamily="34" charset="0"/>
            </a:endParaRPr>
          </a:p>
        </p:txBody>
      </p:sp>
      <p:sp>
        <p:nvSpPr>
          <p:cNvPr id="2" name="TextBox 1"/>
          <p:cNvSpPr txBox="1"/>
          <p:nvPr/>
        </p:nvSpPr>
        <p:spPr>
          <a:xfrm>
            <a:off x="3123788" y="2636912"/>
            <a:ext cx="5768692" cy="1569660"/>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Dr Weiling Huang visited ISIS from October 2012 to April 2013 and </a:t>
            </a:r>
            <a:r>
              <a:rPr lang="en-GB" sz="1600" dirty="0">
                <a:latin typeface="Arial" panose="020B0604020202020204" pitchFamily="34" charset="0"/>
                <a:cs typeface="Arial" panose="020B0604020202020204" pitchFamily="34" charset="0"/>
              </a:rPr>
              <a:t>used her expertise in computer simulation to help develop a finite-element model of the ISIS RF cavities, and </a:t>
            </a:r>
            <a:r>
              <a:rPr lang="en-GB" sz="1600" dirty="0" smtClean="0">
                <a:latin typeface="Arial" panose="020B0604020202020204" pitchFamily="34" charset="0"/>
                <a:cs typeface="Arial" panose="020B0604020202020204" pitchFamily="34" charset="0"/>
              </a:rPr>
              <a:t>took </a:t>
            </a:r>
            <a:r>
              <a:rPr lang="en-GB" sz="1600" dirty="0">
                <a:latin typeface="Arial" panose="020B0604020202020204" pitchFamily="34" charset="0"/>
                <a:cs typeface="Arial" panose="020B0604020202020204" pitchFamily="34" charset="0"/>
              </a:rPr>
              <a:t>the opportunity to learn some of the practicalities of the operation of RF systems on a large particle accelerator</a:t>
            </a:r>
            <a:r>
              <a:rPr lang="en-GB" sz="1600" dirty="0" smtClean="0">
                <a:latin typeface="Arial" panose="020B0604020202020204" pitchFamily="34" charset="0"/>
                <a:cs typeface="Arial" panose="020B0604020202020204" pitchFamily="34" charset="0"/>
              </a:rPr>
              <a:t>. </a:t>
            </a:r>
            <a:endParaRPr lang="en-GB" sz="1600" dirty="0">
              <a:latin typeface="Arial" panose="020B0604020202020204" pitchFamily="34" charset="0"/>
              <a:cs typeface="Arial" panose="020B0604020202020204" pitchFamily="34" charset="0"/>
            </a:endParaRPr>
          </a:p>
        </p:txBody>
      </p:sp>
      <p:sp>
        <p:nvSpPr>
          <p:cNvPr id="5" name="TextBox 4"/>
          <p:cNvSpPr txBox="1"/>
          <p:nvPr/>
        </p:nvSpPr>
        <p:spPr>
          <a:xfrm>
            <a:off x="235416" y="5104977"/>
            <a:ext cx="4624616" cy="1569660"/>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Dr Li Xiao and Ms </a:t>
            </a:r>
            <a:r>
              <a:rPr lang="en-GB" sz="1600" dirty="0">
                <a:latin typeface="Arial" panose="020B0604020202020204" pitchFamily="34" charset="0"/>
                <a:cs typeface="Arial" panose="020B0604020202020204" pitchFamily="34" charset="0"/>
              </a:rPr>
              <a:t>Sun Hong visited ISIS in March </a:t>
            </a:r>
            <a:r>
              <a:rPr lang="en-GB" sz="1600" dirty="0" smtClean="0">
                <a:latin typeface="Arial" panose="020B0604020202020204" pitchFamily="34" charset="0"/>
                <a:cs typeface="Arial" panose="020B0604020202020204" pitchFamily="34" charset="0"/>
              </a:rPr>
              <a:t>2015 to observe RF </a:t>
            </a:r>
            <a:r>
              <a:rPr lang="en-GB" sz="1600" dirty="0">
                <a:latin typeface="Arial" panose="020B0604020202020204" pitchFamily="34" charset="0"/>
                <a:cs typeface="Arial" panose="020B0604020202020204" pitchFamily="34" charset="0"/>
              </a:rPr>
              <a:t>and general machine set-up, </a:t>
            </a:r>
            <a:r>
              <a:rPr lang="en-GB" sz="1600" dirty="0" smtClean="0">
                <a:latin typeface="Arial" panose="020B0604020202020204" pitchFamily="34" charset="0"/>
                <a:cs typeface="Arial" panose="020B0604020202020204" pitchFamily="34" charset="0"/>
              </a:rPr>
              <a:t>discuss the </a:t>
            </a:r>
            <a:r>
              <a:rPr lang="en-GB" sz="1600" dirty="0">
                <a:latin typeface="Arial" panose="020B0604020202020204" pitchFamily="34" charset="0"/>
                <a:cs typeface="Arial" panose="020B0604020202020204" pitchFamily="34" charset="0"/>
              </a:rPr>
              <a:t>system architecture for the ISIS and CSNS digital LPRF </a:t>
            </a:r>
            <a:r>
              <a:rPr lang="en-GB" sz="1600" dirty="0" smtClean="0">
                <a:latin typeface="Arial" panose="020B0604020202020204" pitchFamily="34" charset="0"/>
                <a:cs typeface="Arial" panose="020B0604020202020204" pitchFamily="34" charset="0"/>
              </a:rPr>
              <a:t>systems, </a:t>
            </a:r>
            <a:r>
              <a:rPr lang="en-GB" sz="1600" dirty="0">
                <a:latin typeface="Arial" panose="020B0604020202020204" pitchFamily="34" charset="0"/>
                <a:cs typeface="Arial" panose="020B0604020202020204" pitchFamily="34" charset="0"/>
              </a:rPr>
              <a:t>and </a:t>
            </a:r>
            <a:r>
              <a:rPr lang="en-GB" sz="1600" dirty="0" smtClean="0">
                <a:latin typeface="Arial" panose="020B0604020202020204" pitchFamily="34" charset="0"/>
                <a:cs typeface="Arial" panose="020B0604020202020204" pitchFamily="34" charset="0"/>
              </a:rPr>
              <a:t>see development work </a:t>
            </a:r>
            <a:r>
              <a:rPr lang="en-GB" sz="1600" dirty="0">
                <a:latin typeface="Arial" panose="020B0604020202020204" pitchFamily="34" charset="0"/>
                <a:cs typeface="Arial" panose="020B0604020202020204" pitchFamily="34" charset="0"/>
              </a:rPr>
              <a:t>on </a:t>
            </a:r>
            <a:r>
              <a:rPr lang="en-GB" sz="1600" dirty="0" smtClean="0">
                <a:latin typeface="Arial" panose="020B0604020202020204" pitchFamily="34" charset="0"/>
                <a:cs typeface="Arial" panose="020B0604020202020204" pitchFamily="34" charset="0"/>
              </a:rPr>
              <a:t>a TH558 </a:t>
            </a:r>
            <a:r>
              <a:rPr lang="en-GB" sz="1600" dirty="0">
                <a:latin typeface="Arial" panose="020B0604020202020204" pitchFamily="34" charset="0"/>
                <a:cs typeface="Arial" panose="020B0604020202020204" pitchFamily="34" charset="0"/>
              </a:rPr>
              <a:t>based high power drive </a:t>
            </a:r>
            <a:r>
              <a:rPr lang="en-GB" sz="1600" dirty="0" smtClean="0">
                <a:latin typeface="Arial" panose="020B0604020202020204" pitchFamily="34" charset="0"/>
                <a:cs typeface="Arial" panose="020B0604020202020204" pitchFamily="34" charset="0"/>
              </a:rPr>
              <a:t>amplifier</a:t>
            </a:r>
            <a:r>
              <a:rPr lang="en-GB" sz="16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748757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494" y="2057209"/>
            <a:ext cx="3779911" cy="3098937"/>
          </a:xfrm>
        </p:spPr>
        <p:txBody>
          <a:bodyPr>
            <a:normAutofit/>
          </a:bodyPr>
          <a:lstStyle/>
          <a:p>
            <a:pPr>
              <a:spcBef>
                <a:spcPts val="600"/>
              </a:spcBef>
            </a:pPr>
            <a:r>
              <a:rPr lang="en-GB" sz="1600" dirty="0" smtClean="0">
                <a:latin typeface="Arial" panose="020B0604020202020204" pitchFamily="34" charset="0"/>
                <a:cs typeface="Arial" panose="020B0604020202020204" pitchFamily="34" charset="0"/>
              </a:rPr>
              <a:t>0.5 µm foils strip H</a:t>
            </a:r>
            <a:r>
              <a:rPr lang="en-GB" sz="1600" baseline="30000" dirty="0" smtClean="0">
                <a:latin typeface="Gill Sans MT"/>
                <a:cs typeface="Arial" panose="020B0604020202020204" pitchFamily="34" charset="0"/>
              </a:rPr>
              <a:t>–</a:t>
            </a:r>
            <a:r>
              <a:rPr lang="en-GB" sz="1600" dirty="0" smtClean="0">
                <a:latin typeface="Arial" panose="020B0604020202020204" pitchFamily="34" charset="0"/>
                <a:cs typeface="Arial" panose="020B0604020202020204" pitchFamily="34" charset="0"/>
              </a:rPr>
              <a:t> to p</a:t>
            </a:r>
            <a:r>
              <a:rPr lang="en-GB" sz="1600" baseline="30000" dirty="0" smtClean="0">
                <a:latin typeface="Arial" panose="020B0604020202020204" pitchFamily="34" charset="0"/>
                <a:cs typeface="Arial" panose="020B0604020202020204" pitchFamily="34" charset="0"/>
              </a:rPr>
              <a:t>+</a:t>
            </a:r>
            <a:r>
              <a:rPr lang="en-GB" sz="1600" dirty="0" smtClean="0">
                <a:latin typeface="Arial" panose="020B0604020202020204" pitchFamily="34" charset="0"/>
                <a:cs typeface="Arial" panose="020B0604020202020204" pitchFamily="34" charset="0"/>
              </a:rPr>
              <a:t> at injection.</a:t>
            </a:r>
          </a:p>
          <a:p>
            <a:pPr>
              <a:spcBef>
                <a:spcPts val="600"/>
              </a:spcBef>
            </a:pPr>
            <a:r>
              <a:rPr lang="en-GB" sz="1600" dirty="0" smtClean="0">
                <a:latin typeface="Arial" panose="020B0604020202020204" pitchFamily="34" charset="0"/>
                <a:cs typeface="Arial" panose="020B0604020202020204" pitchFamily="34" charset="0"/>
              </a:rPr>
              <a:t>New commercial carbon foils tested:</a:t>
            </a:r>
          </a:p>
          <a:p>
            <a:pPr lvl="1"/>
            <a:r>
              <a:rPr lang="en-GB" sz="1600" dirty="0" smtClean="0">
                <a:latin typeface="Arial" panose="020B0604020202020204" pitchFamily="34" charset="0"/>
                <a:cs typeface="Arial" panose="020B0604020202020204" pitchFamily="34" charset="0"/>
              </a:rPr>
              <a:t>Much more robust.</a:t>
            </a:r>
          </a:p>
          <a:p>
            <a:pPr lvl="1"/>
            <a:r>
              <a:rPr lang="en-GB" sz="1600" dirty="0" smtClean="0">
                <a:latin typeface="Arial" panose="020B0604020202020204" pitchFamily="34" charset="0"/>
                <a:cs typeface="Arial" panose="020B0604020202020204" pitchFamily="34" charset="0"/>
              </a:rPr>
              <a:t>Simplified installation.</a:t>
            </a:r>
          </a:p>
          <a:p>
            <a:pPr lvl="1"/>
            <a:r>
              <a:rPr lang="en-GB" sz="1600" dirty="0" smtClean="0">
                <a:latin typeface="Arial" panose="020B0604020202020204" pitchFamily="34" charset="0"/>
                <a:cs typeface="Arial" panose="020B0604020202020204" pitchFamily="34" charset="0"/>
              </a:rPr>
              <a:t>Reduced staff effort, downtime, dose and potential contamination.</a:t>
            </a:r>
          </a:p>
          <a:p>
            <a:pPr lvl="1"/>
            <a:r>
              <a:rPr lang="en-GB" sz="1600" dirty="0" smtClean="0">
                <a:latin typeface="Arial" panose="020B0604020202020204" pitchFamily="34" charset="0"/>
                <a:cs typeface="Arial" panose="020B0604020202020204" pitchFamily="34" charset="0"/>
              </a:rPr>
              <a:t>Suitable for future injection energy increase.</a:t>
            </a:r>
            <a:endParaRPr lang="en-GB" sz="1600" dirty="0"/>
          </a:p>
        </p:txBody>
      </p:sp>
      <p:grpSp>
        <p:nvGrpSpPr>
          <p:cNvPr id="2" name="Group 1"/>
          <p:cNvGrpSpPr/>
          <p:nvPr/>
        </p:nvGrpSpPr>
        <p:grpSpPr>
          <a:xfrm>
            <a:off x="6084" y="0"/>
            <a:ext cx="3158586" cy="1887562"/>
            <a:chOff x="90954" y="3651439"/>
            <a:chExt cx="4265022" cy="2600598"/>
          </a:xfrm>
        </p:grpSpPr>
        <p:pic>
          <p:nvPicPr>
            <p:cNvPr id="4" name="Picture 2" descr="W:\isis\Foils\Experiments\Carbon Foil Tests 250615\Photos\P1010454.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22124" r="6632" b="8955"/>
            <a:stretch/>
          </p:blipFill>
          <p:spPr bwMode="auto">
            <a:xfrm>
              <a:off x="1792200" y="3651439"/>
              <a:ext cx="1381565" cy="2592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W:\isis\Foils\Experiments\Carbon Foil Tests 250615\Photos\P1010464.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5353" t="14492" r="23178"/>
            <a:stretch/>
          </p:blipFill>
          <p:spPr bwMode="auto">
            <a:xfrm>
              <a:off x="3249541" y="3657566"/>
              <a:ext cx="1106435" cy="259235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W:\isis\Foils\Experiments\Carbon Foil Tests 250615\Photos\004.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r="16368"/>
            <a:stretch/>
          </p:blipFill>
          <p:spPr bwMode="auto">
            <a:xfrm>
              <a:off x="90954" y="3660037"/>
              <a:ext cx="1625470" cy="259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385" name="Group 16384"/>
          <p:cNvGrpSpPr/>
          <p:nvPr/>
        </p:nvGrpSpPr>
        <p:grpSpPr>
          <a:xfrm>
            <a:off x="4070808" y="1198190"/>
            <a:ext cx="4751388" cy="2370137"/>
            <a:chOff x="4501132" y="3363119"/>
            <a:chExt cx="4751388" cy="2370137"/>
          </a:xfrm>
        </p:grpSpPr>
        <p:grpSp>
          <p:nvGrpSpPr>
            <p:cNvPr id="16384" name="Group 16383"/>
            <p:cNvGrpSpPr/>
            <p:nvPr/>
          </p:nvGrpSpPr>
          <p:grpSpPr>
            <a:xfrm>
              <a:off x="4501132" y="3363119"/>
              <a:ext cx="4751388" cy="2370137"/>
              <a:chOff x="4067944" y="3435127"/>
              <a:chExt cx="4751388" cy="2370137"/>
            </a:xfrm>
          </p:grpSpPr>
          <p:sp>
            <p:nvSpPr>
              <p:cNvPr id="11" name="Rectangle 3"/>
              <p:cNvSpPr>
                <a:spLocks noChangeArrowheads="1"/>
              </p:cNvSpPr>
              <p:nvPr/>
            </p:nvSpPr>
            <p:spPr bwMode="auto">
              <a:xfrm rot="20542944">
                <a:off x="4191769" y="5079777"/>
                <a:ext cx="217488" cy="420687"/>
              </a:xfrm>
              <a:prstGeom prst="rect">
                <a:avLst/>
              </a:prstGeom>
              <a:solidFill>
                <a:srgbClr val="BBE0E3"/>
              </a:solidFill>
              <a:ln w="9525">
                <a:solidFill>
                  <a:srgbClr val="000000"/>
                </a:solidFill>
                <a:miter lim="800000"/>
                <a:headEnd/>
                <a:tailEnd/>
              </a:ln>
            </p:spPr>
            <p:txBody>
              <a:bodyPr anchor="ct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endParaRPr lang="en-GB" altLang="en-US" sz="3200" b="1">
                  <a:latin typeface="Calibri" pitchFamily="34" charset="0"/>
                </a:endParaRPr>
              </a:p>
            </p:txBody>
          </p:sp>
          <p:sp>
            <p:nvSpPr>
              <p:cNvPr id="12" name="Rectangle 4"/>
              <p:cNvSpPr>
                <a:spLocks noChangeArrowheads="1"/>
              </p:cNvSpPr>
              <p:nvPr/>
            </p:nvSpPr>
            <p:spPr bwMode="auto">
              <a:xfrm>
                <a:off x="4768032" y="3914552"/>
                <a:ext cx="441325" cy="881062"/>
              </a:xfrm>
              <a:prstGeom prst="rect">
                <a:avLst/>
              </a:prstGeom>
              <a:solidFill>
                <a:srgbClr val="FFFF99"/>
              </a:solidFill>
              <a:ln w="9525">
                <a:solidFill>
                  <a:srgbClr val="000000"/>
                </a:solidFill>
                <a:miter lim="800000"/>
                <a:headEnd/>
                <a:tailEnd/>
              </a:ln>
            </p:spPr>
            <p:txBody>
              <a:bodyPr anchor="ct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endParaRPr lang="en-GB" altLang="en-US" sz="3200" b="1">
                  <a:latin typeface="Calibri" pitchFamily="34" charset="0"/>
                </a:endParaRPr>
              </a:p>
            </p:txBody>
          </p:sp>
          <p:sp>
            <p:nvSpPr>
              <p:cNvPr id="13" name="Rectangle 5"/>
              <p:cNvSpPr>
                <a:spLocks noChangeArrowheads="1"/>
              </p:cNvSpPr>
              <p:nvPr/>
            </p:nvSpPr>
            <p:spPr bwMode="auto">
              <a:xfrm>
                <a:off x="5861819" y="3914552"/>
                <a:ext cx="441325" cy="882650"/>
              </a:xfrm>
              <a:prstGeom prst="rect">
                <a:avLst/>
              </a:prstGeom>
              <a:solidFill>
                <a:srgbClr val="FFFF99"/>
              </a:solidFill>
              <a:ln w="9525">
                <a:solidFill>
                  <a:srgbClr val="000000"/>
                </a:solidFill>
                <a:miter lim="800000"/>
                <a:headEnd/>
                <a:tailEnd/>
              </a:ln>
            </p:spPr>
            <p:txBody>
              <a:bodyPr anchor="ct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endParaRPr lang="en-GB" altLang="en-US" sz="3200" b="1">
                  <a:latin typeface="Calibri" pitchFamily="34" charset="0"/>
                </a:endParaRPr>
              </a:p>
            </p:txBody>
          </p:sp>
          <p:sp>
            <p:nvSpPr>
              <p:cNvPr id="14" name="Rectangle 6"/>
              <p:cNvSpPr>
                <a:spLocks noChangeArrowheads="1"/>
              </p:cNvSpPr>
              <p:nvPr/>
            </p:nvSpPr>
            <p:spPr bwMode="auto">
              <a:xfrm>
                <a:off x="6452369" y="3914552"/>
                <a:ext cx="441325" cy="882650"/>
              </a:xfrm>
              <a:prstGeom prst="rect">
                <a:avLst/>
              </a:prstGeom>
              <a:solidFill>
                <a:srgbClr val="FFFF99"/>
              </a:solidFill>
              <a:ln w="9525">
                <a:solidFill>
                  <a:srgbClr val="000000"/>
                </a:solidFill>
                <a:miter lim="800000"/>
                <a:headEnd/>
                <a:tailEnd/>
              </a:ln>
            </p:spPr>
            <p:txBody>
              <a:bodyPr anchor="ct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endParaRPr lang="en-GB" altLang="en-US" sz="3200" b="1">
                  <a:latin typeface="Calibri" pitchFamily="34" charset="0"/>
                </a:endParaRPr>
              </a:p>
            </p:txBody>
          </p:sp>
          <p:sp>
            <p:nvSpPr>
              <p:cNvPr id="15" name="Rectangle 7"/>
              <p:cNvSpPr>
                <a:spLocks noChangeArrowheads="1"/>
              </p:cNvSpPr>
              <p:nvPr/>
            </p:nvSpPr>
            <p:spPr bwMode="auto">
              <a:xfrm>
                <a:off x="7522344" y="3914552"/>
                <a:ext cx="439738" cy="881062"/>
              </a:xfrm>
              <a:prstGeom prst="rect">
                <a:avLst/>
              </a:prstGeom>
              <a:solidFill>
                <a:srgbClr val="FFFF99"/>
              </a:solidFill>
              <a:ln w="9525">
                <a:solidFill>
                  <a:srgbClr val="000000"/>
                </a:solidFill>
                <a:miter lim="800000"/>
                <a:headEnd/>
                <a:tailEnd/>
              </a:ln>
            </p:spPr>
            <p:txBody>
              <a:bodyPr anchor="ct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endParaRPr lang="en-GB" altLang="en-US" sz="3200" b="1">
                  <a:latin typeface="Calibri" pitchFamily="34" charset="0"/>
                </a:endParaRPr>
              </a:p>
            </p:txBody>
          </p:sp>
          <p:sp>
            <p:nvSpPr>
              <p:cNvPr id="16" name="Freeform 8"/>
              <p:cNvSpPr>
                <a:spLocks/>
              </p:cNvSpPr>
              <p:nvPr/>
            </p:nvSpPr>
            <p:spPr bwMode="auto">
              <a:xfrm>
                <a:off x="4161607" y="4083199"/>
                <a:ext cx="4125912" cy="412750"/>
              </a:xfrm>
              <a:custGeom>
                <a:avLst/>
                <a:gdLst>
                  <a:gd name="T0" fmla="*/ 0 w 13932"/>
                  <a:gd name="T1" fmla="*/ 0 h 1080"/>
                  <a:gd name="T2" fmla="*/ 2147483647 w 13932"/>
                  <a:gd name="T3" fmla="*/ 0 h 1080"/>
                  <a:gd name="T4" fmla="*/ 2147483647 w 13932"/>
                  <a:gd name="T5" fmla="*/ 2147483647 h 1080"/>
                  <a:gd name="T6" fmla="*/ 2147483647 w 13932"/>
                  <a:gd name="T7" fmla="*/ 2147483647 h 1080"/>
                  <a:gd name="T8" fmla="*/ 2147483647 w 13932"/>
                  <a:gd name="T9" fmla="*/ 2147483647 h 1080"/>
                  <a:gd name="T10" fmla="*/ 2147483647 w 13932"/>
                  <a:gd name="T11" fmla="*/ 2147483647 h 1080"/>
                  <a:gd name="T12" fmla="*/ 0 60000 65536"/>
                  <a:gd name="T13" fmla="*/ 0 60000 65536"/>
                  <a:gd name="T14" fmla="*/ 0 60000 65536"/>
                  <a:gd name="T15" fmla="*/ 0 60000 65536"/>
                  <a:gd name="T16" fmla="*/ 0 60000 65536"/>
                  <a:gd name="T17" fmla="*/ 0 60000 65536"/>
                  <a:gd name="T18" fmla="*/ 0 w 13932"/>
                  <a:gd name="T19" fmla="*/ 0 h 1080"/>
                  <a:gd name="T20" fmla="*/ 13932 w 13932"/>
                  <a:gd name="T21" fmla="*/ 1080 h 1080"/>
                </a:gdLst>
                <a:ahLst/>
                <a:cxnLst>
                  <a:cxn ang="T12">
                    <a:pos x="T0" y="T1"/>
                  </a:cxn>
                  <a:cxn ang="T13">
                    <a:pos x="T2" y="T3"/>
                  </a:cxn>
                  <a:cxn ang="T14">
                    <a:pos x="T4" y="T5"/>
                  </a:cxn>
                  <a:cxn ang="T15">
                    <a:pos x="T6" y="T7"/>
                  </a:cxn>
                  <a:cxn ang="T16">
                    <a:pos x="T8" y="T9"/>
                  </a:cxn>
                  <a:cxn ang="T17">
                    <a:pos x="T10" y="T11"/>
                  </a:cxn>
                </a:cxnLst>
                <a:rect l="T18" t="T19" r="T20" b="T21"/>
                <a:pathLst>
                  <a:path w="13932" h="1080">
                    <a:moveTo>
                      <a:pt x="0" y="0"/>
                    </a:moveTo>
                    <a:lnTo>
                      <a:pt x="2760" y="0"/>
                    </a:lnTo>
                    <a:lnTo>
                      <a:pt x="6516" y="1068"/>
                    </a:lnTo>
                    <a:lnTo>
                      <a:pt x="8592" y="1080"/>
                    </a:lnTo>
                    <a:lnTo>
                      <a:pt x="12132" y="168"/>
                    </a:lnTo>
                    <a:lnTo>
                      <a:pt x="13932" y="168"/>
                    </a:lnTo>
                  </a:path>
                </a:pathLst>
              </a:custGeom>
              <a:noFill/>
              <a:ln w="38100" cmpd="sng">
                <a:solidFill>
                  <a:srgbClr val="FF0000"/>
                </a:solidFill>
                <a:round/>
                <a:headEnd/>
                <a:tailEnd type="triangle"/>
              </a:ln>
              <a:extLst>
                <a:ext uri="{909E8E84-426E-40DD-AFC4-6F175D3DCCD1}">
                  <a14:hiddenFill xmlns:a14="http://schemas.microsoft.com/office/drawing/2010/main">
                    <a:solidFill>
                      <a:srgbClr val="FFFFFF"/>
                    </a:solidFill>
                  </a14:hiddenFill>
                </a:ext>
              </a:extLst>
            </p:spPr>
            <p:txBody>
              <a:bodyPr/>
              <a:lstStyle/>
              <a:p>
                <a:endParaRPr lang="en-GB" b="1"/>
              </a:p>
            </p:txBody>
          </p:sp>
          <p:sp>
            <p:nvSpPr>
              <p:cNvPr id="17" name="Rectangle 9"/>
              <p:cNvSpPr>
                <a:spLocks noChangeArrowheads="1"/>
              </p:cNvSpPr>
              <p:nvPr/>
            </p:nvSpPr>
            <p:spPr bwMode="auto">
              <a:xfrm>
                <a:off x="4801369" y="4806727"/>
                <a:ext cx="390525" cy="347662"/>
              </a:xfrm>
              <a:prstGeom prst="rect">
                <a:avLst/>
              </a:prstGeom>
              <a:solidFill>
                <a:srgbClr val="FFFF99"/>
              </a:solidFill>
              <a:ln w="9525">
                <a:solidFill>
                  <a:srgbClr val="000000"/>
                </a:solidFill>
                <a:miter lim="800000"/>
                <a:headEnd/>
                <a:tailEnd/>
              </a:ln>
            </p:spPr>
            <p:txBody>
              <a:bodyPr anchor="ct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endParaRPr lang="en-GB" altLang="en-US" sz="3200" b="1">
                  <a:latin typeface="Calibri" pitchFamily="34" charset="0"/>
                </a:endParaRPr>
              </a:p>
            </p:txBody>
          </p:sp>
          <p:sp>
            <p:nvSpPr>
              <p:cNvPr id="18" name="Freeform 10"/>
              <p:cNvSpPr>
                <a:spLocks/>
              </p:cNvSpPr>
              <p:nvPr/>
            </p:nvSpPr>
            <p:spPr bwMode="auto">
              <a:xfrm>
                <a:off x="4067944" y="4274914"/>
                <a:ext cx="4139562" cy="1057275"/>
              </a:xfrm>
              <a:custGeom>
                <a:avLst/>
                <a:gdLst>
                  <a:gd name="T0" fmla="*/ 0 w 14172"/>
                  <a:gd name="T1" fmla="*/ 2147483647 h 2772"/>
                  <a:gd name="T2" fmla="*/ 2147483647 w 14172"/>
                  <a:gd name="T3" fmla="*/ 2147483647 h 2772"/>
                  <a:gd name="T4" fmla="*/ 2147483647 w 14172"/>
                  <a:gd name="T5" fmla="*/ 2147483647 h 2772"/>
                  <a:gd name="T6" fmla="*/ 2147483647 w 14172"/>
                  <a:gd name="T7" fmla="*/ 2147483647 h 2772"/>
                  <a:gd name="T8" fmla="*/ 2147483647 w 14172"/>
                  <a:gd name="T9" fmla="*/ 2147483647 h 2772"/>
                  <a:gd name="T10" fmla="*/ 2147483647 w 14172"/>
                  <a:gd name="T11" fmla="*/ 0 h 2772"/>
                  <a:gd name="T12" fmla="*/ 0 60000 65536"/>
                  <a:gd name="T13" fmla="*/ 0 60000 65536"/>
                  <a:gd name="T14" fmla="*/ 0 60000 65536"/>
                  <a:gd name="T15" fmla="*/ 0 60000 65536"/>
                  <a:gd name="T16" fmla="*/ 0 60000 65536"/>
                  <a:gd name="T17" fmla="*/ 0 60000 65536"/>
                  <a:gd name="T18" fmla="*/ 0 w 14172"/>
                  <a:gd name="T19" fmla="*/ 0 h 2772"/>
                  <a:gd name="T20" fmla="*/ 14172 w 14172"/>
                  <a:gd name="T21" fmla="*/ 2772 h 2772"/>
                  <a:gd name="connsiteX0" fmla="*/ 0 w 9803"/>
                  <a:gd name="connsiteY0" fmla="*/ 10000 h 10000"/>
                  <a:gd name="connsiteX1" fmla="*/ 2227 w 9803"/>
                  <a:gd name="connsiteY1" fmla="*/ 6320 h 10000"/>
                  <a:gd name="connsiteX2" fmla="*/ 4818 w 9803"/>
                  <a:gd name="connsiteY2" fmla="*/ 3701 h 10000"/>
                  <a:gd name="connsiteX3" fmla="*/ 6240 w 9803"/>
                  <a:gd name="connsiteY3" fmla="*/ 3571 h 10000"/>
                  <a:gd name="connsiteX4" fmla="*/ 8768 w 9803"/>
                  <a:gd name="connsiteY4" fmla="*/ 65 h 10000"/>
                  <a:gd name="connsiteX5" fmla="*/ 9803 w 9803"/>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03" h="10000">
                    <a:moveTo>
                      <a:pt x="0" y="10000"/>
                    </a:moveTo>
                    <a:lnTo>
                      <a:pt x="2227" y="6320"/>
                    </a:lnTo>
                    <a:lnTo>
                      <a:pt x="4818" y="3701"/>
                    </a:lnTo>
                    <a:lnTo>
                      <a:pt x="6240" y="3571"/>
                    </a:lnTo>
                    <a:lnTo>
                      <a:pt x="8768" y="65"/>
                    </a:lnTo>
                    <a:lnTo>
                      <a:pt x="9803" y="0"/>
                    </a:lnTo>
                  </a:path>
                </a:pathLst>
              </a:custGeom>
              <a:noFill/>
              <a:ln w="38100" cmpd="sng">
                <a:solidFill>
                  <a:srgbClr val="007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b="1"/>
              </a:p>
            </p:txBody>
          </p:sp>
          <p:sp>
            <p:nvSpPr>
              <p:cNvPr id="19" name="Rectangle 11"/>
              <p:cNvSpPr>
                <a:spLocks noChangeArrowheads="1"/>
              </p:cNvSpPr>
              <p:nvPr/>
            </p:nvSpPr>
            <p:spPr bwMode="auto">
              <a:xfrm>
                <a:off x="6368232" y="4503514"/>
                <a:ext cx="19050" cy="6762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endParaRPr lang="en-GB" altLang="en-US" sz="3200" b="1">
                  <a:latin typeface="Calibri" pitchFamily="34" charset="0"/>
                </a:endParaRPr>
              </a:p>
            </p:txBody>
          </p:sp>
          <p:sp>
            <p:nvSpPr>
              <p:cNvPr id="20" name="Rectangle 12"/>
              <p:cNvSpPr>
                <a:spLocks noChangeArrowheads="1"/>
              </p:cNvSpPr>
              <p:nvPr/>
            </p:nvSpPr>
            <p:spPr bwMode="auto">
              <a:xfrm>
                <a:off x="6320607" y="4995639"/>
                <a:ext cx="115887" cy="3048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endParaRPr lang="en-GB" altLang="en-US" sz="3200" b="1">
                  <a:latin typeface="Calibri" pitchFamily="34" charset="0"/>
                </a:endParaRPr>
              </a:p>
            </p:txBody>
          </p:sp>
          <p:sp>
            <p:nvSpPr>
              <p:cNvPr id="21" name="Text Box 13"/>
              <p:cNvSpPr txBox="1">
                <a:spLocks noChangeArrowheads="1"/>
              </p:cNvSpPr>
              <p:nvPr/>
            </p:nvSpPr>
            <p:spPr bwMode="auto">
              <a:xfrm>
                <a:off x="4715644" y="5470302"/>
                <a:ext cx="1925638"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pPr>
                  <a:spcAft>
                    <a:spcPts val="1000"/>
                  </a:spcAft>
                </a:pPr>
                <a:r>
                  <a:rPr lang="en-GB" altLang="en-US" sz="1200" b="1" dirty="0" smtClean="0">
                    <a:solidFill>
                      <a:srgbClr val="000000"/>
                    </a:solidFill>
                  </a:rPr>
                  <a:t>Sweeper</a:t>
                </a:r>
                <a:endParaRPr lang="en-US" altLang="en-US" sz="3200" b="1" dirty="0"/>
              </a:p>
            </p:txBody>
          </p:sp>
          <p:sp>
            <p:nvSpPr>
              <p:cNvPr id="22" name="Text Box 14"/>
              <p:cNvSpPr txBox="1">
                <a:spLocks noChangeArrowheads="1"/>
              </p:cNvSpPr>
              <p:nvPr/>
            </p:nvSpPr>
            <p:spPr bwMode="auto">
              <a:xfrm>
                <a:off x="6084069" y="3435127"/>
                <a:ext cx="990600"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pPr>
                  <a:spcAft>
                    <a:spcPts val="1000"/>
                  </a:spcAft>
                </a:pPr>
                <a:r>
                  <a:rPr lang="en-GB" altLang="en-US" sz="1200" b="1">
                    <a:solidFill>
                      <a:srgbClr val="000000"/>
                    </a:solidFill>
                  </a:rPr>
                  <a:t>Injection Dipoles</a:t>
                </a:r>
                <a:endParaRPr lang="en-US" altLang="en-US" sz="3200" b="1"/>
              </a:p>
            </p:txBody>
          </p:sp>
          <p:sp>
            <p:nvSpPr>
              <p:cNvPr id="23" name="Text Box 15"/>
              <p:cNvSpPr txBox="1">
                <a:spLocks noChangeArrowheads="1"/>
              </p:cNvSpPr>
              <p:nvPr/>
            </p:nvSpPr>
            <p:spPr bwMode="auto">
              <a:xfrm>
                <a:off x="6620644" y="5124227"/>
                <a:ext cx="8318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pPr>
                  <a:spcAft>
                    <a:spcPts val="1000"/>
                  </a:spcAft>
                </a:pPr>
                <a:r>
                  <a:rPr lang="en-GB" altLang="en-US" sz="1200" b="1">
                    <a:solidFill>
                      <a:srgbClr val="000000"/>
                    </a:solidFill>
                  </a:rPr>
                  <a:t>Foil</a:t>
                </a:r>
                <a:endParaRPr lang="en-US" altLang="en-US" sz="3200" b="1"/>
              </a:p>
            </p:txBody>
          </p:sp>
          <p:sp>
            <p:nvSpPr>
              <p:cNvPr id="24" name="Text Box 16"/>
              <p:cNvSpPr txBox="1">
                <a:spLocks noChangeArrowheads="1"/>
              </p:cNvSpPr>
              <p:nvPr/>
            </p:nvSpPr>
            <p:spPr bwMode="auto">
              <a:xfrm>
                <a:off x="7236594" y="5230589"/>
                <a:ext cx="1049338"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pPr>
                  <a:spcAft>
                    <a:spcPts val="1000"/>
                  </a:spcAft>
                </a:pPr>
                <a:r>
                  <a:rPr lang="en-GB" altLang="en-US" sz="1200" b="1" dirty="0">
                    <a:solidFill>
                      <a:srgbClr val="000000"/>
                    </a:solidFill>
                  </a:rPr>
                  <a:t>Injected </a:t>
                </a:r>
                <a:r>
                  <a:rPr lang="en-GB" altLang="en-US" sz="1200" b="1" dirty="0" smtClean="0">
                    <a:solidFill>
                      <a:srgbClr val="000000"/>
                    </a:solidFill>
                  </a:rPr>
                  <a:t>H</a:t>
                </a:r>
                <a:r>
                  <a:rPr lang="en-GB" altLang="en-US" sz="1200" b="1" baseline="30000" dirty="0" smtClean="0">
                    <a:solidFill>
                      <a:srgbClr val="000000"/>
                    </a:solidFill>
                  </a:rPr>
                  <a:t>-</a:t>
                </a:r>
                <a:endParaRPr lang="en-US" altLang="en-US" sz="3200" b="1" baseline="30000" dirty="0"/>
              </a:p>
            </p:txBody>
          </p:sp>
          <p:sp>
            <p:nvSpPr>
              <p:cNvPr id="26" name="Text Box 18"/>
              <p:cNvSpPr txBox="1">
                <a:spLocks noChangeArrowheads="1"/>
              </p:cNvSpPr>
              <p:nvPr/>
            </p:nvSpPr>
            <p:spPr bwMode="auto">
              <a:xfrm>
                <a:off x="7533457" y="3579143"/>
                <a:ext cx="128587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pPr>
                  <a:spcAft>
                    <a:spcPts val="1000"/>
                  </a:spcAft>
                </a:pPr>
                <a:r>
                  <a:rPr lang="en-GB" altLang="en-US" sz="1200" b="1" dirty="0" smtClean="0">
                    <a:solidFill>
                      <a:srgbClr val="000000"/>
                    </a:solidFill>
                  </a:rPr>
                  <a:t>Circulating p+</a:t>
                </a:r>
                <a:endParaRPr lang="en-US" altLang="en-US" sz="3200" b="1" dirty="0"/>
              </a:p>
            </p:txBody>
          </p:sp>
          <p:sp>
            <p:nvSpPr>
              <p:cNvPr id="28" name="Line 20"/>
              <p:cNvSpPr>
                <a:spLocks noChangeShapeType="1"/>
              </p:cNvSpPr>
              <p:nvPr/>
            </p:nvSpPr>
            <p:spPr bwMode="auto">
              <a:xfrm flipH="1" flipV="1">
                <a:off x="4388619" y="5406802"/>
                <a:ext cx="336550" cy="1841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b="1"/>
              </a:p>
            </p:txBody>
          </p:sp>
          <p:sp>
            <p:nvSpPr>
              <p:cNvPr id="29" name="Line 21"/>
              <p:cNvSpPr>
                <a:spLocks noChangeShapeType="1"/>
              </p:cNvSpPr>
              <p:nvPr/>
            </p:nvSpPr>
            <p:spPr bwMode="auto">
              <a:xfrm flipH="1" flipV="1">
                <a:off x="5134744" y="5022627"/>
                <a:ext cx="149225" cy="21113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b="1"/>
              </a:p>
            </p:txBody>
          </p:sp>
          <p:sp>
            <p:nvSpPr>
              <p:cNvPr id="30" name="Line 22"/>
              <p:cNvSpPr>
                <a:spLocks noChangeShapeType="1"/>
              </p:cNvSpPr>
              <p:nvPr/>
            </p:nvSpPr>
            <p:spPr bwMode="auto">
              <a:xfrm flipH="1">
                <a:off x="5196657" y="3735164"/>
                <a:ext cx="831850" cy="26828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b="1"/>
              </a:p>
            </p:txBody>
          </p:sp>
          <p:sp>
            <p:nvSpPr>
              <p:cNvPr id="31" name="Line 23"/>
              <p:cNvSpPr>
                <a:spLocks noChangeShapeType="1"/>
              </p:cNvSpPr>
              <p:nvPr/>
            </p:nvSpPr>
            <p:spPr bwMode="auto">
              <a:xfrm>
                <a:off x="6750819" y="3716114"/>
                <a:ext cx="815975" cy="3079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b="1"/>
              </a:p>
            </p:txBody>
          </p:sp>
          <p:sp>
            <p:nvSpPr>
              <p:cNvPr id="32" name="Line 24"/>
              <p:cNvSpPr>
                <a:spLocks noChangeShapeType="1"/>
              </p:cNvSpPr>
              <p:nvPr/>
            </p:nvSpPr>
            <p:spPr bwMode="auto">
              <a:xfrm flipH="1">
                <a:off x="6007869" y="3873277"/>
                <a:ext cx="168275" cy="2254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b="1"/>
              </a:p>
            </p:txBody>
          </p:sp>
          <p:sp>
            <p:nvSpPr>
              <p:cNvPr id="33" name="Line 25"/>
              <p:cNvSpPr>
                <a:spLocks noChangeShapeType="1"/>
              </p:cNvSpPr>
              <p:nvPr/>
            </p:nvSpPr>
            <p:spPr bwMode="auto">
              <a:xfrm>
                <a:off x="6550794" y="3871689"/>
                <a:ext cx="236538" cy="2540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b="1"/>
              </a:p>
            </p:txBody>
          </p:sp>
          <p:sp>
            <p:nvSpPr>
              <p:cNvPr id="34" name="Line 26"/>
              <p:cNvSpPr>
                <a:spLocks noChangeShapeType="1"/>
              </p:cNvSpPr>
              <p:nvPr/>
            </p:nvSpPr>
            <p:spPr bwMode="auto">
              <a:xfrm flipH="1">
                <a:off x="7704907" y="3788495"/>
                <a:ext cx="157162" cy="3667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b="1"/>
              </a:p>
            </p:txBody>
          </p:sp>
          <p:sp>
            <p:nvSpPr>
              <p:cNvPr id="36" name="Line 28"/>
              <p:cNvSpPr>
                <a:spLocks noChangeShapeType="1"/>
              </p:cNvSpPr>
              <p:nvPr/>
            </p:nvSpPr>
            <p:spPr bwMode="auto">
              <a:xfrm flipH="1" flipV="1">
                <a:off x="6719069" y="4673377"/>
                <a:ext cx="574675" cy="62706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b="1"/>
              </a:p>
            </p:txBody>
          </p:sp>
          <p:sp>
            <p:nvSpPr>
              <p:cNvPr id="37" name="Line 29"/>
              <p:cNvSpPr>
                <a:spLocks noChangeShapeType="1"/>
              </p:cNvSpPr>
              <p:nvPr/>
            </p:nvSpPr>
            <p:spPr bwMode="auto">
              <a:xfrm flipH="1" flipV="1">
                <a:off x="6392044" y="4803552"/>
                <a:ext cx="331788" cy="3698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b="1"/>
              </a:p>
            </p:txBody>
          </p:sp>
          <p:sp>
            <p:nvSpPr>
              <p:cNvPr id="38" name="Text Box 30"/>
              <p:cNvSpPr txBox="1">
                <a:spLocks noChangeArrowheads="1"/>
              </p:cNvSpPr>
              <p:nvPr/>
            </p:nvSpPr>
            <p:spPr bwMode="auto">
              <a:xfrm>
                <a:off x="5018857" y="5221064"/>
                <a:ext cx="1724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Lucida Grande"/>
                    <a:ea typeface="ヒラギノ角ゴ Pro W3"/>
                    <a:cs typeface="ヒラギノ角ゴ Pro W3"/>
                  </a:defRPr>
                </a:lvl1pPr>
                <a:lvl2pPr marL="742950" indent="-285750" eaLnBrk="0" hangingPunct="0">
                  <a:defRPr sz="2400">
                    <a:solidFill>
                      <a:schemeClr val="tx1"/>
                    </a:solidFill>
                    <a:latin typeface="Lucida Grande"/>
                    <a:ea typeface="ヒラギノ角ゴ Pro W3"/>
                    <a:cs typeface="ヒラギノ角ゴ Pro W3"/>
                  </a:defRPr>
                </a:lvl2pPr>
                <a:lvl3pPr marL="1143000" indent="-228600" eaLnBrk="0" hangingPunct="0">
                  <a:defRPr sz="2400">
                    <a:solidFill>
                      <a:schemeClr val="tx1"/>
                    </a:solidFill>
                    <a:latin typeface="Lucida Grande"/>
                    <a:ea typeface="ヒラギノ角ゴ Pro W3"/>
                    <a:cs typeface="ヒラギノ角ゴ Pro W3"/>
                  </a:defRPr>
                </a:lvl3pPr>
                <a:lvl4pPr marL="1600200" indent="-228600" eaLnBrk="0" hangingPunct="0">
                  <a:defRPr sz="2400">
                    <a:solidFill>
                      <a:schemeClr val="tx1"/>
                    </a:solidFill>
                    <a:latin typeface="Lucida Grande"/>
                    <a:ea typeface="ヒラギノ角ゴ Pro W3"/>
                    <a:cs typeface="ヒラギノ角ゴ Pro W3"/>
                  </a:defRPr>
                </a:lvl4pPr>
                <a:lvl5pPr marL="2057400" indent="-228600" eaLnBrk="0" hangingPunct="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pPr>
                  <a:spcAft>
                    <a:spcPts val="1000"/>
                  </a:spcAft>
                </a:pPr>
                <a:r>
                  <a:rPr lang="en-GB" altLang="en-US" sz="1200" b="1" dirty="0" smtClean="0">
                    <a:solidFill>
                      <a:srgbClr val="000000"/>
                    </a:solidFill>
                  </a:rPr>
                  <a:t>Septum</a:t>
                </a:r>
                <a:endParaRPr lang="en-US" altLang="en-US" sz="3200" b="1" dirty="0"/>
              </a:p>
            </p:txBody>
          </p:sp>
        </p:grpSp>
        <p:sp>
          <p:nvSpPr>
            <p:cNvPr id="39" name="Freeform 10"/>
            <p:cNvSpPr>
              <a:spLocks/>
            </p:cNvSpPr>
            <p:nvPr/>
          </p:nvSpPr>
          <p:spPr bwMode="auto">
            <a:xfrm>
              <a:off x="6813773" y="4204848"/>
              <a:ext cx="1912799" cy="393520"/>
            </a:xfrm>
            <a:custGeom>
              <a:avLst/>
              <a:gdLst>
                <a:gd name="T0" fmla="*/ 0 w 14172"/>
                <a:gd name="T1" fmla="*/ 2147483647 h 2772"/>
                <a:gd name="T2" fmla="*/ 2147483647 w 14172"/>
                <a:gd name="T3" fmla="*/ 2147483647 h 2772"/>
                <a:gd name="T4" fmla="*/ 2147483647 w 14172"/>
                <a:gd name="T5" fmla="*/ 2147483647 h 2772"/>
                <a:gd name="T6" fmla="*/ 2147483647 w 14172"/>
                <a:gd name="T7" fmla="*/ 2147483647 h 2772"/>
                <a:gd name="T8" fmla="*/ 2147483647 w 14172"/>
                <a:gd name="T9" fmla="*/ 2147483647 h 2772"/>
                <a:gd name="T10" fmla="*/ 2147483647 w 14172"/>
                <a:gd name="T11" fmla="*/ 0 h 2772"/>
                <a:gd name="T12" fmla="*/ 0 60000 65536"/>
                <a:gd name="T13" fmla="*/ 0 60000 65536"/>
                <a:gd name="T14" fmla="*/ 0 60000 65536"/>
                <a:gd name="T15" fmla="*/ 0 60000 65536"/>
                <a:gd name="T16" fmla="*/ 0 60000 65536"/>
                <a:gd name="T17" fmla="*/ 0 60000 65536"/>
                <a:gd name="T18" fmla="*/ 0 w 14172"/>
                <a:gd name="T19" fmla="*/ 0 h 2772"/>
                <a:gd name="T20" fmla="*/ 14172 w 14172"/>
                <a:gd name="T21" fmla="*/ 2772 h 2772"/>
                <a:gd name="connsiteX0" fmla="*/ 2639 w 7773"/>
                <a:gd name="connsiteY0" fmla="*/ 3793 h 6320"/>
                <a:gd name="connsiteX1" fmla="*/ 0 w 7773"/>
                <a:gd name="connsiteY1" fmla="*/ 6320 h 6320"/>
                <a:gd name="connsiteX2" fmla="*/ 2591 w 7773"/>
                <a:gd name="connsiteY2" fmla="*/ 3701 h 6320"/>
                <a:gd name="connsiteX3" fmla="*/ 4013 w 7773"/>
                <a:gd name="connsiteY3" fmla="*/ 3571 h 6320"/>
                <a:gd name="connsiteX4" fmla="*/ 6541 w 7773"/>
                <a:gd name="connsiteY4" fmla="*/ 65 h 6320"/>
                <a:gd name="connsiteX5" fmla="*/ 7773 w 7773"/>
                <a:gd name="connsiteY5" fmla="*/ 0 h 6320"/>
                <a:gd name="connsiteX0" fmla="*/ 62 w 6667"/>
                <a:gd name="connsiteY0" fmla="*/ 6002 h 6002"/>
                <a:gd name="connsiteX1" fmla="*/ 600 w 6667"/>
                <a:gd name="connsiteY1" fmla="*/ 5331 h 6002"/>
                <a:gd name="connsiteX2" fmla="*/ 0 w 6667"/>
                <a:gd name="connsiteY2" fmla="*/ 5856 h 6002"/>
                <a:gd name="connsiteX3" fmla="*/ 1830 w 6667"/>
                <a:gd name="connsiteY3" fmla="*/ 5650 h 6002"/>
                <a:gd name="connsiteX4" fmla="*/ 5082 w 6667"/>
                <a:gd name="connsiteY4" fmla="*/ 103 h 6002"/>
                <a:gd name="connsiteX5" fmla="*/ 6667 w 6667"/>
                <a:gd name="connsiteY5" fmla="*/ 0 h 6002"/>
                <a:gd name="connsiteX0" fmla="*/ 0 w 9907"/>
                <a:gd name="connsiteY0" fmla="*/ 10000 h 10000"/>
                <a:gd name="connsiteX1" fmla="*/ 807 w 9907"/>
                <a:gd name="connsiteY1" fmla="*/ 8882 h 10000"/>
                <a:gd name="connsiteX2" fmla="*/ 448 w 9907"/>
                <a:gd name="connsiteY2" fmla="*/ 8684 h 10000"/>
                <a:gd name="connsiteX3" fmla="*/ 2652 w 9907"/>
                <a:gd name="connsiteY3" fmla="*/ 9414 h 10000"/>
                <a:gd name="connsiteX4" fmla="*/ 7530 w 9907"/>
                <a:gd name="connsiteY4" fmla="*/ 172 h 10000"/>
                <a:gd name="connsiteX5" fmla="*/ 9907 w 9907"/>
                <a:gd name="connsiteY5" fmla="*/ 0 h 10000"/>
                <a:gd name="connsiteX0" fmla="*/ 0 w 10000"/>
                <a:gd name="connsiteY0" fmla="*/ 10000 h 10000"/>
                <a:gd name="connsiteX1" fmla="*/ 452 w 10000"/>
                <a:gd name="connsiteY1" fmla="*/ 8684 h 10000"/>
                <a:gd name="connsiteX2" fmla="*/ 2677 w 10000"/>
                <a:gd name="connsiteY2" fmla="*/ 9414 h 10000"/>
                <a:gd name="connsiteX3" fmla="*/ 7601 w 10000"/>
                <a:gd name="connsiteY3" fmla="*/ 172 h 10000"/>
                <a:gd name="connsiteX4" fmla="*/ 10000 w 10000"/>
                <a:gd name="connsiteY4" fmla="*/ 0 h 10000"/>
                <a:gd name="connsiteX0" fmla="*/ 9 w 9548"/>
                <a:gd name="connsiteY0" fmla="*/ 8634 h 9414"/>
                <a:gd name="connsiteX1" fmla="*/ 0 w 9548"/>
                <a:gd name="connsiteY1" fmla="*/ 8684 h 9414"/>
                <a:gd name="connsiteX2" fmla="*/ 2225 w 9548"/>
                <a:gd name="connsiteY2" fmla="*/ 9414 h 9414"/>
                <a:gd name="connsiteX3" fmla="*/ 7149 w 9548"/>
                <a:gd name="connsiteY3" fmla="*/ 172 h 9414"/>
                <a:gd name="connsiteX4" fmla="*/ 9548 w 9548"/>
                <a:gd name="connsiteY4" fmla="*/ 0 h 9414"/>
                <a:gd name="connsiteX0" fmla="*/ 1 w 9992"/>
                <a:gd name="connsiteY0" fmla="*/ 9171 h 10423"/>
                <a:gd name="connsiteX1" fmla="*/ 751 w 9992"/>
                <a:gd name="connsiteY1" fmla="*/ 10423 h 10423"/>
                <a:gd name="connsiteX2" fmla="*/ 2322 w 9992"/>
                <a:gd name="connsiteY2" fmla="*/ 10000 h 10423"/>
                <a:gd name="connsiteX3" fmla="*/ 7479 w 9992"/>
                <a:gd name="connsiteY3" fmla="*/ 183 h 10423"/>
                <a:gd name="connsiteX4" fmla="*/ 9992 w 9992"/>
                <a:gd name="connsiteY4" fmla="*/ 0 h 10423"/>
                <a:gd name="connsiteX0" fmla="*/ 0 w 9248"/>
                <a:gd name="connsiteY0" fmla="*/ 10000 h 10000"/>
                <a:gd name="connsiteX1" fmla="*/ 1572 w 9248"/>
                <a:gd name="connsiteY1" fmla="*/ 9594 h 10000"/>
                <a:gd name="connsiteX2" fmla="*/ 6733 w 9248"/>
                <a:gd name="connsiteY2" fmla="*/ 176 h 10000"/>
                <a:gd name="connsiteX3" fmla="*/ 9248 w 9248"/>
                <a:gd name="connsiteY3" fmla="*/ 0 h 10000"/>
                <a:gd name="connsiteX0" fmla="*/ 0 w 10000"/>
                <a:gd name="connsiteY0" fmla="*/ 10000 h 10000"/>
                <a:gd name="connsiteX1" fmla="*/ 27 w 10000"/>
                <a:gd name="connsiteY1" fmla="*/ 9656 h 10000"/>
                <a:gd name="connsiteX2" fmla="*/ 1700 w 10000"/>
                <a:gd name="connsiteY2" fmla="*/ 9594 h 10000"/>
                <a:gd name="connsiteX3" fmla="*/ 7280 w 10000"/>
                <a:gd name="connsiteY3" fmla="*/ 176 h 10000"/>
                <a:gd name="connsiteX4" fmla="*/ 1000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cubicBezTo>
                    <a:pt x="13" y="9986"/>
                    <a:pt x="14" y="9670"/>
                    <a:pt x="27" y="9656"/>
                  </a:cubicBezTo>
                  <a:lnTo>
                    <a:pt x="1700" y="9594"/>
                  </a:lnTo>
                  <a:lnTo>
                    <a:pt x="7280" y="176"/>
                  </a:lnTo>
                  <a:lnTo>
                    <a:pt x="10000" y="0"/>
                  </a:lnTo>
                </a:path>
              </a:pathLst>
            </a:custGeom>
            <a:noFill/>
            <a:ln w="38100" cmpd="sng">
              <a:solidFill>
                <a:srgbClr val="FF0000"/>
              </a:solidFill>
              <a:round/>
              <a:headEnd/>
              <a:tailEnd type="triangle"/>
            </a:ln>
            <a:extLst>
              <a:ext uri="{909E8E84-426E-40DD-AFC4-6F175D3DCCD1}">
                <a14:hiddenFill xmlns:a14="http://schemas.microsoft.com/office/drawing/2010/main">
                  <a:solidFill>
                    <a:srgbClr val="FFFFFF"/>
                  </a:solidFill>
                </a14:hiddenFill>
              </a:ext>
            </a:extLst>
          </p:spPr>
          <p:txBody>
            <a:bodyPr/>
            <a:lstStyle/>
            <a:p>
              <a:endParaRPr lang="en-GB" b="1"/>
            </a:p>
          </p:txBody>
        </p:sp>
      </p:grpSp>
      <p:grpSp>
        <p:nvGrpSpPr>
          <p:cNvPr id="16389" name="Group 16388"/>
          <p:cNvGrpSpPr/>
          <p:nvPr/>
        </p:nvGrpSpPr>
        <p:grpSpPr>
          <a:xfrm>
            <a:off x="6085" y="5213117"/>
            <a:ext cx="4171084" cy="1634985"/>
            <a:chOff x="40877" y="4839435"/>
            <a:chExt cx="4171084" cy="1634985"/>
          </a:xfrm>
        </p:grpSpPr>
        <p:pic>
          <p:nvPicPr>
            <p:cNvPr id="2049"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7073" y="4952147"/>
              <a:ext cx="3774218" cy="1197282"/>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p:cNvSpPr/>
            <p:nvPr/>
          </p:nvSpPr>
          <p:spPr>
            <a:xfrm>
              <a:off x="347074" y="4939447"/>
              <a:ext cx="120470" cy="1211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Text Box 16"/>
            <p:cNvSpPr txBox="1">
              <a:spLocks noChangeArrowheads="1"/>
            </p:cNvSpPr>
            <p:nvPr/>
          </p:nvSpPr>
          <p:spPr bwMode="auto">
            <a:xfrm rot="-5400000">
              <a:off x="-443920" y="5463932"/>
              <a:ext cx="1192639" cy="223045"/>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non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Beam Current (µA)</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3"/>
            <p:cNvSpPr txBox="1">
              <a:spLocks noChangeArrowheads="1"/>
            </p:cNvSpPr>
            <p:nvPr/>
          </p:nvSpPr>
          <p:spPr bwMode="auto">
            <a:xfrm>
              <a:off x="152400" y="5411088"/>
              <a:ext cx="407988"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100</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15"/>
            <p:cNvSpPr txBox="1">
              <a:spLocks noChangeArrowheads="1"/>
            </p:cNvSpPr>
            <p:nvPr/>
          </p:nvSpPr>
          <p:spPr bwMode="auto">
            <a:xfrm>
              <a:off x="157763" y="4839435"/>
              <a:ext cx="407988"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200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17"/>
            <p:cNvSpPr txBox="1">
              <a:spLocks noChangeArrowheads="1"/>
            </p:cNvSpPr>
            <p:nvPr/>
          </p:nvSpPr>
          <p:spPr bwMode="auto">
            <a:xfrm>
              <a:off x="565751" y="6144220"/>
              <a:ext cx="364621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04:00 5</a:t>
              </a:r>
              <a:r>
                <a:rPr kumimoji="0" lang="en-GB" altLang="en-US" sz="11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th</a:t>
              </a:r>
              <a:r>
                <a:rPr kumimoji="0" lang="en-GB" alt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Feb                           -&gt;                               07:00 7</a:t>
              </a:r>
              <a:r>
                <a:rPr kumimoji="0" lang="en-GB" altLang="en-US" sz="11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th</a:t>
              </a:r>
              <a:r>
                <a:rPr kumimoji="0" lang="en-GB" alt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Feb</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7" name="Rectangle 7"/>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386" name="Rectangle 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8575"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28575" algn="l" defTabSz="914400" rtl="0" eaLnBrk="1" fontAlgn="base" latinLnBrk="0" hangingPunct="1">
              <a:lnSpc>
                <a:spcPct val="100000"/>
              </a:lnSpc>
              <a:spcBef>
                <a:spcPct val="0"/>
              </a:spcBef>
              <a:spcAft>
                <a:spcPct val="0"/>
              </a:spcAft>
              <a:buClrTx/>
              <a:buSzTx/>
              <a:buFontTx/>
              <a:buNone/>
              <a:tabLst/>
            </a:pPr>
            <a:endParaRPr kumimoji="0" lang="en-GB"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28575" algn="l" defTabSz="914400" rtl="0" eaLnBrk="0" fontAlgn="base" latinLnBrk="0" hangingPunct="0">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pitchFamily="34" charset="0"/>
                <a:cs typeface="Arial" pitchFamily="34" charset="0"/>
              </a:rPr>
              <a:t/>
            </a:r>
            <a:br>
              <a:rPr kumimoji="0" lang="en-GB" altLang="en-US" sz="1800" b="0" i="0" u="none" strike="noStrike" cap="none" normalizeH="0" baseline="0" smtClean="0">
                <a:ln>
                  <a:noFill/>
                </a:ln>
                <a:solidFill>
                  <a:schemeClr val="tx1"/>
                </a:solidFill>
                <a:effectLst/>
                <a:latin typeface="Arial" pitchFamily="34" charset="0"/>
                <a:cs typeface="Arial" pitchFamily="34" charset="0"/>
              </a:rPr>
            </a:b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28575"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387" name="Rectangle 1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388" name="Rectangle 12"/>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48" name="TextBox 47"/>
          <p:cNvSpPr txBox="1"/>
          <p:nvPr/>
        </p:nvSpPr>
        <p:spPr>
          <a:xfrm>
            <a:off x="6358396" y="0"/>
            <a:ext cx="2785603" cy="523220"/>
          </a:xfrm>
          <a:prstGeom prst="rect">
            <a:avLst/>
          </a:prstGeom>
          <a:noFill/>
        </p:spPr>
        <p:txBody>
          <a:bodyPr wrap="square" rtlCol="0">
            <a:spAutoFit/>
          </a:bodyPr>
          <a:lstStyle/>
          <a:p>
            <a:r>
              <a:rPr lang="en-GB" sz="2800" b="1" dirty="0" smtClean="0">
                <a:solidFill>
                  <a:srgbClr val="FF0000"/>
                </a:solidFill>
                <a:latin typeface="Arial" panose="020B0604020202020204" pitchFamily="34" charset="0"/>
                <a:cs typeface="Arial" panose="020B0604020202020204" pitchFamily="34" charset="0"/>
              </a:rPr>
              <a:t>Stripping Foils</a:t>
            </a:r>
            <a:endParaRPr lang="en-GB" sz="2800" b="1" dirty="0">
              <a:solidFill>
                <a:srgbClr val="FF0000"/>
              </a:solidFill>
              <a:latin typeface="Arial" panose="020B0604020202020204" pitchFamily="34" charset="0"/>
              <a:cs typeface="Arial" panose="020B0604020202020204" pitchFamily="34" charset="0"/>
            </a:endParaRPr>
          </a:p>
        </p:txBody>
      </p:sp>
      <p:sp>
        <p:nvSpPr>
          <p:cNvPr id="16390" name="TextBox 16389"/>
          <p:cNvSpPr txBox="1"/>
          <p:nvPr/>
        </p:nvSpPr>
        <p:spPr>
          <a:xfrm>
            <a:off x="4378114" y="4349389"/>
            <a:ext cx="4024064" cy="1569660"/>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Similar foil to that which will be used at CSNS.</a:t>
            </a:r>
          </a:p>
          <a:p>
            <a:pPr marL="285750" indent="-285750">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smtClean="0">
                <a:latin typeface="Arial" panose="020B0604020202020204" pitchFamily="34" charset="0"/>
                <a:cs typeface="Arial" panose="020B0604020202020204" pitchFamily="34" charset="0"/>
              </a:rPr>
              <a:t>CSNS team will visit May 2016 to take part in foil tests and investigate foil change methodology.</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05114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9133127" cy="908720"/>
          </a:xfrm>
        </p:spPr>
        <p:txBody>
          <a:bodyPr>
            <a:noAutofit/>
          </a:bodyPr>
          <a:lstStyle/>
          <a:p>
            <a:pPr algn="r"/>
            <a:r>
              <a:rPr lang="en-US" altLang="zh-CN" sz="2800" b="1" dirty="0" smtClean="0">
                <a:solidFill>
                  <a:srgbClr val="FF0000"/>
                </a:solidFill>
                <a:latin typeface="Arial" panose="020B0604020202020204" pitchFamily="34" charset="0"/>
                <a:cs typeface="Arial" panose="020B0604020202020204" pitchFamily="34" charset="0"/>
              </a:rPr>
              <a:t>ICFA Mini-workshop on Beam Commissioning for High Intensity Accelerators, June 2015, Dongguan</a:t>
            </a:r>
            <a:endParaRPr lang="zh-CN" altLang="en-US" sz="2800" b="1" dirty="0">
              <a:solidFill>
                <a:srgbClr val="FF0000"/>
              </a:solidFill>
              <a:latin typeface="Arial" panose="020B0604020202020204" pitchFamily="34" charset="0"/>
              <a:cs typeface="Arial" panose="020B0604020202020204" pitchFamily="34" charset="0"/>
            </a:endParaRPr>
          </a:p>
        </p:txBody>
      </p:sp>
      <p:sp>
        <p:nvSpPr>
          <p:cNvPr id="5" name="TextBox 4"/>
          <p:cNvSpPr txBox="1"/>
          <p:nvPr/>
        </p:nvSpPr>
        <p:spPr>
          <a:xfrm>
            <a:off x="195195" y="4148542"/>
            <a:ext cx="5168893" cy="830997"/>
          </a:xfrm>
          <a:prstGeom prst="rect">
            <a:avLst/>
          </a:prstGeom>
          <a:noFill/>
        </p:spPr>
        <p:txBody>
          <a:bodyPr wrap="square" rtlCol="0">
            <a:spAutoFit/>
          </a:bodyPr>
          <a:lstStyle/>
          <a:p>
            <a:r>
              <a:rPr lang="en-US" altLang="zh-CN" sz="1600" dirty="0" smtClean="0">
                <a:latin typeface="Arial" panose="020B0604020202020204" pitchFamily="34" charset="0"/>
                <a:cs typeface="Arial" panose="020B0604020202020204" pitchFamily="34" charset="0"/>
              </a:rPr>
              <a:t>More than 40  participants from CERN, ESS, SLAC, FNAL, MSU, SNS, </a:t>
            </a:r>
            <a:r>
              <a:rPr lang="en-US" altLang="zh-CN" sz="1600" dirty="0" smtClean="0">
                <a:solidFill>
                  <a:srgbClr val="FF0000"/>
                </a:solidFill>
                <a:latin typeface="Arial" panose="020B0604020202020204" pitchFamily="34" charset="0"/>
                <a:cs typeface="Arial" panose="020B0604020202020204" pitchFamily="34" charset="0"/>
              </a:rPr>
              <a:t>ISIS</a:t>
            </a:r>
            <a:r>
              <a:rPr lang="en-US" altLang="zh-CN" sz="1600" dirty="0" smtClean="0">
                <a:latin typeface="Arial" panose="020B0604020202020204" pitchFamily="34" charset="0"/>
                <a:cs typeface="Arial" panose="020B0604020202020204" pitchFamily="34" charset="0"/>
              </a:rPr>
              <a:t>,</a:t>
            </a:r>
            <a:r>
              <a:rPr lang="en-US" altLang="zh-CN" sz="1600" dirty="0" smtClean="0">
                <a:solidFill>
                  <a:srgbClr val="FF0000"/>
                </a:solidFill>
                <a:latin typeface="Arial" panose="020B0604020202020204" pitchFamily="34" charset="0"/>
                <a:cs typeface="Arial" panose="020B0604020202020204" pitchFamily="34" charset="0"/>
              </a:rPr>
              <a:t> </a:t>
            </a:r>
            <a:r>
              <a:rPr lang="en-US" altLang="zh-CN" sz="1600" dirty="0" err="1" smtClean="0">
                <a:solidFill>
                  <a:srgbClr val="FF0000"/>
                </a:solidFill>
                <a:latin typeface="Arial" panose="020B0604020202020204" pitchFamily="34" charset="0"/>
                <a:cs typeface="Arial" panose="020B0604020202020204" pitchFamily="34" charset="0"/>
              </a:rPr>
              <a:t>ASTeC</a:t>
            </a:r>
            <a:r>
              <a:rPr lang="en-US" altLang="zh-CN" sz="1600" dirty="0" smtClean="0">
                <a:latin typeface="Arial" panose="020B0604020202020204" pitchFamily="34" charset="0"/>
                <a:cs typeface="Arial" panose="020B0604020202020204" pitchFamily="34" charset="0"/>
              </a:rPr>
              <a:t>, J-PARC, KEK, PKU, IMP, SIAP,IHEP attended the workshop.</a:t>
            </a:r>
            <a:endParaRPr lang="zh-CN" altLang="en-US" sz="1600" dirty="0">
              <a:latin typeface="Arial" panose="020B0604020202020204" pitchFamily="34" charset="0"/>
              <a:cs typeface="Arial" panose="020B0604020202020204" pitchFamily="34" charset="0"/>
            </a:endParaRPr>
          </a:p>
        </p:txBody>
      </p:sp>
      <p:pic>
        <p:nvPicPr>
          <p:cNvPr id="59394" name="Picture 2" descr="C:\Users\dell\AppData\Local\Microsoft\Windows\Temporary Internet Files\Content.Outlook\V2YTBC6M\DSC_657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0824" y="5084894"/>
            <a:ext cx="2426954" cy="1620120"/>
          </a:xfrm>
          <a:prstGeom prst="rect">
            <a:avLst/>
          </a:prstGeom>
          <a:noFill/>
          <a:extLst>
            <a:ext uri="{909E8E84-426E-40DD-AFC4-6F175D3DCCD1}">
              <a14:hiddenFill xmlns:a14="http://schemas.microsoft.com/office/drawing/2010/main">
                <a:solidFill>
                  <a:srgbClr val="FFFFFF"/>
                </a:solidFill>
              </a14:hiddenFill>
            </a:ext>
          </a:extLst>
        </p:spPr>
      </p:pic>
      <p:pic>
        <p:nvPicPr>
          <p:cNvPr id="59395" name="Picture 3" descr="C:\Users\dell\AppData\Local\Microsoft\Windows\Temporary Internet Files\Content.Outlook\V2YTBC6M\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743" t="16172" r="10362" b="2706"/>
          <a:stretch/>
        </p:blipFill>
        <p:spPr bwMode="auto">
          <a:xfrm>
            <a:off x="251520" y="1066647"/>
            <a:ext cx="4207508" cy="2963160"/>
          </a:xfrm>
          <a:prstGeom prst="rect">
            <a:avLst/>
          </a:prstGeom>
          <a:noFill/>
          <a:extLst>
            <a:ext uri="{909E8E84-426E-40DD-AFC4-6F175D3DCCD1}">
              <a14:hiddenFill xmlns:a14="http://schemas.microsoft.com/office/drawing/2010/main">
                <a:solidFill>
                  <a:srgbClr val="FFFFFF"/>
                </a:solidFill>
              </a14:hiddenFill>
            </a:ext>
          </a:extLst>
        </p:spPr>
      </p:pic>
      <p:pic>
        <p:nvPicPr>
          <p:cNvPr id="60418" name="Picture 2" descr="C:\Users\dell\AppData\Local\Microsoft\Windows\Temporary Internet Files\Content.Outlook\V2YTBC6M\DSC_661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1800" y="5085184"/>
            <a:ext cx="2426520" cy="161983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36096" y="1196752"/>
            <a:ext cx="3456384" cy="5184576"/>
          </a:xfrm>
          <a:prstGeom prst="rect">
            <a:avLst/>
          </a:prstGeom>
        </p:spPr>
      </p:pic>
    </p:spTree>
    <p:extLst>
      <p:ext uri="{BB962C8B-B14F-4D97-AF65-F5344CB8AC3E}">
        <p14:creationId xmlns:p14="http://schemas.microsoft.com/office/powerpoint/2010/main" val="34615608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836712"/>
            <a:ext cx="7848872" cy="2400657"/>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ISIS has been awarded funds as part of the UK Government’s Newton Fund to support researchers from China, India and South Africa to use ISIS</a:t>
            </a:r>
            <a:r>
              <a:rPr lang="en-GB" sz="1600" dirty="0" smtClean="0">
                <a:latin typeface="Arial" panose="020B0604020202020204" pitchFamily="34" charset="0"/>
                <a:cs typeface="Arial" panose="020B0604020202020204" pitchFamily="34" charset="0"/>
              </a:rPr>
              <a:t>.</a:t>
            </a:r>
          </a:p>
          <a:p>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ISIS is able to support a limited number of experiments each round from users from these three </a:t>
            </a:r>
            <a:r>
              <a:rPr lang="en-GB" sz="1600" dirty="0" smtClean="0">
                <a:latin typeface="Arial" panose="020B0604020202020204" pitchFamily="34" charset="0"/>
                <a:cs typeface="Arial" panose="020B0604020202020204" pitchFamily="34" charset="0"/>
              </a:rPr>
              <a:t>countries.</a:t>
            </a:r>
          </a:p>
          <a:p>
            <a:endParaRPr lang="en-GB" sz="16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smtClean="0"/>
              <a:t>In </a:t>
            </a:r>
            <a:r>
              <a:rPr lang="en-GB" dirty="0"/>
              <a:t>advance of the Chinese National neutron scattering conference a delegation of ISIS staff visited Beijing to participate in the first ISIS-China workshop on neutron scattering on the 7th November 2015. </a:t>
            </a:r>
            <a:endParaRPr lang="en-GB" dirty="0" smtClean="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9462" y="3356992"/>
            <a:ext cx="5244538" cy="3501008"/>
          </a:xfrm>
          <a:prstGeom prst="rect">
            <a:avLst/>
          </a:prstGeom>
        </p:spPr>
      </p:pic>
      <p:sp>
        <p:nvSpPr>
          <p:cNvPr id="4" name="TextBox 3"/>
          <p:cNvSpPr txBox="1"/>
          <p:nvPr/>
        </p:nvSpPr>
        <p:spPr>
          <a:xfrm>
            <a:off x="611560" y="3356992"/>
            <a:ext cx="3168352" cy="3139321"/>
          </a:xfrm>
          <a:prstGeom prst="rect">
            <a:avLst/>
          </a:prstGeom>
          <a:noFill/>
        </p:spPr>
        <p:txBody>
          <a:bodyPr wrap="square" rtlCol="0">
            <a:spAutoFit/>
          </a:bodyPr>
          <a:lstStyle/>
          <a:p>
            <a:pPr marL="285750" indent="-285750">
              <a:buFont typeface="Arial" panose="020B0604020202020204" pitchFamily="34" charset="0"/>
              <a:buChar char="•"/>
            </a:pPr>
            <a:r>
              <a:rPr lang="en-GB" dirty="0"/>
              <a:t>The workshop covered many aspects of neutron scattering and its application to a wide range of basic and applied science. The topics covered generated a large amount of discussion around future scientific projects between ISIS and Chinese researchers. </a:t>
            </a:r>
          </a:p>
          <a:p>
            <a:endParaRPr lang="en-GB" dirty="0"/>
          </a:p>
        </p:txBody>
      </p:sp>
      <p:sp>
        <p:nvSpPr>
          <p:cNvPr id="5" name="TextBox 4"/>
          <p:cNvSpPr txBox="1"/>
          <p:nvPr/>
        </p:nvSpPr>
        <p:spPr>
          <a:xfrm>
            <a:off x="6084168" y="0"/>
            <a:ext cx="3059831" cy="523220"/>
          </a:xfrm>
          <a:prstGeom prst="rect">
            <a:avLst/>
          </a:prstGeom>
          <a:noFill/>
        </p:spPr>
        <p:txBody>
          <a:bodyPr wrap="square" rtlCol="0">
            <a:spAutoFit/>
          </a:bodyPr>
          <a:lstStyle/>
          <a:p>
            <a:r>
              <a:rPr lang="en-GB" sz="2800" b="1" dirty="0" smtClean="0">
                <a:solidFill>
                  <a:srgbClr val="FF0000"/>
                </a:solidFill>
                <a:latin typeface="Arial" panose="020B0604020202020204" pitchFamily="34" charset="0"/>
                <a:cs typeface="Arial" panose="020B0604020202020204" pitchFamily="34" charset="0"/>
              </a:rPr>
              <a:t>Neutron Science</a:t>
            </a:r>
            <a:endParaRPr lang="en-GB" sz="28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1858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404664"/>
            <a:ext cx="7848872" cy="590931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The </a:t>
            </a:r>
            <a:r>
              <a:rPr lang="en-GB" dirty="0"/>
              <a:t>workshop also provided an opportunity to sign a formal agreement between the Institute of High Energy Physics (IHEP) and STFC under the framework of the UK-China Research and Innovation partnership fund</a:t>
            </a:r>
            <a:r>
              <a:rPr lang="en-GB" dirty="0" smtClean="0"/>
              <a:t>.</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Robert McGreevy, ISIS Director: “Building </a:t>
            </a:r>
            <a:r>
              <a:rPr lang="en-GB" dirty="0"/>
              <a:t>an expert user community takes many years – this will help our Chinese colleagues to accelerate that process and to better exploit CSNS, and the CARR and CMRR research </a:t>
            </a:r>
            <a:r>
              <a:rPr lang="en-GB" dirty="0" smtClean="0"/>
              <a:t>reactors”</a:t>
            </a:r>
            <a:endParaRPr lang="en-GB"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6673" y="1772816"/>
            <a:ext cx="4608512" cy="3076426"/>
          </a:xfrm>
          <a:prstGeom prst="rect">
            <a:avLst/>
          </a:prstGeom>
        </p:spPr>
      </p:pic>
    </p:spTree>
    <p:extLst>
      <p:ext uri="{BB962C8B-B14F-4D97-AF65-F5344CB8AC3E}">
        <p14:creationId xmlns:p14="http://schemas.microsoft.com/office/powerpoint/2010/main" val="16691265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14400" y="2895600"/>
            <a:ext cx="7467600" cy="1219200"/>
          </a:xfrm>
        </p:spPr>
        <p:txBody>
          <a:bodyPr/>
          <a:lstStyle/>
          <a:p>
            <a:pPr algn="ctr" eaLnBrk="1" hangingPunct="1"/>
            <a:r>
              <a:rPr lang="en-US" altLang="zh-CN" sz="3200" dirty="0" smtClean="0">
                <a:solidFill>
                  <a:srgbClr val="1679BA"/>
                </a:solidFill>
              </a:rPr>
              <a:t>Design Overview of the Accelerator</a:t>
            </a:r>
            <a:endParaRPr lang="en-US" altLang="zh-CN" sz="2400" dirty="0" smtClean="0">
              <a:solidFill>
                <a:srgbClr val="FF0000"/>
              </a:solidFill>
            </a:endParaRPr>
          </a:p>
        </p:txBody>
      </p:sp>
      <p:sp>
        <p:nvSpPr>
          <p:cNvPr id="3" name="Rectangle 2"/>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extLst>
      <p:ext uri="{BB962C8B-B14F-4D97-AF65-F5344CB8AC3E}">
        <p14:creationId xmlns:p14="http://schemas.microsoft.com/office/powerpoint/2010/main" val="2631324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2"/>
          <p:cNvPicPr>
            <a:picLocks noChangeAspect="1" noChangeArrowheads="1"/>
          </p:cNvPicPr>
          <p:nvPr/>
        </p:nvPicPr>
        <p:blipFill>
          <a:blip r:embed="rId2" cstate="print"/>
          <a:srcRect r="4412"/>
          <a:stretch>
            <a:fillRect/>
          </a:stretch>
        </p:blipFill>
        <p:spPr bwMode="auto">
          <a:xfrm>
            <a:off x="4429156" y="2428868"/>
            <a:ext cx="4643438" cy="3604326"/>
          </a:xfrm>
          <a:prstGeom prst="rect">
            <a:avLst/>
          </a:prstGeom>
          <a:noFill/>
          <a:ln w="9525" algn="ctr">
            <a:noFill/>
            <a:miter lim="800000"/>
            <a:headEnd/>
            <a:tailEnd/>
          </a:ln>
        </p:spPr>
      </p:pic>
      <p:sp>
        <p:nvSpPr>
          <p:cNvPr id="5" name="Rectangle 2"/>
          <p:cNvSpPr txBox="1">
            <a:spLocks noChangeArrowheads="1"/>
          </p:cNvSpPr>
          <p:nvPr/>
        </p:nvSpPr>
        <p:spPr>
          <a:xfrm>
            <a:off x="35735" y="912232"/>
            <a:ext cx="8786842" cy="457200"/>
          </a:xfrm>
          <a:prstGeom prst="rect">
            <a:avLst/>
          </a:prstGeom>
        </p:spPr>
        <p:txBody>
          <a:bodyPr tIns="0" bIns="0"/>
          <a:lstStyle/>
          <a:p>
            <a:pPr eaLnBrk="0" fontAlgn="base" hangingPunct="0">
              <a:spcBef>
                <a:spcPct val="0"/>
              </a:spcBef>
              <a:spcAft>
                <a:spcPct val="0"/>
              </a:spcAft>
              <a:defRPr/>
            </a:pPr>
            <a:r>
              <a:rPr lang="en-US" altLang="zh-CN" sz="2800" b="1" kern="0" dirty="0" smtClean="0">
                <a:solidFill>
                  <a:srgbClr val="FF0000"/>
                </a:solidFill>
              </a:rPr>
              <a:t>Accelerator major design parameters</a:t>
            </a:r>
            <a:endParaRPr lang="en-US" altLang="zh-CN" sz="2800" b="1" kern="0" dirty="0">
              <a:solidFill>
                <a:srgbClr val="FF0000"/>
              </a:solidFill>
            </a:endParaRPr>
          </a:p>
        </p:txBody>
      </p:sp>
      <p:sp>
        <p:nvSpPr>
          <p:cNvPr id="6" name="Rectangle 5"/>
          <p:cNvSpPr txBox="1">
            <a:spLocks noChangeArrowheads="1"/>
          </p:cNvSpPr>
          <p:nvPr/>
        </p:nvSpPr>
        <p:spPr bwMode="auto">
          <a:xfrm>
            <a:off x="5789585" y="2464393"/>
            <a:ext cx="936625" cy="287338"/>
          </a:xfrm>
          <a:prstGeom prst="rect">
            <a:avLst/>
          </a:prstGeom>
          <a:noFill/>
          <a:ln w="9525">
            <a:noFill/>
            <a:miter lim="800000"/>
            <a:headEnd/>
            <a:tailEnd/>
          </a:ln>
        </p:spPr>
        <p:txBody>
          <a:bodyPr/>
          <a:lstStyle/>
          <a:p>
            <a:pPr marL="457200" indent="-457200" fontAlgn="base">
              <a:buClr>
                <a:srgbClr val="000000"/>
              </a:buClr>
              <a:defRPr/>
            </a:pPr>
            <a:r>
              <a:rPr lang="en-US" altLang="zh-CN" sz="1200" b="1" kern="0" dirty="0">
                <a:solidFill>
                  <a:srgbClr val="000000"/>
                </a:solidFill>
              </a:rPr>
              <a:t>Linac</a:t>
            </a:r>
            <a:endParaRPr lang="zh-CN" altLang="en-US" sz="1200" b="1" kern="0" dirty="0">
              <a:solidFill>
                <a:srgbClr val="000000"/>
              </a:solidFill>
            </a:endParaRPr>
          </a:p>
        </p:txBody>
      </p:sp>
      <p:graphicFrame>
        <p:nvGraphicFramePr>
          <p:cNvPr id="7" name="表格 6"/>
          <p:cNvGraphicFramePr>
            <a:graphicFrameLocks noGrp="1"/>
          </p:cNvGraphicFramePr>
          <p:nvPr/>
        </p:nvGraphicFramePr>
        <p:xfrm>
          <a:off x="71439" y="1643046"/>
          <a:ext cx="4357684" cy="5214958"/>
        </p:xfrm>
        <a:graphic>
          <a:graphicData uri="http://schemas.openxmlformats.org/drawingml/2006/table">
            <a:tbl>
              <a:tblPr/>
              <a:tblGrid>
                <a:gridCol w="2547557"/>
                <a:gridCol w="938584"/>
                <a:gridCol w="871543"/>
              </a:tblGrid>
              <a:tr h="372497">
                <a:tc>
                  <a:txBody>
                    <a:bodyPr/>
                    <a:lstStyle/>
                    <a:p>
                      <a:pPr algn="just">
                        <a:spcBef>
                          <a:spcPts val="300"/>
                        </a:spcBef>
                        <a:spcAft>
                          <a:spcPts val="300"/>
                        </a:spcAft>
                      </a:pPr>
                      <a:r>
                        <a:rPr lang="en-GB" sz="1400" b="1" kern="800" dirty="0">
                          <a:latin typeface="Times New Roman"/>
                          <a:ea typeface="宋体"/>
                          <a:cs typeface="Times New Roman"/>
                        </a:rPr>
                        <a:t>Project Phase</a:t>
                      </a:r>
                      <a:endParaRPr lang="zh-CN" sz="1600" b="1" kern="50" dirty="0">
                        <a:latin typeface="Times New Roman"/>
                        <a:ea typeface="宋体"/>
                        <a:cs typeface="font40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en-GB" sz="1400" b="1" kern="800" dirty="0">
                          <a:latin typeface="Times New Roman"/>
                          <a:ea typeface="宋体"/>
                          <a:cs typeface="Times New Roman"/>
                        </a:rPr>
                        <a:t>I</a:t>
                      </a:r>
                      <a:endParaRPr lang="zh-CN" sz="1600" b="1" kern="50" dirty="0">
                        <a:latin typeface="Times New Roman"/>
                        <a:ea typeface="宋体"/>
                        <a:cs typeface="font40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en-GB" sz="1400" b="1" kern="800">
                          <a:latin typeface="Times New Roman"/>
                          <a:ea typeface="宋体"/>
                          <a:cs typeface="Times New Roman"/>
                        </a:rPr>
                        <a:t>II</a:t>
                      </a:r>
                      <a:endParaRPr lang="zh-CN" sz="1600" b="1" kern="50">
                        <a:latin typeface="Times New Roman"/>
                        <a:ea typeface="宋体"/>
                        <a:cs typeface="font40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a:latin typeface="Times New Roman"/>
                          <a:ea typeface="宋体"/>
                          <a:cs typeface="Times New Roman"/>
                        </a:rPr>
                        <a:t>Beam Power on target [kW]</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100</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a:latin typeface="Times New Roman"/>
                          <a:ea typeface="宋体"/>
                          <a:cs typeface="Times New Roman"/>
                        </a:rPr>
                        <a:t>500</a:t>
                      </a:r>
                      <a:endParaRPr lang="zh-CN" sz="1600" b="1" kern="5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a:latin typeface="Times New Roman"/>
                          <a:ea typeface="宋体"/>
                          <a:cs typeface="Times New Roman"/>
                        </a:rPr>
                        <a:t>Proton energy [</a:t>
                      </a:r>
                      <a:r>
                        <a:rPr lang="en-GB" sz="1400" b="1" kern="800" dirty="0" err="1">
                          <a:latin typeface="Times New Roman"/>
                          <a:ea typeface="宋体"/>
                          <a:cs typeface="Times New Roman"/>
                        </a:rPr>
                        <a:t>GeV</a:t>
                      </a:r>
                      <a:r>
                        <a:rPr lang="en-GB" sz="1400" b="1" kern="800" dirty="0">
                          <a:latin typeface="Times New Roman"/>
                          <a:ea typeface="宋体"/>
                          <a:cs typeface="Times New Roman"/>
                        </a:rPr>
                        <a:t>]</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1.6</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a:latin typeface="Times New Roman"/>
                          <a:ea typeface="宋体"/>
                          <a:cs typeface="Times New Roman"/>
                        </a:rPr>
                        <a:t>1.6</a:t>
                      </a:r>
                      <a:endParaRPr lang="zh-CN" sz="1600" b="1" kern="5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a:latin typeface="Times New Roman"/>
                          <a:ea typeface="宋体"/>
                          <a:cs typeface="Times New Roman"/>
                        </a:rPr>
                        <a:t>Average beam current [</a:t>
                      </a:r>
                      <a:r>
                        <a:rPr lang="en-US" sz="1400" b="1" kern="800" dirty="0">
                          <a:latin typeface="宋体"/>
                          <a:ea typeface="宋体"/>
                          <a:cs typeface="Times New Roman"/>
                        </a:rPr>
                        <a:t>μ</a:t>
                      </a:r>
                      <a:r>
                        <a:rPr lang="en-GB" sz="1400" b="1" kern="800" dirty="0">
                          <a:latin typeface="Times New Roman"/>
                          <a:ea typeface="宋体"/>
                          <a:cs typeface="Times New Roman"/>
                        </a:rPr>
                        <a:t>A]</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62.5</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312.5</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a:latin typeface="Times New Roman"/>
                          <a:ea typeface="宋体"/>
                          <a:cs typeface="Times New Roman"/>
                        </a:rPr>
                        <a:t>Pulse repetition rate [Hz]</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25</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25</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err="1">
                          <a:latin typeface="Times New Roman"/>
                          <a:ea typeface="宋体"/>
                          <a:cs typeface="Times New Roman"/>
                        </a:rPr>
                        <a:t>Linac</a:t>
                      </a:r>
                      <a:r>
                        <a:rPr lang="en-GB" sz="1400" b="1" kern="800" dirty="0">
                          <a:latin typeface="Times New Roman"/>
                          <a:ea typeface="宋体"/>
                          <a:cs typeface="Times New Roman"/>
                        </a:rPr>
                        <a:t> energy [</a:t>
                      </a:r>
                      <a:r>
                        <a:rPr lang="en-GB" sz="1400" b="1" kern="800" dirty="0" err="1">
                          <a:latin typeface="Times New Roman"/>
                          <a:ea typeface="宋体"/>
                          <a:cs typeface="Times New Roman"/>
                        </a:rPr>
                        <a:t>MeV</a:t>
                      </a:r>
                      <a:r>
                        <a:rPr lang="en-GB" sz="1400" b="1" kern="800" dirty="0">
                          <a:latin typeface="Times New Roman"/>
                          <a:ea typeface="宋体"/>
                          <a:cs typeface="Times New Roman"/>
                        </a:rPr>
                        <a:t>]</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80</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250</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err="1">
                          <a:latin typeface="Times New Roman"/>
                          <a:ea typeface="宋体"/>
                          <a:cs typeface="Times New Roman"/>
                        </a:rPr>
                        <a:t>Linac</a:t>
                      </a:r>
                      <a:r>
                        <a:rPr lang="en-GB" sz="1400" b="1" kern="800" dirty="0">
                          <a:latin typeface="Times New Roman"/>
                          <a:ea typeface="宋体"/>
                          <a:cs typeface="Times New Roman"/>
                        </a:rPr>
                        <a:t> type</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DTL</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+Spoke</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err="1">
                          <a:latin typeface="Times New Roman"/>
                          <a:ea typeface="宋体"/>
                          <a:cs typeface="Times New Roman"/>
                        </a:rPr>
                        <a:t>Linac</a:t>
                      </a:r>
                      <a:r>
                        <a:rPr lang="en-GB" sz="1400" b="1" kern="800" dirty="0">
                          <a:latin typeface="Times New Roman"/>
                          <a:ea typeface="宋体"/>
                          <a:cs typeface="Times New Roman"/>
                        </a:rPr>
                        <a:t> RF frequency [MHz]</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324</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324</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err="1">
                          <a:latin typeface="Times New Roman"/>
                          <a:ea typeface="宋体"/>
                          <a:cs typeface="Times New Roman"/>
                        </a:rPr>
                        <a:t>Macropulse</a:t>
                      </a:r>
                      <a:r>
                        <a:rPr lang="en-GB" sz="1400" b="1" kern="800" dirty="0">
                          <a:latin typeface="Times New Roman"/>
                          <a:ea typeface="宋体"/>
                          <a:cs typeface="Times New Roman"/>
                        </a:rPr>
                        <a:t>. </a:t>
                      </a:r>
                      <a:r>
                        <a:rPr lang="en-GB" sz="1400" b="1" kern="800" dirty="0" err="1">
                          <a:latin typeface="Times New Roman"/>
                          <a:ea typeface="宋体"/>
                          <a:cs typeface="Times New Roman"/>
                        </a:rPr>
                        <a:t>ave</a:t>
                      </a:r>
                      <a:r>
                        <a:rPr lang="en-GB" sz="1400" b="1" kern="800" dirty="0">
                          <a:latin typeface="Times New Roman"/>
                          <a:ea typeface="宋体"/>
                          <a:cs typeface="Times New Roman"/>
                        </a:rPr>
                        <a:t> current [</a:t>
                      </a:r>
                      <a:r>
                        <a:rPr lang="en-GB" sz="1400" b="1" kern="800" dirty="0" err="1">
                          <a:latin typeface="Times New Roman"/>
                          <a:ea typeface="宋体"/>
                          <a:cs typeface="Times New Roman"/>
                        </a:rPr>
                        <a:t>mA</a:t>
                      </a:r>
                      <a:r>
                        <a:rPr lang="en-GB" sz="1400" b="1" kern="800" dirty="0">
                          <a:latin typeface="Times New Roman"/>
                          <a:ea typeface="宋体"/>
                          <a:cs typeface="Times New Roman"/>
                        </a:rPr>
                        <a:t>]</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15</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40</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err="1">
                          <a:latin typeface="Times New Roman"/>
                          <a:ea typeface="宋体"/>
                          <a:cs typeface="Times New Roman"/>
                        </a:rPr>
                        <a:t>Macropulse</a:t>
                      </a:r>
                      <a:r>
                        <a:rPr lang="en-GB" sz="1400" b="1" kern="800" dirty="0">
                          <a:latin typeface="Times New Roman"/>
                          <a:ea typeface="宋体"/>
                          <a:cs typeface="Times New Roman"/>
                        </a:rPr>
                        <a:t> duty factor</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1.0</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1.7</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a:latin typeface="Times New Roman"/>
                          <a:ea typeface="宋体"/>
                          <a:cs typeface="Times New Roman"/>
                        </a:rPr>
                        <a:t>RCS circumference [m]</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228</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228</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a:latin typeface="Times New Roman"/>
                          <a:ea typeface="宋体"/>
                          <a:cs typeface="Times New Roman"/>
                        </a:rPr>
                        <a:t>RCS harmonic number</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2</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2</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r>
                        <a:rPr lang="en-GB" sz="1400" b="1" kern="800" dirty="0">
                          <a:latin typeface="Times New Roman"/>
                          <a:ea typeface="宋体"/>
                          <a:cs typeface="Times New Roman"/>
                        </a:rPr>
                        <a:t>RCS Acceptance [</a:t>
                      </a:r>
                      <a:r>
                        <a:rPr lang="en-GB" sz="1400" b="1" kern="800" dirty="0">
                          <a:latin typeface="Times New Roman"/>
                          <a:ea typeface="宋体"/>
                          <a:cs typeface="Times New Roman"/>
                          <a:sym typeface="Symbol"/>
                        </a:rPr>
                        <a:t></a:t>
                      </a:r>
                      <a:r>
                        <a:rPr lang="en-GB" sz="1400" b="1" kern="800" dirty="0">
                          <a:latin typeface="Times New Roman"/>
                          <a:ea typeface="宋体"/>
                          <a:cs typeface="Times New Roman"/>
                        </a:rPr>
                        <a:t>mm-</a:t>
                      </a:r>
                      <a:r>
                        <a:rPr lang="en-GB" sz="1400" b="1" kern="800" dirty="0" err="1">
                          <a:latin typeface="Times New Roman"/>
                          <a:ea typeface="宋体"/>
                          <a:cs typeface="Times New Roman"/>
                        </a:rPr>
                        <a:t>mrad</a:t>
                      </a:r>
                      <a:r>
                        <a:rPr lang="en-GB" sz="1400" b="1" kern="800" dirty="0">
                          <a:latin typeface="Times New Roman"/>
                          <a:ea typeface="宋体"/>
                          <a:cs typeface="Times New Roman"/>
                        </a:rPr>
                        <a:t>]</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a:latin typeface="Times New Roman"/>
                          <a:ea typeface="宋体"/>
                          <a:cs typeface="Times New Roman"/>
                        </a:rPr>
                        <a:t>540</a:t>
                      </a:r>
                      <a:endParaRPr lang="zh-CN" sz="1600" b="1" kern="5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dirty="0">
                          <a:latin typeface="Times New Roman"/>
                          <a:ea typeface="宋体"/>
                          <a:cs typeface="Times New Roman"/>
                        </a:rPr>
                        <a:t>540</a:t>
                      </a: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497">
                <a:tc>
                  <a:txBody>
                    <a:bodyPr/>
                    <a:lstStyle/>
                    <a:p>
                      <a:pPr algn="l">
                        <a:spcBef>
                          <a:spcPts val="300"/>
                        </a:spcBef>
                        <a:spcAft>
                          <a:spcPts val="300"/>
                        </a:spcAft>
                      </a:pP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endParaRPr lang="zh-CN" sz="1600" b="1" kern="50" dirty="0">
                        <a:latin typeface="Times New Roman"/>
                        <a:ea typeface="宋体"/>
                        <a:cs typeface="font400"/>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sz="half" idx="1"/>
          </p:nvPr>
        </p:nvSpPr>
        <p:spPr>
          <a:xfrm>
            <a:off x="49509" y="764704"/>
            <a:ext cx="2483768" cy="432048"/>
          </a:xfrm>
        </p:spPr>
        <p:txBody>
          <a:bodyPr/>
          <a:lstStyle/>
          <a:p>
            <a:pPr>
              <a:buFontTx/>
              <a:buNone/>
            </a:pPr>
            <a:r>
              <a:rPr lang="en-US" altLang="zh-CN" sz="2800" dirty="0" err="1" smtClean="0">
                <a:solidFill>
                  <a:srgbClr val="FF3300"/>
                </a:solidFill>
                <a:ea typeface="黑体" pitchFamily="49" charset="-122"/>
              </a:rPr>
              <a:t>Linac</a:t>
            </a:r>
            <a:r>
              <a:rPr lang="en-US" altLang="zh-CN" sz="2800" dirty="0" smtClean="0">
                <a:solidFill>
                  <a:srgbClr val="FF3300"/>
                </a:solidFill>
                <a:ea typeface="黑体" pitchFamily="49" charset="-122"/>
              </a:rPr>
              <a:t> Design </a:t>
            </a:r>
            <a:endParaRPr lang="en-US" altLang="zh-CN" sz="2400" dirty="0" smtClean="0">
              <a:solidFill>
                <a:srgbClr val="FF3300"/>
              </a:solidFill>
              <a:ea typeface="黑体" pitchFamily="49" charset="-122"/>
            </a:endParaRPr>
          </a:p>
        </p:txBody>
      </p:sp>
      <p:graphicFrame>
        <p:nvGraphicFramePr>
          <p:cNvPr id="1124356" name="Group 4"/>
          <p:cNvGraphicFramePr>
            <a:graphicFrameLocks noGrp="1"/>
          </p:cNvGraphicFramePr>
          <p:nvPr>
            <p:ph sz="half" idx="2"/>
          </p:nvPr>
        </p:nvGraphicFramePr>
        <p:xfrm>
          <a:off x="928662" y="4500570"/>
          <a:ext cx="6643734" cy="2248854"/>
        </p:xfrm>
        <a:graphic>
          <a:graphicData uri="http://schemas.openxmlformats.org/drawingml/2006/table">
            <a:tbl>
              <a:tblPr/>
              <a:tblGrid>
                <a:gridCol w="2737693"/>
                <a:gridCol w="1193831"/>
                <a:gridCol w="1192558"/>
                <a:gridCol w="1519652"/>
              </a:tblGrid>
              <a:tr h="252412">
                <a:tc>
                  <a:txBody>
                    <a:bodyPr/>
                    <a:lstStyle/>
                    <a:p>
                      <a:pPr marL="0" marR="0" lvl="0" indent="0" algn="l" defTabSz="914400" rtl="0" eaLnBrk="0" fontAlgn="ctr" latinLnBrk="0" hangingPunct="0">
                        <a:lnSpc>
                          <a:spcPct val="120000"/>
                        </a:lnSpc>
                        <a:spcBef>
                          <a:spcPct val="30000"/>
                        </a:spcBef>
                        <a:spcAft>
                          <a:spcPct val="20000"/>
                        </a:spcAft>
                        <a:buClr>
                          <a:schemeClr val="tx1"/>
                        </a:buClr>
                        <a:buSzTx/>
                        <a:buFontTx/>
                        <a:buNone/>
                        <a:tabLst/>
                      </a:pPr>
                      <a:endParaRPr kumimoji="0" lang="en-US" sz="1500" b="1" i="0" u="none" strike="noStrike" cap="none" normalizeH="0" baseline="0" dirty="0" smtClean="0">
                        <a:ln>
                          <a:noFill/>
                        </a:ln>
                        <a:solidFill>
                          <a:srgbClr val="1679BA"/>
                        </a:solidFill>
                        <a:effectLst/>
                        <a:latin typeface="Times New Roman" pitchFamily="18" charset="0"/>
                        <a:ea typeface="宋体" charset="-122"/>
                      </a:endParaRPr>
                    </a:p>
                  </a:txBody>
                  <a:tcPr marL="67500" marR="67500" marT="0" marB="0"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Ion Source</a:t>
                      </a:r>
                    </a:p>
                  </a:txBody>
                  <a:tcPr marL="67500" marR="6750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RFQ</a:t>
                      </a:r>
                    </a:p>
                  </a:txBody>
                  <a:tcPr marL="67500" marR="67500" marT="0" marB="0" anchor="ctr" horzOverflow="overflow">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DTL</a:t>
                      </a:r>
                    </a:p>
                  </a:txBody>
                  <a:tcPr marL="67500" marR="675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2100">
                <a:tc>
                  <a:txBody>
                    <a:bodyPr/>
                    <a:lstStyle/>
                    <a:p>
                      <a:pPr marL="0" marR="0" lvl="0" indent="0" algn="l"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dirty="0" smtClean="0">
                          <a:ln>
                            <a:noFill/>
                          </a:ln>
                          <a:solidFill>
                            <a:srgbClr val="1679BA"/>
                          </a:solidFill>
                          <a:effectLst/>
                          <a:latin typeface="Times New Roman" pitchFamily="18" charset="0"/>
                          <a:ea typeface="宋体" charset="-122"/>
                        </a:rPr>
                        <a:t>Input Energy</a:t>
                      </a:r>
                      <a:r>
                        <a:rPr kumimoji="0" lang="zh-CN" altLang="en-US" sz="1500" b="1" i="0" u="none" strike="noStrike" cap="none" normalizeH="0" baseline="0" dirty="0" smtClean="0">
                          <a:ln>
                            <a:noFill/>
                          </a:ln>
                          <a:solidFill>
                            <a:srgbClr val="1679BA"/>
                          </a:solidFill>
                          <a:effectLst/>
                          <a:latin typeface="Times New Roman" pitchFamily="18" charset="0"/>
                          <a:ea typeface="宋体" charset="-122"/>
                        </a:rPr>
                        <a:t>（</a:t>
                      </a:r>
                      <a:r>
                        <a:rPr kumimoji="0" lang="en-US" altLang="zh-CN" sz="1500" b="1" i="0" u="none" strike="noStrike" cap="none" normalizeH="0" baseline="0" dirty="0" err="1" smtClean="0">
                          <a:ln>
                            <a:noFill/>
                          </a:ln>
                          <a:solidFill>
                            <a:srgbClr val="1679BA"/>
                          </a:solidFill>
                          <a:effectLst/>
                          <a:latin typeface="Times New Roman" pitchFamily="18" charset="0"/>
                          <a:ea typeface="宋体" charset="-122"/>
                        </a:rPr>
                        <a:t>MeV</a:t>
                      </a:r>
                      <a:r>
                        <a:rPr kumimoji="0" lang="en-US" altLang="zh-CN" sz="1500" b="1" i="0" u="none" strike="noStrike" cap="none" normalizeH="0" baseline="0" dirty="0" smtClean="0">
                          <a:ln>
                            <a:noFill/>
                          </a:ln>
                          <a:solidFill>
                            <a:srgbClr val="1679BA"/>
                          </a:solidFill>
                          <a:effectLst/>
                          <a:latin typeface="Times New Roman" pitchFamily="18" charset="0"/>
                          <a:ea typeface="宋体" charset="-122"/>
                        </a:rPr>
                        <a:t>)</a:t>
                      </a:r>
                    </a:p>
                  </a:txBody>
                  <a:tcPr marL="67500" marR="67500" marT="0" marB="0"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endParaRPr kumimoji="0" lang="en-US" sz="1500" b="1" i="0" u="none" strike="noStrike" cap="none" normalizeH="0" baseline="0" smtClean="0">
                        <a:ln>
                          <a:noFill/>
                        </a:ln>
                        <a:solidFill>
                          <a:srgbClr val="1679BA"/>
                        </a:solidFill>
                        <a:effectLst/>
                        <a:latin typeface="Times New Roman" pitchFamily="18" charset="0"/>
                        <a:ea typeface="宋体" charset="-122"/>
                      </a:endParaRPr>
                    </a:p>
                  </a:txBody>
                  <a:tcPr marL="67500" marR="6750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0.05</a:t>
                      </a:r>
                    </a:p>
                  </a:txBody>
                  <a:tcPr marL="67500" marR="67500" marT="0" marB="0" anchor="ctr" horzOverflow="overflow">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3.0</a:t>
                      </a:r>
                    </a:p>
                  </a:txBody>
                  <a:tcPr marL="67500" marR="675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0988">
                <a:tc>
                  <a:txBody>
                    <a:bodyPr/>
                    <a:lstStyle/>
                    <a:p>
                      <a:pPr marL="0" marR="0" lvl="0" indent="0" algn="l" defTabSz="914400" rtl="0" eaLnBrk="0" fontAlgn="b"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Output Energy(MeV)</a:t>
                      </a:r>
                    </a:p>
                  </a:txBody>
                  <a:tcPr marL="67500" marR="67500" marT="0" marB="0" horzOverflow="overflow">
                    <a:lnL w="285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0.05</a:t>
                      </a:r>
                    </a:p>
                  </a:txBody>
                  <a:tcPr marL="67500" marR="6750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3.0</a:t>
                      </a:r>
                    </a:p>
                  </a:txBody>
                  <a:tcPr marL="67500" marR="67500" marT="0" marB="0" anchor="ctr" horzOverflow="overflow">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dirty="0" smtClean="0">
                          <a:ln>
                            <a:noFill/>
                          </a:ln>
                          <a:solidFill>
                            <a:srgbClr val="1679BA"/>
                          </a:solidFill>
                          <a:effectLst/>
                          <a:latin typeface="Times New Roman" pitchFamily="18" charset="0"/>
                          <a:ea typeface="宋体" charset="-122"/>
                        </a:rPr>
                        <a:t>80</a:t>
                      </a:r>
                    </a:p>
                  </a:txBody>
                  <a:tcPr marL="67500" marR="675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2575">
                <a:tc>
                  <a:txBody>
                    <a:bodyPr/>
                    <a:lstStyle/>
                    <a:p>
                      <a:pPr marL="0" marR="0" lvl="0" indent="0" algn="l"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Pulse Current (mA)</a:t>
                      </a:r>
                    </a:p>
                  </a:txBody>
                  <a:tcPr marL="67500" marR="675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20/40</a:t>
                      </a:r>
                    </a:p>
                  </a:txBody>
                  <a:tcPr marL="67500" marR="67500" marT="0" marB="0" anchor="ctr" horzOverflow="overflow">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20/40</a:t>
                      </a:r>
                    </a:p>
                  </a:txBody>
                  <a:tcPr marL="67500" marR="67500" marT="0" marB="0" anchor="ctr" horzOverflow="overflow">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15/30</a:t>
                      </a:r>
                    </a:p>
                  </a:txBody>
                  <a:tcPr marL="67500" marR="675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0988">
                <a:tc>
                  <a:txBody>
                    <a:bodyPr/>
                    <a:lstStyle/>
                    <a:p>
                      <a:pPr marL="0" marR="0" lvl="0" indent="0" algn="l"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RF frequency (MHz)</a:t>
                      </a:r>
                    </a:p>
                  </a:txBody>
                  <a:tcPr marL="67500" marR="675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endParaRPr kumimoji="0" lang="zh-CN" altLang="zh-CN" sz="1500" b="1" i="0" u="none" strike="noStrike" cap="none" normalizeH="0" baseline="0" smtClean="0">
                        <a:ln>
                          <a:noFill/>
                        </a:ln>
                        <a:solidFill>
                          <a:srgbClr val="1679BA"/>
                        </a:solidFill>
                        <a:effectLst/>
                        <a:latin typeface="Times New Roman" pitchFamily="18" charset="0"/>
                        <a:ea typeface="宋体" charset="-122"/>
                      </a:endParaRPr>
                    </a:p>
                  </a:txBody>
                  <a:tcPr marL="67500" marR="67500" marT="0" marB="0" anchor="ctr" horzOverflow="overflow">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324</a:t>
                      </a:r>
                    </a:p>
                  </a:txBody>
                  <a:tcPr marL="67500" marR="67500" marT="0" marB="0" anchor="ctr" horzOverflow="overflow">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324</a:t>
                      </a:r>
                    </a:p>
                  </a:txBody>
                  <a:tcPr marL="67500" marR="675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2575">
                <a:tc>
                  <a:txBody>
                    <a:bodyPr/>
                    <a:lstStyle/>
                    <a:p>
                      <a:pPr marL="0" marR="0" lvl="0" indent="0" algn="l"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Chop rate (%)</a:t>
                      </a:r>
                    </a:p>
                  </a:txBody>
                  <a:tcPr marL="67500" marR="675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endParaRPr kumimoji="0" lang="zh-CN" altLang="zh-CN" sz="1500" b="1" i="0" u="none" strike="noStrike" cap="none" normalizeH="0" baseline="0" smtClean="0">
                        <a:ln>
                          <a:noFill/>
                        </a:ln>
                        <a:solidFill>
                          <a:srgbClr val="1679BA"/>
                        </a:solidFill>
                        <a:effectLst/>
                        <a:latin typeface="Times New Roman" pitchFamily="18" charset="0"/>
                        <a:ea typeface="宋体" charset="-122"/>
                      </a:endParaRPr>
                    </a:p>
                  </a:txBody>
                  <a:tcPr marL="67500" marR="67500" marT="0" marB="0" anchor="ctr" horzOverflow="overflow">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50</a:t>
                      </a:r>
                    </a:p>
                  </a:txBody>
                  <a:tcPr marL="67500" marR="67500" marT="0" marB="0" anchor="ctr" horzOverflow="overflow">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50</a:t>
                      </a:r>
                    </a:p>
                  </a:txBody>
                  <a:tcPr marL="67500" marR="675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0988">
                <a:tc>
                  <a:txBody>
                    <a:bodyPr/>
                    <a:lstStyle/>
                    <a:p>
                      <a:pPr marL="0" marR="0" lvl="0" indent="0" algn="l"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Duty factor (%)</a:t>
                      </a:r>
                    </a:p>
                  </a:txBody>
                  <a:tcPr marL="67500" marR="675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1.3</a:t>
                      </a:r>
                    </a:p>
                  </a:txBody>
                  <a:tcPr marL="67500" marR="67500" marT="0" marB="0" anchor="ctr" horzOverflow="overflow">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1.05</a:t>
                      </a:r>
                    </a:p>
                  </a:txBody>
                  <a:tcPr marL="67500" marR="67500" marT="0" marB="0" anchor="ctr" horzOverflow="overflow">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1.05</a:t>
                      </a:r>
                    </a:p>
                  </a:txBody>
                  <a:tcPr marL="67500" marR="675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66700">
                <a:tc>
                  <a:txBody>
                    <a:bodyPr/>
                    <a:lstStyle/>
                    <a:p>
                      <a:pPr marL="0" marR="0" lvl="0" indent="0" algn="l"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Repetition rate (Hz)</a:t>
                      </a:r>
                    </a:p>
                  </a:txBody>
                  <a:tcPr marL="67500" marR="675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25</a:t>
                      </a:r>
                    </a:p>
                  </a:txBody>
                  <a:tcPr marL="67500" marR="67500" marT="0" marB="0" anchor="ctr" horzOverflow="overflow">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smtClean="0">
                          <a:ln>
                            <a:noFill/>
                          </a:ln>
                          <a:solidFill>
                            <a:srgbClr val="1679BA"/>
                          </a:solidFill>
                          <a:effectLst/>
                          <a:latin typeface="Times New Roman" pitchFamily="18" charset="0"/>
                          <a:ea typeface="宋体" charset="-122"/>
                        </a:rPr>
                        <a:t>25</a:t>
                      </a:r>
                    </a:p>
                  </a:txBody>
                  <a:tcPr marL="67500" marR="67500" marT="0" marB="0" anchor="ctr" horzOverflow="overflow">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ctr" latinLnBrk="0" hangingPunct="0">
                        <a:lnSpc>
                          <a:spcPct val="120000"/>
                        </a:lnSpc>
                        <a:spcBef>
                          <a:spcPct val="30000"/>
                        </a:spcBef>
                        <a:spcAft>
                          <a:spcPct val="20000"/>
                        </a:spcAft>
                        <a:buClr>
                          <a:schemeClr val="tx1"/>
                        </a:buClr>
                        <a:buSzTx/>
                        <a:buFontTx/>
                        <a:buNone/>
                        <a:tabLst/>
                      </a:pPr>
                      <a:r>
                        <a:rPr kumimoji="0" lang="en-US" altLang="zh-CN" sz="1500" b="1" i="0" u="none" strike="noStrike" cap="none" normalizeH="0" baseline="0" dirty="0" smtClean="0">
                          <a:ln>
                            <a:noFill/>
                          </a:ln>
                          <a:solidFill>
                            <a:srgbClr val="1679BA"/>
                          </a:solidFill>
                          <a:effectLst/>
                          <a:latin typeface="Times New Roman" pitchFamily="18" charset="0"/>
                          <a:ea typeface="宋体" charset="-122"/>
                        </a:rPr>
                        <a:t>25</a:t>
                      </a:r>
                    </a:p>
                  </a:txBody>
                  <a:tcPr marL="67500" marR="675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2050" name="Object 5"/>
          <p:cNvGraphicFramePr>
            <a:graphicFrameLocks noChangeAspect="1"/>
          </p:cNvGraphicFramePr>
          <p:nvPr/>
        </p:nvGraphicFramePr>
        <p:xfrm>
          <a:off x="285720" y="1214422"/>
          <a:ext cx="8858280" cy="2357454"/>
        </p:xfrm>
        <a:graphic>
          <a:graphicData uri="http://schemas.openxmlformats.org/presentationml/2006/ole">
            <mc:AlternateContent xmlns:mc="http://schemas.openxmlformats.org/markup-compatibility/2006">
              <mc:Choice xmlns:v="urn:schemas-microsoft-com:vml" Requires="v">
                <p:oleObj spid="_x0000_s1057" name="Visio" r:id="rId4" imgW="7466025" imgH="3286981" progId="">
                  <p:embed/>
                </p:oleObj>
              </mc:Choice>
              <mc:Fallback>
                <p:oleObj name="Visio" r:id="rId4" imgW="7466025" imgH="3286981"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20" y="1214422"/>
                        <a:ext cx="8858280" cy="23574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1799" name="Picture 55"/>
          <p:cNvPicPr>
            <a:picLocks noChangeAspect="1" noChangeArrowheads="1"/>
          </p:cNvPicPr>
          <p:nvPr/>
        </p:nvPicPr>
        <p:blipFill>
          <a:blip r:embed="rId6" cstate="print"/>
          <a:srcRect r="41072"/>
          <a:stretch>
            <a:fillRect/>
          </a:stretch>
        </p:blipFill>
        <p:spPr bwMode="auto">
          <a:xfrm>
            <a:off x="357158" y="3214686"/>
            <a:ext cx="3857652" cy="1223233"/>
          </a:xfrm>
          <a:prstGeom prst="rect">
            <a:avLst/>
          </a:prstGeom>
          <a:noFill/>
          <a:ln w="9525">
            <a:noFill/>
            <a:miter lim="800000"/>
            <a:headEnd/>
            <a:tailEnd/>
          </a:ln>
        </p:spPr>
      </p:pic>
      <p:sp>
        <p:nvSpPr>
          <p:cNvPr id="31801" name="Text Box 57"/>
          <p:cNvSpPr txBox="1">
            <a:spLocks noChangeArrowheads="1"/>
          </p:cNvSpPr>
          <p:nvPr/>
        </p:nvSpPr>
        <p:spPr bwMode="auto">
          <a:xfrm>
            <a:off x="4143372" y="3214686"/>
            <a:ext cx="4786346" cy="630942"/>
          </a:xfrm>
          <a:prstGeom prst="rect">
            <a:avLst/>
          </a:prstGeom>
          <a:solidFill>
            <a:schemeClr val="bg1"/>
          </a:solidFill>
          <a:ln w="9525">
            <a:noFill/>
            <a:miter lim="800000"/>
            <a:headEnd/>
            <a:tailEnd/>
          </a:ln>
        </p:spPr>
        <p:txBody>
          <a:bodyPr wrap="square">
            <a:spAutoFit/>
          </a:bodyPr>
          <a:lstStyle/>
          <a:p>
            <a:pPr fontAlgn="base">
              <a:spcBef>
                <a:spcPct val="50000"/>
              </a:spcBef>
              <a:spcAft>
                <a:spcPct val="0"/>
              </a:spcAft>
            </a:pPr>
            <a:r>
              <a:rPr lang="en-US" altLang="zh-CN" sz="1400" b="1" dirty="0">
                <a:solidFill>
                  <a:srgbClr val="0066FF"/>
                </a:solidFill>
              </a:rPr>
              <a:t>EMQ option in </a:t>
            </a:r>
            <a:r>
              <a:rPr lang="en-US" altLang="zh-CN" sz="1400" b="1" dirty="0" smtClean="0">
                <a:solidFill>
                  <a:srgbClr val="0066FF"/>
                </a:solidFill>
              </a:rPr>
              <a:t>FFDD lattice for DTL</a:t>
            </a:r>
            <a:endParaRPr lang="en-US" altLang="zh-CN" sz="1400" b="1" dirty="0">
              <a:solidFill>
                <a:srgbClr val="0066FF"/>
              </a:solidFill>
            </a:endParaRPr>
          </a:p>
          <a:p>
            <a:pPr fontAlgn="base">
              <a:spcBef>
                <a:spcPct val="50000"/>
              </a:spcBef>
              <a:spcAft>
                <a:spcPct val="0"/>
              </a:spcAft>
            </a:pPr>
            <a:r>
              <a:rPr lang="en-US" altLang="zh-CN" sz="1400" b="1" dirty="0">
                <a:solidFill>
                  <a:srgbClr val="0066FF"/>
                </a:solidFill>
              </a:rPr>
              <a:t>Electrostatic chopper in LEBT </a:t>
            </a:r>
          </a:p>
        </p:txBody>
      </p:sp>
      <p:cxnSp>
        <p:nvCxnSpPr>
          <p:cNvPr id="12" name="直接箭头连接符 11"/>
          <p:cNvCxnSpPr/>
          <p:nvPr/>
        </p:nvCxnSpPr>
        <p:spPr bwMode="auto">
          <a:xfrm rot="5400000" flipH="1" flipV="1">
            <a:off x="500828" y="2571744"/>
            <a:ext cx="1285090" cy="794"/>
          </a:xfrm>
          <a:prstGeom prst="straightConnector1">
            <a:avLst/>
          </a:prstGeom>
          <a:solidFill>
            <a:srgbClr val="FFFF00"/>
          </a:solidFill>
          <a:ln w="15875" cap="flat" cmpd="sng" algn="ctr">
            <a:solidFill>
              <a:schemeClr val="accent2"/>
            </a:solidFill>
            <a:prstDash val="solid"/>
            <a:round/>
            <a:headEnd type="none" w="med" len="med"/>
            <a:tailEnd type="arrow"/>
          </a:ln>
          <a:effectLst/>
        </p:spPr>
      </p:cxnSp>
    </p:spTree>
    <p:extLst>
      <p:ext uri="{BB962C8B-B14F-4D97-AF65-F5344CB8AC3E}">
        <p14:creationId xmlns:p14="http://schemas.microsoft.com/office/powerpoint/2010/main" val="27884728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3"/>
          <p:cNvPicPr>
            <a:picLocks noGrp="1" noChangeAspect="1" noChangeArrowheads="1"/>
          </p:cNvPicPr>
          <p:nvPr>
            <p:ph idx="1"/>
          </p:nvPr>
        </p:nvPicPr>
        <p:blipFill>
          <a:blip r:embed="rId3" cstate="print"/>
          <a:srcRect/>
          <a:stretch>
            <a:fillRect/>
          </a:stretch>
        </p:blipFill>
        <p:spPr>
          <a:xfrm>
            <a:off x="4640931" y="1928802"/>
            <a:ext cx="4360225" cy="4471998"/>
          </a:xfrm>
        </p:spPr>
      </p:pic>
      <p:sp>
        <p:nvSpPr>
          <p:cNvPr id="32772" name="矩形 8"/>
          <p:cNvSpPr>
            <a:spLocks noChangeArrowheads="1"/>
          </p:cNvSpPr>
          <p:nvPr/>
        </p:nvSpPr>
        <p:spPr bwMode="auto">
          <a:xfrm>
            <a:off x="142844" y="1571612"/>
            <a:ext cx="4643470" cy="4555093"/>
          </a:xfrm>
          <a:prstGeom prst="rect">
            <a:avLst/>
          </a:prstGeom>
          <a:noFill/>
          <a:ln w="9525">
            <a:noFill/>
            <a:miter lim="800000"/>
            <a:headEnd/>
            <a:tailEnd/>
          </a:ln>
        </p:spPr>
        <p:txBody>
          <a:bodyPr wrap="square">
            <a:spAutoFit/>
          </a:bodyPr>
          <a:lstStyle/>
          <a:p>
            <a:pPr marL="342900" indent="-342900" eaLnBrk="0" fontAlgn="base" hangingPunct="0">
              <a:spcBef>
                <a:spcPct val="0"/>
              </a:spcBef>
              <a:spcAft>
                <a:spcPts val="600"/>
              </a:spcAft>
              <a:buClr>
                <a:srgbClr val="000000"/>
              </a:buClr>
              <a:buFont typeface="Arial" panose="020B0604020202020204" pitchFamily="34" charset="0"/>
              <a:buChar char="•"/>
            </a:pPr>
            <a:r>
              <a:rPr lang="en-US" altLang="zh-CN" sz="2000" b="1" dirty="0">
                <a:solidFill>
                  <a:srgbClr val="0070C0"/>
                </a:solidFill>
              </a:rPr>
              <a:t>Lattice of 4-fold symmetry, </a:t>
            </a:r>
            <a:r>
              <a:rPr lang="en-US" altLang="zh-CN" sz="2000" b="1" dirty="0" smtClean="0">
                <a:solidFill>
                  <a:srgbClr val="0070C0"/>
                </a:solidFill>
              </a:rPr>
              <a:t>triplet.</a:t>
            </a:r>
            <a:endParaRPr lang="en-US" altLang="zh-CN" sz="2000" b="1" dirty="0">
              <a:solidFill>
                <a:srgbClr val="0070C0"/>
              </a:solidFill>
            </a:endParaRPr>
          </a:p>
          <a:p>
            <a:pPr marL="342900" indent="-342900" eaLnBrk="0" fontAlgn="base" hangingPunct="0">
              <a:spcBef>
                <a:spcPct val="0"/>
              </a:spcBef>
              <a:spcAft>
                <a:spcPts val="600"/>
              </a:spcAft>
              <a:buClr>
                <a:srgbClr val="000000"/>
              </a:buClr>
              <a:buFont typeface="Arial" panose="020B0604020202020204" pitchFamily="34" charset="0"/>
              <a:buChar char="•"/>
            </a:pPr>
            <a:r>
              <a:rPr lang="en-US" altLang="zh-CN" sz="2000" b="1" dirty="0">
                <a:solidFill>
                  <a:srgbClr val="0070C0"/>
                </a:solidFill>
              </a:rPr>
              <a:t>227.92m </a:t>
            </a:r>
            <a:r>
              <a:rPr lang="en-US" altLang="zh-CN" sz="2000" b="1" dirty="0" smtClean="0">
                <a:solidFill>
                  <a:srgbClr val="0070C0"/>
                </a:solidFill>
              </a:rPr>
              <a:t>circumference.</a:t>
            </a:r>
            <a:endParaRPr lang="en-US" altLang="zh-CN" sz="2000" b="1" dirty="0">
              <a:solidFill>
                <a:srgbClr val="0070C0"/>
              </a:solidFill>
            </a:endParaRPr>
          </a:p>
          <a:p>
            <a:pPr marL="342900" indent="-342900" eaLnBrk="0" fontAlgn="base" hangingPunct="0">
              <a:spcBef>
                <a:spcPct val="0"/>
              </a:spcBef>
              <a:spcAft>
                <a:spcPts val="600"/>
              </a:spcAft>
              <a:buClr>
                <a:srgbClr val="000000"/>
              </a:buClr>
              <a:buFont typeface="Arial" panose="020B0604020202020204" pitchFamily="34" charset="0"/>
              <a:buChar char="•"/>
            </a:pPr>
            <a:r>
              <a:rPr lang="en-US" altLang="zh-CN" sz="2000" b="1" dirty="0" smtClean="0">
                <a:solidFill>
                  <a:srgbClr val="0070C0"/>
                </a:solidFill>
              </a:rPr>
              <a:t>Four </a:t>
            </a:r>
            <a:r>
              <a:rPr lang="en-US" altLang="zh-CN" sz="2000" b="1" dirty="0">
                <a:solidFill>
                  <a:srgbClr val="0070C0"/>
                </a:solidFill>
                <a:cs typeface="Times New Roman" pitchFamily="18" charset="0"/>
              </a:rPr>
              <a:t>long straight sections</a:t>
            </a:r>
            <a:r>
              <a:rPr lang="en-US" altLang="zh-CN" sz="2000" b="1" dirty="0">
                <a:solidFill>
                  <a:srgbClr val="0070C0"/>
                </a:solidFill>
              </a:rPr>
              <a:t> for injection, acceleration, collimation and </a:t>
            </a:r>
            <a:r>
              <a:rPr lang="en-US" altLang="zh-CN" sz="2000" b="1" dirty="0" smtClean="0">
                <a:solidFill>
                  <a:srgbClr val="0070C0"/>
                </a:solidFill>
              </a:rPr>
              <a:t>extraction.</a:t>
            </a:r>
          </a:p>
          <a:p>
            <a:pPr marL="342900" indent="-342900" eaLnBrk="0" fontAlgn="base" hangingPunct="0">
              <a:spcBef>
                <a:spcPct val="0"/>
              </a:spcBef>
              <a:spcAft>
                <a:spcPts val="600"/>
              </a:spcAft>
              <a:buClr>
                <a:srgbClr val="000000"/>
              </a:buClr>
              <a:buFont typeface="Arial" panose="020B0604020202020204" pitchFamily="34" charset="0"/>
              <a:buChar char="•"/>
            </a:pPr>
            <a:r>
              <a:rPr lang="en-US" altLang="zh-CN" sz="2000" b="1" dirty="0" smtClean="0">
                <a:solidFill>
                  <a:srgbClr val="0070C0"/>
                </a:solidFill>
              </a:rPr>
              <a:t>24 main dipoles with one power supply.</a:t>
            </a:r>
          </a:p>
          <a:p>
            <a:pPr marL="342900" indent="-342900" eaLnBrk="0" fontAlgn="base" hangingPunct="0">
              <a:spcBef>
                <a:spcPct val="0"/>
              </a:spcBef>
              <a:spcAft>
                <a:spcPts val="600"/>
              </a:spcAft>
              <a:buClr>
                <a:srgbClr val="000000"/>
              </a:buClr>
              <a:buFont typeface="Arial" panose="020B0604020202020204" pitchFamily="34" charset="0"/>
              <a:buChar char="•"/>
            </a:pPr>
            <a:r>
              <a:rPr lang="en-US" altLang="zh-CN" sz="2000" b="1" dirty="0" smtClean="0">
                <a:solidFill>
                  <a:srgbClr val="0070C0"/>
                </a:solidFill>
              </a:rPr>
              <a:t>48 main </a:t>
            </a:r>
            <a:r>
              <a:rPr lang="en-US" altLang="zh-CN" sz="2000" b="1" dirty="0" err="1" smtClean="0">
                <a:solidFill>
                  <a:srgbClr val="0070C0"/>
                </a:solidFill>
              </a:rPr>
              <a:t>quadrupoles</a:t>
            </a:r>
            <a:r>
              <a:rPr lang="en-US" altLang="zh-CN" sz="2000" b="1" dirty="0" smtClean="0">
                <a:solidFill>
                  <a:srgbClr val="0070C0"/>
                </a:solidFill>
              </a:rPr>
              <a:t> with 5 power supplies.</a:t>
            </a:r>
          </a:p>
          <a:p>
            <a:pPr marL="342900" indent="-342900" eaLnBrk="0" fontAlgn="base" hangingPunct="0">
              <a:spcBef>
                <a:spcPct val="0"/>
              </a:spcBef>
              <a:spcAft>
                <a:spcPts val="600"/>
              </a:spcAft>
              <a:buClr>
                <a:srgbClr val="000000"/>
              </a:buClr>
              <a:buFont typeface="Arial" panose="020B0604020202020204" pitchFamily="34" charset="0"/>
              <a:buChar char="•"/>
            </a:pPr>
            <a:r>
              <a:rPr lang="en-US" altLang="zh-CN" sz="2000" b="1" dirty="0" smtClean="0">
                <a:solidFill>
                  <a:srgbClr val="0070C0"/>
                </a:solidFill>
              </a:rPr>
              <a:t>Ceramic vacuum chambers for the AC &amp; pulsed  magnets.</a:t>
            </a:r>
          </a:p>
          <a:p>
            <a:pPr marL="342900" indent="-342900" eaLnBrk="0" fontAlgn="base" hangingPunct="0">
              <a:spcBef>
                <a:spcPct val="0"/>
              </a:spcBef>
              <a:spcAft>
                <a:spcPts val="600"/>
              </a:spcAft>
              <a:buClr>
                <a:srgbClr val="000000"/>
              </a:buClr>
              <a:buFont typeface="Arial" panose="020B0604020202020204" pitchFamily="34" charset="0"/>
              <a:buChar char="•"/>
            </a:pPr>
            <a:r>
              <a:rPr lang="en-US" altLang="zh-CN" sz="2000" b="1" dirty="0" smtClean="0">
                <a:solidFill>
                  <a:srgbClr val="0070C0"/>
                </a:solidFill>
              </a:rPr>
              <a:t>8 RF ferrite loaded cavities to provide 165 kV.</a:t>
            </a:r>
          </a:p>
        </p:txBody>
      </p:sp>
      <p:sp>
        <p:nvSpPr>
          <p:cNvPr id="6" name="Rectangle 3"/>
          <p:cNvSpPr txBox="1">
            <a:spLocks noChangeArrowheads="1"/>
          </p:cNvSpPr>
          <p:nvPr/>
        </p:nvSpPr>
        <p:spPr bwMode="auto">
          <a:xfrm>
            <a:off x="0" y="778320"/>
            <a:ext cx="2627784"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lnSpc>
                <a:spcPct val="120000"/>
              </a:lnSpc>
              <a:spcBef>
                <a:spcPct val="30000"/>
              </a:spcBef>
              <a:spcAft>
                <a:spcPct val="20000"/>
              </a:spcAft>
              <a:buClr>
                <a:schemeClr val="tx1"/>
              </a:buClr>
              <a:buChar char="•"/>
              <a:defRPr sz="2100" b="1">
                <a:solidFill>
                  <a:srgbClr val="1679BA"/>
                </a:solidFill>
                <a:latin typeface="+mn-lt"/>
                <a:ea typeface="+mn-ea"/>
                <a:cs typeface="+mn-cs"/>
              </a:defRPr>
            </a:lvl1pPr>
            <a:lvl2pPr marL="742950" indent="-285750" algn="l" rtl="0" eaLnBrk="0" fontAlgn="base" hangingPunct="0">
              <a:lnSpc>
                <a:spcPct val="120000"/>
              </a:lnSpc>
              <a:spcBef>
                <a:spcPct val="20000"/>
              </a:spcBef>
              <a:spcAft>
                <a:spcPct val="20000"/>
              </a:spcAft>
              <a:buClr>
                <a:schemeClr val="tx1"/>
              </a:buClr>
              <a:buChar char="–"/>
              <a:defRPr sz="1900" b="1">
                <a:solidFill>
                  <a:srgbClr val="4D5E68"/>
                </a:solidFill>
                <a:latin typeface="+mn-lt"/>
                <a:ea typeface="+mn-ea"/>
              </a:defRPr>
            </a:lvl2pPr>
            <a:lvl3pPr marL="1143000" indent="-228600" algn="l" rtl="0" eaLnBrk="0" fontAlgn="base" hangingPunct="0">
              <a:spcBef>
                <a:spcPct val="20000"/>
              </a:spcBef>
              <a:spcAft>
                <a:spcPct val="0"/>
              </a:spcAft>
              <a:buClr>
                <a:schemeClr val="tx1"/>
              </a:buClr>
              <a:buFont typeface="Wingdings" pitchFamily="2" charset="2"/>
              <a:buChar char="§"/>
              <a:defRPr b="1">
                <a:solidFill>
                  <a:srgbClr val="4D5E68"/>
                </a:solidFill>
                <a:latin typeface="+mn-lt"/>
                <a:ea typeface="+mn-ea"/>
              </a:defRPr>
            </a:lvl3pPr>
            <a:lvl4pPr marL="1600200" indent="-228600" algn="l" rtl="0" eaLnBrk="0" fontAlgn="base" hangingPunct="0">
              <a:spcBef>
                <a:spcPct val="20000"/>
              </a:spcBef>
              <a:spcAft>
                <a:spcPct val="0"/>
              </a:spcAft>
              <a:buChar char="–"/>
              <a:defRPr b="1">
                <a:solidFill>
                  <a:srgbClr val="4D5E68"/>
                </a:solidFill>
                <a:latin typeface="+mn-lt"/>
                <a:ea typeface="+mn-ea"/>
              </a:defRPr>
            </a:lvl4pPr>
            <a:lvl5pPr marL="2057400" indent="-228600" algn="l" rtl="0" eaLnBrk="0" fontAlgn="base" hangingPunct="0">
              <a:spcBef>
                <a:spcPct val="20000"/>
              </a:spcBef>
              <a:spcAft>
                <a:spcPct val="0"/>
              </a:spcAft>
              <a:buChar char="»"/>
              <a:defRPr b="1">
                <a:solidFill>
                  <a:srgbClr val="4D5E68"/>
                </a:solidFill>
                <a:latin typeface="+mn-lt"/>
                <a:ea typeface="+mn-ea"/>
              </a:defRPr>
            </a:lvl5pPr>
            <a:lvl6pPr marL="2514600" indent="-228600" algn="l" rtl="0" fontAlgn="base">
              <a:spcBef>
                <a:spcPct val="20000"/>
              </a:spcBef>
              <a:spcAft>
                <a:spcPct val="0"/>
              </a:spcAft>
              <a:buChar char="»"/>
              <a:defRPr b="1">
                <a:solidFill>
                  <a:srgbClr val="4D5E68"/>
                </a:solidFill>
                <a:latin typeface="+mn-lt"/>
                <a:ea typeface="+mn-ea"/>
              </a:defRPr>
            </a:lvl6pPr>
            <a:lvl7pPr marL="2971800" indent="-228600" algn="l" rtl="0" fontAlgn="base">
              <a:spcBef>
                <a:spcPct val="20000"/>
              </a:spcBef>
              <a:spcAft>
                <a:spcPct val="0"/>
              </a:spcAft>
              <a:buChar char="»"/>
              <a:defRPr b="1">
                <a:solidFill>
                  <a:srgbClr val="4D5E68"/>
                </a:solidFill>
                <a:latin typeface="+mn-lt"/>
                <a:ea typeface="+mn-ea"/>
              </a:defRPr>
            </a:lvl7pPr>
            <a:lvl8pPr marL="3429000" indent="-228600" algn="l" rtl="0" fontAlgn="base">
              <a:spcBef>
                <a:spcPct val="20000"/>
              </a:spcBef>
              <a:spcAft>
                <a:spcPct val="0"/>
              </a:spcAft>
              <a:buChar char="»"/>
              <a:defRPr b="1">
                <a:solidFill>
                  <a:srgbClr val="4D5E68"/>
                </a:solidFill>
                <a:latin typeface="+mn-lt"/>
                <a:ea typeface="+mn-ea"/>
              </a:defRPr>
            </a:lvl8pPr>
            <a:lvl9pPr marL="3886200" indent="-228600" algn="l" rtl="0" fontAlgn="base">
              <a:spcBef>
                <a:spcPct val="20000"/>
              </a:spcBef>
              <a:spcAft>
                <a:spcPct val="0"/>
              </a:spcAft>
              <a:buChar char="»"/>
              <a:defRPr b="1">
                <a:solidFill>
                  <a:srgbClr val="4D5E68"/>
                </a:solidFill>
                <a:latin typeface="+mn-lt"/>
                <a:ea typeface="+mn-ea"/>
              </a:defRPr>
            </a:lvl9pPr>
          </a:lstStyle>
          <a:p>
            <a:pPr>
              <a:buClr>
                <a:srgbClr val="000000"/>
              </a:buClr>
              <a:buFontTx/>
              <a:buNone/>
            </a:pPr>
            <a:r>
              <a:rPr lang="en-US" altLang="zh-CN" sz="2400" kern="0" dirty="0" smtClean="0">
                <a:solidFill>
                  <a:srgbClr val="FF3300"/>
                </a:solidFill>
                <a:ea typeface="黑体" pitchFamily="49" charset="-122"/>
              </a:rPr>
              <a:t> </a:t>
            </a:r>
            <a:r>
              <a:rPr lang="en-US" altLang="zh-CN" sz="2800" kern="0" dirty="0" smtClean="0">
                <a:solidFill>
                  <a:srgbClr val="FF3300"/>
                </a:solidFill>
                <a:ea typeface="黑体" pitchFamily="49" charset="-122"/>
              </a:rPr>
              <a:t>RCS Design </a:t>
            </a:r>
            <a:endParaRPr lang="en-US" altLang="zh-CN" sz="2400" kern="0" dirty="0" smtClean="0">
              <a:solidFill>
                <a:srgbClr val="FF3300"/>
              </a:solidFill>
              <a:ea typeface="黑体" pitchFamily="49" charset="-122"/>
            </a:endParaRPr>
          </a:p>
        </p:txBody>
      </p:sp>
    </p:spTree>
    <p:extLst>
      <p:ext uri="{BB962C8B-B14F-4D97-AF65-F5344CB8AC3E}">
        <p14:creationId xmlns:p14="http://schemas.microsoft.com/office/powerpoint/2010/main" val="1674954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14400" y="2895600"/>
            <a:ext cx="7467600" cy="1219200"/>
          </a:xfrm>
        </p:spPr>
        <p:txBody>
          <a:bodyPr/>
          <a:lstStyle/>
          <a:p>
            <a:pPr algn="ctr" eaLnBrk="1" hangingPunct="1"/>
            <a:r>
              <a:rPr lang="en-US" altLang="zh-CN" sz="3200" dirty="0" smtClean="0">
                <a:solidFill>
                  <a:srgbClr val="1679BA"/>
                </a:solidFill>
              </a:rPr>
              <a:t>Beam Commissioning</a:t>
            </a:r>
            <a:endParaRPr lang="en-US" altLang="zh-CN" sz="2400" dirty="0" smtClean="0">
              <a:solidFill>
                <a:srgbClr val="FF0000"/>
              </a:solidFill>
            </a:endParaRPr>
          </a:p>
        </p:txBody>
      </p:sp>
      <p:sp>
        <p:nvSpPr>
          <p:cNvPr id="3" name="Rectangle 2"/>
          <p:cNvSpPr/>
          <p:nvPr/>
        </p:nvSpPr>
        <p:spPr bwMode="auto">
          <a:xfrm>
            <a:off x="7812360" y="6408228"/>
            <a:ext cx="914400" cy="45720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a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a:spLocks noGrp="1"/>
          </p:cNvSpPr>
          <p:nvPr>
            <p:ph type="title"/>
          </p:nvPr>
        </p:nvSpPr>
        <p:spPr>
          <a:xfrm>
            <a:off x="-17481" y="866478"/>
            <a:ext cx="6643718" cy="432048"/>
          </a:xfrm>
        </p:spPr>
        <p:txBody>
          <a:bodyPr/>
          <a:lstStyle/>
          <a:p>
            <a:r>
              <a:rPr lang="en-US" altLang="zh-CN" sz="2400" dirty="0" smtClean="0">
                <a:solidFill>
                  <a:srgbClr val="7030A0"/>
                </a:solidFill>
                <a:latin typeface="+mn-lt"/>
                <a:ea typeface="+mn-ea"/>
                <a:cs typeface="+mn-cs"/>
              </a:rPr>
              <a:t>Front End Commissioning Run</a:t>
            </a:r>
            <a:endParaRPr lang="zh-CN" altLang="en-US" sz="2800" dirty="0" smtClean="0">
              <a:solidFill>
                <a:srgbClr val="1679BA"/>
              </a:solidFill>
              <a:latin typeface="+mn-lt"/>
              <a:ea typeface="+mn-ea"/>
              <a:cs typeface="+mn-cs"/>
            </a:endParaRPr>
          </a:p>
        </p:txBody>
      </p:sp>
      <p:sp>
        <p:nvSpPr>
          <p:cNvPr id="2" name="TextBox 1"/>
          <p:cNvSpPr txBox="1"/>
          <p:nvPr/>
        </p:nvSpPr>
        <p:spPr>
          <a:xfrm>
            <a:off x="-2" y="1556792"/>
            <a:ext cx="5724129" cy="4524315"/>
          </a:xfrm>
          <a:prstGeom prst="rect">
            <a:avLst/>
          </a:prstGeom>
          <a:noFill/>
        </p:spPr>
        <p:txBody>
          <a:bodyPr wrap="square" rtlCol="0">
            <a:spAutoFit/>
          </a:bodyPr>
          <a:lstStyle/>
          <a:p>
            <a:pPr marL="285750" indent="-285750" fontAlgn="base">
              <a:spcBef>
                <a:spcPct val="0"/>
              </a:spcBef>
              <a:spcAft>
                <a:spcPct val="0"/>
              </a:spcAft>
              <a:buFont typeface="Arial" panose="020B0604020202020204" pitchFamily="34" charset="0"/>
              <a:buChar char="•"/>
            </a:pPr>
            <a:r>
              <a:rPr lang="en-US" altLang="zh-CN" b="1" dirty="0" smtClean="0">
                <a:solidFill>
                  <a:srgbClr val="1679BA"/>
                </a:solidFill>
              </a:rPr>
              <a:t> Low to high duty factor (April </a:t>
            </a:r>
            <a:r>
              <a:rPr lang="en-US" altLang="zh-CN" b="1" dirty="0" smtClean="0">
                <a:solidFill>
                  <a:srgbClr val="1679BA"/>
                </a:solidFill>
                <a:sym typeface="Wingdings" panose="05000000000000000000" pitchFamily="2" charset="2"/>
              </a:rPr>
              <a:t></a:t>
            </a:r>
            <a:r>
              <a:rPr lang="en-US" altLang="zh-CN" b="1" dirty="0" smtClean="0">
                <a:solidFill>
                  <a:srgbClr val="1679BA"/>
                </a:solidFill>
              </a:rPr>
              <a:t>July 2015): </a:t>
            </a:r>
          </a:p>
          <a:p>
            <a:pPr fontAlgn="base">
              <a:spcBef>
                <a:spcPct val="0"/>
              </a:spcBef>
              <a:spcAft>
                <a:spcPct val="0"/>
              </a:spcAft>
            </a:pPr>
            <a:r>
              <a:rPr lang="en-US" altLang="zh-CN" b="1" dirty="0">
                <a:solidFill>
                  <a:srgbClr val="1679BA"/>
                </a:solidFill>
              </a:rPr>
              <a:t> </a:t>
            </a:r>
            <a:r>
              <a:rPr lang="en-US" altLang="zh-CN" b="1" dirty="0" smtClean="0">
                <a:solidFill>
                  <a:srgbClr val="1679BA"/>
                </a:solidFill>
              </a:rPr>
              <a:t>    50 </a:t>
            </a:r>
            <a:r>
              <a:rPr lang="en-US" altLang="zh-CN" b="1" dirty="0" smtClean="0">
                <a:solidFill>
                  <a:srgbClr val="1679BA"/>
                </a:solidFill>
                <a:sym typeface="Wingdings" panose="05000000000000000000" pitchFamily="2" charset="2"/>
              </a:rPr>
              <a:t> </a:t>
            </a:r>
            <a:r>
              <a:rPr lang="en-US" altLang="zh-CN" b="1" dirty="0" smtClean="0">
                <a:solidFill>
                  <a:srgbClr val="1679BA"/>
                </a:solidFill>
              </a:rPr>
              <a:t>500 </a:t>
            </a:r>
            <a:r>
              <a:rPr lang="el-GR" altLang="zh-CN" b="1" dirty="0" smtClean="0">
                <a:solidFill>
                  <a:srgbClr val="1679BA"/>
                </a:solidFill>
              </a:rPr>
              <a:t>μ</a:t>
            </a:r>
            <a:r>
              <a:rPr lang="en-US" altLang="zh-CN" b="1" dirty="0" smtClean="0">
                <a:solidFill>
                  <a:srgbClr val="1679BA"/>
                </a:solidFill>
              </a:rPr>
              <a:t>s, 1 </a:t>
            </a:r>
            <a:r>
              <a:rPr lang="en-US" altLang="zh-CN" b="1" dirty="0" smtClean="0">
                <a:solidFill>
                  <a:srgbClr val="1679BA"/>
                </a:solidFill>
                <a:sym typeface="Wingdings" panose="05000000000000000000" pitchFamily="2" charset="2"/>
              </a:rPr>
              <a:t> 25 Hz </a:t>
            </a:r>
            <a:r>
              <a:rPr lang="en-US" altLang="zh-CN" b="1" dirty="0" smtClean="0">
                <a:solidFill>
                  <a:srgbClr val="1679BA"/>
                </a:solidFill>
              </a:rPr>
              <a:t>(</a:t>
            </a:r>
            <a:r>
              <a:rPr lang="en-US" altLang="zh-CN" b="1" dirty="0" smtClean="0">
                <a:solidFill>
                  <a:srgbClr val="1679BA"/>
                </a:solidFill>
                <a:sym typeface="Wingdings" panose="05000000000000000000" pitchFamily="2" charset="2"/>
              </a:rPr>
              <a:t>chop rate: </a:t>
            </a:r>
            <a:r>
              <a:rPr lang="en-US" altLang="zh-CN" b="1" dirty="0" smtClean="0">
                <a:solidFill>
                  <a:srgbClr val="1679BA"/>
                </a:solidFill>
              </a:rPr>
              <a:t>0 </a:t>
            </a:r>
            <a:r>
              <a:rPr lang="en-US" altLang="zh-CN" b="1" dirty="0" smtClean="0">
                <a:solidFill>
                  <a:srgbClr val="1679BA"/>
                </a:solidFill>
                <a:sym typeface="Wingdings" panose="05000000000000000000" pitchFamily="2" charset="2"/>
              </a:rPr>
              <a:t> 50%).  </a:t>
            </a:r>
          </a:p>
          <a:p>
            <a:pPr marL="342900" indent="-342900" fontAlgn="base">
              <a:spcBef>
                <a:spcPct val="0"/>
              </a:spcBef>
              <a:spcAft>
                <a:spcPct val="0"/>
              </a:spcAft>
              <a:buFont typeface="Arial" panose="020B0604020202020204" pitchFamily="34" charset="0"/>
              <a:buChar char="•"/>
            </a:pPr>
            <a:r>
              <a:rPr lang="en-US" altLang="zh-CN" b="1" dirty="0" smtClean="0">
                <a:solidFill>
                  <a:srgbClr val="1679BA"/>
                </a:solidFill>
                <a:sym typeface="Wingdings" panose="05000000000000000000" pitchFamily="2" charset="2"/>
              </a:rPr>
              <a:t>Then 90 hours continuous operation at the design specification.</a:t>
            </a:r>
          </a:p>
          <a:p>
            <a:pPr marL="342900" indent="-342900" fontAlgn="base">
              <a:spcBef>
                <a:spcPct val="0"/>
              </a:spcBef>
              <a:spcAft>
                <a:spcPct val="0"/>
              </a:spcAft>
              <a:buFont typeface="Arial" panose="020B0604020202020204" pitchFamily="34" charset="0"/>
              <a:buChar char="•"/>
            </a:pPr>
            <a:r>
              <a:rPr lang="en-US" altLang="zh-CN" b="1" dirty="0" smtClean="0">
                <a:solidFill>
                  <a:srgbClr val="1679BA"/>
                </a:solidFill>
                <a:sym typeface="Wingdings" panose="05000000000000000000" pitchFamily="2" charset="2"/>
              </a:rPr>
              <a:t>Limited by the beam dump, can run 250</a:t>
            </a:r>
            <a:r>
              <a:rPr lang="el-GR" altLang="zh-CN" b="1" dirty="0" smtClean="0">
                <a:solidFill>
                  <a:srgbClr val="1679BA"/>
                </a:solidFill>
              </a:rPr>
              <a:t> μ</a:t>
            </a:r>
            <a:r>
              <a:rPr lang="en-US" altLang="zh-CN" b="1" dirty="0" smtClean="0">
                <a:solidFill>
                  <a:srgbClr val="1679BA"/>
                </a:solidFill>
              </a:rPr>
              <a:t>s </a:t>
            </a:r>
            <a:r>
              <a:rPr lang="en-US" altLang="zh-CN" b="1" dirty="0" err="1" smtClean="0">
                <a:solidFill>
                  <a:srgbClr val="1679BA"/>
                </a:solidFill>
              </a:rPr>
              <a:t>unchopped</a:t>
            </a:r>
            <a:r>
              <a:rPr lang="en-US" altLang="zh-CN" b="1" dirty="0" smtClean="0">
                <a:solidFill>
                  <a:srgbClr val="1679BA"/>
                </a:solidFill>
              </a:rPr>
              <a:t>  beam or 500</a:t>
            </a:r>
            <a:r>
              <a:rPr lang="el-GR" altLang="zh-CN" b="1" dirty="0" smtClean="0">
                <a:solidFill>
                  <a:srgbClr val="1679BA"/>
                </a:solidFill>
              </a:rPr>
              <a:t> μ</a:t>
            </a:r>
            <a:r>
              <a:rPr lang="en-US" altLang="zh-CN" b="1" dirty="0" smtClean="0">
                <a:solidFill>
                  <a:srgbClr val="1679BA"/>
                </a:solidFill>
              </a:rPr>
              <a:t>s beam at 50% chop rate.</a:t>
            </a:r>
          </a:p>
          <a:p>
            <a:pPr marL="342900" indent="-342900" fontAlgn="base">
              <a:spcBef>
                <a:spcPct val="0"/>
              </a:spcBef>
              <a:spcAft>
                <a:spcPct val="0"/>
              </a:spcAft>
              <a:buFont typeface="Arial" panose="020B0604020202020204" pitchFamily="34" charset="0"/>
              <a:buChar char="•"/>
            </a:pPr>
            <a:r>
              <a:rPr lang="en-US" altLang="zh-CN" b="1" dirty="0" smtClean="0">
                <a:solidFill>
                  <a:srgbClr val="1679BA"/>
                </a:solidFill>
                <a:sym typeface="Wingdings" panose="05000000000000000000" pitchFamily="2" charset="2"/>
              </a:rPr>
              <a:t>Beam diagnostics commissioning of hardware and software went in parallel with beam commissioning. </a:t>
            </a:r>
          </a:p>
          <a:p>
            <a:pPr marL="342900" indent="-342900" fontAlgn="base">
              <a:spcBef>
                <a:spcPct val="0"/>
              </a:spcBef>
              <a:spcAft>
                <a:spcPct val="0"/>
              </a:spcAft>
              <a:buFont typeface="Arial" panose="020B0604020202020204" pitchFamily="34" charset="0"/>
              <a:buChar char="•"/>
            </a:pPr>
            <a:r>
              <a:rPr lang="en-US" altLang="zh-CN" b="1" dirty="0" smtClean="0">
                <a:solidFill>
                  <a:srgbClr val="1679BA"/>
                </a:solidFill>
                <a:sym typeface="Wingdings" panose="05000000000000000000" pitchFamily="2" charset="2"/>
              </a:rPr>
              <a:t>RFQ highest transmission rate reached 88%. </a:t>
            </a:r>
          </a:p>
          <a:p>
            <a:pPr marL="342900" indent="-342900" fontAlgn="base">
              <a:spcBef>
                <a:spcPct val="0"/>
              </a:spcBef>
              <a:spcAft>
                <a:spcPct val="0"/>
              </a:spcAft>
              <a:buFont typeface="Arial" panose="020B0604020202020204" pitchFamily="34" charset="0"/>
              <a:buChar char="•"/>
            </a:pPr>
            <a:r>
              <a:rPr lang="en-US" altLang="zh-CN" b="1" dirty="0" smtClean="0">
                <a:solidFill>
                  <a:srgbClr val="1679BA"/>
                </a:solidFill>
                <a:sym typeface="Wingdings" panose="05000000000000000000" pitchFamily="2" charset="2"/>
              </a:rPr>
              <a:t>RFQ tetrode power source worked stably with </a:t>
            </a:r>
            <a:r>
              <a:rPr lang="en-US" altLang="zh-CN" b="1" dirty="0" smtClean="0">
                <a:solidFill>
                  <a:srgbClr val="1679BA"/>
                </a:solidFill>
              </a:rPr>
              <a:t>field </a:t>
            </a:r>
            <a:r>
              <a:rPr lang="en-US" altLang="zh-CN" b="1" dirty="0">
                <a:solidFill>
                  <a:srgbClr val="1679BA"/>
                </a:solidFill>
              </a:rPr>
              <a:t>amplitude and phase </a:t>
            </a:r>
            <a:r>
              <a:rPr lang="en-US" altLang="zh-CN" b="1" dirty="0" smtClean="0">
                <a:solidFill>
                  <a:srgbClr val="1679BA"/>
                </a:solidFill>
              </a:rPr>
              <a:t>&lt; </a:t>
            </a:r>
            <a:r>
              <a:rPr lang="en-US" altLang="zh-CN" b="1" dirty="0">
                <a:solidFill>
                  <a:srgbClr val="1679BA"/>
                </a:solidFill>
              </a:rPr>
              <a:t>±0.5% /</a:t>
            </a:r>
            <a:r>
              <a:rPr lang="en-US" altLang="zh-CN" b="1" dirty="0" smtClean="0">
                <a:solidFill>
                  <a:srgbClr val="1679BA"/>
                </a:solidFill>
              </a:rPr>
              <a:t> </a:t>
            </a:r>
            <a:r>
              <a:rPr lang="en-US" altLang="zh-CN" b="1" dirty="0">
                <a:solidFill>
                  <a:srgbClr val="1679BA"/>
                </a:solidFill>
              </a:rPr>
              <a:t>±0.5 º </a:t>
            </a:r>
            <a:r>
              <a:rPr lang="en-US" altLang="zh-CN" b="1" dirty="0" smtClean="0">
                <a:solidFill>
                  <a:srgbClr val="1679BA"/>
                </a:solidFill>
              </a:rPr>
              <a:t>respectively.</a:t>
            </a:r>
            <a:endParaRPr lang="en-US" altLang="zh-CN" b="1" dirty="0">
              <a:solidFill>
                <a:srgbClr val="1679BA"/>
              </a:solidFill>
              <a:sym typeface="Wingdings" panose="05000000000000000000" pitchFamily="2" charset="2"/>
            </a:endParaRPr>
          </a:p>
          <a:p>
            <a:pPr marL="342900" indent="-342900" fontAlgn="base">
              <a:spcBef>
                <a:spcPct val="0"/>
              </a:spcBef>
              <a:spcAft>
                <a:spcPct val="0"/>
              </a:spcAft>
              <a:buFont typeface="Arial" panose="020B0604020202020204" pitchFamily="34" charset="0"/>
              <a:buChar char="•"/>
            </a:pPr>
            <a:r>
              <a:rPr lang="en-US" altLang="zh-CN" b="1" dirty="0" smtClean="0">
                <a:solidFill>
                  <a:srgbClr val="1679BA"/>
                </a:solidFill>
                <a:sym typeface="Wingdings" panose="05000000000000000000" pitchFamily="2" charset="2"/>
              </a:rPr>
              <a:t>38% machine fault time mainly from ion source high voltage and RF system.</a:t>
            </a:r>
          </a:p>
        </p:txBody>
      </p:sp>
      <p:pic>
        <p:nvPicPr>
          <p:cNvPr id="4" name="Picture 6" descr="F:\20150430amey_iphone照片备份\照片 319.jpg"/>
          <p:cNvPicPr>
            <a:picLocks noChangeAspect="1" noChangeArrowheads="1"/>
          </p:cNvPicPr>
          <p:nvPr/>
        </p:nvPicPr>
        <p:blipFill rotWithShape="1">
          <a:blip r:embed="rId2" cstate="print"/>
          <a:srcRect t="8014"/>
          <a:stretch/>
        </p:blipFill>
        <p:spPr bwMode="auto">
          <a:xfrm>
            <a:off x="5847310" y="4812686"/>
            <a:ext cx="3296689" cy="2038673"/>
          </a:xfrm>
          <a:prstGeom prst="rect">
            <a:avLst/>
          </a:prstGeom>
          <a:noFill/>
          <a:ln w="9525">
            <a:noFill/>
            <a:miter lim="800000"/>
            <a:headEnd/>
            <a:tailEnd/>
          </a:ln>
        </p:spPr>
      </p:pic>
      <p:pic>
        <p:nvPicPr>
          <p:cNvPr id="15" name="图片 12" descr="e:\program files\360se6\User Data\temp\19E14412D4B1531A69CD3D90BCEA83E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7310" y="836712"/>
            <a:ext cx="3317290" cy="182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7310" y="2658124"/>
            <a:ext cx="3317290" cy="2154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882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8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9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0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1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2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3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6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7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8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9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0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1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22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3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4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5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CSNS讲演稿母板">
  <a:themeElements>
    <a:clrScheme name="1_CSNS讲演稿母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1_CSNS讲演稿母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1_CSNS讲演稿母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CSNS讲演稿母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CSNS讲演稿母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CSNS讲演稿母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CSNS讲演稿母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CSNS讲演稿母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CSNS讲演稿母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CSNS PPT 模板">
  <a:themeElements>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CSNS PPT 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4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SNS PPT 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SNS PPT 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SNS PPT 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SNS PPT 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SNS PPT 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SNS PPT 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SNS PPT 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275</TotalTime>
  <Words>2305</Words>
  <Application>Microsoft Office PowerPoint</Application>
  <PresentationFormat>On-screen Show (4:3)</PresentationFormat>
  <Paragraphs>364</Paragraphs>
  <Slides>35</Slides>
  <Notes>7</Notes>
  <HiddenSlides>0</HiddenSlides>
  <MMClips>0</MMClips>
  <ScaleCrop>false</ScaleCrop>
  <HeadingPairs>
    <vt:vector size="6" baseType="variant">
      <vt:variant>
        <vt:lpstr>Theme</vt:lpstr>
      </vt:variant>
      <vt:variant>
        <vt:i4>28</vt:i4>
      </vt:variant>
      <vt:variant>
        <vt:lpstr>Embedded OLE Servers</vt:lpstr>
      </vt:variant>
      <vt:variant>
        <vt:i4>2</vt:i4>
      </vt:variant>
      <vt:variant>
        <vt:lpstr>Slide Titles</vt:lpstr>
      </vt:variant>
      <vt:variant>
        <vt:i4>35</vt:i4>
      </vt:variant>
    </vt:vector>
  </HeadingPairs>
  <TitlesOfParts>
    <vt:vector size="65" baseType="lpstr">
      <vt:lpstr>Office Theme</vt:lpstr>
      <vt:lpstr>CSNS PPT 模板</vt:lpstr>
      <vt:lpstr>1_CSNS PPT 模板</vt:lpstr>
      <vt:lpstr>2_CSNS PPT 模板</vt:lpstr>
      <vt:lpstr>3_CSNS PPT 模板</vt:lpstr>
      <vt:lpstr>5_CSNS讲演稿母板</vt:lpstr>
      <vt:lpstr>4_CSNS PPT 模板</vt:lpstr>
      <vt:lpstr>5_CSNS PPT 模板</vt:lpstr>
      <vt:lpstr>6_CSNS PPT 模板</vt:lpstr>
      <vt:lpstr>7_CSNS PPT 模板</vt:lpstr>
      <vt:lpstr>8_CSNS PPT 模板</vt:lpstr>
      <vt:lpstr>9_CSNS PPT 模板</vt:lpstr>
      <vt:lpstr>10_CSNS PPT 模板</vt:lpstr>
      <vt:lpstr>11_CSNS PPT 模板</vt:lpstr>
      <vt:lpstr>12_CSNS PPT 模板</vt:lpstr>
      <vt:lpstr>13_CSNS PPT 模板</vt:lpstr>
      <vt:lpstr>14_CSNS PPT 模板</vt:lpstr>
      <vt:lpstr>15_CSNS PPT 模板</vt:lpstr>
      <vt:lpstr>16_CSNS PPT 模板</vt:lpstr>
      <vt:lpstr>17_CSNS PPT 模板</vt:lpstr>
      <vt:lpstr>18_CSNS PPT 模板</vt:lpstr>
      <vt:lpstr>19_CSNS PPT 模板</vt:lpstr>
      <vt:lpstr>20_CSNS PPT 模板</vt:lpstr>
      <vt:lpstr>21_CSNS PPT 模板</vt:lpstr>
      <vt:lpstr>22_CSNS PPT 模板</vt:lpstr>
      <vt:lpstr>23_CSNS PPT 模板</vt:lpstr>
      <vt:lpstr>24_CSNS PPT 模板</vt:lpstr>
      <vt:lpstr>25_CSNS PPT 模板</vt:lpstr>
      <vt:lpstr>Visio</vt:lpstr>
      <vt:lpstr>Microsoft Excel Chart</vt:lpstr>
      <vt:lpstr>The Chinese Spallation Neutron Source</vt:lpstr>
      <vt:lpstr>PowerPoint Presentation</vt:lpstr>
      <vt:lpstr>Contents</vt:lpstr>
      <vt:lpstr>Design Overview of the Accelerator</vt:lpstr>
      <vt:lpstr>PowerPoint Presentation</vt:lpstr>
      <vt:lpstr>PowerPoint Presentation</vt:lpstr>
      <vt:lpstr>PowerPoint Presentation</vt:lpstr>
      <vt:lpstr>Beam Commissioning</vt:lpstr>
      <vt:lpstr>Front End Commissioning Run</vt:lpstr>
      <vt:lpstr>PowerPoint Presentation</vt:lpstr>
      <vt:lpstr>PowerPoint Presentation</vt:lpstr>
      <vt:lpstr>PowerPoint Presentation</vt:lpstr>
      <vt:lpstr>Mass Production Progress</vt:lpstr>
      <vt:lpstr>PowerPoint Presentation</vt:lpstr>
      <vt:lpstr>PowerPoint Presentation</vt:lpstr>
      <vt:lpstr>PowerPoint Presentation</vt:lpstr>
      <vt:lpstr>Measurement and Test</vt:lpstr>
      <vt:lpstr>PowerPoint Presentation</vt:lpstr>
      <vt:lpstr>PowerPoint Presentation</vt:lpstr>
      <vt:lpstr>PowerPoint Presentation</vt:lpstr>
      <vt:lpstr>PowerPoint Presentation</vt:lpstr>
      <vt:lpstr>Installation Status</vt:lpstr>
      <vt:lpstr>PowerPoint Presentation</vt:lpstr>
      <vt:lpstr>PowerPoint Presentation</vt:lpstr>
      <vt:lpstr>PowerPoint Presentation</vt:lpstr>
      <vt:lpstr>PowerPoint Presentation</vt:lpstr>
      <vt:lpstr>PowerPoint Presentation</vt:lpstr>
      <vt:lpstr>PowerPoint Presentation</vt:lpstr>
      <vt:lpstr>Interaction with ISIS</vt:lpstr>
      <vt:lpstr>PowerPoint Presentation</vt:lpstr>
      <vt:lpstr>PowerPoint Presentation</vt:lpstr>
      <vt:lpstr>PowerPoint Presentation</vt:lpstr>
      <vt:lpstr>ICFA Mini-workshop on Beam Commissioning for High Intensity Accelerators, June 2015, Dongguan</vt:lpstr>
      <vt:lpstr>PowerPoint Presentation</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Thomason, John (STFC,RAL,ISIS)</dc:creator>
  <cp:lastModifiedBy>Thomason, John (STFC,RAL,ISIS)</cp:lastModifiedBy>
  <cp:revision>48</cp:revision>
  <dcterms:created xsi:type="dcterms:W3CDTF">2016-03-09T12:02:55Z</dcterms:created>
  <dcterms:modified xsi:type="dcterms:W3CDTF">2016-04-06T10:59:55Z</dcterms:modified>
</cp:coreProperties>
</file>