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7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8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9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11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12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3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4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15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6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0" r:id="rId3"/>
    <p:sldMasterId id="2147483680" r:id="rId4"/>
    <p:sldMasterId id="2147483690" r:id="rId5"/>
    <p:sldMasterId id="2147483700" r:id="rId6"/>
    <p:sldMasterId id="2147483710" r:id="rId7"/>
    <p:sldMasterId id="2147483720" r:id="rId8"/>
    <p:sldMasterId id="2147483732" r:id="rId9"/>
    <p:sldMasterId id="2147483738" r:id="rId10"/>
    <p:sldMasterId id="2147483768" r:id="rId11"/>
    <p:sldMasterId id="2147483775" r:id="rId12"/>
    <p:sldMasterId id="2147483779" r:id="rId13"/>
    <p:sldMasterId id="2147483791" r:id="rId14"/>
    <p:sldMasterId id="2147483803" r:id="rId15"/>
    <p:sldMasterId id="2147483815" r:id="rId16"/>
    <p:sldMasterId id="2147483827" r:id="rId17"/>
  </p:sldMasterIdLst>
  <p:notesMasterIdLst>
    <p:notesMasterId r:id="rId45"/>
  </p:notesMasterIdLst>
  <p:sldIdLst>
    <p:sldId id="256" r:id="rId18"/>
    <p:sldId id="338" r:id="rId19"/>
    <p:sldId id="355" r:id="rId20"/>
    <p:sldId id="356" r:id="rId21"/>
    <p:sldId id="269" r:id="rId22"/>
    <p:sldId id="270" r:id="rId23"/>
    <p:sldId id="272" r:id="rId24"/>
    <p:sldId id="274" r:id="rId25"/>
    <p:sldId id="275" r:id="rId26"/>
    <p:sldId id="346" r:id="rId27"/>
    <p:sldId id="369" r:id="rId28"/>
    <p:sldId id="367" r:id="rId29"/>
    <p:sldId id="358" r:id="rId30"/>
    <p:sldId id="278" r:id="rId31"/>
    <p:sldId id="279" r:id="rId32"/>
    <p:sldId id="280" r:id="rId33"/>
    <p:sldId id="359" r:id="rId34"/>
    <p:sldId id="360" r:id="rId35"/>
    <p:sldId id="365" r:id="rId36"/>
    <p:sldId id="351" r:id="rId37"/>
    <p:sldId id="352" r:id="rId38"/>
    <p:sldId id="361" r:id="rId39"/>
    <p:sldId id="362" r:id="rId40"/>
    <p:sldId id="363" r:id="rId41"/>
    <p:sldId id="364" r:id="rId42"/>
    <p:sldId id="357" r:id="rId43"/>
    <p:sldId id="290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3850D"/>
    <a:srgbClr val="A462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88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46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slide" Target="slides/slide25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slide" Target="slides/slide23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slide" Target="slides/slide26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2EDEB1-9D41-40EB-A8CB-812A49292339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A6A02DC-788F-42A2-8660-D8E6559BD006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/>
            <a:t>World-class Facility</a:t>
          </a:r>
          <a:endParaRPr lang="en-GB" dirty="0"/>
        </a:p>
      </dgm:t>
    </dgm:pt>
    <dgm:pt modelId="{0681BC0A-3417-4F3B-877B-7336C4EC135A}" type="parTrans" cxnId="{C3B8A326-1984-45AD-A4B4-D3E5508CF808}">
      <dgm:prSet/>
      <dgm:spPr/>
      <dgm:t>
        <a:bodyPr/>
        <a:lstStyle/>
        <a:p>
          <a:endParaRPr lang="en-GB"/>
        </a:p>
      </dgm:t>
    </dgm:pt>
    <dgm:pt modelId="{632E5259-5F8E-4CDA-9E0E-5011093141CD}" type="sibTrans" cxnId="{C3B8A326-1984-45AD-A4B4-D3E5508CF808}">
      <dgm:prSet/>
      <dgm:spPr/>
      <dgm:t>
        <a:bodyPr/>
        <a:lstStyle/>
        <a:p>
          <a:endParaRPr lang="en-GB"/>
        </a:p>
      </dgm:t>
    </dgm:pt>
    <dgm:pt modelId="{D5D30D74-9157-46EF-BCE2-2BAABD9212BD}">
      <dgm:prSet phldrT="[Text]"/>
      <dgm:spPr>
        <a:solidFill>
          <a:srgbClr val="00B050"/>
        </a:solidFill>
      </dgm:spPr>
      <dgm:t>
        <a:bodyPr/>
        <a:lstStyle/>
        <a:p>
          <a:r>
            <a:rPr lang="en-GB" b="1" dirty="0" smtClean="0"/>
            <a:t>UK “FEL” Science Community</a:t>
          </a:r>
          <a:endParaRPr lang="en-GB" b="1" dirty="0"/>
        </a:p>
      </dgm:t>
    </dgm:pt>
    <dgm:pt modelId="{1B0BEA10-5924-4FBF-A3F6-0833A590B47C}" type="parTrans" cxnId="{69AE03CB-4C83-4342-87CF-4E6557066EE5}">
      <dgm:prSet/>
      <dgm:spPr>
        <a:solidFill>
          <a:srgbClr val="00B050"/>
        </a:solidFill>
      </dgm:spPr>
      <dgm:t>
        <a:bodyPr/>
        <a:lstStyle/>
        <a:p>
          <a:endParaRPr lang="en-GB"/>
        </a:p>
      </dgm:t>
    </dgm:pt>
    <dgm:pt modelId="{E99752E6-78A8-4720-8775-BBCBAA27A944}" type="sibTrans" cxnId="{69AE03CB-4C83-4342-87CF-4E6557066EE5}">
      <dgm:prSet/>
      <dgm:spPr/>
      <dgm:t>
        <a:bodyPr/>
        <a:lstStyle/>
        <a:p>
          <a:endParaRPr lang="en-GB"/>
        </a:p>
      </dgm:t>
    </dgm:pt>
    <dgm:pt modelId="{86793051-525B-4270-9E52-8E788434C58D}">
      <dgm:prSet phldrT="[Text]"/>
      <dgm:spPr>
        <a:solidFill>
          <a:srgbClr val="FF0000"/>
        </a:solidFill>
      </dgm:spPr>
      <dgm:t>
        <a:bodyPr/>
        <a:lstStyle/>
        <a:p>
          <a:r>
            <a:rPr lang="en-GB" b="1" dirty="0" smtClean="0"/>
            <a:t>National Labs</a:t>
          </a:r>
          <a:endParaRPr lang="en-GB" b="1" dirty="0"/>
        </a:p>
      </dgm:t>
    </dgm:pt>
    <dgm:pt modelId="{AC13CA50-9507-46FD-B40E-8D3EA1A7FA21}" type="parTrans" cxnId="{6C42F9F5-1ADF-4264-B6C0-E06DF05F9AC3}">
      <dgm:prSet/>
      <dgm:spPr>
        <a:solidFill>
          <a:srgbClr val="FF0000"/>
        </a:solidFill>
      </dgm:spPr>
      <dgm:t>
        <a:bodyPr/>
        <a:lstStyle/>
        <a:p>
          <a:endParaRPr lang="en-GB"/>
        </a:p>
      </dgm:t>
    </dgm:pt>
    <dgm:pt modelId="{62DC17F4-29C5-4599-BABE-D48B119F3267}" type="sibTrans" cxnId="{6C42F9F5-1ADF-4264-B6C0-E06DF05F9AC3}">
      <dgm:prSet/>
      <dgm:spPr/>
      <dgm:t>
        <a:bodyPr/>
        <a:lstStyle/>
        <a:p>
          <a:endParaRPr lang="en-GB"/>
        </a:p>
      </dgm:t>
    </dgm:pt>
    <dgm:pt modelId="{18CD8D56-CEFC-400A-8F4E-A344624821C7}">
      <dgm:prSet phldrT="[Text]"/>
      <dgm:spPr>
        <a:solidFill>
          <a:schemeClr val="accent2"/>
        </a:solidFill>
      </dgm:spPr>
      <dgm:t>
        <a:bodyPr/>
        <a:lstStyle/>
        <a:p>
          <a:r>
            <a:rPr lang="en-GB" b="1" dirty="0" smtClean="0"/>
            <a:t>Accelerator Institutes/Uni</a:t>
          </a:r>
          <a:endParaRPr lang="en-GB" b="1" dirty="0"/>
        </a:p>
      </dgm:t>
    </dgm:pt>
    <dgm:pt modelId="{E2D0D50D-95EB-4985-8EBD-1B3D06FFF7B6}" type="parTrans" cxnId="{8D42E5F8-0C43-4331-9E35-60C9A5E885BB}">
      <dgm:prSet/>
      <dgm:spPr>
        <a:solidFill>
          <a:schemeClr val="accent2"/>
        </a:solidFill>
      </dgm:spPr>
      <dgm:t>
        <a:bodyPr/>
        <a:lstStyle/>
        <a:p>
          <a:endParaRPr lang="en-GB"/>
        </a:p>
      </dgm:t>
    </dgm:pt>
    <dgm:pt modelId="{3E02AC7B-3AC4-44D2-A77F-A4B3A8024E08}" type="sibTrans" cxnId="{8D42E5F8-0C43-4331-9E35-60C9A5E885BB}">
      <dgm:prSet/>
      <dgm:spPr/>
      <dgm:t>
        <a:bodyPr/>
        <a:lstStyle/>
        <a:p>
          <a:endParaRPr lang="en-GB"/>
        </a:p>
      </dgm:t>
    </dgm:pt>
    <dgm:pt modelId="{BED70971-8BC8-4768-BFE8-FC0185841812}">
      <dgm:prSet phldrT="[Text]"/>
      <dgm:spPr>
        <a:solidFill>
          <a:srgbClr val="7030A0"/>
        </a:solidFill>
      </dgm:spPr>
      <dgm:t>
        <a:bodyPr/>
        <a:lstStyle/>
        <a:p>
          <a:r>
            <a:rPr lang="en-GB" b="1" dirty="0" smtClean="0"/>
            <a:t>Industry</a:t>
          </a:r>
          <a:endParaRPr lang="en-GB" b="1" dirty="0"/>
        </a:p>
      </dgm:t>
    </dgm:pt>
    <dgm:pt modelId="{22E27D90-1B85-4CEE-9A0C-D460B51353C2}" type="parTrans" cxnId="{7BE4C36B-36F5-42F0-802F-607E2180AF4B}">
      <dgm:prSet/>
      <dgm:spPr>
        <a:solidFill>
          <a:srgbClr val="7030A0"/>
        </a:solidFill>
      </dgm:spPr>
      <dgm:t>
        <a:bodyPr/>
        <a:lstStyle/>
        <a:p>
          <a:endParaRPr lang="en-GB"/>
        </a:p>
      </dgm:t>
    </dgm:pt>
    <dgm:pt modelId="{5A0C5417-B081-4AF3-8D56-774A5225299D}" type="sibTrans" cxnId="{7BE4C36B-36F5-42F0-802F-607E2180AF4B}">
      <dgm:prSet/>
      <dgm:spPr/>
      <dgm:t>
        <a:bodyPr/>
        <a:lstStyle/>
        <a:p>
          <a:endParaRPr lang="en-GB"/>
        </a:p>
      </dgm:t>
    </dgm:pt>
    <dgm:pt modelId="{FE82E0EA-F62B-440D-941C-9BB204A5C232}" type="pres">
      <dgm:prSet presAssocID="{892EDEB1-9D41-40EB-A8CB-812A4929233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BF8B05E-2D80-49BB-BE64-EFBDE0C0DF3A}" type="pres">
      <dgm:prSet presAssocID="{CA6A02DC-788F-42A2-8660-D8E6559BD006}" presName="centerShape" presStyleLbl="node0" presStyleIdx="0" presStyleCnt="1"/>
      <dgm:spPr/>
      <dgm:t>
        <a:bodyPr/>
        <a:lstStyle/>
        <a:p>
          <a:endParaRPr lang="en-GB"/>
        </a:p>
      </dgm:t>
    </dgm:pt>
    <dgm:pt modelId="{D60CB8B5-4E81-48C1-B2D6-2F159C4FEEE0}" type="pres">
      <dgm:prSet presAssocID="{1B0BEA10-5924-4FBF-A3F6-0833A590B47C}" presName="parTrans" presStyleLbl="bgSibTrans2D1" presStyleIdx="0" presStyleCnt="4"/>
      <dgm:spPr/>
      <dgm:t>
        <a:bodyPr/>
        <a:lstStyle/>
        <a:p>
          <a:endParaRPr lang="en-GB"/>
        </a:p>
      </dgm:t>
    </dgm:pt>
    <dgm:pt modelId="{6B46A43B-B460-4B48-ABB0-D94BE2F4F3D2}" type="pres">
      <dgm:prSet presAssocID="{D5D30D74-9157-46EF-BCE2-2BAABD9212B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D729DF-092A-419D-8D48-E9A94E92AB20}" type="pres">
      <dgm:prSet presAssocID="{AC13CA50-9507-46FD-B40E-8D3EA1A7FA21}" presName="parTrans" presStyleLbl="bgSibTrans2D1" presStyleIdx="1" presStyleCnt="4"/>
      <dgm:spPr/>
      <dgm:t>
        <a:bodyPr/>
        <a:lstStyle/>
        <a:p>
          <a:endParaRPr lang="en-GB"/>
        </a:p>
      </dgm:t>
    </dgm:pt>
    <dgm:pt modelId="{2FDD664C-E3CC-4BA6-848B-D4B2D7E3A477}" type="pres">
      <dgm:prSet presAssocID="{86793051-525B-4270-9E52-8E788434C58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7B4071-BAF4-46EC-A057-38034B2A6E62}" type="pres">
      <dgm:prSet presAssocID="{E2D0D50D-95EB-4985-8EBD-1B3D06FFF7B6}" presName="parTrans" presStyleLbl="bgSibTrans2D1" presStyleIdx="2" presStyleCnt="4"/>
      <dgm:spPr/>
      <dgm:t>
        <a:bodyPr/>
        <a:lstStyle/>
        <a:p>
          <a:endParaRPr lang="en-GB"/>
        </a:p>
      </dgm:t>
    </dgm:pt>
    <dgm:pt modelId="{3E0FC2DB-A147-4DD7-953C-0A4597801A23}" type="pres">
      <dgm:prSet presAssocID="{18CD8D56-CEFC-400A-8F4E-A344624821C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48CC9D-8DFD-4440-A24C-CFFD32EF7D21}" type="pres">
      <dgm:prSet presAssocID="{22E27D90-1B85-4CEE-9A0C-D460B51353C2}" presName="parTrans" presStyleLbl="bgSibTrans2D1" presStyleIdx="3" presStyleCnt="4"/>
      <dgm:spPr/>
      <dgm:t>
        <a:bodyPr/>
        <a:lstStyle/>
        <a:p>
          <a:endParaRPr lang="en-GB"/>
        </a:p>
      </dgm:t>
    </dgm:pt>
    <dgm:pt modelId="{FE7C0AAF-CBEC-4BDB-9D0C-1BE59273606C}" type="pres">
      <dgm:prSet presAssocID="{BED70971-8BC8-4768-BFE8-FC018584181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66F68B3-6A75-4722-8B7B-EE45E97A43CA}" type="presOf" srcId="{CA6A02DC-788F-42A2-8660-D8E6559BD006}" destId="{BBF8B05E-2D80-49BB-BE64-EFBDE0C0DF3A}" srcOrd="0" destOrd="0" presId="urn:microsoft.com/office/officeart/2005/8/layout/radial4"/>
    <dgm:cxn modelId="{0FCDE0C2-86F0-428E-94E7-853068632550}" type="presOf" srcId="{1B0BEA10-5924-4FBF-A3F6-0833A590B47C}" destId="{D60CB8B5-4E81-48C1-B2D6-2F159C4FEEE0}" srcOrd="0" destOrd="0" presId="urn:microsoft.com/office/officeart/2005/8/layout/radial4"/>
    <dgm:cxn modelId="{8D42E5F8-0C43-4331-9E35-60C9A5E885BB}" srcId="{CA6A02DC-788F-42A2-8660-D8E6559BD006}" destId="{18CD8D56-CEFC-400A-8F4E-A344624821C7}" srcOrd="2" destOrd="0" parTransId="{E2D0D50D-95EB-4985-8EBD-1B3D06FFF7B6}" sibTransId="{3E02AC7B-3AC4-44D2-A77F-A4B3A8024E08}"/>
    <dgm:cxn modelId="{F23CA48E-1AB1-447C-8EF8-C5BF901D81C1}" type="presOf" srcId="{18CD8D56-CEFC-400A-8F4E-A344624821C7}" destId="{3E0FC2DB-A147-4DD7-953C-0A4597801A23}" srcOrd="0" destOrd="0" presId="urn:microsoft.com/office/officeart/2005/8/layout/radial4"/>
    <dgm:cxn modelId="{C3B8A326-1984-45AD-A4B4-D3E5508CF808}" srcId="{892EDEB1-9D41-40EB-A8CB-812A49292339}" destId="{CA6A02DC-788F-42A2-8660-D8E6559BD006}" srcOrd="0" destOrd="0" parTransId="{0681BC0A-3417-4F3B-877B-7336C4EC135A}" sibTransId="{632E5259-5F8E-4CDA-9E0E-5011093141CD}"/>
    <dgm:cxn modelId="{47E66B83-7293-4DE0-917A-3C149D7F3C1B}" type="presOf" srcId="{E2D0D50D-95EB-4985-8EBD-1B3D06FFF7B6}" destId="{0B7B4071-BAF4-46EC-A057-38034B2A6E62}" srcOrd="0" destOrd="0" presId="urn:microsoft.com/office/officeart/2005/8/layout/radial4"/>
    <dgm:cxn modelId="{3F8248EF-30E4-4C9D-B159-313E035D7537}" type="presOf" srcId="{892EDEB1-9D41-40EB-A8CB-812A49292339}" destId="{FE82E0EA-F62B-440D-941C-9BB204A5C232}" srcOrd="0" destOrd="0" presId="urn:microsoft.com/office/officeart/2005/8/layout/radial4"/>
    <dgm:cxn modelId="{7BE4C36B-36F5-42F0-802F-607E2180AF4B}" srcId="{CA6A02DC-788F-42A2-8660-D8E6559BD006}" destId="{BED70971-8BC8-4768-BFE8-FC0185841812}" srcOrd="3" destOrd="0" parTransId="{22E27D90-1B85-4CEE-9A0C-D460B51353C2}" sibTransId="{5A0C5417-B081-4AF3-8D56-774A5225299D}"/>
    <dgm:cxn modelId="{6E6E2B97-37D5-4468-9F61-8EDFD9DFD994}" type="presOf" srcId="{D5D30D74-9157-46EF-BCE2-2BAABD9212BD}" destId="{6B46A43B-B460-4B48-ABB0-D94BE2F4F3D2}" srcOrd="0" destOrd="0" presId="urn:microsoft.com/office/officeart/2005/8/layout/radial4"/>
    <dgm:cxn modelId="{C3978FF6-BEB8-4B56-B6B4-6AA2112751AD}" type="presOf" srcId="{BED70971-8BC8-4768-BFE8-FC0185841812}" destId="{FE7C0AAF-CBEC-4BDB-9D0C-1BE59273606C}" srcOrd="0" destOrd="0" presId="urn:microsoft.com/office/officeart/2005/8/layout/radial4"/>
    <dgm:cxn modelId="{87D5A28E-F946-4045-994F-0A2F55134831}" type="presOf" srcId="{22E27D90-1B85-4CEE-9A0C-D460B51353C2}" destId="{4048CC9D-8DFD-4440-A24C-CFFD32EF7D21}" srcOrd="0" destOrd="0" presId="urn:microsoft.com/office/officeart/2005/8/layout/radial4"/>
    <dgm:cxn modelId="{05AC5B88-A817-46E1-AB30-7D912764B621}" type="presOf" srcId="{86793051-525B-4270-9E52-8E788434C58D}" destId="{2FDD664C-E3CC-4BA6-848B-D4B2D7E3A477}" srcOrd="0" destOrd="0" presId="urn:microsoft.com/office/officeart/2005/8/layout/radial4"/>
    <dgm:cxn modelId="{69AE03CB-4C83-4342-87CF-4E6557066EE5}" srcId="{CA6A02DC-788F-42A2-8660-D8E6559BD006}" destId="{D5D30D74-9157-46EF-BCE2-2BAABD9212BD}" srcOrd="0" destOrd="0" parTransId="{1B0BEA10-5924-4FBF-A3F6-0833A590B47C}" sibTransId="{E99752E6-78A8-4720-8775-BBCBAA27A944}"/>
    <dgm:cxn modelId="{6C42F9F5-1ADF-4264-B6C0-E06DF05F9AC3}" srcId="{CA6A02DC-788F-42A2-8660-D8E6559BD006}" destId="{86793051-525B-4270-9E52-8E788434C58D}" srcOrd="1" destOrd="0" parTransId="{AC13CA50-9507-46FD-B40E-8D3EA1A7FA21}" sibTransId="{62DC17F4-29C5-4599-BABE-D48B119F3267}"/>
    <dgm:cxn modelId="{44258608-21EA-4DB2-B698-351468FA66BD}" type="presOf" srcId="{AC13CA50-9507-46FD-B40E-8D3EA1A7FA21}" destId="{3CD729DF-092A-419D-8D48-E9A94E92AB20}" srcOrd="0" destOrd="0" presId="urn:microsoft.com/office/officeart/2005/8/layout/radial4"/>
    <dgm:cxn modelId="{FC25E397-B417-4F47-81C9-0FC152E43F0C}" type="presParOf" srcId="{FE82E0EA-F62B-440D-941C-9BB204A5C232}" destId="{BBF8B05E-2D80-49BB-BE64-EFBDE0C0DF3A}" srcOrd="0" destOrd="0" presId="urn:microsoft.com/office/officeart/2005/8/layout/radial4"/>
    <dgm:cxn modelId="{7170BE2A-0AFB-4E97-90BE-9547C7210D3D}" type="presParOf" srcId="{FE82E0EA-F62B-440D-941C-9BB204A5C232}" destId="{D60CB8B5-4E81-48C1-B2D6-2F159C4FEEE0}" srcOrd="1" destOrd="0" presId="urn:microsoft.com/office/officeart/2005/8/layout/radial4"/>
    <dgm:cxn modelId="{BF6EAD18-5FB1-4FB9-AEA9-1E1D41152488}" type="presParOf" srcId="{FE82E0EA-F62B-440D-941C-9BB204A5C232}" destId="{6B46A43B-B460-4B48-ABB0-D94BE2F4F3D2}" srcOrd="2" destOrd="0" presId="urn:microsoft.com/office/officeart/2005/8/layout/radial4"/>
    <dgm:cxn modelId="{C73F6AF2-3457-47FE-9ADC-6B065E79B096}" type="presParOf" srcId="{FE82E0EA-F62B-440D-941C-9BB204A5C232}" destId="{3CD729DF-092A-419D-8D48-E9A94E92AB20}" srcOrd="3" destOrd="0" presId="urn:microsoft.com/office/officeart/2005/8/layout/radial4"/>
    <dgm:cxn modelId="{A4EB0816-8B01-4763-8703-699DA3B88149}" type="presParOf" srcId="{FE82E0EA-F62B-440D-941C-9BB204A5C232}" destId="{2FDD664C-E3CC-4BA6-848B-D4B2D7E3A477}" srcOrd="4" destOrd="0" presId="urn:microsoft.com/office/officeart/2005/8/layout/radial4"/>
    <dgm:cxn modelId="{135291A8-38C7-43C6-B518-9E5B24DA0B25}" type="presParOf" srcId="{FE82E0EA-F62B-440D-941C-9BB204A5C232}" destId="{0B7B4071-BAF4-46EC-A057-38034B2A6E62}" srcOrd="5" destOrd="0" presId="urn:microsoft.com/office/officeart/2005/8/layout/radial4"/>
    <dgm:cxn modelId="{67C83861-E4F3-479D-BF4F-3FC1FC58DF24}" type="presParOf" srcId="{FE82E0EA-F62B-440D-941C-9BB204A5C232}" destId="{3E0FC2DB-A147-4DD7-953C-0A4597801A23}" srcOrd="6" destOrd="0" presId="urn:microsoft.com/office/officeart/2005/8/layout/radial4"/>
    <dgm:cxn modelId="{0C10A94D-FAA6-4003-A208-4B8D01EE6C52}" type="presParOf" srcId="{FE82E0EA-F62B-440D-941C-9BB204A5C232}" destId="{4048CC9D-8DFD-4440-A24C-CFFD32EF7D21}" srcOrd="7" destOrd="0" presId="urn:microsoft.com/office/officeart/2005/8/layout/radial4"/>
    <dgm:cxn modelId="{CFA3C58C-C992-418C-91FE-6077BF2DA092}" type="presParOf" srcId="{FE82E0EA-F62B-440D-941C-9BB204A5C232}" destId="{FE7C0AAF-CBEC-4BDB-9D0C-1BE59273606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F8B05E-2D80-49BB-BE64-EFBDE0C0DF3A}">
      <dsp:nvSpPr>
        <dsp:cNvPr id="0" name=""/>
        <dsp:cNvSpPr/>
      </dsp:nvSpPr>
      <dsp:spPr>
        <a:xfrm>
          <a:off x="2237095" y="1697775"/>
          <a:ext cx="1621809" cy="1621809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World-class Facility</a:t>
          </a:r>
          <a:endParaRPr lang="en-GB" sz="2600" kern="1200" dirty="0"/>
        </a:p>
      </dsp:txBody>
      <dsp:txXfrm>
        <a:off x="2474603" y="1935283"/>
        <a:ext cx="1146793" cy="1146793"/>
      </dsp:txXfrm>
    </dsp:sp>
    <dsp:sp modelId="{D60CB8B5-4E81-48C1-B2D6-2F159C4FEEE0}">
      <dsp:nvSpPr>
        <dsp:cNvPr id="0" name=""/>
        <dsp:cNvSpPr/>
      </dsp:nvSpPr>
      <dsp:spPr>
        <a:xfrm rot="11700000">
          <a:off x="1011166" y="1893417"/>
          <a:ext cx="1206296" cy="462215"/>
        </a:xfrm>
        <a:prstGeom prst="lef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46A43B-B460-4B48-ABB0-D94BE2F4F3D2}">
      <dsp:nvSpPr>
        <dsp:cNvPr id="0" name=""/>
        <dsp:cNvSpPr/>
      </dsp:nvSpPr>
      <dsp:spPr>
        <a:xfrm>
          <a:off x="261358" y="1352131"/>
          <a:ext cx="1540719" cy="123257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UK “FEL” Science Community</a:t>
          </a:r>
          <a:endParaRPr lang="en-GB" sz="1500" b="1" kern="1200" dirty="0"/>
        </a:p>
      </dsp:txBody>
      <dsp:txXfrm>
        <a:off x="297459" y="1388232"/>
        <a:ext cx="1468517" cy="1160373"/>
      </dsp:txXfrm>
    </dsp:sp>
    <dsp:sp modelId="{3CD729DF-092A-419D-8D48-E9A94E92AB20}">
      <dsp:nvSpPr>
        <dsp:cNvPr id="0" name=""/>
        <dsp:cNvSpPr/>
      </dsp:nvSpPr>
      <dsp:spPr>
        <a:xfrm rot="14700000">
          <a:off x="1817576" y="932375"/>
          <a:ext cx="1206296" cy="462215"/>
        </a:xfrm>
        <a:prstGeom prst="lef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DD664C-E3CC-4BA6-848B-D4B2D7E3A477}">
      <dsp:nvSpPr>
        <dsp:cNvPr id="0" name=""/>
        <dsp:cNvSpPr/>
      </dsp:nvSpPr>
      <dsp:spPr>
        <a:xfrm>
          <a:off x="1395463" y="557"/>
          <a:ext cx="1540719" cy="1232575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National Labs</a:t>
          </a:r>
          <a:endParaRPr lang="en-GB" sz="1500" b="1" kern="1200" dirty="0"/>
        </a:p>
      </dsp:txBody>
      <dsp:txXfrm>
        <a:off x="1431564" y="36658"/>
        <a:ext cx="1468517" cy="1160373"/>
      </dsp:txXfrm>
    </dsp:sp>
    <dsp:sp modelId="{0B7B4071-BAF4-46EC-A057-38034B2A6E62}">
      <dsp:nvSpPr>
        <dsp:cNvPr id="0" name=""/>
        <dsp:cNvSpPr/>
      </dsp:nvSpPr>
      <dsp:spPr>
        <a:xfrm rot="17700000">
          <a:off x="3072127" y="932375"/>
          <a:ext cx="1206296" cy="46221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0FC2DB-A147-4DD7-953C-0A4597801A23}">
      <dsp:nvSpPr>
        <dsp:cNvPr id="0" name=""/>
        <dsp:cNvSpPr/>
      </dsp:nvSpPr>
      <dsp:spPr>
        <a:xfrm>
          <a:off x="3159817" y="557"/>
          <a:ext cx="1540719" cy="1232575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Accelerator Institutes/Uni</a:t>
          </a:r>
          <a:endParaRPr lang="en-GB" sz="1500" b="1" kern="1200" dirty="0"/>
        </a:p>
      </dsp:txBody>
      <dsp:txXfrm>
        <a:off x="3195918" y="36658"/>
        <a:ext cx="1468517" cy="1160373"/>
      </dsp:txXfrm>
    </dsp:sp>
    <dsp:sp modelId="{4048CC9D-8DFD-4440-A24C-CFFD32EF7D21}">
      <dsp:nvSpPr>
        <dsp:cNvPr id="0" name=""/>
        <dsp:cNvSpPr/>
      </dsp:nvSpPr>
      <dsp:spPr>
        <a:xfrm rot="20700000">
          <a:off x="3878537" y="1893417"/>
          <a:ext cx="1206296" cy="462215"/>
        </a:xfrm>
        <a:prstGeom prst="lef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7C0AAF-CBEC-4BDB-9D0C-1BE59273606C}">
      <dsp:nvSpPr>
        <dsp:cNvPr id="0" name=""/>
        <dsp:cNvSpPr/>
      </dsp:nvSpPr>
      <dsp:spPr>
        <a:xfrm>
          <a:off x="4293922" y="1352131"/>
          <a:ext cx="1540719" cy="1232575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/>
            <a:t>Industry</a:t>
          </a:r>
          <a:endParaRPr lang="en-GB" sz="1500" b="1" kern="1200" dirty="0"/>
        </a:p>
      </dsp:txBody>
      <dsp:txXfrm>
        <a:off x="4330023" y="1388232"/>
        <a:ext cx="1468517" cy="1160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6C8CB-A04B-4F49-B0F1-D5009A37D596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0F06B-4CFA-4DF2-94A7-CA2A5A7F6C8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383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1F66D7-9A12-4307-87BB-3D7039204199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45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1F66D7-9A12-4307-87BB-3D7039204199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146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2127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13163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76374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45738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2850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33515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52376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81355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28803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96279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37754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92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01927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02372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91476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06406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0304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7877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21592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42804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5059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84959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523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9028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98020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4395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01341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16109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90628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80421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3999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5041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66367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John Womersley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0B608-D94E-4943-84D8-C9F1F9DD19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322579"/>
      </p:ext>
    </p:extLst>
  </p:cSld>
  <p:clrMapOvr>
    <a:masterClrMapping/>
  </p:clrMapOvr>
  <p:transition advClick="0" advTm="1000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24263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A34C7-3082-4BA4-881C-B005FAAE3D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406456"/>
      </p:ext>
    </p:extLst>
  </p:cSld>
  <p:clrMapOvr>
    <a:masterClrMapping/>
  </p:clrMapOvr>
  <p:transition advClick="0" advTm="10000"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E2943-F23B-46E2-BF30-8A20E6061C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08393"/>
      </p:ext>
    </p:extLst>
  </p:cSld>
  <p:clrMapOvr>
    <a:masterClrMapping/>
  </p:clrMapOvr>
  <p:transition advClick="0" advTm="10000"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484313"/>
            <a:ext cx="38100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84313"/>
            <a:ext cx="38100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11DF9-440F-4CA1-B350-51BBE662BF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0651"/>
      </p:ext>
    </p:extLst>
  </p:cSld>
  <p:clrMapOvr>
    <a:masterClrMapping/>
  </p:clrMapOvr>
  <p:transition advClick="0" advTm="10000"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93EAB-2B26-43D9-AB48-9A63485F1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706193"/>
      </p:ext>
    </p:extLst>
  </p:cSld>
  <p:clrMapOvr>
    <a:masterClrMapping/>
  </p:clrMapOvr>
  <p:transition advClick="0" advTm="10000"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FD776-0A67-4268-B211-3BE912D0C4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500583"/>
      </p:ext>
    </p:extLst>
  </p:cSld>
  <p:clrMapOvr>
    <a:masterClrMapping/>
  </p:clrMapOvr>
  <p:transition advClick="0" advTm="10000"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2334A-2DC5-4A6B-94F1-FE572141ED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462517"/>
      </p:ext>
    </p:extLst>
  </p:cSld>
  <p:clrMapOvr>
    <a:masterClrMapping/>
  </p:clrMapOvr>
  <p:transition advClick="0" advTm="10000"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E2ED2-3787-441D-AD2F-10DD81AEB9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767009"/>
      </p:ext>
    </p:extLst>
  </p:cSld>
  <p:clrMapOvr>
    <a:masterClrMapping/>
  </p:clrMapOvr>
  <p:transition advClick="0" advTm="10000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B3F4-31E8-4134-9F59-493F373982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237246"/>
      </p:ext>
    </p:extLst>
  </p:cSld>
  <p:clrMapOvr>
    <a:masterClrMapping/>
  </p:clrMapOvr>
  <p:transition advClick="0" advTm="10000"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0DB5C-92CE-4351-8F96-7234E54D0D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811134"/>
      </p:ext>
    </p:extLst>
  </p:cSld>
  <p:clrMapOvr>
    <a:masterClrMapping/>
  </p:clrMapOvr>
  <p:transition advClick="0" advTm="10000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433388"/>
            <a:ext cx="2114550" cy="594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33388"/>
            <a:ext cx="6192837" cy="594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EDE51-71E7-4DD5-A5A9-AE75D31592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051320"/>
      </p:ext>
    </p:extLst>
  </p:cSld>
  <p:clrMapOvr>
    <a:masterClrMapping/>
  </p:clrMapOvr>
  <p:transition advClick="0" advTm="1000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388041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52477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602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47433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91869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28261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7285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84094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19169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51939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91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87851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753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27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53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3129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564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778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1157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1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2676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34975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6804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8086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811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0066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57215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075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87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3983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946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3690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1676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8225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843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4708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78766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51664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21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46932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9468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30347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602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2000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3648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45671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19082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8434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077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44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9473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69594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1381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1393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7220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10498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07919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54574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49222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5674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5715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27543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47475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0523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4794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6573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35750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389136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C6C090-0F9F-4DBD-B23A-EAA92978A620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9970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9009D1-506F-4FFA-9FC2-A7503BF04842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47018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E6EE5B-B3FB-4C0A-921F-A271115FD7FA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70628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6BFC17-B249-4BF7-BBC9-9543B441068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33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310749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C94A9F-B607-4B92-B8B0-FE165FD1D25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2535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26B451-4F9B-4A1D-B176-92A9908DC56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22819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825686-C3F9-4093-949F-4197EEFB860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34160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492920-65BB-438B-B91B-87BD29DC851B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62791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4EF452-DFBD-4CF7-ADFD-4FA2BD04F96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9809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EF0A5-C3FB-4090-9013-194FC5CC469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051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22743E-8FE5-4C5B-8C6E-51AE7CD08BE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95478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5464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424936" cy="475252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87045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4562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179605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08571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9547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40593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424936" cy="475252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6585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377407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43397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659389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196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19361"/>
          </a:xfrm>
        </p:spPr>
        <p:txBody>
          <a:bodyPr/>
          <a:lstStyle>
            <a:lvl1pPr>
              <a:defRPr sz="3200" i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424936" cy="475252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94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3454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38883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47353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547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8888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1D01-9D82-4A71-A53B-BF26545B2031}" type="datetimeFigureOut">
              <a:rPr lang="en-GB" smtClean="0">
                <a:solidFill>
                  <a:srgbClr val="000000"/>
                </a:solidFill>
              </a:rPr>
              <a:pPr/>
              <a:t>07/04/2016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E8E01-D0EF-4A09-85EF-465715A06C54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946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1BE2-059E-4BDA-A021-41DDC42E63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2507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34841-2416-4F37-BF60-044768AFCA8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6990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516ED-DF89-424D-849F-91757AEBB6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5765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18753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24017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38257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33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89.xml"/><Relationship Id="rId7" Type="http://schemas.openxmlformats.org/officeDocument/2006/relationships/theme" Target="../theme/theme11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0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5" Type="http://schemas.openxmlformats.org/officeDocument/2006/relationships/image" Target="../media/image4.jpeg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6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3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6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8232A-2CAA-48A0-AB21-7095F44A8098}" type="datetimeFigureOut">
              <a:rPr lang="en-GB" smtClean="0"/>
              <a:t>07/04/2016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F66F1-3263-44C7-9CC9-0E774C4AE3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524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29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65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E4CA1B-167F-4700-8F4C-580F083737E2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7981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EA57B261-09AF-2D42-872F-E5FDB7CE4D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4/7/2016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10258A06-FEF0-1E40-BBFC-E1C160E639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5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591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CDBB6-3270-4C71-8501-821A419D989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6CE63-53A2-4B14-913D-D628C260FCC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876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84313"/>
            <a:ext cx="7772400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900" b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dirty="0"/>
              <a:t>John Womersley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900" b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AE78ABE-E102-4FD6-9F95-387F15824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149" name="Picture 11" descr="SCI_PPT_templ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72225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71775" y="433388"/>
            <a:ext cx="6372225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0313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ransition advClick="0" advTm="10000">
    <p:fade/>
  </p:transition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9999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B81E3-5839-4FDB-B1CC-307209C5332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07/04/2016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7DA05-47CB-44BE-90F7-F87F4A828D9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23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949CBED-6339-4ED0-90C1-728E4387D0A7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635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949CBED-6339-4ED0-90C1-728E4387D0A7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55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949CBED-6339-4ED0-90C1-728E4387D0A7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143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949CBED-6339-4ED0-90C1-728E4387D0A7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61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949CBED-6339-4ED0-90C1-728E4387D0A7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7892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949CBED-6339-4ED0-90C1-728E4387D0A7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474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394F4F7-FCD8-4681-8C12-2DC3BB4776CA}" type="slidenum">
              <a:rPr lang="en-GB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139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DA9EF8-C458-41A0-95C6-B1997AA5E59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12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ヒラギノ角ゴ Pro W3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14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6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7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1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7.xml"/><Relationship Id="rId5" Type="http://schemas.openxmlformats.org/officeDocument/2006/relationships/image" Target="../media/image48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0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18" Type="http://schemas.openxmlformats.org/officeDocument/2006/relationships/image" Target="../media/image24.png"/><Relationship Id="rId3" Type="http://schemas.openxmlformats.org/officeDocument/2006/relationships/image" Target="../media/image9.jpeg"/><Relationship Id="rId21" Type="http://schemas.openxmlformats.org/officeDocument/2006/relationships/image" Target="../media/image26.gif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jpeg"/><Relationship Id="rId16" Type="http://schemas.openxmlformats.org/officeDocument/2006/relationships/image" Target="../media/image22.jpeg"/><Relationship Id="rId20" Type="http://schemas.openxmlformats.org/officeDocument/2006/relationships/hyperlink" Target="http://www.google.co.uk/url?sa=i&amp;rct=j&amp;q=&amp;esrc=s&amp;frm=1&amp;source=images&amp;cd=&amp;cad=rja&amp;uact=8&amp;ved=0ahUKEwjZ-o-YvJ_JAhVFW6YKHUyRAUEQjRwIBw&amp;url=http://www-group.slac.stanford.edu/com/logo_files.htm&amp;psig=AFQjCNFOxrtoHuTBEba9dlrGOUMY6Du0Gg&amp;ust=1448125006633188" TargetMode="External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jpeg"/><Relationship Id="rId23" Type="http://schemas.openxmlformats.org/officeDocument/2006/relationships/image" Target="../media/image28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56792"/>
            <a:ext cx="9144000" cy="1470025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Towards a UK X-FEL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140968"/>
            <a:ext cx="8064896" cy="3096344"/>
          </a:xfrm>
        </p:spPr>
        <p:txBody>
          <a:bodyPr/>
          <a:lstStyle/>
          <a:p>
            <a:r>
              <a:rPr lang="en-GB" sz="2800" b="1" dirty="0" smtClean="0"/>
              <a:t>Jim Clarke</a:t>
            </a:r>
          </a:p>
          <a:p>
            <a:r>
              <a:rPr lang="en-GB" sz="2000" dirty="0" smtClean="0"/>
              <a:t>STFC Daresbury Laboratory &amp; The Cockcroft Institute</a:t>
            </a:r>
          </a:p>
          <a:p>
            <a:endParaRPr lang="en-GB" dirty="0"/>
          </a:p>
          <a:p>
            <a:r>
              <a:rPr lang="en-GB" sz="2000" dirty="0" smtClean="0">
                <a:solidFill>
                  <a:srgbClr val="C00000"/>
                </a:solidFill>
              </a:rPr>
              <a:t>IoP PAB Group Annual Conference</a:t>
            </a:r>
          </a:p>
          <a:p>
            <a:r>
              <a:rPr lang="en-GB" sz="2000" dirty="0" smtClean="0">
                <a:solidFill>
                  <a:srgbClr val="C00000"/>
                </a:solidFill>
              </a:rPr>
              <a:t>8</a:t>
            </a:r>
            <a:r>
              <a:rPr lang="en-GB" sz="2000" baseline="30000" dirty="0" smtClean="0">
                <a:solidFill>
                  <a:srgbClr val="C00000"/>
                </a:solidFill>
              </a:rPr>
              <a:t>th</a:t>
            </a:r>
            <a:r>
              <a:rPr lang="en-GB" sz="2000" dirty="0" smtClean="0">
                <a:solidFill>
                  <a:srgbClr val="C00000"/>
                </a:solidFill>
              </a:rPr>
              <a:t> April 2016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16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/>
          <a:lstStyle/>
          <a:p>
            <a:r>
              <a:rPr lang="en-GB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What will CLARA be able to do?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289451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Example: Prove performance of 400 </a:t>
            </a:r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Hz </a:t>
            </a:r>
            <a:r>
              <a:rPr lang="en-GB" sz="2000" b="1" dirty="0" smtClean="0">
                <a:solidFill>
                  <a:srgbClr val="0070C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Photoinjector Prototype</a:t>
            </a:r>
            <a:endParaRPr lang="en-GB" sz="2000" b="1" dirty="0">
              <a:solidFill>
                <a:srgbClr val="0070C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1.5 </a:t>
            </a:r>
            <a:r>
              <a:rPr lang="en-GB" sz="2000" dirty="0">
                <a:latin typeface="Calibri" panose="020F0502020204030204" pitchFamily="34" charset="0"/>
                <a:cs typeface="Arial" panose="020B0604020202020204" pitchFamily="34" charset="0"/>
              </a:rPr>
              <a:t>cell S-band gun with RF probe 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designed and fabricated</a:t>
            </a: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Maximum </a:t>
            </a:r>
            <a:r>
              <a:rPr lang="en-GB" sz="2000" dirty="0">
                <a:latin typeface="Calibri" panose="020F0502020204030204" pitchFamily="34" charset="0"/>
                <a:cs typeface="Arial" panose="020B0604020202020204" pitchFamily="34" charset="0"/>
              </a:rPr>
              <a:t>gradient of 120 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MV/m @100 </a:t>
            </a:r>
            <a:r>
              <a:rPr lang="en-GB" sz="2000" dirty="0">
                <a:latin typeface="Calibri" panose="020F0502020204030204" pitchFamily="34" charset="0"/>
                <a:cs typeface="Arial" panose="020B0604020202020204" pitchFamily="34" charset="0"/>
              </a:rPr>
              <a:t>Hz, or 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100 </a:t>
            </a:r>
            <a:r>
              <a:rPr lang="en-GB" sz="2000" dirty="0">
                <a:latin typeface="Calibri" panose="020F0502020204030204" pitchFamily="34" charset="0"/>
                <a:cs typeface="Arial" panose="020B0604020202020204" pitchFamily="34" charset="0"/>
              </a:rPr>
              <a:t>MV/m 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@400 Hz</a:t>
            </a:r>
            <a:r>
              <a:rPr lang="en-GB" sz="20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(10kW cooling capacity)</a:t>
            </a: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Vacuum </a:t>
            </a:r>
            <a:r>
              <a:rPr lang="en-GB" sz="2000" dirty="0">
                <a:latin typeface="Calibri" panose="020F0502020204030204" pitchFamily="34" charset="0"/>
                <a:cs typeface="Arial" panose="020B0604020202020204" pitchFamily="34" charset="0"/>
              </a:rPr>
              <a:t>load lock system for 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easy replacement </a:t>
            </a:r>
            <a:r>
              <a:rPr lang="en-GB" sz="2000" dirty="0">
                <a:latin typeface="Calibri" panose="020F0502020204030204" pitchFamily="34" charset="0"/>
                <a:cs typeface="Arial" panose="020B0604020202020204" pitchFamily="34" charset="0"/>
              </a:rPr>
              <a:t>of </a:t>
            </a:r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cathode</a:t>
            </a:r>
          </a:p>
          <a:p>
            <a:r>
              <a:rPr lang="en-GB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Will be installed April 2016 </a:t>
            </a: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C:\Users\ggj78846\Documents\My Talks &amp; Papers\IPAC 2014\HRRG\current images\coolinggun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3277" y="3501008"/>
            <a:ext cx="3739203" cy="328931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21" y="3429000"/>
            <a:ext cx="4379979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06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6"/>
          <a:stretch/>
        </p:blipFill>
        <p:spPr bwMode="auto">
          <a:xfrm>
            <a:off x="179512" y="116632"/>
            <a:ext cx="8459663" cy="6388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09343" y="6551766"/>
            <a:ext cx="469916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>
                <a:solidFill>
                  <a:prstClr val="black"/>
                </a:solidFill>
              </a:rPr>
              <a:t>Brian McNeil, STFC/IoP Towards a UK XFEL Workshop, Feb 2016</a:t>
            </a:r>
            <a:endParaRPr lang="en-GB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11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412" y="1085850"/>
            <a:ext cx="5438775" cy="47815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586740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*</a:t>
            </a:r>
            <a:r>
              <a:rPr lang="en-GB" dirty="0" smtClean="0"/>
              <a:t>McNeil, Robb, Poole &amp; Thompson, PRL </a:t>
            </a:r>
            <a:r>
              <a:rPr lang="en-GB" b="1" dirty="0" smtClean="0"/>
              <a:t>96</a:t>
            </a:r>
            <a:r>
              <a:rPr lang="en-GB" dirty="0" smtClean="0"/>
              <a:t>, 084801 (2006)</a:t>
            </a:r>
          </a:p>
          <a:p>
            <a:r>
              <a:rPr lang="en-GB" dirty="0" smtClean="0"/>
              <a:t>  </a:t>
            </a:r>
            <a:r>
              <a:rPr lang="de-DE" dirty="0" smtClean="0"/>
              <a:t>Schneidmiller </a:t>
            </a:r>
            <a:r>
              <a:rPr lang="de-DE" dirty="0"/>
              <a:t>&amp; Yurkov, PRST-AB </a:t>
            </a:r>
            <a:r>
              <a:rPr lang="de-DE" b="1" dirty="0"/>
              <a:t>15,</a:t>
            </a:r>
            <a:r>
              <a:rPr lang="de-DE" dirty="0"/>
              <a:t> 080702 (2012</a:t>
            </a:r>
            <a:r>
              <a:rPr lang="de-DE" dirty="0" smtClean="0"/>
              <a:t>)</a:t>
            </a:r>
          </a:p>
          <a:p>
            <a:r>
              <a:rPr lang="en-GB" dirty="0" smtClean="0"/>
              <a:t>  Penn</a:t>
            </a:r>
            <a:r>
              <a:rPr lang="en-GB" dirty="0"/>
              <a:t>, </a:t>
            </a:r>
            <a:r>
              <a:rPr lang="en-GB" dirty="0" smtClean="0"/>
              <a:t>PRST-AB </a:t>
            </a:r>
            <a:r>
              <a:rPr lang="en-GB" b="1" dirty="0" smtClean="0"/>
              <a:t>18</a:t>
            </a:r>
            <a:r>
              <a:rPr lang="en-GB" dirty="0"/>
              <a:t>, 060703 (2015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524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Harmonic Lasing in a FEL</a:t>
            </a:r>
            <a:endParaRPr lang="en-GB" sz="4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2843807" y="1436047"/>
            <a:ext cx="2937774" cy="1881501"/>
            <a:chOff x="2843808" y="1043443"/>
            <a:chExt cx="2937774" cy="1881501"/>
          </a:xfrm>
        </p:grpSpPr>
        <p:sp>
          <p:nvSpPr>
            <p:cNvPr id="4" name="TextBox 3"/>
            <p:cNvSpPr txBox="1"/>
            <p:nvPr/>
          </p:nvSpPr>
          <p:spPr>
            <a:xfrm>
              <a:off x="3591018" y="1043443"/>
              <a:ext cx="21905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Seeded at fundamental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2843808" y="1366608"/>
              <a:ext cx="747210" cy="155833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8008375"/>
              </p:ext>
            </p:extLst>
          </p:nvPr>
        </p:nvGraphicFramePr>
        <p:xfrm>
          <a:off x="5589238" y="2754313"/>
          <a:ext cx="384687" cy="577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4" imgW="152280" imgH="228600" progId="Equation.DSMT4">
                  <p:embed/>
                </p:oleObj>
              </mc:Choice>
              <mc:Fallback>
                <p:oleObj name="Equation" r:id="rId4" imgW="1522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89238" y="2754313"/>
                        <a:ext cx="384687" cy="5770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9593904"/>
              </p:ext>
            </p:extLst>
          </p:nvPr>
        </p:nvGraphicFramePr>
        <p:xfrm>
          <a:off x="5061462" y="1588472"/>
          <a:ext cx="150495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6" imgW="596880" imgH="228600" progId="Equation.DSMT4">
                  <p:embed/>
                </p:oleObj>
              </mc:Choice>
              <mc:Fallback>
                <p:oleObj name="Equation" r:id="rId6" imgW="596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61462" y="1588472"/>
                        <a:ext cx="1504950" cy="576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090160" y="6153150"/>
            <a:ext cx="1454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DESY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6300" y="6426200"/>
            <a:ext cx="1454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LBNL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040" y="6551766"/>
            <a:ext cx="417646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>
                <a:solidFill>
                  <a:prstClr val="black"/>
                </a:solidFill>
              </a:rPr>
              <a:t>Brian McNeil, STFC/IoP Towards a UK XFEL Workshop, Feb 2016</a:t>
            </a:r>
            <a:endParaRPr lang="en-GB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18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CLARA Schematic &amp; Project Phases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204864"/>
            <a:ext cx="8229600" cy="2524905"/>
          </a:xfrm>
        </p:spPr>
      </p:pic>
      <p:sp>
        <p:nvSpPr>
          <p:cNvPr id="3" name="Right Arrow 2"/>
          <p:cNvSpPr/>
          <p:nvPr/>
        </p:nvSpPr>
        <p:spPr>
          <a:xfrm>
            <a:off x="467544" y="5059052"/>
            <a:ext cx="360040" cy="21602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99592" y="4005064"/>
            <a:ext cx="0" cy="144016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71600" y="501317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Phase 1, 50 MeV, 2016</a:t>
            </a:r>
            <a:endParaRPr lang="en-GB" sz="1400" dirty="0"/>
          </a:p>
        </p:txBody>
      </p:sp>
      <p:sp>
        <p:nvSpPr>
          <p:cNvPr id="9" name="Right Arrow 8"/>
          <p:cNvSpPr/>
          <p:nvPr/>
        </p:nvSpPr>
        <p:spPr>
          <a:xfrm>
            <a:off x="3635896" y="5491100"/>
            <a:ext cx="360040" cy="21602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067944" y="4005064"/>
            <a:ext cx="0" cy="1872208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39952" y="5445224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Phase 2, 250 MeV, 2018</a:t>
            </a:r>
            <a:endParaRPr lang="en-GB" sz="1400" dirty="0"/>
          </a:p>
        </p:txBody>
      </p:sp>
      <p:sp>
        <p:nvSpPr>
          <p:cNvPr id="13" name="Right Arrow 12"/>
          <p:cNvSpPr/>
          <p:nvPr/>
        </p:nvSpPr>
        <p:spPr>
          <a:xfrm>
            <a:off x="8460432" y="5995156"/>
            <a:ext cx="360040" cy="21602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92480" y="4077072"/>
            <a:ext cx="0" cy="2304256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940152" y="5949280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Phase 3, 100nm SASE, 2020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0659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92" y="261020"/>
            <a:ext cx="8242364" cy="647700"/>
          </a:xfrm>
        </p:spPr>
        <p:txBody>
          <a:bodyPr/>
          <a:lstStyle/>
          <a:p>
            <a:r>
              <a:rPr lang="en-GB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Where is CLARA being built?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4" descr="2005-Arial Lab.jpg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4092" y="1468582"/>
            <a:ext cx="8386644" cy="525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17"/>
          <p:cNvGrpSpPr/>
          <p:nvPr/>
        </p:nvGrpSpPr>
        <p:grpSpPr>
          <a:xfrm>
            <a:off x="4384663" y="3284973"/>
            <a:ext cx="2297148" cy="644701"/>
            <a:chOff x="4384663" y="3284973"/>
            <a:chExt cx="2297148" cy="644701"/>
          </a:xfrm>
        </p:grpSpPr>
        <p:sp>
          <p:nvSpPr>
            <p:cNvPr id="9" name="Parallelogram 8"/>
            <p:cNvSpPr/>
            <p:nvPr/>
          </p:nvSpPr>
          <p:spPr bwMode="auto">
            <a:xfrm rot="331185">
              <a:off x="4384663" y="3583075"/>
              <a:ext cx="2278491" cy="346599"/>
            </a:xfrm>
            <a:prstGeom prst="parallelogram">
              <a:avLst/>
            </a:prstGeom>
            <a:noFill/>
            <a:ln w="57150" cap="flat" cmpd="sng" algn="ctr">
              <a:solidFill>
                <a:schemeClr val="accent2">
                  <a:lumMod val="75000"/>
                  <a:alpha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400" dirty="0">
                <a:solidFill>
                  <a:srgbClr val="CCCCFF">
                    <a:lumMod val="75000"/>
                  </a:srgbClr>
                </a:solidFill>
                <a:latin typeface="Calibri" panose="020F0502020204030204" pitchFamily="34" charset="0"/>
                <a:ea typeface="ヒラギノ角ゴ Pro W3" pitchFamily="84" charset="-128"/>
                <a:cs typeface="Calibri" panose="020F0502020204030204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628661" y="3421435"/>
              <a:ext cx="2053150" cy="200481"/>
            </a:xfrm>
            <a:prstGeom prst="line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319315">
              <a:off x="5276505" y="3284973"/>
              <a:ext cx="11366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~100m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300358">
              <a:off x="4907209" y="3593936"/>
              <a:ext cx="9169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srgbClr val="CCCCFF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CLARA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61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4900" y="1230489"/>
            <a:ext cx="7105650" cy="521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20121177">
            <a:off x="3070748" y="3052643"/>
            <a:ext cx="3336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CLARA in the Electron Hall</a:t>
            </a:r>
          </a:p>
        </p:txBody>
      </p:sp>
      <p:sp>
        <p:nvSpPr>
          <p:cNvPr id="3" name="Freeform 2"/>
          <p:cNvSpPr/>
          <p:nvPr/>
        </p:nvSpPr>
        <p:spPr>
          <a:xfrm>
            <a:off x="3499954" y="2797921"/>
            <a:ext cx="3127402" cy="1890273"/>
          </a:xfrm>
          <a:custGeom>
            <a:avLst/>
            <a:gdLst>
              <a:gd name="connsiteX0" fmla="*/ 3127402 w 3127402"/>
              <a:gd name="connsiteY0" fmla="*/ 491778 h 1890273"/>
              <a:gd name="connsiteX1" fmla="*/ 99893 w 3127402"/>
              <a:gd name="connsiteY1" fmla="*/ 1890273 h 1890273"/>
              <a:gd name="connsiteX2" fmla="*/ 0 w 3127402"/>
              <a:gd name="connsiteY2" fmla="*/ 1621331 h 1890273"/>
              <a:gd name="connsiteX3" fmla="*/ 46104 w 3127402"/>
              <a:gd name="connsiteY3" fmla="*/ 1483019 h 1890273"/>
              <a:gd name="connsiteX4" fmla="*/ 145997 w 3127402"/>
              <a:gd name="connsiteY4" fmla="*/ 1290918 h 1890273"/>
              <a:gd name="connsiteX5" fmla="*/ 361150 w 3127402"/>
              <a:gd name="connsiteY5" fmla="*/ 1191026 h 1890273"/>
              <a:gd name="connsiteX6" fmla="*/ 414938 w 3127402"/>
              <a:gd name="connsiteY6" fmla="*/ 1075765 h 1890273"/>
              <a:gd name="connsiteX7" fmla="*/ 537883 w 3127402"/>
              <a:gd name="connsiteY7" fmla="*/ 975873 h 1890273"/>
              <a:gd name="connsiteX8" fmla="*/ 722299 w 3127402"/>
              <a:gd name="connsiteY8" fmla="*/ 899032 h 1890273"/>
              <a:gd name="connsiteX9" fmla="*/ 914400 w 3127402"/>
              <a:gd name="connsiteY9" fmla="*/ 875980 h 1890273"/>
              <a:gd name="connsiteX10" fmla="*/ 1052713 w 3127402"/>
              <a:gd name="connsiteY10" fmla="*/ 875980 h 1890273"/>
              <a:gd name="connsiteX11" fmla="*/ 1160289 w 3127402"/>
              <a:gd name="connsiteY11" fmla="*/ 829876 h 1890273"/>
              <a:gd name="connsiteX12" fmla="*/ 1383126 w 3127402"/>
              <a:gd name="connsiteY12" fmla="*/ 668511 h 1890273"/>
              <a:gd name="connsiteX13" fmla="*/ 1506071 w 3127402"/>
              <a:gd name="connsiteY13" fmla="*/ 537883 h 1890273"/>
              <a:gd name="connsiteX14" fmla="*/ 1621331 w 3127402"/>
              <a:gd name="connsiteY14" fmla="*/ 407254 h 1890273"/>
              <a:gd name="connsiteX15" fmla="*/ 1775012 w 3127402"/>
              <a:gd name="connsiteY15" fmla="*/ 338098 h 1890273"/>
              <a:gd name="connsiteX16" fmla="*/ 1951745 w 3127402"/>
              <a:gd name="connsiteY16" fmla="*/ 307362 h 1890273"/>
              <a:gd name="connsiteX17" fmla="*/ 2189950 w 3127402"/>
              <a:gd name="connsiteY17" fmla="*/ 245889 h 1890273"/>
              <a:gd name="connsiteX18" fmla="*/ 2397419 w 3127402"/>
              <a:gd name="connsiteY18" fmla="*/ 138313 h 1890273"/>
              <a:gd name="connsiteX19" fmla="*/ 2497311 w 3127402"/>
              <a:gd name="connsiteY19" fmla="*/ 38421 h 1890273"/>
              <a:gd name="connsiteX20" fmla="*/ 2620256 w 3127402"/>
              <a:gd name="connsiteY20" fmla="*/ 0 h 1890273"/>
              <a:gd name="connsiteX21" fmla="*/ 2835409 w 3127402"/>
              <a:gd name="connsiteY21" fmla="*/ 7684 h 1890273"/>
              <a:gd name="connsiteX22" fmla="*/ 2927617 w 3127402"/>
              <a:gd name="connsiteY22" fmla="*/ 38421 h 1890273"/>
              <a:gd name="connsiteX23" fmla="*/ 3127402 w 3127402"/>
              <a:gd name="connsiteY23" fmla="*/ 491778 h 1890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27402" h="1890273">
                <a:moveTo>
                  <a:pt x="3127402" y="491778"/>
                </a:moveTo>
                <a:lnTo>
                  <a:pt x="99893" y="1890273"/>
                </a:lnTo>
                <a:lnTo>
                  <a:pt x="0" y="1621331"/>
                </a:lnTo>
                <a:lnTo>
                  <a:pt x="46104" y="1483019"/>
                </a:lnTo>
                <a:lnTo>
                  <a:pt x="145997" y="1290918"/>
                </a:lnTo>
                <a:lnTo>
                  <a:pt x="361150" y="1191026"/>
                </a:lnTo>
                <a:lnTo>
                  <a:pt x="414938" y="1075765"/>
                </a:lnTo>
                <a:lnTo>
                  <a:pt x="537883" y="975873"/>
                </a:lnTo>
                <a:lnTo>
                  <a:pt x="722299" y="899032"/>
                </a:lnTo>
                <a:lnTo>
                  <a:pt x="914400" y="875980"/>
                </a:lnTo>
                <a:lnTo>
                  <a:pt x="1052713" y="875980"/>
                </a:lnTo>
                <a:lnTo>
                  <a:pt x="1160289" y="829876"/>
                </a:lnTo>
                <a:lnTo>
                  <a:pt x="1383126" y="668511"/>
                </a:lnTo>
                <a:lnTo>
                  <a:pt x="1506071" y="537883"/>
                </a:lnTo>
                <a:lnTo>
                  <a:pt x="1621331" y="407254"/>
                </a:lnTo>
                <a:lnTo>
                  <a:pt x="1775012" y="338098"/>
                </a:lnTo>
                <a:lnTo>
                  <a:pt x="1951745" y="307362"/>
                </a:lnTo>
                <a:lnTo>
                  <a:pt x="2189950" y="245889"/>
                </a:lnTo>
                <a:lnTo>
                  <a:pt x="2397419" y="138313"/>
                </a:lnTo>
                <a:lnTo>
                  <a:pt x="2497311" y="38421"/>
                </a:lnTo>
                <a:lnTo>
                  <a:pt x="2620256" y="0"/>
                </a:lnTo>
                <a:lnTo>
                  <a:pt x="2835409" y="7684"/>
                </a:lnTo>
                <a:lnTo>
                  <a:pt x="2927617" y="38421"/>
                </a:lnTo>
                <a:lnTo>
                  <a:pt x="3127402" y="491778"/>
                </a:lnTo>
                <a:close/>
              </a:path>
            </a:pathLst>
          </a:custGeom>
          <a:solidFill>
            <a:srgbClr val="CCC3B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22197">
            <a:off x="4523785" y="2182011"/>
            <a:ext cx="966363" cy="312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156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\\engserve\Staff\Fell, Barry\Public\Posters &amp; Presentations\2015-02-18 CLARA ISIS new\clara\quarter_plus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81" t="-312"/>
          <a:stretch/>
        </p:blipFill>
        <p:spPr bwMode="auto">
          <a:xfrm>
            <a:off x="-53017" y="0"/>
            <a:ext cx="9197018" cy="685800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0" name="Right Brace 1206"/>
          <p:cNvSpPr>
            <a:spLocks/>
          </p:cNvSpPr>
          <p:nvPr/>
        </p:nvSpPr>
        <p:spPr bwMode="auto">
          <a:xfrm rot="2848271" flipH="1">
            <a:off x="2608955" y="2854445"/>
            <a:ext cx="69487" cy="551088"/>
          </a:xfrm>
          <a:prstGeom prst="rightBrace">
            <a:avLst>
              <a:gd name="adj1" fmla="val 44749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20025" tIns="10013" rIns="20025" bIns="10013"/>
          <a:lstStyle>
            <a:lvl1pPr eaLnBrk="0" hangingPunct="0">
              <a:spcBef>
                <a:spcPct val="20000"/>
              </a:spcBef>
              <a:buChar char="•"/>
              <a:defRPr sz="14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91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9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en-US" sz="800" dirty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1227" name="TextBox 1226"/>
          <p:cNvSpPr txBox="1"/>
          <p:nvPr/>
        </p:nvSpPr>
        <p:spPr>
          <a:xfrm>
            <a:off x="-2124744" y="692696"/>
            <a:ext cx="1148674" cy="266443"/>
          </a:xfrm>
          <a:prstGeom prst="rect">
            <a:avLst/>
          </a:prstGeom>
          <a:noFill/>
        </p:spPr>
        <p:txBody>
          <a:bodyPr wrap="square" lIns="20025" tIns="10013" rIns="20025" bIns="10013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FFFFFF">
                    <a:lumMod val="75000"/>
                  </a:srgbClr>
                </a:solidFill>
                <a:latin typeface="Corisande" pitchFamily="2" charset="0"/>
              </a:rPr>
              <a:t>Engineering Technology Centre</a:t>
            </a:r>
          </a:p>
        </p:txBody>
      </p:sp>
      <p:sp>
        <p:nvSpPr>
          <p:cNvPr id="1258" name="TextBox 58"/>
          <p:cNvSpPr txBox="1">
            <a:spLocks noChangeArrowheads="1"/>
          </p:cNvSpPr>
          <p:nvPr/>
        </p:nvSpPr>
        <p:spPr bwMode="auto">
          <a:xfrm rot="18769706">
            <a:off x="6239348" y="2254930"/>
            <a:ext cx="807032" cy="186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25" tIns="10013" rIns="20025" bIns="1001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1200" b="1" dirty="0">
                <a:solidFill>
                  <a:srgbClr val="002D55"/>
                </a:solidFill>
                <a:latin typeface="Arial"/>
              </a:rPr>
              <a:t>VELA</a:t>
            </a:r>
          </a:p>
        </p:txBody>
      </p:sp>
      <p:cxnSp>
        <p:nvCxnSpPr>
          <p:cNvPr id="3800" name="Straight Arrow Connector 15377"/>
          <p:cNvCxnSpPr>
            <a:cxnSpLocks noChangeShapeType="1"/>
          </p:cNvCxnSpPr>
          <p:nvPr/>
        </p:nvCxnSpPr>
        <p:spPr bwMode="auto">
          <a:xfrm flipV="1">
            <a:off x="4895023" y="652749"/>
            <a:ext cx="107844" cy="9793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TextBox 33"/>
          <p:cNvSpPr txBox="1"/>
          <p:nvPr/>
        </p:nvSpPr>
        <p:spPr>
          <a:xfrm>
            <a:off x="0" y="548680"/>
            <a:ext cx="24171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CLARA build phase 1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2015/16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</a:rPr>
              <a:t>Installation started  November 2015</a:t>
            </a:r>
          </a:p>
        </p:txBody>
      </p:sp>
      <p:sp>
        <p:nvSpPr>
          <p:cNvPr id="1208" name="TextBox 58"/>
          <p:cNvSpPr txBox="1">
            <a:spLocks noChangeArrowheads="1"/>
          </p:cNvSpPr>
          <p:nvPr/>
        </p:nvSpPr>
        <p:spPr bwMode="auto">
          <a:xfrm rot="18978840">
            <a:off x="2944893" y="3551239"/>
            <a:ext cx="1114237" cy="269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25" tIns="10013" rIns="20025" bIns="1001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900" dirty="0">
                <a:solidFill>
                  <a:srgbClr val="002D55"/>
                </a:solidFill>
                <a:latin typeface="Arial"/>
              </a:rPr>
              <a:t>Accelerating Linac1 S-Band 35MeV</a:t>
            </a:r>
          </a:p>
        </p:txBody>
      </p:sp>
      <p:sp>
        <p:nvSpPr>
          <p:cNvPr id="1210" name="TextBox 58"/>
          <p:cNvSpPr txBox="1">
            <a:spLocks noChangeArrowheads="1"/>
          </p:cNvSpPr>
          <p:nvPr/>
        </p:nvSpPr>
        <p:spPr bwMode="auto">
          <a:xfrm rot="18978840">
            <a:off x="3709345" y="2792771"/>
            <a:ext cx="1039484" cy="269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25" tIns="10013" rIns="20025" bIns="1001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900" dirty="0">
                <a:solidFill>
                  <a:srgbClr val="002D55"/>
                </a:solidFill>
                <a:latin typeface="Arial"/>
              </a:rPr>
              <a:t>Collimator &amp; YAG diagnostics</a:t>
            </a:r>
          </a:p>
        </p:txBody>
      </p:sp>
      <p:sp>
        <p:nvSpPr>
          <p:cNvPr id="1211" name="TextBox 58"/>
          <p:cNvSpPr txBox="1">
            <a:spLocks noChangeArrowheads="1"/>
          </p:cNvSpPr>
          <p:nvPr/>
        </p:nvSpPr>
        <p:spPr bwMode="auto">
          <a:xfrm rot="18925067">
            <a:off x="4656436" y="1833064"/>
            <a:ext cx="1263227" cy="29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25" tIns="10013" rIns="20025" bIns="1001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1000" dirty="0">
                <a:solidFill>
                  <a:srgbClr val="002D55"/>
                </a:solidFill>
                <a:latin typeface="Arial"/>
              </a:rPr>
              <a:t>Accelerating Linac2 S-Band 70MeV</a:t>
            </a:r>
          </a:p>
        </p:txBody>
      </p:sp>
      <p:sp>
        <p:nvSpPr>
          <p:cNvPr id="1259" name="TextBox 58"/>
          <p:cNvSpPr txBox="1">
            <a:spLocks noChangeArrowheads="1"/>
          </p:cNvSpPr>
          <p:nvPr/>
        </p:nvSpPr>
        <p:spPr bwMode="auto">
          <a:xfrm rot="18928769">
            <a:off x="6236221" y="290883"/>
            <a:ext cx="1302707" cy="29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25" tIns="10013" rIns="20025" bIns="1001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1000" dirty="0">
                <a:solidFill>
                  <a:srgbClr val="002D55"/>
                </a:solidFill>
                <a:latin typeface="Arial"/>
              </a:rPr>
              <a:t>Variable Bunch Compressor (VBC) </a:t>
            </a:r>
          </a:p>
        </p:txBody>
      </p:sp>
      <p:sp>
        <p:nvSpPr>
          <p:cNvPr id="1260" name="TextBox 58"/>
          <p:cNvSpPr txBox="1">
            <a:spLocks noChangeArrowheads="1"/>
          </p:cNvSpPr>
          <p:nvPr/>
        </p:nvSpPr>
        <p:spPr bwMode="auto">
          <a:xfrm rot="18994838">
            <a:off x="5605037" y="993366"/>
            <a:ext cx="1068885" cy="29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25" tIns="10013" rIns="20025" bIns="1001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1000" dirty="0">
                <a:solidFill>
                  <a:srgbClr val="002D55"/>
                </a:solidFill>
                <a:latin typeface="Arial"/>
              </a:rPr>
              <a:t>Laser Heater Stage</a:t>
            </a:r>
          </a:p>
        </p:txBody>
      </p:sp>
      <p:sp>
        <p:nvSpPr>
          <p:cNvPr id="1262" name="TextBox 58"/>
          <p:cNvSpPr txBox="1">
            <a:spLocks noChangeArrowheads="1"/>
          </p:cNvSpPr>
          <p:nvPr/>
        </p:nvSpPr>
        <p:spPr bwMode="auto">
          <a:xfrm rot="2260364">
            <a:off x="2780201" y="5316235"/>
            <a:ext cx="1093157" cy="29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25" tIns="10013" rIns="20025" bIns="1001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1000" dirty="0">
                <a:solidFill>
                  <a:srgbClr val="002D55"/>
                </a:solidFill>
                <a:latin typeface="Arial"/>
              </a:rPr>
              <a:t>Photocathode loadlock</a:t>
            </a:r>
          </a:p>
        </p:txBody>
      </p:sp>
      <p:sp>
        <p:nvSpPr>
          <p:cNvPr id="1263" name="TextBox 58"/>
          <p:cNvSpPr txBox="1">
            <a:spLocks noChangeArrowheads="1"/>
          </p:cNvSpPr>
          <p:nvPr/>
        </p:nvSpPr>
        <p:spPr bwMode="auto">
          <a:xfrm rot="18978840">
            <a:off x="2392797" y="4250925"/>
            <a:ext cx="782480" cy="269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25" tIns="10013" rIns="20025" bIns="1001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900" dirty="0">
                <a:solidFill>
                  <a:srgbClr val="002D55"/>
                </a:solidFill>
                <a:latin typeface="Arial"/>
              </a:rPr>
              <a:t>High Rep Rate Gun</a:t>
            </a:r>
          </a:p>
        </p:txBody>
      </p:sp>
      <p:sp>
        <p:nvSpPr>
          <p:cNvPr id="3" name="Right Brace 2"/>
          <p:cNvSpPr/>
          <p:nvPr/>
        </p:nvSpPr>
        <p:spPr bwMode="auto">
          <a:xfrm rot="13488363">
            <a:off x="4232704" y="2741533"/>
            <a:ext cx="203257" cy="764273"/>
          </a:xfrm>
          <a:prstGeom prst="rightBrace">
            <a:avLst>
              <a:gd name="adj1" fmla="val 33117"/>
              <a:gd name="adj2" fmla="val 50000"/>
            </a:avLst>
          </a:prstGeom>
          <a:noFill/>
          <a:ln w="127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8" name="Right Brace 37"/>
          <p:cNvSpPr/>
          <p:nvPr/>
        </p:nvSpPr>
        <p:spPr bwMode="auto">
          <a:xfrm rot="13488363">
            <a:off x="3592224" y="3352294"/>
            <a:ext cx="203257" cy="892170"/>
          </a:xfrm>
          <a:prstGeom prst="rightBrace">
            <a:avLst>
              <a:gd name="adj1" fmla="val 33117"/>
              <a:gd name="adj2" fmla="val 50000"/>
            </a:avLst>
          </a:prstGeom>
          <a:noFill/>
          <a:ln w="127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9" name="Right Brace 38"/>
          <p:cNvSpPr/>
          <p:nvPr/>
        </p:nvSpPr>
        <p:spPr bwMode="auto">
          <a:xfrm rot="13488363">
            <a:off x="2931325" y="4227773"/>
            <a:ext cx="203257" cy="447037"/>
          </a:xfrm>
          <a:prstGeom prst="rightBrace">
            <a:avLst>
              <a:gd name="adj1" fmla="val 33117"/>
              <a:gd name="adj2" fmla="val 50000"/>
            </a:avLst>
          </a:prstGeom>
          <a:noFill/>
          <a:ln w="127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  <a:latin typeface="Lucida Grande" pitchFamily="84" charset="0"/>
              <a:ea typeface="ヒラギノ角ゴ Pro W3" pitchFamily="84" charset="-128"/>
            </a:endParaRPr>
          </a:p>
        </p:txBody>
      </p:sp>
      <p:cxnSp>
        <p:nvCxnSpPr>
          <p:cNvPr id="40" name="Straight Arrow Connector 15372"/>
          <p:cNvCxnSpPr>
            <a:cxnSpLocks noChangeShapeType="1"/>
          </p:cNvCxnSpPr>
          <p:nvPr/>
        </p:nvCxnSpPr>
        <p:spPr bwMode="auto">
          <a:xfrm flipH="1" flipV="1">
            <a:off x="3163372" y="4797152"/>
            <a:ext cx="144016" cy="432048"/>
          </a:xfrm>
          <a:prstGeom prst="straightConnector1">
            <a:avLst/>
          </a:prstGeom>
          <a:ln>
            <a:headEnd/>
            <a:tailEnd type="arrow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ight Brace 42"/>
          <p:cNvSpPr/>
          <p:nvPr/>
        </p:nvSpPr>
        <p:spPr bwMode="auto">
          <a:xfrm rot="13488363">
            <a:off x="5356521" y="1524590"/>
            <a:ext cx="203257" cy="1199002"/>
          </a:xfrm>
          <a:prstGeom prst="rightBrace">
            <a:avLst>
              <a:gd name="adj1" fmla="val 33117"/>
              <a:gd name="adj2" fmla="val 50000"/>
            </a:avLst>
          </a:prstGeom>
          <a:noFill/>
          <a:ln w="127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  <a:latin typeface="Lucida Grande" pitchFamily="84" charset="0"/>
              <a:ea typeface="ヒラギノ角ゴ Pro W3" pitchFamily="84" charset="-128"/>
            </a:endParaRPr>
          </a:p>
        </p:txBody>
      </p:sp>
      <p:cxnSp>
        <p:nvCxnSpPr>
          <p:cNvPr id="44" name="Straight Arrow Connector 15372"/>
          <p:cNvCxnSpPr>
            <a:cxnSpLocks noChangeShapeType="1"/>
          </p:cNvCxnSpPr>
          <p:nvPr/>
        </p:nvCxnSpPr>
        <p:spPr bwMode="auto">
          <a:xfrm>
            <a:off x="7339836" y="116632"/>
            <a:ext cx="216024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Straight Arrow Connector 15372"/>
          <p:cNvCxnSpPr>
            <a:cxnSpLocks noChangeShapeType="1"/>
          </p:cNvCxnSpPr>
          <p:nvPr/>
        </p:nvCxnSpPr>
        <p:spPr bwMode="auto">
          <a:xfrm>
            <a:off x="6331724" y="1124744"/>
            <a:ext cx="216024" cy="14401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" name="TextBox 58"/>
          <p:cNvSpPr txBox="1">
            <a:spLocks noChangeArrowheads="1"/>
          </p:cNvSpPr>
          <p:nvPr/>
        </p:nvSpPr>
        <p:spPr bwMode="auto">
          <a:xfrm rot="18978840">
            <a:off x="1835696" y="4841257"/>
            <a:ext cx="839050" cy="214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25" tIns="10013" rIns="20025" bIns="1001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1400" b="1" dirty="0" smtClean="0">
                <a:solidFill>
                  <a:srgbClr val="002D55"/>
                </a:solidFill>
                <a:latin typeface="Arial"/>
              </a:rPr>
              <a:t>CLARA</a:t>
            </a:r>
            <a:endParaRPr lang="en-GB" altLang="en-US" sz="1400" b="1" dirty="0">
              <a:solidFill>
                <a:srgbClr val="002D55"/>
              </a:solidFill>
              <a:latin typeface="Arial"/>
            </a:endParaRPr>
          </a:p>
        </p:txBody>
      </p:sp>
      <p:pic>
        <p:nvPicPr>
          <p:cNvPr id="53" name="Picture 100" descr="\\engserve\Staff\Fell, Barry\Public\Posters &amp; Presentations\STFC Templates\STFC 0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6413365"/>
            <a:ext cx="2383288" cy="44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1907704" y="6381328"/>
            <a:ext cx="222960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b="1" dirty="0">
                <a:solidFill>
                  <a:srgbClr val="000000">
                    <a:lumMod val="50000"/>
                    <a:lumOff val="50000"/>
                  </a:srgbClr>
                </a:solidFill>
                <a:latin typeface="Corisande" pitchFamily="2" charset="0"/>
                <a:cs typeface="Arial" charset="0"/>
              </a:rPr>
              <a:t>Engineering Technology Centre</a:t>
            </a:r>
          </a:p>
        </p:txBody>
      </p:sp>
      <p:pic>
        <p:nvPicPr>
          <p:cNvPr id="3882" name="Picture 23" descr="\\engserve\Projects\249 CLF 10PW\clf-10pw\meng - Mechanical Engineering\Presentations (prs)\woman silouhette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6268">
            <a:off x="3973935" y="5181002"/>
            <a:ext cx="383301" cy="722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reeform 13"/>
          <p:cNvSpPr/>
          <p:nvPr/>
        </p:nvSpPr>
        <p:spPr bwMode="auto">
          <a:xfrm>
            <a:off x="6301946" y="2520778"/>
            <a:ext cx="2854411" cy="4423719"/>
          </a:xfrm>
          <a:custGeom>
            <a:avLst/>
            <a:gdLst>
              <a:gd name="connsiteX0" fmla="*/ 0 w 2854411"/>
              <a:gd name="connsiteY0" fmla="*/ 4349579 h 4423719"/>
              <a:gd name="connsiteX1" fmla="*/ 1037968 w 2854411"/>
              <a:gd name="connsiteY1" fmla="*/ 2718487 h 4423719"/>
              <a:gd name="connsiteX2" fmla="*/ 926757 w 2854411"/>
              <a:gd name="connsiteY2" fmla="*/ 2594919 h 4423719"/>
              <a:gd name="connsiteX3" fmla="*/ 543697 w 2854411"/>
              <a:gd name="connsiteY3" fmla="*/ 2335427 h 4423719"/>
              <a:gd name="connsiteX4" fmla="*/ 2174789 w 2854411"/>
              <a:gd name="connsiteY4" fmla="*/ 0 h 4423719"/>
              <a:gd name="connsiteX5" fmla="*/ 2854411 w 2854411"/>
              <a:gd name="connsiteY5" fmla="*/ 407773 h 4423719"/>
              <a:gd name="connsiteX6" fmla="*/ 2854411 w 2854411"/>
              <a:gd name="connsiteY6" fmla="*/ 4423719 h 4423719"/>
              <a:gd name="connsiteX7" fmla="*/ 0 w 2854411"/>
              <a:gd name="connsiteY7" fmla="*/ 4423719 h 4423719"/>
              <a:gd name="connsiteX8" fmla="*/ 0 w 2854411"/>
              <a:gd name="connsiteY8" fmla="*/ 4349579 h 4423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4411" h="4423719">
                <a:moveTo>
                  <a:pt x="0" y="4349579"/>
                </a:moveTo>
                <a:lnTo>
                  <a:pt x="1037968" y="2718487"/>
                </a:lnTo>
                <a:lnTo>
                  <a:pt x="926757" y="2594919"/>
                </a:lnTo>
                <a:lnTo>
                  <a:pt x="543697" y="2335427"/>
                </a:lnTo>
                <a:lnTo>
                  <a:pt x="2174789" y="0"/>
                </a:lnTo>
                <a:lnTo>
                  <a:pt x="2854411" y="407773"/>
                </a:lnTo>
                <a:lnTo>
                  <a:pt x="2854411" y="4423719"/>
                </a:lnTo>
                <a:lnTo>
                  <a:pt x="0" y="4423719"/>
                </a:lnTo>
                <a:lnTo>
                  <a:pt x="0" y="4349579"/>
                </a:lnTo>
                <a:close/>
              </a:path>
            </a:pathLst>
          </a:custGeom>
          <a:gradFill>
            <a:gsLst>
              <a:gs pos="0">
                <a:schemeClr val="bg1">
                  <a:alpha val="60000"/>
                </a:schemeClr>
              </a:gs>
              <a:gs pos="80000">
                <a:schemeClr val="bg1">
                  <a:alpha val="85000"/>
                </a:schemeClr>
              </a:gs>
              <a:gs pos="100000">
                <a:schemeClr val="bg1"/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0" name="Freeform 19"/>
          <p:cNvSpPr/>
          <p:nvPr/>
        </p:nvSpPr>
        <p:spPr bwMode="auto">
          <a:xfrm rot="21432514">
            <a:off x="4641780" y="3277840"/>
            <a:ext cx="296986" cy="217861"/>
          </a:xfrm>
          <a:custGeom>
            <a:avLst/>
            <a:gdLst>
              <a:gd name="connsiteX0" fmla="*/ 0 w 294290"/>
              <a:gd name="connsiteY0" fmla="*/ 189186 h 231228"/>
              <a:gd name="connsiteX1" fmla="*/ 94594 w 294290"/>
              <a:gd name="connsiteY1" fmla="*/ 231228 h 231228"/>
              <a:gd name="connsiteX2" fmla="*/ 294290 w 294290"/>
              <a:gd name="connsiteY2" fmla="*/ 31531 h 231228"/>
              <a:gd name="connsiteX3" fmla="*/ 220718 w 294290"/>
              <a:gd name="connsiteY3" fmla="*/ 0 h 231228"/>
              <a:gd name="connsiteX4" fmla="*/ 0 w 294290"/>
              <a:gd name="connsiteY4" fmla="*/ 189186 h 231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290" h="231228">
                <a:moveTo>
                  <a:pt x="0" y="189186"/>
                </a:moveTo>
                <a:lnTo>
                  <a:pt x="94594" y="231228"/>
                </a:lnTo>
                <a:lnTo>
                  <a:pt x="294290" y="31531"/>
                </a:lnTo>
                <a:lnTo>
                  <a:pt x="220718" y="0"/>
                </a:lnTo>
                <a:lnTo>
                  <a:pt x="0" y="189186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4800600" y="-17930"/>
            <a:ext cx="3124200" cy="2608729"/>
          </a:xfrm>
          <a:custGeom>
            <a:avLst/>
            <a:gdLst>
              <a:gd name="connsiteX0" fmla="*/ 0 w 2994212"/>
              <a:gd name="connsiteY0" fmla="*/ 2205317 h 2590800"/>
              <a:gd name="connsiteX1" fmla="*/ 251012 w 2994212"/>
              <a:gd name="connsiteY1" fmla="*/ 2501153 h 2590800"/>
              <a:gd name="connsiteX2" fmla="*/ 681318 w 2994212"/>
              <a:gd name="connsiteY2" fmla="*/ 2590800 h 2590800"/>
              <a:gd name="connsiteX3" fmla="*/ 2994212 w 2994212"/>
              <a:gd name="connsiteY3" fmla="*/ 80682 h 2590800"/>
              <a:gd name="connsiteX4" fmla="*/ 2805953 w 2994212"/>
              <a:gd name="connsiteY4" fmla="*/ 0 h 2590800"/>
              <a:gd name="connsiteX5" fmla="*/ 2447365 w 2994212"/>
              <a:gd name="connsiteY5" fmla="*/ 26894 h 2590800"/>
              <a:gd name="connsiteX6" fmla="*/ 2294965 w 2994212"/>
              <a:gd name="connsiteY6" fmla="*/ 179294 h 2590800"/>
              <a:gd name="connsiteX7" fmla="*/ 2106706 w 2994212"/>
              <a:gd name="connsiteY7" fmla="*/ 116541 h 2590800"/>
              <a:gd name="connsiteX8" fmla="*/ 0 w 2994212"/>
              <a:gd name="connsiteY8" fmla="*/ 2205317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4212" h="2590800">
                <a:moveTo>
                  <a:pt x="0" y="2205317"/>
                </a:moveTo>
                <a:lnTo>
                  <a:pt x="251012" y="2501153"/>
                </a:lnTo>
                <a:lnTo>
                  <a:pt x="681318" y="2590800"/>
                </a:lnTo>
                <a:lnTo>
                  <a:pt x="2994212" y="80682"/>
                </a:lnTo>
                <a:lnTo>
                  <a:pt x="2805953" y="0"/>
                </a:lnTo>
                <a:lnTo>
                  <a:pt x="2447365" y="26894"/>
                </a:lnTo>
                <a:lnTo>
                  <a:pt x="2294965" y="179294"/>
                </a:lnTo>
                <a:lnTo>
                  <a:pt x="2106706" y="116541"/>
                </a:lnTo>
                <a:lnTo>
                  <a:pt x="0" y="22053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>
              <a:solidFill>
                <a:srgbClr val="FFFFFF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4724400" y="1905000"/>
            <a:ext cx="977153" cy="770965"/>
          </a:xfrm>
          <a:custGeom>
            <a:avLst/>
            <a:gdLst>
              <a:gd name="connsiteX0" fmla="*/ 600636 w 977153"/>
              <a:gd name="connsiteY0" fmla="*/ 770965 h 770965"/>
              <a:gd name="connsiteX1" fmla="*/ 0 w 977153"/>
              <a:gd name="connsiteY1" fmla="*/ 367553 h 770965"/>
              <a:gd name="connsiteX2" fmla="*/ 394448 w 977153"/>
              <a:gd name="connsiteY2" fmla="*/ 0 h 770965"/>
              <a:gd name="connsiteX3" fmla="*/ 977153 w 977153"/>
              <a:gd name="connsiteY3" fmla="*/ 466165 h 770965"/>
              <a:gd name="connsiteX4" fmla="*/ 762000 w 977153"/>
              <a:gd name="connsiteY4" fmla="*/ 726142 h 770965"/>
              <a:gd name="connsiteX5" fmla="*/ 600636 w 977153"/>
              <a:gd name="connsiteY5" fmla="*/ 770965 h 770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7153" h="770965">
                <a:moveTo>
                  <a:pt x="600636" y="770965"/>
                </a:moveTo>
                <a:lnTo>
                  <a:pt x="0" y="367553"/>
                </a:lnTo>
                <a:lnTo>
                  <a:pt x="394448" y="0"/>
                </a:lnTo>
                <a:lnTo>
                  <a:pt x="977153" y="466165"/>
                </a:lnTo>
                <a:lnTo>
                  <a:pt x="762000" y="726142"/>
                </a:lnTo>
                <a:lnTo>
                  <a:pt x="600636" y="7709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800" dirty="0">
              <a:solidFill>
                <a:srgbClr val="FFFFFF"/>
              </a:solidFill>
            </a:endParaRPr>
          </a:p>
        </p:txBody>
      </p:sp>
      <p:sp>
        <p:nvSpPr>
          <p:cNvPr id="41" name="TextBox 58"/>
          <p:cNvSpPr txBox="1">
            <a:spLocks noChangeArrowheads="1"/>
          </p:cNvSpPr>
          <p:nvPr/>
        </p:nvSpPr>
        <p:spPr bwMode="auto">
          <a:xfrm rot="18978840">
            <a:off x="4581400" y="2365000"/>
            <a:ext cx="842934" cy="14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0025" tIns="10013" rIns="20025" bIns="10013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900" dirty="0" smtClean="0">
                <a:solidFill>
                  <a:srgbClr val="002D55"/>
                </a:solidFill>
                <a:latin typeface="Arial"/>
              </a:rPr>
              <a:t>Dump</a:t>
            </a:r>
            <a:endParaRPr lang="en-GB" altLang="en-US" sz="900" dirty="0">
              <a:solidFill>
                <a:srgbClr val="002D5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898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CLARA Phase 1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980728"/>
            <a:ext cx="4647262" cy="43204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478"/>
          <a:stretch/>
        </p:blipFill>
        <p:spPr>
          <a:xfrm>
            <a:off x="3792277" y="2924944"/>
            <a:ext cx="5045943" cy="38568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32291" y="641246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Commissioning starts June 2016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21" y="3915054"/>
            <a:ext cx="3731907" cy="27989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4578" y="6237312"/>
            <a:ext cx="3123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400Hz RF Photoinjector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291" y="958254"/>
            <a:ext cx="4581595" cy="257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67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003232" cy="777875"/>
          </a:xfrm>
        </p:spPr>
        <p:txBody>
          <a:bodyPr/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The Electron Hall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748464" cy="5112568"/>
          </a:xfrm>
        </p:spPr>
        <p:txBody>
          <a:bodyPr/>
          <a:lstStyle/>
          <a:p>
            <a:r>
              <a:rPr lang="en-GB" sz="2000" dirty="0" smtClean="0">
                <a:latin typeface="Calibri" panose="020F0502020204030204" pitchFamily="34" charset="0"/>
              </a:rPr>
              <a:t>CLARA is currently being installed in the Electron Hall</a:t>
            </a:r>
          </a:p>
          <a:p>
            <a:r>
              <a:rPr lang="en-GB" sz="2000" dirty="0" smtClean="0">
                <a:latin typeface="Calibri" panose="020F0502020204030204" pitchFamily="34" charset="0"/>
              </a:rPr>
              <a:t>The Electron Hall </a:t>
            </a:r>
            <a:r>
              <a:rPr lang="en-GB" sz="2000" dirty="0">
                <a:latin typeface="Calibri" panose="020F0502020204030204" pitchFamily="34" charset="0"/>
              </a:rPr>
              <a:t>i</a:t>
            </a:r>
            <a:r>
              <a:rPr lang="en-GB" sz="2000" dirty="0" smtClean="0">
                <a:latin typeface="Calibri" panose="020F0502020204030204" pitchFamily="34" charset="0"/>
              </a:rPr>
              <a:t>s not fit for purpose so is being upgraded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Since we want to build a very stable FEL, we need the temperature of the facility to also be very stable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Currently the temperature within the building varies by at least 15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 °C 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over the year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Refurbishment will reduce this to only ±1 °C within the building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Within the shielded enclosure it will be ±0.05 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°C </a:t>
            </a:r>
            <a:endParaRPr lang="en-GB" sz="18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lvl="1"/>
            <a:endParaRPr lang="en-GB" sz="18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807042"/>
            <a:ext cx="4067944" cy="30509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87" b="26940"/>
          <a:stretch/>
        </p:blipFill>
        <p:spPr>
          <a:xfrm>
            <a:off x="216024" y="3933056"/>
            <a:ext cx="481829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64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777875"/>
          </a:xfrm>
        </p:spPr>
        <p:txBody>
          <a:bodyPr/>
          <a:lstStyle/>
          <a:p>
            <a:r>
              <a:rPr lang="en-GB" sz="4000" dirty="0" smtClean="0">
                <a:latin typeface="Calibri" panose="020F0502020204030204" pitchFamily="34" charset="0"/>
              </a:rPr>
              <a:t>UK X-FEL </a:t>
            </a:r>
            <a:r>
              <a:rPr lang="en-GB" sz="4000" dirty="0" smtClean="0">
                <a:latin typeface="Calibri" panose="020F0502020204030204" pitchFamily="34" charset="0"/>
              </a:rPr>
              <a:t>R&amp;D Planning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984" y="1268760"/>
            <a:ext cx="8478175" cy="4752528"/>
          </a:xfrm>
        </p:spPr>
        <p:txBody>
          <a:bodyPr/>
          <a:lstStyle/>
          <a:p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The accelerator community is generating a UK FEL R&amp;D programme to develop the skills and technology required so that when we get the green light for the UK X-ray FEL 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</a:rPr>
              <a:t>facility </a:t>
            </a:r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we are ready 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</a:rPr>
              <a:t>to make well informed decisions on layout and </a:t>
            </a:r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have solutions to all major 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</a:rPr>
              <a:t>technical issues</a:t>
            </a:r>
            <a:endParaRPr lang="en-GB" sz="20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r>
              <a:rPr lang="en-GB" sz="2000" dirty="0" smtClean="0">
                <a:latin typeface="Calibri" panose="020F0502020204030204" pitchFamily="34" charset="0"/>
              </a:rPr>
              <a:t>The plan has received input from ASTeC, CI, DLS, &amp; JAI</a:t>
            </a:r>
          </a:p>
          <a:p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The six goals identified will need to </a:t>
            </a:r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be confirmed </a:t>
            </a:r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after the STFC FEL strategy is published and digested</a:t>
            </a:r>
          </a:p>
          <a:p>
            <a:r>
              <a:rPr lang="en-GB" sz="2000" dirty="0" smtClean="0">
                <a:latin typeface="Calibri" panose="020F0502020204030204" pitchFamily="34" charset="0"/>
              </a:rPr>
              <a:t>The heart of the R&amp;D programme will be the detailed design, assembly, commissioning, development, and exploitation of the </a:t>
            </a:r>
            <a:r>
              <a:rPr lang="en-GB" sz="2000" b="1" dirty="0" smtClean="0">
                <a:latin typeface="Calibri" panose="020F0502020204030204" pitchFamily="34" charset="0"/>
              </a:rPr>
              <a:t>CLARA FEL Test Facility</a:t>
            </a:r>
          </a:p>
          <a:p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 very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important aspect of the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overall programme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will be strong connections to the potential FEL user community.</a:t>
            </a:r>
          </a:p>
        </p:txBody>
      </p:sp>
    </p:spTree>
    <p:extLst>
      <p:ext uri="{BB962C8B-B14F-4D97-AF65-F5344CB8AC3E}">
        <p14:creationId xmlns:p14="http://schemas.microsoft.com/office/powerpoint/2010/main" val="366198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GB" sz="2800" dirty="0" smtClean="0"/>
              <a:t>UK X-FEL?</a:t>
            </a:r>
            <a:endParaRPr lang="en-GB" sz="1600" dirty="0" smtClean="0">
              <a:solidFill>
                <a:srgbClr val="0000FF"/>
              </a:solidFill>
            </a:endParaRPr>
          </a:p>
          <a:p>
            <a:r>
              <a:rPr lang="en-GB" sz="2800" dirty="0" smtClean="0"/>
              <a:t>CLARA</a:t>
            </a:r>
            <a:endParaRPr lang="en-GB" sz="2800" dirty="0" smtClean="0"/>
          </a:p>
          <a:p>
            <a:r>
              <a:rPr lang="en-GB" sz="2800" dirty="0"/>
              <a:t>FEL R&amp;D Planning &amp; Goals</a:t>
            </a:r>
          </a:p>
          <a:p>
            <a:r>
              <a:rPr lang="en-GB" sz="2800" dirty="0" smtClean="0"/>
              <a:t>Summary</a:t>
            </a:r>
            <a:endParaRPr lang="en-GB" sz="2800" dirty="0" smtClean="0"/>
          </a:p>
          <a:p>
            <a:pPr lv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839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4000" y="1436931"/>
            <a:ext cx="87757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dirty="0" smtClean="0"/>
              <a:t>#1: </a:t>
            </a:r>
            <a:r>
              <a:rPr lang="en-US" dirty="0"/>
              <a:t>Gun development </a:t>
            </a:r>
            <a:r>
              <a:rPr lang="en-US" dirty="0">
                <a:solidFill>
                  <a:srgbClr val="00B050"/>
                </a:solidFill>
              </a:rPr>
              <a:t> 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Optimised electron source: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designs for minimum emittance at low charge, minimum emittance at high charge etc.</a:t>
            </a:r>
          </a:p>
          <a:p>
            <a:pPr defTabSz="457200"/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#</a:t>
            </a:r>
            <a:r>
              <a:rPr lang="en-US" dirty="0">
                <a:solidFill>
                  <a:prstClr val="black"/>
                </a:solidFill>
              </a:rPr>
              <a:t>2</a:t>
            </a:r>
            <a:r>
              <a:rPr lang="en-US" dirty="0" smtClean="0">
                <a:solidFill>
                  <a:prstClr val="black"/>
                </a:solidFill>
              </a:rPr>
              <a:t>: RF</a:t>
            </a:r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</a:t>
            </a:r>
            <a:r>
              <a:rPr lang="en-US" dirty="0">
                <a:solidFill>
                  <a:srgbClr val="00B050"/>
                </a:solidFill>
              </a:rPr>
              <a:t>RF frequency choice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-	</a:t>
            </a:r>
            <a:r>
              <a:rPr lang="en-US" dirty="0">
                <a:solidFill>
                  <a:srgbClr val="00B050"/>
                </a:solidFill>
              </a:rPr>
              <a:t>Low level and high level RF control and stability</a:t>
            </a: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-	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RF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structure design &amp;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optimisation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-	</a:t>
            </a:r>
            <a:r>
              <a:rPr lang="en-US" dirty="0" smtClean="0">
                <a:solidFill>
                  <a:srgbClr val="FF0000"/>
                </a:solidFill>
              </a:rPr>
              <a:t>Economic </a:t>
            </a:r>
            <a:r>
              <a:rPr lang="en-US" dirty="0">
                <a:solidFill>
                  <a:srgbClr val="FF0000"/>
                </a:solidFill>
              </a:rPr>
              <a:t>optimisation of accelerating </a:t>
            </a:r>
            <a:r>
              <a:rPr lang="en-US" dirty="0" smtClean="0">
                <a:solidFill>
                  <a:srgbClr val="FF0000"/>
                </a:solidFill>
              </a:rPr>
              <a:t>gradient</a:t>
            </a:r>
          </a:p>
          <a:p>
            <a:pPr marL="285750" indent="-285750" defTabSz="457200"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   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Multibunch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operation 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 defTabSz="457200">
              <a:buFontTx/>
              <a:buChar char="-"/>
            </a:pPr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#3: </a:t>
            </a:r>
            <a:r>
              <a:rPr lang="en-US" dirty="0">
                <a:solidFill>
                  <a:prstClr val="black"/>
                </a:solidFill>
              </a:rPr>
              <a:t>Electron Beam Transport Simulation and Optimization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Delivering appropriate quality electron bunches at the entrance to the FEL and transporting through the FEL: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Start to end simulations from cathode to FEL, optimizing performance and stability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Understanding and mitigating (or potentially exploiting) collective effects such as space charge, wakefields, and CSR</a:t>
            </a:r>
          </a:p>
          <a:p>
            <a:pPr defTabSz="457200"/>
            <a:r>
              <a:rPr lang="en-US" dirty="0" smtClean="0">
                <a:solidFill>
                  <a:srgbClr val="00B050"/>
                </a:solidFill>
              </a:rPr>
              <a:t>-	Alignment </a:t>
            </a:r>
            <a:r>
              <a:rPr lang="en-US" dirty="0">
                <a:solidFill>
                  <a:srgbClr val="00B050"/>
                </a:solidFill>
              </a:rPr>
              <a:t>and tuning strategies within the </a:t>
            </a:r>
            <a:r>
              <a:rPr lang="en-US" dirty="0" smtClean="0">
                <a:solidFill>
                  <a:srgbClr val="00B050"/>
                </a:solidFill>
              </a:rPr>
              <a:t>FEL </a:t>
            </a:r>
          </a:p>
          <a:p>
            <a:pPr defTabSz="457200"/>
            <a:r>
              <a:rPr lang="en-US" dirty="0" smtClean="0">
                <a:solidFill>
                  <a:prstClr val="black"/>
                </a:solidFill>
              </a:rPr>
              <a:t>-	</a:t>
            </a:r>
            <a:r>
              <a:rPr lang="en-US" dirty="0" smtClean="0">
                <a:solidFill>
                  <a:srgbClr val="FF0000"/>
                </a:solidFill>
              </a:rPr>
              <a:t>Beam switching between FELs (slow and fast)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0200" y="127000"/>
            <a:ext cx="8198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prstClr val="black"/>
                </a:solidFill>
              </a:rPr>
              <a:t>Agreed FEL R&amp;D Goals </a:t>
            </a:r>
          </a:p>
          <a:p>
            <a:pPr defTabSz="457200"/>
            <a:r>
              <a:rPr lang="en-US" sz="2000" i="1" dirty="0" smtClean="0">
                <a:solidFill>
                  <a:prstClr val="black"/>
                </a:solidFill>
              </a:rPr>
              <a:t>Colour coded to highlight where </a:t>
            </a:r>
            <a:r>
              <a:rPr lang="en-US" sz="2000" b="1" i="1" dirty="0">
                <a:solidFill>
                  <a:srgbClr val="00B050"/>
                </a:solidFill>
              </a:rPr>
              <a:t>CLARA is impacting </a:t>
            </a:r>
            <a:r>
              <a:rPr lang="en-US" sz="2000" i="1" dirty="0" smtClean="0">
                <a:solidFill>
                  <a:prstClr val="black"/>
                </a:solidFill>
              </a:rPr>
              <a:t>on achieving these goals </a:t>
            </a:r>
            <a:endParaRPr lang="en-US" sz="20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49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4000" y="404664"/>
            <a:ext cx="86233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dirty="0" smtClean="0">
                <a:solidFill>
                  <a:srgbClr val="00B050"/>
                </a:solidFill>
              </a:rPr>
              <a:t>#</a:t>
            </a:r>
            <a:r>
              <a:rPr lang="en-US" dirty="0">
                <a:solidFill>
                  <a:srgbClr val="00B050"/>
                </a:solidFill>
              </a:rPr>
              <a:t>4</a:t>
            </a:r>
            <a:r>
              <a:rPr lang="en-US" dirty="0" smtClean="0">
                <a:solidFill>
                  <a:srgbClr val="00B050"/>
                </a:solidFill>
              </a:rPr>
              <a:t>: </a:t>
            </a:r>
            <a:r>
              <a:rPr lang="en-US" dirty="0">
                <a:solidFill>
                  <a:srgbClr val="00B050"/>
                </a:solidFill>
              </a:rPr>
              <a:t>FEL Output Simulation and Optimization 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Critically examine potential FEL output performance enhancements over current generation of X-ray FELs: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Achieving the best FEL output stability shot to shot (intensity and wavelength).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Generation of flexible FEL output pulse structures (eg two colour, two pulse, …).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Generating ultra-short photon pulses (sub fs).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Generating transform limited FEL output (time-bandwidth product).</a:t>
            </a:r>
          </a:p>
          <a:p>
            <a:pPr marL="285750" indent="-285750" defTabSz="457200">
              <a:buFontTx/>
              <a:buChar char="-"/>
            </a:pPr>
            <a:r>
              <a:rPr lang="en-US" dirty="0" smtClean="0">
                <a:solidFill>
                  <a:srgbClr val="00B050"/>
                </a:solidFill>
              </a:rPr>
              <a:t>   Other </a:t>
            </a:r>
            <a:r>
              <a:rPr lang="en-US" dirty="0">
                <a:solidFill>
                  <a:srgbClr val="00B050"/>
                </a:solidFill>
              </a:rPr>
              <a:t>potential enhancements (higher peak power, generating useful high harmonics of fundamental, polarisation control, </a:t>
            </a:r>
            <a:r>
              <a:rPr lang="en-US" dirty="0" smtClean="0">
                <a:solidFill>
                  <a:srgbClr val="00B050"/>
                </a:solidFill>
              </a:rPr>
              <a:t>…)</a:t>
            </a:r>
          </a:p>
          <a:p>
            <a:pPr marL="285750" indent="-285750" defTabSz="457200">
              <a:buFontTx/>
              <a:buChar char="-"/>
            </a:pPr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dirty="0" smtClean="0">
                <a:solidFill>
                  <a:srgbClr val="00B050"/>
                </a:solidFill>
              </a:rPr>
              <a:t>#5: </a:t>
            </a:r>
            <a:r>
              <a:rPr lang="en-US" dirty="0">
                <a:solidFill>
                  <a:srgbClr val="00B050"/>
                </a:solidFill>
              </a:rPr>
              <a:t>Electron &amp; Photon Diagnostics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</a:t>
            </a:r>
            <a:r>
              <a:rPr lang="en-US" dirty="0" smtClean="0">
                <a:solidFill>
                  <a:srgbClr val="00B050"/>
                </a:solidFill>
              </a:rPr>
              <a:t>Bunch </a:t>
            </a:r>
            <a:r>
              <a:rPr lang="en-US" dirty="0">
                <a:solidFill>
                  <a:srgbClr val="00B050"/>
                </a:solidFill>
              </a:rPr>
              <a:t>(slice) measurements at all charge levels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</a:t>
            </a:r>
            <a:r>
              <a:rPr lang="en-US" dirty="0" smtClean="0">
                <a:solidFill>
                  <a:srgbClr val="00B050"/>
                </a:solidFill>
              </a:rPr>
              <a:t>Transverse </a:t>
            </a:r>
            <a:r>
              <a:rPr lang="en-US" dirty="0">
                <a:solidFill>
                  <a:srgbClr val="00B050"/>
                </a:solidFill>
              </a:rPr>
              <a:t>and longitudinal profiles </a:t>
            </a:r>
            <a:r>
              <a:rPr lang="en-US" dirty="0" smtClean="0">
                <a:solidFill>
                  <a:srgbClr val="00B050"/>
                </a:solidFill>
              </a:rPr>
              <a:t>(e.g. </a:t>
            </a:r>
            <a:r>
              <a:rPr lang="en-US" dirty="0">
                <a:solidFill>
                  <a:srgbClr val="00B050"/>
                </a:solidFill>
              </a:rPr>
              <a:t>cSPR, …)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</a:t>
            </a:r>
            <a:r>
              <a:rPr lang="en-US" dirty="0" smtClean="0">
                <a:solidFill>
                  <a:srgbClr val="00B050"/>
                </a:solidFill>
              </a:rPr>
              <a:t>Diagnostic </a:t>
            </a:r>
            <a:r>
              <a:rPr lang="en-US" dirty="0">
                <a:solidFill>
                  <a:srgbClr val="00B050"/>
                </a:solidFill>
              </a:rPr>
              <a:t>for ultra-low charge operation, (cavity BPM)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</a:t>
            </a:r>
            <a:r>
              <a:rPr lang="en-US" dirty="0" smtClean="0">
                <a:solidFill>
                  <a:srgbClr val="00B050"/>
                </a:solidFill>
              </a:rPr>
              <a:t>Feedback </a:t>
            </a:r>
            <a:r>
              <a:rPr lang="en-US" dirty="0">
                <a:solidFill>
                  <a:srgbClr val="00B050"/>
                </a:solidFill>
              </a:rPr>
              <a:t>systems (trajectory, optics, energy, charge, …)</a:t>
            </a:r>
          </a:p>
          <a:p>
            <a:pPr marL="285750" indent="-285750" defTabSz="45720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FEL </a:t>
            </a:r>
            <a:r>
              <a:rPr lang="en-US" dirty="0">
                <a:solidFill>
                  <a:srgbClr val="FF0000"/>
                </a:solidFill>
              </a:rPr>
              <a:t>pulse wavelength, pulse length, profile, etc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 defTabSz="457200">
              <a:buFontTx/>
              <a:buChar char="-"/>
            </a:pPr>
            <a:endParaRPr lang="en-US" dirty="0">
              <a:solidFill>
                <a:srgbClr val="FF0000"/>
              </a:solidFill>
            </a:endParaRP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#6: Synchronisation 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Achieving sub-10 fs synchronisation between the FEL output and an external laser: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Timing distribution and synchronisation of essential systems.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Measuring synchronisation level between FEL output and external laser.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Measuring electron bunch arrival time.</a:t>
            </a:r>
          </a:p>
          <a:p>
            <a:pPr defTabSz="457200"/>
            <a:r>
              <a:rPr lang="en-US" dirty="0">
                <a:solidFill>
                  <a:srgbClr val="00B050"/>
                </a:solidFill>
              </a:rPr>
              <a:t>-	Minimising electron bunch jitter through passive or active schemes.</a:t>
            </a:r>
          </a:p>
          <a:p>
            <a:pPr marL="285750" indent="-285750" defTabSz="457200">
              <a:buFontTx/>
              <a:buChar char="-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 defTabSz="457200">
              <a:buFontTx/>
              <a:buChar char="-"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0200" y="44624"/>
            <a:ext cx="2610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prstClr val="black"/>
                </a:solidFill>
              </a:rPr>
              <a:t>Agreed FEL R&amp;D Goals </a:t>
            </a:r>
          </a:p>
        </p:txBody>
      </p:sp>
    </p:spTree>
    <p:extLst>
      <p:ext uri="{BB962C8B-B14F-4D97-AF65-F5344CB8AC3E}">
        <p14:creationId xmlns:p14="http://schemas.microsoft.com/office/powerpoint/2010/main" val="62774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0" y="116632"/>
            <a:ext cx="8931934" cy="605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96" y="6551766"/>
            <a:ext cx="41764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prstClr val="black"/>
                </a:solidFill>
              </a:rPr>
              <a:t>Hans </a:t>
            </a:r>
            <a:r>
              <a:rPr lang="en-GB" sz="1100" dirty="0" smtClean="0">
                <a:solidFill>
                  <a:prstClr val="black"/>
                </a:solidFill>
              </a:rPr>
              <a:t>Braun (PSI), STFC/IoP Towards a UK XFEL Workshop, Feb 2016</a:t>
            </a:r>
            <a:endParaRPr lang="en-GB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36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7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96" y="6551766"/>
            <a:ext cx="41764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prstClr val="black"/>
                </a:solidFill>
              </a:rPr>
              <a:t>Hans Braun (PSI), STFC/IoP Towards a UK XFEL Workshop, Feb 2016</a:t>
            </a:r>
            <a:endParaRPr lang="en-GB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60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33" y="116632"/>
            <a:ext cx="8797255" cy="6596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96" y="6551766"/>
            <a:ext cx="41764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prstClr val="black"/>
                </a:solidFill>
              </a:rPr>
              <a:t>Hans Braun (PSI), STFC/IoP Towards a UK XFEL Workshop, Feb 2016</a:t>
            </a:r>
            <a:endParaRPr lang="en-GB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05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100014"/>
            <a:ext cx="9036496" cy="563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96" y="6551766"/>
            <a:ext cx="41764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prstClr val="black"/>
                </a:solidFill>
              </a:rPr>
              <a:t>Hans Braun (PSI), STFC/IoP Towards a UK XFEL Workshop, Feb 2016</a:t>
            </a:r>
            <a:endParaRPr lang="en-GB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61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itle 1"/>
          <p:cNvSpPr>
            <a:spLocks noGrp="1"/>
          </p:cNvSpPr>
          <p:nvPr>
            <p:ph type="title"/>
          </p:nvPr>
        </p:nvSpPr>
        <p:spPr>
          <a:xfrm>
            <a:off x="3468688" y="187325"/>
            <a:ext cx="6372225" cy="908050"/>
          </a:xfrm>
        </p:spPr>
        <p:txBody>
          <a:bodyPr/>
          <a:lstStyle/>
          <a:p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 Goals for FEL related R&amp;D 	</a:t>
            </a:r>
            <a:br>
              <a:rPr lang="en-GB" altLang="en-US" dirty="0" smtClean="0"/>
            </a:br>
            <a:endParaRPr lang="en-GB" altLang="en-US" dirty="0" smtClean="0"/>
          </a:p>
        </p:txBody>
      </p:sp>
      <p:sp>
        <p:nvSpPr>
          <p:cNvPr id="172035" name="Content Placeholder 2"/>
          <p:cNvSpPr>
            <a:spLocks noGrp="1"/>
          </p:cNvSpPr>
          <p:nvPr>
            <p:ph idx="1"/>
          </p:nvPr>
        </p:nvSpPr>
        <p:spPr>
          <a:xfrm>
            <a:off x="698500" y="1063625"/>
            <a:ext cx="7772400" cy="4897438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altLang="en-US" dirty="0" smtClean="0"/>
              <a:t>Support an UK XFEL Collaborative Programme Aimed at Delivering World-class FEL Science within the Next Decade</a:t>
            </a:r>
          </a:p>
          <a:p>
            <a:pPr lvl="1"/>
            <a:r>
              <a:rPr lang="en-GB" altLang="en-US" dirty="0" smtClean="0"/>
              <a:t>UK-XFEL Facility Specification </a:t>
            </a:r>
          </a:p>
          <a:p>
            <a:pPr lvl="1"/>
            <a:r>
              <a:rPr lang="en-GB" altLang="en-US" dirty="0" smtClean="0"/>
              <a:t>Critical FEL R&amp;D Challenges</a:t>
            </a:r>
          </a:p>
          <a:p>
            <a:pPr lvl="2"/>
            <a:r>
              <a:rPr lang="en-GB" altLang="en-US" dirty="0" smtClean="0"/>
              <a:t>CLARA FEL test facility </a:t>
            </a:r>
          </a:p>
          <a:p>
            <a:pPr lvl="1"/>
            <a:r>
              <a:rPr lang="en-GB" altLang="en-US" dirty="0" smtClean="0"/>
              <a:t>UK XFEL Design, Prototyping and Delivery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828800" y="3429000"/>
          <a:ext cx="6096000" cy="332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496" y="6551766"/>
            <a:ext cx="417646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prstClr val="black"/>
                </a:solidFill>
              </a:rPr>
              <a:t>Susan Smith, STFC/IoP Towards a UK XFEL Workshop, Feb 2016</a:t>
            </a:r>
            <a:endParaRPr lang="en-GB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97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777875"/>
          </a:xfrm>
        </p:spPr>
        <p:txBody>
          <a:bodyPr/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Summary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5400600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Calibri" panose="020F0502020204030204" pitchFamily="34" charset="0"/>
              </a:rPr>
              <a:t>The STFC aspiration for a UK X-FEL is clear</a:t>
            </a:r>
            <a:endParaRPr lang="en-GB" sz="1800" dirty="0" smtClean="0">
              <a:latin typeface="Calibri" panose="020F0502020204030204" pitchFamily="34" charset="0"/>
            </a:endParaRPr>
          </a:p>
          <a:p>
            <a:r>
              <a:rPr lang="en-GB" sz="1800" dirty="0" smtClean="0">
                <a:latin typeface="Calibri" panose="020F0502020204030204" pitchFamily="34" charset="0"/>
              </a:rPr>
              <a:t>The </a:t>
            </a:r>
            <a:r>
              <a:rPr lang="en-GB" sz="1800" dirty="0" smtClean="0">
                <a:latin typeface="Calibri" panose="020F0502020204030204" pitchFamily="34" charset="0"/>
              </a:rPr>
              <a:t>accelerator and FEL community has </a:t>
            </a:r>
            <a:r>
              <a:rPr lang="en-GB" sz="1800" dirty="0" smtClean="0">
                <a:latin typeface="Calibri" panose="020F0502020204030204" pitchFamily="34" charset="0"/>
              </a:rPr>
              <a:t>agreed a </a:t>
            </a:r>
            <a:r>
              <a:rPr lang="en-GB" sz="1800" dirty="0" smtClean="0">
                <a:latin typeface="Calibri" panose="020F0502020204030204" pitchFamily="34" charset="0"/>
              </a:rPr>
              <a:t>number of FEL R&amp;D goals 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Gun development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RF Issues</a:t>
            </a:r>
          </a:p>
          <a:p>
            <a:pPr lvl="1"/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Electron Beam Transport Simulation and Optimization</a:t>
            </a:r>
          </a:p>
          <a:p>
            <a:pPr lvl="1"/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FEL Output Simulation and Optimization </a:t>
            </a:r>
          </a:p>
          <a:p>
            <a:pPr lvl="1"/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Electron &amp; Photon Diagnostics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Synchronisation</a:t>
            </a:r>
            <a:endParaRPr lang="en-GB" sz="18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r>
              <a:rPr lang="en-GB" sz="1800" dirty="0" smtClean="0">
                <a:latin typeface="Calibri" panose="020F0502020204030204" pitchFamily="34" charset="0"/>
              </a:rPr>
              <a:t>CLARA will be at the heart of the FEL R&amp;D programme</a:t>
            </a:r>
          </a:p>
          <a:p>
            <a:pPr lvl="1"/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Front End installation 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has started</a:t>
            </a:r>
            <a:endParaRPr lang="en-GB" sz="18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lvl="1"/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Procurement of remaining items for CLARA is ongoing </a:t>
            </a:r>
            <a:endParaRPr lang="en-GB" sz="18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lvl="1"/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Electron 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</a:rPr>
              <a:t>Hall refurbishment </a:t>
            </a:r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is well underway</a:t>
            </a:r>
            <a:endParaRPr lang="en-GB" sz="1800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lvl="1"/>
            <a:r>
              <a:rPr lang="en-GB" sz="18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First lasing in 2020</a:t>
            </a:r>
            <a:endParaRPr lang="en-GB" sz="2000" dirty="0">
              <a:latin typeface="Calibri" panose="020F0502020204030204" pitchFamily="34" charset="0"/>
            </a:endParaRPr>
          </a:p>
          <a:p>
            <a:r>
              <a:rPr lang="en-GB" sz="1800" dirty="0" smtClean="0">
                <a:latin typeface="Calibri" panose="020F0502020204030204" pitchFamily="34" charset="0"/>
              </a:rPr>
              <a:t>There is an opportunity for all members of our community to contribute to this exciting application of particle accelerators</a:t>
            </a:r>
            <a:endParaRPr lang="en-GB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47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2" y="19050"/>
            <a:ext cx="9103198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1069" y="6168788"/>
            <a:ext cx="3804867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John Womersley, CEO, STFC, Particle Accelerator Engineering Network </a:t>
            </a:r>
            <a:r>
              <a:rPr lang="en-GB" sz="1400" dirty="0" smtClean="0">
                <a:solidFill>
                  <a:prstClr val="black"/>
                </a:solidFill>
              </a:rPr>
              <a:t>meeting, Oct 2015</a:t>
            </a:r>
            <a:endParaRPr lang="en-GB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22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5159"/>
            <a:ext cx="8928992" cy="670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1069" y="6168788"/>
            <a:ext cx="3804867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John Womersley, CEO, STFC, Particle Accelerator Engineering Network </a:t>
            </a:r>
            <a:r>
              <a:rPr lang="en-GB" sz="1400" dirty="0" smtClean="0">
                <a:solidFill>
                  <a:prstClr val="black"/>
                </a:solidFill>
              </a:rPr>
              <a:t>meeting, Oct 2015</a:t>
            </a:r>
            <a:endParaRPr lang="en-GB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57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5" y="161578"/>
            <a:ext cx="7772400" cy="819150"/>
          </a:xfrm>
        </p:spPr>
        <p:txBody>
          <a:bodyPr/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CLARA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1" y="1210766"/>
            <a:ext cx="8677274" cy="4378474"/>
          </a:xfrm>
          <a:solidFill>
            <a:schemeClr val="bg1"/>
          </a:solidFill>
        </p:spPr>
        <p:txBody>
          <a:bodyPr/>
          <a:lstStyle/>
          <a:p>
            <a:r>
              <a:rPr lang="en-GB" sz="24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CLARA will be a purpose built dedicated flexible FEL Test Facility</a:t>
            </a:r>
          </a:p>
          <a:p>
            <a:pPr lvl="1"/>
            <a:r>
              <a:rPr lang="en-GB" sz="20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Capable of testing the most promising new schemes</a:t>
            </a:r>
          </a:p>
          <a:p>
            <a:r>
              <a:rPr lang="en-GB" sz="2400" b="1" dirty="0">
                <a:latin typeface="Calibri" panose="020F0502020204030204" pitchFamily="34" charset="0"/>
              </a:rPr>
              <a:t>We have strategically decided to </a:t>
            </a:r>
            <a:r>
              <a:rPr lang="en-GB" sz="2400" b="1" dirty="0" smtClean="0">
                <a:latin typeface="Calibri" panose="020F0502020204030204" pitchFamily="34" charset="0"/>
              </a:rPr>
              <a:t>focus on </a:t>
            </a:r>
            <a:r>
              <a:rPr lang="en-GB" sz="2400" b="1" i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stability</a:t>
            </a:r>
            <a:r>
              <a:rPr lang="en-GB" sz="24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, </a:t>
            </a:r>
            <a:r>
              <a:rPr lang="en-GB" sz="2400" b="1" i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synchronisation</a:t>
            </a:r>
            <a:r>
              <a:rPr lang="en-GB" sz="24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, and </a:t>
            </a:r>
            <a:r>
              <a:rPr lang="en-GB" sz="2400" b="1" i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new FEL capabilities</a:t>
            </a:r>
            <a:endParaRPr lang="en-GB" sz="2400" b="1" i="1" dirty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lvl="1"/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We are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focussing on </a:t>
            </a:r>
            <a:r>
              <a:rPr lang="en-GB" sz="2000" b="1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the </a:t>
            </a:r>
            <a:r>
              <a:rPr lang="en-GB" sz="2000" b="1" i="1" dirty="0">
                <a:solidFill>
                  <a:srgbClr val="FF0000"/>
                </a:solidFill>
                <a:latin typeface="Calibri" panose="020F0502020204030204" pitchFamily="34" charset="0"/>
              </a:rPr>
              <a:t>longer term capabilities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of FELs, not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just short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</a:rPr>
              <a:t>term incremental improvements</a:t>
            </a:r>
          </a:p>
          <a:p>
            <a:pPr lvl="1"/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</a:rPr>
              <a:t>Taking FELs into a new regime</a:t>
            </a:r>
          </a:p>
          <a:p>
            <a:pPr lvl="1"/>
            <a:r>
              <a:rPr lang="en-GB" sz="2000" dirty="0">
                <a:solidFill>
                  <a:srgbClr val="1D853D"/>
                </a:solidFill>
                <a:latin typeface="Calibri" panose="020F0502020204030204" pitchFamily="34" charset="0"/>
              </a:rPr>
              <a:t>By demonstrating </a:t>
            </a:r>
            <a:r>
              <a:rPr lang="en-GB" sz="2000" dirty="0" smtClean="0">
                <a:solidFill>
                  <a:srgbClr val="1D853D"/>
                </a:solidFill>
                <a:latin typeface="Calibri" panose="020F0502020204030204" pitchFamily="34" charset="0"/>
              </a:rPr>
              <a:t>these goals </a:t>
            </a:r>
            <a:r>
              <a:rPr lang="en-GB" sz="2000" dirty="0">
                <a:solidFill>
                  <a:srgbClr val="1D853D"/>
                </a:solidFill>
                <a:latin typeface="Calibri" panose="020F0502020204030204" pitchFamily="34" charset="0"/>
              </a:rPr>
              <a:t>we will have to tackle all the challenges currently faced by state of the art FELs </a:t>
            </a:r>
            <a:r>
              <a:rPr lang="en-GB" sz="2000" dirty="0" smtClean="0">
                <a:solidFill>
                  <a:srgbClr val="1D853D"/>
                </a:solidFill>
                <a:latin typeface="Calibri" panose="020F0502020204030204" pitchFamily="34" charset="0"/>
              </a:rPr>
              <a:t>so we will be very well placed to meet the needs of the UK users when we design and build a national X-ray FEL</a:t>
            </a:r>
            <a:endParaRPr lang="en-GB" sz="2000" dirty="0">
              <a:solidFill>
                <a:srgbClr val="1D853D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75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218251"/>
            <a:ext cx="8892591" cy="33547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i="1" dirty="0">
                <a:solidFill>
                  <a:srgbClr val="FFFFFF"/>
                </a:solidFill>
                <a:cs typeface="Arial" pitchFamily="34" charset="0"/>
              </a:rPr>
              <a:t> </a:t>
            </a:r>
            <a:r>
              <a:rPr lang="en-GB" sz="4800" i="1" dirty="0">
                <a:solidFill>
                  <a:srgbClr val="FFFFFF"/>
                </a:solidFill>
                <a:cs typeface="Arial" pitchFamily="34" charset="0"/>
              </a:rPr>
              <a:t>CLARA</a:t>
            </a:r>
            <a:r>
              <a:rPr lang="en-GB" i="1" dirty="0">
                <a:solidFill>
                  <a:srgbClr val="FFFFFF"/>
                </a:solidFill>
                <a:cs typeface="Arial" pitchFamily="34" charset="0"/>
              </a:rPr>
              <a:t/>
            </a:r>
            <a:br>
              <a:rPr lang="en-GB" i="1" dirty="0">
                <a:solidFill>
                  <a:srgbClr val="FFFFFF"/>
                </a:solidFill>
                <a:cs typeface="Arial" pitchFamily="34" charset="0"/>
              </a:rPr>
            </a:br>
            <a:r>
              <a:rPr lang="en-GB" sz="2800" i="1" dirty="0">
                <a:solidFill>
                  <a:srgbClr val="FFFF00"/>
                </a:solidFill>
                <a:cs typeface="Arial" pitchFamily="34" charset="0"/>
              </a:rPr>
              <a:t>C</a:t>
            </a:r>
            <a:r>
              <a:rPr lang="en-GB" i="1" dirty="0">
                <a:solidFill>
                  <a:srgbClr val="FFFFFF"/>
                </a:solidFill>
                <a:cs typeface="Arial" pitchFamily="34" charset="0"/>
              </a:rPr>
              <a:t>ompact </a:t>
            </a:r>
            <a:r>
              <a:rPr lang="en-GB" sz="2800" i="1" dirty="0">
                <a:solidFill>
                  <a:srgbClr val="FFFF00"/>
                </a:solidFill>
                <a:cs typeface="Arial" pitchFamily="34" charset="0"/>
              </a:rPr>
              <a:t>L</a:t>
            </a:r>
            <a:r>
              <a:rPr lang="en-GB" i="1" dirty="0">
                <a:solidFill>
                  <a:srgbClr val="FFFFFF"/>
                </a:solidFill>
                <a:cs typeface="Arial" pitchFamily="34" charset="0"/>
              </a:rPr>
              <a:t>inear </a:t>
            </a:r>
            <a:r>
              <a:rPr lang="en-GB" sz="2800" i="1" dirty="0">
                <a:solidFill>
                  <a:srgbClr val="FFFF00"/>
                </a:solidFill>
                <a:cs typeface="Arial" pitchFamily="34" charset="0"/>
              </a:rPr>
              <a:t>A</a:t>
            </a:r>
            <a:r>
              <a:rPr lang="en-GB" i="1" dirty="0">
                <a:solidFill>
                  <a:srgbClr val="FFFFFF"/>
                </a:solidFill>
                <a:cs typeface="Arial" pitchFamily="34" charset="0"/>
              </a:rPr>
              <a:t>ccelerator for</a:t>
            </a:r>
            <a:r>
              <a:rPr lang="en-GB" sz="2800" i="1" dirty="0">
                <a:solidFill>
                  <a:srgbClr val="FFFF00"/>
                </a:solidFill>
                <a:cs typeface="Arial" pitchFamily="34" charset="0"/>
              </a:rPr>
              <a:t> R</a:t>
            </a:r>
            <a:r>
              <a:rPr lang="en-GB" i="1" dirty="0">
                <a:solidFill>
                  <a:srgbClr val="FFFFFF"/>
                </a:solidFill>
                <a:cs typeface="Arial" pitchFamily="34" charset="0"/>
              </a:rPr>
              <a:t>esearch and </a:t>
            </a:r>
            <a:r>
              <a:rPr lang="en-GB" sz="2800" i="1" dirty="0">
                <a:solidFill>
                  <a:srgbClr val="FFFF00"/>
                </a:solidFill>
                <a:cs typeface="Arial" pitchFamily="34" charset="0"/>
              </a:rPr>
              <a:t>A</a:t>
            </a:r>
            <a:r>
              <a:rPr lang="en-GB" i="1" dirty="0">
                <a:solidFill>
                  <a:srgbClr val="FFFFFF"/>
                </a:solidFill>
                <a:cs typeface="Arial" pitchFamily="34" charset="0"/>
              </a:rPr>
              <a:t>pplications</a:t>
            </a:r>
            <a:br>
              <a:rPr lang="en-GB" i="1" dirty="0">
                <a:solidFill>
                  <a:srgbClr val="FFFFFF"/>
                </a:solidFill>
                <a:cs typeface="Arial" pitchFamily="34" charset="0"/>
              </a:rPr>
            </a:br>
            <a:endParaRPr lang="en-GB" i="1" dirty="0">
              <a:solidFill>
                <a:srgbClr val="FFFFFF"/>
              </a:solidFill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i="1" dirty="0">
                <a:solidFill>
                  <a:srgbClr val="FFFFFF"/>
                </a:solidFill>
                <a:cs typeface="Arial" pitchFamily="34" charset="0"/>
              </a:rPr>
              <a:t>An upgrade of the existing VELA Photoinjector Facility at Daresbury Laboratory to a 250MeV Free-Electron Laser Test Facility</a:t>
            </a:r>
            <a:br>
              <a:rPr lang="en-GB" sz="1600" i="1" dirty="0">
                <a:solidFill>
                  <a:srgbClr val="FFFFFF"/>
                </a:solidFill>
                <a:cs typeface="Arial" pitchFamily="34" charset="0"/>
              </a:rPr>
            </a:br>
            <a:endParaRPr lang="en-GB" sz="1600" i="1" dirty="0">
              <a:solidFill>
                <a:srgbClr val="FFFFFF"/>
              </a:solidFill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i="1" dirty="0">
                <a:solidFill>
                  <a:srgbClr val="FFFF00"/>
                </a:solidFill>
                <a:cs typeface="Arial" pitchFamily="34" charset="0"/>
              </a:rPr>
              <a:t>Proof-of-principle demonstrations of novel FEL concepts and development of future accelerator technologies </a:t>
            </a:r>
            <a:r>
              <a:rPr lang="en-GB" sz="1600" i="1" dirty="0">
                <a:solidFill>
                  <a:srgbClr val="FFFFFF"/>
                </a:solidFill>
                <a:cs typeface="Arial" pitchFamily="34" charset="0"/>
              </a:rPr>
              <a:t/>
            </a:r>
            <a:br>
              <a:rPr lang="en-GB" sz="1600" i="1" dirty="0">
                <a:solidFill>
                  <a:srgbClr val="FFFFFF"/>
                </a:solidFill>
                <a:cs typeface="Arial" pitchFamily="34" charset="0"/>
              </a:rPr>
            </a:br>
            <a:endParaRPr lang="en-GB" sz="1600" i="1" dirty="0">
              <a:solidFill>
                <a:srgbClr val="FFFFFF"/>
              </a:solidFill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i="1" dirty="0">
                <a:solidFill>
                  <a:srgbClr val="FFFFFF"/>
                </a:solidFill>
                <a:cs typeface="Arial" pitchFamily="34" charset="0"/>
              </a:rPr>
              <a:t>Emphasis on </a:t>
            </a:r>
            <a:r>
              <a:rPr lang="en-GB" b="1" i="1" dirty="0">
                <a:solidFill>
                  <a:srgbClr val="FFFF00"/>
                </a:solidFill>
                <a:cs typeface="Arial" pitchFamily="34" charset="0"/>
              </a:rPr>
              <a:t>Stability, Synchronisation and new FEL capabilities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55576" y="4149080"/>
            <a:ext cx="7344816" cy="2594029"/>
            <a:chOff x="755576" y="4149080"/>
            <a:chExt cx="7344816" cy="2594029"/>
          </a:xfrm>
        </p:grpSpPr>
        <p:grpSp>
          <p:nvGrpSpPr>
            <p:cNvPr id="8" name="Group 7"/>
            <p:cNvGrpSpPr/>
            <p:nvPr/>
          </p:nvGrpSpPr>
          <p:grpSpPr>
            <a:xfrm>
              <a:off x="1289205" y="4149080"/>
              <a:ext cx="6381758" cy="602273"/>
              <a:chOff x="1286586" y="4806691"/>
              <a:chExt cx="6381758" cy="602273"/>
            </a:xfrm>
          </p:grpSpPr>
          <p:pic>
            <p:nvPicPr>
              <p:cNvPr id="29" name="Picture 28" descr="Untitled-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8511" y="4806691"/>
                <a:ext cx="1065172" cy="6022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7" descr="Diamond_logo_col2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46865" y="4949111"/>
                <a:ext cx="1105510" cy="317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9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49818" y="4958316"/>
                <a:ext cx="1318526" cy="2990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6586" y="4842537"/>
                <a:ext cx="1644143" cy="5305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976822" y="6104840"/>
              <a:ext cx="4840293" cy="604066"/>
              <a:chOff x="2107971" y="6104840"/>
              <a:chExt cx="4840293" cy="604066"/>
            </a:xfrm>
          </p:grpSpPr>
          <p:pic>
            <p:nvPicPr>
              <p:cNvPr id="25" name="Picture 8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2307" y="6255566"/>
                <a:ext cx="435957" cy="4366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2" descr="Paul Scherrer Institut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07971" y="6218939"/>
                <a:ext cx="1361942" cy="4899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4" descr="http://design-guidelines.web.cern.ch/sites/design-guidelines.web.cern.ch/files/u6/CERN-logo.jpg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1878" y="6163690"/>
                <a:ext cx="532586" cy="5317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11"/>
              <p:cNvPicPr>
                <a:picLocks noChangeAspect="1" noChangeArrowheads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6429" y="6104840"/>
                <a:ext cx="823913" cy="590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Picture 5" descr="newStrathLogo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1563" y="4816596"/>
              <a:ext cx="768829" cy="454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0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8990" y="4693130"/>
              <a:ext cx="1715977" cy="701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777" y="4862499"/>
              <a:ext cx="1268154" cy="362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6083" y="4879994"/>
              <a:ext cx="774364" cy="327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9047" y="4725187"/>
              <a:ext cx="533759" cy="637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755576" y="5436034"/>
              <a:ext cx="6586084" cy="612835"/>
              <a:chOff x="1082260" y="5436034"/>
              <a:chExt cx="6586084" cy="612835"/>
            </a:xfrm>
          </p:grpSpPr>
          <p:pic>
            <p:nvPicPr>
              <p:cNvPr id="20" name="Picture 13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2260" y="5436034"/>
                <a:ext cx="1106139" cy="6128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4" descr="http://www.ucl.ac.uk/cpc/wp-content/uploads/ucl-logo.jpg"/>
              <p:cNvPicPr>
                <a:picLocks noChangeAspect="1" noChangeArrowheads="1"/>
              </p:cNvPicPr>
              <p:nvPr/>
            </p:nvPicPr>
            <p:blipFill rotWithShape="1"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353585" y="5518821"/>
                <a:ext cx="1243923" cy="447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" descr="http://www.autoclavesgroup.com/wp-content/uploads/2011/05/Swansea-uni-logo-300x190.png"/>
              <p:cNvPicPr>
                <a:picLocks noChangeAspect="1" noChangeArrowheads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7891" y="5518821"/>
                <a:ext cx="706202" cy="447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6" descr="https://www.york.ac.uk/np/images/home_logo_screen.gif"/>
              <p:cNvPicPr>
                <a:picLocks noChangeAspect="1" noChangeArrowheads="1"/>
              </p:cNvPicPr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7000" y="5575866"/>
                <a:ext cx="1502967" cy="333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17"/>
              <p:cNvPicPr>
                <a:picLocks noChangeAspect="1" noChangeArrowheads="1"/>
              </p:cNvPicPr>
              <p:nvPr/>
            </p:nvPicPr>
            <p:blipFill rotWithShape="1"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559460" y="5520821"/>
                <a:ext cx="1108884" cy="4432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7" name="Picture 2" descr="http://www-group.slac.stanford.edu/com/images/slac_logos_2012branding/SLAC_LogoSD.gif">
              <a:hlinkClick r:id="rId20"/>
            </p:cNvPr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7889" y="6163690"/>
              <a:ext cx="1546523" cy="5794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787" y="4761431"/>
              <a:ext cx="915623" cy="565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68344" y="5628269"/>
              <a:ext cx="352954" cy="3930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124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</p:spPr>
        <p:txBody>
          <a:bodyPr/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Do any other countries build test facilities?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17515"/>
            <a:ext cx="8424936" cy="4143733"/>
          </a:xfrm>
        </p:spPr>
        <p:txBody>
          <a:bodyPr/>
          <a:lstStyle/>
          <a:p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Japan built </a:t>
            </a:r>
            <a:r>
              <a:rPr lang="en-GB" sz="2000" dirty="0" smtClean="0">
                <a:solidFill>
                  <a:srgbClr val="006600"/>
                </a:solidFill>
                <a:latin typeface="Calibri" panose="020F0502020204030204" pitchFamily="34" charset="0"/>
              </a:rPr>
              <a:t>SCSS</a:t>
            </a:r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then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SACLA</a:t>
            </a:r>
          </a:p>
          <a:p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Germany built </a:t>
            </a:r>
            <a:r>
              <a:rPr lang="en-GB" sz="2000" dirty="0" smtClean="0">
                <a:solidFill>
                  <a:srgbClr val="006600"/>
                </a:solidFill>
                <a:latin typeface="Calibri" panose="020F0502020204030204" pitchFamily="34" charset="0"/>
              </a:rPr>
              <a:t>FLASH</a:t>
            </a:r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then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European XFEL</a:t>
            </a:r>
          </a:p>
          <a:p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Italy built </a:t>
            </a:r>
            <a:r>
              <a:rPr lang="en-GB" sz="2000" dirty="0" smtClean="0">
                <a:solidFill>
                  <a:srgbClr val="006600"/>
                </a:solidFill>
                <a:latin typeface="Calibri" panose="020F0502020204030204" pitchFamily="34" charset="0"/>
              </a:rPr>
              <a:t>SPARC</a:t>
            </a:r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then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FERMI</a:t>
            </a:r>
          </a:p>
          <a:p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Switzerland built </a:t>
            </a:r>
            <a:r>
              <a:rPr lang="en-GB" sz="2000" dirty="0" smtClean="0">
                <a:solidFill>
                  <a:srgbClr val="006600"/>
                </a:solidFill>
                <a:latin typeface="Calibri" panose="020F0502020204030204" pitchFamily="34" charset="0"/>
              </a:rPr>
              <a:t>SwissFEL Injector </a:t>
            </a:r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then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SwissFEL</a:t>
            </a:r>
          </a:p>
          <a:p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China has built </a:t>
            </a:r>
            <a:r>
              <a:rPr lang="en-GB" sz="2000" dirty="0" smtClean="0">
                <a:solidFill>
                  <a:srgbClr val="006600"/>
                </a:solidFill>
                <a:latin typeface="Calibri" panose="020F0502020204030204" pitchFamily="34" charset="0"/>
              </a:rPr>
              <a:t>SDUV-FEL</a:t>
            </a:r>
            <a:r>
              <a:rPr lang="en-GB" sz="2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 and are planning </a:t>
            </a:r>
            <a:r>
              <a:rPr lang="en-GB" sz="2000" dirty="0">
                <a:solidFill>
                  <a:srgbClr val="006600"/>
                </a:solidFill>
                <a:latin typeface="Calibri" panose="020F0502020204030204" pitchFamily="34" charset="0"/>
              </a:rPr>
              <a:t>SXFEL test facility</a:t>
            </a:r>
          </a:p>
          <a:p>
            <a:r>
              <a:rPr lang="en-GB" sz="2000" dirty="0" smtClean="0">
                <a:solidFill>
                  <a:srgbClr val="006600"/>
                </a:solidFill>
                <a:latin typeface="Calibri" panose="020F0502020204030204" pitchFamily="34" charset="0"/>
              </a:rPr>
              <a:t>SCSS &amp; FLASH </a:t>
            </a:r>
            <a:r>
              <a:rPr lang="en-GB" sz="2000" dirty="0" smtClean="0">
                <a:latin typeface="Calibri" panose="020F0502020204030204" pitchFamily="34" charset="0"/>
              </a:rPr>
              <a:t>have now transitioned to user facilities, </a:t>
            </a:r>
            <a:r>
              <a:rPr lang="en-GB" sz="2000" dirty="0" smtClean="0">
                <a:solidFill>
                  <a:srgbClr val="006600"/>
                </a:solidFill>
                <a:latin typeface="Calibri" panose="020F0502020204030204" pitchFamily="34" charset="0"/>
              </a:rPr>
              <a:t>SwissFEL Injector</a:t>
            </a:r>
            <a:r>
              <a:rPr lang="en-GB" sz="2000" dirty="0" smtClean="0">
                <a:latin typeface="Calibri" panose="020F0502020204030204" pitchFamily="34" charset="0"/>
              </a:rPr>
              <a:t> has been decommissioned</a:t>
            </a:r>
          </a:p>
          <a:p>
            <a:r>
              <a:rPr lang="en-GB" sz="2000" dirty="0" smtClean="0">
                <a:solidFill>
                  <a:srgbClr val="006600"/>
                </a:solidFill>
                <a:latin typeface="Calibri" panose="020F0502020204030204" pitchFamily="34" charset="0"/>
              </a:rPr>
              <a:t>SPARC</a:t>
            </a:r>
            <a:r>
              <a:rPr lang="en-GB" sz="2000" dirty="0" smtClean="0">
                <a:latin typeface="Calibri" panose="020F0502020204030204" pitchFamily="34" charset="0"/>
              </a:rPr>
              <a:t> and </a:t>
            </a:r>
            <a:r>
              <a:rPr lang="en-GB" sz="2000" dirty="0" smtClean="0">
                <a:solidFill>
                  <a:srgbClr val="006600"/>
                </a:solidFill>
                <a:latin typeface="Calibri" panose="020F0502020204030204" pitchFamily="34" charset="0"/>
              </a:rPr>
              <a:t>SDUV-FEL</a:t>
            </a:r>
            <a:r>
              <a:rPr lang="en-GB" sz="2000" dirty="0" smtClean="0">
                <a:latin typeface="Calibri" panose="020F0502020204030204" pitchFamily="34" charset="0"/>
              </a:rPr>
              <a:t> are still running as test facilities</a:t>
            </a:r>
          </a:p>
          <a:p>
            <a:r>
              <a:rPr lang="en-GB" sz="2000" dirty="0" smtClean="0">
                <a:solidFill>
                  <a:srgbClr val="006600"/>
                </a:solidFill>
                <a:latin typeface="Calibri" panose="020F0502020204030204" pitchFamily="34" charset="0"/>
              </a:rPr>
              <a:t>NLCTA</a:t>
            </a:r>
            <a:r>
              <a:rPr lang="en-GB" sz="2000" dirty="0" smtClean="0">
                <a:latin typeface="Calibri" panose="020F0502020204030204" pitchFamily="34" charset="0"/>
              </a:rPr>
              <a:t> in the USA is a test facility that runs alongside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LCLS</a:t>
            </a:r>
            <a:r>
              <a:rPr lang="en-GB" sz="2000" dirty="0" smtClean="0">
                <a:latin typeface="Calibri" panose="020F0502020204030204" pitchFamily="34" charset="0"/>
              </a:rPr>
              <a:t> and is informing the design of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LCLS-2</a:t>
            </a:r>
          </a:p>
          <a:p>
            <a:endParaRPr lang="en-GB" sz="2000" dirty="0" smtClean="0">
              <a:latin typeface="Calibri" panose="020F0502020204030204" pitchFamily="34" charset="0"/>
            </a:endParaRPr>
          </a:p>
          <a:p>
            <a:pPr lvl="1"/>
            <a:endParaRPr lang="en-GB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25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27384"/>
            <a:ext cx="8640960" cy="1143000"/>
          </a:xfrm>
        </p:spPr>
        <p:txBody>
          <a:bodyPr/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What will CLARA be able to do?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4" y="1012234"/>
            <a:ext cx="8668924" cy="4937046"/>
          </a:xfrm>
        </p:spPr>
        <p:txBody>
          <a:bodyPr/>
          <a:lstStyle/>
          <a:p>
            <a:r>
              <a:rPr lang="en-GB" sz="20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Example: Reducing the spread of wavelengths</a:t>
            </a:r>
          </a:p>
          <a:p>
            <a:r>
              <a:rPr lang="en-GB" sz="2000" dirty="0" smtClean="0">
                <a:latin typeface="Calibri" panose="020F0502020204030204" pitchFamily="34" charset="0"/>
              </a:rPr>
              <a:t>Prove that a new idea called HB-SASE actually works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</a:rPr>
              <a:t>C</a:t>
            </a:r>
            <a:r>
              <a:rPr lang="en-GB" sz="1800" dirty="0" smtClean="0">
                <a:latin typeface="Calibri" panose="020F0502020204030204" pitchFamily="34" charset="0"/>
              </a:rPr>
              <a:t>ould then build it in from the start of the UK FEL</a:t>
            </a:r>
            <a:endParaRPr lang="en-GB" sz="1800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618" y="2263959"/>
            <a:ext cx="4583755" cy="40507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344" y="2263034"/>
            <a:ext cx="4201309" cy="36837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8152" y="6293959"/>
            <a:ext cx="2064168" cy="2424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7366" y="3827675"/>
            <a:ext cx="2427572" cy="12003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Will work at any wavelength and any repetition rate, no fancy optics required!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603335" y="5058781"/>
            <a:ext cx="1468612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ヒラギノ角ゴ Pro W3"/>
                <a:cs typeface="ヒラギノ角ゴ Pro W3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800" b="1" dirty="0" smtClean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</a:rPr>
              <a:t>NORMAL FEL</a:t>
            </a:r>
            <a:endParaRPr lang="en-GB" altLang="en-US" sz="1800" b="1" dirty="0">
              <a:solidFill>
                <a:srgbClr val="FFFFFF">
                  <a:lumMod val="50000"/>
                </a:srgbClr>
              </a:solidFill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551" y="6184341"/>
            <a:ext cx="3510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000000"/>
                </a:solidFill>
              </a:rPr>
              <a:t>B.W.J. McNeil, N.R. Thompson &amp; D.J. Dunning, PRL 110, 134802 (2013)</a:t>
            </a:r>
          </a:p>
        </p:txBody>
      </p:sp>
    </p:spTree>
    <p:extLst>
      <p:ext uri="{BB962C8B-B14F-4D97-AF65-F5344CB8AC3E}">
        <p14:creationId xmlns:p14="http://schemas.microsoft.com/office/powerpoint/2010/main" val="37460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9" y="44624"/>
            <a:ext cx="8568952" cy="1143000"/>
          </a:xfrm>
        </p:spPr>
        <p:txBody>
          <a:bodyPr/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What will CLARA be able to do?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4" y="1300266"/>
            <a:ext cx="8668924" cy="4937046"/>
          </a:xfrm>
        </p:spPr>
        <p:txBody>
          <a:bodyPr/>
          <a:lstStyle/>
          <a:p>
            <a:r>
              <a:rPr lang="en-GB" sz="2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Example: Generate few cycle pulses</a:t>
            </a:r>
          </a:p>
          <a:p>
            <a:r>
              <a:rPr lang="en-GB" sz="2400" dirty="0" smtClean="0">
                <a:latin typeface="Calibri" panose="020F0502020204030204" pitchFamily="34" charset="0"/>
              </a:rPr>
              <a:t>Prove that a new idea called Mode-locked afterburner actually works 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</a:rPr>
              <a:t>C</a:t>
            </a:r>
            <a:r>
              <a:rPr lang="en-GB" sz="2000" dirty="0" smtClean="0">
                <a:latin typeface="Calibri" panose="020F0502020204030204" pitchFamily="34" charset="0"/>
              </a:rPr>
              <a:t>ould then build it in from the start of the UK FEL</a:t>
            </a:r>
          </a:p>
          <a:p>
            <a:pPr lvl="1"/>
            <a:r>
              <a:rPr lang="en-GB" sz="2000" dirty="0" smtClean="0">
                <a:latin typeface="Calibri" panose="020F0502020204030204" pitchFamily="34" charset="0"/>
              </a:rPr>
              <a:t>Able to probe ever faster processes (sub-attosecond)</a:t>
            </a:r>
          </a:p>
          <a:p>
            <a:pPr lvl="1"/>
            <a:endParaRPr lang="en-GB" sz="2000" dirty="0">
              <a:latin typeface="Calibri" panose="020F050202020403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22"/>
          <a:stretch>
            <a:fillRect/>
          </a:stretch>
        </p:blipFill>
        <p:spPr bwMode="auto">
          <a:xfrm>
            <a:off x="438111" y="3711269"/>
            <a:ext cx="8004237" cy="2573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1551" y="6207695"/>
            <a:ext cx="3510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000000"/>
                </a:solidFill>
              </a:rPr>
              <a:t>D.J. Dunning, B.W.J. McNeil, &amp; N.R. Thompson PRL 110, 104801 (2013)</a:t>
            </a:r>
          </a:p>
        </p:txBody>
      </p:sp>
    </p:spTree>
    <p:extLst>
      <p:ext uri="{BB962C8B-B14F-4D97-AF65-F5344CB8AC3E}">
        <p14:creationId xmlns:p14="http://schemas.microsoft.com/office/powerpoint/2010/main" val="136974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7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8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Lucida Sans"/>
        <a:ea typeface="ヒラギノ角ゴ Pro W3"/>
        <a:cs typeface="ヒラギノ角ゴ Pro W3"/>
      </a:majorFont>
      <a:minorFont>
        <a:latin typeface="Lucida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7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3583</TotalTime>
  <Words>1096</Words>
  <Application>Microsoft Office PowerPoint</Application>
  <PresentationFormat>On-screen Show (4:3)</PresentationFormat>
  <Paragraphs>176</Paragraphs>
  <Slides>27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5" baseType="lpstr">
      <vt:lpstr>Office Theme</vt:lpstr>
      <vt:lpstr>1_Blank Presentation</vt:lpstr>
      <vt:lpstr>2_Blank Presentation</vt:lpstr>
      <vt:lpstr>3_Blank Presentation</vt:lpstr>
      <vt:lpstr>17_Blank Presentation</vt:lpstr>
      <vt:lpstr>4_Blank Presentation</vt:lpstr>
      <vt:lpstr>19_Blank Presentation</vt:lpstr>
      <vt:lpstr>Default Design</vt:lpstr>
      <vt:lpstr>5_Blank Presentation</vt:lpstr>
      <vt:lpstr>6_Blank Presentation</vt:lpstr>
      <vt:lpstr>7_Blank Presentation</vt:lpstr>
      <vt:lpstr>1_STFC_PowerPoint_template</vt:lpstr>
      <vt:lpstr>1_Office Theme</vt:lpstr>
      <vt:lpstr>2_Office Theme</vt:lpstr>
      <vt:lpstr>3_Office Theme</vt:lpstr>
      <vt:lpstr>8_Blank Presentation</vt:lpstr>
      <vt:lpstr>4_Office Theme</vt:lpstr>
      <vt:lpstr>Equation</vt:lpstr>
      <vt:lpstr>Towards a UK X-FEL</vt:lpstr>
      <vt:lpstr>Contents</vt:lpstr>
      <vt:lpstr>PowerPoint Presentation</vt:lpstr>
      <vt:lpstr>PowerPoint Presentation</vt:lpstr>
      <vt:lpstr>CLARA</vt:lpstr>
      <vt:lpstr>PowerPoint Presentation</vt:lpstr>
      <vt:lpstr>Do any other countries build test facilities?</vt:lpstr>
      <vt:lpstr>What will CLARA be able to do?</vt:lpstr>
      <vt:lpstr>What will CLARA be able to do?</vt:lpstr>
      <vt:lpstr>What will CLARA be able to do?</vt:lpstr>
      <vt:lpstr>PowerPoint Presentation</vt:lpstr>
      <vt:lpstr>PowerPoint Presentation</vt:lpstr>
      <vt:lpstr>CLARA Schematic &amp; Project Phases</vt:lpstr>
      <vt:lpstr>Where is CLARA being built?</vt:lpstr>
      <vt:lpstr>PowerPoint Presentation</vt:lpstr>
      <vt:lpstr>PowerPoint Presentation</vt:lpstr>
      <vt:lpstr>CLARA Phase 1</vt:lpstr>
      <vt:lpstr>The Electron Hall</vt:lpstr>
      <vt:lpstr>UK X-FEL R&amp;D Planning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Goals for FEL related R&amp;D   </vt:lpstr>
      <vt:lpstr>Summary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Milestone</dc:creator>
  <cp:lastModifiedBy>JAC</cp:lastModifiedBy>
  <cp:revision>71</cp:revision>
  <dcterms:created xsi:type="dcterms:W3CDTF">2016-02-02T15:19:02Z</dcterms:created>
  <dcterms:modified xsi:type="dcterms:W3CDTF">2016-04-07T10:21:41Z</dcterms:modified>
</cp:coreProperties>
</file>