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8">
  <p:sldMasterIdLst>
    <p:sldMasterId id="2147483659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8" r:id="rId3"/>
    <p:sldId id="300" r:id="rId4"/>
    <p:sldId id="301" r:id="rId5"/>
    <p:sldId id="271" r:id="rId6"/>
    <p:sldId id="268" r:id="rId7"/>
    <p:sldId id="296" r:id="rId8"/>
    <p:sldId id="269" r:id="rId9"/>
    <p:sldId id="270" r:id="rId10"/>
    <p:sldId id="297" r:id="rId11"/>
    <p:sldId id="273" r:id="rId12"/>
    <p:sldId id="302" r:id="rId13"/>
    <p:sldId id="295" r:id="rId14"/>
    <p:sldId id="274" r:id="rId15"/>
    <p:sldId id="275" r:id="rId16"/>
    <p:sldId id="276" r:id="rId17"/>
    <p:sldId id="277" r:id="rId18"/>
    <p:sldId id="278" r:id="rId19"/>
    <p:sldId id="289" r:id="rId20"/>
    <p:sldId id="303" r:id="rId21"/>
    <p:sldId id="304" r:id="rId22"/>
    <p:sldId id="281" r:id="rId23"/>
    <p:sldId id="282" r:id="rId24"/>
    <p:sldId id="284" r:id="rId25"/>
    <p:sldId id="285" r:id="rId26"/>
    <p:sldId id="291" r:id="rId27"/>
    <p:sldId id="287" r:id="rId28"/>
    <p:sldId id="293" r:id="rId29"/>
    <p:sldId id="29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212B61"/>
    <a:srgbClr val="0000FF"/>
    <a:srgbClr val="FF9900"/>
    <a:srgbClr val="FFFFCC"/>
    <a:srgbClr val="008000"/>
    <a:srgbClr val="A4A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8" autoAdjust="0"/>
    <p:restoredTop sz="94700" autoAdjust="0"/>
  </p:normalViewPr>
  <p:slideViewPr>
    <p:cSldViewPr>
      <p:cViewPr varScale="1">
        <p:scale>
          <a:sx n="74" d="100"/>
          <a:sy n="74" d="100"/>
        </p:scale>
        <p:origin x="-14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08/04/2016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08/04/2016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83968" y="6669360"/>
            <a:ext cx="4320480" cy="18864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1952" y="6669360"/>
            <a:ext cx="432048" cy="188640"/>
          </a:xfrm>
          <a:prstGeom prst="rect">
            <a:avLst/>
          </a:prstGeom>
        </p:spPr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692" y="116632"/>
            <a:ext cx="6340617" cy="50405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283968" y="6669360"/>
            <a:ext cx="4320480" cy="18864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11952" y="6669360"/>
            <a:ext cx="432048" cy="188640"/>
          </a:xfrm>
          <a:prstGeom prst="rect">
            <a:avLst/>
          </a:prstGeom>
        </p:spPr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688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692" y="116632"/>
            <a:ext cx="6340617" cy="50405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4316288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316288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83968" y="6669360"/>
            <a:ext cx="4320480" cy="18864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11952" y="6669360"/>
            <a:ext cx="432048" cy="188640"/>
          </a:xfrm>
          <a:prstGeom prst="rect">
            <a:avLst/>
          </a:prstGeom>
        </p:spPr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692" y="116632"/>
            <a:ext cx="6340617" cy="50405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83968" y="6669360"/>
            <a:ext cx="4320480" cy="18864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11952" y="6669360"/>
            <a:ext cx="432048" cy="188640"/>
          </a:xfrm>
          <a:prstGeom prst="rect">
            <a:avLst/>
          </a:prstGeom>
        </p:spPr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692" y="116632"/>
            <a:ext cx="6340617" cy="50405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283968" y="6669360"/>
            <a:ext cx="4320480" cy="18864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11952" y="6669360"/>
            <a:ext cx="432048" cy="188640"/>
          </a:xfrm>
          <a:prstGeom prst="rect">
            <a:avLst/>
          </a:prstGeom>
        </p:spPr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68863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3617027-AA02-4000-9A58-082A623B84D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63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D40E9B-4500-43B3-8049-FEFBA4FC1C87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277F94-620F-45F8-9DFE-22726D19D9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593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839" y="4865211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836712"/>
            <a:ext cx="8784976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4" name="Picture 5" descr="S:\TE24\NS\diamond logo approved.gif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20" y="6306359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56" r:id="rId5"/>
    <p:sldLayoutId id="2147483664" r:id="rId6"/>
    <p:sldLayoutId id="2147483665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384" y="188640"/>
            <a:ext cx="8137232" cy="1728192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GB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FEL Review ... and Beyond</a:t>
            </a:r>
            <a:r>
              <a:rPr lang="en-GB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i="1" dirty="0" smtClean="0">
                <a:solidFill>
                  <a:srgbClr val="7030A0"/>
                </a:solidFill>
              </a:rPr>
              <a:t>R.P. Walker, Diamond Light Source</a:t>
            </a:r>
            <a:endParaRPr lang="en-GB" sz="2400" b="1" i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3693" y="5229200"/>
            <a:ext cx="83529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 smtClean="0"/>
              <a:t>IoP</a:t>
            </a:r>
            <a:r>
              <a:rPr lang="en-GB" sz="2400" b="1" dirty="0" smtClean="0"/>
              <a:t> Particle Accelerators &amp; Beams Group </a:t>
            </a:r>
          </a:p>
          <a:p>
            <a:pPr algn="ctr"/>
            <a:r>
              <a:rPr lang="en-GB" sz="2400" b="1" dirty="0" smtClean="0"/>
              <a:t>Annual Conference</a:t>
            </a:r>
          </a:p>
          <a:p>
            <a:pPr algn="ctr"/>
            <a:r>
              <a:rPr lang="en-GB" sz="2000" dirty="0" smtClean="0"/>
              <a:t>University of Huddersfield, 8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 April 2016</a:t>
            </a:r>
            <a:endParaRPr lang="en-GB" sz="2000" dirty="0"/>
          </a:p>
        </p:txBody>
      </p:sp>
      <p:pic>
        <p:nvPicPr>
          <p:cNvPr id="6" name="Picture 4" descr="Slide 4_Phase A_Aeria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33"/>
          <a:stretch/>
        </p:blipFill>
        <p:spPr bwMode="auto">
          <a:xfrm>
            <a:off x="1403648" y="1268760"/>
            <a:ext cx="621301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8436" y="1556792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“STFC </a:t>
            </a:r>
            <a:r>
              <a:rPr lang="en-GB" sz="2000" dirty="0"/>
              <a:t>should be in a position to take the final decision on whether to build an X-ray FEL in the UK, and what kind of machine to build, in five </a:t>
            </a:r>
            <a:r>
              <a:rPr lang="en-GB" sz="2000" dirty="0" smtClean="0"/>
              <a:t>years”</a:t>
            </a:r>
          </a:p>
          <a:p>
            <a:endParaRPr lang="en-GB" sz="2000" dirty="0"/>
          </a:p>
          <a:p>
            <a:r>
              <a:rPr lang="en-GB" sz="2000" dirty="0"/>
              <a:t>“The time taken from fully committing to the construction of a UK FEL facility to it being operational is likely to be at least six years. The final decision on whether to build an X-ray FEL in the UK and to what specification to build could be taken in five years, around 2020.” </a:t>
            </a:r>
          </a:p>
          <a:p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69269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Timescales: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13613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124744"/>
            <a:ext cx="813690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“</a:t>
            </a:r>
            <a:r>
              <a:rPr lang="en-GB" sz="2000" dirty="0"/>
              <a:t>To prepare for this decision in five years’ time the following actions are recommended in parallel with the development of the </a:t>
            </a:r>
            <a:r>
              <a:rPr lang="en-GB" sz="2000" dirty="0" smtClean="0"/>
              <a:t>community:</a:t>
            </a:r>
            <a:endParaRPr lang="en-GB" sz="2000" dirty="0"/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initiate a programme to define the specification that is required and prepare preliminary costings;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develop a fully coordinated FEL R&amp;D programme, building upon existing expertise in the following areas:</a:t>
            </a:r>
          </a:p>
          <a:p>
            <a:pPr lvl="1"/>
            <a:r>
              <a:rPr lang="en-GB" sz="2000" dirty="0"/>
              <a:t>accelerators;</a:t>
            </a:r>
          </a:p>
          <a:p>
            <a:pPr lvl="1"/>
            <a:r>
              <a:rPr lang="en-GB" sz="2000" dirty="0"/>
              <a:t>detectors; </a:t>
            </a:r>
          </a:p>
          <a:p>
            <a:pPr lvl="1"/>
            <a:r>
              <a:rPr lang="en-GB" sz="2000" dirty="0"/>
              <a:t>lasers and auxiliary light sources;</a:t>
            </a:r>
          </a:p>
          <a:p>
            <a:pPr lvl="1"/>
            <a:r>
              <a:rPr lang="en-GB" sz="2000" dirty="0"/>
              <a:t>diagnostics;</a:t>
            </a:r>
          </a:p>
          <a:p>
            <a:pPr lvl="1"/>
            <a:r>
              <a:rPr lang="en-GB" sz="2000" dirty="0"/>
              <a:t>sample environment and target delivery;</a:t>
            </a:r>
          </a:p>
          <a:p>
            <a:pPr lvl="1"/>
            <a:r>
              <a:rPr lang="en-GB" sz="2000" dirty="0"/>
              <a:t>simulation, control, data acquisition, data analysis, and storage.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strategically plan the development of the skills base required to deliver the necessary technologies</a:t>
            </a:r>
            <a:r>
              <a:rPr lang="en-GB" sz="2000" dirty="0" smtClean="0"/>
              <a:t>.”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94365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.. so in the meanwhile ...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95509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4365"/>
            <a:ext cx="62646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Feedback from STFC Science Board: </a:t>
            </a:r>
            <a:r>
              <a:rPr lang="en-GB" i="1" dirty="0" smtClean="0"/>
              <a:t>(extracts relevant to machine design)</a:t>
            </a:r>
            <a:endParaRPr lang="en-GB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806489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6450" indent="-806450"/>
            <a:r>
              <a:rPr lang="en-GB" sz="2000" dirty="0" smtClean="0"/>
              <a:t>2.15.3 </a:t>
            </a:r>
            <a:r>
              <a:rPr lang="en-GB" sz="2000" dirty="0" smtClean="0"/>
              <a:t>	Science </a:t>
            </a:r>
            <a:r>
              <a:rPr lang="en-GB" sz="2000" dirty="0"/>
              <a:t>Board requested that the specification for the optimum UK FEL facility be provided as part of the context. This could then be compared with the suggested “Swiss-FEL plus” facility. Science Board suggested that the report should not be too prescriptive about the specification for the facility, given that technology would continue to </a:t>
            </a:r>
            <a:r>
              <a:rPr lang="en-GB" sz="2000" dirty="0" smtClean="0"/>
              <a:t>develop… </a:t>
            </a:r>
          </a:p>
          <a:p>
            <a:pPr marL="806450" indent="-806450"/>
            <a:endParaRPr lang="en-GB" sz="2000" dirty="0"/>
          </a:p>
          <a:p>
            <a:pPr marL="806450" indent="-806450"/>
            <a:r>
              <a:rPr lang="en-GB" sz="2000" dirty="0" smtClean="0"/>
              <a:t>2.15.4 	Science </a:t>
            </a:r>
            <a:r>
              <a:rPr lang="en-GB" sz="2000" dirty="0"/>
              <a:t>Board requested that a decision point in ~2020 should be explicit in the text and in all diagrams. It should be articulated clearly that further assessment was required before any decision, for example, to evaluate that a sufficiently large FEL community had emerged, that the science case was sufficiently strong and </a:t>
            </a:r>
            <a:r>
              <a:rPr lang="en-GB" sz="2000" i="1" u="sng" dirty="0"/>
              <a:t>the costing was robust</a:t>
            </a:r>
            <a:r>
              <a:rPr lang="en-GB" sz="2000" dirty="0"/>
              <a:t>; </a:t>
            </a:r>
            <a:r>
              <a:rPr lang="en-GB" sz="2000" dirty="0" smtClean="0"/>
              <a:t>  </a:t>
            </a:r>
            <a:r>
              <a:rPr lang="en-GB" sz="2000" dirty="0" smtClean="0">
                <a:latin typeface="Agency FB" panose="020B0503020202020204" pitchFamily="34" charset="0"/>
              </a:rPr>
              <a:t>(my emphasis)</a:t>
            </a:r>
          </a:p>
          <a:p>
            <a:pPr marL="806450" indent="-806450"/>
            <a:endParaRPr lang="en-GB" sz="2000" dirty="0"/>
          </a:p>
          <a:p>
            <a:pPr marL="806450" indent="-806450"/>
            <a:r>
              <a:rPr lang="en-GB" sz="2000" dirty="0"/>
              <a:t>2.15.8 </a:t>
            </a:r>
            <a:r>
              <a:rPr lang="en-GB" sz="2000" dirty="0" smtClean="0"/>
              <a:t>	Science </a:t>
            </a:r>
            <a:r>
              <a:rPr lang="en-GB" sz="2000" dirty="0"/>
              <a:t>Board asked that the evidence for co-location of the UK facility with CLF at RAL be more explicit and further aligned with the indicative design characteristics of the </a:t>
            </a:r>
            <a:r>
              <a:rPr lang="en-GB" sz="2000" dirty="0" smtClean="0"/>
              <a:t>machine…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056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 t="2929" r="1182" b="1753"/>
          <a:stretch/>
        </p:blipFill>
        <p:spPr bwMode="auto">
          <a:xfrm>
            <a:off x="0" y="1109934"/>
            <a:ext cx="9036496" cy="486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2585418" y="1131997"/>
            <a:ext cx="3888432" cy="496803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642174"/>
            <a:ext cx="31683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/>
              <a:t>cw</a:t>
            </a:r>
            <a:r>
              <a:rPr lang="en-GB" sz="2000" b="1" dirty="0" smtClean="0"/>
              <a:t> superconducting RF</a:t>
            </a:r>
          </a:p>
          <a:p>
            <a:r>
              <a:rPr lang="en-GB" sz="1800" i="1" dirty="0" smtClean="0"/>
              <a:t>(</a:t>
            </a:r>
            <a:r>
              <a:rPr lang="en-GB" sz="1800" i="1" dirty="0" err="1" smtClean="0"/>
              <a:t>equi</a:t>
            </a:r>
            <a:r>
              <a:rPr lang="en-GB" sz="1800" i="1" dirty="0" smtClean="0"/>
              <a:t>-spaced pulses) </a:t>
            </a:r>
            <a:endParaRPr lang="en-GB" sz="1800" i="1" dirty="0"/>
          </a:p>
        </p:txBody>
      </p:sp>
      <p:sp>
        <p:nvSpPr>
          <p:cNvPr id="6" name="Oval 5"/>
          <p:cNvSpPr/>
          <p:nvPr/>
        </p:nvSpPr>
        <p:spPr bwMode="auto">
          <a:xfrm rot="21275423">
            <a:off x="2033843" y="2415608"/>
            <a:ext cx="5981151" cy="794975"/>
          </a:xfrm>
          <a:prstGeom prst="ellipse">
            <a:avLst/>
          </a:prstGeom>
          <a:noFill/>
          <a:ln w="57150" cap="flat" cmpd="sng" algn="ctr">
            <a:solidFill>
              <a:srgbClr val="FF99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932856" y="4094480"/>
            <a:ext cx="6048672" cy="772160"/>
          </a:xfrm>
          <a:prstGeom prst="ellipse">
            <a:avLst/>
          </a:prstGeom>
          <a:noFill/>
          <a:ln w="571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2420888"/>
            <a:ext cx="46085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pulsed superconducting RF</a:t>
            </a:r>
          </a:p>
          <a:p>
            <a:pPr algn="ctr"/>
            <a:r>
              <a:rPr lang="en-GB" sz="1800" i="1" dirty="0" smtClean="0"/>
              <a:t>(non </a:t>
            </a:r>
            <a:r>
              <a:rPr lang="en-GB" sz="1800" i="1" dirty="0" err="1" smtClean="0"/>
              <a:t>equi</a:t>
            </a:r>
            <a:r>
              <a:rPr lang="en-GB" sz="1800" i="1" dirty="0" smtClean="0"/>
              <a:t>-spaced pulses, “burst mode”) </a:t>
            </a:r>
            <a:endParaRPr lang="en-GB" sz="1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280688" y="4080976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normal conducting RF</a:t>
            </a:r>
          </a:p>
          <a:p>
            <a:r>
              <a:rPr lang="en-GB" sz="1800" i="1" dirty="0" smtClean="0"/>
              <a:t>(</a:t>
            </a:r>
            <a:r>
              <a:rPr lang="en-GB" sz="1800" i="1" dirty="0" err="1" smtClean="0"/>
              <a:t>equi</a:t>
            </a:r>
            <a:r>
              <a:rPr lang="en-GB" sz="1800" i="1" dirty="0" smtClean="0"/>
              <a:t>-spaced pulses) </a:t>
            </a:r>
          </a:p>
          <a:p>
            <a:r>
              <a:rPr lang="en-GB" sz="1800" b="1" dirty="0" smtClean="0"/>
              <a:t> </a:t>
            </a:r>
            <a:endParaRPr lang="en-GB" sz="1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5320" y="205974"/>
            <a:ext cx="6220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Three basic accelerator technologies: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4181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 t="2929" r="1182" b="1753"/>
          <a:stretch/>
        </p:blipFill>
        <p:spPr bwMode="auto">
          <a:xfrm>
            <a:off x="0" y="1109934"/>
            <a:ext cx="9036496" cy="486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5320" y="205974"/>
            <a:ext cx="6220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With a strong influence on cost…</a:t>
            </a:r>
            <a:endParaRPr lang="en-GB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40492" y="1797377"/>
            <a:ext cx="1783836" cy="10156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“Not affordable”</a:t>
            </a:r>
            <a:r>
              <a:rPr lang="en-GB" sz="2000" b="1" baseline="3000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lang="en-GB" sz="2000" b="1" baseline="30000" dirty="0">
                <a:solidFill>
                  <a:srgbClr val="FF0000"/>
                </a:solidFill>
                <a:latin typeface="Arial"/>
                <a:cs typeface="Arial"/>
              </a:rPr>
              <a:t>†</a:t>
            </a:r>
            <a:endParaRPr lang="en-GB" sz="2000" b="1" baseline="30000" dirty="0">
              <a:solidFill>
                <a:srgbClr val="FF0000"/>
              </a:solidFill>
            </a:endParaRPr>
          </a:p>
          <a:p>
            <a:pPr algn="ctr"/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1800" y="3645024"/>
            <a:ext cx="1872208" cy="40011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9900"/>
                </a:solidFill>
              </a:rPr>
              <a:t>“Affordable”</a:t>
            </a:r>
            <a:r>
              <a:rPr lang="en-GB" sz="2000" b="1" baseline="30000" dirty="0" smtClean="0">
                <a:solidFill>
                  <a:srgbClr val="009900"/>
                </a:solidFill>
                <a:latin typeface="Arial"/>
                <a:cs typeface="Arial"/>
              </a:rPr>
              <a:t>†</a:t>
            </a:r>
            <a:endParaRPr lang="en-GB" sz="2000" b="1" baseline="30000" dirty="0">
              <a:solidFill>
                <a:srgbClr val="0099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644008" y="1412776"/>
            <a:ext cx="0" cy="1477088"/>
          </a:xfrm>
          <a:prstGeom prst="line">
            <a:avLst/>
          </a:prstGeom>
          <a:ln w="3175">
            <a:solidFill>
              <a:schemeClr val="tx2"/>
            </a:solidFill>
          </a:ln>
          <a:effectLst>
            <a:glow rad="508000">
              <a:schemeClr val="tx2">
                <a:alpha val="70000"/>
              </a:schemeClr>
            </a:glo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4860032" y="2885440"/>
            <a:ext cx="576064" cy="10160"/>
          </a:xfrm>
          <a:prstGeom prst="line">
            <a:avLst/>
          </a:prstGeom>
          <a:ln w="3175">
            <a:solidFill>
              <a:schemeClr val="tx2"/>
            </a:solidFill>
          </a:ln>
          <a:effectLst>
            <a:glow rad="508000">
              <a:schemeClr val="tx2">
                <a:alpha val="70000"/>
              </a:schemeClr>
            </a:glo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577932" y="2895600"/>
            <a:ext cx="0" cy="762000"/>
          </a:xfrm>
          <a:prstGeom prst="line">
            <a:avLst/>
          </a:prstGeom>
          <a:ln w="3175">
            <a:solidFill>
              <a:schemeClr val="tx1"/>
            </a:solidFill>
          </a:ln>
          <a:effectLst>
            <a:glow rad="508000">
              <a:schemeClr val="tx2">
                <a:alpha val="70000"/>
              </a:schemeClr>
            </a:glo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740492" y="3634864"/>
            <a:ext cx="86360" cy="0"/>
          </a:xfrm>
          <a:prstGeom prst="line">
            <a:avLst/>
          </a:prstGeom>
          <a:ln w="3175">
            <a:solidFill>
              <a:schemeClr val="tx2"/>
            </a:solidFill>
          </a:ln>
          <a:effectLst>
            <a:glow rad="508000">
              <a:schemeClr val="tx2">
                <a:alpha val="7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913212" y="3645024"/>
            <a:ext cx="1683124" cy="1296144"/>
          </a:xfrm>
          <a:prstGeom prst="line">
            <a:avLst/>
          </a:prstGeom>
          <a:ln w="3175">
            <a:solidFill>
              <a:schemeClr val="tx2"/>
            </a:solidFill>
          </a:ln>
          <a:effectLst>
            <a:glow rad="508000">
              <a:schemeClr val="tx2">
                <a:alpha val="70000"/>
              </a:schemeClr>
            </a:glo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9552" y="6165304"/>
            <a:ext cx="73448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aseline="30000" dirty="0" smtClean="0">
                <a:latin typeface="Arial"/>
                <a:cs typeface="Arial"/>
              </a:rPr>
              <a:t>†</a:t>
            </a:r>
            <a:r>
              <a:rPr lang="en-GB" dirty="0" smtClean="0">
                <a:latin typeface="Arial"/>
                <a:cs typeface="Arial"/>
              </a:rPr>
              <a:t> </a:t>
            </a:r>
            <a:r>
              <a:rPr lang="en-GB" dirty="0" smtClean="0"/>
              <a:t>“affordable”, according to earlier indications, means ≤ ~ £500m (incl. VAT)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58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24744"/>
            <a:ext cx="856895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>
                <a:solidFill>
                  <a:srgbClr val="0000FF"/>
                </a:solidFill>
              </a:rPr>
              <a:t>Soft X-rays at high rep. rate </a:t>
            </a:r>
            <a:r>
              <a:rPr lang="en-GB" sz="2400" b="1" dirty="0" smtClean="0">
                <a:solidFill>
                  <a:srgbClr val="0000FF"/>
                </a:solidFill>
              </a:rPr>
              <a:t>or Hard X-rays at low rep. rate ?</a:t>
            </a:r>
            <a:endParaRPr lang="en-GB" sz="2000" dirty="0" smtClean="0"/>
          </a:p>
          <a:p>
            <a:pPr marL="269875" indent="-269875">
              <a:buFont typeface="Arial" pitchFamily="34" charset="0"/>
              <a:buChar char="•"/>
            </a:pPr>
            <a:endParaRPr lang="en-GB" sz="2000" dirty="0" smtClean="0"/>
          </a:p>
          <a:p>
            <a:pPr marL="269875" indent="-269875">
              <a:buFont typeface="Arial" pitchFamily="34" charset="0"/>
              <a:buChar char="•"/>
            </a:pPr>
            <a:r>
              <a:rPr lang="en-GB" sz="2000" dirty="0" smtClean="0"/>
              <a:t>~2-3 </a:t>
            </a:r>
            <a:r>
              <a:rPr lang="en-GB" sz="2000" dirty="0" err="1" smtClean="0"/>
              <a:t>keV</a:t>
            </a:r>
            <a:r>
              <a:rPr lang="en-GB" sz="2000" dirty="0" smtClean="0"/>
              <a:t> at 1 MHz … “</a:t>
            </a:r>
            <a:r>
              <a:rPr lang="en-GB" sz="2000" dirty="0" err="1" smtClean="0"/>
              <a:t>updatedNLS</a:t>
            </a:r>
            <a:r>
              <a:rPr lang="en-GB" sz="2000" dirty="0" smtClean="0"/>
              <a:t>” ?</a:t>
            </a:r>
          </a:p>
          <a:p>
            <a:pPr marL="269875" indent="-269875">
              <a:buFont typeface="Arial" pitchFamily="34" charset="0"/>
              <a:buChar char="•"/>
            </a:pPr>
            <a:endParaRPr lang="en-GB" sz="2000" dirty="0" smtClean="0"/>
          </a:p>
          <a:p>
            <a:pPr marL="269875" indent="-269875">
              <a:buFont typeface="Arial" pitchFamily="34" charset="0"/>
              <a:buChar char="•"/>
            </a:pPr>
            <a:r>
              <a:rPr lang="en-GB" sz="2000" dirty="0"/>
              <a:t>~5 </a:t>
            </a:r>
            <a:r>
              <a:rPr lang="en-GB" sz="2000" dirty="0" err="1"/>
              <a:t>keV</a:t>
            </a:r>
            <a:r>
              <a:rPr lang="en-GB" sz="2000" dirty="0"/>
              <a:t> at 27 kHz … “</a:t>
            </a:r>
            <a:r>
              <a:rPr lang="en-GB" sz="2000" dirty="0" err="1"/>
              <a:t>superFLASH</a:t>
            </a:r>
            <a:r>
              <a:rPr lang="en-GB" sz="2000" dirty="0"/>
              <a:t>” / “</a:t>
            </a:r>
            <a:r>
              <a:rPr lang="en-GB" sz="2000" dirty="0" err="1"/>
              <a:t>miniXFEL</a:t>
            </a:r>
            <a:r>
              <a:rPr lang="en-GB" sz="2000" dirty="0"/>
              <a:t>” </a:t>
            </a:r>
            <a:r>
              <a:rPr lang="en-GB" sz="2000" dirty="0" smtClean="0"/>
              <a:t>?</a:t>
            </a:r>
            <a:endParaRPr lang="en-GB" sz="2000" dirty="0"/>
          </a:p>
          <a:p>
            <a:pPr marL="269875" indent="-269875"/>
            <a:r>
              <a:rPr lang="en-GB" sz="2000" dirty="0"/>
              <a:t>     </a:t>
            </a:r>
            <a:r>
              <a:rPr lang="en-GB" dirty="0"/>
              <a:t>(burst mode - same time structure as FLASH/XFEL)</a:t>
            </a:r>
          </a:p>
          <a:p>
            <a:endParaRPr lang="en-GB" sz="2000" dirty="0"/>
          </a:p>
          <a:p>
            <a:pPr marL="269875" indent="-269875">
              <a:buFont typeface="Arial" pitchFamily="34" charset="0"/>
              <a:buChar char="•"/>
            </a:pPr>
            <a:r>
              <a:rPr lang="en-GB" sz="2000" dirty="0"/>
              <a:t>~</a:t>
            </a:r>
            <a:r>
              <a:rPr lang="en-GB" sz="2000" dirty="0" smtClean="0"/>
              <a:t>10-15 </a:t>
            </a:r>
            <a:r>
              <a:rPr lang="en-GB" sz="2000" dirty="0" err="1"/>
              <a:t>keV</a:t>
            </a:r>
            <a:r>
              <a:rPr lang="en-GB" sz="2000" dirty="0"/>
              <a:t> at 100 Hz … like </a:t>
            </a:r>
            <a:r>
              <a:rPr lang="en-GB" sz="2000" dirty="0" err="1"/>
              <a:t>SwissFEL</a:t>
            </a:r>
            <a:r>
              <a:rPr lang="en-GB" sz="2000" dirty="0"/>
              <a:t>/SACLA/PAL-XFEL </a:t>
            </a:r>
          </a:p>
          <a:p>
            <a:pPr marL="269875" indent="-269875">
              <a:buFont typeface="Arial" pitchFamily="34" charset="0"/>
              <a:buChar char="•"/>
            </a:pPr>
            <a:endParaRPr lang="en-GB" sz="2000" dirty="0" smtClean="0"/>
          </a:p>
          <a:p>
            <a:pPr marL="269875" indent="-269875">
              <a:buFont typeface="Arial" pitchFamily="34" charset="0"/>
              <a:buChar char="•"/>
            </a:pPr>
            <a:endParaRPr lang="en-GB" sz="2000" dirty="0" smtClean="0"/>
          </a:p>
          <a:p>
            <a:pPr marL="269875" indent="-269875">
              <a:spcAft>
                <a:spcPts val="1200"/>
              </a:spcAft>
            </a:pPr>
            <a:r>
              <a:rPr lang="en-GB" sz="2400" b="1" dirty="0" smtClean="0">
                <a:solidFill>
                  <a:srgbClr val="0000FF"/>
                </a:solidFill>
              </a:rPr>
              <a:t>Or possibly a combination ?</a:t>
            </a:r>
            <a:endParaRPr lang="en-GB" sz="2400" dirty="0" smtClean="0"/>
          </a:p>
          <a:p>
            <a:pPr marL="269875" indent="-269875">
              <a:buFont typeface="Arial" pitchFamily="34" charset="0"/>
              <a:buChar char="•"/>
            </a:pPr>
            <a:r>
              <a:rPr lang="en-GB" sz="2000" dirty="0" smtClean="0"/>
              <a:t>~350 eV at 1 MHz  (“</a:t>
            </a:r>
            <a:r>
              <a:rPr lang="en-GB" sz="2000" dirty="0" err="1" smtClean="0"/>
              <a:t>cw</a:t>
            </a:r>
            <a:r>
              <a:rPr lang="en-GB" sz="2000" dirty="0" smtClean="0"/>
              <a:t> FLASH/FERMI”) + ~10 </a:t>
            </a:r>
            <a:r>
              <a:rPr lang="en-GB" sz="2000" dirty="0" err="1" smtClean="0"/>
              <a:t>keV</a:t>
            </a:r>
            <a:r>
              <a:rPr lang="en-GB" sz="2000" dirty="0" smtClean="0"/>
              <a:t> at 100 Hz (“</a:t>
            </a:r>
            <a:r>
              <a:rPr lang="en-GB" sz="2000" dirty="0" err="1" smtClean="0"/>
              <a:t>SwissFEL</a:t>
            </a:r>
            <a:r>
              <a:rPr lang="en-GB" sz="2000" dirty="0" smtClean="0"/>
              <a:t>”)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60648"/>
            <a:ext cx="6220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Possible Options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4166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45412"/>
            <a:ext cx="81369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 smtClean="0"/>
              <a:t>But hasn’t superconducting technology improved since NLS …?</a:t>
            </a:r>
            <a:endParaRPr lang="en-GB" sz="2400" b="1" dirty="0"/>
          </a:p>
          <a:p>
            <a:r>
              <a:rPr lang="en-GB" sz="2400" b="1" dirty="0" smtClean="0"/>
              <a:t>Yes it has …</a:t>
            </a:r>
            <a:endParaRPr lang="en-GB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59" y="1275483"/>
            <a:ext cx="4932329" cy="36962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4128" y="191683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for example, </a:t>
            </a:r>
          </a:p>
          <a:p>
            <a:r>
              <a:rPr lang="en-GB" dirty="0" smtClean="0"/>
              <a:t>A. </a:t>
            </a:r>
            <a:r>
              <a:rPr lang="en-GB" dirty="0" err="1" smtClean="0"/>
              <a:t>Grassellino</a:t>
            </a:r>
            <a:r>
              <a:rPr lang="en-GB" dirty="0" smtClean="0"/>
              <a:t>, IPAC 2015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039" y="3284984"/>
            <a:ext cx="4527124" cy="3397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43608" y="5229200"/>
                <a:ext cx="3096344" cy="895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𝑐𝑟𝑦𝑜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</a:rPr>
                        <m:t> ~</m:t>
                      </m:r>
                      <m:sSub>
                        <m:sSub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𝐶𝑀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𝑉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′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229200"/>
                <a:ext cx="3096344" cy="895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74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7"/>
            <a:ext cx="856895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 smtClean="0"/>
              <a:t>.. but not that much …</a:t>
            </a:r>
          </a:p>
          <a:p>
            <a:r>
              <a:rPr lang="en-GB" sz="2000" dirty="0" smtClean="0"/>
              <a:t>- that’s why LCLS-II is limited to 4 </a:t>
            </a:r>
            <a:r>
              <a:rPr lang="en-GB" sz="2000" dirty="0" err="1" smtClean="0"/>
              <a:t>GeV</a:t>
            </a:r>
            <a:r>
              <a:rPr lang="en-GB" sz="2000" dirty="0" smtClean="0"/>
              <a:t> and 5 </a:t>
            </a:r>
            <a:r>
              <a:rPr lang="en-GB" sz="2000" dirty="0" err="1" smtClean="0"/>
              <a:t>keV</a:t>
            </a:r>
            <a:r>
              <a:rPr lang="en-GB" sz="2000" dirty="0" smtClean="0"/>
              <a:t> photon energy, </a:t>
            </a:r>
          </a:p>
          <a:p>
            <a:r>
              <a:rPr lang="en-GB" sz="2000" dirty="0" smtClean="0"/>
              <a:t>(and why they are going for a massive 2 x 4 kW @2K </a:t>
            </a:r>
            <a:r>
              <a:rPr lang="en-GB" sz="2000" dirty="0" err="1" smtClean="0"/>
              <a:t>cryoplant</a:t>
            </a:r>
            <a:r>
              <a:rPr lang="en-GB" sz="20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7616" y="4797152"/>
            <a:ext cx="844376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212B6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LCLS-II s/c technology, for approx. the same total cost, would bring NLS to ~ 3.2-3.4 </a:t>
            </a:r>
            <a:r>
              <a:rPr lang="en-GB" sz="2400" b="1" dirty="0" err="1" smtClean="0"/>
              <a:t>GeV</a:t>
            </a:r>
            <a:r>
              <a:rPr lang="en-GB" sz="2400" b="1" dirty="0" smtClean="0"/>
              <a:t> and hence increase peak fundamental photon energy from 1 </a:t>
            </a:r>
            <a:r>
              <a:rPr lang="en-GB" sz="2400" b="1" dirty="0" err="1" smtClean="0"/>
              <a:t>keV</a:t>
            </a:r>
            <a:r>
              <a:rPr lang="en-GB" sz="2400" b="1" dirty="0" smtClean="0"/>
              <a:t> to 2.0-2.3 </a:t>
            </a:r>
            <a:r>
              <a:rPr lang="en-GB" sz="2400" b="1" dirty="0" err="1" smtClean="0"/>
              <a:t>keV</a:t>
            </a:r>
            <a:r>
              <a:rPr lang="en-GB" sz="2400" b="1" dirty="0" smtClean="0"/>
              <a:t>.</a:t>
            </a:r>
            <a:endParaRPr lang="en-GB" sz="2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251055"/>
              </p:ext>
            </p:extLst>
          </p:nvPr>
        </p:nvGraphicFramePr>
        <p:xfrm>
          <a:off x="1043608" y="1556792"/>
          <a:ext cx="6120680" cy="2806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388"/>
                <a:gridCol w="643933"/>
                <a:gridCol w="813161"/>
                <a:gridCol w="813161"/>
                <a:gridCol w="1069866"/>
                <a:gridCol w="934075"/>
                <a:gridCol w="864096"/>
              </a:tblGrid>
              <a:tr h="986408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</a:t>
                      </a:r>
                      <a:r>
                        <a:rPr lang="en-GB" dirty="0" smtClean="0"/>
                        <a:t>-</a:t>
                      </a:r>
                    </a:p>
                    <a:p>
                      <a:r>
                        <a:rPr lang="en-GB" dirty="0" smtClean="0"/>
                        <a:t>Module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</a:t>
                      </a:r>
                      <a:r>
                        <a:rPr lang="en-GB" baseline="0" dirty="0" smtClean="0"/>
                        <a:t> (K)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Q</a:t>
                      </a:r>
                      <a:r>
                        <a:rPr lang="en-GB" baseline="-25000" dirty="0" err="1" smtClean="0"/>
                        <a:t>o</a:t>
                      </a:r>
                      <a:r>
                        <a:rPr lang="en-GB" baseline="0" dirty="0" smtClean="0"/>
                        <a:t> (10</a:t>
                      </a:r>
                      <a:r>
                        <a:rPr lang="en-GB" baseline="30000" dirty="0" smtClean="0"/>
                        <a:t>10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</a:t>
                      </a:r>
                      <a:r>
                        <a:rPr lang="en-GB" baseline="-25000" dirty="0" smtClean="0"/>
                        <a:t>CM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V’ (MV/m)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baseline="0" dirty="0" err="1" smtClean="0"/>
                        <a:t>GeV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 (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458961">
                <a:tc>
                  <a:txBody>
                    <a:bodyPr/>
                    <a:lstStyle/>
                    <a:p>
                      <a:r>
                        <a:rPr lang="en-GB" dirty="0" smtClean="0"/>
                        <a:t>NLS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4895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LCLS-II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/>
                </a:tc>
              </a:tr>
              <a:tr h="44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LCLS-II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dirty="0" smtClean="0"/>
                        <a:t>LCLS-II 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64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6" y="2780928"/>
            <a:ext cx="8748464" cy="26203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260647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 smtClean="0"/>
              <a:t>And what about </a:t>
            </a:r>
            <a:r>
              <a:rPr lang="en-GB" sz="2400" b="1" dirty="0" err="1" smtClean="0"/>
              <a:t>undulators</a:t>
            </a:r>
            <a:r>
              <a:rPr lang="en-GB" sz="2400" b="1" dirty="0" smtClean="0"/>
              <a:t> ?</a:t>
            </a:r>
            <a:endParaRPr lang="en-GB" sz="2000" dirty="0"/>
          </a:p>
          <a:p>
            <a:pPr>
              <a:spcAft>
                <a:spcPts val="1200"/>
              </a:spcAft>
            </a:pPr>
            <a:r>
              <a:rPr lang="en-GB" sz="2000" dirty="0" err="1" smtClean="0"/>
              <a:t>SwissFEL</a:t>
            </a:r>
            <a:r>
              <a:rPr lang="en-GB" sz="2000" dirty="0" smtClean="0"/>
              <a:t> has chosen in-vacuum </a:t>
            </a:r>
            <a:r>
              <a:rPr lang="en-GB" sz="2000" dirty="0" err="1" smtClean="0"/>
              <a:t>undulators</a:t>
            </a:r>
            <a:r>
              <a:rPr lang="en-GB" sz="2000" dirty="0" smtClean="0"/>
              <a:t> with an “aggressive” 4.7 mm minimum gap (and very limited </a:t>
            </a:r>
            <a:r>
              <a:rPr lang="en-GB" sz="2000" dirty="0" err="1" smtClean="0"/>
              <a:t>tunability</a:t>
            </a:r>
            <a:r>
              <a:rPr lang="en-GB" sz="2000" dirty="0" smtClean="0"/>
              <a:t>).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LCLS-II has chosen a conventional </a:t>
            </a:r>
            <a:r>
              <a:rPr lang="en-GB" sz="2000" dirty="0" err="1" smtClean="0"/>
              <a:t>undulator</a:t>
            </a:r>
            <a:r>
              <a:rPr lang="en-GB" sz="2000" dirty="0" smtClean="0"/>
              <a:t> with 7.2 mm gap,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… but is still supporting R&amp;D on </a:t>
            </a:r>
            <a:r>
              <a:rPr lang="en-GB" sz="2000" dirty="0" err="1" smtClean="0"/>
              <a:t>superconducing</a:t>
            </a:r>
            <a:r>
              <a:rPr lang="en-GB" sz="2000" dirty="0" smtClean="0"/>
              <a:t> </a:t>
            </a:r>
            <a:r>
              <a:rPr lang="en-GB" sz="2000" dirty="0" err="1" smtClean="0"/>
              <a:t>undulators</a:t>
            </a:r>
            <a:r>
              <a:rPr lang="en-GB" sz="2000" dirty="0" smtClean="0"/>
              <a:t>:</a:t>
            </a:r>
          </a:p>
          <a:p>
            <a:pPr>
              <a:spcAft>
                <a:spcPts val="1200"/>
              </a:spcAft>
            </a:pP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80305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 smtClean="0"/>
              <a:t>What would these do for NLS?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4552" y="677109"/>
            <a:ext cx="793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Take these designs, adjust period length to get K=2 - to give x2 </a:t>
            </a:r>
            <a:r>
              <a:rPr lang="en-GB" dirty="0" err="1" smtClean="0"/>
              <a:t>tunability</a:t>
            </a:r>
            <a:r>
              <a:rPr lang="en-GB" dirty="0" smtClean="0"/>
              <a:t> in photon energy - and determine maximum photon energy (at K=1); </a:t>
            </a:r>
          </a:p>
          <a:p>
            <a:r>
              <a:rPr lang="en-GB" u="sng" dirty="0" smtClean="0"/>
              <a:t>c</a:t>
            </a:r>
            <a:r>
              <a:rPr lang="en-GB" b="1" u="sng" dirty="0" smtClean="0"/>
              <a:t>ompared to 1 </a:t>
            </a:r>
            <a:r>
              <a:rPr lang="en-GB" b="1" u="sng" dirty="0" err="1" smtClean="0"/>
              <a:t>keV</a:t>
            </a:r>
            <a:r>
              <a:rPr lang="en-GB" b="1" u="sng" dirty="0" smtClean="0"/>
              <a:t> maximum in NLS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814750"/>
              </p:ext>
            </p:extLst>
          </p:nvPr>
        </p:nvGraphicFramePr>
        <p:xfrm>
          <a:off x="502567" y="1916832"/>
          <a:ext cx="5181417" cy="35552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4137"/>
                <a:gridCol w="864096"/>
                <a:gridCol w="792088"/>
                <a:gridCol w="864096"/>
                <a:gridCol w="1437000"/>
              </a:tblGrid>
              <a:tr h="900598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Undulator</a:t>
                      </a:r>
                      <a:r>
                        <a:rPr lang="en-GB" dirty="0" smtClean="0"/>
                        <a:t>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period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min. gap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Kmax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photon energy (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) </a:t>
                      </a:r>
                    </a:p>
                    <a:p>
                      <a:pPr algn="ctr"/>
                      <a:r>
                        <a:rPr lang="en-GB" dirty="0" smtClean="0"/>
                        <a:t>@ 2.25 </a:t>
                      </a:r>
                      <a:r>
                        <a:rPr lang="en-GB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</a:tr>
              <a:tr h="475739">
                <a:tc>
                  <a:txBody>
                    <a:bodyPr/>
                    <a:lstStyle/>
                    <a:p>
                      <a:r>
                        <a:rPr lang="en-GB" dirty="0" smtClean="0"/>
                        <a:t>LCLS-II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1.36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72497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SwissFEL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in-vacuum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1.61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LCLS-II</a:t>
                      </a:r>
                      <a:r>
                        <a:rPr lang="en-GB" baseline="0" dirty="0" smtClean="0"/>
                        <a:t>  SCU </a:t>
                      </a:r>
                      <a:r>
                        <a:rPr lang="en-GB" baseline="0" dirty="0" err="1" smtClean="0"/>
                        <a:t>NbTi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1.94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LCLS-II</a:t>
                      </a:r>
                      <a:r>
                        <a:rPr lang="en-GB" baseline="0" dirty="0" smtClean="0"/>
                        <a:t>  SCU Nb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Sn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2.14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4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35408"/>
            <a:ext cx="518453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33265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Hard X-ray FELs provide photon characteristics that enable transformative science</a:t>
            </a:r>
            <a:endParaRPr lang="en-GB" sz="24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139952" y="1628800"/>
            <a:ext cx="0" cy="1872208"/>
          </a:xfrm>
          <a:prstGeom prst="straightConnector1">
            <a:avLst/>
          </a:prstGeom>
          <a:ln w="38100">
            <a:solidFill>
              <a:srgbClr val="212B6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11960" y="19888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x10</a:t>
            </a:r>
            <a:r>
              <a:rPr lang="en-GB" b="1" baseline="30000" dirty="0" smtClean="0"/>
              <a:t>9</a:t>
            </a:r>
            <a:endParaRPr lang="en-GB" b="1" dirty="0"/>
          </a:p>
        </p:txBody>
      </p:sp>
      <p:sp>
        <p:nvSpPr>
          <p:cNvPr id="14" name="Rectangle 13"/>
          <p:cNvSpPr/>
          <p:nvPr/>
        </p:nvSpPr>
        <p:spPr>
          <a:xfrm>
            <a:off x="5076056" y="1484784"/>
            <a:ext cx="432002" cy="201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295712" y="1772816"/>
            <a:ext cx="374078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exceptional peak brightness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wide tuning range to &gt; 10 </a:t>
            </a:r>
            <a:r>
              <a:rPr lang="en-GB" sz="2000" dirty="0" err="1" smtClean="0"/>
              <a:t>keV</a:t>
            </a:r>
            <a:endParaRPr lang="en-GB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fs, to sub-fs, pulses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high degree of spatial and temporal coherence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two pulse, two colour operation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fs synchronisation to external lasers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2114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 smtClean="0"/>
              <a:t>What would these do for NLS?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4552" y="677109"/>
            <a:ext cx="793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Take these designs, adjust period length to get K=2 - to give x2 </a:t>
            </a:r>
            <a:r>
              <a:rPr lang="en-GB" dirty="0" err="1" smtClean="0"/>
              <a:t>tunability</a:t>
            </a:r>
            <a:r>
              <a:rPr lang="en-GB" dirty="0" smtClean="0"/>
              <a:t> in photon energy - and determine maximum photon energy (at K=1); </a:t>
            </a:r>
          </a:p>
          <a:p>
            <a:r>
              <a:rPr lang="en-GB" u="sng" dirty="0" smtClean="0"/>
              <a:t>c</a:t>
            </a:r>
            <a:r>
              <a:rPr lang="en-GB" b="1" u="sng" dirty="0" smtClean="0"/>
              <a:t>ompared to 1 </a:t>
            </a:r>
            <a:r>
              <a:rPr lang="en-GB" b="1" u="sng" dirty="0" err="1" smtClean="0"/>
              <a:t>keV</a:t>
            </a:r>
            <a:r>
              <a:rPr lang="en-GB" b="1" u="sng" dirty="0" smtClean="0"/>
              <a:t> maximum in NLS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085030"/>
              </p:ext>
            </p:extLst>
          </p:nvPr>
        </p:nvGraphicFramePr>
        <p:xfrm>
          <a:off x="502567" y="1916832"/>
          <a:ext cx="6654617" cy="35552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4137"/>
                <a:gridCol w="864096"/>
                <a:gridCol w="792088"/>
                <a:gridCol w="864096"/>
                <a:gridCol w="1437000"/>
                <a:gridCol w="1473200"/>
              </a:tblGrid>
              <a:tr h="900598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Undulator</a:t>
                      </a:r>
                      <a:r>
                        <a:rPr lang="en-GB" dirty="0" smtClean="0"/>
                        <a:t>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period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min. gap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Kmax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photon energy (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) </a:t>
                      </a:r>
                    </a:p>
                    <a:p>
                      <a:pPr algn="ctr"/>
                      <a:r>
                        <a:rPr lang="en-GB" dirty="0" smtClean="0"/>
                        <a:t>@ 2.25 </a:t>
                      </a:r>
                      <a:r>
                        <a:rPr lang="en-GB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photon energy (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) </a:t>
                      </a:r>
                    </a:p>
                    <a:p>
                      <a:pPr algn="ctr"/>
                      <a:r>
                        <a:rPr lang="en-GB" dirty="0" smtClean="0"/>
                        <a:t>@ 3.19 </a:t>
                      </a:r>
                      <a:r>
                        <a:rPr lang="en-GB" dirty="0" err="1" smtClean="0"/>
                        <a:t>GeV</a:t>
                      </a:r>
                      <a:endParaRPr lang="en-GB" dirty="0" smtClean="0"/>
                    </a:p>
                  </a:txBody>
                  <a:tcPr/>
                </a:tc>
              </a:tr>
              <a:tr h="475739">
                <a:tc>
                  <a:txBody>
                    <a:bodyPr/>
                    <a:lstStyle/>
                    <a:p>
                      <a:r>
                        <a:rPr lang="en-GB" dirty="0" smtClean="0"/>
                        <a:t>LCLS-II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1.36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2.73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72497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SwissFEL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in-vacuum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1.61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3.25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LCLS-II</a:t>
                      </a:r>
                      <a:r>
                        <a:rPr lang="en-GB" baseline="0" dirty="0" smtClean="0"/>
                        <a:t>  SCU </a:t>
                      </a:r>
                      <a:r>
                        <a:rPr lang="en-GB" baseline="0" dirty="0" err="1" smtClean="0"/>
                        <a:t>NbTi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1.94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3.92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LCLS-II</a:t>
                      </a:r>
                      <a:r>
                        <a:rPr lang="en-GB" baseline="0" dirty="0" smtClean="0"/>
                        <a:t>  SCU Nb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Sn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2.14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4.29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49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 smtClean="0"/>
              <a:t>What would these do for NLS?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4552" y="677109"/>
            <a:ext cx="793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Take these designs, adjust period length to get K=2 - to give x2 </a:t>
            </a:r>
            <a:r>
              <a:rPr lang="en-GB" dirty="0" err="1" smtClean="0"/>
              <a:t>tunability</a:t>
            </a:r>
            <a:r>
              <a:rPr lang="en-GB" dirty="0" smtClean="0"/>
              <a:t> in photon energy - and determine maximum photon energy (at K=1); </a:t>
            </a:r>
          </a:p>
          <a:p>
            <a:r>
              <a:rPr lang="en-GB" u="sng" dirty="0" smtClean="0"/>
              <a:t>c</a:t>
            </a:r>
            <a:r>
              <a:rPr lang="en-GB" b="1" u="sng" dirty="0" smtClean="0"/>
              <a:t>ompared to 1 </a:t>
            </a:r>
            <a:r>
              <a:rPr lang="en-GB" b="1" u="sng" dirty="0" err="1" smtClean="0"/>
              <a:t>keV</a:t>
            </a:r>
            <a:r>
              <a:rPr lang="en-GB" b="1" u="sng" dirty="0" smtClean="0"/>
              <a:t> maximum in NLS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25047"/>
              </p:ext>
            </p:extLst>
          </p:nvPr>
        </p:nvGraphicFramePr>
        <p:xfrm>
          <a:off x="502567" y="1916832"/>
          <a:ext cx="8066857" cy="35552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4137"/>
                <a:gridCol w="864096"/>
                <a:gridCol w="792088"/>
                <a:gridCol w="864096"/>
                <a:gridCol w="1437000"/>
                <a:gridCol w="1473200"/>
                <a:gridCol w="1412240"/>
              </a:tblGrid>
              <a:tr h="900598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Undulator</a:t>
                      </a:r>
                      <a:r>
                        <a:rPr lang="en-GB" dirty="0" smtClean="0"/>
                        <a:t>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period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min. gap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Kmax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photon energy (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) </a:t>
                      </a:r>
                    </a:p>
                    <a:p>
                      <a:pPr algn="ctr"/>
                      <a:r>
                        <a:rPr lang="en-GB" dirty="0" smtClean="0"/>
                        <a:t>@ 2.25 </a:t>
                      </a:r>
                      <a:r>
                        <a:rPr lang="en-GB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photon energy (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) </a:t>
                      </a:r>
                    </a:p>
                    <a:p>
                      <a:pPr algn="ctr"/>
                      <a:r>
                        <a:rPr lang="en-GB" dirty="0" smtClean="0"/>
                        <a:t>@ 3.19 </a:t>
                      </a:r>
                      <a:r>
                        <a:rPr lang="en-GB" dirty="0" err="1" smtClean="0"/>
                        <a:t>GeV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photon energy (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) </a:t>
                      </a:r>
                    </a:p>
                    <a:p>
                      <a:pPr algn="ctr"/>
                      <a:r>
                        <a:rPr lang="en-GB" dirty="0" smtClean="0"/>
                        <a:t>@ 3.43 </a:t>
                      </a:r>
                      <a:r>
                        <a:rPr lang="en-GB" dirty="0" err="1" smtClean="0"/>
                        <a:t>GeV</a:t>
                      </a:r>
                      <a:endParaRPr lang="en-GB" dirty="0" smtClean="0"/>
                    </a:p>
                  </a:txBody>
                  <a:tcPr/>
                </a:tc>
              </a:tr>
              <a:tr h="475739">
                <a:tc>
                  <a:txBody>
                    <a:bodyPr/>
                    <a:lstStyle/>
                    <a:p>
                      <a:r>
                        <a:rPr lang="en-GB" dirty="0" smtClean="0"/>
                        <a:t>LCLS-II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1.36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2.73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3.16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2497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SwissFEL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in-vacuum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1.61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3.25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3.76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LCLS-II</a:t>
                      </a:r>
                      <a:r>
                        <a:rPr lang="en-GB" baseline="0" dirty="0" smtClean="0"/>
                        <a:t>  SCU </a:t>
                      </a:r>
                      <a:r>
                        <a:rPr lang="en-GB" baseline="0" dirty="0" err="1" smtClean="0"/>
                        <a:t>NbTi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1.94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3.92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4.53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LCLS-II</a:t>
                      </a:r>
                      <a:r>
                        <a:rPr lang="en-GB" baseline="0" dirty="0" smtClean="0"/>
                        <a:t>  SCU Nb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baseline="0" dirty="0" smtClean="0"/>
                        <a:t>Sn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2.14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4.29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7030A0"/>
                          </a:solidFill>
                        </a:rPr>
                        <a:t>4.97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181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7848872" cy="30777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212B6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 smtClean="0"/>
              <a:t>Conclusion:</a:t>
            </a:r>
          </a:p>
          <a:p>
            <a:pPr>
              <a:spcAft>
                <a:spcPts val="1200"/>
              </a:spcAft>
            </a:pPr>
            <a:endParaRPr lang="en-GB" sz="2400" b="1" dirty="0"/>
          </a:p>
          <a:p>
            <a:pPr>
              <a:spcAft>
                <a:spcPts val="1200"/>
              </a:spcAft>
            </a:pPr>
            <a:r>
              <a:rPr lang="en-GB" sz="2400" b="1" dirty="0" smtClean="0"/>
              <a:t>Even with the most advanced superconducting RF and the most advanced superconducting </a:t>
            </a:r>
            <a:r>
              <a:rPr lang="en-GB" sz="2400" b="1" dirty="0" err="1" smtClean="0"/>
              <a:t>undulator</a:t>
            </a:r>
            <a:r>
              <a:rPr lang="en-GB" sz="2400" b="1" dirty="0" smtClean="0"/>
              <a:t>, using Nb</a:t>
            </a:r>
            <a:r>
              <a:rPr lang="en-GB" sz="2400" b="1" baseline="-25000" dirty="0" smtClean="0"/>
              <a:t>3</a:t>
            </a:r>
            <a:r>
              <a:rPr lang="en-GB" sz="2400" b="1" dirty="0" smtClean="0"/>
              <a:t>Sn technology, an “affordable” </a:t>
            </a:r>
            <a:r>
              <a:rPr lang="en-GB" sz="2400" b="1" dirty="0" err="1" smtClean="0"/>
              <a:t>cw</a:t>
            </a:r>
            <a:r>
              <a:rPr lang="en-GB" sz="2400" b="1" dirty="0" smtClean="0"/>
              <a:t> machine will still only reach ~ 5 </a:t>
            </a:r>
            <a:r>
              <a:rPr lang="en-GB" sz="2400" b="1" dirty="0" err="1" smtClean="0"/>
              <a:t>keV</a:t>
            </a:r>
            <a:r>
              <a:rPr lang="en-GB" sz="2400" b="1" dirty="0" smtClean="0"/>
              <a:t> in the fundamental.  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7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81284"/>
            <a:ext cx="81369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 smtClean="0">
                <a:solidFill>
                  <a:srgbClr val="0000FF"/>
                </a:solidFill>
              </a:rPr>
              <a:t>So what’s the alternative ? – Normal Conducting RF</a:t>
            </a:r>
            <a:endParaRPr lang="en-GB" sz="2000" dirty="0">
              <a:solidFill>
                <a:srgbClr val="0000FF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 smtClean="0"/>
              <a:t> </a:t>
            </a:r>
          </a:p>
          <a:p>
            <a:pPr>
              <a:spcAft>
                <a:spcPts val="1200"/>
              </a:spcAft>
            </a:pPr>
            <a:endParaRPr lang="en-GB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96611"/>
            <a:ext cx="4211961" cy="316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7504" y="992801"/>
                <a:ext cx="1872208" cy="831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𝑎𝑣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</a:rPr>
                        <m:t> ~  </m:t>
                      </m:r>
                      <m:f>
                        <m:f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𝑓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𝐿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992801"/>
                <a:ext cx="1872208" cy="8311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411760" y="867808"/>
            <a:ext cx="33902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where, :</a:t>
            </a:r>
          </a:p>
          <a:p>
            <a:r>
              <a:rPr lang="en-GB" dirty="0" err="1" smtClean="0"/>
              <a:t>P</a:t>
            </a:r>
            <a:r>
              <a:rPr lang="en-GB" baseline="-25000" dirty="0" err="1" smtClean="0"/>
              <a:t>av</a:t>
            </a:r>
            <a:r>
              <a:rPr lang="en-GB" baseline="-25000" dirty="0" smtClean="0"/>
              <a:t>. </a:t>
            </a:r>
            <a:r>
              <a:rPr lang="en-GB" dirty="0" smtClean="0"/>
              <a:t>= power consumption (MW)</a:t>
            </a:r>
          </a:p>
          <a:p>
            <a:r>
              <a:rPr lang="en-GB" dirty="0" smtClean="0"/>
              <a:t>E = </a:t>
            </a:r>
            <a:r>
              <a:rPr lang="en-GB" dirty="0" err="1" smtClean="0"/>
              <a:t>linac</a:t>
            </a:r>
            <a:r>
              <a:rPr lang="en-GB" dirty="0" smtClean="0"/>
              <a:t> energy (</a:t>
            </a:r>
            <a:r>
              <a:rPr lang="en-GB" dirty="0" err="1" smtClean="0"/>
              <a:t>GeV</a:t>
            </a:r>
            <a:r>
              <a:rPr lang="en-GB" dirty="0" smtClean="0"/>
              <a:t>) </a:t>
            </a:r>
          </a:p>
          <a:p>
            <a:r>
              <a:rPr lang="en-GB" dirty="0" smtClean="0"/>
              <a:t>f = repetition frequency (Hz)</a:t>
            </a:r>
          </a:p>
          <a:p>
            <a:r>
              <a:rPr lang="en-GB" dirty="0" smtClean="0"/>
              <a:t>L = active length (m)</a:t>
            </a:r>
          </a:p>
          <a:p>
            <a:r>
              <a:rPr lang="en-GB" dirty="0" smtClean="0"/>
              <a:t>R’ = effective impedance (M</a:t>
            </a:r>
            <a:r>
              <a:rPr lang="en-GB" dirty="0">
                <a:latin typeface="Symbol" panose="05050102010706020507" pitchFamily="18" charset="2"/>
              </a:rPr>
              <a:t>W</a:t>
            </a:r>
            <a:r>
              <a:rPr lang="en-GB" dirty="0" smtClean="0"/>
              <a:t>/m)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012160" y="1073408"/>
            <a:ext cx="2664296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Effective </a:t>
            </a:r>
            <a:r>
              <a:rPr lang="en-US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Impedance  </a:t>
            </a:r>
          </a:p>
          <a:p>
            <a:pPr>
              <a:lnSpc>
                <a:spcPct val="110000"/>
              </a:lnSpc>
            </a:pPr>
            <a:r>
              <a:rPr lang="en-US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SwissFEL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	  168 M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Ω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/m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SACLA	  125 M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Ω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/m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LCLS	    56 M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Ω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/m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500" y="2420888"/>
            <a:ext cx="518457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453844" y="2708920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C-band (SACLA, </a:t>
            </a:r>
            <a:r>
              <a:rPr lang="en-GB" dirty="0" err="1" smtClean="0"/>
              <a:t>SwissFEL</a:t>
            </a:r>
            <a:r>
              <a:rPr lang="en-GB" dirty="0" smtClean="0"/>
              <a:t>) is  2-3 times more efficient than         S-band (LCLS, PAL)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638132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 of </a:t>
            </a:r>
            <a:r>
              <a:rPr lang="en-GB" dirty="0" err="1" smtClean="0"/>
              <a:t>H.Braun</a:t>
            </a:r>
            <a:r>
              <a:rPr lang="en-GB" dirty="0" smtClean="0"/>
              <a:t>, PSI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7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19063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What improvements can be made with respect to </a:t>
            </a:r>
            <a:r>
              <a:rPr lang="en-GB" sz="2400" b="1" dirty="0" err="1" smtClean="0">
                <a:solidFill>
                  <a:srgbClr val="0000FF"/>
                </a:solidFill>
              </a:rPr>
              <a:t>SwissFEL</a:t>
            </a:r>
            <a:r>
              <a:rPr lang="en-GB" sz="2400" b="1" dirty="0" smtClean="0">
                <a:solidFill>
                  <a:srgbClr val="0000FF"/>
                </a:solidFill>
              </a:rPr>
              <a:t> ?</a:t>
            </a:r>
            <a:endParaRPr lang="en-GB" sz="24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235368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SwissFEL</a:t>
            </a:r>
            <a:r>
              <a:rPr lang="en-GB" sz="2000" dirty="0" smtClean="0"/>
              <a:t> CDR:</a:t>
            </a:r>
          </a:p>
          <a:p>
            <a:endParaRPr lang="en-GB" sz="2000" dirty="0"/>
          </a:p>
          <a:p>
            <a:r>
              <a:rPr lang="en-GB" sz="2000" dirty="0" smtClean="0"/>
              <a:t>“</a:t>
            </a:r>
            <a:r>
              <a:rPr lang="en-GB" sz="2000" i="1" dirty="0" smtClean="0"/>
              <a:t>The </a:t>
            </a:r>
            <a:r>
              <a:rPr lang="en-GB" sz="2000" i="1" dirty="0"/>
              <a:t>tuning is primarily done by the </a:t>
            </a:r>
            <a:r>
              <a:rPr lang="en-GB" sz="2000" i="1" dirty="0" smtClean="0"/>
              <a:t>electron beam </a:t>
            </a:r>
            <a:r>
              <a:rPr lang="en-GB" sz="2000" i="1" dirty="0"/>
              <a:t>energy. However, this implies the possibility </a:t>
            </a:r>
            <a:r>
              <a:rPr lang="en-GB" sz="2000" i="1" dirty="0" smtClean="0"/>
              <a:t>of only </a:t>
            </a:r>
            <a:r>
              <a:rPr lang="en-GB" sz="2000" i="1" dirty="0"/>
              <a:t>a single hard X-ray </a:t>
            </a:r>
            <a:r>
              <a:rPr lang="en-GB" sz="2000" i="1" dirty="0" err="1"/>
              <a:t>beamline</a:t>
            </a:r>
            <a:r>
              <a:rPr lang="en-GB" sz="2000" i="1" dirty="0"/>
              <a:t> in any future </a:t>
            </a:r>
            <a:r>
              <a:rPr lang="en-GB" sz="2000" i="1" dirty="0" smtClean="0"/>
              <a:t>extension of </a:t>
            </a:r>
            <a:r>
              <a:rPr lang="en-GB" sz="2000" i="1" dirty="0"/>
              <a:t>the facility, due to the coupling of the FELs </a:t>
            </a:r>
            <a:r>
              <a:rPr lang="en-GB" sz="2000" i="1" dirty="0" smtClean="0"/>
              <a:t>through the </a:t>
            </a:r>
            <a:r>
              <a:rPr lang="en-GB" sz="2000" i="1" dirty="0"/>
              <a:t>electron beam energy</a:t>
            </a:r>
            <a:r>
              <a:rPr lang="en-GB" sz="2000" dirty="0" smtClean="0"/>
              <a:t>.”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31540" y="3703657"/>
            <a:ext cx="84609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ym typeface="Symbol"/>
              </a:rPr>
              <a:t> </a:t>
            </a:r>
            <a:r>
              <a:rPr lang="en-GB" sz="2000" b="1" dirty="0" smtClean="0"/>
              <a:t>increase beam energy to gain </a:t>
            </a:r>
            <a:r>
              <a:rPr lang="en-GB" sz="2000" b="1" dirty="0" err="1" smtClean="0"/>
              <a:t>tuneability</a:t>
            </a:r>
            <a:r>
              <a:rPr lang="en-GB" sz="2000" b="1" dirty="0" smtClean="0"/>
              <a:t> through </a:t>
            </a:r>
            <a:r>
              <a:rPr lang="en-GB" sz="2000" b="1" dirty="0" err="1" smtClean="0"/>
              <a:t>undulator</a:t>
            </a:r>
            <a:r>
              <a:rPr lang="en-GB" sz="2000" b="1" dirty="0" smtClean="0"/>
              <a:t> gap variation to allow multiple high energy FELs</a:t>
            </a:r>
          </a:p>
          <a:p>
            <a:endParaRPr lang="en-GB" sz="2000" b="1" dirty="0">
              <a:sym typeface="Symbol"/>
            </a:endParaRPr>
          </a:p>
          <a:p>
            <a:r>
              <a:rPr lang="en-GB" sz="2000" b="1" dirty="0" smtClean="0"/>
              <a:t>Increased </a:t>
            </a:r>
            <a:r>
              <a:rPr lang="en-GB" sz="2000" b="1" dirty="0"/>
              <a:t>beam energy </a:t>
            </a:r>
            <a:r>
              <a:rPr lang="en-GB" sz="2000" b="1" dirty="0" smtClean="0"/>
              <a:t>also helps improve peak power and no. of photons per pulse.</a:t>
            </a:r>
            <a:endParaRPr lang="en-GB" sz="2000" b="1" dirty="0"/>
          </a:p>
          <a:p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4889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842" y="260648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Possible parameters for UK-FEL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8401" y="2145489"/>
            <a:ext cx="4905433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2874963" algn="l"/>
              </a:tabLst>
            </a:pPr>
            <a:r>
              <a:rPr lang="en-GB" sz="2000" dirty="0" smtClean="0"/>
              <a:t>Energy	8.7 </a:t>
            </a:r>
            <a:r>
              <a:rPr lang="en-GB" sz="2000" dirty="0" err="1" smtClean="0"/>
              <a:t>GeV</a:t>
            </a:r>
            <a:endParaRPr lang="en-GB" sz="2000" dirty="0" smtClean="0"/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Repetition rate	100 Hz (each FEL)</a:t>
            </a:r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Max. photon energy	~ 18.6 </a:t>
            </a:r>
            <a:r>
              <a:rPr lang="en-GB" sz="2000" dirty="0" err="1" smtClean="0"/>
              <a:t>keV</a:t>
            </a:r>
            <a:endParaRPr lang="en-GB" sz="2000" dirty="0" smtClean="0"/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Pulse duration	20-30 fs</a:t>
            </a:r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Photons/pulse (10 </a:t>
            </a:r>
            <a:r>
              <a:rPr lang="en-GB" sz="2000" dirty="0" err="1" smtClean="0"/>
              <a:t>keV</a:t>
            </a:r>
            <a:r>
              <a:rPr lang="en-GB" sz="2000" dirty="0" smtClean="0"/>
              <a:t>)	~ 10</a:t>
            </a:r>
            <a:r>
              <a:rPr lang="en-GB" sz="2000" baseline="30000" dirty="0" smtClean="0"/>
              <a:t>12</a:t>
            </a:r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No. of FELs	up to 4 (?)</a:t>
            </a:r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Possible FELs	</a:t>
            </a:r>
            <a:r>
              <a:rPr lang="en-GB" sz="2000" dirty="0"/>
              <a:t>SXR (0.1 – 2 </a:t>
            </a:r>
            <a:r>
              <a:rPr lang="en-GB" sz="2000" dirty="0" err="1"/>
              <a:t>keV</a:t>
            </a:r>
            <a:r>
              <a:rPr lang="en-GB" sz="2000" dirty="0"/>
              <a:t>) </a:t>
            </a:r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	MXR </a:t>
            </a:r>
            <a:r>
              <a:rPr lang="en-GB" sz="2000" dirty="0"/>
              <a:t>(1.5 – 6 </a:t>
            </a:r>
            <a:r>
              <a:rPr lang="en-GB" sz="2000" dirty="0" err="1"/>
              <a:t>keV</a:t>
            </a:r>
            <a:r>
              <a:rPr lang="en-GB" sz="2000" dirty="0"/>
              <a:t>) </a:t>
            </a:r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	HXR </a:t>
            </a:r>
            <a:r>
              <a:rPr lang="en-GB" sz="2000" dirty="0"/>
              <a:t>(5 – 15 </a:t>
            </a:r>
            <a:r>
              <a:rPr lang="en-GB" sz="2000" dirty="0" err="1"/>
              <a:t>keV</a:t>
            </a:r>
            <a:r>
              <a:rPr lang="en-GB" sz="2000" dirty="0" smtClean="0"/>
              <a:t>)</a:t>
            </a:r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Experimental stations 	3 per FEL</a:t>
            </a:r>
          </a:p>
          <a:p>
            <a:pPr>
              <a:tabLst>
                <a:tab pos="2874963" algn="l"/>
              </a:tabLst>
            </a:pPr>
            <a:r>
              <a:rPr lang="en-GB" sz="2000" dirty="0"/>
              <a:t>F</a:t>
            </a:r>
            <a:r>
              <a:rPr lang="en-GB" sz="2000" dirty="0" smtClean="0"/>
              <a:t>acility length	~ 850 m</a:t>
            </a:r>
          </a:p>
          <a:p>
            <a:pPr>
              <a:tabLst>
                <a:tab pos="2874963" algn="l"/>
              </a:tabLst>
            </a:pPr>
            <a:r>
              <a:rPr lang="en-GB" sz="2000" dirty="0" smtClean="0"/>
              <a:t>Power consumption	~ 7MW</a:t>
            </a:r>
            <a:r>
              <a:rPr lang="en-GB" sz="2000" dirty="0"/>
              <a:t>	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18446" y="910360"/>
            <a:ext cx="8928100" cy="1051755"/>
            <a:chOff x="107950" y="1646326"/>
            <a:chExt cx="8928100" cy="1051755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4454525" y="2227263"/>
              <a:ext cx="2541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184775" y="2365375"/>
              <a:ext cx="1800225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1113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ko-KR" sz="1400" i="0">
                  <a:latin typeface="Times New Roman" pitchFamily="18" charset="0"/>
                  <a:ea typeface="Gulim" pitchFamily="34" charset="-127"/>
                </a:rPr>
                <a:t>S07   S08      ...     </a:t>
              </a:r>
              <a:endParaRPr lang="en-GB" altLang="en-US" sz="1400" i="0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V="1">
              <a:off x="6996113" y="2074863"/>
              <a:ext cx="1397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7140575" y="2078038"/>
              <a:ext cx="1403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7210425" y="2222500"/>
              <a:ext cx="1825625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1113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ko-KR" sz="1400" i="0">
                  <a:latin typeface="Times New Roman" pitchFamily="18" charset="0"/>
                  <a:ea typeface="Gulim" pitchFamily="34" charset="-127"/>
                </a:rPr>
                <a:t>50 m UNDULATOR</a:t>
              </a:r>
              <a:endParaRPr lang="en-GB" altLang="en-US" sz="1400" i="0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6709854" y="2421082"/>
              <a:ext cx="8985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altLang="ko-KR" sz="1200" i="0" dirty="0">
                  <a:latin typeface="Arial" panose="020B0604020202020204" pitchFamily="34" charset="0"/>
                  <a:ea typeface="Gulim" pitchFamily="34" charset="-127"/>
                  <a:cs typeface="Arial" panose="020B0604020202020204" pitchFamily="34" charset="0"/>
                </a:rPr>
                <a:t>~500 m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6985000" y="1933575"/>
              <a:ext cx="0" cy="5762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5237163" y="2147888"/>
              <a:ext cx="331787" cy="152400"/>
              <a:chOff x="6261" y="825"/>
              <a:chExt cx="453" cy="192"/>
            </a:xfrm>
          </p:grpSpPr>
          <p:sp>
            <p:nvSpPr>
              <p:cNvPr id="92" name="AutoShape 12"/>
              <p:cNvSpPr>
                <a:spLocks noChangeArrowheads="1"/>
              </p:cNvSpPr>
              <p:nvPr/>
            </p:nvSpPr>
            <p:spPr bwMode="auto">
              <a:xfrm>
                <a:off x="6261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3" name="Rectangle 13"/>
              <p:cNvSpPr>
                <a:spLocks noChangeArrowheads="1"/>
              </p:cNvSpPr>
              <p:nvPr/>
            </p:nvSpPr>
            <p:spPr bwMode="auto">
              <a:xfrm>
                <a:off x="630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94" name="Rectangle 14"/>
              <p:cNvSpPr>
                <a:spLocks noChangeArrowheads="1"/>
              </p:cNvSpPr>
              <p:nvPr/>
            </p:nvSpPr>
            <p:spPr bwMode="auto">
              <a:xfrm>
                <a:off x="640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95" name="Rectangle 15"/>
              <p:cNvSpPr>
                <a:spLocks noChangeArrowheads="1"/>
              </p:cNvSpPr>
              <p:nvPr/>
            </p:nvSpPr>
            <p:spPr bwMode="auto">
              <a:xfrm>
                <a:off x="652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96" name="Rectangle 16"/>
              <p:cNvSpPr>
                <a:spLocks noChangeArrowheads="1"/>
              </p:cNvSpPr>
              <p:nvPr/>
            </p:nvSpPr>
            <p:spPr bwMode="auto">
              <a:xfrm>
                <a:off x="661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13" name="Group 17"/>
            <p:cNvGrpSpPr>
              <a:grpSpLocks/>
            </p:cNvGrpSpPr>
            <p:nvPr/>
          </p:nvGrpSpPr>
          <p:grpSpPr bwMode="auto">
            <a:xfrm>
              <a:off x="5645150" y="2147888"/>
              <a:ext cx="331788" cy="152400"/>
              <a:chOff x="6805" y="825"/>
              <a:chExt cx="453" cy="192"/>
            </a:xfrm>
          </p:grpSpPr>
          <p:sp>
            <p:nvSpPr>
              <p:cNvPr id="87" name="AutoShape 18"/>
              <p:cNvSpPr>
                <a:spLocks noChangeArrowheads="1"/>
              </p:cNvSpPr>
              <p:nvPr/>
            </p:nvSpPr>
            <p:spPr bwMode="auto">
              <a:xfrm>
                <a:off x="6805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8" name="Rectangle 19"/>
              <p:cNvSpPr>
                <a:spLocks noChangeArrowheads="1"/>
              </p:cNvSpPr>
              <p:nvPr/>
            </p:nvSpPr>
            <p:spPr bwMode="auto">
              <a:xfrm>
                <a:off x="684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89" name="Rectangle 20"/>
              <p:cNvSpPr>
                <a:spLocks noChangeArrowheads="1"/>
              </p:cNvSpPr>
              <p:nvPr/>
            </p:nvSpPr>
            <p:spPr bwMode="auto">
              <a:xfrm>
                <a:off x="694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90" name="Rectangle 21"/>
              <p:cNvSpPr>
                <a:spLocks noChangeArrowheads="1"/>
              </p:cNvSpPr>
              <p:nvPr/>
            </p:nvSpPr>
            <p:spPr bwMode="auto">
              <a:xfrm>
                <a:off x="706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91" name="Rectangle 22"/>
              <p:cNvSpPr>
                <a:spLocks noChangeArrowheads="1"/>
              </p:cNvSpPr>
              <p:nvPr/>
            </p:nvSpPr>
            <p:spPr bwMode="auto">
              <a:xfrm>
                <a:off x="716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14" name="Group 23"/>
            <p:cNvGrpSpPr>
              <a:grpSpLocks/>
            </p:cNvGrpSpPr>
            <p:nvPr/>
          </p:nvGrpSpPr>
          <p:grpSpPr bwMode="auto">
            <a:xfrm>
              <a:off x="6575425" y="2147888"/>
              <a:ext cx="331788" cy="152400"/>
              <a:chOff x="7667" y="825"/>
              <a:chExt cx="453" cy="192"/>
            </a:xfrm>
          </p:grpSpPr>
          <p:sp>
            <p:nvSpPr>
              <p:cNvPr id="82" name="AutoShape 24"/>
              <p:cNvSpPr>
                <a:spLocks noChangeArrowheads="1"/>
              </p:cNvSpPr>
              <p:nvPr/>
            </p:nvSpPr>
            <p:spPr bwMode="auto">
              <a:xfrm>
                <a:off x="7667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3" name="Rectangle 25"/>
              <p:cNvSpPr>
                <a:spLocks noChangeArrowheads="1"/>
              </p:cNvSpPr>
              <p:nvPr/>
            </p:nvSpPr>
            <p:spPr bwMode="auto">
              <a:xfrm>
                <a:off x="771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84" name="Rectangle 26"/>
              <p:cNvSpPr>
                <a:spLocks noChangeArrowheads="1"/>
              </p:cNvSpPr>
              <p:nvPr/>
            </p:nvSpPr>
            <p:spPr bwMode="auto">
              <a:xfrm>
                <a:off x="780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85" name="Rectangle 27"/>
              <p:cNvSpPr>
                <a:spLocks noChangeArrowheads="1"/>
              </p:cNvSpPr>
              <p:nvPr/>
            </p:nvSpPr>
            <p:spPr bwMode="auto">
              <a:xfrm>
                <a:off x="792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86" name="Rectangle 28"/>
              <p:cNvSpPr>
                <a:spLocks noChangeArrowheads="1"/>
              </p:cNvSpPr>
              <p:nvPr/>
            </p:nvSpPr>
            <p:spPr bwMode="auto">
              <a:xfrm>
                <a:off x="802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15" name="Rectangle 29"/>
            <p:cNvSpPr>
              <a:spLocks noChangeArrowheads="1"/>
            </p:cNvSpPr>
            <p:nvPr/>
          </p:nvSpPr>
          <p:spPr bwMode="auto">
            <a:xfrm>
              <a:off x="7232650" y="1960563"/>
              <a:ext cx="1196975" cy="71437"/>
            </a:xfrm>
            <a:prstGeom prst="rect">
              <a:avLst/>
            </a:prstGeom>
            <a:pattFill prst="dkVert">
              <a:fgClr>
                <a:srgbClr val="0000FF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16" name="Rectangle 30"/>
            <p:cNvSpPr>
              <a:spLocks noChangeArrowheads="1"/>
            </p:cNvSpPr>
            <p:nvPr/>
          </p:nvSpPr>
          <p:spPr bwMode="auto">
            <a:xfrm>
              <a:off x="7232650" y="2117725"/>
              <a:ext cx="1196975" cy="71438"/>
            </a:xfrm>
            <a:prstGeom prst="rect">
              <a:avLst/>
            </a:prstGeom>
            <a:pattFill prst="dkVert">
              <a:fgClr>
                <a:srgbClr val="0000FF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17" name="Line 31"/>
            <p:cNvSpPr>
              <a:spLocks noChangeShapeType="1"/>
            </p:cNvSpPr>
            <p:nvPr/>
          </p:nvSpPr>
          <p:spPr bwMode="auto">
            <a:xfrm>
              <a:off x="484188" y="2227263"/>
              <a:ext cx="39608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AutoShape 32"/>
            <p:cNvSpPr>
              <a:spLocks noChangeArrowheads="1"/>
            </p:cNvSpPr>
            <p:nvPr/>
          </p:nvSpPr>
          <p:spPr bwMode="auto">
            <a:xfrm>
              <a:off x="377825" y="2151063"/>
              <a:ext cx="141288" cy="152400"/>
            </a:xfrm>
            <a:prstGeom prst="flowChartMagneticDrum">
              <a:avLst/>
            </a:prstGeom>
            <a:solidFill>
              <a:srgbClr val="9933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19" name="Text Box 36"/>
            <p:cNvSpPr txBox="1">
              <a:spLocks noChangeArrowheads="1"/>
            </p:cNvSpPr>
            <p:nvPr/>
          </p:nvSpPr>
          <p:spPr bwMode="auto">
            <a:xfrm>
              <a:off x="792163" y="2349500"/>
              <a:ext cx="1223962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1113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ko-KR" sz="1400" i="0" dirty="0">
                  <a:latin typeface="Times New Roman" pitchFamily="18" charset="0"/>
                  <a:ea typeface="Gulim" pitchFamily="34" charset="-127"/>
                </a:rPr>
                <a:t>S01   S02 S03</a:t>
              </a:r>
              <a:endParaRPr lang="en-GB" altLang="en-US" sz="1400" i="0" dirty="0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20" name="Line 37"/>
            <p:cNvSpPr>
              <a:spLocks noChangeShapeType="1"/>
            </p:cNvSpPr>
            <p:nvPr/>
          </p:nvSpPr>
          <p:spPr bwMode="auto">
            <a:xfrm>
              <a:off x="265113" y="1874838"/>
              <a:ext cx="598487" cy="0"/>
            </a:xfrm>
            <a:prstGeom prst="line">
              <a:avLst/>
            </a:prstGeom>
            <a:noFill/>
            <a:ln w="31877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 Box 38"/>
            <p:cNvSpPr txBox="1">
              <a:spLocks noChangeArrowheads="1"/>
            </p:cNvSpPr>
            <p:nvPr/>
          </p:nvSpPr>
          <p:spPr bwMode="auto">
            <a:xfrm>
              <a:off x="144463" y="1657350"/>
              <a:ext cx="792162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50000"/>
                </a:lnSpc>
                <a:spcBef>
                  <a:spcPts val="1238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ko-KR" sz="1400" i="0">
                  <a:latin typeface="Times New Roman" pitchFamily="18" charset="0"/>
                  <a:ea typeface="Gulim" pitchFamily="34" charset="-127"/>
                </a:rPr>
                <a:t>e-</a:t>
              </a:r>
              <a:r>
                <a:rPr lang="en-GB" altLang="en-US" sz="1400" i="0">
                  <a:latin typeface="Times New Roman" pitchFamily="18" charset="0"/>
                  <a:ea typeface="Gulim" pitchFamily="34" charset="-127"/>
                </a:rPr>
                <a:t>beam</a:t>
              </a:r>
            </a:p>
          </p:txBody>
        </p:sp>
        <p:sp>
          <p:nvSpPr>
            <p:cNvPr id="22" name="AutoShape 39"/>
            <p:cNvSpPr>
              <a:spLocks noChangeArrowheads="1"/>
            </p:cNvSpPr>
            <p:nvPr/>
          </p:nvSpPr>
          <p:spPr bwMode="auto">
            <a:xfrm>
              <a:off x="2066925" y="2151063"/>
              <a:ext cx="111125" cy="152400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grpSp>
          <p:nvGrpSpPr>
            <p:cNvPr id="23" name="Group 40"/>
            <p:cNvGrpSpPr>
              <a:grpSpLocks/>
            </p:cNvGrpSpPr>
            <p:nvPr/>
          </p:nvGrpSpPr>
          <p:grpSpPr bwMode="auto">
            <a:xfrm>
              <a:off x="2366963" y="2074863"/>
              <a:ext cx="457200" cy="228600"/>
              <a:chOff x="3743" y="1212"/>
              <a:chExt cx="624" cy="288"/>
            </a:xfrm>
          </p:grpSpPr>
          <p:sp>
            <p:nvSpPr>
              <p:cNvPr id="75" name="AutoShape 41"/>
              <p:cNvSpPr>
                <a:spLocks noChangeArrowheads="1"/>
              </p:cNvSpPr>
              <p:nvPr/>
            </p:nvSpPr>
            <p:spPr bwMode="auto">
              <a:xfrm>
                <a:off x="4223" y="1308"/>
                <a:ext cx="144" cy="192"/>
              </a:xfrm>
              <a:prstGeom prst="triangle">
                <a:avLst>
                  <a:gd name="adj" fmla="val 50000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76" name="AutoShape 42"/>
              <p:cNvSpPr>
                <a:spLocks noChangeArrowheads="1"/>
              </p:cNvSpPr>
              <p:nvPr/>
            </p:nvSpPr>
            <p:spPr bwMode="auto">
              <a:xfrm>
                <a:off x="3743" y="1308"/>
                <a:ext cx="144" cy="192"/>
              </a:xfrm>
              <a:prstGeom prst="triangle">
                <a:avLst>
                  <a:gd name="adj" fmla="val 50000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77" name="Freeform 43"/>
              <p:cNvSpPr>
                <a:spLocks noChangeArrowheads="1"/>
              </p:cNvSpPr>
              <p:nvPr/>
            </p:nvSpPr>
            <p:spPr bwMode="auto">
              <a:xfrm>
                <a:off x="3888" y="1212"/>
                <a:ext cx="144" cy="240"/>
              </a:xfrm>
              <a:custGeom>
                <a:avLst/>
                <a:gdLst>
                  <a:gd name="T0" fmla="*/ 0 w 636"/>
                  <a:gd name="T1" fmla="*/ 0 h 1060"/>
                  <a:gd name="T2" fmla="*/ 0 w 636"/>
                  <a:gd name="T3" fmla="*/ 0 h 1060"/>
                  <a:gd name="T4" fmla="*/ 0 w 636"/>
                  <a:gd name="T5" fmla="*/ 0 h 1060"/>
                  <a:gd name="T6" fmla="*/ 0 w 636"/>
                  <a:gd name="T7" fmla="*/ 0 h 10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6"/>
                  <a:gd name="T13" fmla="*/ 0 h 1060"/>
                  <a:gd name="T14" fmla="*/ 636 w 636"/>
                  <a:gd name="T15" fmla="*/ 1060 h 10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6" h="1060">
                    <a:moveTo>
                      <a:pt x="317" y="1059"/>
                    </a:moveTo>
                    <a:lnTo>
                      <a:pt x="635" y="0"/>
                    </a:lnTo>
                    <a:lnTo>
                      <a:pt x="0" y="0"/>
                    </a:lnTo>
                    <a:lnTo>
                      <a:pt x="317" y="1059"/>
                    </a:lnTo>
                  </a:path>
                </a:pathLst>
              </a:cu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8" name="Freeform 44"/>
              <p:cNvSpPr>
                <a:spLocks noChangeArrowheads="1"/>
              </p:cNvSpPr>
              <p:nvPr/>
            </p:nvSpPr>
            <p:spPr bwMode="auto">
              <a:xfrm>
                <a:off x="4079" y="1212"/>
                <a:ext cx="144" cy="240"/>
              </a:xfrm>
              <a:custGeom>
                <a:avLst/>
                <a:gdLst>
                  <a:gd name="T0" fmla="*/ 0 w 636"/>
                  <a:gd name="T1" fmla="*/ 0 h 1060"/>
                  <a:gd name="T2" fmla="*/ 0 w 636"/>
                  <a:gd name="T3" fmla="*/ 0 h 1060"/>
                  <a:gd name="T4" fmla="*/ 0 w 636"/>
                  <a:gd name="T5" fmla="*/ 0 h 1060"/>
                  <a:gd name="T6" fmla="*/ 0 w 636"/>
                  <a:gd name="T7" fmla="*/ 0 h 10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6"/>
                  <a:gd name="T13" fmla="*/ 0 h 1060"/>
                  <a:gd name="T14" fmla="*/ 636 w 636"/>
                  <a:gd name="T15" fmla="*/ 1060 h 10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6" h="1060">
                    <a:moveTo>
                      <a:pt x="317" y="1059"/>
                    </a:moveTo>
                    <a:lnTo>
                      <a:pt x="635" y="0"/>
                    </a:lnTo>
                    <a:lnTo>
                      <a:pt x="0" y="0"/>
                    </a:lnTo>
                    <a:lnTo>
                      <a:pt x="317" y="1059"/>
                    </a:lnTo>
                  </a:path>
                </a:pathLst>
              </a:cu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9" name="Line 45"/>
              <p:cNvSpPr>
                <a:spLocks noChangeShapeType="1"/>
              </p:cNvSpPr>
              <p:nvPr/>
            </p:nvSpPr>
            <p:spPr bwMode="auto">
              <a:xfrm flipV="1">
                <a:off x="3791" y="1307"/>
                <a:ext cx="144" cy="9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" name="Line 46"/>
              <p:cNvSpPr>
                <a:spLocks noChangeShapeType="1"/>
              </p:cNvSpPr>
              <p:nvPr/>
            </p:nvSpPr>
            <p:spPr bwMode="auto">
              <a:xfrm flipH="1" flipV="1">
                <a:off x="4174" y="1307"/>
                <a:ext cx="146" cy="9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" name="Line 47"/>
              <p:cNvSpPr>
                <a:spLocks noChangeShapeType="1"/>
              </p:cNvSpPr>
              <p:nvPr/>
            </p:nvSpPr>
            <p:spPr bwMode="auto">
              <a:xfrm>
                <a:off x="3935" y="1308"/>
                <a:ext cx="240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4" name="Text Box 48"/>
            <p:cNvSpPr txBox="1">
              <a:spLocks noChangeArrowheads="1"/>
            </p:cNvSpPr>
            <p:nvPr/>
          </p:nvSpPr>
          <p:spPr bwMode="auto">
            <a:xfrm>
              <a:off x="1897307" y="2349105"/>
              <a:ext cx="504825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1113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ko-KR" sz="1400" i="0" dirty="0">
                  <a:latin typeface="Times New Roman" pitchFamily="18" charset="0"/>
                  <a:ea typeface="Gulim" pitchFamily="34" charset="-127"/>
                </a:rPr>
                <a:t>X01</a:t>
              </a:r>
              <a:endParaRPr lang="en-GB" altLang="en-US" sz="1400" i="0" dirty="0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25" name="Text Box 49"/>
            <p:cNvSpPr txBox="1">
              <a:spLocks noChangeArrowheads="1"/>
            </p:cNvSpPr>
            <p:nvPr/>
          </p:nvSpPr>
          <p:spPr bwMode="auto">
            <a:xfrm>
              <a:off x="2325810" y="2365375"/>
              <a:ext cx="574675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1113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en-US" sz="1400" i="0" dirty="0">
                  <a:latin typeface="Times New Roman" pitchFamily="18" charset="0"/>
                  <a:ea typeface="Gulim" pitchFamily="34" charset="-127"/>
                </a:rPr>
                <a:t>BC</a:t>
              </a:r>
              <a:r>
                <a:rPr lang="en-GB" altLang="ko-KR" sz="1400" i="0" dirty="0">
                  <a:latin typeface="Times New Roman" pitchFamily="18" charset="0"/>
                  <a:ea typeface="Gulim" pitchFamily="34" charset="-127"/>
                </a:rPr>
                <a:t>1</a:t>
              </a:r>
              <a:endParaRPr lang="en-GB" altLang="en-US" sz="1400" i="0" dirty="0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26" name="Text Box 50"/>
            <p:cNvSpPr txBox="1">
              <a:spLocks noChangeArrowheads="1"/>
            </p:cNvSpPr>
            <p:nvPr/>
          </p:nvSpPr>
          <p:spPr bwMode="auto">
            <a:xfrm>
              <a:off x="4537075" y="2365375"/>
              <a:ext cx="576263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1113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en-US" sz="1400" i="0">
                  <a:latin typeface="Times New Roman" pitchFamily="18" charset="0"/>
                  <a:ea typeface="Gulim" pitchFamily="34" charset="-127"/>
                </a:rPr>
                <a:t>BC</a:t>
              </a:r>
              <a:r>
                <a:rPr lang="en-GB" altLang="ko-KR" sz="1400" i="0">
                  <a:latin typeface="Times New Roman" pitchFamily="18" charset="0"/>
                  <a:ea typeface="Gulim" pitchFamily="34" charset="-127"/>
                </a:rPr>
                <a:t>2</a:t>
              </a:r>
              <a:endParaRPr lang="en-GB" altLang="en-US" sz="1400" i="0">
                <a:latin typeface="Times New Roman" pitchFamily="18" charset="0"/>
                <a:ea typeface="Gulim" pitchFamily="34" charset="-127"/>
              </a:endParaRPr>
            </a:p>
          </p:txBody>
        </p:sp>
        <p:grpSp>
          <p:nvGrpSpPr>
            <p:cNvPr id="27" name="Group 51"/>
            <p:cNvGrpSpPr>
              <a:grpSpLocks/>
            </p:cNvGrpSpPr>
            <p:nvPr/>
          </p:nvGrpSpPr>
          <p:grpSpPr bwMode="auto">
            <a:xfrm>
              <a:off x="4537075" y="2122488"/>
              <a:ext cx="522288" cy="198437"/>
              <a:chOff x="4099" y="1269"/>
              <a:chExt cx="593" cy="209"/>
            </a:xfrm>
          </p:grpSpPr>
          <p:sp>
            <p:nvSpPr>
              <p:cNvPr id="68" name="Freeform 52"/>
              <p:cNvSpPr>
                <a:spLocks noChangeArrowheads="1"/>
              </p:cNvSpPr>
              <p:nvPr/>
            </p:nvSpPr>
            <p:spPr bwMode="auto">
              <a:xfrm flipV="1">
                <a:off x="4243" y="1269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9" name="Freeform 53"/>
              <p:cNvSpPr>
                <a:spLocks noChangeArrowheads="1"/>
              </p:cNvSpPr>
              <p:nvPr/>
            </p:nvSpPr>
            <p:spPr bwMode="auto">
              <a:xfrm flipV="1">
                <a:off x="4468" y="1269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0" name="Freeform 54"/>
              <p:cNvSpPr>
                <a:spLocks noChangeArrowheads="1"/>
              </p:cNvSpPr>
              <p:nvPr/>
            </p:nvSpPr>
            <p:spPr bwMode="auto">
              <a:xfrm>
                <a:off x="4099" y="1308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" name="Freeform 55"/>
              <p:cNvSpPr>
                <a:spLocks noChangeArrowheads="1"/>
              </p:cNvSpPr>
              <p:nvPr/>
            </p:nvSpPr>
            <p:spPr bwMode="auto">
              <a:xfrm>
                <a:off x="4608" y="1308"/>
                <a:ext cx="84" cy="170"/>
              </a:xfrm>
              <a:custGeom>
                <a:avLst/>
                <a:gdLst>
                  <a:gd name="T0" fmla="*/ 0 w 426"/>
                  <a:gd name="T1" fmla="*/ 0 h 846"/>
                  <a:gd name="T2" fmla="*/ 0 w 426"/>
                  <a:gd name="T3" fmla="*/ 0 h 846"/>
                  <a:gd name="T4" fmla="*/ 0 w 426"/>
                  <a:gd name="T5" fmla="*/ 0 h 846"/>
                  <a:gd name="T6" fmla="*/ 0 w 426"/>
                  <a:gd name="T7" fmla="*/ 0 h 8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846"/>
                  <a:gd name="T14" fmla="*/ 426 w 426"/>
                  <a:gd name="T15" fmla="*/ 846 h 8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846">
                    <a:moveTo>
                      <a:pt x="212" y="0"/>
                    </a:moveTo>
                    <a:lnTo>
                      <a:pt x="425" y="845"/>
                    </a:lnTo>
                    <a:lnTo>
                      <a:pt x="0" y="845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00CC99"/>
              </a:soli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" name="Line 56"/>
              <p:cNvSpPr>
                <a:spLocks noChangeShapeType="1"/>
              </p:cNvSpPr>
              <p:nvPr/>
            </p:nvSpPr>
            <p:spPr bwMode="auto">
              <a:xfrm rot="20809647" flipV="1">
                <a:off x="4128" y="1344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" name="Line 57"/>
              <p:cNvSpPr>
                <a:spLocks noChangeShapeType="1"/>
              </p:cNvSpPr>
              <p:nvPr/>
            </p:nvSpPr>
            <p:spPr bwMode="auto">
              <a:xfrm>
                <a:off x="4266" y="1330"/>
                <a:ext cx="26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" name="Line 58"/>
              <p:cNvSpPr>
                <a:spLocks noChangeShapeType="1"/>
              </p:cNvSpPr>
              <p:nvPr/>
            </p:nvSpPr>
            <p:spPr bwMode="auto">
              <a:xfrm rot="790353" flipH="1" flipV="1">
                <a:off x="4524" y="1344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8" name="AutoShape 59"/>
            <p:cNvSpPr>
              <a:spLocks noChangeArrowheads="1"/>
            </p:cNvSpPr>
            <p:nvPr/>
          </p:nvSpPr>
          <p:spPr bwMode="auto">
            <a:xfrm>
              <a:off x="941388" y="2141538"/>
              <a:ext cx="166687" cy="1524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grpSp>
          <p:nvGrpSpPr>
            <p:cNvPr id="29" name="Group 60"/>
            <p:cNvGrpSpPr>
              <a:grpSpLocks/>
            </p:cNvGrpSpPr>
            <p:nvPr/>
          </p:nvGrpSpPr>
          <p:grpSpPr bwMode="auto">
            <a:xfrm>
              <a:off x="973138" y="2159000"/>
              <a:ext cx="104775" cy="114300"/>
              <a:chOff x="1867" y="843"/>
              <a:chExt cx="144" cy="144"/>
            </a:xfrm>
          </p:grpSpPr>
          <p:sp>
            <p:nvSpPr>
              <p:cNvPr id="66" name="Rectangle 61"/>
              <p:cNvSpPr>
                <a:spLocks noChangeArrowheads="1"/>
              </p:cNvSpPr>
              <p:nvPr/>
            </p:nvSpPr>
            <p:spPr bwMode="auto">
              <a:xfrm>
                <a:off x="1867" y="843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67" name="Rectangle 62"/>
              <p:cNvSpPr>
                <a:spLocks noChangeArrowheads="1"/>
              </p:cNvSpPr>
              <p:nvPr/>
            </p:nvSpPr>
            <p:spPr bwMode="auto">
              <a:xfrm>
                <a:off x="1963" y="843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30" name="Text Box 63"/>
            <p:cNvSpPr txBox="1">
              <a:spLocks noChangeArrowheads="1"/>
            </p:cNvSpPr>
            <p:nvPr/>
          </p:nvSpPr>
          <p:spPr bwMode="auto">
            <a:xfrm>
              <a:off x="107950" y="1862138"/>
              <a:ext cx="900113" cy="309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1113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en-US" sz="1400" i="0">
                  <a:latin typeface="Times New Roman" pitchFamily="18" charset="0"/>
                  <a:ea typeface="Gulim" pitchFamily="34" charset="-127"/>
                </a:rPr>
                <a:t>RF-GUN</a:t>
              </a:r>
            </a:p>
          </p:txBody>
        </p:sp>
        <p:grpSp>
          <p:nvGrpSpPr>
            <p:cNvPr id="31" name="Group 64"/>
            <p:cNvGrpSpPr>
              <a:grpSpLocks/>
            </p:cNvGrpSpPr>
            <p:nvPr/>
          </p:nvGrpSpPr>
          <p:grpSpPr bwMode="auto">
            <a:xfrm>
              <a:off x="2930525" y="2141538"/>
              <a:ext cx="333375" cy="152400"/>
              <a:chOff x="3765" y="825"/>
              <a:chExt cx="453" cy="192"/>
            </a:xfrm>
          </p:grpSpPr>
          <p:sp>
            <p:nvSpPr>
              <p:cNvPr id="61" name="AutoShape 65"/>
              <p:cNvSpPr>
                <a:spLocks noChangeArrowheads="1"/>
              </p:cNvSpPr>
              <p:nvPr/>
            </p:nvSpPr>
            <p:spPr bwMode="auto">
              <a:xfrm>
                <a:off x="3765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2" name="Rectangle 66"/>
              <p:cNvSpPr>
                <a:spLocks noChangeArrowheads="1"/>
              </p:cNvSpPr>
              <p:nvPr/>
            </p:nvSpPr>
            <p:spPr bwMode="auto">
              <a:xfrm>
                <a:off x="380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63" name="Rectangle 67"/>
              <p:cNvSpPr>
                <a:spLocks noChangeArrowheads="1"/>
              </p:cNvSpPr>
              <p:nvPr/>
            </p:nvSpPr>
            <p:spPr bwMode="auto">
              <a:xfrm>
                <a:off x="390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64" name="Rectangle 68"/>
              <p:cNvSpPr>
                <a:spLocks noChangeArrowheads="1"/>
              </p:cNvSpPr>
              <p:nvPr/>
            </p:nvSpPr>
            <p:spPr bwMode="auto">
              <a:xfrm>
                <a:off x="402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65" name="Rectangle 69"/>
              <p:cNvSpPr>
                <a:spLocks noChangeArrowheads="1"/>
              </p:cNvSpPr>
              <p:nvPr/>
            </p:nvSpPr>
            <p:spPr bwMode="auto">
              <a:xfrm>
                <a:off x="412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32" name="Group 70"/>
            <p:cNvGrpSpPr>
              <a:grpSpLocks/>
            </p:cNvGrpSpPr>
            <p:nvPr/>
          </p:nvGrpSpPr>
          <p:grpSpPr bwMode="auto">
            <a:xfrm>
              <a:off x="1601788" y="2141538"/>
              <a:ext cx="331787" cy="152400"/>
              <a:chOff x="1951" y="825"/>
              <a:chExt cx="453" cy="192"/>
            </a:xfrm>
          </p:grpSpPr>
          <p:sp>
            <p:nvSpPr>
              <p:cNvPr id="56" name="AutoShape 71"/>
              <p:cNvSpPr>
                <a:spLocks noChangeArrowheads="1"/>
              </p:cNvSpPr>
              <p:nvPr/>
            </p:nvSpPr>
            <p:spPr bwMode="auto">
              <a:xfrm>
                <a:off x="1951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7" name="Rectangle 72"/>
              <p:cNvSpPr>
                <a:spLocks noChangeArrowheads="1"/>
              </p:cNvSpPr>
              <p:nvPr/>
            </p:nvSpPr>
            <p:spPr bwMode="auto">
              <a:xfrm>
                <a:off x="199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58" name="Rectangle 73"/>
              <p:cNvSpPr>
                <a:spLocks noChangeArrowheads="1"/>
              </p:cNvSpPr>
              <p:nvPr/>
            </p:nvSpPr>
            <p:spPr bwMode="auto">
              <a:xfrm>
                <a:off x="209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59" name="Rectangle 74"/>
              <p:cNvSpPr>
                <a:spLocks noChangeArrowheads="1"/>
              </p:cNvSpPr>
              <p:nvPr/>
            </p:nvSpPr>
            <p:spPr bwMode="auto">
              <a:xfrm>
                <a:off x="221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60" name="Rectangle 75"/>
              <p:cNvSpPr>
                <a:spLocks noChangeArrowheads="1"/>
              </p:cNvSpPr>
              <p:nvPr/>
            </p:nvSpPr>
            <p:spPr bwMode="auto">
              <a:xfrm>
                <a:off x="230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33" name="Group 76"/>
            <p:cNvGrpSpPr>
              <a:grpSpLocks/>
            </p:cNvGrpSpPr>
            <p:nvPr/>
          </p:nvGrpSpPr>
          <p:grpSpPr bwMode="auto">
            <a:xfrm>
              <a:off x="3330575" y="2141538"/>
              <a:ext cx="331788" cy="152400"/>
              <a:chOff x="4309" y="825"/>
              <a:chExt cx="453" cy="192"/>
            </a:xfrm>
          </p:grpSpPr>
          <p:sp>
            <p:nvSpPr>
              <p:cNvPr id="51" name="AutoShape 77"/>
              <p:cNvSpPr>
                <a:spLocks noChangeArrowheads="1"/>
              </p:cNvSpPr>
              <p:nvPr/>
            </p:nvSpPr>
            <p:spPr bwMode="auto">
              <a:xfrm>
                <a:off x="4309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2" name="Rectangle 78"/>
              <p:cNvSpPr>
                <a:spLocks noChangeArrowheads="1"/>
              </p:cNvSpPr>
              <p:nvPr/>
            </p:nvSpPr>
            <p:spPr bwMode="auto">
              <a:xfrm>
                <a:off x="4352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53" name="Rectangle 79"/>
              <p:cNvSpPr>
                <a:spLocks noChangeArrowheads="1"/>
              </p:cNvSpPr>
              <p:nvPr/>
            </p:nvSpPr>
            <p:spPr bwMode="auto">
              <a:xfrm>
                <a:off x="444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54" name="Rectangle 80"/>
              <p:cNvSpPr>
                <a:spLocks noChangeArrowheads="1"/>
              </p:cNvSpPr>
              <p:nvPr/>
            </p:nvSpPr>
            <p:spPr bwMode="auto">
              <a:xfrm>
                <a:off x="457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55" name="Rectangle 81"/>
              <p:cNvSpPr>
                <a:spLocks noChangeArrowheads="1"/>
              </p:cNvSpPr>
              <p:nvPr/>
            </p:nvSpPr>
            <p:spPr bwMode="auto">
              <a:xfrm>
                <a:off x="466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34" name="Text Box 82"/>
            <p:cNvSpPr txBox="1">
              <a:spLocks noChangeArrowheads="1"/>
            </p:cNvSpPr>
            <p:nvPr/>
          </p:nvSpPr>
          <p:spPr bwMode="auto">
            <a:xfrm>
              <a:off x="2879725" y="2365375"/>
              <a:ext cx="1296988" cy="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ts val="1113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altLang="ko-KR" sz="1400" i="0">
                  <a:latin typeface="Times New Roman" pitchFamily="18" charset="0"/>
                  <a:ea typeface="Gulim" pitchFamily="34" charset="-127"/>
                </a:rPr>
                <a:t>S04  S05   S06</a:t>
              </a:r>
              <a:endParaRPr lang="en-GB" altLang="en-US" sz="1400" i="0">
                <a:latin typeface="Times New Roman" pitchFamily="18" charset="0"/>
                <a:ea typeface="Gulim" pitchFamily="34" charset="-127"/>
              </a:endParaRPr>
            </a:p>
          </p:txBody>
        </p:sp>
        <p:grpSp>
          <p:nvGrpSpPr>
            <p:cNvPr id="35" name="Group 83"/>
            <p:cNvGrpSpPr>
              <a:grpSpLocks/>
            </p:cNvGrpSpPr>
            <p:nvPr/>
          </p:nvGrpSpPr>
          <p:grpSpPr bwMode="auto">
            <a:xfrm>
              <a:off x="1203325" y="2141538"/>
              <a:ext cx="331788" cy="152400"/>
              <a:chOff x="1407" y="825"/>
              <a:chExt cx="453" cy="192"/>
            </a:xfrm>
          </p:grpSpPr>
          <p:sp>
            <p:nvSpPr>
              <p:cNvPr id="46" name="AutoShape 84"/>
              <p:cNvSpPr>
                <a:spLocks noChangeArrowheads="1"/>
              </p:cNvSpPr>
              <p:nvPr/>
            </p:nvSpPr>
            <p:spPr bwMode="auto">
              <a:xfrm>
                <a:off x="1407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7" name="Rectangle 85"/>
              <p:cNvSpPr>
                <a:spLocks noChangeArrowheads="1"/>
              </p:cNvSpPr>
              <p:nvPr/>
            </p:nvSpPr>
            <p:spPr bwMode="auto">
              <a:xfrm>
                <a:off x="1668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48" name="Rectangle 86"/>
              <p:cNvSpPr>
                <a:spLocks noChangeArrowheads="1"/>
              </p:cNvSpPr>
              <p:nvPr/>
            </p:nvSpPr>
            <p:spPr bwMode="auto">
              <a:xfrm>
                <a:off x="1764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49" name="Rectangle 87"/>
              <p:cNvSpPr>
                <a:spLocks noChangeArrowheads="1"/>
              </p:cNvSpPr>
              <p:nvPr/>
            </p:nvSpPr>
            <p:spPr bwMode="auto">
              <a:xfrm>
                <a:off x="1546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50" name="Rectangle 88"/>
              <p:cNvSpPr>
                <a:spLocks noChangeArrowheads="1"/>
              </p:cNvSpPr>
              <p:nvPr/>
            </p:nvSpPr>
            <p:spPr bwMode="auto">
              <a:xfrm>
                <a:off x="1450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36" name="Text Box 89"/>
            <p:cNvSpPr txBox="1">
              <a:spLocks noChangeArrowheads="1"/>
            </p:cNvSpPr>
            <p:nvPr/>
          </p:nvSpPr>
          <p:spPr bwMode="auto">
            <a:xfrm>
              <a:off x="6192838" y="1968500"/>
              <a:ext cx="288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ko-KR" altLang="en-US" sz="1600" b="1">
                  <a:latin typeface="Times New Roman" pitchFamily="18" charset="0"/>
                  <a:ea typeface="Gulim" pitchFamily="34" charset="-127"/>
                  <a:sym typeface="Wingdings 3" pitchFamily="18" charset="2"/>
                </a:rPr>
                <a:t></a:t>
              </a:r>
            </a:p>
          </p:txBody>
        </p:sp>
        <p:grpSp>
          <p:nvGrpSpPr>
            <p:cNvPr id="37" name="Group 90"/>
            <p:cNvGrpSpPr>
              <a:grpSpLocks/>
            </p:cNvGrpSpPr>
            <p:nvPr/>
          </p:nvGrpSpPr>
          <p:grpSpPr bwMode="auto">
            <a:xfrm>
              <a:off x="3724275" y="2141538"/>
              <a:ext cx="331788" cy="152400"/>
              <a:chOff x="5716" y="825"/>
              <a:chExt cx="453" cy="192"/>
            </a:xfrm>
          </p:grpSpPr>
          <p:sp>
            <p:nvSpPr>
              <p:cNvPr id="41" name="AutoShape 91"/>
              <p:cNvSpPr>
                <a:spLocks noChangeArrowheads="1"/>
              </p:cNvSpPr>
              <p:nvPr/>
            </p:nvSpPr>
            <p:spPr bwMode="auto">
              <a:xfrm>
                <a:off x="5716" y="825"/>
                <a:ext cx="453" cy="19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39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2" name="Rectangle 92"/>
              <p:cNvSpPr>
                <a:spLocks noChangeArrowheads="1"/>
              </p:cNvSpPr>
              <p:nvPr/>
            </p:nvSpPr>
            <p:spPr bwMode="auto">
              <a:xfrm>
                <a:off x="5759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43" name="Rectangle 93"/>
              <p:cNvSpPr>
                <a:spLocks noChangeArrowheads="1"/>
              </p:cNvSpPr>
              <p:nvPr/>
            </p:nvSpPr>
            <p:spPr bwMode="auto">
              <a:xfrm>
                <a:off x="5855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44" name="Rectangle 94"/>
              <p:cNvSpPr>
                <a:spLocks noChangeArrowheads="1"/>
              </p:cNvSpPr>
              <p:nvPr/>
            </p:nvSpPr>
            <p:spPr bwMode="auto">
              <a:xfrm>
                <a:off x="5977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45" name="Rectangle 95"/>
              <p:cNvSpPr>
                <a:spLocks noChangeArrowheads="1"/>
              </p:cNvSpPr>
              <p:nvPr/>
            </p:nvSpPr>
            <p:spPr bwMode="auto">
              <a:xfrm>
                <a:off x="6073" y="847"/>
                <a:ext cx="48" cy="1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38" name="Text Box 97"/>
            <p:cNvSpPr txBox="1">
              <a:spLocks noChangeArrowheads="1"/>
            </p:cNvSpPr>
            <p:nvPr/>
          </p:nvSpPr>
          <p:spPr bwMode="auto">
            <a:xfrm>
              <a:off x="2234990" y="1756766"/>
              <a:ext cx="89520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altLang="en-US" sz="1200" i="0" dirty="0"/>
                <a:t>500 MeV</a:t>
              </a:r>
            </a:p>
          </p:txBody>
        </p:sp>
        <p:sp>
          <p:nvSpPr>
            <p:cNvPr id="39" name="Text Box 98"/>
            <p:cNvSpPr txBox="1">
              <a:spLocks noChangeArrowheads="1"/>
            </p:cNvSpPr>
            <p:nvPr/>
          </p:nvSpPr>
          <p:spPr bwMode="auto">
            <a:xfrm>
              <a:off x="4318390" y="1784826"/>
              <a:ext cx="8903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altLang="en-US" sz="1200" i="0" dirty="0"/>
                <a:t>1.2 </a:t>
              </a:r>
              <a:r>
                <a:rPr lang="en-GB" altLang="en-US" sz="1200" i="0" dirty="0" err="1"/>
                <a:t>GeV</a:t>
              </a:r>
              <a:endParaRPr lang="en-GB" altLang="en-US" sz="1200" i="0" dirty="0"/>
            </a:p>
          </p:txBody>
        </p:sp>
        <p:sp>
          <p:nvSpPr>
            <p:cNvPr id="40" name="Text Box 99"/>
            <p:cNvSpPr txBox="1">
              <a:spLocks noChangeArrowheads="1"/>
            </p:cNvSpPr>
            <p:nvPr/>
          </p:nvSpPr>
          <p:spPr bwMode="auto">
            <a:xfrm>
              <a:off x="6448114" y="1646326"/>
              <a:ext cx="9969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altLang="en-US" sz="1200" i="0" dirty="0" smtClean="0"/>
                <a:t>8.7 </a:t>
              </a:r>
              <a:r>
                <a:rPr lang="en-GB" altLang="en-US" sz="1200" i="0" dirty="0" err="1" smtClean="0"/>
                <a:t>GeV</a:t>
              </a:r>
              <a:endParaRPr lang="en-GB" altLang="en-US" sz="1200" i="0" dirty="0"/>
            </a:p>
          </p:txBody>
        </p:sp>
      </p:grpSp>
      <p:pic>
        <p:nvPicPr>
          <p:cNvPr id="97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543" t="2847" r="6038" b="3485"/>
          <a:stretch/>
        </p:blipFill>
        <p:spPr bwMode="auto">
          <a:xfrm>
            <a:off x="5439575" y="2006698"/>
            <a:ext cx="2461935" cy="184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" name="TextBox 97"/>
          <p:cNvSpPr txBox="1"/>
          <p:nvPr/>
        </p:nvSpPr>
        <p:spPr>
          <a:xfrm>
            <a:off x="7901511" y="2569840"/>
            <a:ext cx="1580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tapering to increase pulse power</a:t>
            </a:r>
            <a:endParaRPr lang="en-GB" sz="1400" dirty="0"/>
          </a:p>
        </p:txBody>
      </p:sp>
      <p:pic>
        <p:nvPicPr>
          <p:cNvPr id="9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" t="5459" r="4661"/>
          <a:stretch/>
        </p:blipFill>
        <p:spPr bwMode="auto">
          <a:xfrm>
            <a:off x="5497305" y="4149080"/>
            <a:ext cx="2430553" cy="1887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TextBox 99"/>
          <p:cNvSpPr txBox="1"/>
          <p:nvPr/>
        </p:nvSpPr>
        <p:spPr>
          <a:xfrm>
            <a:off x="7901510" y="4525875"/>
            <a:ext cx="10837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self-seeding to increase </a:t>
            </a:r>
            <a:r>
              <a:rPr lang="en-GB" sz="1400" dirty="0" err="1" smtClean="0"/>
              <a:t>conherence</a:t>
            </a:r>
            <a:endParaRPr lang="en-GB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684562" y="6036606"/>
            <a:ext cx="4300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preliminary calculations by  R. Bartolini, I. Martin, DLS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25682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632" y="519063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Other desired enhancements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98884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268760"/>
            <a:ext cx="4068452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increased peak power (~TW) and photons/pulse (~10</a:t>
            </a:r>
            <a:r>
              <a:rPr lang="en-GB" baseline="30000" dirty="0" smtClean="0"/>
              <a:t>13</a:t>
            </a:r>
            <a:r>
              <a:rPr lang="en-GB" dirty="0" smtClean="0"/>
              <a:t>)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improve temporal coherence and pulse shape uniformity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sub-fs / </a:t>
            </a:r>
            <a:r>
              <a:rPr lang="en-GB" dirty="0" err="1" smtClean="0"/>
              <a:t>attosecond</a:t>
            </a:r>
            <a:r>
              <a:rPr lang="en-GB" dirty="0" smtClean="0"/>
              <a:t> pulses</a:t>
            </a:r>
            <a:endParaRPr lang="en-GB" dirty="0"/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two-pulse and two-colour operation</a:t>
            </a:r>
          </a:p>
          <a:p>
            <a:pPr marL="285750" indent="-28575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dirty="0"/>
              <a:t>reduce timing and wavelength </a:t>
            </a:r>
            <a:r>
              <a:rPr lang="en-GB" dirty="0" smtClean="0"/>
              <a:t>jitter; improve </a:t>
            </a:r>
            <a:r>
              <a:rPr lang="en-GB" dirty="0"/>
              <a:t>laser &amp; FEL </a:t>
            </a:r>
            <a:r>
              <a:rPr lang="en-GB" dirty="0" smtClean="0"/>
              <a:t>synchronisation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998720" y="116632"/>
            <a:ext cx="398394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i="1" dirty="0" smtClean="0"/>
              <a:t>Many concepts have already been proposed/tested    (</a:t>
            </a:r>
            <a:r>
              <a:rPr lang="en-GB" b="1" i="1" dirty="0" smtClean="0">
                <a:solidFill>
                  <a:srgbClr val="FF0000"/>
                </a:solidFill>
              </a:rPr>
              <a:t>at LCLS</a:t>
            </a:r>
            <a:r>
              <a:rPr lang="en-GB" i="1" dirty="0" smtClean="0"/>
              <a:t>)</a:t>
            </a:r>
          </a:p>
          <a:p>
            <a:r>
              <a:rPr lang="en-GB" dirty="0" smtClean="0"/>
              <a:t>- </a:t>
            </a:r>
            <a:r>
              <a:rPr lang="en-GB" b="1" dirty="0" smtClean="0">
                <a:solidFill>
                  <a:srgbClr val="FF0000"/>
                </a:solidFill>
              </a:rPr>
              <a:t>tapering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self-seeding + tapering </a:t>
            </a:r>
            <a:r>
              <a:rPr lang="en-GB" dirty="0" smtClean="0"/>
              <a:t>… </a:t>
            </a:r>
          </a:p>
          <a:p>
            <a:r>
              <a:rPr lang="en-GB" dirty="0" smtClean="0"/>
              <a:t>            </a:t>
            </a:r>
          </a:p>
          <a:p>
            <a:r>
              <a:rPr lang="en-GB" dirty="0" smtClean="0"/>
              <a:t>- seeding &amp; harmonic schemes, </a:t>
            </a:r>
            <a:r>
              <a:rPr lang="en-GB" b="1" dirty="0" smtClean="0">
                <a:solidFill>
                  <a:srgbClr val="FF0000"/>
                </a:solidFill>
              </a:rPr>
              <a:t>self-seeding</a:t>
            </a:r>
            <a:r>
              <a:rPr lang="en-GB" dirty="0" smtClean="0"/>
              <a:t>, single spike, </a:t>
            </a:r>
            <a:r>
              <a:rPr lang="en-GB" dirty="0" err="1" smtClean="0"/>
              <a:t>pSASE</a:t>
            </a:r>
            <a:r>
              <a:rPr lang="en-GB" b="1" dirty="0" smtClean="0">
                <a:solidFill>
                  <a:srgbClr val="FF0000"/>
                </a:solidFill>
              </a:rPr>
              <a:t>, </a:t>
            </a:r>
            <a:r>
              <a:rPr lang="en-GB" b="1" dirty="0" err="1" smtClean="0">
                <a:solidFill>
                  <a:srgbClr val="FF0000"/>
                </a:solidFill>
              </a:rPr>
              <a:t>iSASE</a:t>
            </a:r>
            <a:r>
              <a:rPr lang="en-GB" dirty="0" smtClean="0"/>
              <a:t>, HB-SASE …</a:t>
            </a:r>
          </a:p>
          <a:p>
            <a:endParaRPr lang="en-GB" dirty="0" smtClean="0"/>
          </a:p>
          <a:p>
            <a:r>
              <a:rPr lang="en-GB" dirty="0" smtClean="0"/>
              <a:t>- </a:t>
            </a:r>
            <a:r>
              <a:rPr lang="en-GB" b="1" dirty="0" smtClean="0">
                <a:solidFill>
                  <a:srgbClr val="FF0000"/>
                </a:solidFill>
              </a:rPr>
              <a:t>slotted foil</a:t>
            </a:r>
            <a:r>
              <a:rPr lang="en-GB" dirty="0" smtClean="0"/>
              <a:t>, laser slicing schemes, various combinations of chirping, laser modulation and self seeding, mode-locked pulse train schemes etc. etc.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double laser pulse, </a:t>
            </a:r>
            <a:r>
              <a:rPr lang="en-GB" b="1" dirty="0" smtClean="0">
                <a:solidFill>
                  <a:srgbClr val="FF0000"/>
                </a:solidFill>
              </a:rPr>
              <a:t>double-slotted foil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double </a:t>
            </a:r>
            <a:r>
              <a:rPr lang="en-GB" b="1" dirty="0" err="1" smtClean="0">
                <a:solidFill>
                  <a:srgbClr val="FF0000"/>
                </a:solidFill>
              </a:rPr>
              <a:t>undulator</a:t>
            </a:r>
            <a:r>
              <a:rPr lang="en-GB" b="1" dirty="0" smtClean="0">
                <a:solidFill>
                  <a:srgbClr val="FF0000"/>
                </a:solidFill>
              </a:rPr>
              <a:t> schemes </a:t>
            </a:r>
            <a:r>
              <a:rPr lang="en-GB" dirty="0" smtClean="0"/>
              <a:t>etc.</a:t>
            </a:r>
          </a:p>
          <a:p>
            <a:endParaRPr lang="en-GB" dirty="0" smtClean="0"/>
          </a:p>
          <a:p>
            <a:r>
              <a:rPr lang="en-GB" dirty="0" smtClean="0"/>
              <a:t>RF stability improvements,  better diagnostics, stabilisation schemes etc.</a:t>
            </a:r>
          </a:p>
          <a:p>
            <a:r>
              <a:rPr lang="en-GB" i="1" dirty="0" smtClean="0"/>
              <a:t> </a:t>
            </a:r>
            <a:endParaRPr lang="en-GB" dirty="0"/>
          </a:p>
          <a:p>
            <a:endParaRPr lang="en-GB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23928" y="1052736"/>
            <a:ext cx="1056619" cy="36004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863670" y="1960164"/>
            <a:ext cx="1056619" cy="426684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377239" y="3235047"/>
            <a:ext cx="1476917" cy="10336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115697" y="4005064"/>
            <a:ext cx="738459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283968" y="4653136"/>
            <a:ext cx="636321" cy="216024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30812" y="5441166"/>
            <a:ext cx="636977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New ideas are continually emerging and we need to be ready to study, and if possible, test  them to assess the benefits and  implications of including them in UK-FEL.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00FF"/>
                </a:solidFill>
              </a:rPr>
              <a:t>Conclusion</a:t>
            </a:r>
            <a:endParaRPr lang="en-GB" sz="2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736660"/>
            <a:ext cx="8639288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</a:t>
            </a:r>
            <a:r>
              <a:rPr lang="en-GB" sz="2000" dirty="0" smtClean="0"/>
              <a:t> normal-conducting “</a:t>
            </a:r>
            <a:r>
              <a:rPr lang="en-GB" sz="2000" dirty="0" err="1" smtClean="0"/>
              <a:t>SwissFEL</a:t>
            </a:r>
            <a:r>
              <a:rPr lang="en-GB" sz="2000" dirty="0" smtClean="0"/>
              <a:t>+” type facility looks the best overall match to the UK’s science needs, taking into account technology &amp; cost constraints.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Timescales suggested by the FEL Review, with a decision in 2020, would lead to a facility being operational in mid 2026.</a:t>
            </a:r>
          </a:p>
          <a:p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To be ready for a decision in 2020, with a </a:t>
            </a:r>
            <a:r>
              <a:rPr lang="en-GB" sz="2000" dirty="0" smtClean="0"/>
              <a:t>robust </a:t>
            </a:r>
            <a:r>
              <a:rPr lang="en-GB" sz="2000" dirty="0" smtClean="0"/>
              <a:t>costing, needs action to be taken soon:</a:t>
            </a:r>
            <a:endParaRPr lang="en-GB" sz="2000" dirty="0"/>
          </a:p>
          <a:p>
            <a:pPr marL="719138" indent="-271463">
              <a:spcAft>
                <a:spcPts val="600"/>
              </a:spcAft>
            </a:pPr>
            <a:r>
              <a:rPr lang="en-GB" dirty="0" smtClean="0"/>
              <a:t>- 	STFC to publish the FEL Review and its response</a:t>
            </a:r>
          </a:p>
          <a:p>
            <a:pPr marL="719138" indent="-271463">
              <a:spcAft>
                <a:spcPts val="600"/>
              </a:spcAft>
            </a:pPr>
            <a:r>
              <a:rPr lang="en-GB" dirty="0" smtClean="0"/>
              <a:t>- 	Steering Committee to be established to oversee facility design, R&amp;D programme, development of the science case as well as efforts </a:t>
            </a:r>
            <a:r>
              <a:rPr lang="en-GB" dirty="0"/>
              <a:t>to grow the UK community</a:t>
            </a:r>
            <a:endParaRPr lang="en-GB" dirty="0" smtClean="0"/>
          </a:p>
          <a:p>
            <a:pPr marL="719138" indent="-271463">
              <a:spcAft>
                <a:spcPts val="600"/>
              </a:spcAft>
            </a:pPr>
            <a:r>
              <a:rPr lang="en-GB" dirty="0" smtClean="0"/>
              <a:t>- 	UK-FEL Design Team to be established </a:t>
            </a:r>
          </a:p>
          <a:p>
            <a:pPr marL="719138" indent="-271463">
              <a:spcAft>
                <a:spcPts val="600"/>
              </a:spcAft>
            </a:pPr>
            <a:r>
              <a:rPr lang="en-GB" dirty="0" smtClean="0"/>
              <a:t>- 	R&amp;D programme to be established</a:t>
            </a:r>
          </a:p>
          <a:p>
            <a:pPr marL="719138" indent="-271463"/>
            <a:r>
              <a:rPr lang="en-GB" dirty="0" smtClean="0"/>
              <a:t>- 	CLARA to be developed as a UK-FEL test facility</a:t>
            </a:r>
          </a:p>
          <a:p>
            <a:pPr marL="719138" indent="-271463"/>
            <a:r>
              <a:rPr lang="en-GB" dirty="0"/>
              <a:t>	</a:t>
            </a:r>
            <a:r>
              <a:rPr lang="en-GB" dirty="0" smtClean="0"/>
              <a:t>with “</a:t>
            </a:r>
            <a:r>
              <a:rPr lang="en-GB" i="1" dirty="0" smtClean="0"/>
              <a:t>a more aggressive schedule</a:t>
            </a:r>
            <a:r>
              <a:rPr lang="en-GB" dirty="0" smtClean="0"/>
              <a:t>”,  “</a:t>
            </a:r>
            <a:r>
              <a:rPr lang="en-GB" i="1" dirty="0" smtClean="0"/>
              <a:t>in a strong collaboration of ASTeC, CI, JAI and Diamond</a:t>
            </a:r>
            <a:r>
              <a:rPr lang="en-GB" dirty="0" smtClean="0"/>
              <a:t>”, “</a:t>
            </a:r>
            <a:r>
              <a:rPr lang="en-GB" i="1" dirty="0" smtClean="0"/>
              <a:t>in close coordination with a UK XFEL design team</a:t>
            </a:r>
            <a:r>
              <a:rPr lang="en-GB" dirty="0" smtClean="0"/>
              <a:t>” and “</a:t>
            </a:r>
            <a:r>
              <a:rPr lang="en-GB" i="1" dirty="0" smtClean="0"/>
              <a:t>oriented towards specific features of a UK XFEL</a:t>
            </a:r>
            <a:r>
              <a:rPr lang="en-GB" dirty="0" smtClean="0"/>
              <a:t>” </a:t>
            </a:r>
            <a:r>
              <a:rPr lang="en-GB" baseline="30000" dirty="0" smtClean="0">
                <a:latin typeface="Arial"/>
                <a:cs typeface="Arial"/>
              </a:rPr>
              <a:t>†</a:t>
            </a:r>
            <a:endParaRPr lang="en-GB" baseline="30000" dirty="0" smtClean="0"/>
          </a:p>
          <a:p>
            <a:pPr marL="803275" indent="-355600">
              <a:spcAft>
                <a:spcPts val="600"/>
              </a:spcAft>
            </a:pPr>
            <a:r>
              <a:rPr lang="en-GB" dirty="0"/>
              <a:t>	</a:t>
            </a:r>
            <a:r>
              <a:rPr lang="en-GB" sz="1600" i="1" dirty="0" smtClean="0"/>
              <a:t>(</a:t>
            </a:r>
            <a:r>
              <a:rPr lang="en-GB" sz="1600" i="1" baseline="30000" dirty="0" smtClean="0">
                <a:latin typeface="Arial"/>
                <a:cs typeface="Arial"/>
              </a:rPr>
              <a:t>†</a:t>
            </a:r>
            <a:r>
              <a:rPr lang="en-GB" sz="1600" i="1" dirty="0" smtClean="0"/>
              <a:t>H. Braun, </a:t>
            </a:r>
            <a:r>
              <a:rPr lang="en-GB" sz="1600" i="1" dirty="0" err="1" smtClean="0"/>
              <a:t>SwissFEL</a:t>
            </a:r>
            <a:r>
              <a:rPr lang="en-GB" sz="1600" i="1" dirty="0" smtClean="0"/>
              <a:t> Project Leader, </a:t>
            </a:r>
            <a:r>
              <a:rPr lang="en-GB" sz="1600" i="1" dirty="0" err="1" smtClean="0"/>
              <a:t>IoP</a:t>
            </a:r>
            <a:r>
              <a:rPr lang="en-GB" sz="1600" i="1" dirty="0" smtClean="0"/>
              <a:t>/ASB meeting, London, 16</a:t>
            </a:r>
            <a:r>
              <a:rPr lang="en-GB" sz="1600" i="1" baseline="30000" dirty="0" smtClean="0"/>
              <a:t>th</a:t>
            </a:r>
            <a:r>
              <a:rPr lang="en-GB" sz="1600" i="1" dirty="0" smtClean="0"/>
              <a:t> Feb. 2016)</a:t>
            </a:r>
            <a:endParaRPr lang="en-GB" sz="1600" i="1" dirty="0"/>
          </a:p>
        </p:txBody>
      </p:sp>
      <p:sp>
        <p:nvSpPr>
          <p:cNvPr id="4" name="Right Brace 3"/>
          <p:cNvSpPr/>
          <p:nvPr/>
        </p:nvSpPr>
        <p:spPr>
          <a:xfrm>
            <a:off x="4880910" y="4188651"/>
            <a:ext cx="284480" cy="6150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4188651"/>
            <a:ext cx="3445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aiming to make UK-FEL as unique, advanced and future-proof as possible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6992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1928" y="973386"/>
            <a:ext cx="87757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#1: </a:t>
            </a:r>
            <a:r>
              <a:rPr lang="en-US" dirty="0">
                <a:solidFill>
                  <a:prstClr val="black"/>
                </a:solidFill>
              </a:rPr>
              <a:t>Gun development 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Optimised electron source: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designs for minimum emittance at low charge, minimum emittance at high charge etc.</a:t>
            </a:r>
          </a:p>
          <a:p>
            <a:pPr defTabSz="457200"/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#</a:t>
            </a:r>
            <a:r>
              <a:rPr lang="en-US" dirty="0">
                <a:solidFill>
                  <a:prstClr val="black"/>
                </a:solidFill>
              </a:rPr>
              <a:t>2</a:t>
            </a:r>
            <a:r>
              <a:rPr lang="en-US" dirty="0" smtClean="0">
                <a:solidFill>
                  <a:prstClr val="black"/>
                </a:solidFill>
              </a:rPr>
              <a:t>: RF</a:t>
            </a:r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RF frequency choice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Low level and high level RF control and stability</a:t>
            </a: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-	RF </a:t>
            </a:r>
            <a:r>
              <a:rPr lang="en-US" dirty="0">
                <a:solidFill>
                  <a:prstClr val="black"/>
                </a:solidFill>
              </a:rPr>
              <a:t>structure design &amp; </a:t>
            </a:r>
            <a:r>
              <a:rPr lang="en-US" dirty="0" smtClean="0">
                <a:solidFill>
                  <a:prstClr val="black"/>
                </a:solidFill>
              </a:rPr>
              <a:t>optimisation</a:t>
            </a:r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-	Economic </a:t>
            </a:r>
            <a:r>
              <a:rPr lang="en-US" dirty="0">
                <a:solidFill>
                  <a:prstClr val="black"/>
                </a:solidFill>
              </a:rPr>
              <a:t>optimisation of accelerating </a:t>
            </a:r>
            <a:r>
              <a:rPr lang="en-US" dirty="0" smtClean="0">
                <a:solidFill>
                  <a:prstClr val="black"/>
                </a:solidFill>
              </a:rPr>
              <a:t>gradient</a:t>
            </a:r>
          </a:p>
          <a:p>
            <a:pPr marL="285750" indent="-285750" defTabSz="457200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    Multibunch </a:t>
            </a:r>
            <a:r>
              <a:rPr lang="en-US" dirty="0">
                <a:solidFill>
                  <a:prstClr val="black"/>
                </a:solidFill>
              </a:rPr>
              <a:t>operation </a:t>
            </a:r>
            <a:endParaRPr lang="en-US" dirty="0" smtClean="0">
              <a:solidFill>
                <a:prstClr val="black"/>
              </a:solidFill>
            </a:endParaRPr>
          </a:p>
          <a:p>
            <a:pPr marL="285750" indent="-285750" defTabSz="457200">
              <a:buFontTx/>
              <a:buChar char="-"/>
            </a:pPr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#3: </a:t>
            </a:r>
            <a:r>
              <a:rPr lang="en-US" dirty="0">
                <a:solidFill>
                  <a:prstClr val="black"/>
                </a:solidFill>
              </a:rPr>
              <a:t>Electron Beam Transport Simulation and Optimization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Delivering appropriate quality electron bunches at the entrance to the FEL and transporting through the FEL: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Start to end simulations from cathode to FEL, optimizing performance and stability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Understanding and mitigating (or potentially exploiting) collective effects such as space charge, wakefields, and CSR</a:t>
            </a: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-	Alignment </a:t>
            </a:r>
            <a:r>
              <a:rPr lang="en-US" dirty="0">
                <a:solidFill>
                  <a:prstClr val="black"/>
                </a:solidFill>
              </a:rPr>
              <a:t>and tuning strategies within the </a:t>
            </a:r>
            <a:r>
              <a:rPr lang="en-US" dirty="0" smtClean="0">
                <a:solidFill>
                  <a:prstClr val="black"/>
                </a:solidFill>
              </a:rPr>
              <a:t>FEL </a:t>
            </a: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-	Beam switching between FELs (slow and fast)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0200" y="127000"/>
            <a:ext cx="243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800" b="1" dirty="0" smtClean="0">
                <a:solidFill>
                  <a:prstClr val="black"/>
                </a:solidFill>
              </a:rPr>
              <a:t>FEL R&amp;D Goals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16776" y="327055"/>
            <a:ext cx="313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i="1" dirty="0" smtClean="0">
                <a:solidFill>
                  <a:prstClr val="black"/>
                </a:solidFill>
              </a:rPr>
              <a:t>Outcome of the meeting of accelerator experts 28 Jan 2016 </a:t>
            </a:r>
            <a:endParaRPr lang="en-US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20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752" y="260648"/>
            <a:ext cx="86233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#</a:t>
            </a:r>
            <a:r>
              <a:rPr lang="en-US" dirty="0">
                <a:solidFill>
                  <a:prstClr val="black"/>
                </a:solidFill>
              </a:rPr>
              <a:t>4</a:t>
            </a:r>
            <a:r>
              <a:rPr lang="en-US" dirty="0" smtClean="0">
                <a:solidFill>
                  <a:prstClr val="black"/>
                </a:solidFill>
              </a:rPr>
              <a:t>: </a:t>
            </a:r>
            <a:r>
              <a:rPr lang="en-US" dirty="0">
                <a:solidFill>
                  <a:prstClr val="black"/>
                </a:solidFill>
              </a:rPr>
              <a:t>FEL Output Simulation and Optimization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Critically examine potential FEL output performance enhancements over current generation of X-ray FELs: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Achieving the best FEL output stability shot to shot (intensity and wavelength).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Generation of flexible FEL output pulse structures (eg two colour, two pulse, …).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Generating ultra-short photon pulses (sub fs).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Generating transform limited FEL output (time-bandwidth product).</a:t>
            </a:r>
          </a:p>
          <a:p>
            <a:pPr marL="285750" indent="-285750" defTabSz="457200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   Other </a:t>
            </a:r>
            <a:r>
              <a:rPr lang="en-US" dirty="0">
                <a:solidFill>
                  <a:prstClr val="black"/>
                </a:solidFill>
              </a:rPr>
              <a:t>potential enhancements (higher peak power, generating useful high harmonics of fundamental, polarisation control, </a:t>
            </a:r>
            <a:r>
              <a:rPr lang="en-US" dirty="0" smtClean="0">
                <a:solidFill>
                  <a:prstClr val="black"/>
                </a:solidFill>
              </a:rPr>
              <a:t>…)</a:t>
            </a:r>
          </a:p>
          <a:p>
            <a:pPr marL="285750" indent="-285750" defTabSz="457200">
              <a:buFontTx/>
              <a:buChar char="-"/>
            </a:pPr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#5: </a:t>
            </a:r>
            <a:r>
              <a:rPr lang="en-US" dirty="0">
                <a:solidFill>
                  <a:prstClr val="black"/>
                </a:solidFill>
              </a:rPr>
              <a:t>Electron &amp; Photon Diagnostics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</a:t>
            </a:r>
            <a:r>
              <a:rPr lang="en-US" dirty="0" smtClean="0">
                <a:solidFill>
                  <a:prstClr val="black"/>
                </a:solidFill>
              </a:rPr>
              <a:t>Bunch </a:t>
            </a:r>
            <a:r>
              <a:rPr lang="en-US" dirty="0">
                <a:solidFill>
                  <a:prstClr val="black"/>
                </a:solidFill>
              </a:rPr>
              <a:t>(slice) measurements at all charge levels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</a:t>
            </a:r>
            <a:r>
              <a:rPr lang="en-US" dirty="0" smtClean="0">
                <a:solidFill>
                  <a:prstClr val="black"/>
                </a:solidFill>
              </a:rPr>
              <a:t>Transverse </a:t>
            </a:r>
            <a:r>
              <a:rPr lang="en-US" dirty="0">
                <a:solidFill>
                  <a:prstClr val="black"/>
                </a:solidFill>
              </a:rPr>
              <a:t>and longitudinal profiles </a:t>
            </a:r>
            <a:r>
              <a:rPr lang="en-US" dirty="0" smtClean="0">
                <a:solidFill>
                  <a:prstClr val="black"/>
                </a:solidFill>
              </a:rPr>
              <a:t>(e.g. </a:t>
            </a:r>
            <a:r>
              <a:rPr lang="en-US" dirty="0">
                <a:solidFill>
                  <a:prstClr val="black"/>
                </a:solidFill>
              </a:rPr>
              <a:t>cSPR, …)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</a:t>
            </a:r>
            <a:r>
              <a:rPr lang="en-US" dirty="0" smtClean="0">
                <a:solidFill>
                  <a:prstClr val="black"/>
                </a:solidFill>
              </a:rPr>
              <a:t>Diagnostic </a:t>
            </a:r>
            <a:r>
              <a:rPr lang="en-US" dirty="0">
                <a:solidFill>
                  <a:prstClr val="black"/>
                </a:solidFill>
              </a:rPr>
              <a:t>for ultra-low charge operation, (cavity BPM)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</a:t>
            </a:r>
            <a:r>
              <a:rPr lang="en-US" dirty="0" smtClean="0">
                <a:solidFill>
                  <a:prstClr val="black"/>
                </a:solidFill>
              </a:rPr>
              <a:t>Feedback </a:t>
            </a:r>
            <a:r>
              <a:rPr lang="en-US" dirty="0">
                <a:solidFill>
                  <a:prstClr val="black"/>
                </a:solidFill>
              </a:rPr>
              <a:t>systems (trajectory, optics, energy, charge, …)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FEL pulse wavelength, pulse length, profile, etc.</a:t>
            </a:r>
          </a:p>
          <a:p>
            <a:pPr marL="285750" indent="-285750" defTabSz="457200">
              <a:buFontTx/>
              <a:buChar char="-"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4000" y="4797152"/>
            <a:ext cx="86233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#6: </a:t>
            </a:r>
            <a:r>
              <a:rPr lang="en-US" dirty="0">
                <a:solidFill>
                  <a:prstClr val="black"/>
                </a:solidFill>
              </a:rPr>
              <a:t>Synchronisation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Achieving sub-10 fs synchronisation between the FEL output and an external laser: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Timing distribution and synchronisation of essential systems.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Measuring synchronisation level between FEL output and external laser.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Measuring electron bunch arrival time.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Minimising electron bunch jitter through passive or active schemes.</a:t>
            </a:r>
          </a:p>
        </p:txBody>
      </p:sp>
    </p:spTree>
    <p:extLst>
      <p:ext uri="{BB962C8B-B14F-4D97-AF65-F5344CB8AC3E}">
        <p14:creationId xmlns:p14="http://schemas.microsoft.com/office/powerpoint/2010/main" val="199963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Current X-ray FEL Science Highlights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72" y="1556792"/>
            <a:ext cx="8085584" cy="460851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Structural dynamics of physical, chemical and biological processes at the atomic scale (“molecular movies”)</a:t>
            </a:r>
          </a:p>
          <a:p>
            <a:endParaRPr lang="en-GB" sz="2400" dirty="0"/>
          </a:p>
          <a:p>
            <a:r>
              <a:rPr lang="en-GB" sz="2400" dirty="0" smtClean="0"/>
              <a:t>Matter at extreme conditions</a:t>
            </a:r>
          </a:p>
          <a:p>
            <a:endParaRPr lang="en-GB" sz="2400" dirty="0"/>
          </a:p>
          <a:p>
            <a:r>
              <a:rPr lang="en-GB" sz="2400" dirty="0" smtClean="0"/>
              <a:t>Nanostructure imaging</a:t>
            </a:r>
          </a:p>
          <a:p>
            <a:endParaRPr lang="en-GB" sz="2400" dirty="0"/>
          </a:p>
          <a:p>
            <a:r>
              <a:rPr lang="en-GB" sz="2400" dirty="0" smtClean="0"/>
              <a:t>Serial </a:t>
            </a:r>
            <a:r>
              <a:rPr lang="en-GB" sz="2400" dirty="0" err="1" smtClean="0"/>
              <a:t>nano</a:t>
            </a:r>
            <a:r>
              <a:rPr lang="en-GB" sz="2400" dirty="0" smtClean="0"/>
              <a:t>-crystallography</a:t>
            </a:r>
            <a:endParaRPr lang="en-GB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5536" y="427038"/>
            <a:ext cx="8229600" cy="7697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tx1"/>
                </a:solidFill>
              </a:rPr>
              <a:t>Current X-ray FEL Science Highlights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5733256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courtesy of Jon </a:t>
            </a:r>
            <a:r>
              <a:rPr lang="en-GB" sz="1600" i="1" dirty="0"/>
              <a:t>M</a:t>
            </a:r>
            <a:r>
              <a:rPr lang="en-GB" sz="1600" i="1" dirty="0" smtClean="0"/>
              <a:t>arangos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20739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ite_0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28" y="757793"/>
            <a:ext cx="4215556" cy="231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‘z}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792304"/>
            <a:ext cx="3210018" cy="225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228184" y="2425432"/>
            <a:ext cx="22041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CC00"/>
                </a:solidFill>
              </a:rPr>
              <a:t>SACLA, Japan –  2011</a:t>
            </a:r>
            <a:endParaRPr lang="en-US" b="1" i="1" dirty="0">
              <a:solidFill>
                <a:srgbClr val="FFCC00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7544" y="922097"/>
            <a:ext cx="18523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CC00"/>
                </a:solidFill>
              </a:rPr>
              <a:t>LCLS, USA –  2009</a:t>
            </a:r>
            <a:endParaRPr lang="en-US" b="1" i="1" dirty="0">
              <a:solidFill>
                <a:srgbClr val="FFCC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83" y="3933056"/>
            <a:ext cx="3018025" cy="247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948264" y="6021288"/>
            <a:ext cx="2088232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" r="1"/>
          <a:stretch/>
        </p:blipFill>
        <p:spPr bwMode="auto">
          <a:xfrm>
            <a:off x="3507043" y="3212976"/>
            <a:ext cx="269757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157192"/>
            <a:ext cx="4787124" cy="1534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47737" y="18864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Hard X-ray FELs  </a:t>
            </a:r>
            <a:endParaRPr lang="en-GB" sz="2400" b="1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47062" y="4113076"/>
            <a:ext cx="2093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 err="1" smtClean="0">
                <a:solidFill>
                  <a:srgbClr val="FFCC00"/>
                </a:solidFill>
              </a:rPr>
              <a:t>SwissFEL</a:t>
            </a:r>
            <a:r>
              <a:rPr lang="en-US" b="1" i="1" dirty="0" smtClean="0">
                <a:solidFill>
                  <a:srgbClr val="FFCC00"/>
                </a:solidFill>
              </a:rPr>
              <a:t> –  2016/17</a:t>
            </a:r>
            <a:endParaRPr lang="en-US" b="1" i="1" dirty="0">
              <a:solidFill>
                <a:srgbClr val="FFCC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563889" y="3230517"/>
            <a:ext cx="24482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FCC00"/>
                </a:solidFill>
              </a:rPr>
              <a:t>PAL XFEL, Korea –  2016/17</a:t>
            </a:r>
            <a:endParaRPr lang="en-US" b="1" i="1" dirty="0">
              <a:solidFill>
                <a:srgbClr val="FFCC00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256149" y="5229200"/>
            <a:ext cx="36665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CC00"/>
                </a:solidFill>
              </a:rPr>
              <a:t>European XFEL, Germany –  2016/17</a:t>
            </a:r>
            <a:endParaRPr lang="en-US" b="1" i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9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001966" cy="534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5594022" y="1474938"/>
            <a:ext cx="348858" cy="3246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084168" y="142947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UK-FEL 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138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9786" y="5996027"/>
            <a:ext cx="8784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rgbClr val="0000FF"/>
                </a:solidFill>
              </a:rPr>
              <a:t>http://www.stfc.ac.uk/about-us/our-purpose-and-priorities/planning-and-strategy/fel-strategic-review/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9" t="164" r="32437" b="35194"/>
          <a:stretch/>
        </p:blipFill>
        <p:spPr bwMode="auto">
          <a:xfrm>
            <a:off x="-15592" y="548680"/>
            <a:ext cx="9119890" cy="489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85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118860"/>
              </p:ext>
            </p:extLst>
          </p:nvPr>
        </p:nvGraphicFramePr>
        <p:xfrm>
          <a:off x="1524000" y="1397000"/>
          <a:ext cx="609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Tony Ryan (Chair)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U. Sheffield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Gabriel </a:t>
                      </a:r>
                      <a:r>
                        <a:rPr lang="en-GB" b="0" dirty="0" err="1" smtClean="0">
                          <a:solidFill>
                            <a:schemeClr val="tx1"/>
                          </a:solidFill>
                        </a:rPr>
                        <a:t>Aeppli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PSI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Massimo Altarelli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EU-XFEL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David Brown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U. Kent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Richard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Catlow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UCL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Elspeth Garman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U.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Oxford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Peter Henderson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U. Leeds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Malcolm McMahon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U. Edinburgh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Jon Marangos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Imperial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Jim Naismith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U. St. Andrews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Richard Walker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Diamond Light Source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47667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The Panel: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95939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124744"/>
            <a:ext cx="79928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“The </a:t>
            </a:r>
            <a:r>
              <a:rPr lang="en-GB" sz="2000" dirty="0"/>
              <a:t>UK needs to increase its investment in XFEL.EU </a:t>
            </a:r>
            <a:r>
              <a:rPr lang="en-GB" sz="2000" dirty="0" smtClean="0"/>
              <a:t>…. recognising </a:t>
            </a:r>
            <a:r>
              <a:rPr lang="en-GB" sz="2000" dirty="0"/>
              <a:t>that there will be the need for a UK FEL facility in the </a:t>
            </a:r>
            <a:r>
              <a:rPr lang="en-GB" sz="2000" dirty="0" smtClean="0"/>
              <a:t>future ”</a:t>
            </a:r>
          </a:p>
          <a:p>
            <a:endParaRPr lang="en-GB" sz="2000" dirty="0"/>
          </a:p>
          <a:p>
            <a:r>
              <a:rPr lang="en-GB" sz="2000" dirty="0" smtClean="0"/>
              <a:t>“To </a:t>
            </a:r>
            <a:r>
              <a:rPr lang="en-GB" sz="2000" dirty="0"/>
              <a:t>better equip the UK to exploit FELs, the user community of UK scientists should be </a:t>
            </a:r>
            <a:r>
              <a:rPr lang="en-GB" sz="2000" dirty="0" smtClean="0"/>
              <a:t>developed …. </a:t>
            </a:r>
            <a:r>
              <a:rPr lang="en-GB" sz="2000" dirty="0"/>
              <a:t>Coordinated measures to boost and strengthen the UK scientific community in XFEL science are essential </a:t>
            </a:r>
            <a:r>
              <a:rPr lang="en-GB" sz="2000" dirty="0" smtClean="0"/>
              <a:t>”</a:t>
            </a:r>
          </a:p>
          <a:p>
            <a:endParaRPr lang="en-GB" sz="2000" dirty="0"/>
          </a:p>
          <a:p>
            <a:r>
              <a:rPr lang="en-GB" sz="2000" dirty="0" smtClean="0"/>
              <a:t>“Capability </a:t>
            </a:r>
            <a:r>
              <a:rPr lang="en-GB" sz="2000" dirty="0"/>
              <a:t>in key areas of underpinning technology will also be further </a:t>
            </a:r>
            <a:r>
              <a:rPr lang="en-GB" sz="2000" dirty="0" smtClean="0"/>
              <a:t>developed ” </a:t>
            </a:r>
          </a:p>
          <a:p>
            <a:endParaRPr lang="en-GB" sz="2000" dirty="0" smtClean="0"/>
          </a:p>
          <a:p>
            <a:r>
              <a:rPr lang="en-GB" sz="2000" dirty="0"/>
              <a:t>“In the long term, the UK’s capacity requirements will be best served by constructing a UK FEL facility</a:t>
            </a:r>
            <a:r>
              <a:rPr lang="en-GB" sz="2000" dirty="0" smtClean="0"/>
              <a:t>,”</a:t>
            </a:r>
          </a:p>
          <a:p>
            <a:endParaRPr lang="en-GB" sz="2000" dirty="0"/>
          </a:p>
          <a:p>
            <a:r>
              <a:rPr lang="en-GB" sz="2000" dirty="0" smtClean="0"/>
              <a:t>“Doing </a:t>
            </a:r>
            <a:r>
              <a:rPr lang="en-GB" sz="2000" dirty="0"/>
              <a:t>nothing is not an option. FEL science is advancing rapidly: the UK has a competitive position based on facility use elsewhere, and must invest in this area in order to exploit science opportunities and take a key role in the international community in this exciting field</a:t>
            </a:r>
            <a:r>
              <a:rPr lang="en-GB" sz="2000" dirty="0" smtClean="0"/>
              <a:t>.”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30216" y="469226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Executive Summary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28456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as presented to STFC Science Board 11.02.16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6537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0568" y="1340768"/>
            <a:ext cx="8136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“In </a:t>
            </a:r>
            <a:r>
              <a:rPr lang="en-GB" sz="2000" dirty="0"/>
              <a:t>order to address the majority of the key science challenges, a UK facility would need to deliver </a:t>
            </a:r>
            <a:r>
              <a:rPr lang="en-GB" sz="2000" b="1" dirty="0"/>
              <a:t>hard X-rays</a:t>
            </a:r>
            <a:r>
              <a:rPr lang="en-GB" sz="2000" dirty="0"/>
              <a:t>. To further broaden the range of science which could be tackled, the ideal machine would also have a </a:t>
            </a:r>
            <a:r>
              <a:rPr lang="en-GB" sz="2000" b="1" dirty="0"/>
              <a:t>high repetition rate</a:t>
            </a:r>
            <a:r>
              <a:rPr lang="en-GB" sz="2000" dirty="0"/>
              <a:t>. However, this is likely to be unaffordable as a national facility, so a best compromise specification will need to be defined to fit UK science. This is expected to be an </a:t>
            </a:r>
            <a:r>
              <a:rPr lang="en-GB" sz="2000" b="1" dirty="0"/>
              <a:t>enhanced </a:t>
            </a:r>
            <a:r>
              <a:rPr lang="en-GB" sz="2000" b="1" dirty="0" err="1"/>
              <a:t>SwissFEL</a:t>
            </a:r>
            <a:r>
              <a:rPr lang="en-GB" sz="2000" b="1" dirty="0"/>
              <a:t> like facility</a:t>
            </a:r>
            <a:r>
              <a:rPr lang="en-GB" sz="2000" dirty="0"/>
              <a:t>: </a:t>
            </a:r>
            <a:r>
              <a:rPr lang="en-GB" sz="2000" b="1" dirty="0"/>
              <a:t>a high-energy non-superconducting X-ray FEL</a:t>
            </a:r>
            <a:r>
              <a:rPr lang="en-GB" sz="2000" dirty="0" smtClean="0"/>
              <a:t>.” </a:t>
            </a:r>
          </a:p>
          <a:p>
            <a:endParaRPr lang="en-GB" sz="2000" dirty="0"/>
          </a:p>
          <a:p>
            <a:r>
              <a:rPr lang="en-GB" sz="2000" dirty="0" smtClean="0"/>
              <a:t>“The </a:t>
            </a:r>
            <a:r>
              <a:rPr lang="en-GB" sz="2000" dirty="0"/>
              <a:t>UK has a unique opportunity to co-locate an X-ray FEL with the state-of-the-art ultrafast, high-energy and high-powered auxiliary laser sources currently located at the Harwell Campus. This would equip the UK with world-leading facilities for creating and probing matter at extreme conditions, unmatched by any equivalent facility in the foreseeable future</a:t>
            </a:r>
            <a:r>
              <a:rPr lang="en-GB" sz="2000" dirty="0" smtClean="0"/>
              <a:t>.”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33834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Type of Machine: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0529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DDBA_slides_template3</Template>
  <TotalTime>3572</TotalTime>
  <Words>1995</Words>
  <Application>Microsoft Office PowerPoint</Application>
  <PresentationFormat>On-screen Show (4:3)</PresentationFormat>
  <Paragraphs>411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DDBA_slides_template3</vt:lpstr>
      <vt:lpstr>The FEL Review ... and Beyond R.P. Walker, Diamond Light Source</vt:lpstr>
      <vt:lpstr>PowerPoint Presentation</vt:lpstr>
      <vt:lpstr>Current X-ray FEL Science Highlights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Authorised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Guenther Rehm</dc:creator>
  <cp:lastModifiedBy>rpw22</cp:lastModifiedBy>
  <cp:revision>346</cp:revision>
  <dcterms:created xsi:type="dcterms:W3CDTF">2013-11-19T11:09:08Z</dcterms:created>
  <dcterms:modified xsi:type="dcterms:W3CDTF">2016-04-08T09:22:25Z</dcterms:modified>
</cp:coreProperties>
</file>