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1" r:id="rId5"/>
    <p:sldMasterId id="2147483665" r:id="rId6"/>
  </p:sldMasterIdLst>
  <p:notesMasterIdLst>
    <p:notesMasterId r:id="rId30"/>
  </p:notesMasterIdLst>
  <p:handoutMasterIdLst>
    <p:handoutMasterId r:id="rId31"/>
  </p:handoutMasterIdLst>
  <p:sldIdLst>
    <p:sldId id="276" r:id="rId7"/>
    <p:sldId id="281" r:id="rId8"/>
    <p:sldId id="280" r:id="rId9"/>
    <p:sldId id="292" r:id="rId10"/>
    <p:sldId id="258" r:id="rId11"/>
    <p:sldId id="271" r:id="rId12"/>
    <p:sldId id="260" r:id="rId13"/>
    <p:sldId id="293" r:id="rId14"/>
    <p:sldId id="264" r:id="rId15"/>
    <p:sldId id="272" r:id="rId16"/>
    <p:sldId id="284" r:id="rId17"/>
    <p:sldId id="285" r:id="rId18"/>
    <p:sldId id="291" r:id="rId19"/>
    <p:sldId id="286" r:id="rId20"/>
    <p:sldId id="290" r:id="rId21"/>
    <p:sldId id="278" r:id="rId22"/>
    <p:sldId id="277" r:id="rId23"/>
    <p:sldId id="261" r:id="rId24"/>
    <p:sldId id="287" r:id="rId25"/>
    <p:sldId id="288" r:id="rId26"/>
    <p:sldId id="289" r:id="rId27"/>
    <p:sldId id="266" r:id="rId28"/>
    <p:sldId id="282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70AD47"/>
    <a:srgbClr val="43BB8D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90" autoAdjust="0"/>
    <p:restoredTop sz="94660"/>
  </p:normalViewPr>
  <p:slideViewPr>
    <p:cSldViewPr snapToGrid="0">
      <p:cViewPr>
        <p:scale>
          <a:sx n="110" d="100"/>
          <a:sy n="110" d="100"/>
        </p:scale>
        <p:origin x="1090" y="29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DF7A1C-5DD1-4E5E-A3EE-3159B66D1B0E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5A8D1F4-17A8-4883-97B9-4DA63B130C6E}">
      <dgm:prSet phldrT="[Text]"/>
      <dgm:spPr>
        <a:solidFill>
          <a:srgbClr val="4472C4"/>
        </a:solidFill>
      </dgm:spPr>
      <dgm:t>
        <a:bodyPr/>
        <a:lstStyle/>
        <a:p>
          <a:r>
            <a:rPr lang="en-US" dirty="0" smtClean="0"/>
            <a:t>High Level</a:t>
          </a:r>
          <a:endParaRPr lang="en-US" dirty="0"/>
        </a:p>
      </dgm:t>
    </dgm:pt>
    <dgm:pt modelId="{9AA3AC67-1240-4CF5-A733-C7D55834986F}" type="parTrans" cxnId="{33F9DB62-DA50-4C97-B192-898A848D6262}">
      <dgm:prSet/>
      <dgm:spPr/>
      <dgm:t>
        <a:bodyPr/>
        <a:lstStyle/>
        <a:p>
          <a:endParaRPr lang="en-US"/>
        </a:p>
      </dgm:t>
    </dgm:pt>
    <dgm:pt modelId="{0A4B1D36-FE56-4522-9E75-9C6A465DDB9E}" type="sibTrans" cxnId="{33F9DB62-DA50-4C97-B192-898A848D6262}">
      <dgm:prSet/>
      <dgm:spPr/>
      <dgm:t>
        <a:bodyPr/>
        <a:lstStyle/>
        <a:p>
          <a:endParaRPr lang="en-US"/>
        </a:p>
      </dgm:t>
    </dgm:pt>
    <dgm:pt modelId="{D2CAB4A9-AD9A-46DB-A52B-5253AF166971}">
      <dgm:prSet phldrT="[Text]" custT="1"/>
      <dgm:spPr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r>
            <a:rPr lang="en-US" sz="1600" dirty="0" smtClean="0"/>
            <a:t>Local GUI </a:t>
          </a:r>
          <a:r>
            <a:rPr lang="en-US" sz="1600" dirty="0" smtClean="0"/>
            <a:t>&amp; </a:t>
          </a:r>
          <a:r>
            <a:rPr lang="en-US" sz="1600" dirty="0" err="1" smtClean="0"/>
            <a:t>config</a:t>
          </a:r>
          <a:r>
            <a:rPr lang="en-US" sz="1600" dirty="0" smtClean="0"/>
            <a:t> file</a:t>
          </a:r>
          <a:endParaRPr lang="en-US" sz="1600" dirty="0"/>
        </a:p>
      </dgm:t>
    </dgm:pt>
    <dgm:pt modelId="{27778906-F12D-4F45-B118-ACE5EA59FD3B}" type="parTrans" cxnId="{8AF481F3-244F-4110-926B-FB226874EB65}">
      <dgm:prSet/>
      <dgm:spPr/>
      <dgm:t>
        <a:bodyPr/>
        <a:lstStyle/>
        <a:p>
          <a:endParaRPr lang="en-US"/>
        </a:p>
      </dgm:t>
    </dgm:pt>
    <dgm:pt modelId="{CEBCFE81-4213-46FF-AD17-828A6B43D574}" type="sibTrans" cxnId="{8AF481F3-244F-4110-926B-FB226874EB65}">
      <dgm:prSet/>
      <dgm:spPr/>
      <dgm:t>
        <a:bodyPr/>
        <a:lstStyle/>
        <a:p>
          <a:endParaRPr lang="en-US"/>
        </a:p>
      </dgm:t>
    </dgm:pt>
    <dgm:pt modelId="{BE562C5A-ABAD-4FEB-A5E0-9807E7CB4F33}">
      <dgm:prSet phldrT="[Text]"/>
      <dgm:spPr>
        <a:solidFill>
          <a:srgbClr val="43BB8D"/>
        </a:solidFill>
      </dgm:spPr>
      <dgm:t>
        <a:bodyPr/>
        <a:lstStyle/>
        <a:p>
          <a:r>
            <a:rPr lang="en-US" dirty="0" smtClean="0"/>
            <a:t>Mid Level</a:t>
          </a:r>
          <a:endParaRPr lang="en-US" dirty="0"/>
        </a:p>
      </dgm:t>
    </dgm:pt>
    <dgm:pt modelId="{CBA16EED-DDA6-4733-A998-F97BEF758873}" type="parTrans" cxnId="{34D4AE21-A0C7-46F0-93FA-00CF733102FC}">
      <dgm:prSet/>
      <dgm:spPr/>
      <dgm:t>
        <a:bodyPr/>
        <a:lstStyle/>
        <a:p>
          <a:endParaRPr lang="en-US"/>
        </a:p>
      </dgm:t>
    </dgm:pt>
    <dgm:pt modelId="{7B4F0AAC-24E4-4B94-B546-9222AE014E8F}" type="sibTrans" cxnId="{34D4AE21-A0C7-46F0-93FA-00CF733102FC}">
      <dgm:prSet/>
      <dgm:spPr/>
      <dgm:t>
        <a:bodyPr/>
        <a:lstStyle/>
        <a:p>
          <a:endParaRPr lang="en-US"/>
        </a:p>
      </dgm:t>
    </dgm:pt>
    <dgm:pt modelId="{DA7809D1-CDC0-4D8C-B467-4A8DA729D4A6}">
      <dgm:prSet phldrT="[Text]" custT="1"/>
      <dgm:spPr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r>
            <a:rPr lang="en-US" sz="1600" dirty="0" smtClean="0"/>
            <a:t>C++ &amp; Python </a:t>
          </a:r>
          <a:endParaRPr lang="en-US" sz="1600" dirty="0"/>
        </a:p>
      </dgm:t>
    </dgm:pt>
    <dgm:pt modelId="{15596D4E-E432-45C0-8F4A-FFBCC703B331}" type="parTrans" cxnId="{1343724D-7BA4-4C39-B028-AC47082F2F17}">
      <dgm:prSet/>
      <dgm:spPr/>
      <dgm:t>
        <a:bodyPr/>
        <a:lstStyle/>
        <a:p>
          <a:endParaRPr lang="en-US"/>
        </a:p>
      </dgm:t>
    </dgm:pt>
    <dgm:pt modelId="{496DAA81-A1B7-4160-80E7-A6AE6BFF102B}" type="sibTrans" cxnId="{1343724D-7BA4-4C39-B028-AC47082F2F17}">
      <dgm:prSet/>
      <dgm:spPr/>
      <dgm:t>
        <a:bodyPr/>
        <a:lstStyle/>
        <a:p>
          <a:endParaRPr lang="en-US"/>
        </a:p>
      </dgm:t>
    </dgm:pt>
    <dgm:pt modelId="{753A4B7D-7878-4760-AB1F-6256D6FD32B5}">
      <dgm:prSet phldrT="[Text]"/>
      <dgm:spPr>
        <a:solidFill>
          <a:srgbClr val="70AD47"/>
        </a:solidFill>
      </dgm:spPr>
      <dgm:t>
        <a:bodyPr/>
        <a:lstStyle/>
        <a:p>
          <a:r>
            <a:rPr lang="en-US" dirty="0" smtClean="0"/>
            <a:t>Low Level</a:t>
          </a:r>
          <a:endParaRPr lang="en-US" dirty="0"/>
        </a:p>
      </dgm:t>
    </dgm:pt>
    <dgm:pt modelId="{70E88FFF-DC23-4CB5-9835-A4795DB4CB8B}" type="parTrans" cxnId="{F55BB689-CBB1-497E-A21C-723AB348B8A4}">
      <dgm:prSet/>
      <dgm:spPr/>
      <dgm:t>
        <a:bodyPr/>
        <a:lstStyle/>
        <a:p>
          <a:endParaRPr lang="en-US"/>
        </a:p>
      </dgm:t>
    </dgm:pt>
    <dgm:pt modelId="{F7794A59-1736-49A4-9173-7F060FC806B2}" type="sibTrans" cxnId="{F55BB689-CBB1-497E-A21C-723AB348B8A4}">
      <dgm:prSet/>
      <dgm:spPr/>
      <dgm:t>
        <a:bodyPr/>
        <a:lstStyle/>
        <a:p>
          <a:endParaRPr lang="en-US"/>
        </a:p>
      </dgm:t>
    </dgm:pt>
    <dgm:pt modelId="{2C7E26AD-47AA-4219-B691-7F6CDB3B876B}">
      <dgm:prSet phldrT="[Text]" custT="1"/>
      <dgm:spPr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r>
            <a:rPr lang="en-US" sz="1600" dirty="0" smtClean="0"/>
            <a:t>Control Systems</a:t>
          </a:r>
          <a:endParaRPr lang="en-US" sz="1600" dirty="0"/>
        </a:p>
      </dgm:t>
    </dgm:pt>
    <dgm:pt modelId="{DF12691A-0194-49A1-8EA1-85E17D5CE8B2}" type="parTrans" cxnId="{081C3516-5FE2-45BC-A2A5-0FF8CFD66064}">
      <dgm:prSet/>
      <dgm:spPr/>
      <dgm:t>
        <a:bodyPr/>
        <a:lstStyle/>
        <a:p>
          <a:endParaRPr lang="en-US"/>
        </a:p>
      </dgm:t>
    </dgm:pt>
    <dgm:pt modelId="{0FF7503F-AA6D-43C1-BC08-0BC4433C3B12}" type="sibTrans" cxnId="{081C3516-5FE2-45BC-A2A5-0FF8CFD66064}">
      <dgm:prSet/>
      <dgm:spPr/>
      <dgm:t>
        <a:bodyPr/>
        <a:lstStyle/>
        <a:p>
          <a:endParaRPr lang="en-US"/>
        </a:p>
      </dgm:t>
    </dgm:pt>
    <dgm:pt modelId="{E654FABA-E6A2-40FA-8BE0-D302DE4E5D6A}">
      <dgm:prSet phldrT="[Text]" custT="1"/>
      <dgm:spPr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r>
            <a:rPr lang="en-US" sz="1600" dirty="0" smtClean="0"/>
            <a:t>Human Interaction </a:t>
          </a:r>
          <a:endParaRPr lang="en-US" sz="1600" dirty="0"/>
        </a:p>
      </dgm:t>
    </dgm:pt>
    <dgm:pt modelId="{B94B5C26-5AEC-4134-B34D-2C7E6D6C1C2D}" type="parTrans" cxnId="{F3FF7113-FBD0-40A8-8791-6D1DCCE0E1CA}">
      <dgm:prSet/>
      <dgm:spPr/>
      <dgm:t>
        <a:bodyPr/>
        <a:lstStyle/>
        <a:p>
          <a:endParaRPr lang="en-US"/>
        </a:p>
      </dgm:t>
    </dgm:pt>
    <dgm:pt modelId="{77FF6E44-6AB3-4567-BEB1-AA64DC670708}" type="sibTrans" cxnId="{F3FF7113-FBD0-40A8-8791-6D1DCCE0E1CA}">
      <dgm:prSet/>
      <dgm:spPr/>
      <dgm:t>
        <a:bodyPr/>
        <a:lstStyle/>
        <a:p>
          <a:endParaRPr lang="en-US"/>
        </a:p>
      </dgm:t>
    </dgm:pt>
    <dgm:pt modelId="{F95C0583-81B4-43C8-B6F4-0827569AB0D7}">
      <dgm:prSet phldrT="[Text]" custT="1"/>
      <dgm:spPr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r>
            <a:rPr lang="en-US" sz="1600" dirty="0" smtClean="0"/>
            <a:t>Hardware Interaction</a:t>
          </a:r>
          <a:endParaRPr lang="en-US" sz="1600" dirty="0"/>
        </a:p>
      </dgm:t>
    </dgm:pt>
    <dgm:pt modelId="{9FE85D15-D515-4BC2-B045-6C10C0EE9E7F}" type="parTrans" cxnId="{4823319E-1C0C-414B-A931-F2027D26B2ED}">
      <dgm:prSet/>
      <dgm:spPr/>
      <dgm:t>
        <a:bodyPr/>
        <a:lstStyle/>
        <a:p>
          <a:endParaRPr lang="en-US"/>
        </a:p>
      </dgm:t>
    </dgm:pt>
    <dgm:pt modelId="{4C73D412-5B06-4F7D-A475-FEE82FDC0997}" type="sibTrans" cxnId="{4823319E-1C0C-414B-A931-F2027D26B2ED}">
      <dgm:prSet/>
      <dgm:spPr/>
      <dgm:t>
        <a:bodyPr/>
        <a:lstStyle/>
        <a:p>
          <a:endParaRPr lang="en-US"/>
        </a:p>
      </dgm:t>
    </dgm:pt>
    <dgm:pt modelId="{06DD8167-FFC7-460E-972B-57ABB3D1DB5C}">
      <dgm:prSet phldrT="[Text]" custT="1"/>
      <dgm:spPr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r>
            <a:rPr lang="en-US" sz="1600" dirty="0" smtClean="0"/>
            <a:t>Python</a:t>
          </a:r>
          <a:endParaRPr lang="en-US" sz="1600" dirty="0"/>
        </a:p>
      </dgm:t>
    </dgm:pt>
    <dgm:pt modelId="{70997D33-388D-4F59-A11C-00FFF002A78B}" type="parTrans" cxnId="{3EF72BE6-3E88-4D7A-AE54-279D4EF6E335}">
      <dgm:prSet/>
      <dgm:spPr/>
      <dgm:t>
        <a:bodyPr/>
        <a:lstStyle/>
        <a:p>
          <a:endParaRPr lang="en-US"/>
        </a:p>
      </dgm:t>
    </dgm:pt>
    <dgm:pt modelId="{AB1F3638-D616-41B0-8C6C-5B1200C03BD7}" type="sibTrans" cxnId="{3EF72BE6-3E88-4D7A-AE54-279D4EF6E335}">
      <dgm:prSet/>
      <dgm:spPr/>
      <dgm:t>
        <a:bodyPr/>
        <a:lstStyle/>
        <a:p>
          <a:endParaRPr lang="en-US"/>
        </a:p>
      </dgm:t>
    </dgm:pt>
    <dgm:pt modelId="{B743ED78-3D48-4C9B-AD48-ABB686B1383D}" type="pres">
      <dgm:prSet presAssocID="{B3DF7A1C-5DD1-4E5E-A3EE-3159B66D1B0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8C63065-1A22-46A3-8F11-CCC6F91FEDED}" type="pres">
      <dgm:prSet presAssocID="{55A8D1F4-17A8-4883-97B9-4DA63B130C6E}" presName="composite" presStyleCnt="0"/>
      <dgm:spPr/>
    </dgm:pt>
    <dgm:pt modelId="{CA91AD47-13B1-49BC-856A-5869AE81B320}" type="pres">
      <dgm:prSet presAssocID="{55A8D1F4-17A8-4883-97B9-4DA63B130C6E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2EB572-5BF0-4FA1-BA76-616FB5D0DBB3}" type="pres">
      <dgm:prSet presAssocID="{55A8D1F4-17A8-4883-97B9-4DA63B130C6E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87BE7D-008F-49C5-BDDC-9E52CDB92A6E}" type="pres">
      <dgm:prSet presAssocID="{0A4B1D36-FE56-4522-9E75-9C6A465DDB9E}" presName="sp" presStyleCnt="0"/>
      <dgm:spPr/>
    </dgm:pt>
    <dgm:pt modelId="{BE0B202C-21E0-4084-98C0-0B0A29C3EF9C}" type="pres">
      <dgm:prSet presAssocID="{BE562C5A-ABAD-4FEB-A5E0-9807E7CB4F33}" presName="composite" presStyleCnt="0"/>
      <dgm:spPr/>
    </dgm:pt>
    <dgm:pt modelId="{6FB3A1C1-AB26-4629-B5B3-3DF8325CEB5E}" type="pres">
      <dgm:prSet presAssocID="{BE562C5A-ABAD-4FEB-A5E0-9807E7CB4F33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FB4F3C-9340-459F-BED6-F27AEFFCD86C}" type="pres">
      <dgm:prSet presAssocID="{BE562C5A-ABAD-4FEB-A5E0-9807E7CB4F33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6CE38D-01EE-4A77-9493-4950F8D0F92E}" type="pres">
      <dgm:prSet presAssocID="{7B4F0AAC-24E4-4B94-B546-9222AE014E8F}" presName="sp" presStyleCnt="0"/>
      <dgm:spPr/>
    </dgm:pt>
    <dgm:pt modelId="{9B7578B2-CB6F-4B91-98E7-281FF3B99846}" type="pres">
      <dgm:prSet presAssocID="{753A4B7D-7878-4760-AB1F-6256D6FD32B5}" presName="composite" presStyleCnt="0"/>
      <dgm:spPr/>
    </dgm:pt>
    <dgm:pt modelId="{092B3B97-EEBE-4051-9979-E022BB0ECD21}" type="pres">
      <dgm:prSet presAssocID="{753A4B7D-7878-4760-AB1F-6256D6FD32B5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917C8E-27F7-4C40-9BFF-808003A549F4}" type="pres">
      <dgm:prSet presAssocID="{753A4B7D-7878-4760-AB1F-6256D6FD32B5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7614E48-54B5-46CF-8A01-B271AC354C9B}" type="presOf" srcId="{06DD8167-FFC7-460E-972B-57ABB3D1DB5C}" destId="{B82EB572-5BF0-4FA1-BA76-616FB5D0DBB3}" srcOrd="0" destOrd="1" presId="urn:microsoft.com/office/officeart/2005/8/layout/chevron2"/>
    <dgm:cxn modelId="{081C3516-5FE2-45BC-A2A5-0FF8CFD66064}" srcId="{753A4B7D-7878-4760-AB1F-6256D6FD32B5}" destId="{2C7E26AD-47AA-4219-B691-7F6CDB3B876B}" srcOrd="0" destOrd="0" parTransId="{DF12691A-0194-49A1-8EA1-85E17D5CE8B2}" sibTransId="{0FF7503F-AA6D-43C1-BC08-0BC4433C3B12}"/>
    <dgm:cxn modelId="{1343724D-7BA4-4C39-B028-AC47082F2F17}" srcId="{BE562C5A-ABAD-4FEB-A5E0-9807E7CB4F33}" destId="{DA7809D1-CDC0-4D8C-B467-4A8DA729D4A6}" srcOrd="0" destOrd="0" parTransId="{15596D4E-E432-45C0-8F4A-FFBCC703B331}" sibTransId="{496DAA81-A1B7-4160-80E7-A6AE6BFF102B}"/>
    <dgm:cxn modelId="{4823319E-1C0C-414B-A931-F2027D26B2ED}" srcId="{753A4B7D-7878-4760-AB1F-6256D6FD32B5}" destId="{F95C0583-81B4-43C8-B6F4-0827569AB0D7}" srcOrd="1" destOrd="0" parTransId="{9FE85D15-D515-4BC2-B045-6C10C0EE9E7F}" sibTransId="{4C73D412-5B06-4F7D-A475-FEE82FDC0997}"/>
    <dgm:cxn modelId="{204D85BD-C428-4DE5-912D-7ECDD2D67233}" type="presOf" srcId="{E654FABA-E6A2-40FA-8BE0-D302DE4E5D6A}" destId="{B82EB572-5BF0-4FA1-BA76-616FB5D0DBB3}" srcOrd="0" destOrd="2" presId="urn:microsoft.com/office/officeart/2005/8/layout/chevron2"/>
    <dgm:cxn modelId="{2D487619-439B-44C4-8B5E-A11492EDF510}" type="presOf" srcId="{F95C0583-81B4-43C8-B6F4-0827569AB0D7}" destId="{AA917C8E-27F7-4C40-9BFF-808003A549F4}" srcOrd="0" destOrd="1" presId="urn:microsoft.com/office/officeart/2005/8/layout/chevron2"/>
    <dgm:cxn modelId="{10794F52-9222-4412-B1F1-A8989D5C0375}" type="presOf" srcId="{2C7E26AD-47AA-4219-B691-7F6CDB3B876B}" destId="{AA917C8E-27F7-4C40-9BFF-808003A549F4}" srcOrd="0" destOrd="0" presId="urn:microsoft.com/office/officeart/2005/8/layout/chevron2"/>
    <dgm:cxn modelId="{F55BB689-CBB1-497E-A21C-723AB348B8A4}" srcId="{B3DF7A1C-5DD1-4E5E-A3EE-3159B66D1B0E}" destId="{753A4B7D-7878-4760-AB1F-6256D6FD32B5}" srcOrd="2" destOrd="0" parTransId="{70E88FFF-DC23-4CB5-9835-A4795DB4CB8B}" sibTransId="{F7794A59-1736-49A4-9173-7F060FC806B2}"/>
    <dgm:cxn modelId="{A1A3E0A6-0700-4708-887A-AD6F50AE8424}" type="presOf" srcId="{55A8D1F4-17A8-4883-97B9-4DA63B130C6E}" destId="{CA91AD47-13B1-49BC-856A-5869AE81B320}" srcOrd="0" destOrd="0" presId="urn:microsoft.com/office/officeart/2005/8/layout/chevron2"/>
    <dgm:cxn modelId="{8AF481F3-244F-4110-926B-FB226874EB65}" srcId="{55A8D1F4-17A8-4883-97B9-4DA63B130C6E}" destId="{D2CAB4A9-AD9A-46DB-A52B-5253AF166971}" srcOrd="0" destOrd="0" parTransId="{27778906-F12D-4F45-B118-ACE5EA59FD3B}" sibTransId="{CEBCFE81-4213-46FF-AD17-828A6B43D574}"/>
    <dgm:cxn modelId="{F3FF7113-FBD0-40A8-8791-6D1DCCE0E1CA}" srcId="{55A8D1F4-17A8-4883-97B9-4DA63B130C6E}" destId="{E654FABA-E6A2-40FA-8BE0-D302DE4E5D6A}" srcOrd="2" destOrd="0" parTransId="{B94B5C26-5AEC-4134-B34D-2C7E6D6C1C2D}" sibTransId="{77FF6E44-6AB3-4567-BEB1-AA64DC670708}"/>
    <dgm:cxn modelId="{34D4AE21-A0C7-46F0-93FA-00CF733102FC}" srcId="{B3DF7A1C-5DD1-4E5E-A3EE-3159B66D1B0E}" destId="{BE562C5A-ABAD-4FEB-A5E0-9807E7CB4F33}" srcOrd="1" destOrd="0" parTransId="{CBA16EED-DDA6-4733-A998-F97BEF758873}" sibTransId="{7B4F0AAC-24E4-4B94-B546-9222AE014E8F}"/>
    <dgm:cxn modelId="{33F9DB62-DA50-4C97-B192-898A848D6262}" srcId="{B3DF7A1C-5DD1-4E5E-A3EE-3159B66D1B0E}" destId="{55A8D1F4-17A8-4883-97B9-4DA63B130C6E}" srcOrd="0" destOrd="0" parTransId="{9AA3AC67-1240-4CF5-A733-C7D55834986F}" sibTransId="{0A4B1D36-FE56-4522-9E75-9C6A465DDB9E}"/>
    <dgm:cxn modelId="{3EF72BE6-3E88-4D7A-AE54-279D4EF6E335}" srcId="{55A8D1F4-17A8-4883-97B9-4DA63B130C6E}" destId="{06DD8167-FFC7-460E-972B-57ABB3D1DB5C}" srcOrd="1" destOrd="0" parTransId="{70997D33-388D-4F59-A11C-00FFF002A78B}" sibTransId="{AB1F3638-D616-41B0-8C6C-5B1200C03BD7}"/>
    <dgm:cxn modelId="{72E0B499-8111-42E8-A0D2-99DE3377BEEC}" type="presOf" srcId="{B3DF7A1C-5DD1-4E5E-A3EE-3159B66D1B0E}" destId="{B743ED78-3D48-4C9B-AD48-ABB686B1383D}" srcOrd="0" destOrd="0" presId="urn:microsoft.com/office/officeart/2005/8/layout/chevron2"/>
    <dgm:cxn modelId="{2A4521F9-4BCD-406C-8AC1-A420DB1F615B}" type="presOf" srcId="{DA7809D1-CDC0-4D8C-B467-4A8DA729D4A6}" destId="{B8FB4F3C-9340-459F-BED6-F27AEFFCD86C}" srcOrd="0" destOrd="0" presId="urn:microsoft.com/office/officeart/2005/8/layout/chevron2"/>
    <dgm:cxn modelId="{B6179DD5-A787-44BA-AB85-2D642C585E1A}" type="presOf" srcId="{753A4B7D-7878-4760-AB1F-6256D6FD32B5}" destId="{092B3B97-EEBE-4051-9979-E022BB0ECD21}" srcOrd="0" destOrd="0" presId="urn:microsoft.com/office/officeart/2005/8/layout/chevron2"/>
    <dgm:cxn modelId="{0D4F0FF7-2E30-428F-97C5-01F35A2F1DE4}" type="presOf" srcId="{D2CAB4A9-AD9A-46DB-A52B-5253AF166971}" destId="{B82EB572-5BF0-4FA1-BA76-616FB5D0DBB3}" srcOrd="0" destOrd="0" presId="urn:microsoft.com/office/officeart/2005/8/layout/chevron2"/>
    <dgm:cxn modelId="{14731D65-B80C-47CC-AEAD-FF8A1A64A6C6}" type="presOf" srcId="{BE562C5A-ABAD-4FEB-A5E0-9807E7CB4F33}" destId="{6FB3A1C1-AB26-4629-B5B3-3DF8325CEB5E}" srcOrd="0" destOrd="0" presId="urn:microsoft.com/office/officeart/2005/8/layout/chevron2"/>
    <dgm:cxn modelId="{1064421E-07F4-489B-A85A-83A82DEEB3EC}" type="presParOf" srcId="{B743ED78-3D48-4C9B-AD48-ABB686B1383D}" destId="{58C63065-1A22-46A3-8F11-CCC6F91FEDED}" srcOrd="0" destOrd="0" presId="urn:microsoft.com/office/officeart/2005/8/layout/chevron2"/>
    <dgm:cxn modelId="{73AD6632-B8D9-4CE5-8489-CEDB52692EEE}" type="presParOf" srcId="{58C63065-1A22-46A3-8F11-CCC6F91FEDED}" destId="{CA91AD47-13B1-49BC-856A-5869AE81B320}" srcOrd="0" destOrd="0" presId="urn:microsoft.com/office/officeart/2005/8/layout/chevron2"/>
    <dgm:cxn modelId="{46EBC8C9-F559-4771-AF85-A9A27FC6ECD4}" type="presParOf" srcId="{58C63065-1A22-46A3-8F11-CCC6F91FEDED}" destId="{B82EB572-5BF0-4FA1-BA76-616FB5D0DBB3}" srcOrd="1" destOrd="0" presId="urn:microsoft.com/office/officeart/2005/8/layout/chevron2"/>
    <dgm:cxn modelId="{C20ABA49-DE2A-4BFE-B53C-5EC7952572CE}" type="presParOf" srcId="{B743ED78-3D48-4C9B-AD48-ABB686B1383D}" destId="{2687BE7D-008F-49C5-BDDC-9E52CDB92A6E}" srcOrd="1" destOrd="0" presId="urn:microsoft.com/office/officeart/2005/8/layout/chevron2"/>
    <dgm:cxn modelId="{8D2F59FC-4281-40F2-8E05-0412422F6EAB}" type="presParOf" srcId="{B743ED78-3D48-4C9B-AD48-ABB686B1383D}" destId="{BE0B202C-21E0-4084-98C0-0B0A29C3EF9C}" srcOrd="2" destOrd="0" presId="urn:microsoft.com/office/officeart/2005/8/layout/chevron2"/>
    <dgm:cxn modelId="{E68898AC-949E-47AA-B01E-34B18CB14970}" type="presParOf" srcId="{BE0B202C-21E0-4084-98C0-0B0A29C3EF9C}" destId="{6FB3A1C1-AB26-4629-B5B3-3DF8325CEB5E}" srcOrd="0" destOrd="0" presId="urn:microsoft.com/office/officeart/2005/8/layout/chevron2"/>
    <dgm:cxn modelId="{C47DAD36-9AAB-4CD9-A238-38EF3F3EF28D}" type="presParOf" srcId="{BE0B202C-21E0-4084-98C0-0B0A29C3EF9C}" destId="{B8FB4F3C-9340-459F-BED6-F27AEFFCD86C}" srcOrd="1" destOrd="0" presId="urn:microsoft.com/office/officeart/2005/8/layout/chevron2"/>
    <dgm:cxn modelId="{20362A37-7A31-4024-8965-7E4265CAFDC2}" type="presParOf" srcId="{B743ED78-3D48-4C9B-AD48-ABB686B1383D}" destId="{F06CE38D-01EE-4A77-9493-4950F8D0F92E}" srcOrd="3" destOrd="0" presId="urn:microsoft.com/office/officeart/2005/8/layout/chevron2"/>
    <dgm:cxn modelId="{0BB9510F-AC93-48F9-8605-2B1D193654B3}" type="presParOf" srcId="{B743ED78-3D48-4C9B-AD48-ABB686B1383D}" destId="{9B7578B2-CB6F-4B91-98E7-281FF3B99846}" srcOrd="4" destOrd="0" presId="urn:microsoft.com/office/officeart/2005/8/layout/chevron2"/>
    <dgm:cxn modelId="{075321CA-511B-4E05-AB1C-6FA98A378A90}" type="presParOf" srcId="{9B7578B2-CB6F-4B91-98E7-281FF3B99846}" destId="{092B3B97-EEBE-4051-9979-E022BB0ECD21}" srcOrd="0" destOrd="0" presId="urn:microsoft.com/office/officeart/2005/8/layout/chevron2"/>
    <dgm:cxn modelId="{492328EE-3DE5-43EC-8F95-AEDD1D56F200}" type="presParOf" srcId="{9B7578B2-CB6F-4B91-98E7-281FF3B99846}" destId="{AA917C8E-27F7-4C40-9BFF-808003A549F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91AD47-13B1-49BC-856A-5869AE81B320}">
      <dsp:nvSpPr>
        <dsp:cNvPr id="0" name=""/>
        <dsp:cNvSpPr/>
      </dsp:nvSpPr>
      <dsp:spPr>
        <a:xfrm rot="5400000">
          <a:off x="-201210" y="201635"/>
          <a:ext cx="1341405" cy="938984"/>
        </a:xfrm>
        <a:prstGeom prst="chevron">
          <a:avLst/>
        </a:prstGeom>
        <a:solidFill>
          <a:srgbClr val="4472C4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High Level</a:t>
          </a:r>
          <a:endParaRPr lang="en-US" sz="1700" kern="1200" dirty="0"/>
        </a:p>
      </dsp:txBody>
      <dsp:txXfrm rot="-5400000">
        <a:off x="1" y="469916"/>
        <a:ext cx="938984" cy="402421"/>
      </dsp:txXfrm>
    </dsp:sp>
    <dsp:sp modelId="{B82EB572-5BF0-4FA1-BA76-616FB5D0DBB3}">
      <dsp:nvSpPr>
        <dsp:cNvPr id="0" name=""/>
        <dsp:cNvSpPr/>
      </dsp:nvSpPr>
      <dsp:spPr>
        <a:xfrm rot="5400000">
          <a:off x="1594507" y="-655099"/>
          <a:ext cx="871913" cy="218296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bg1">
              <a:lumMod val="6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Local GUI </a:t>
          </a:r>
          <a:r>
            <a:rPr lang="en-US" sz="1600" kern="1200" dirty="0" smtClean="0"/>
            <a:t>&amp; </a:t>
          </a:r>
          <a:r>
            <a:rPr lang="en-US" sz="1600" kern="1200" dirty="0" err="1" smtClean="0"/>
            <a:t>config</a:t>
          </a:r>
          <a:r>
            <a:rPr lang="en-US" sz="1600" kern="1200" dirty="0" smtClean="0"/>
            <a:t> file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Python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Human Interaction </a:t>
          </a:r>
          <a:endParaRPr lang="en-US" sz="1600" kern="1200" dirty="0"/>
        </a:p>
      </dsp:txBody>
      <dsp:txXfrm rot="-5400000">
        <a:off x="938984" y="42987"/>
        <a:ext cx="2140397" cy="786787"/>
      </dsp:txXfrm>
    </dsp:sp>
    <dsp:sp modelId="{6FB3A1C1-AB26-4629-B5B3-3DF8325CEB5E}">
      <dsp:nvSpPr>
        <dsp:cNvPr id="0" name=""/>
        <dsp:cNvSpPr/>
      </dsp:nvSpPr>
      <dsp:spPr>
        <a:xfrm rot="5400000">
          <a:off x="-201210" y="1345038"/>
          <a:ext cx="1341405" cy="938984"/>
        </a:xfrm>
        <a:prstGeom prst="chevron">
          <a:avLst/>
        </a:prstGeom>
        <a:solidFill>
          <a:srgbClr val="43BB8D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Mid Level</a:t>
          </a:r>
          <a:endParaRPr lang="en-US" sz="1700" kern="1200" dirty="0"/>
        </a:p>
      </dsp:txBody>
      <dsp:txXfrm rot="-5400000">
        <a:off x="1" y="1613319"/>
        <a:ext cx="938984" cy="402421"/>
      </dsp:txXfrm>
    </dsp:sp>
    <dsp:sp modelId="{B8FB4F3C-9340-459F-BED6-F27AEFFCD86C}">
      <dsp:nvSpPr>
        <dsp:cNvPr id="0" name=""/>
        <dsp:cNvSpPr/>
      </dsp:nvSpPr>
      <dsp:spPr>
        <a:xfrm rot="5400000">
          <a:off x="1594507" y="488304"/>
          <a:ext cx="871913" cy="218296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bg1">
              <a:lumMod val="6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C++ &amp; Python </a:t>
          </a:r>
          <a:endParaRPr lang="en-US" sz="1600" kern="1200" dirty="0"/>
        </a:p>
      </dsp:txBody>
      <dsp:txXfrm rot="-5400000">
        <a:off x="938984" y="1186391"/>
        <a:ext cx="2140397" cy="786787"/>
      </dsp:txXfrm>
    </dsp:sp>
    <dsp:sp modelId="{092B3B97-EEBE-4051-9979-E022BB0ECD21}">
      <dsp:nvSpPr>
        <dsp:cNvPr id="0" name=""/>
        <dsp:cNvSpPr/>
      </dsp:nvSpPr>
      <dsp:spPr>
        <a:xfrm rot="5400000">
          <a:off x="-201210" y="2488441"/>
          <a:ext cx="1341405" cy="938984"/>
        </a:xfrm>
        <a:prstGeom prst="chevron">
          <a:avLst/>
        </a:prstGeom>
        <a:solidFill>
          <a:srgbClr val="70AD47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Low Level</a:t>
          </a:r>
          <a:endParaRPr lang="en-US" sz="1700" kern="1200" dirty="0"/>
        </a:p>
      </dsp:txBody>
      <dsp:txXfrm rot="-5400000">
        <a:off x="1" y="2756722"/>
        <a:ext cx="938984" cy="402421"/>
      </dsp:txXfrm>
    </dsp:sp>
    <dsp:sp modelId="{AA917C8E-27F7-4C40-9BFF-808003A549F4}">
      <dsp:nvSpPr>
        <dsp:cNvPr id="0" name=""/>
        <dsp:cNvSpPr/>
      </dsp:nvSpPr>
      <dsp:spPr>
        <a:xfrm rot="5400000">
          <a:off x="1594507" y="1631707"/>
          <a:ext cx="871913" cy="218296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bg1">
              <a:lumMod val="6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Control Systems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Hardware Interaction</a:t>
          </a:r>
          <a:endParaRPr lang="en-US" sz="1600" kern="1200" dirty="0"/>
        </a:p>
      </dsp:txBody>
      <dsp:txXfrm rot="-5400000">
        <a:off x="938984" y="2329794"/>
        <a:ext cx="2140397" cy="7867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759625-798B-4A14-AE15-37EEFA477D42}" type="datetimeFigureOut">
              <a:rPr lang="en-GB" smtClean="0"/>
              <a:t>12/09/2022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CE06F1-04CB-4F9F-98F2-E8183DEE75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1351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13B2EB-6990-4CBD-8BD3-54AE12BFA5BC}" type="datetimeFigureOut">
              <a:rPr lang="en-GB" smtClean="0"/>
              <a:t>12/09/2022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5EA1F0-603B-45ED-9D08-9555366E7F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524720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51244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15772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trace: 0-8ms of powers/phases </a:t>
            </a:r>
            <a:r>
              <a:rPr lang="en-GB" dirty="0" err="1" smtClean="0"/>
              <a:t>fwd</a:t>
            </a:r>
            <a:r>
              <a:rPr lang="en-GB" dirty="0" smtClean="0"/>
              <a:t>/rev</a:t>
            </a:r>
            <a:r>
              <a:rPr lang="en-GB" baseline="0" dirty="0" smtClean="0"/>
              <a:t> for </a:t>
            </a:r>
            <a:r>
              <a:rPr lang="en-GB" dirty="0" smtClean="0"/>
              <a:t>cavity, klystron, probe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5EA1F0-603B-45ED-9D08-9555366E7FC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08765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22294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5EA1F0-603B-45ED-9D08-9555366E7FC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32095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27487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4162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September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Machine Physics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372A-C0E5-4FDA-9E7E-C712E4AC4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8617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September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Machine Physics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372A-C0E5-4FDA-9E7E-C712E4AC4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1844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September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Machine Physics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372A-C0E5-4FDA-9E7E-C712E4AC4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4251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02901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85897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92426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05296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67342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9916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September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Machine Physics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372A-C0E5-4FDA-9E7E-C712E4AC4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1595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September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Machine Physics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372A-C0E5-4FDA-9E7E-C712E4AC4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19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September 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Machine Physics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372A-C0E5-4FDA-9E7E-C712E4AC4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4320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September 2022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Machine Physics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372A-C0E5-4FDA-9E7E-C712E4AC4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273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September 2022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Machine Physics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372A-C0E5-4FDA-9E7E-C712E4AC4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4627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September 2022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Machine Physics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372A-C0E5-4FDA-9E7E-C712E4AC4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793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September 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Machine Physics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372A-C0E5-4FDA-9E7E-C712E4AC4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152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September 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Machine Physics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372A-C0E5-4FDA-9E7E-C712E4AC4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3827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.png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13 September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Machine Physics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4B372A-C0E5-4FDA-9E7E-C712E4AC46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3620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2787FE-8CBB-6248-9619-3941DE55C1B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050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2787FE-8CBB-6248-9619-3941DE55C1B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795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hyperlink" Target="mailto:russell.mclean@stfc.ac.uk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microsoft.com/office/2007/relationships/hdphoto" Target="../media/hdphoto1.wdp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.png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301253" y="2660923"/>
            <a:ext cx="6433502" cy="167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rgbClr val="0070C0"/>
                </a:solidFill>
                <a:latin typeface="+mn-lt"/>
              </a:rPr>
              <a:t>CLARA 400 Hz Automated RF Conditioning</a:t>
            </a:r>
            <a:endParaRPr lang="en-GB" sz="24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2" name="TextBox 7"/>
          <p:cNvSpPr txBox="1">
            <a:spLocks noChangeArrowheads="1"/>
          </p:cNvSpPr>
          <p:nvPr/>
        </p:nvSpPr>
        <p:spPr bwMode="auto">
          <a:xfrm>
            <a:off x="2055179" y="4758045"/>
            <a:ext cx="314296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1800" dirty="0" smtClea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Russell McLean</a:t>
            </a:r>
            <a:endParaRPr lang="en-GB" altLang="en-US" sz="1800" dirty="0">
              <a:solidFill>
                <a:srgbClr val="00308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1800" dirty="0" err="1" smtClea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ASTeC</a:t>
            </a:r>
            <a:r>
              <a:rPr lang="en-GB" altLang="en-US" sz="1800" dirty="0" smtClean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en-US" sz="1800" dirty="0">
                <a:solidFill>
                  <a:srgbClr val="0030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STFC UKRI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1800" dirty="0" smtClean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russell.mclean@stfc.ac.uk</a:t>
            </a:r>
            <a:endParaRPr lang="en-GB" altLang="en-US" sz="1800" dirty="0">
              <a:solidFill>
                <a:srgbClr val="00308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929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September 2022</a:t>
            </a:r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7993" y="5942578"/>
            <a:ext cx="3053168" cy="78050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6317889" y="1560954"/>
                <a:ext cx="5013362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Refactoring and implementation of main controller loop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Binning function -&gt; enabled better mapping between amplitude </a:t>
                </a:r>
                <a:r>
                  <a:rPr lang="en-GB" dirty="0" err="1" smtClean="0"/>
                  <a:t>setpoint</a:t>
                </a:r>
                <a:r>
                  <a:rPr lang="en-GB" dirty="0" smtClean="0"/>
                  <a:t> and power (this can vary e.g. with temperature)</a:t>
                </a:r>
                <a:endParaRPr lang="en-GB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 smtClean="0">
                    <a:solidFill>
                      <a:schemeClr val="tx1"/>
                    </a:solidFill>
                  </a:rPr>
                  <a:t>Logarithmic fast ramping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GB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Average time efficiency of around 90%</a:t>
                </a:r>
                <a:endParaRPr lang="en-GB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7889" y="1560954"/>
                <a:ext cx="5013362" cy="2031325"/>
              </a:xfrm>
              <a:prstGeom prst="rect">
                <a:avLst/>
              </a:prstGeom>
              <a:blipFill>
                <a:blip r:embed="rId3"/>
                <a:stretch>
                  <a:fillRect l="-729" t="-1502" r="-1823" b="-39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530844" y="2761283"/>
            <a:ext cx="528113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V1 </a:t>
            </a:r>
            <a:r>
              <a:rPr lang="en-GB" dirty="0" smtClean="0"/>
              <a:t>was used to condition Gun-10 (Dec 2019 – Feb 2020 )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Average </a:t>
            </a:r>
            <a:r>
              <a:rPr lang="en-GB" dirty="0" smtClean="0"/>
              <a:t>time </a:t>
            </a:r>
            <a:r>
              <a:rPr lang="en-GB" dirty="0" smtClean="0"/>
              <a:t>efficiency of 56</a:t>
            </a:r>
            <a:r>
              <a:rPr lang="en-GB" dirty="0" smtClean="0"/>
              <a:t>% (machine pulsing </a:t>
            </a:r>
            <a:r>
              <a:rPr lang="en-GB" dirty="0" smtClean="0"/>
              <a:t>with power delivered to cavity e.g. no breakdown)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Already more time efficient than “supervised” conditioning</a:t>
            </a:r>
          </a:p>
          <a:p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530844" y="1326042"/>
            <a:ext cx="52811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V1 was </a:t>
            </a:r>
            <a:r>
              <a:rPr lang="en-GB" dirty="0" smtClean="0"/>
              <a:t>used to condition Gun-400 up to 2.5 MW (2018)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Data gathered from cavity probe for Machine Learning training dataset.</a:t>
            </a:r>
          </a:p>
          <a:p>
            <a:endParaRPr lang="en-GB" dirty="0"/>
          </a:p>
        </p:txBody>
      </p:sp>
      <p:sp>
        <p:nvSpPr>
          <p:cNvPr id="10" name="Title 11"/>
          <p:cNvSpPr txBox="1">
            <a:spLocks/>
          </p:cNvSpPr>
          <p:nvPr/>
        </p:nvSpPr>
        <p:spPr>
          <a:xfrm>
            <a:off x="369276" y="243986"/>
            <a:ext cx="11561885" cy="65282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altLang="en-US" sz="4000" b="1" dirty="0" smtClean="0">
                <a:solidFill>
                  <a:srgbClr val="003088"/>
                </a:solidFill>
              </a:rPr>
              <a:t>NO-ARC </a:t>
            </a:r>
            <a:r>
              <a:rPr lang="en-US" altLang="en-US" sz="4000" b="1" dirty="0" smtClean="0">
                <a:solidFill>
                  <a:srgbClr val="003088"/>
                </a:solidFill>
              </a:rPr>
              <a:t>V1 &amp; V2</a:t>
            </a:r>
            <a:r>
              <a:rPr lang="en-US" altLang="en-US" sz="4000" dirty="0" smtClean="0">
                <a:solidFill>
                  <a:srgbClr val="3C8C93"/>
                </a:solidFill>
              </a:rPr>
              <a:t/>
            </a:r>
            <a:br>
              <a:rPr lang="en-US" altLang="en-US" sz="4000" dirty="0" smtClean="0">
                <a:solidFill>
                  <a:srgbClr val="3C8C93"/>
                </a:solidFill>
              </a:rPr>
            </a:br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US" altLang="en-US" sz="4000" dirty="0" smtClean="0"/>
              <a:t/>
            </a:r>
            <a:br>
              <a:rPr lang="en-US" altLang="en-US" sz="4000" dirty="0" smtClean="0"/>
            </a:br>
            <a:r>
              <a:rPr lang="en-US" altLang="en-US" sz="4000" dirty="0" smtClean="0">
                <a:solidFill>
                  <a:srgbClr val="3C8C93"/>
                </a:solidFill>
              </a:rPr>
              <a:t> </a:t>
            </a: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610662" y="1062567"/>
            <a:ext cx="5120207" cy="364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b="1" dirty="0" smtClean="0">
                <a:solidFill>
                  <a:srgbClr val="0070C0"/>
                </a:solidFill>
                <a:latin typeface="+mn-lt"/>
              </a:rPr>
              <a:t>V1</a:t>
            </a:r>
            <a:endParaRPr lang="en-GB" sz="24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6317889" y="1062567"/>
            <a:ext cx="5120207" cy="364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b="1" dirty="0" smtClean="0">
                <a:solidFill>
                  <a:srgbClr val="0070C0"/>
                </a:solidFill>
                <a:latin typeface="+mn-lt"/>
              </a:rPr>
              <a:t>V2</a:t>
            </a:r>
            <a:endParaRPr lang="en-GB" sz="24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372A-C0E5-4FDA-9E7E-C712E4AC468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457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September 2022</a:t>
            </a:r>
            <a:endParaRPr lang="en-GB"/>
          </a:p>
        </p:txBody>
      </p:sp>
      <p:sp>
        <p:nvSpPr>
          <p:cNvPr id="4" name="Title 11"/>
          <p:cNvSpPr txBox="1">
            <a:spLocks/>
          </p:cNvSpPr>
          <p:nvPr/>
        </p:nvSpPr>
        <p:spPr>
          <a:xfrm>
            <a:off x="369276" y="243986"/>
            <a:ext cx="11561885" cy="65282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altLang="en-US" sz="4000" b="1" dirty="0" smtClean="0">
                <a:solidFill>
                  <a:srgbClr val="003088"/>
                </a:solidFill>
              </a:rPr>
              <a:t>NO-ARC </a:t>
            </a:r>
            <a:r>
              <a:rPr lang="en-US" altLang="en-US" sz="4000" b="1" dirty="0" smtClean="0">
                <a:solidFill>
                  <a:srgbClr val="003088"/>
                </a:solidFill>
              </a:rPr>
              <a:t>V3</a:t>
            </a:r>
            <a:r>
              <a:rPr lang="en-US" altLang="en-US" sz="4000" dirty="0" smtClean="0">
                <a:solidFill>
                  <a:srgbClr val="3C8C93"/>
                </a:solidFill>
              </a:rPr>
              <a:t/>
            </a:r>
            <a:br>
              <a:rPr lang="en-US" altLang="en-US" sz="4000" dirty="0" smtClean="0">
                <a:solidFill>
                  <a:srgbClr val="3C8C93"/>
                </a:solidFill>
              </a:rPr>
            </a:br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US" altLang="en-US" sz="4000" dirty="0" smtClean="0"/>
              <a:t/>
            </a:r>
            <a:br>
              <a:rPr lang="en-US" altLang="en-US" sz="4000" dirty="0" smtClean="0"/>
            </a:br>
            <a:r>
              <a:rPr lang="en-US" altLang="en-US" sz="4000" dirty="0" smtClean="0">
                <a:solidFill>
                  <a:srgbClr val="3C8C93"/>
                </a:solidFill>
              </a:rPr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7993" y="5942578"/>
            <a:ext cx="3053168" cy="7805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0662" y="1444693"/>
            <a:ext cx="4827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 smtClean="0"/>
              <a:t>Upgrade to Python3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Upgrade to PyQt5 GUI</a:t>
            </a:r>
            <a:endParaRPr lang="en-GB" dirty="0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610662" y="1080175"/>
            <a:ext cx="3661173" cy="364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b="1" dirty="0" smtClean="0">
                <a:solidFill>
                  <a:srgbClr val="0070C0"/>
                </a:solidFill>
                <a:latin typeface="+mn-lt"/>
              </a:rPr>
              <a:t>Deprecated Software</a:t>
            </a:r>
            <a:endParaRPr lang="en-GB" sz="24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533821" y="2769643"/>
            <a:ext cx="1123406" cy="8011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NO-ARC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7339582" y="1023037"/>
            <a:ext cx="1123406" cy="8011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uTCA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5742428" y="2281424"/>
            <a:ext cx="1123406" cy="8011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CLARA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8751537" y="2126499"/>
            <a:ext cx="1350650" cy="208747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3" name="Elbow Connector 12"/>
          <p:cNvCxnSpPr>
            <a:stCxn id="10" idx="0"/>
            <a:endCxn id="9" idx="1"/>
          </p:cNvCxnSpPr>
          <p:nvPr/>
        </p:nvCxnSpPr>
        <p:spPr>
          <a:xfrm rot="5400000" flipH="1" flipV="1">
            <a:off x="6392960" y="1334803"/>
            <a:ext cx="857792" cy="1035451"/>
          </a:xfrm>
          <a:prstGeom prst="bentConnector2">
            <a:avLst/>
          </a:prstGeom>
          <a:ln w="285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stCxn id="10" idx="3"/>
            <a:endCxn id="22" idx="1"/>
          </p:cNvCxnSpPr>
          <p:nvPr/>
        </p:nvCxnSpPr>
        <p:spPr>
          <a:xfrm flipV="1">
            <a:off x="6865834" y="2682018"/>
            <a:ext cx="473748" cy="1"/>
          </a:xfrm>
          <a:prstGeom prst="bentConnector3">
            <a:avLst>
              <a:gd name="adj1" fmla="val 50000"/>
            </a:avLst>
          </a:prstGeom>
          <a:ln w="285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7339582" y="2281423"/>
            <a:ext cx="1123406" cy="8011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Libera LLRF</a:t>
            </a:r>
            <a:endParaRPr lang="en-GB" dirty="0"/>
          </a:p>
        </p:txBody>
      </p:sp>
      <p:cxnSp>
        <p:nvCxnSpPr>
          <p:cNvPr id="37" name="Elbow Connector 36"/>
          <p:cNvCxnSpPr>
            <a:stCxn id="9" idx="3"/>
            <a:endCxn id="52" idx="0"/>
          </p:cNvCxnSpPr>
          <p:nvPr/>
        </p:nvCxnSpPr>
        <p:spPr>
          <a:xfrm>
            <a:off x="8462988" y="1423632"/>
            <a:ext cx="983162" cy="861857"/>
          </a:xfrm>
          <a:prstGeom prst="bentConnector2">
            <a:avLst/>
          </a:prstGeom>
          <a:ln w="285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22" idx="3"/>
            <a:endCxn id="52" idx="1"/>
          </p:cNvCxnSpPr>
          <p:nvPr/>
        </p:nvCxnSpPr>
        <p:spPr>
          <a:xfrm>
            <a:off x="8462988" y="2682018"/>
            <a:ext cx="421459" cy="4066"/>
          </a:xfrm>
          <a:prstGeom prst="bentConnector3">
            <a:avLst>
              <a:gd name="adj1" fmla="val 50000"/>
            </a:avLst>
          </a:prstGeom>
          <a:ln w="285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8884447" y="2285489"/>
            <a:ext cx="1123406" cy="8011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EPICS</a:t>
            </a:r>
            <a:endParaRPr lang="en-GB" dirty="0"/>
          </a:p>
        </p:txBody>
      </p:sp>
      <p:sp>
        <p:nvSpPr>
          <p:cNvPr id="53" name="Rectangle 52"/>
          <p:cNvSpPr/>
          <p:nvPr/>
        </p:nvSpPr>
        <p:spPr>
          <a:xfrm>
            <a:off x="8887832" y="3237904"/>
            <a:ext cx="1123406" cy="8011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VEPICS</a:t>
            </a:r>
            <a:endParaRPr lang="en-GB" dirty="0"/>
          </a:p>
        </p:txBody>
      </p:sp>
      <p:sp>
        <p:nvSpPr>
          <p:cNvPr id="54" name="Rectangle 53"/>
          <p:cNvSpPr/>
          <p:nvPr/>
        </p:nvSpPr>
        <p:spPr>
          <a:xfrm>
            <a:off x="5742428" y="3237903"/>
            <a:ext cx="1123406" cy="8011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Virtual Accelerator</a:t>
            </a:r>
            <a:endParaRPr lang="en-GB" sz="1400" dirty="0"/>
          </a:p>
        </p:txBody>
      </p:sp>
      <p:cxnSp>
        <p:nvCxnSpPr>
          <p:cNvPr id="71" name="Elbow Connector 70"/>
          <p:cNvCxnSpPr>
            <a:stCxn id="54" idx="3"/>
            <a:endCxn id="53" idx="1"/>
          </p:cNvCxnSpPr>
          <p:nvPr/>
        </p:nvCxnSpPr>
        <p:spPr>
          <a:xfrm>
            <a:off x="6865834" y="3638498"/>
            <a:ext cx="2021998" cy="1"/>
          </a:xfrm>
          <a:prstGeom prst="bentConnector3">
            <a:avLst/>
          </a:prstGeom>
          <a:ln w="285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Elbow Connector 76"/>
          <p:cNvCxnSpPr>
            <a:stCxn id="7" idx="1"/>
            <a:endCxn id="12" idx="3"/>
          </p:cNvCxnSpPr>
          <p:nvPr/>
        </p:nvCxnSpPr>
        <p:spPr>
          <a:xfrm rot="10800000" flipV="1">
            <a:off x="10102187" y="3170237"/>
            <a:ext cx="431634" cy="1"/>
          </a:xfrm>
          <a:prstGeom prst="bentConnector3">
            <a:avLst/>
          </a:prstGeom>
          <a:ln w="285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2"/>
          <p:cNvSpPr txBox="1">
            <a:spLocks noChangeArrowheads="1"/>
          </p:cNvSpPr>
          <p:nvPr/>
        </p:nvSpPr>
        <p:spPr bwMode="auto">
          <a:xfrm>
            <a:off x="610659" y="2165506"/>
            <a:ext cx="3661173" cy="364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b="1" dirty="0" smtClean="0">
                <a:solidFill>
                  <a:srgbClr val="0070C0"/>
                </a:solidFill>
                <a:latin typeface="+mn-lt"/>
              </a:rPr>
              <a:t>400Hz</a:t>
            </a:r>
            <a:endParaRPr lang="en-GB" sz="24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10659" y="2481535"/>
            <a:ext cx="48276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 smtClean="0"/>
              <a:t>Libera decimates </a:t>
            </a:r>
            <a:r>
              <a:rPr lang="en-GB" dirty="0" smtClean="0"/>
              <a:t>at &gt; 100Hz y</a:t>
            </a:r>
            <a:r>
              <a:rPr lang="en-GB" dirty="0" smtClean="0"/>
              <a:t>et we need to check for breakdowns at 400Hz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uTCA crate runs OMED detection at 400Hz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Libera operates as normal</a:t>
            </a:r>
          </a:p>
          <a:p>
            <a:endParaRPr lang="en-GB" dirty="0"/>
          </a:p>
        </p:txBody>
      </p:sp>
      <p:sp>
        <p:nvSpPr>
          <p:cNvPr id="82" name="Rectangle 2"/>
          <p:cNvSpPr txBox="1">
            <a:spLocks noChangeArrowheads="1"/>
          </p:cNvSpPr>
          <p:nvPr/>
        </p:nvSpPr>
        <p:spPr bwMode="auto">
          <a:xfrm>
            <a:off x="610660" y="3798099"/>
            <a:ext cx="3802908" cy="364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b="1" dirty="0" smtClean="0">
                <a:solidFill>
                  <a:srgbClr val="0070C0"/>
                </a:solidFill>
                <a:latin typeface="+mn-lt"/>
              </a:rPr>
              <a:t>Virtual Accelerator</a:t>
            </a:r>
            <a:endParaRPr lang="en-GB" sz="24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24296" y="4175278"/>
            <a:ext cx="73005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 smtClean="0"/>
              <a:t>NO-ARC can connect to an entirely separate controls network (VEPICS)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VEPICS PVs are generated by the virtual accelerator (we define the behaviour)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Can test NO-ARC when machine not operational! 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Live machine time can be spent where it matters 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Testing on </a:t>
            </a:r>
            <a:r>
              <a:rPr lang="en-GB" dirty="0"/>
              <a:t>the real </a:t>
            </a:r>
            <a:r>
              <a:rPr lang="en-GB" dirty="0" smtClean="0"/>
              <a:t>machine is potentially dangerous anyway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84" name="Slide Number Placeholder 8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372A-C0E5-4FDA-9E7E-C712E4AC468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449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September 2022</a:t>
            </a:r>
            <a:endParaRPr lang="en-GB"/>
          </a:p>
        </p:txBody>
      </p:sp>
      <p:sp>
        <p:nvSpPr>
          <p:cNvPr id="4" name="Title 11"/>
          <p:cNvSpPr txBox="1">
            <a:spLocks/>
          </p:cNvSpPr>
          <p:nvPr/>
        </p:nvSpPr>
        <p:spPr>
          <a:xfrm>
            <a:off x="369276" y="243986"/>
            <a:ext cx="11561885" cy="65282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altLang="en-US" sz="4000" b="1" dirty="0" smtClean="0">
                <a:solidFill>
                  <a:srgbClr val="003088"/>
                </a:solidFill>
              </a:rPr>
              <a:t>NO-ARC V4 &amp; Beyond</a:t>
            </a:r>
            <a:r>
              <a:rPr lang="en-US" altLang="en-US" sz="4000" dirty="0" smtClean="0">
                <a:solidFill>
                  <a:srgbClr val="3C8C93"/>
                </a:solidFill>
              </a:rPr>
              <a:t/>
            </a:r>
            <a:br>
              <a:rPr lang="en-US" altLang="en-US" sz="4000" dirty="0" smtClean="0">
                <a:solidFill>
                  <a:srgbClr val="3C8C93"/>
                </a:solidFill>
              </a:rPr>
            </a:br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US" altLang="en-US" sz="4000" dirty="0" smtClean="0"/>
              <a:t/>
            </a:r>
            <a:br>
              <a:rPr lang="en-US" altLang="en-US" sz="4000" dirty="0" smtClean="0"/>
            </a:br>
            <a:r>
              <a:rPr lang="en-US" altLang="en-US" sz="4000" dirty="0" smtClean="0">
                <a:solidFill>
                  <a:srgbClr val="3C8C93"/>
                </a:solidFill>
              </a:rPr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7993" y="5942578"/>
            <a:ext cx="3053168" cy="7805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28020" y="1811656"/>
            <a:ext cx="54759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Configurations for all </a:t>
            </a:r>
            <a:r>
              <a:rPr lang="en-GB" dirty="0" err="1"/>
              <a:t>rf</a:t>
            </a:r>
            <a:r>
              <a:rPr lang="en-GB" dirty="0"/>
              <a:t> structures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Flexibility to choose any/all structures at runtime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Generic case for any test stand?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ML breakdown </a:t>
            </a:r>
            <a:r>
              <a:rPr lang="en-GB" dirty="0"/>
              <a:t>detection </a:t>
            </a:r>
            <a:r>
              <a:rPr lang="en-GB" dirty="0" smtClean="0"/>
              <a:t>algorithm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Store data from EVERY uTCA </a:t>
            </a:r>
            <a:r>
              <a:rPr lang="en-GB" dirty="0"/>
              <a:t>trace </a:t>
            </a:r>
            <a:r>
              <a:rPr lang="en-GB" dirty="0" smtClean="0"/>
              <a:t>(</a:t>
            </a:r>
            <a:r>
              <a:rPr lang="en-GB" dirty="0"/>
              <a:t>400Hz</a:t>
            </a:r>
            <a:r>
              <a:rPr lang="en-GB" dirty="0" smtClean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Around 40GB in 24 hours, potentially 100s of TB by end of conditioning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Can be used for ML training</a:t>
            </a: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Can be used to investigate how dark </a:t>
            </a:r>
            <a:r>
              <a:rPr lang="en-GB" dirty="0"/>
              <a:t>current relates to breakdown </a:t>
            </a:r>
            <a:r>
              <a:rPr lang="en-GB" dirty="0" smtClean="0"/>
              <a:t>events (new breakdown prediction method?)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</a:t>
            </a:r>
            <a:r>
              <a:rPr lang="en-GB" dirty="0" smtClean="0"/>
              <a:t>eb interface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Can be viewed from anywhere simultaneously (many stakeholders)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0025" y="1811656"/>
            <a:ext cx="5051136" cy="324789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372A-C0E5-4FDA-9E7E-C712E4AC468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291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324602" y="3559883"/>
            <a:ext cx="6271490" cy="2223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70C0"/>
                </a:solidFill>
                <a:latin typeface="+mn-lt"/>
              </a:rPr>
              <a:t>Software now widely used in science and engineering applications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70C0"/>
                </a:solidFill>
                <a:latin typeface="+mn-lt"/>
              </a:rPr>
              <a:t>Use will only grow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70C0"/>
                </a:solidFill>
                <a:latin typeface="+mn-lt"/>
              </a:rPr>
              <a:t>Likely will already have to write some code/ will do in future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70C0"/>
                </a:solidFill>
                <a:latin typeface="+mn-lt"/>
              </a:rPr>
              <a:t>How can you do it ‘properly’?</a:t>
            </a:r>
            <a:endParaRPr lang="en-GB" sz="2400" dirty="0" smtClean="0">
              <a:solidFill>
                <a:srgbClr val="0070C0"/>
              </a:solidFill>
              <a:latin typeface="+mn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100" b="1" dirty="0" smtClean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5" name="Title 11"/>
          <p:cNvSpPr txBox="1">
            <a:spLocks/>
          </p:cNvSpPr>
          <p:nvPr/>
        </p:nvSpPr>
        <p:spPr>
          <a:xfrm>
            <a:off x="324602" y="2402116"/>
            <a:ext cx="5725710" cy="115776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altLang="en-US" sz="3600" b="1" dirty="0" smtClean="0">
                <a:solidFill>
                  <a:srgbClr val="003088"/>
                </a:solidFill>
              </a:rPr>
              <a:t>Software Project Management </a:t>
            </a:r>
            <a:endParaRPr lang="en-US" altLang="en-US" sz="3600" b="1" dirty="0" smtClean="0">
              <a:solidFill>
                <a:srgbClr val="003088"/>
              </a:solidFill>
            </a:endParaRPr>
          </a:p>
          <a:p>
            <a:pPr algn="ctr">
              <a:defRPr/>
            </a:pPr>
            <a:r>
              <a:rPr lang="en-US" altLang="en-US" sz="3600" b="1" dirty="0" smtClean="0">
                <a:solidFill>
                  <a:srgbClr val="003088"/>
                </a:solidFill>
              </a:rPr>
              <a:t>For </a:t>
            </a:r>
            <a:r>
              <a:rPr lang="en-US" altLang="en-US" sz="3600" b="1" dirty="0" smtClean="0">
                <a:solidFill>
                  <a:srgbClr val="003088"/>
                </a:solidFill>
              </a:rPr>
              <a:t>Scientists and </a:t>
            </a:r>
            <a:r>
              <a:rPr lang="en-US" altLang="en-US" sz="3600" b="1" dirty="0" smtClean="0">
                <a:solidFill>
                  <a:srgbClr val="003088"/>
                </a:solidFill>
              </a:rPr>
              <a:t>Engineers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r>
              <a:rPr lang="en-US" altLang="en-US" sz="3600" dirty="0" smtClean="0">
                <a:solidFill>
                  <a:srgbClr val="3C8C93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78423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September 2022</a:t>
            </a:r>
            <a:endParaRPr lang="en-GB" dirty="0"/>
          </a:p>
        </p:txBody>
      </p:sp>
      <p:sp>
        <p:nvSpPr>
          <p:cNvPr id="4" name="Title 11"/>
          <p:cNvSpPr txBox="1">
            <a:spLocks/>
          </p:cNvSpPr>
          <p:nvPr/>
        </p:nvSpPr>
        <p:spPr>
          <a:xfrm>
            <a:off x="2632563" y="243986"/>
            <a:ext cx="6926874" cy="115776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altLang="en-US" sz="4000" b="1" dirty="0" smtClean="0">
                <a:solidFill>
                  <a:srgbClr val="003088"/>
                </a:solidFill>
              </a:rPr>
              <a:t>Software Project Management For Scientists and Engineers</a:t>
            </a:r>
            <a:r>
              <a:rPr lang="en-US" altLang="en-US" sz="4000" dirty="0" smtClean="0">
                <a:solidFill>
                  <a:srgbClr val="3C8C93"/>
                </a:solidFill>
              </a:rPr>
              <a:t/>
            </a:r>
            <a:br>
              <a:rPr lang="en-US" altLang="en-US" sz="4000" dirty="0" smtClean="0">
                <a:solidFill>
                  <a:srgbClr val="3C8C93"/>
                </a:solidFill>
              </a:rPr>
            </a:br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US" altLang="en-US" sz="4000" dirty="0" smtClean="0"/>
              <a:t/>
            </a:r>
            <a:br>
              <a:rPr lang="en-US" altLang="en-US" sz="4000" dirty="0" smtClean="0"/>
            </a:br>
            <a:r>
              <a:rPr lang="en-US" altLang="en-US" sz="4000" dirty="0" smtClean="0">
                <a:solidFill>
                  <a:srgbClr val="3C8C93"/>
                </a:solidFill>
              </a:rPr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7993" y="5942578"/>
            <a:ext cx="3053168" cy="7805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08860" y="2058371"/>
            <a:ext cx="48463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Git is a local VCS (free and open source)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Every change is documented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Use a command line or </a:t>
            </a:r>
            <a:r>
              <a:rPr lang="en-GB" dirty="0" err="1" smtClean="0"/>
              <a:t>gui</a:t>
            </a:r>
            <a:r>
              <a:rPr lang="en-GB" dirty="0" smtClean="0"/>
              <a:t> to commit any changes to your code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Can roll back changes</a:t>
            </a:r>
            <a:endParaRPr lang="en-GB" dirty="0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2308860" y="1693853"/>
            <a:ext cx="3661173" cy="364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b="1" dirty="0" smtClean="0">
                <a:solidFill>
                  <a:srgbClr val="0070C0"/>
                </a:solidFill>
                <a:latin typeface="+mn-lt"/>
              </a:rPr>
              <a:t>Version Control</a:t>
            </a:r>
            <a:endParaRPr lang="en-GB" sz="24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08860" y="4178312"/>
            <a:ext cx="55473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GitHub/</a:t>
            </a:r>
            <a:r>
              <a:rPr lang="en-GB" dirty="0" err="1" smtClean="0"/>
              <a:t>GitLab</a:t>
            </a:r>
            <a:r>
              <a:rPr lang="en-GB" dirty="0" smtClean="0"/>
              <a:t> (free websites) for remote hosting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Enables easier collaboration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Can use project management tools such as issue boards and pull requests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More advanced features </a:t>
            </a:r>
            <a:r>
              <a:rPr lang="en-GB" dirty="0" smtClean="0"/>
              <a:t>such as CI/CD tools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2308860" y="3764847"/>
            <a:ext cx="3661173" cy="364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b="1" dirty="0" smtClean="0">
                <a:solidFill>
                  <a:srgbClr val="0070C0"/>
                </a:solidFill>
                <a:latin typeface="+mn-lt"/>
              </a:rPr>
              <a:t>Repository Hosting</a:t>
            </a:r>
            <a:endParaRPr lang="en-GB" sz="2400" b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18084" r="15332"/>
          <a:stretch/>
        </p:blipFill>
        <p:spPr>
          <a:xfrm>
            <a:off x="334184" y="3451806"/>
            <a:ext cx="1867996" cy="154906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790" b="89790" l="9786" r="90286">
                        <a14:foregroundMark x1="21857" y1="42937" x2="21857" y2="42937"/>
                        <a14:foregroundMark x1="19429" y1="43217" x2="24714" y2="66434"/>
                        <a14:foregroundMark x1="53286" y1="64196" x2="62929" y2="65175"/>
                        <a14:foregroundMark x1="71143" y1="40140" x2="71000" y2="58462"/>
                        <a14:foregroundMark x1="81143" y1="33147" x2="80786" y2="59720"/>
                        <a14:foregroundMark x1="71500" y1="24615" x2="70714" y2="25874"/>
                        <a14:foregroundMark x1="71929" y1="23217" x2="71929" y2="23217"/>
                        <a14:foregroundMark x1="70429" y1="20979" x2="70429" y2="20979"/>
                        <a14:foregroundMark x1="61214" y1="38741" x2="61214" y2="38741"/>
                        <a14:foregroundMark x1="62000" y1="50210" x2="62286" y2="43497"/>
                        <a14:foregroundMark x1="53143" y1="52308" x2="52500" y2="38042"/>
                        <a14:foregroundMark x1="53643" y1="38462" x2="59429" y2="37622"/>
                        <a14:foregroundMark x1="64643" y1="37343" x2="59214" y2="37063"/>
                        <a14:foregroundMark x1="62143" y1="42378" x2="60714" y2="39441"/>
                        <a14:foregroundMark x1="65286" y1="38462" x2="64929" y2="34965"/>
                        <a14:foregroundMark x1="30214" y1="73706" x2="39571" y2="53147"/>
                        <a14:foregroundMark x1="28786" y1="26434" x2="38857" y2="46713"/>
                        <a14:foregroundMark x1="68357" y1="35944" x2="72143" y2="37343"/>
                        <a14:foregroundMark x1="77714" y1="37063" x2="80643" y2="27972"/>
                        <a14:foregroundMark x1="78357" y1="36643" x2="84857" y2="36783"/>
                        <a14:foregroundMark x1="69643" y1="22517" x2="73143" y2="25734"/>
                        <a14:foregroundMark x1="68714" y1="62937" x2="75071" y2="62937"/>
                        <a14:foregroundMark x1="80786" y1="58741" x2="86857" y2="62098"/>
                        <a14:foregroundMark x1="52357" y1="75105" x2="61929" y2="75804"/>
                        <a14:foregroundMark x1="63071" y1="64755" x2="62786" y2="74545"/>
                        <a14:foregroundMark x1="52214" y1="75245" x2="53929" y2="50350"/>
                        <a14:foregroundMark x1="54857" y1="52587" x2="62143" y2="50490"/>
                      </a14:backgroundRemoval>
                    </a14:imgEffect>
                  </a14:imgLayer>
                </a14:imgProps>
              </a:ext>
            </a:extLst>
          </a:blip>
          <a:srcRect l="5673" r="4480"/>
          <a:stretch/>
        </p:blipFill>
        <p:spPr>
          <a:xfrm>
            <a:off x="205740" y="1832250"/>
            <a:ext cx="1656582" cy="9416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14260" y="1590179"/>
            <a:ext cx="4425278" cy="3891040"/>
          </a:xfrm>
          <a:prstGeom prst="rect">
            <a:avLst/>
          </a:prstGeom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372A-C0E5-4FDA-9E7E-C712E4AC468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571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5500883" y="2058371"/>
            <a:ext cx="4048627" cy="27716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Rectangle 25"/>
          <p:cNvSpPr/>
          <p:nvPr/>
        </p:nvSpPr>
        <p:spPr>
          <a:xfrm>
            <a:off x="5399333" y="2194839"/>
            <a:ext cx="4028257" cy="27723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Rectangle 24"/>
          <p:cNvSpPr/>
          <p:nvPr/>
        </p:nvSpPr>
        <p:spPr>
          <a:xfrm>
            <a:off x="5296593" y="2337618"/>
            <a:ext cx="4023360" cy="275971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September 2022</a:t>
            </a:r>
            <a:endParaRPr lang="en-GB" dirty="0"/>
          </a:p>
        </p:txBody>
      </p:sp>
      <p:sp>
        <p:nvSpPr>
          <p:cNvPr id="4" name="Title 11"/>
          <p:cNvSpPr txBox="1">
            <a:spLocks/>
          </p:cNvSpPr>
          <p:nvPr/>
        </p:nvSpPr>
        <p:spPr>
          <a:xfrm>
            <a:off x="2632563" y="243986"/>
            <a:ext cx="6926874" cy="115776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altLang="en-US" sz="4000" b="1" dirty="0" smtClean="0">
                <a:solidFill>
                  <a:srgbClr val="003088"/>
                </a:solidFill>
              </a:rPr>
              <a:t>Software Project Management For Scientists and Engineers</a:t>
            </a:r>
            <a:r>
              <a:rPr lang="en-US" altLang="en-US" sz="4000" dirty="0" smtClean="0">
                <a:solidFill>
                  <a:srgbClr val="3C8C93"/>
                </a:solidFill>
              </a:rPr>
              <a:t/>
            </a:r>
            <a:br>
              <a:rPr lang="en-US" altLang="en-US" sz="4000" dirty="0" smtClean="0">
                <a:solidFill>
                  <a:srgbClr val="3C8C93"/>
                </a:solidFill>
              </a:rPr>
            </a:br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US" altLang="en-US" sz="4000" dirty="0" smtClean="0"/>
              <a:t/>
            </a:r>
            <a:br>
              <a:rPr lang="en-US" altLang="en-US" sz="4000" dirty="0" smtClean="0"/>
            </a:br>
            <a:r>
              <a:rPr lang="en-US" altLang="en-US" sz="4000" dirty="0" smtClean="0">
                <a:solidFill>
                  <a:srgbClr val="3C8C93"/>
                </a:solidFill>
              </a:rPr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7993" y="5942578"/>
            <a:ext cx="3053168" cy="7805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2104091"/>
            <a:ext cx="440163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Two key branches: </a:t>
            </a:r>
            <a:r>
              <a:rPr lang="en-GB" b="1" dirty="0" smtClean="0"/>
              <a:t>Main</a:t>
            </a:r>
            <a:r>
              <a:rPr lang="en-GB" dirty="0" smtClean="0"/>
              <a:t> and </a:t>
            </a:r>
            <a:r>
              <a:rPr lang="en-GB" b="1" dirty="0" smtClean="0"/>
              <a:t>Develop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Main: code in production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Develop: staging area for new changes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When </a:t>
            </a:r>
            <a:r>
              <a:rPr lang="en-GB" dirty="0" smtClean="0"/>
              <a:t>making changes do this in a separate branch, which gets merged later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Best to push your branch and merge it in the remote repo where it can be viewed by others, e.g. via a pull request</a:t>
            </a:r>
            <a:endParaRPr lang="en-GB" dirty="0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457200" y="1693853"/>
            <a:ext cx="3661173" cy="364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b="1" dirty="0" smtClean="0">
                <a:solidFill>
                  <a:srgbClr val="0070C0"/>
                </a:solidFill>
                <a:latin typeface="+mn-lt"/>
              </a:rPr>
              <a:t>Git Branching Workflow</a:t>
            </a:r>
            <a:endParaRPr lang="en-GB" sz="24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400173" y="2885728"/>
            <a:ext cx="1287379" cy="9865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develop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899178" y="2885728"/>
            <a:ext cx="1287379" cy="9865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New changes</a:t>
            </a:r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10090010" y="2286834"/>
            <a:ext cx="1346207" cy="9865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main</a:t>
            </a:r>
            <a:endParaRPr lang="en-GB" dirty="0"/>
          </a:p>
        </p:txBody>
      </p:sp>
      <p:cxnSp>
        <p:nvCxnSpPr>
          <p:cNvPr id="18" name="Curved Connector 17"/>
          <p:cNvCxnSpPr>
            <a:stCxn id="27" idx="3"/>
            <a:endCxn id="17" idx="0"/>
          </p:cNvCxnSpPr>
          <p:nvPr/>
        </p:nvCxnSpPr>
        <p:spPr>
          <a:xfrm flipV="1">
            <a:off x="9549510" y="2286834"/>
            <a:ext cx="1213604" cy="1157350"/>
          </a:xfrm>
          <a:prstGeom prst="curvedConnector4">
            <a:avLst>
              <a:gd name="adj1" fmla="val 22268"/>
              <a:gd name="adj2" fmla="val 139492"/>
            </a:avLst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9825981" y="1474962"/>
            <a:ext cx="937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release</a:t>
            </a:r>
          </a:p>
        </p:txBody>
      </p:sp>
      <p:cxnSp>
        <p:nvCxnSpPr>
          <p:cNvPr id="21" name="Straight Arrow Connector 20"/>
          <p:cNvCxnSpPr>
            <a:stCxn id="14" idx="3"/>
            <a:endCxn id="15" idx="1"/>
          </p:cNvCxnSpPr>
          <p:nvPr/>
        </p:nvCxnSpPr>
        <p:spPr>
          <a:xfrm>
            <a:off x="6687552" y="3379023"/>
            <a:ext cx="1211626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7899177" y="2422769"/>
            <a:ext cx="1287379" cy="41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Issue #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6856126" y="3925117"/>
            <a:ext cx="1359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merge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781963" y="2904092"/>
            <a:ext cx="876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branch</a:t>
            </a:r>
            <a:endParaRPr lang="en-GB" dirty="0"/>
          </a:p>
        </p:txBody>
      </p:sp>
      <p:sp>
        <p:nvSpPr>
          <p:cNvPr id="29" name="Rectangle 28"/>
          <p:cNvSpPr/>
          <p:nvPr/>
        </p:nvSpPr>
        <p:spPr>
          <a:xfrm>
            <a:off x="10090009" y="4110742"/>
            <a:ext cx="1346207" cy="9865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Target Host</a:t>
            </a:r>
            <a:endParaRPr lang="en-GB" dirty="0"/>
          </a:p>
        </p:txBody>
      </p:sp>
      <p:cxnSp>
        <p:nvCxnSpPr>
          <p:cNvPr id="30" name="Straight Arrow Connector 29"/>
          <p:cNvCxnSpPr>
            <a:stCxn id="17" idx="2"/>
            <a:endCxn id="29" idx="0"/>
          </p:cNvCxnSpPr>
          <p:nvPr/>
        </p:nvCxnSpPr>
        <p:spPr>
          <a:xfrm flipH="1">
            <a:off x="10763113" y="3273424"/>
            <a:ext cx="1" cy="83731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0840397" y="3444184"/>
            <a:ext cx="909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deploy</a:t>
            </a:r>
            <a:endParaRPr lang="en-GB" dirty="0"/>
          </a:p>
        </p:txBody>
      </p:sp>
      <p:cxnSp>
        <p:nvCxnSpPr>
          <p:cNvPr id="36" name="Elbow Connector 35"/>
          <p:cNvCxnSpPr>
            <a:stCxn id="15" idx="2"/>
            <a:endCxn id="14" idx="2"/>
          </p:cNvCxnSpPr>
          <p:nvPr/>
        </p:nvCxnSpPr>
        <p:spPr>
          <a:xfrm rot="5400000">
            <a:off x="7293366" y="2622816"/>
            <a:ext cx="12700" cy="2499005"/>
          </a:xfrm>
          <a:prstGeom prst="bentConnector3">
            <a:avLst>
              <a:gd name="adj1" fmla="val 4740000"/>
            </a:avLst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Slide Number Placeholder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372A-C0E5-4FDA-9E7E-C712E4AC468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89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sp>
        <p:nvSpPr>
          <p:cNvPr id="8" name="Title 11"/>
          <p:cNvSpPr txBox="1">
            <a:spLocks/>
          </p:cNvSpPr>
          <p:nvPr/>
        </p:nvSpPr>
        <p:spPr>
          <a:xfrm>
            <a:off x="-250111" y="2000487"/>
            <a:ext cx="6522926" cy="65282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altLang="en-US" sz="4800" dirty="0" smtClean="0">
                <a:solidFill>
                  <a:srgbClr val="003088"/>
                </a:solidFill>
                <a:latin typeface="+mn-lt"/>
              </a:rPr>
              <a:t>Conclusions </a:t>
            </a:r>
            <a:r>
              <a:rPr lang="en-US" altLang="en-US" sz="4800" dirty="0" smtClean="0">
                <a:latin typeface="+mn-lt"/>
              </a:rPr>
              <a:t/>
            </a:r>
            <a:br>
              <a:rPr lang="en-US" altLang="en-US" sz="4800" dirty="0" smtClean="0">
                <a:latin typeface="+mn-lt"/>
              </a:rPr>
            </a:br>
            <a:r>
              <a:rPr lang="en-US" altLang="en-US" sz="4800" dirty="0" smtClean="0">
                <a:solidFill>
                  <a:srgbClr val="3C8C93"/>
                </a:solidFill>
                <a:latin typeface="+mn-lt"/>
              </a:rPr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22010" y="2904105"/>
            <a:ext cx="570304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Automated </a:t>
            </a:r>
            <a:r>
              <a:rPr lang="en-GB" dirty="0" smtClean="0"/>
              <a:t>RF</a:t>
            </a:r>
            <a:r>
              <a:rPr lang="en-GB" dirty="0" smtClean="0"/>
              <a:t> </a:t>
            </a:r>
            <a:r>
              <a:rPr lang="en-GB" dirty="0" smtClean="0"/>
              <a:t>conditioning is already more time efficient than supervised </a:t>
            </a:r>
            <a:r>
              <a:rPr lang="en-GB" dirty="0" smtClean="0"/>
              <a:t>conditioning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Ready to test 400Hz conditioning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More features in the works e.g. use of ML breakdown detection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To do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0258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0D8578B-06B8-D44F-871B-381E169CC5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53F8DB5-D875-CF4D-A96F-70F080421F1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sp>
        <p:nvSpPr>
          <p:cNvPr id="7" name="Title 11"/>
          <p:cNvSpPr txBox="1">
            <a:spLocks/>
          </p:cNvSpPr>
          <p:nvPr/>
        </p:nvSpPr>
        <p:spPr>
          <a:xfrm>
            <a:off x="6185875" y="1163825"/>
            <a:ext cx="6913081" cy="8256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altLang="en-US" dirty="0" smtClean="0">
                <a:solidFill>
                  <a:schemeClr val="bg1"/>
                </a:solidFill>
                <a:latin typeface="+mn-lt"/>
              </a:rPr>
              <a:t>Acknowledgments:</a:t>
            </a:r>
            <a:r>
              <a:rPr lang="en-US" altLang="en-US" sz="2000" dirty="0" smtClean="0">
                <a:solidFill>
                  <a:schemeClr val="bg1"/>
                </a:solidFill>
              </a:rPr>
              <a:t/>
            </a:r>
            <a:br>
              <a:rPr lang="en-US" altLang="en-US" sz="2000" dirty="0" smtClean="0">
                <a:solidFill>
                  <a:schemeClr val="bg1"/>
                </a:solidFill>
              </a:rPr>
            </a:br>
            <a:r>
              <a:rPr lang="en-GB" sz="2000" dirty="0" smtClean="0">
                <a:solidFill>
                  <a:schemeClr val="bg1"/>
                </a:solidFill>
              </a:rPr>
              <a:t/>
            </a:r>
            <a:br>
              <a:rPr lang="en-GB" sz="2000" dirty="0" smtClean="0">
                <a:solidFill>
                  <a:schemeClr val="bg1"/>
                </a:solidFill>
              </a:rPr>
            </a:br>
            <a:r>
              <a:rPr lang="en-US" altLang="en-US" sz="2000" dirty="0" smtClean="0">
                <a:solidFill>
                  <a:schemeClr val="bg1"/>
                </a:solidFill>
              </a:rPr>
              <a:t/>
            </a:r>
            <a:br>
              <a:rPr lang="en-US" altLang="en-US" sz="2000" dirty="0" smtClean="0">
                <a:solidFill>
                  <a:schemeClr val="bg1"/>
                </a:solidFill>
              </a:rPr>
            </a:br>
            <a:r>
              <a:rPr lang="en-US" altLang="en-US" sz="2000" dirty="0" smtClean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202322" y="2207764"/>
            <a:ext cx="33046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Thanks to…</a:t>
            </a:r>
          </a:p>
          <a:p>
            <a:pPr algn="ctr"/>
            <a:r>
              <a:rPr lang="en-GB" dirty="0" smtClean="0">
                <a:solidFill>
                  <a:schemeClr val="bg1"/>
                </a:solidFill>
              </a:rPr>
              <a:t>Tony Gilfellon</a:t>
            </a:r>
          </a:p>
          <a:p>
            <a:pPr algn="ctr"/>
            <a:r>
              <a:rPr lang="en-GB" dirty="0" smtClean="0">
                <a:solidFill>
                  <a:schemeClr val="bg1"/>
                </a:solidFill>
              </a:rPr>
              <a:t>Louise Cowie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9320" y="3685092"/>
            <a:ext cx="863393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800" dirty="0">
                <a:solidFill>
                  <a:schemeClr val="bg1"/>
                </a:solidFill>
                <a:ea typeface="+mj-ea"/>
                <a:cs typeface="+mj-cs"/>
              </a:rPr>
              <a:t>Any Questions?</a:t>
            </a:r>
          </a:p>
          <a:p>
            <a:pPr algn="ctr"/>
            <a:endParaRPr lang="en-GB" sz="7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94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September 2022</a:t>
            </a:r>
            <a:endParaRPr lang="en-GB"/>
          </a:p>
        </p:txBody>
      </p:sp>
      <p:sp>
        <p:nvSpPr>
          <p:cNvPr id="4" name="Title 11"/>
          <p:cNvSpPr txBox="1">
            <a:spLocks/>
          </p:cNvSpPr>
          <p:nvPr/>
        </p:nvSpPr>
        <p:spPr>
          <a:xfrm>
            <a:off x="-183970" y="443779"/>
            <a:ext cx="11561885" cy="65282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altLang="en-US" dirty="0" smtClean="0">
                <a:solidFill>
                  <a:srgbClr val="003088"/>
                </a:solidFill>
                <a:latin typeface="+mn-lt"/>
              </a:rPr>
              <a:t>Application of v1</a:t>
            </a:r>
            <a:r>
              <a:rPr lang="en-US" altLang="en-US" sz="2000" dirty="0" smtClean="0">
                <a:solidFill>
                  <a:srgbClr val="3C8C93"/>
                </a:solidFill>
              </a:rPr>
              <a:t/>
            </a:r>
            <a:br>
              <a:rPr lang="en-US" altLang="en-US" sz="2000" dirty="0" smtClean="0">
                <a:solidFill>
                  <a:srgbClr val="3C8C93"/>
                </a:solidFill>
              </a:rPr>
            </a:b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US" altLang="en-US" sz="2000" dirty="0" smtClean="0"/>
              <a:t/>
            </a:r>
            <a:br>
              <a:rPr lang="en-US" altLang="en-US" sz="2000" dirty="0" smtClean="0"/>
            </a:br>
            <a:r>
              <a:rPr lang="en-US" altLang="en-US" sz="2000" dirty="0" smtClean="0">
                <a:solidFill>
                  <a:srgbClr val="3C8C93"/>
                </a:solidFill>
              </a:rPr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7993" y="5942578"/>
            <a:ext cx="3053168" cy="78050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901" y="1067205"/>
            <a:ext cx="5629107" cy="422183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208849" y="3113290"/>
            <a:ext cx="527961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Version 1 of NO-ARC was used to condition Gun-10 (Dec 2019 – Feb 2020 )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Average daily time efficiency of 56%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Already more time efficient than “supervised” conditioning</a:t>
            </a:r>
          </a:p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208851" y="1221489"/>
            <a:ext cx="51690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Version 1 of NO-ARC was also used to condition Gun-400 up to 2.5 MW (2018)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Data gathered from cavity probe for Machine Learning training dataset.</a:t>
            </a:r>
          </a:p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372A-C0E5-4FDA-9E7E-C712E4AC468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032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September 2022</a:t>
            </a:r>
            <a:endParaRPr lang="en-GB"/>
          </a:p>
        </p:txBody>
      </p:sp>
      <p:sp>
        <p:nvSpPr>
          <p:cNvPr id="4" name="Title 11"/>
          <p:cNvSpPr txBox="1">
            <a:spLocks/>
          </p:cNvSpPr>
          <p:nvPr/>
        </p:nvSpPr>
        <p:spPr>
          <a:xfrm>
            <a:off x="1990928" y="197560"/>
            <a:ext cx="5478480" cy="65282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altLang="en-US" dirty="0">
                <a:solidFill>
                  <a:srgbClr val="003088"/>
                </a:solidFill>
                <a:latin typeface="+mn-lt"/>
              </a:rPr>
              <a:t>v</a:t>
            </a:r>
            <a:r>
              <a:rPr lang="en-US" altLang="en-US" dirty="0" smtClean="0">
                <a:solidFill>
                  <a:srgbClr val="003088"/>
                </a:solidFill>
                <a:latin typeface="+mn-lt"/>
              </a:rPr>
              <a:t>1 </a:t>
            </a:r>
            <a:r>
              <a:rPr lang="en-US" altLang="en-US" dirty="0">
                <a:solidFill>
                  <a:srgbClr val="003088"/>
                </a:solidFill>
                <a:latin typeface="+mn-lt"/>
              </a:rPr>
              <a:t>v</a:t>
            </a:r>
            <a:r>
              <a:rPr lang="en-US" altLang="en-US" dirty="0" smtClean="0">
                <a:solidFill>
                  <a:srgbClr val="003088"/>
                </a:solidFill>
                <a:latin typeface="+mn-lt"/>
              </a:rPr>
              <a:t>s v2</a:t>
            </a:r>
            <a:r>
              <a:rPr lang="en-US" altLang="en-US" sz="2000" dirty="0" smtClean="0">
                <a:solidFill>
                  <a:srgbClr val="3C8C93"/>
                </a:solidFill>
              </a:rPr>
              <a:t/>
            </a:r>
            <a:br>
              <a:rPr lang="en-US" altLang="en-US" sz="2000" dirty="0" smtClean="0">
                <a:solidFill>
                  <a:srgbClr val="3C8C93"/>
                </a:solidFill>
              </a:rPr>
            </a:b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US" altLang="en-US" sz="2000" dirty="0" smtClean="0"/>
              <a:t/>
            </a:r>
            <a:br>
              <a:rPr lang="en-US" altLang="en-US" sz="2000" dirty="0" smtClean="0"/>
            </a:br>
            <a:r>
              <a:rPr lang="en-US" altLang="en-US" sz="2000" dirty="0" smtClean="0">
                <a:solidFill>
                  <a:srgbClr val="3C8C93"/>
                </a:solidFill>
              </a:rPr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7993" y="5942578"/>
            <a:ext cx="3053168" cy="78050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69276" y="1146605"/>
                <a:ext cx="5013362" cy="20981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Need for refactoring or “de-</a:t>
                </a:r>
                <a:r>
                  <a:rPr lang="en-GB" dirty="0" err="1"/>
                  <a:t>spaghettification</a:t>
                </a:r>
                <a:r>
                  <a:rPr lang="en-GB" dirty="0" smtClean="0"/>
                  <a:t>”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Decrease single-point-of-failure risk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Binning function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Logarithmic fast ramping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GB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dirty="0" smtClean="0">
                  <a:solidFill>
                    <a:srgbClr val="FF000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DAQ monitor class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Main controller loop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276" y="1146605"/>
                <a:ext cx="5013362" cy="2098138"/>
              </a:xfrm>
              <a:prstGeom prst="rect">
                <a:avLst/>
              </a:prstGeom>
              <a:blipFill>
                <a:blip r:embed="rId3"/>
                <a:stretch>
                  <a:fillRect l="-852" t="-14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872" y="937464"/>
            <a:ext cx="4555965" cy="23049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1338" y="3364041"/>
            <a:ext cx="4555495" cy="230078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16200000">
            <a:off x="4956770" y="4237938"/>
            <a:ext cx="20495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Klystron Forward Power (W)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6717652" y="5701857"/>
            <a:ext cx="27618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Amplitude set points (arb. Units)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4962675" y="1844491"/>
            <a:ext cx="20495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Klystron Forward Power (W)</a:t>
            </a:r>
            <a:endParaRPr lang="en-GB" sz="12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353" y="3007789"/>
            <a:ext cx="3777815" cy="3311525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372A-C0E5-4FDA-9E7E-C712E4AC468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9756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193965" y="1922676"/>
            <a:ext cx="2078182" cy="47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 smtClean="0">
                <a:solidFill>
                  <a:srgbClr val="0070C0"/>
                </a:solidFill>
                <a:latin typeface="+mn-lt"/>
              </a:rPr>
              <a:t>Overview</a:t>
            </a:r>
            <a:endParaRPr lang="en-GB" sz="36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324602" y="2402116"/>
            <a:ext cx="6271490" cy="4275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70C0"/>
                </a:solidFill>
                <a:latin typeface="+mn-lt"/>
              </a:rPr>
              <a:t>CLARA Overview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70C0"/>
                </a:solidFill>
                <a:latin typeface="+mn-lt"/>
              </a:rPr>
              <a:t>RF </a:t>
            </a:r>
            <a:r>
              <a:rPr lang="en-GB" sz="2400" dirty="0" smtClean="0">
                <a:solidFill>
                  <a:srgbClr val="0070C0"/>
                </a:solidFill>
                <a:latin typeface="+mn-lt"/>
              </a:rPr>
              <a:t>Conditioning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70C0"/>
                </a:solidFill>
                <a:latin typeface="+mn-lt"/>
              </a:rPr>
              <a:t>NO-ARC </a:t>
            </a:r>
            <a:r>
              <a:rPr lang="en-GB" sz="2400" dirty="0" smtClean="0">
                <a:solidFill>
                  <a:srgbClr val="0070C0"/>
                </a:solidFill>
                <a:latin typeface="+mn-lt"/>
              </a:rPr>
              <a:t>method</a:t>
            </a:r>
            <a:endParaRPr lang="en-GB" sz="2400" dirty="0" smtClean="0">
              <a:solidFill>
                <a:srgbClr val="0070C0"/>
              </a:solidFill>
              <a:latin typeface="+mn-lt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70C0"/>
                </a:solidFill>
                <a:latin typeface="+mn-lt"/>
              </a:rPr>
              <a:t>NO-ARC </a:t>
            </a:r>
            <a:r>
              <a:rPr lang="en-GB" sz="2400" dirty="0">
                <a:solidFill>
                  <a:srgbClr val="0070C0"/>
                </a:solidFill>
                <a:latin typeface="+mn-lt"/>
              </a:rPr>
              <a:t>V</a:t>
            </a:r>
            <a:r>
              <a:rPr lang="en-GB" sz="2400" dirty="0" smtClean="0">
                <a:solidFill>
                  <a:srgbClr val="0070C0"/>
                </a:solidFill>
                <a:latin typeface="+mn-lt"/>
              </a:rPr>
              <a:t>1 </a:t>
            </a:r>
            <a:r>
              <a:rPr lang="en-GB" sz="2400" dirty="0" smtClean="0">
                <a:solidFill>
                  <a:srgbClr val="0070C0"/>
                </a:solidFill>
                <a:latin typeface="+mn-lt"/>
              </a:rPr>
              <a:t>&amp; </a:t>
            </a:r>
            <a:r>
              <a:rPr lang="en-GB" sz="2400" dirty="0">
                <a:solidFill>
                  <a:srgbClr val="0070C0"/>
                </a:solidFill>
                <a:latin typeface="+mn-lt"/>
              </a:rPr>
              <a:t>V</a:t>
            </a:r>
            <a:r>
              <a:rPr lang="en-GB" sz="2400" dirty="0" smtClean="0">
                <a:solidFill>
                  <a:srgbClr val="0070C0"/>
                </a:solidFill>
                <a:latin typeface="+mn-lt"/>
              </a:rPr>
              <a:t>2</a:t>
            </a:r>
            <a:endParaRPr lang="en-GB" sz="2400" dirty="0" smtClean="0">
              <a:solidFill>
                <a:srgbClr val="0070C0"/>
              </a:solidFill>
              <a:latin typeface="+mn-lt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70C0"/>
                </a:solidFill>
                <a:latin typeface="+mn-lt"/>
              </a:rPr>
              <a:t>NO-ARC </a:t>
            </a:r>
            <a:r>
              <a:rPr lang="en-GB" sz="2400" dirty="0" smtClean="0">
                <a:solidFill>
                  <a:srgbClr val="0070C0"/>
                </a:solidFill>
                <a:latin typeface="+mn-lt"/>
              </a:rPr>
              <a:t>V3 &amp; 400Hz </a:t>
            </a:r>
            <a:r>
              <a:rPr lang="en-GB" sz="2400" dirty="0" smtClean="0">
                <a:solidFill>
                  <a:srgbClr val="0070C0"/>
                </a:solidFill>
                <a:latin typeface="+mn-lt"/>
              </a:rPr>
              <a:t>conditioning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70C0"/>
                </a:solidFill>
                <a:latin typeface="+mn-lt"/>
              </a:rPr>
              <a:t>NO-ARC future work</a:t>
            </a:r>
            <a:endParaRPr lang="en-GB" sz="2400" dirty="0" smtClean="0">
              <a:solidFill>
                <a:srgbClr val="0070C0"/>
              </a:solidFill>
              <a:latin typeface="+mn-lt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70C0"/>
                </a:solidFill>
                <a:latin typeface="+mn-lt"/>
              </a:rPr>
              <a:t>Software project management </a:t>
            </a:r>
            <a:r>
              <a:rPr lang="en-GB" sz="2400" dirty="0" smtClean="0">
                <a:solidFill>
                  <a:srgbClr val="0070C0"/>
                </a:solidFill>
                <a:latin typeface="+mn-lt"/>
              </a:rPr>
              <a:t>tips</a:t>
            </a:r>
            <a:endParaRPr lang="en-GB" sz="2400" dirty="0" smtClean="0">
              <a:solidFill>
                <a:srgbClr val="0070C0"/>
              </a:solidFill>
              <a:latin typeface="+mn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100" b="1" dirty="0" smtClean="0">
              <a:solidFill>
                <a:srgbClr val="0070C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98691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Git &amp; GitHub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8189940" cy="3880773"/>
          </a:xfrm>
        </p:spPr>
        <p:txBody>
          <a:bodyPr>
            <a:normAutofit fontScale="92500" lnSpcReduction="20000"/>
          </a:bodyPr>
          <a:lstStyle/>
          <a:p>
            <a:r>
              <a:rPr lang="en-GB"/>
              <a:t>Git is a local version control tool</a:t>
            </a:r>
          </a:p>
          <a:p>
            <a:r>
              <a:rPr lang="en-GB"/>
              <a:t>You can create different copies (branches) of code and implement different features or fixes on each</a:t>
            </a:r>
          </a:p>
          <a:p>
            <a:r>
              <a:rPr lang="en-GB"/>
              <a:t>All changes get recorded and you can roll back to previous versions</a:t>
            </a:r>
          </a:p>
          <a:p>
            <a:r>
              <a:rPr lang="en-GB"/>
              <a:t>Sites like GitHub and </a:t>
            </a:r>
            <a:r>
              <a:rPr lang="en-GB" err="1"/>
              <a:t>GitLab</a:t>
            </a:r>
            <a:r>
              <a:rPr lang="en-GB"/>
              <a:t> are places to store Git projects (repositories)</a:t>
            </a:r>
          </a:p>
          <a:p>
            <a:r>
              <a:rPr lang="en-GB"/>
              <a:t>Enable collaboration allowing other developers to access the project</a:t>
            </a:r>
          </a:p>
          <a:p>
            <a:r>
              <a:rPr lang="en-GB"/>
              <a:t>Other features form the basis of agile development like project boards, issue reporting, continuous integration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8084" r="15332"/>
          <a:stretch/>
        </p:blipFill>
        <p:spPr>
          <a:xfrm>
            <a:off x="9101890" y="3966822"/>
            <a:ext cx="2598821" cy="215511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5673" r="4480"/>
          <a:stretch/>
        </p:blipFill>
        <p:spPr>
          <a:xfrm>
            <a:off x="8265695" y="602916"/>
            <a:ext cx="3669632" cy="2085895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September 2022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372A-C0E5-4FDA-9E7E-C712E4AC468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3719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Git Workflow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A production and a development branch</a:t>
            </a:r>
          </a:p>
          <a:p>
            <a:r>
              <a:rPr lang="en-GB"/>
              <a:t>Feature branch workflow:</a:t>
            </a:r>
          </a:p>
        </p:txBody>
      </p:sp>
      <p:sp>
        <p:nvSpPr>
          <p:cNvPr id="4" name="Rectangle 3"/>
          <p:cNvSpPr/>
          <p:nvPr/>
        </p:nvSpPr>
        <p:spPr>
          <a:xfrm>
            <a:off x="1094873" y="4608094"/>
            <a:ext cx="1287379" cy="9865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develop</a:t>
            </a:r>
          </a:p>
        </p:txBody>
      </p:sp>
      <p:sp>
        <p:nvSpPr>
          <p:cNvPr id="5" name="Rectangle 4"/>
          <p:cNvSpPr/>
          <p:nvPr/>
        </p:nvSpPr>
        <p:spPr>
          <a:xfrm>
            <a:off x="3593878" y="4608094"/>
            <a:ext cx="1287379" cy="9865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Feat or Fix branch</a:t>
            </a:r>
          </a:p>
        </p:txBody>
      </p:sp>
      <p:sp>
        <p:nvSpPr>
          <p:cNvPr id="6" name="Rectangle 5"/>
          <p:cNvSpPr/>
          <p:nvPr/>
        </p:nvSpPr>
        <p:spPr>
          <a:xfrm>
            <a:off x="6056783" y="4608094"/>
            <a:ext cx="1287379" cy="9865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develop</a:t>
            </a:r>
          </a:p>
        </p:txBody>
      </p:sp>
      <p:sp>
        <p:nvSpPr>
          <p:cNvPr id="7" name="Rectangle 6"/>
          <p:cNvSpPr/>
          <p:nvPr/>
        </p:nvSpPr>
        <p:spPr>
          <a:xfrm>
            <a:off x="7857953" y="4608094"/>
            <a:ext cx="1346207" cy="9865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production</a:t>
            </a:r>
          </a:p>
        </p:txBody>
      </p:sp>
      <p:cxnSp>
        <p:nvCxnSpPr>
          <p:cNvPr id="9" name="Curved Connector 8"/>
          <p:cNvCxnSpPr>
            <a:stCxn id="6" idx="0"/>
            <a:endCxn id="7" idx="0"/>
          </p:cNvCxnSpPr>
          <p:nvPr/>
        </p:nvCxnSpPr>
        <p:spPr>
          <a:xfrm rot="5400000" flipH="1" flipV="1">
            <a:off x="7615765" y="3692802"/>
            <a:ext cx="12700" cy="1830584"/>
          </a:xfrm>
          <a:prstGeom prst="curvedConnector3">
            <a:avLst>
              <a:gd name="adj1" fmla="val 5400000"/>
            </a:avLst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178169" y="3436838"/>
            <a:ext cx="1359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release</a:t>
            </a:r>
          </a:p>
        </p:txBody>
      </p:sp>
      <p:cxnSp>
        <p:nvCxnSpPr>
          <p:cNvPr id="13" name="Straight Arrow Connector 12"/>
          <p:cNvCxnSpPr>
            <a:stCxn id="5" idx="3"/>
            <a:endCxn id="6" idx="1"/>
          </p:cNvCxnSpPr>
          <p:nvPr/>
        </p:nvCxnSpPr>
        <p:spPr>
          <a:xfrm>
            <a:off x="4881257" y="5101389"/>
            <a:ext cx="1175526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4" idx="3"/>
            <a:endCxn id="5" idx="1"/>
          </p:cNvCxnSpPr>
          <p:nvPr/>
        </p:nvCxnSpPr>
        <p:spPr>
          <a:xfrm>
            <a:off x="2382252" y="5101389"/>
            <a:ext cx="1211626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3593877" y="3568705"/>
            <a:ext cx="1287379" cy="9865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/>
              <a:t>issue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975668" y="4626458"/>
            <a:ext cx="1359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merge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476663" y="4626458"/>
            <a:ext cx="1359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copy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September 2022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372A-C0E5-4FDA-9E7E-C712E4AC468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95517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September 2022</a:t>
            </a:r>
            <a:endParaRPr lang="en-GB"/>
          </a:p>
        </p:txBody>
      </p:sp>
      <p:sp>
        <p:nvSpPr>
          <p:cNvPr id="4" name="Title 11"/>
          <p:cNvSpPr txBox="1">
            <a:spLocks/>
          </p:cNvSpPr>
          <p:nvPr/>
        </p:nvSpPr>
        <p:spPr>
          <a:xfrm>
            <a:off x="369276" y="243986"/>
            <a:ext cx="11561885" cy="65282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altLang="en-US" dirty="0" smtClean="0">
                <a:solidFill>
                  <a:srgbClr val="003088"/>
                </a:solidFill>
                <a:latin typeface="+mn-lt"/>
              </a:rPr>
              <a:t>Initial ML Results for HRRG Conditioning</a:t>
            </a:r>
            <a:r>
              <a:rPr lang="en-US" altLang="en-US" sz="2000" dirty="0" smtClean="0">
                <a:solidFill>
                  <a:srgbClr val="3C8C93"/>
                </a:solidFill>
              </a:rPr>
              <a:t/>
            </a:r>
            <a:br>
              <a:rPr lang="en-US" altLang="en-US" sz="2000" dirty="0" smtClean="0">
                <a:solidFill>
                  <a:srgbClr val="3C8C93"/>
                </a:solidFill>
              </a:rPr>
            </a:b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US" altLang="en-US" sz="2000" dirty="0" smtClean="0"/>
              <a:t/>
            </a:r>
            <a:br>
              <a:rPr lang="en-US" altLang="en-US" sz="2000" dirty="0" smtClean="0"/>
            </a:br>
            <a:r>
              <a:rPr lang="en-US" altLang="en-US" sz="2000" dirty="0" smtClean="0">
                <a:solidFill>
                  <a:srgbClr val="3C8C93"/>
                </a:solidFill>
              </a:rPr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7993" y="5942578"/>
            <a:ext cx="3053168" cy="78050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7558" y="1108353"/>
            <a:ext cx="5051136" cy="324789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0662" y="1159985"/>
            <a:ext cx="603561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400 Hz </a:t>
            </a:r>
            <a:r>
              <a:rPr lang="en-GB" b="1" dirty="0" smtClean="0"/>
              <a:t>H</a:t>
            </a:r>
            <a:r>
              <a:rPr lang="en-GB" dirty="0" smtClean="0"/>
              <a:t>igh </a:t>
            </a:r>
            <a:r>
              <a:rPr lang="en-GB" b="1" dirty="0" smtClean="0"/>
              <a:t>R</a:t>
            </a:r>
            <a:r>
              <a:rPr lang="en-GB" dirty="0" smtClean="0"/>
              <a:t>epetition </a:t>
            </a:r>
            <a:r>
              <a:rPr lang="en-GB" b="1" dirty="0" smtClean="0"/>
              <a:t>R</a:t>
            </a:r>
            <a:r>
              <a:rPr lang="en-GB" dirty="0" smtClean="0"/>
              <a:t>ate </a:t>
            </a:r>
            <a:r>
              <a:rPr lang="en-GB" b="1" dirty="0" smtClean="0"/>
              <a:t>G</a:t>
            </a:r>
            <a:r>
              <a:rPr lang="en-GB" dirty="0" smtClean="0"/>
              <a:t>un  was conditioned up to 2.5 MW in 2018.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P</a:t>
            </a:r>
            <a:r>
              <a:rPr lang="en-GB" dirty="0" smtClean="0"/>
              <a:t>rincipal </a:t>
            </a:r>
            <a:r>
              <a:rPr lang="en-GB" b="1" dirty="0" smtClean="0"/>
              <a:t>C</a:t>
            </a:r>
            <a:r>
              <a:rPr lang="en-GB" dirty="0" smtClean="0"/>
              <a:t>omponent </a:t>
            </a:r>
            <a:r>
              <a:rPr lang="en-GB" b="1" dirty="0" smtClean="0"/>
              <a:t>A</a:t>
            </a:r>
            <a:r>
              <a:rPr lang="en-GB" dirty="0" smtClean="0"/>
              <a:t>nalysis, PCA, method used to classify cavity probe traces as either, noise, normal or breakdown.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Good separation achieved in 2 dimensions.</a:t>
            </a:r>
          </a:p>
          <a:p>
            <a:pPr lvl="1"/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276" y="3019834"/>
            <a:ext cx="3298598" cy="338820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84488" y="4465250"/>
            <a:ext cx="66987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From Confusion </a:t>
            </a:r>
            <a:r>
              <a:rPr lang="en-GB" dirty="0" smtClean="0"/>
              <a:t>Matrix: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Accuracy  	(= </a:t>
            </a:r>
            <a:r>
              <a:rPr lang="en-GB" dirty="0"/>
              <a:t>diagonal cells  / all cells) 	= </a:t>
            </a:r>
            <a:r>
              <a:rPr lang="en-GB" dirty="0" smtClean="0"/>
              <a:t>73.37%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Precision  	(= </a:t>
            </a:r>
            <a:r>
              <a:rPr lang="en-GB" dirty="0"/>
              <a:t>147 / 151)                         	= </a:t>
            </a:r>
            <a:r>
              <a:rPr lang="en-GB" dirty="0" smtClean="0"/>
              <a:t>96.08%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Recall </a:t>
            </a:r>
            <a:r>
              <a:rPr lang="en-GB" dirty="0"/>
              <a:t>	 </a:t>
            </a:r>
            <a:r>
              <a:rPr lang="en-GB" dirty="0" smtClean="0"/>
              <a:t>     	(=</a:t>
            </a:r>
            <a:r>
              <a:rPr lang="en-GB" dirty="0"/>
              <a:t>147 / 148)	         	</a:t>
            </a:r>
            <a:r>
              <a:rPr lang="en-GB" dirty="0" smtClean="0"/>
              <a:t>= </a:t>
            </a:r>
            <a:r>
              <a:rPr lang="en-GB" dirty="0"/>
              <a:t>99.32%</a:t>
            </a:r>
          </a:p>
          <a:p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372A-C0E5-4FDA-9E7E-C712E4AC468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133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September 2022</a:t>
            </a:r>
            <a:endParaRPr lang="en-GB"/>
          </a:p>
        </p:txBody>
      </p:sp>
      <p:sp>
        <p:nvSpPr>
          <p:cNvPr id="4" name="Title 11"/>
          <p:cNvSpPr txBox="1">
            <a:spLocks/>
          </p:cNvSpPr>
          <p:nvPr/>
        </p:nvSpPr>
        <p:spPr>
          <a:xfrm>
            <a:off x="369276" y="243986"/>
            <a:ext cx="11561885" cy="65282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altLang="en-US" dirty="0" smtClean="0">
                <a:solidFill>
                  <a:srgbClr val="003088"/>
                </a:solidFill>
                <a:latin typeface="+mn-lt"/>
              </a:rPr>
              <a:t>Initial ML Results for </a:t>
            </a:r>
            <a:r>
              <a:rPr lang="en-US" altLang="en-US" dirty="0" err="1" smtClean="0">
                <a:solidFill>
                  <a:srgbClr val="003088"/>
                </a:solidFill>
                <a:latin typeface="+mn-lt"/>
              </a:rPr>
              <a:t>Linac</a:t>
            </a:r>
            <a:r>
              <a:rPr lang="en-US" altLang="en-US" dirty="0" smtClean="0">
                <a:solidFill>
                  <a:srgbClr val="003088"/>
                </a:solidFill>
                <a:latin typeface="+mn-lt"/>
              </a:rPr>
              <a:t> 1 Conditioning</a:t>
            </a:r>
            <a:r>
              <a:rPr lang="en-US" altLang="en-US" sz="2000" dirty="0" smtClean="0">
                <a:solidFill>
                  <a:srgbClr val="3C8C93"/>
                </a:solidFill>
              </a:rPr>
              <a:t/>
            </a:r>
            <a:br>
              <a:rPr lang="en-US" altLang="en-US" sz="2000" dirty="0" smtClean="0">
                <a:solidFill>
                  <a:srgbClr val="3C8C93"/>
                </a:solidFill>
              </a:rPr>
            </a:b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US" altLang="en-US" sz="2000" dirty="0" smtClean="0"/>
              <a:t/>
            </a:r>
            <a:br>
              <a:rPr lang="en-US" altLang="en-US" sz="2000" dirty="0" smtClean="0"/>
            </a:br>
            <a:r>
              <a:rPr lang="en-US" altLang="en-US" sz="2000" dirty="0" smtClean="0">
                <a:solidFill>
                  <a:srgbClr val="3C8C93"/>
                </a:solidFill>
              </a:rPr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7993" y="5942578"/>
            <a:ext cx="3053168" cy="78050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0993" y="1615890"/>
            <a:ext cx="4330520" cy="324789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0662" y="1159985"/>
            <a:ext cx="603561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Mask breakdown detection flagged 48 breakdowns.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PCA used to classify cavity reverse power traces already flagged as breakdowns into two clusters.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B050"/>
                </a:solidFill>
              </a:rPr>
              <a:t>Normal </a:t>
            </a:r>
            <a:r>
              <a:rPr lang="en-GB" dirty="0" smtClean="0"/>
              <a:t>cluster (n=45) contains no real breakdowns.</a:t>
            </a:r>
            <a:endParaRPr lang="en-GB" b="1" dirty="0" smtClean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FF0000"/>
                </a:solidFill>
              </a:rPr>
              <a:t>Breakdown</a:t>
            </a:r>
            <a:r>
              <a:rPr lang="en-GB" dirty="0" smtClean="0"/>
              <a:t> cluster (n=3) contains the 2 real breakdowns.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1 false positive compared to 46.</a:t>
            </a:r>
          </a:p>
          <a:p>
            <a:pPr lvl="1"/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276" y="3177481"/>
            <a:ext cx="3529170" cy="264687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8469" y="3177481"/>
            <a:ext cx="3529169" cy="2646877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372A-C0E5-4FDA-9E7E-C712E4AC468E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256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September 2022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7993" y="5942578"/>
            <a:ext cx="3053168" cy="780509"/>
          </a:xfrm>
          <a:prstGeom prst="rect">
            <a:avLst/>
          </a:prstGeom>
        </p:spPr>
      </p:pic>
      <p:sp>
        <p:nvSpPr>
          <p:cNvPr id="16" name="Title 11"/>
          <p:cNvSpPr txBox="1">
            <a:spLocks/>
          </p:cNvSpPr>
          <p:nvPr/>
        </p:nvSpPr>
        <p:spPr>
          <a:xfrm>
            <a:off x="930632" y="271039"/>
            <a:ext cx="3907166" cy="65282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088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CLARA &amp; VELA</a:t>
            </a:r>
          </a:p>
          <a:p>
            <a:pPr algn="ctr">
              <a:defRPr/>
            </a:pPr>
            <a:r>
              <a:rPr lang="en-GB" sz="2000" dirty="0">
                <a:solidFill>
                  <a:srgbClr val="003088"/>
                </a:solidFill>
                <a:latin typeface="Calibri" panose="020F0502020204030204"/>
              </a:rPr>
              <a:t>(Daresbury Laboratory)</a:t>
            </a:r>
            <a:endParaRPr lang="en-GB" dirty="0">
              <a:solidFill>
                <a:srgbClr val="003088"/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C8C93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/>
            </a:r>
            <a:b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C8C93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</a:b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/>
            </a:r>
            <a:b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</a:b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/>
            </a:r>
            <a:b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</a:b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C8C93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</a:p>
        </p:txBody>
      </p:sp>
      <p:sp>
        <p:nvSpPr>
          <p:cNvPr id="18" name="TextBox 2"/>
          <p:cNvSpPr txBox="1">
            <a:spLocks noChangeArrowheads="1"/>
          </p:cNvSpPr>
          <p:nvPr/>
        </p:nvSpPr>
        <p:spPr bwMode="auto">
          <a:xfrm>
            <a:off x="469504" y="5115315"/>
            <a:ext cx="521176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200">
                <a:solidFill>
                  <a:srgbClr val="3C8C93"/>
                </a:solidFill>
                <a:latin typeface="Arial" panose="020B0604020202020204" pitchFamily="34" charset="0"/>
                <a:ea typeface="ヒラギノ角ゴ Pro W3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ヒラギノ角ゴ Pro W3"/>
                <a:cs typeface="Calibri" panose="020F0502020204030204" pitchFamily="34" charset="0"/>
              </a:defRPr>
            </a:lvl9pPr>
          </a:lstStyle>
          <a:p>
            <a:pPr lvl="0">
              <a:spcBef>
                <a:spcPct val="0"/>
              </a:spcBef>
              <a:buNone/>
            </a:pPr>
            <a:r>
              <a:rPr lang="en-GB" altLang="en-US" sz="1800" b="1" noProof="0" dirty="0" smtClean="0">
                <a:solidFill>
                  <a:srgbClr val="003088"/>
                </a:solidFill>
                <a:latin typeface="Calibri" panose="020F0502020204030204"/>
              </a:rPr>
              <a:t>VELA</a:t>
            </a:r>
            <a:r>
              <a:rPr kumimoji="0" lang="en-GB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- </a:t>
            </a:r>
            <a:r>
              <a:rPr lang="en-GB" sz="1800" b="1" dirty="0" smtClean="0">
                <a:solidFill>
                  <a:srgbClr val="003088"/>
                </a:solidFill>
                <a:latin typeface="Calibri" panose="020F0502020204030204"/>
              </a:rPr>
              <a:t>V</a:t>
            </a:r>
            <a:r>
              <a:rPr lang="en-GB" sz="1800" dirty="0" smtClean="0">
                <a:solidFill>
                  <a:srgbClr val="003088"/>
                </a:solidFill>
                <a:latin typeface="Calibri" panose="020F0502020204030204"/>
              </a:rPr>
              <a:t>ersatile </a:t>
            </a:r>
            <a:r>
              <a:rPr lang="en-GB" sz="1800" b="1" dirty="0">
                <a:solidFill>
                  <a:srgbClr val="003088"/>
                </a:solidFill>
                <a:latin typeface="Calibri" panose="020F0502020204030204"/>
              </a:rPr>
              <a:t>E</a:t>
            </a:r>
            <a:r>
              <a:rPr lang="en-GB" sz="1800" dirty="0">
                <a:solidFill>
                  <a:srgbClr val="003088"/>
                </a:solidFill>
                <a:latin typeface="Calibri" panose="020F0502020204030204"/>
              </a:rPr>
              <a:t>lectron </a:t>
            </a:r>
            <a:r>
              <a:rPr lang="en-GB" sz="1800" b="1" dirty="0">
                <a:solidFill>
                  <a:srgbClr val="003088"/>
                </a:solidFill>
                <a:latin typeface="Calibri" panose="020F0502020204030204"/>
              </a:rPr>
              <a:t>L</a:t>
            </a:r>
            <a:r>
              <a:rPr lang="en-GB" sz="1800" dirty="0">
                <a:solidFill>
                  <a:srgbClr val="003088"/>
                </a:solidFill>
                <a:latin typeface="Calibri" panose="020F0502020204030204"/>
              </a:rPr>
              <a:t>inear </a:t>
            </a:r>
            <a:r>
              <a:rPr lang="en-GB" sz="1800" b="1" dirty="0">
                <a:solidFill>
                  <a:srgbClr val="003088"/>
                </a:solidFill>
                <a:latin typeface="Calibri" panose="020F0502020204030204"/>
              </a:rPr>
              <a:t>A</a:t>
            </a:r>
            <a:r>
              <a:rPr lang="en-GB" sz="1800" dirty="0">
                <a:solidFill>
                  <a:srgbClr val="003088"/>
                </a:solidFill>
                <a:latin typeface="Calibri" panose="020F0502020204030204"/>
              </a:rPr>
              <a:t>ccelerator </a:t>
            </a:r>
            <a:r>
              <a:rPr kumimoji="0" lang="en-GB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is designed </a:t>
            </a: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to provide a </a:t>
            </a:r>
            <a:r>
              <a:rPr kumimoji="0" lang="en-GB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high-quality</a:t>
            </a:r>
            <a:r>
              <a:rPr kumimoji="0" lang="en-GB" alt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GB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electron </a:t>
            </a: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beam for industrial and academic applications.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201D3E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9504" y="3914986"/>
            <a:ext cx="52117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0"/>
              </a:spcBef>
            </a:pPr>
            <a:r>
              <a:rPr lang="en-GB" b="1" dirty="0" smtClean="0">
                <a:solidFill>
                  <a:srgbClr val="003088"/>
                </a:solidFill>
              </a:rPr>
              <a:t>CLARA -</a:t>
            </a:r>
            <a:r>
              <a:rPr kumimoji="0" lang="en-GB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en-GB" b="1" dirty="0">
                <a:solidFill>
                  <a:srgbClr val="003088"/>
                </a:solidFill>
              </a:rPr>
              <a:t>C</a:t>
            </a:r>
            <a:r>
              <a:rPr lang="en-GB" dirty="0">
                <a:solidFill>
                  <a:srgbClr val="003088"/>
                </a:solidFill>
              </a:rPr>
              <a:t>ompact </a:t>
            </a:r>
            <a:r>
              <a:rPr lang="en-GB" b="1" dirty="0">
                <a:solidFill>
                  <a:srgbClr val="003088"/>
                </a:solidFill>
              </a:rPr>
              <a:t>L</a:t>
            </a:r>
            <a:r>
              <a:rPr lang="en-GB" dirty="0">
                <a:solidFill>
                  <a:srgbClr val="003088"/>
                </a:solidFill>
              </a:rPr>
              <a:t>inear </a:t>
            </a:r>
            <a:r>
              <a:rPr lang="en-GB" b="1" dirty="0">
                <a:solidFill>
                  <a:srgbClr val="003088"/>
                </a:solidFill>
              </a:rPr>
              <a:t>A</a:t>
            </a:r>
            <a:r>
              <a:rPr lang="en-GB" dirty="0">
                <a:solidFill>
                  <a:srgbClr val="003088"/>
                </a:solidFill>
              </a:rPr>
              <a:t>ccelerator for </a:t>
            </a:r>
            <a:r>
              <a:rPr lang="en-GB" b="1" dirty="0">
                <a:solidFill>
                  <a:srgbClr val="003088"/>
                </a:solidFill>
              </a:rPr>
              <a:t>R</a:t>
            </a:r>
            <a:r>
              <a:rPr lang="en-GB" dirty="0">
                <a:solidFill>
                  <a:srgbClr val="003088"/>
                </a:solidFill>
              </a:rPr>
              <a:t>esearch and </a:t>
            </a:r>
            <a:r>
              <a:rPr lang="en-GB" b="1" dirty="0">
                <a:solidFill>
                  <a:srgbClr val="003088"/>
                </a:solidFill>
              </a:rPr>
              <a:t>A</a:t>
            </a:r>
            <a:r>
              <a:rPr lang="en-GB" dirty="0">
                <a:solidFill>
                  <a:srgbClr val="003088"/>
                </a:solidFill>
              </a:rPr>
              <a:t>pplications </a:t>
            </a:r>
            <a:r>
              <a:rPr kumimoji="0" lang="en-GB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is </a:t>
            </a: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designed to be a flexible </a:t>
            </a:r>
            <a:r>
              <a:rPr kumimoji="0" lang="en-GB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250MeV </a:t>
            </a: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test </a:t>
            </a:r>
            <a:r>
              <a:rPr kumimoji="0" lang="en-GB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facility</a:t>
            </a:r>
            <a:r>
              <a:rPr kumimoji="0" lang="en-GB" alt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(still expanding, currently at 40MeV).</a:t>
            </a:r>
            <a:endParaRPr kumimoji="0" lang="en-GB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201D3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201D3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itle 11"/>
          <p:cNvSpPr txBox="1">
            <a:spLocks/>
          </p:cNvSpPr>
          <p:nvPr/>
        </p:nvSpPr>
        <p:spPr>
          <a:xfrm>
            <a:off x="6856196" y="271039"/>
            <a:ext cx="3907166" cy="65282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088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LRRG &amp; HRRG</a:t>
            </a:r>
            <a:endParaRPr lang="en-GB" sz="4800" dirty="0">
              <a:solidFill>
                <a:srgbClr val="003088"/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C8C93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/>
            </a:r>
            <a:b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C8C93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</a:b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/>
            </a:r>
            <a:b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</a:b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/>
            </a:r>
            <a:b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</a:b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C8C93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954" y="3646931"/>
            <a:ext cx="2823026" cy="19761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154" y="1159440"/>
            <a:ext cx="2817826" cy="225191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235981" y="1415845"/>
            <a:ext cx="25430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LRRG / Gun-10</a:t>
            </a:r>
          </a:p>
          <a:p>
            <a:pPr algn="ctr"/>
            <a:r>
              <a:rPr lang="en-GB" b="1" dirty="0" smtClean="0"/>
              <a:t>L</a:t>
            </a:r>
            <a:r>
              <a:rPr lang="en-GB" dirty="0" smtClean="0"/>
              <a:t>ow </a:t>
            </a:r>
            <a:r>
              <a:rPr lang="en-GB" b="1" dirty="0" smtClean="0"/>
              <a:t>R</a:t>
            </a:r>
            <a:r>
              <a:rPr lang="en-GB" dirty="0" smtClean="0"/>
              <a:t>epetition </a:t>
            </a:r>
            <a:r>
              <a:rPr lang="en-GB" b="1" dirty="0" smtClean="0"/>
              <a:t>R</a:t>
            </a:r>
            <a:r>
              <a:rPr lang="en-GB" dirty="0" smtClean="0"/>
              <a:t>ate </a:t>
            </a:r>
            <a:r>
              <a:rPr lang="en-GB" b="1" dirty="0" smtClean="0"/>
              <a:t>G</a:t>
            </a:r>
            <a:r>
              <a:rPr lang="en-GB" dirty="0" smtClean="0"/>
              <a:t>un</a:t>
            </a:r>
          </a:p>
          <a:p>
            <a:pPr algn="ctr"/>
            <a:r>
              <a:rPr lang="en-GB" dirty="0" smtClean="0"/>
              <a:t>10Hz </a:t>
            </a:r>
          </a:p>
          <a:p>
            <a:pPr algn="ctr"/>
            <a:r>
              <a:rPr lang="en-GB" dirty="0" smtClean="0"/>
              <a:t>2.5 cells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9317141" y="3851540"/>
            <a:ext cx="26140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HRRG / Gun-400</a:t>
            </a:r>
          </a:p>
          <a:p>
            <a:pPr algn="ctr"/>
            <a:r>
              <a:rPr lang="en-GB" b="1" dirty="0" smtClean="0"/>
              <a:t>H</a:t>
            </a:r>
            <a:r>
              <a:rPr lang="en-GB" dirty="0" smtClean="0"/>
              <a:t>igh </a:t>
            </a:r>
            <a:r>
              <a:rPr lang="en-GB" b="1" dirty="0" smtClean="0"/>
              <a:t>R</a:t>
            </a:r>
            <a:r>
              <a:rPr lang="en-GB" dirty="0" smtClean="0"/>
              <a:t>epetition </a:t>
            </a:r>
            <a:r>
              <a:rPr lang="en-GB" b="1" dirty="0" smtClean="0"/>
              <a:t>R</a:t>
            </a:r>
            <a:r>
              <a:rPr lang="en-GB" dirty="0" smtClean="0"/>
              <a:t>ate </a:t>
            </a:r>
            <a:r>
              <a:rPr lang="en-GB" b="1" dirty="0" smtClean="0"/>
              <a:t>G</a:t>
            </a:r>
            <a:r>
              <a:rPr lang="en-GB" dirty="0" smtClean="0"/>
              <a:t>un</a:t>
            </a:r>
          </a:p>
          <a:p>
            <a:pPr algn="ctr"/>
            <a:r>
              <a:rPr lang="en-GB" dirty="0" smtClean="0"/>
              <a:t>400Hz </a:t>
            </a:r>
          </a:p>
          <a:p>
            <a:pPr algn="ctr"/>
            <a:r>
              <a:rPr lang="en-GB" dirty="0"/>
              <a:t>1</a:t>
            </a:r>
            <a:r>
              <a:rPr lang="en-GB" dirty="0" smtClean="0"/>
              <a:t>.5 cells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92" y="1560683"/>
            <a:ext cx="5472930" cy="155817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372A-C0E5-4FDA-9E7E-C712E4AC468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812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September 2022</a:t>
            </a:r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7993" y="5942578"/>
            <a:ext cx="3053168" cy="78050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711172" cy="6858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372A-C0E5-4FDA-9E7E-C712E4AC468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4977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1"/>
          <p:cNvSpPr txBox="1">
            <a:spLocks/>
          </p:cNvSpPr>
          <p:nvPr/>
        </p:nvSpPr>
        <p:spPr>
          <a:xfrm>
            <a:off x="369276" y="243986"/>
            <a:ext cx="11561885" cy="65282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altLang="en-US" dirty="0" smtClean="0">
                <a:solidFill>
                  <a:srgbClr val="003088"/>
                </a:solidFill>
                <a:latin typeface="+mn-lt"/>
              </a:rPr>
              <a:t>Motivation for Automating RF Conditioning</a:t>
            </a:r>
            <a:r>
              <a:rPr lang="en-US" altLang="en-US" sz="2000" dirty="0" smtClean="0">
                <a:solidFill>
                  <a:srgbClr val="3C8C93"/>
                </a:solidFill>
              </a:rPr>
              <a:t/>
            </a:r>
            <a:br>
              <a:rPr lang="en-US" altLang="en-US" sz="2000" dirty="0" smtClean="0">
                <a:solidFill>
                  <a:srgbClr val="3C8C93"/>
                </a:solidFill>
              </a:rPr>
            </a:b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US" altLang="en-US" sz="2000" dirty="0" smtClean="0"/>
              <a:t/>
            </a:r>
            <a:br>
              <a:rPr lang="en-US" altLang="en-US" sz="2000" dirty="0" smtClean="0"/>
            </a:br>
            <a:r>
              <a:rPr lang="en-US" altLang="en-US" sz="2000" dirty="0" smtClean="0">
                <a:solidFill>
                  <a:srgbClr val="3C8C93"/>
                </a:solidFill>
              </a:rPr>
              <a:t> 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September 2022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7993" y="5942578"/>
            <a:ext cx="3053168" cy="78050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84347" y="3675982"/>
            <a:ext cx="626120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Increased reaction timescales (&lt; 10 </a:t>
            </a:r>
            <a:r>
              <a:rPr lang="en-GB" dirty="0" err="1" smtClean="0"/>
              <a:t>ms</a:t>
            </a:r>
            <a:r>
              <a:rPr lang="en-GB" dirty="0" smtClean="0"/>
              <a:t> compared to &gt; 200 </a:t>
            </a:r>
            <a:r>
              <a:rPr lang="en-GB" dirty="0" err="1" smtClean="0"/>
              <a:t>ms</a:t>
            </a:r>
            <a:r>
              <a:rPr lang="en-GB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Minimises damage to high gradient structures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More time </a:t>
            </a:r>
            <a:r>
              <a:rPr lang="en-GB" dirty="0"/>
              <a:t>efficient 24 hr unmanned </a:t>
            </a:r>
            <a:r>
              <a:rPr lang="en-GB" dirty="0" smtClean="0"/>
              <a:t>operation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More rapid </a:t>
            </a:r>
            <a:r>
              <a:rPr lang="en-GB" dirty="0" smtClean="0"/>
              <a:t>conditioning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Repeatability &amp; standardised </a:t>
            </a:r>
            <a:r>
              <a:rPr lang="en-GB" dirty="0"/>
              <a:t>breakdown </a:t>
            </a:r>
            <a:r>
              <a:rPr lang="en-GB" dirty="0" smtClean="0"/>
              <a:t>detection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Recording of data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Different conditioning approaches are configurable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285" y="2370093"/>
            <a:ext cx="2894697" cy="282958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556131" y="5288760"/>
            <a:ext cx="56358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/>
              <a:t>Photo courtesy of </a:t>
            </a:r>
            <a:r>
              <a:rPr lang="en-GB" sz="800" dirty="0"/>
              <a:t>Jan W. </a:t>
            </a:r>
            <a:r>
              <a:rPr lang="en-GB" sz="800" dirty="0" err="1" smtClean="0"/>
              <a:t>Kovermann</a:t>
            </a:r>
            <a:r>
              <a:rPr lang="en-GB" sz="800" dirty="0" smtClean="0"/>
              <a:t>, 2010 </a:t>
            </a:r>
            <a:r>
              <a:rPr lang="en-GB" sz="800" dirty="0"/>
              <a:t>(Available at https://indico.cern.ch/event/127284/contributions/1344829/attachments/82105/117647/CLICtalk.pdf)</a:t>
            </a:r>
          </a:p>
        </p:txBody>
      </p:sp>
      <p:sp>
        <p:nvSpPr>
          <p:cNvPr id="3" name="Rectangle 2"/>
          <p:cNvSpPr/>
          <p:nvPr/>
        </p:nvSpPr>
        <p:spPr>
          <a:xfrm>
            <a:off x="684347" y="1547734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Cavity material cannot instantly cope with high E-fields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Introduction of power into the cavity gradually until operating power is </a:t>
            </a:r>
            <a:r>
              <a:rPr lang="en-GB" dirty="0" smtClean="0"/>
              <a:t>reached (</a:t>
            </a:r>
            <a:r>
              <a:rPr lang="en-GB" b="1" dirty="0" smtClean="0"/>
              <a:t>conditioning</a:t>
            </a:r>
            <a:r>
              <a:rPr lang="en-GB" dirty="0" smtClean="0"/>
              <a:t>)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Avoids excessive breakdowns which can damage the </a:t>
            </a:r>
            <a:r>
              <a:rPr lang="en-GB" dirty="0" smtClean="0"/>
              <a:t>structure</a:t>
            </a:r>
            <a:endParaRPr lang="en-GB" dirty="0" smtClean="0"/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954112" y="1205746"/>
            <a:ext cx="2425751" cy="364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b="1" dirty="0" smtClean="0">
                <a:solidFill>
                  <a:srgbClr val="0070C0"/>
                </a:solidFill>
                <a:latin typeface="+mn-lt"/>
              </a:rPr>
              <a:t>Breakdowns</a:t>
            </a:r>
            <a:endParaRPr lang="en-GB" sz="24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954112" y="3311464"/>
            <a:ext cx="5359602" cy="364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b="1" dirty="0" smtClean="0">
                <a:solidFill>
                  <a:srgbClr val="0070C0"/>
                </a:solidFill>
                <a:latin typeface="+mn-lt"/>
              </a:rPr>
              <a:t>Advantages of Automated Conditioning</a:t>
            </a:r>
            <a:endParaRPr lang="en-GB" sz="24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6492781" y="1053952"/>
            <a:ext cx="5699219" cy="1159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1200" b="1" dirty="0" smtClean="0">
                <a:latin typeface="+mn-lt"/>
              </a:rPr>
              <a:t>“</a:t>
            </a:r>
            <a:r>
              <a:rPr lang="en-GB" sz="1200" dirty="0" smtClean="0">
                <a:latin typeface="+mn-lt"/>
              </a:rPr>
              <a:t>We </a:t>
            </a:r>
            <a:r>
              <a:rPr lang="en-GB" sz="1200" dirty="0">
                <a:latin typeface="+mn-lt"/>
              </a:rPr>
              <a:t>define </a:t>
            </a:r>
            <a:r>
              <a:rPr lang="en-GB" sz="1200" dirty="0" err="1">
                <a:latin typeface="+mn-lt"/>
              </a:rPr>
              <a:t>rf</a:t>
            </a:r>
            <a:r>
              <a:rPr lang="en-GB" sz="1200" dirty="0">
                <a:latin typeface="+mn-lt"/>
              </a:rPr>
              <a:t> breakdown as a phenomenon that </a:t>
            </a:r>
            <a:r>
              <a:rPr lang="en-GB" sz="1200" dirty="0" smtClean="0">
                <a:latin typeface="+mn-lt"/>
              </a:rPr>
              <a:t>abruptly and </a:t>
            </a:r>
            <a:r>
              <a:rPr lang="en-GB" sz="1200" dirty="0">
                <a:latin typeface="+mn-lt"/>
              </a:rPr>
              <a:t>significantly changes transmission and reflection of </a:t>
            </a:r>
            <a:r>
              <a:rPr lang="en-GB" sz="1200" dirty="0" smtClean="0">
                <a:latin typeface="+mn-lt"/>
              </a:rPr>
              <a:t>the </a:t>
            </a:r>
            <a:r>
              <a:rPr lang="en-GB" sz="1200" dirty="0" err="1" smtClean="0">
                <a:latin typeface="+mn-lt"/>
              </a:rPr>
              <a:t>rf</a:t>
            </a:r>
            <a:r>
              <a:rPr lang="en-GB" sz="1200" dirty="0" smtClean="0">
                <a:latin typeface="+mn-lt"/>
              </a:rPr>
              <a:t> </a:t>
            </a:r>
            <a:r>
              <a:rPr lang="en-GB" sz="1200" dirty="0">
                <a:latin typeface="+mn-lt"/>
              </a:rPr>
              <a:t>power directed to the structure under test. Breakdown </a:t>
            </a:r>
            <a:r>
              <a:rPr lang="en-GB" sz="1200" dirty="0" smtClean="0">
                <a:latin typeface="+mn-lt"/>
              </a:rPr>
              <a:t>is accompanied </a:t>
            </a:r>
            <a:r>
              <a:rPr lang="en-GB" sz="1200" dirty="0">
                <a:latin typeface="+mn-lt"/>
              </a:rPr>
              <a:t>by a burst of x-rays and by a bright flash </a:t>
            </a:r>
            <a:r>
              <a:rPr lang="en-GB" sz="1200" dirty="0" smtClean="0">
                <a:latin typeface="+mn-lt"/>
              </a:rPr>
              <a:t>of visible light”</a:t>
            </a:r>
          </a:p>
          <a:p>
            <a:pPr algn="l"/>
            <a:endParaRPr lang="en-GB" sz="1200" b="1" dirty="0">
              <a:latin typeface="+mn-lt"/>
            </a:endParaRPr>
          </a:p>
          <a:p>
            <a:pPr algn="l"/>
            <a:r>
              <a:rPr lang="en-GB" sz="1100" dirty="0" err="1">
                <a:latin typeface="+mn-lt"/>
              </a:rPr>
              <a:t>Dolgashev</a:t>
            </a:r>
            <a:r>
              <a:rPr lang="en-GB" sz="1100" dirty="0">
                <a:latin typeface="+mn-lt"/>
              </a:rPr>
              <a:t>, V. A., &amp; </a:t>
            </a:r>
            <a:r>
              <a:rPr lang="en-GB" sz="1100" dirty="0" err="1">
                <a:latin typeface="+mn-lt"/>
              </a:rPr>
              <a:t>Tantawi</a:t>
            </a:r>
            <a:r>
              <a:rPr lang="en-GB" sz="1100" dirty="0">
                <a:latin typeface="+mn-lt"/>
              </a:rPr>
              <a:t>, S. G. (</a:t>
            </a:r>
            <a:r>
              <a:rPr lang="en-GB" sz="1100" dirty="0" err="1">
                <a:latin typeface="+mn-lt"/>
              </a:rPr>
              <a:t>n.d.</a:t>
            </a:r>
            <a:r>
              <a:rPr lang="en-GB" sz="1100" dirty="0">
                <a:latin typeface="+mn-lt"/>
              </a:rPr>
              <a:t>). </a:t>
            </a:r>
            <a:r>
              <a:rPr lang="en-GB" sz="1100" i="1" dirty="0">
                <a:latin typeface="+mn-lt"/>
              </a:rPr>
              <a:t>RF BREAKDOWN IN X-BAND WAVEGUIDES *</a:t>
            </a:r>
            <a:r>
              <a:rPr lang="en-GB" sz="1100" dirty="0">
                <a:latin typeface="+mn-lt"/>
              </a:rPr>
              <a:t>. </a:t>
            </a:r>
            <a:r>
              <a:rPr lang="en-GB" sz="1100" dirty="0" smtClean="0">
                <a:latin typeface="+mn-lt"/>
              </a:rPr>
              <a:t>(Available at: http</a:t>
            </a:r>
            <a:r>
              <a:rPr lang="en-GB" sz="1100" dirty="0">
                <a:latin typeface="+mn-lt"/>
              </a:rPr>
              <a:t>://www.mrcwdc.com/Magic</a:t>
            </a:r>
            <a:r>
              <a:rPr lang="en-GB" sz="1100" dirty="0" smtClean="0">
                <a:latin typeface="+mn-lt"/>
              </a:rPr>
              <a:t>/)</a:t>
            </a:r>
            <a:endParaRPr lang="en-GB" sz="1100" dirty="0">
              <a:latin typeface="+mn-lt"/>
            </a:endParaRPr>
          </a:p>
          <a:p>
            <a:pPr algn="l"/>
            <a:endParaRPr lang="en-GB" sz="1200" b="1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372A-C0E5-4FDA-9E7E-C712E4AC468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15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September 2022</a:t>
            </a:r>
            <a:endParaRPr lang="en-GB"/>
          </a:p>
        </p:txBody>
      </p:sp>
      <p:sp>
        <p:nvSpPr>
          <p:cNvPr id="4" name="Title 11"/>
          <p:cNvSpPr txBox="1">
            <a:spLocks/>
          </p:cNvSpPr>
          <p:nvPr/>
        </p:nvSpPr>
        <p:spPr>
          <a:xfrm>
            <a:off x="1896140" y="252425"/>
            <a:ext cx="7758605" cy="65282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altLang="en-US" dirty="0" smtClean="0">
                <a:solidFill>
                  <a:srgbClr val="003088"/>
                </a:solidFill>
                <a:latin typeface="+mn-lt"/>
              </a:rPr>
              <a:t>NO-ARC Architecture</a:t>
            </a:r>
            <a:r>
              <a:rPr lang="en-US" altLang="en-US" sz="2000" dirty="0" smtClean="0">
                <a:solidFill>
                  <a:srgbClr val="3C8C93"/>
                </a:solidFill>
              </a:rPr>
              <a:t/>
            </a:r>
            <a:br>
              <a:rPr lang="en-US" altLang="en-US" sz="2000" dirty="0" smtClean="0">
                <a:solidFill>
                  <a:srgbClr val="3C8C93"/>
                </a:solidFill>
              </a:rPr>
            </a:b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US" altLang="en-US" sz="2000" dirty="0" smtClean="0"/>
              <a:t/>
            </a:r>
            <a:br>
              <a:rPr lang="en-US" altLang="en-US" sz="2000" dirty="0" smtClean="0"/>
            </a:br>
            <a:r>
              <a:rPr lang="en-US" altLang="en-US" sz="2000" dirty="0" smtClean="0">
                <a:solidFill>
                  <a:srgbClr val="3C8C93"/>
                </a:solidFill>
              </a:rPr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7993" y="5942578"/>
            <a:ext cx="3053168" cy="78050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82145" y="1508776"/>
            <a:ext cx="723369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The aim is to effectively replace an operator with automated </a:t>
            </a:r>
            <a:r>
              <a:rPr lang="en-GB" sz="1600" dirty="0" smtClean="0"/>
              <a:t>code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Written in Python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Main classes</a:t>
            </a:r>
            <a:r>
              <a:rPr lang="en-GB" sz="1600" dirty="0" smtClean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Controllers (sets hardware parameters)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Monitors (reads hardware parameters</a:t>
            </a:r>
            <a:r>
              <a:rPr lang="en-GB" sz="1600" dirty="0" smtClean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Data </a:t>
            </a:r>
            <a:r>
              <a:rPr lang="en-GB" sz="1600" dirty="0" smtClean="0"/>
              <a:t>(reading and recording data)</a:t>
            </a:r>
            <a:endParaRPr lang="en-GB" sz="16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View </a:t>
            </a:r>
            <a:r>
              <a:rPr lang="en-GB" sz="1600" dirty="0" smtClean="0"/>
              <a:t>(GUI interaction)</a:t>
            </a: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Configuration file includes any parameters that we might want to adjust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Type of resonant structure return different </a:t>
            </a:r>
            <a:r>
              <a:rPr lang="en-GB" sz="1600" dirty="0" smtClean="0"/>
              <a:t>signals/channels</a:t>
            </a:r>
            <a:endParaRPr lang="en-GB" sz="16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Conditioning parameters: repetition rate</a:t>
            </a:r>
            <a:r>
              <a:rPr lang="en-GB" sz="1600" dirty="0" smtClean="0"/>
              <a:t>, p</a:t>
            </a:r>
            <a:r>
              <a:rPr lang="en-GB" sz="1600" dirty="0" smtClean="0"/>
              <a:t>ulse </a:t>
            </a:r>
            <a:r>
              <a:rPr lang="en-GB" sz="1600" dirty="0" smtClean="0"/>
              <a:t>length</a:t>
            </a:r>
            <a:r>
              <a:rPr lang="en-GB" sz="1600" dirty="0" smtClean="0"/>
              <a:t>… </a:t>
            </a:r>
            <a:r>
              <a:rPr lang="en-GB" sz="1600" dirty="0" smtClean="0"/>
              <a:t>(etc.)</a:t>
            </a:r>
            <a:endParaRPr lang="en-GB" sz="1600" dirty="0"/>
          </a:p>
          <a:p>
            <a:endParaRPr lang="en-GB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941934609"/>
              </p:ext>
            </p:extLst>
          </p:nvPr>
        </p:nvGraphicFramePr>
        <p:xfrm>
          <a:off x="8385885" y="1344567"/>
          <a:ext cx="3121945" cy="36290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153400" y="5133932"/>
            <a:ext cx="1536625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>
                <a:lumMod val="75000"/>
                <a:lumOff val="25000"/>
              </a:schemeClr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CLARA / VELA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852000" y="1022349"/>
            <a:ext cx="38468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b="1" dirty="0"/>
              <a:t>N</a:t>
            </a:r>
            <a:r>
              <a:rPr lang="en-GB" dirty="0"/>
              <a:t>o </a:t>
            </a:r>
            <a:r>
              <a:rPr lang="en-GB" b="1" dirty="0"/>
              <a:t>O</a:t>
            </a:r>
            <a:r>
              <a:rPr lang="en-GB" dirty="0"/>
              <a:t>perator </a:t>
            </a:r>
            <a:r>
              <a:rPr lang="en-GB" b="1" dirty="0"/>
              <a:t>A</a:t>
            </a:r>
            <a:r>
              <a:rPr lang="en-GB" dirty="0"/>
              <a:t>utomatic </a:t>
            </a:r>
            <a:r>
              <a:rPr lang="en-GB" b="1" dirty="0"/>
              <a:t>R</a:t>
            </a:r>
            <a:r>
              <a:rPr lang="en-GB" dirty="0"/>
              <a:t>F </a:t>
            </a:r>
            <a:r>
              <a:rPr lang="en-GB" b="1" dirty="0"/>
              <a:t>C</a:t>
            </a:r>
            <a:r>
              <a:rPr lang="en-GB" dirty="0"/>
              <a:t>onditioner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145" y="4602887"/>
            <a:ext cx="6300189" cy="1729945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372A-C0E5-4FDA-9E7E-C712E4AC468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982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September 2022</a:t>
            </a:r>
            <a:endParaRPr lang="en-GB"/>
          </a:p>
        </p:txBody>
      </p:sp>
      <p:sp>
        <p:nvSpPr>
          <p:cNvPr id="4" name="Title 11"/>
          <p:cNvSpPr txBox="1">
            <a:spLocks/>
          </p:cNvSpPr>
          <p:nvPr/>
        </p:nvSpPr>
        <p:spPr>
          <a:xfrm>
            <a:off x="496574" y="223760"/>
            <a:ext cx="7185589" cy="95670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altLang="en-US" dirty="0" smtClean="0">
                <a:solidFill>
                  <a:srgbClr val="003088"/>
                </a:solidFill>
                <a:latin typeface="+mn-lt"/>
              </a:rPr>
              <a:t>NO-ARC </a:t>
            </a:r>
            <a:r>
              <a:rPr lang="en-US" altLang="en-US" dirty="0" smtClean="0">
                <a:solidFill>
                  <a:srgbClr val="003088"/>
                </a:solidFill>
                <a:latin typeface="+mn-lt"/>
              </a:rPr>
              <a:t>Main Controller Loop</a:t>
            </a:r>
            <a:r>
              <a:rPr lang="en-US" altLang="en-US" sz="2000" dirty="0" smtClean="0">
                <a:solidFill>
                  <a:srgbClr val="3C8C93"/>
                </a:solidFill>
              </a:rPr>
              <a:t/>
            </a:r>
            <a:br>
              <a:rPr lang="en-US" altLang="en-US" sz="2000" dirty="0" smtClean="0">
                <a:solidFill>
                  <a:srgbClr val="3C8C93"/>
                </a:solidFill>
              </a:rPr>
            </a:b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US" altLang="en-US" sz="2000" dirty="0" smtClean="0"/>
              <a:t/>
            </a:r>
            <a:br>
              <a:rPr lang="en-US" altLang="en-US" sz="2000" dirty="0" smtClean="0"/>
            </a:br>
            <a:r>
              <a:rPr lang="en-US" altLang="en-US" sz="2000" dirty="0" smtClean="0">
                <a:solidFill>
                  <a:srgbClr val="3C8C93"/>
                </a:solidFill>
              </a:rPr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7993" y="5942578"/>
            <a:ext cx="3053168" cy="780509"/>
          </a:xfrm>
          <a:prstGeom prst="rect">
            <a:avLst/>
          </a:prstGeom>
        </p:spPr>
      </p:pic>
      <p:sp>
        <p:nvSpPr>
          <p:cNvPr id="6" name="Text Box 5"/>
          <p:cNvSpPr txBox="1"/>
          <p:nvPr/>
        </p:nvSpPr>
        <p:spPr>
          <a:xfrm>
            <a:off x="1373867" y="1619445"/>
            <a:ext cx="1179499" cy="207093"/>
          </a:xfrm>
          <a:prstGeom prst="rect">
            <a:avLst/>
          </a:prstGeom>
          <a:solidFill>
            <a:schemeClr val="lt1"/>
          </a:solidFill>
          <a:ln w="28575">
            <a:solidFill>
              <a:srgbClr val="0070C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Breakdown State</a:t>
            </a:r>
          </a:p>
        </p:txBody>
      </p:sp>
      <p:sp>
        <p:nvSpPr>
          <p:cNvPr id="7" name="Text Box 5"/>
          <p:cNvSpPr txBox="1"/>
          <p:nvPr/>
        </p:nvSpPr>
        <p:spPr>
          <a:xfrm>
            <a:off x="1373867" y="2166245"/>
            <a:ext cx="1179499" cy="207093"/>
          </a:xfrm>
          <a:prstGeom prst="rect">
            <a:avLst/>
          </a:prstGeom>
          <a:solidFill>
            <a:schemeClr val="lt1"/>
          </a:solidFill>
          <a:ln w="28575">
            <a:solidFill>
              <a:srgbClr val="0070C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9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GUI Mod Protection</a:t>
            </a:r>
            <a:endParaRPr lang="en-GB" sz="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 Box 5"/>
          <p:cNvSpPr txBox="1"/>
          <p:nvPr/>
        </p:nvSpPr>
        <p:spPr>
          <a:xfrm>
            <a:off x="1373867" y="2713045"/>
            <a:ext cx="1179499" cy="207093"/>
          </a:xfrm>
          <a:prstGeom prst="rect">
            <a:avLst/>
          </a:prstGeom>
          <a:solidFill>
            <a:schemeClr val="lt1"/>
          </a:solidFill>
          <a:ln w="28575">
            <a:solidFill>
              <a:srgbClr val="0070C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9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LLRF Output </a:t>
            </a:r>
            <a:r>
              <a:rPr lang="en-GB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State</a:t>
            </a:r>
          </a:p>
        </p:txBody>
      </p:sp>
      <p:sp>
        <p:nvSpPr>
          <p:cNvPr id="9" name="Text Box 5"/>
          <p:cNvSpPr txBox="1"/>
          <p:nvPr/>
        </p:nvSpPr>
        <p:spPr>
          <a:xfrm>
            <a:off x="1373867" y="3259845"/>
            <a:ext cx="1179499" cy="207093"/>
          </a:xfrm>
          <a:prstGeom prst="rect">
            <a:avLst/>
          </a:prstGeom>
          <a:solidFill>
            <a:schemeClr val="lt1"/>
          </a:solidFill>
          <a:ln w="28575">
            <a:solidFill>
              <a:srgbClr val="0070C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9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 RF Output </a:t>
            </a:r>
            <a:r>
              <a:rPr lang="en-GB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State</a:t>
            </a:r>
          </a:p>
        </p:txBody>
      </p:sp>
      <p:sp>
        <p:nvSpPr>
          <p:cNvPr id="10" name="Text Box 5"/>
          <p:cNvSpPr txBox="1"/>
          <p:nvPr/>
        </p:nvSpPr>
        <p:spPr>
          <a:xfrm>
            <a:off x="1373867" y="4350522"/>
            <a:ext cx="1179499" cy="207093"/>
          </a:xfrm>
          <a:prstGeom prst="rect">
            <a:avLst/>
          </a:prstGeom>
          <a:solidFill>
            <a:schemeClr val="lt1"/>
          </a:solidFill>
          <a:ln w="28575">
            <a:solidFill>
              <a:srgbClr val="0070C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9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 Pulses Required</a:t>
            </a:r>
            <a:endParaRPr lang="en-GB" sz="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 Box 5"/>
          <p:cNvSpPr txBox="1"/>
          <p:nvPr/>
        </p:nvSpPr>
        <p:spPr>
          <a:xfrm>
            <a:off x="1373867" y="4904793"/>
            <a:ext cx="1179499" cy="207093"/>
          </a:xfrm>
          <a:prstGeom prst="rect">
            <a:avLst/>
          </a:prstGeom>
          <a:solidFill>
            <a:schemeClr val="lt1"/>
          </a:solidFill>
          <a:ln w="28575">
            <a:solidFill>
              <a:srgbClr val="0070C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9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Normal Ramp?</a:t>
            </a:r>
            <a:endParaRPr lang="en-GB" sz="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ext Box 5"/>
          <p:cNvSpPr txBox="1"/>
          <p:nvPr/>
        </p:nvSpPr>
        <p:spPr>
          <a:xfrm>
            <a:off x="1373867" y="5451593"/>
            <a:ext cx="1179499" cy="207093"/>
          </a:xfrm>
          <a:prstGeom prst="rect">
            <a:avLst/>
          </a:prstGeom>
          <a:solidFill>
            <a:schemeClr val="lt1"/>
          </a:solidFill>
          <a:ln w="28575">
            <a:solidFill>
              <a:srgbClr val="0070C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9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 Ramp Status</a:t>
            </a:r>
            <a:endParaRPr lang="en-GB" sz="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 Box 5"/>
          <p:cNvSpPr txBox="1"/>
          <p:nvPr/>
        </p:nvSpPr>
        <p:spPr>
          <a:xfrm>
            <a:off x="3181926" y="1619445"/>
            <a:ext cx="1179499" cy="207093"/>
          </a:xfrm>
          <a:prstGeom prst="rect">
            <a:avLst/>
          </a:prstGeom>
          <a:solidFill>
            <a:schemeClr val="lt1"/>
          </a:solidFill>
          <a:ln w="28575">
            <a:solidFill>
              <a:srgbClr val="FFC00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9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Stop Mask Checking</a:t>
            </a:r>
            <a:endParaRPr lang="en-GB" sz="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Text Box 5"/>
          <p:cNvSpPr txBox="1"/>
          <p:nvPr/>
        </p:nvSpPr>
        <p:spPr>
          <a:xfrm>
            <a:off x="3181926" y="2166245"/>
            <a:ext cx="1179499" cy="207093"/>
          </a:xfrm>
          <a:prstGeom prst="rect">
            <a:avLst/>
          </a:prstGeom>
          <a:solidFill>
            <a:schemeClr val="lt1"/>
          </a:solidFill>
          <a:ln w="28575">
            <a:solidFill>
              <a:srgbClr val="FFC00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9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Disable RF Output</a:t>
            </a:r>
            <a:endParaRPr lang="en-GB" sz="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Text Box 5"/>
          <p:cNvSpPr txBox="1"/>
          <p:nvPr/>
        </p:nvSpPr>
        <p:spPr>
          <a:xfrm>
            <a:off x="3181926" y="2713045"/>
            <a:ext cx="1179499" cy="207093"/>
          </a:xfrm>
          <a:prstGeom prst="rect">
            <a:avLst/>
          </a:prstGeom>
          <a:solidFill>
            <a:schemeClr val="lt1"/>
          </a:solidFill>
          <a:ln w="28575">
            <a:solidFill>
              <a:srgbClr val="FFC00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Stop Mask Checking</a:t>
            </a:r>
          </a:p>
        </p:txBody>
      </p:sp>
      <p:sp>
        <p:nvSpPr>
          <p:cNvPr id="18" name="Text Box 5"/>
          <p:cNvSpPr txBox="1"/>
          <p:nvPr/>
        </p:nvSpPr>
        <p:spPr>
          <a:xfrm>
            <a:off x="1373867" y="3805183"/>
            <a:ext cx="1179499" cy="207093"/>
          </a:xfrm>
          <a:prstGeom prst="rect">
            <a:avLst/>
          </a:prstGeom>
          <a:solidFill>
            <a:schemeClr val="lt1"/>
          </a:solidFill>
          <a:ln w="28575">
            <a:solidFill>
              <a:srgbClr val="0070C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9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Previous State Good</a:t>
            </a:r>
            <a:r>
              <a:rPr lang="en-GB" sz="9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en-GB" sz="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Text Box 5"/>
          <p:cNvSpPr txBox="1"/>
          <p:nvPr/>
        </p:nvSpPr>
        <p:spPr>
          <a:xfrm>
            <a:off x="3181926" y="3808919"/>
            <a:ext cx="1179499" cy="207093"/>
          </a:xfrm>
          <a:prstGeom prst="rect">
            <a:avLst/>
          </a:prstGeom>
          <a:solidFill>
            <a:schemeClr val="lt1"/>
          </a:solidFill>
          <a:ln w="28575">
            <a:solidFill>
              <a:srgbClr val="FFC00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9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Initiate Log Ramp</a:t>
            </a:r>
            <a:endParaRPr lang="en-GB" sz="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Text Box 5"/>
          <p:cNvSpPr txBox="1"/>
          <p:nvPr/>
        </p:nvSpPr>
        <p:spPr>
          <a:xfrm>
            <a:off x="1373867" y="5998393"/>
            <a:ext cx="1179499" cy="207093"/>
          </a:xfrm>
          <a:prstGeom prst="rect">
            <a:avLst/>
          </a:prstGeom>
          <a:solidFill>
            <a:schemeClr val="lt1"/>
          </a:solidFill>
          <a:ln w="28575">
            <a:solidFill>
              <a:srgbClr val="FFC00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9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Normal Ramp Up</a:t>
            </a:r>
            <a:endParaRPr lang="en-GB" sz="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Text Box 5"/>
          <p:cNvSpPr txBox="1"/>
          <p:nvPr/>
        </p:nvSpPr>
        <p:spPr>
          <a:xfrm>
            <a:off x="3181926" y="4898783"/>
            <a:ext cx="1179499" cy="207093"/>
          </a:xfrm>
          <a:prstGeom prst="rect">
            <a:avLst/>
          </a:prstGeom>
          <a:solidFill>
            <a:schemeClr val="lt1"/>
          </a:solidFill>
          <a:ln w="28575">
            <a:solidFill>
              <a:srgbClr val="FFC00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9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Log Ramp up</a:t>
            </a:r>
            <a:endParaRPr lang="en-GB" sz="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27" name="Straight Arrow Connector 26"/>
          <p:cNvCxnSpPr>
            <a:stCxn id="6" idx="2"/>
            <a:endCxn id="7" idx="0"/>
          </p:cNvCxnSpPr>
          <p:nvPr/>
        </p:nvCxnSpPr>
        <p:spPr>
          <a:xfrm>
            <a:off x="1963617" y="1826538"/>
            <a:ext cx="0" cy="339707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1963617" y="2373338"/>
            <a:ext cx="0" cy="339707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1959097" y="2920138"/>
            <a:ext cx="0" cy="339707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1959097" y="3466938"/>
            <a:ext cx="0" cy="339707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1959097" y="4010815"/>
            <a:ext cx="0" cy="339707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1959097" y="4557615"/>
            <a:ext cx="0" cy="339707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1959097" y="5111886"/>
            <a:ext cx="0" cy="339707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1959097" y="5658686"/>
            <a:ext cx="0" cy="339707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endCxn id="15" idx="1"/>
          </p:cNvCxnSpPr>
          <p:nvPr/>
        </p:nvCxnSpPr>
        <p:spPr>
          <a:xfrm>
            <a:off x="2553366" y="1722991"/>
            <a:ext cx="628560" cy="1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2553366" y="2274679"/>
            <a:ext cx="628560" cy="1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2553366" y="2811926"/>
            <a:ext cx="628560" cy="1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2553366" y="3877634"/>
            <a:ext cx="628560" cy="1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2553366" y="5002329"/>
            <a:ext cx="628560" cy="1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 flipV="1">
            <a:off x="4999005" y="1303436"/>
            <a:ext cx="28394" cy="4835320"/>
          </a:xfrm>
          <a:prstGeom prst="straightConnector1">
            <a:avLst/>
          </a:prstGeom>
          <a:ln w="28575">
            <a:solidFill>
              <a:srgbClr val="7030A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2562385" y="6138757"/>
            <a:ext cx="2465014" cy="1793"/>
          </a:xfrm>
          <a:prstGeom prst="curvedConnector3">
            <a:avLst>
              <a:gd name="adj1" fmla="val 21618"/>
            </a:avLst>
          </a:prstGeom>
          <a:ln w="28575">
            <a:solidFill>
              <a:srgbClr val="7030A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V="1">
            <a:off x="1939721" y="1311368"/>
            <a:ext cx="3050263" cy="6014"/>
          </a:xfrm>
          <a:prstGeom prst="straightConnector1">
            <a:avLst/>
          </a:prstGeom>
          <a:ln w="28575">
            <a:solidFill>
              <a:srgbClr val="7030A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1959097" y="962565"/>
            <a:ext cx="0" cy="656880"/>
          </a:xfrm>
          <a:prstGeom prst="straightConnector1">
            <a:avLst/>
          </a:prstGeom>
          <a:ln w="28575">
            <a:solidFill>
              <a:srgbClr val="7030A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2553365" y="4421621"/>
            <a:ext cx="2436619" cy="9553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2562385" y="5519905"/>
            <a:ext cx="2436619" cy="9553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3767765" y="1826537"/>
            <a:ext cx="2020" cy="339708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4370444" y="2265168"/>
            <a:ext cx="628560" cy="1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4361424" y="3908729"/>
            <a:ext cx="628560" cy="1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4361424" y="5002329"/>
            <a:ext cx="628560" cy="1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5441672" y="1180465"/>
            <a:ext cx="605598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Loop, each iteration checks if all states OK</a:t>
            </a:r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If all states OK, can increase power</a:t>
            </a:r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If a breakdown occurs: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Stop breakdown checking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Disable RF</a:t>
            </a:r>
            <a:endParaRPr lang="en-GB" sz="2000" dirty="0"/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3769654" y="2373337"/>
            <a:ext cx="2020" cy="339708"/>
          </a:xfrm>
          <a:prstGeom prst="straightConnector1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9" idx="3"/>
            <a:endCxn id="17" idx="2"/>
          </p:cNvCxnSpPr>
          <p:nvPr/>
        </p:nvCxnSpPr>
        <p:spPr>
          <a:xfrm flipV="1">
            <a:off x="2553366" y="2920138"/>
            <a:ext cx="1218310" cy="443254"/>
          </a:xfrm>
          <a:prstGeom prst="bentConnector2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372A-C0E5-4FDA-9E7E-C712E4AC468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3118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September 2022</a:t>
            </a:r>
            <a:endParaRPr lang="en-GB"/>
          </a:p>
        </p:txBody>
      </p:sp>
      <p:sp>
        <p:nvSpPr>
          <p:cNvPr id="4" name="Title 11"/>
          <p:cNvSpPr txBox="1">
            <a:spLocks/>
          </p:cNvSpPr>
          <p:nvPr/>
        </p:nvSpPr>
        <p:spPr>
          <a:xfrm>
            <a:off x="496574" y="223760"/>
            <a:ext cx="7185589" cy="95670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altLang="en-US" dirty="0" smtClean="0">
                <a:solidFill>
                  <a:srgbClr val="003088"/>
                </a:solidFill>
                <a:latin typeface="+mn-lt"/>
              </a:rPr>
              <a:t>NO-ARC </a:t>
            </a:r>
            <a:r>
              <a:rPr lang="en-US" altLang="en-US" dirty="0" smtClean="0">
                <a:solidFill>
                  <a:srgbClr val="003088"/>
                </a:solidFill>
                <a:latin typeface="+mn-lt"/>
              </a:rPr>
              <a:t>Main Controller Loop</a:t>
            </a:r>
            <a:r>
              <a:rPr lang="en-US" altLang="en-US" sz="2000" dirty="0" smtClean="0">
                <a:solidFill>
                  <a:srgbClr val="3C8C93"/>
                </a:solidFill>
              </a:rPr>
              <a:t/>
            </a:r>
            <a:br>
              <a:rPr lang="en-US" altLang="en-US" sz="2000" dirty="0" smtClean="0">
                <a:solidFill>
                  <a:srgbClr val="3C8C93"/>
                </a:solidFill>
              </a:rPr>
            </a:b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US" altLang="en-US" sz="2000" dirty="0" smtClean="0"/>
              <a:t/>
            </a:r>
            <a:br>
              <a:rPr lang="en-US" altLang="en-US" sz="2000" dirty="0" smtClean="0"/>
            </a:br>
            <a:r>
              <a:rPr lang="en-US" altLang="en-US" sz="2000" dirty="0" smtClean="0">
                <a:solidFill>
                  <a:srgbClr val="3C8C93"/>
                </a:solidFill>
              </a:rPr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7993" y="5942578"/>
            <a:ext cx="3053168" cy="780509"/>
          </a:xfrm>
          <a:prstGeom prst="rect">
            <a:avLst/>
          </a:prstGeom>
        </p:spPr>
      </p:pic>
      <p:sp>
        <p:nvSpPr>
          <p:cNvPr id="6" name="Text Box 5"/>
          <p:cNvSpPr txBox="1"/>
          <p:nvPr/>
        </p:nvSpPr>
        <p:spPr>
          <a:xfrm>
            <a:off x="1373867" y="1619445"/>
            <a:ext cx="1179499" cy="207093"/>
          </a:xfrm>
          <a:prstGeom prst="rect">
            <a:avLst/>
          </a:prstGeom>
          <a:solidFill>
            <a:schemeClr val="lt1"/>
          </a:solidFill>
          <a:ln w="28575">
            <a:solidFill>
              <a:srgbClr val="0070C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Breakdown State</a:t>
            </a:r>
          </a:p>
        </p:txBody>
      </p:sp>
      <p:sp>
        <p:nvSpPr>
          <p:cNvPr id="7" name="Text Box 5"/>
          <p:cNvSpPr txBox="1"/>
          <p:nvPr/>
        </p:nvSpPr>
        <p:spPr>
          <a:xfrm>
            <a:off x="1373867" y="2166245"/>
            <a:ext cx="1179499" cy="207093"/>
          </a:xfrm>
          <a:prstGeom prst="rect">
            <a:avLst/>
          </a:prstGeom>
          <a:solidFill>
            <a:schemeClr val="lt1"/>
          </a:solidFill>
          <a:ln w="28575">
            <a:solidFill>
              <a:srgbClr val="0070C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9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GUI Mod Protection</a:t>
            </a:r>
            <a:endParaRPr lang="en-GB" sz="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 Box 5"/>
          <p:cNvSpPr txBox="1"/>
          <p:nvPr/>
        </p:nvSpPr>
        <p:spPr>
          <a:xfrm>
            <a:off x="1373867" y="2713045"/>
            <a:ext cx="1179499" cy="207093"/>
          </a:xfrm>
          <a:prstGeom prst="rect">
            <a:avLst/>
          </a:prstGeom>
          <a:solidFill>
            <a:schemeClr val="lt1"/>
          </a:solidFill>
          <a:ln w="28575">
            <a:solidFill>
              <a:srgbClr val="0070C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9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LLRF Output </a:t>
            </a:r>
            <a:r>
              <a:rPr lang="en-GB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State</a:t>
            </a:r>
          </a:p>
        </p:txBody>
      </p:sp>
      <p:sp>
        <p:nvSpPr>
          <p:cNvPr id="9" name="Text Box 5"/>
          <p:cNvSpPr txBox="1"/>
          <p:nvPr/>
        </p:nvSpPr>
        <p:spPr>
          <a:xfrm>
            <a:off x="1373867" y="3259845"/>
            <a:ext cx="1179499" cy="207093"/>
          </a:xfrm>
          <a:prstGeom prst="rect">
            <a:avLst/>
          </a:prstGeom>
          <a:solidFill>
            <a:schemeClr val="lt1"/>
          </a:solidFill>
          <a:ln w="28575">
            <a:solidFill>
              <a:srgbClr val="0070C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9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 RF Output </a:t>
            </a:r>
            <a:r>
              <a:rPr lang="en-GB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State</a:t>
            </a:r>
          </a:p>
        </p:txBody>
      </p:sp>
      <p:sp>
        <p:nvSpPr>
          <p:cNvPr id="10" name="Text Box 5"/>
          <p:cNvSpPr txBox="1"/>
          <p:nvPr/>
        </p:nvSpPr>
        <p:spPr>
          <a:xfrm>
            <a:off x="1373867" y="4350522"/>
            <a:ext cx="1179499" cy="207093"/>
          </a:xfrm>
          <a:prstGeom prst="rect">
            <a:avLst/>
          </a:prstGeom>
          <a:solidFill>
            <a:schemeClr val="lt1"/>
          </a:solidFill>
          <a:ln w="28575">
            <a:solidFill>
              <a:srgbClr val="0070C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9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 Pulses Required</a:t>
            </a:r>
            <a:endParaRPr lang="en-GB" sz="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 Box 5"/>
          <p:cNvSpPr txBox="1"/>
          <p:nvPr/>
        </p:nvSpPr>
        <p:spPr>
          <a:xfrm>
            <a:off x="1373867" y="4904793"/>
            <a:ext cx="1179499" cy="207093"/>
          </a:xfrm>
          <a:prstGeom prst="rect">
            <a:avLst/>
          </a:prstGeom>
          <a:solidFill>
            <a:schemeClr val="lt1"/>
          </a:solidFill>
          <a:ln w="28575">
            <a:solidFill>
              <a:srgbClr val="0070C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9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Normal Ramp?</a:t>
            </a:r>
            <a:endParaRPr lang="en-GB" sz="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ext Box 5"/>
          <p:cNvSpPr txBox="1"/>
          <p:nvPr/>
        </p:nvSpPr>
        <p:spPr>
          <a:xfrm>
            <a:off x="1373867" y="5451593"/>
            <a:ext cx="1179499" cy="207093"/>
          </a:xfrm>
          <a:prstGeom prst="rect">
            <a:avLst/>
          </a:prstGeom>
          <a:solidFill>
            <a:schemeClr val="lt1"/>
          </a:solidFill>
          <a:ln w="28575">
            <a:solidFill>
              <a:srgbClr val="0070C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9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 Ramp Status</a:t>
            </a:r>
            <a:endParaRPr lang="en-GB" sz="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 Box 5"/>
          <p:cNvSpPr txBox="1"/>
          <p:nvPr/>
        </p:nvSpPr>
        <p:spPr>
          <a:xfrm>
            <a:off x="3181926" y="1619445"/>
            <a:ext cx="1179499" cy="207093"/>
          </a:xfrm>
          <a:prstGeom prst="rect">
            <a:avLst/>
          </a:prstGeom>
          <a:solidFill>
            <a:schemeClr val="lt1"/>
          </a:solidFill>
          <a:ln w="28575">
            <a:solidFill>
              <a:srgbClr val="FFC00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9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Stop Mask Checking</a:t>
            </a:r>
            <a:endParaRPr lang="en-GB" sz="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Text Box 5"/>
          <p:cNvSpPr txBox="1"/>
          <p:nvPr/>
        </p:nvSpPr>
        <p:spPr>
          <a:xfrm>
            <a:off x="3181926" y="2166245"/>
            <a:ext cx="1179499" cy="207093"/>
          </a:xfrm>
          <a:prstGeom prst="rect">
            <a:avLst/>
          </a:prstGeom>
          <a:solidFill>
            <a:schemeClr val="lt1"/>
          </a:solidFill>
          <a:ln w="28575">
            <a:solidFill>
              <a:srgbClr val="FFC00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9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Disable RF Output</a:t>
            </a:r>
            <a:endParaRPr lang="en-GB" sz="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Text Box 5"/>
          <p:cNvSpPr txBox="1"/>
          <p:nvPr/>
        </p:nvSpPr>
        <p:spPr>
          <a:xfrm>
            <a:off x="3181926" y="2713045"/>
            <a:ext cx="1179499" cy="207093"/>
          </a:xfrm>
          <a:prstGeom prst="rect">
            <a:avLst/>
          </a:prstGeom>
          <a:solidFill>
            <a:schemeClr val="lt1"/>
          </a:solidFill>
          <a:ln w="28575">
            <a:solidFill>
              <a:srgbClr val="FFC00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9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Stop Mask Checking</a:t>
            </a:r>
          </a:p>
        </p:txBody>
      </p:sp>
      <p:sp>
        <p:nvSpPr>
          <p:cNvPr id="18" name="Text Box 5"/>
          <p:cNvSpPr txBox="1"/>
          <p:nvPr/>
        </p:nvSpPr>
        <p:spPr>
          <a:xfrm>
            <a:off x="1373867" y="3805183"/>
            <a:ext cx="1179499" cy="207093"/>
          </a:xfrm>
          <a:prstGeom prst="rect">
            <a:avLst/>
          </a:prstGeom>
          <a:solidFill>
            <a:schemeClr val="lt1"/>
          </a:solidFill>
          <a:ln w="28575">
            <a:solidFill>
              <a:srgbClr val="0070C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9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Previous State Good</a:t>
            </a:r>
            <a:r>
              <a:rPr lang="en-GB" sz="9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en-GB" sz="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Text Box 5"/>
          <p:cNvSpPr txBox="1"/>
          <p:nvPr/>
        </p:nvSpPr>
        <p:spPr>
          <a:xfrm>
            <a:off x="3181926" y="3808919"/>
            <a:ext cx="1179499" cy="207093"/>
          </a:xfrm>
          <a:prstGeom prst="rect">
            <a:avLst/>
          </a:prstGeom>
          <a:solidFill>
            <a:schemeClr val="lt1"/>
          </a:solidFill>
          <a:ln w="28575">
            <a:solidFill>
              <a:srgbClr val="FFC00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9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Initiate Log Ramp</a:t>
            </a:r>
            <a:endParaRPr lang="en-GB" sz="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Text Box 5"/>
          <p:cNvSpPr txBox="1"/>
          <p:nvPr/>
        </p:nvSpPr>
        <p:spPr>
          <a:xfrm>
            <a:off x="1373867" y="5998393"/>
            <a:ext cx="1179499" cy="207093"/>
          </a:xfrm>
          <a:prstGeom prst="rect">
            <a:avLst/>
          </a:prstGeom>
          <a:solidFill>
            <a:schemeClr val="lt1"/>
          </a:solidFill>
          <a:ln w="28575">
            <a:solidFill>
              <a:srgbClr val="FFC00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9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Normal Ramp Up</a:t>
            </a:r>
            <a:endParaRPr lang="en-GB" sz="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Text Box 5"/>
          <p:cNvSpPr txBox="1"/>
          <p:nvPr/>
        </p:nvSpPr>
        <p:spPr>
          <a:xfrm>
            <a:off x="3181926" y="4898783"/>
            <a:ext cx="1179499" cy="207093"/>
          </a:xfrm>
          <a:prstGeom prst="rect">
            <a:avLst/>
          </a:prstGeom>
          <a:solidFill>
            <a:schemeClr val="lt1"/>
          </a:solidFill>
          <a:ln w="28575">
            <a:solidFill>
              <a:srgbClr val="FFC00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9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Log Ramp up</a:t>
            </a:r>
            <a:endParaRPr lang="en-GB" sz="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27" name="Straight Arrow Connector 26"/>
          <p:cNvCxnSpPr>
            <a:stCxn id="6" idx="2"/>
            <a:endCxn id="7" idx="0"/>
          </p:cNvCxnSpPr>
          <p:nvPr/>
        </p:nvCxnSpPr>
        <p:spPr>
          <a:xfrm>
            <a:off x="1963617" y="1826538"/>
            <a:ext cx="0" cy="339707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1963617" y="2373338"/>
            <a:ext cx="0" cy="339707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1959097" y="2920138"/>
            <a:ext cx="0" cy="339707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1959097" y="3466938"/>
            <a:ext cx="0" cy="339707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1959097" y="4010815"/>
            <a:ext cx="0" cy="339707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1959097" y="4557615"/>
            <a:ext cx="0" cy="339707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1959097" y="5111886"/>
            <a:ext cx="0" cy="339707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1959097" y="5658686"/>
            <a:ext cx="0" cy="339707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endCxn id="15" idx="1"/>
          </p:cNvCxnSpPr>
          <p:nvPr/>
        </p:nvCxnSpPr>
        <p:spPr>
          <a:xfrm>
            <a:off x="2553366" y="1722991"/>
            <a:ext cx="628560" cy="1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2553366" y="2274679"/>
            <a:ext cx="628560" cy="1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2553366" y="2811926"/>
            <a:ext cx="628560" cy="1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2553366" y="3877634"/>
            <a:ext cx="628560" cy="1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2553366" y="5002329"/>
            <a:ext cx="628560" cy="1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 flipV="1">
            <a:off x="4999005" y="1303436"/>
            <a:ext cx="28394" cy="4835320"/>
          </a:xfrm>
          <a:prstGeom prst="straightConnector1">
            <a:avLst/>
          </a:prstGeom>
          <a:ln w="28575">
            <a:solidFill>
              <a:srgbClr val="7030A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2562385" y="6138757"/>
            <a:ext cx="2465014" cy="1793"/>
          </a:xfrm>
          <a:prstGeom prst="curvedConnector3">
            <a:avLst>
              <a:gd name="adj1" fmla="val 21618"/>
            </a:avLst>
          </a:prstGeom>
          <a:ln w="28575">
            <a:solidFill>
              <a:srgbClr val="7030A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V="1">
            <a:off x="1939721" y="1311368"/>
            <a:ext cx="3050263" cy="6014"/>
          </a:xfrm>
          <a:prstGeom prst="straightConnector1">
            <a:avLst/>
          </a:prstGeom>
          <a:ln w="28575">
            <a:solidFill>
              <a:srgbClr val="7030A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1959097" y="962565"/>
            <a:ext cx="0" cy="656880"/>
          </a:xfrm>
          <a:prstGeom prst="straightConnector1">
            <a:avLst/>
          </a:prstGeom>
          <a:ln w="28575">
            <a:solidFill>
              <a:srgbClr val="7030A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2553365" y="4421621"/>
            <a:ext cx="2436619" cy="9553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2562385" y="5519905"/>
            <a:ext cx="2436619" cy="9553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3767765" y="1826537"/>
            <a:ext cx="2020" cy="339708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4370444" y="2265168"/>
            <a:ext cx="628560" cy="1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4361424" y="3908729"/>
            <a:ext cx="628560" cy="1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4361424" y="5002329"/>
            <a:ext cx="628560" cy="1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5441672" y="1180465"/>
            <a:ext cx="6055986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Two methods of increasing power: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 smtClean="0"/>
              <a:t>Ramp</a:t>
            </a:r>
            <a:r>
              <a:rPr lang="en-GB" sz="2000" dirty="0" smtClean="0"/>
              <a:t> if low number of breakdowns in last 100,000 pulses (not necessarily linear but according to a defined map)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 smtClean="0"/>
              <a:t>Log ramp</a:t>
            </a:r>
            <a:r>
              <a:rPr lang="en-GB" sz="2000" dirty="0" smtClean="0"/>
              <a:t> if recovering to an already achieved power level e.g. after breakdown (safer than directly ramping to previous target power)</a:t>
            </a:r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3769654" y="2373337"/>
            <a:ext cx="2020" cy="339708"/>
          </a:xfrm>
          <a:prstGeom prst="straightConnector1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9" idx="3"/>
            <a:endCxn id="17" idx="2"/>
          </p:cNvCxnSpPr>
          <p:nvPr/>
        </p:nvCxnSpPr>
        <p:spPr>
          <a:xfrm flipV="1">
            <a:off x="2553366" y="2920138"/>
            <a:ext cx="1218310" cy="443254"/>
          </a:xfrm>
          <a:prstGeom prst="bentConnector2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372A-C0E5-4FDA-9E7E-C712E4AC468E}" type="slidenum">
              <a:rPr lang="en-GB" smtClean="0"/>
              <a:t>8</a:t>
            </a:fld>
            <a:endParaRPr lang="en-GB"/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0856" y="3471813"/>
            <a:ext cx="3804742" cy="3335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653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September 2022</a:t>
            </a:r>
            <a:endParaRPr lang="en-GB"/>
          </a:p>
        </p:txBody>
      </p:sp>
      <p:sp>
        <p:nvSpPr>
          <p:cNvPr id="4" name="Title 11"/>
          <p:cNvSpPr txBox="1">
            <a:spLocks/>
          </p:cNvSpPr>
          <p:nvPr/>
        </p:nvSpPr>
        <p:spPr>
          <a:xfrm>
            <a:off x="369276" y="243986"/>
            <a:ext cx="11561885" cy="65282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altLang="en-US" sz="4000" b="1" dirty="0">
                <a:solidFill>
                  <a:srgbClr val="003088"/>
                </a:solidFill>
              </a:rPr>
              <a:t>Breakdown </a:t>
            </a:r>
            <a:r>
              <a:rPr lang="en-US" altLang="en-US" sz="4000" b="1" dirty="0" smtClean="0">
                <a:solidFill>
                  <a:srgbClr val="003088"/>
                </a:solidFill>
              </a:rPr>
              <a:t>detection</a:t>
            </a:r>
            <a:r>
              <a:rPr lang="en-US" altLang="en-US" sz="4000" dirty="0" smtClean="0">
                <a:solidFill>
                  <a:srgbClr val="3C8C93"/>
                </a:solidFill>
              </a:rPr>
              <a:t/>
            </a:r>
            <a:br>
              <a:rPr lang="en-US" altLang="en-US" sz="4000" dirty="0" smtClean="0">
                <a:solidFill>
                  <a:srgbClr val="3C8C93"/>
                </a:solidFill>
              </a:rPr>
            </a:br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US" altLang="en-US" sz="4000" dirty="0" smtClean="0"/>
              <a:t/>
            </a:r>
            <a:br>
              <a:rPr lang="en-US" altLang="en-US" sz="4000" dirty="0" smtClean="0"/>
            </a:br>
            <a:r>
              <a:rPr lang="en-US" altLang="en-US" sz="4000" dirty="0" smtClean="0">
                <a:solidFill>
                  <a:srgbClr val="3C8C93"/>
                </a:solidFill>
              </a:rPr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7993" y="5942578"/>
            <a:ext cx="3053168" cy="7805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0662" y="1444693"/>
            <a:ext cx="559535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Mask is defined to represent ‘no breakdown’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Any trace outside this region is deemed a breakdown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Problems </a:t>
            </a:r>
            <a:r>
              <a:rPr lang="en-GB" dirty="0"/>
              <a:t>with </a:t>
            </a:r>
            <a:r>
              <a:rPr lang="en-GB" dirty="0" smtClean="0"/>
              <a:t>masks: false positives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/>
              <a:t>Starting </a:t>
            </a:r>
            <a:r>
              <a:rPr lang="en-GB" dirty="0"/>
              <a:t>off with a </a:t>
            </a:r>
            <a:r>
              <a:rPr lang="en-GB" dirty="0" smtClean="0"/>
              <a:t>breakdown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/>
              <a:t>Noise </a:t>
            </a:r>
            <a:r>
              <a:rPr lang="en-GB" dirty="0"/>
              <a:t>at low power </a:t>
            </a:r>
            <a:endParaRPr lang="en-GB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/>
              <a:t>Timing jitter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8865" y="1592837"/>
            <a:ext cx="5350265" cy="39403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780517" y="1306194"/>
            <a:ext cx="295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Data from conditioning of Gun-10 (2019/20)</a:t>
            </a:r>
            <a:endParaRPr lang="en-GB" sz="12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662" y="4093746"/>
            <a:ext cx="5120207" cy="2176724"/>
          </a:xfrm>
          <a:prstGeom prst="rect">
            <a:avLst/>
          </a:prstGeom>
        </p:spPr>
      </p:pic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610662" y="1062567"/>
            <a:ext cx="5120207" cy="364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b="1" dirty="0" smtClean="0">
                <a:solidFill>
                  <a:srgbClr val="0070C0"/>
                </a:solidFill>
                <a:latin typeface="+mn-lt"/>
              </a:rPr>
              <a:t>Outside Mask Event Detection (OMED)</a:t>
            </a:r>
            <a:endParaRPr lang="en-GB" sz="24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B372A-C0E5-4FDA-9E7E-C712E4AC468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744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Custom 1">
      <a:dk1>
        <a:srgbClr val="201D3E"/>
      </a:dk1>
      <a:lt1>
        <a:srgbClr val="FFFFFF"/>
      </a:lt1>
      <a:dk2>
        <a:srgbClr val="FFFFFF"/>
      </a:dk2>
      <a:lt2>
        <a:srgbClr val="FFFFFF"/>
      </a:lt2>
      <a:accent1>
        <a:srgbClr val="69BF49"/>
      </a:accent1>
      <a:accent2>
        <a:srgbClr val="07B089"/>
      </a:accent2>
      <a:accent3>
        <a:srgbClr val="36D2AF"/>
      </a:accent3>
      <a:accent4>
        <a:srgbClr val="10BED6"/>
      </a:accent4>
      <a:accent5>
        <a:srgbClr val="247BE1"/>
      </a:accent5>
      <a:accent6>
        <a:srgbClr val="BF28BC"/>
      </a:accent6>
      <a:hlink>
        <a:srgbClr val="FF595B"/>
      </a:hlink>
      <a:folHlink>
        <a:srgbClr val="F02436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3.xml><?xml version="1.0" encoding="utf-8"?>
<a:theme xmlns:a="http://schemas.openxmlformats.org/drawingml/2006/main" name="2_Office Theme">
  <a:themeElements>
    <a:clrScheme name="Custom 1">
      <a:dk1>
        <a:srgbClr val="201D3E"/>
      </a:dk1>
      <a:lt1>
        <a:srgbClr val="FFFFFF"/>
      </a:lt1>
      <a:dk2>
        <a:srgbClr val="FFFFFF"/>
      </a:dk2>
      <a:lt2>
        <a:srgbClr val="FFFFFF"/>
      </a:lt2>
      <a:accent1>
        <a:srgbClr val="69BF49"/>
      </a:accent1>
      <a:accent2>
        <a:srgbClr val="07B089"/>
      </a:accent2>
      <a:accent3>
        <a:srgbClr val="36D2AF"/>
      </a:accent3>
      <a:accent4>
        <a:srgbClr val="10BED6"/>
      </a:accent4>
      <a:accent5>
        <a:srgbClr val="247BE1"/>
      </a:accent5>
      <a:accent6>
        <a:srgbClr val="BF28BC"/>
      </a:accent6>
      <a:hlink>
        <a:srgbClr val="FF595B"/>
      </a:hlink>
      <a:folHlink>
        <a:srgbClr val="F02436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28CCCD2B8245C4F95DC5E9047C3BD2C" ma:contentTypeVersion="13" ma:contentTypeDescription="Create a new document." ma:contentTypeScope="" ma:versionID="39df94f1a668fd654056b52a9b8632f5">
  <xsd:schema xmlns:xsd="http://www.w3.org/2001/XMLSchema" xmlns:xs="http://www.w3.org/2001/XMLSchema" xmlns:p="http://schemas.microsoft.com/office/2006/metadata/properties" xmlns:ns3="4b30b962-d64f-4fac-9a84-80fe431bb5a6" xmlns:ns4="a4e8d087-3694-4626-a605-1b1c11c7b191" targetNamespace="http://schemas.microsoft.com/office/2006/metadata/properties" ma:root="true" ma:fieldsID="86711c92523abf7c4f1a9a3291cbf5d4" ns3:_="" ns4:_="">
    <xsd:import namespace="4b30b962-d64f-4fac-9a84-80fe431bb5a6"/>
    <xsd:import namespace="a4e8d087-3694-4626-a605-1b1c11c7b19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30b962-d64f-4fac-9a84-80fe431bb5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e8d087-3694-4626-a605-1b1c11c7b191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38E6FD4-541F-4903-B380-E86622D2C71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940CF67-71AE-403B-BEED-239EEC6386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30b962-d64f-4fac-9a84-80fe431bb5a6"/>
    <ds:schemaRef ds:uri="a4e8d087-3694-4626-a605-1b1c11c7b1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2FB26FF-C876-478C-8A49-E8EFF9103E15}">
  <ds:schemaRefs>
    <ds:schemaRef ds:uri="http://purl.org/dc/terms/"/>
    <ds:schemaRef ds:uri="http://www.w3.org/XML/1998/namespace"/>
    <ds:schemaRef ds:uri="http://schemas.microsoft.com/office/infopath/2007/PartnerControls"/>
    <ds:schemaRef ds:uri="4b30b962-d64f-4fac-9a84-80fe431bb5a6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a4e8d087-3694-4626-a605-1b1c11c7b191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6478</TotalTime>
  <Words>1820</Words>
  <Application>Microsoft Office PowerPoint</Application>
  <PresentationFormat>Widescreen</PresentationFormat>
  <Paragraphs>305</Paragraphs>
  <Slides>23</Slides>
  <Notes>7</Notes>
  <HiddenSlides>6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23</vt:i4>
      </vt:variant>
    </vt:vector>
  </HeadingPairs>
  <TitlesOfParts>
    <vt:vector size="33" baseType="lpstr">
      <vt:lpstr>Arial</vt:lpstr>
      <vt:lpstr>Arial Regular</vt:lpstr>
      <vt:lpstr>Calibri</vt:lpstr>
      <vt:lpstr>Calibri Light</vt:lpstr>
      <vt:lpstr>Cambria Math</vt:lpstr>
      <vt:lpstr>Times New Roman</vt:lpstr>
      <vt:lpstr>ヒラギノ角ゴ Pro W3</vt:lpstr>
      <vt:lpstr>Office Theme</vt:lpstr>
      <vt:lpstr>1_Office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Git &amp; GitHub</vt:lpstr>
      <vt:lpstr>Git Workflow</vt:lpstr>
      <vt:lpstr>PowerPoint Presentation</vt:lpstr>
      <vt:lpstr>PowerPoint Presentation</vt:lpstr>
    </vt:vector>
  </TitlesOfParts>
  <Company>STFC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Gilfellon, Anthony (STFC,DL,AST)</dc:creator>
  <cp:lastModifiedBy>Mclean, Russell (STFC,DL,AST)</cp:lastModifiedBy>
  <cp:revision>180</cp:revision>
  <dcterms:created xsi:type="dcterms:W3CDTF">2020-08-27T08:41:49Z</dcterms:created>
  <dcterms:modified xsi:type="dcterms:W3CDTF">2022-09-12T17:41:34Z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0x010100028CCCD2B8245C4F95DC5E9047C3BD2C</vt:lpwstr>
  </property>
</Properties>
</file>