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7" r:id="rId5"/>
    <p:sldId id="272" r:id="rId6"/>
    <p:sldId id="267" r:id="rId7"/>
    <p:sldId id="268" r:id="rId8"/>
    <p:sldId id="271" r:id="rId9"/>
    <p:sldId id="274" r:id="rId10"/>
    <p:sldId id="273" r:id="rId11"/>
    <p:sldId id="259" r:id="rId12"/>
    <p:sldId id="269" r:id="rId13"/>
    <p:sldId id="276" r:id="rId14"/>
    <p:sldId id="260" r:id="rId15"/>
    <p:sldId id="261" r:id="rId16"/>
    <p:sldId id="275" r:id="rId17"/>
    <p:sldId id="278" r:id="rId18"/>
    <p:sldId id="279" r:id="rId19"/>
    <p:sldId id="280" r:id="rId20"/>
    <p:sldId id="28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333D1F-0FA3-4AAC-8FDF-2DCAF73264D9}" v="125" dt="2022-09-12T17:47:17.0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03" autoAdjust="0"/>
    <p:restoredTop sz="78316" autoAdjust="0"/>
  </p:normalViewPr>
  <p:slideViewPr>
    <p:cSldViewPr snapToGrid="0">
      <p:cViewPr varScale="1">
        <p:scale>
          <a:sx n="65" d="100"/>
          <a:sy n="65" d="100"/>
        </p:scale>
        <p:origin x="58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B3C1CA-06EE-4782-A46C-F0F5F0B4D968}" type="datetimeFigureOut">
              <a:rPr lang="en-GB" smtClean="0"/>
              <a:t>13/09/2022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E38387-E617-45BD-83B4-CB83B91B822D}" type="slidenum">
              <a:rPr lang="en-GB" smtClean="0"/>
              <a:t>‹#›</a:t>
            </a:fld>
            <a:endParaRPr lang="en-GB"/>
          </a:p>
        </p:txBody>
      </p:sp>
    </p:spTree>
    <p:extLst>
      <p:ext uri="{BB962C8B-B14F-4D97-AF65-F5344CB8AC3E}">
        <p14:creationId xmlns:p14="http://schemas.microsoft.com/office/powerpoint/2010/main" val="2400661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name is </a:t>
            </a:r>
            <a:r>
              <a:rPr lang="en-US" dirty="0" err="1"/>
              <a:t>amira</a:t>
            </a:r>
            <a:r>
              <a:rPr lang="en-US" dirty="0"/>
              <a:t> </a:t>
            </a:r>
            <a:r>
              <a:rPr lang="en-US" dirty="0" err="1"/>
              <a:t>zied</a:t>
            </a:r>
            <a:endParaRPr lang="en-US" dirty="0"/>
          </a:p>
          <a:p>
            <a:r>
              <a:rPr lang="en-US" dirty="0"/>
              <a:t>will be discussing my project which is---</a:t>
            </a:r>
          </a:p>
        </p:txBody>
      </p:sp>
      <p:sp>
        <p:nvSpPr>
          <p:cNvPr id="4" name="Slide Number Placeholder 3"/>
          <p:cNvSpPr>
            <a:spLocks noGrp="1"/>
          </p:cNvSpPr>
          <p:nvPr>
            <p:ph type="sldNum" sz="quarter" idx="5"/>
          </p:nvPr>
        </p:nvSpPr>
        <p:spPr/>
        <p:txBody>
          <a:bodyPr/>
          <a:lstStyle/>
          <a:p>
            <a:fld id="{19209FF7-EAD9-7E44-9C47-4EFCED6C05A3}" type="slidenum">
              <a:rPr lang="en-US" smtClean="0"/>
              <a:t>1</a:t>
            </a:fld>
            <a:endParaRPr lang="en-US"/>
          </a:p>
        </p:txBody>
      </p:sp>
    </p:spTree>
    <p:extLst>
      <p:ext uri="{BB962C8B-B14F-4D97-AF65-F5344CB8AC3E}">
        <p14:creationId xmlns:p14="http://schemas.microsoft.com/office/powerpoint/2010/main" val="2262467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Coupler structure design, consisting of propagating section, tapering to taper the </a:t>
            </a:r>
            <a:r>
              <a:rPr lang="en-US" dirty="0" err="1"/>
              <a:t>sws</a:t>
            </a:r>
            <a:r>
              <a:rPr lang="en-US" dirty="0"/>
              <a:t> to standard wr-10, and the bend to facilitate the beam tunnel</a:t>
            </a:r>
          </a:p>
          <a:p>
            <a:r>
              <a:rPr lang="en-US" dirty="0"/>
              <a:t>For the full structure the propagating section, 90 periods, for fabrication to do cold tests 10 periods</a:t>
            </a:r>
            <a:endParaRPr lang="en-GB" dirty="0"/>
          </a:p>
        </p:txBody>
      </p:sp>
      <p:sp>
        <p:nvSpPr>
          <p:cNvPr id="4" name="Slide Number Placeholder 3"/>
          <p:cNvSpPr>
            <a:spLocks noGrp="1"/>
          </p:cNvSpPr>
          <p:nvPr>
            <p:ph type="sldNum" sz="quarter" idx="10"/>
          </p:nvPr>
        </p:nvSpPr>
        <p:spPr/>
        <p:txBody>
          <a:bodyPr/>
          <a:lstStyle/>
          <a:p>
            <a:fld id="{43E38387-E617-45BD-83B4-CB83B91B822D}" type="slidenum">
              <a:rPr lang="en-GB" smtClean="0"/>
              <a:t>10</a:t>
            </a:fld>
            <a:endParaRPr lang="en-GB"/>
          </a:p>
        </p:txBody>
      </p:sp>
    </p:spTree>
    <p:extLst>
      <p:ext uri="{BB962C8B-B14F-4D97-AF65-F5344CB8AC3E}">
        <p14:creationId xmlns:p14="http://schemas.microsoft.com/office/powerpoint/2010/main" val="81158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cs typeface="Calibri"/>
              </a:rPr>
              <a:t>Half height required shorter coupler needed compared to full pin.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2">
                    <a:lumMod val="25000"/>
                  </a:schemeClr>
                </a:solidFill>
              </a:rPr>
              <a:t>Reflections of approximately -15dB in the 82-100GHz operating range</a:t>
            </a:r>
          </a:p>
          <a:p>
            <a:r>
              <a:rPr lang="en-US" dirty="0">
                <a:cs typeface="Calibri"/>
              </a:rPr>
              <a:t>-results</a:t>
            </a:r>
          </a:p>
          <a:p>
            <a:endParaRPr lang="en-US" dirty="0">
              <a:cs typeface="Calibri"/>
            </a:endParaRPr>
          </a:p>
        </p:txBody>
      </p:sp>
      <p:sp>
        <p:nvSpPr>
          <p:cNvPr id="4" name="Slide Number Placeholder 3"/>
          <p:cNvSpPr>
            <a:spLocks noGrp="1"/>
          </p:cNvSpPr>
          <p:nvPr>
            <p:ph type="sldNum" sz="quarter" idx="5"/>
          </p:nvPr>
        </p:nvSpPr>
        <p:spPr/>
        <p:txBody>
          <a:bodyPr/>
          <a:lstStyle/>
          <a:p>
            <a:fld id="{58AC4C50-97ED-4813-BC47-3B6D18D6B408}" type="slidenum">
              <a:rPr lang="en-GB" smtClean="0"/>
              <a:t>11</a:t>
            </a:fld>
            <a:endParaRPr lang="en-GB"/>
          </a:p>
        </p:txBody>
      </p:sp>
    </p:spTree>
    <p:extLst>
      <p:ext uri="{BB962C8B-B14F-4D97-AF65-F5344CB8AC3E}">
        <p14:creationId xmlns:p14="http://schemas.microsoft.com/office/powerpoint/2010/main" val="1385327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90 period copper reduced conductivity s11 and s21 to show true scattering parameters in an actual TWT, parametric study done to choose optimum number of periods</a:t>
            </a:r>
          </a:p>
          <a:p>
            <a:endParaRPr lang="en-GB" dirty="0"/>
          </a:p>
        </p:txBody>
      </p:sp>
      <p:sp>
        <p:nvSpPr>
          <p:cNvPr id="4" name="Slide Number Placeholder 3"/>
          <p:cNvSpPr>
            <a:spLocks noGrp="1"/>
          </p:cNvSpPr>
          <p:nvPr>
            <p:ph type="sldNum" sz="quarter" idx="10"/>
          </p:nvPr>
        </p:nvSpPr>
        <p:spPr/>
        <p:txBody>
          <a:bodyPr/>
          <a:lstStyle/>
          <a:p>
            <a:fld id="{58AC4C50-97ED-4813-BC47-3B6D18D6B408}" type="slidenum">
              <a:rPr lang="en-GB" smtClean="0"/>
              <a:t>12</a:t>
            </a:fld>
            <a:endParaRPr lang="en-GB"/>
          </a:p>
        </p:txBody>
      </p:sp>
    </p:spTree>
    <p:extLst>
      <p:ext uri="{BB962C8B-B14F-4D97-AF65-F5344CB8AC3E}">
        <p14:creationId xmlns:p14="http://schemas.microsoft.com/office/powerpoint/2010/main" val="3429264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Input/output plot, output power stabilises after a certain input power</a:t>
            </a:r>
          </a:p>
          <a:p>
            <a:r>
              <a:rPr lang="en-GB" dirty="0"/>
              <a:t>-gain shown between 25-30 dB from 87-100 GHz</a:t>
            </a:r>
          </a:p>
          <a:p>
            <a:r>
              <a:rPr lang="en-GB" dirty="0"/>
              <a:t>-Using </a:t>
            </a:r>
            <a:r>
              <a:rPr lang="en-GB" dirty="0" err="1"/>
              <a:t>sparameters</a:t>
            </a:r>
            <a:r>
              <a:rPr lang="en-GB" dirty="0"/>
              <a:t> before and gain, can see the tube is stable and therefore no oscillations</a:t>
            </a:r>
          </a:p>
          <a:p>
            <a:endParaRPr lang="en-GB" dirty="0"/>
          </a:p>
        </p:txBody>
      </p:sp>
      <p:sp>
        <p:nvSpPr>
          <p:cNvPr id="4" name="Slide Number Placeholder 3"/>
          <p:cNvSpPr>
            <a:spLocks noGrp="1"/>
          </p:cNvSpPr>
          <p:nvPr>
            <p:ph type="sldNum" sz="quarter" idx="10"/>
          </p:nvPr>
        </p:nvSpPr>
        <p:spPr/>
        <p:txBody>
          <a:bodyPr/>
          <a:lstStyle/>
          <a:p>
            <a:fld id="{58AC4C50-97ED-4813-BC47-3B6D18D6B408}" type="slidenum">
              <a:rPr lang="en-GB" smtClean="0"/>
              <a:t>13</a:t>
            </a:fld>
            <a:endParaRPr lang="en-GB"/>
          </a:p>
        </p:txBody>
      </p:sp>
    </p:spTree>
    <p:extLst>
      <p:ext uri="{BB962C8B-B14F-4D97-AF65-F5344CB8AC3E}">
        <p14:creationId xmlns:p14="http://schemas.microsoft.com/office/powerpoint/2010/main" val="38304401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chemeClr val="bg1"/>
                </a:solidFill>
              </a:rPr>
              <a:t>Fabrication done using CNC machining, at 60K RPM air turbine spindle</a:t>
            </a:r>
          </a:p>
          <a:p>
            <a:r>
              <a:rPr lang="en-US" sz="1200" dirty="0">
                <a:solidFill>
                  <a:schemeClr val="bg1"/>
                </a:solidFill>
              </a:rPr>
              <a:t>2 days per half to machine</a:t>
            </a:r>
          </a:p>
          <a:p>
            <a:r>
              <a:rPr lang="en-US" sz="1200" dirty="0">
                <a:solidFill>
                  <a:schemeClr val="bg1"/>
                </a:solidFill>
              </a:rPr>
              <a:t>0.4mm tooling part used</a:t>
            </a:r>
            <a:endParaRPr lang="en-GB" dirty="0"/>
          </a:p>
          <a:p>
            <a:r>
              <a:rPr lang="en-GB" dirty="0"/>
              <a:t>Gap size has a noticeable shift on the lower cut off frequency</a:t>
            </a:r>
          </a:p>
          <a:p>
            <a:r>
              <a:rPr lang="en-GB" dirty="0"/>
              <a:t>While still in the band of interest, this can cause beam velocity asynchronism with the phase velocity for the propagating mode</a:t>
            </a:r>
          </a:p>
          <a:p>
            <a:r>
              <a:rPr lang="en-GB" dirty="0"/>
              <a:t>Currently working on improving the tolerances on the gap height</a:t>
            </a:r>
          </a:p>
          <a:p>
            <a:endParaRPr lang="en-GB" dirty="0"/>
          </a:p>
        </p:txBody>
      </p:sp>
      <p:sp>
        <p:nvSpPr>
          <p:cNvPr id="4" name="Slide Number Placeholder 3"/>
          <p:cNvSpPr>
            <a:spLocks noGrp="1"/>
          </p:cNvSpPr>
          <p:nvPr>
            <p:ph type="sldNum" sz="quarter" idx="5"/>
          </p:nvPr>
        </p:nvSpPr>
        <p:spPr/>
        <p:txBody>
          <a:bodyPr/>
          <a:lstStyle/>
          <a:p>
            <a:fld id="{43E38387-E617-45BD-83B4-CB83B91B822D}" type="slidenum">
              <a:rPr lang="en-GB" smtClean="0"/>
              <a:t>14</a:t>
            </a:fld>
            <a:endParaRPr lang="en-GB"/>
          </a:p>
        </p:txBody>
      </p:sp>
    </p:spTree>
    <p:extLst>
      <p:ext uri="{BB962C8B-B14F-4D97-AF65-F5344CB8AC3E}">
        <p14:creationId xmlns:p14="http://schemas.microsoft.com/office/powerpoint/2010/main" val="27471713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Measured dimensions and surface roughness under 3d microscope</a:t>
            </a:r>
          </a:p>
          <a:p>
            <a:r>
              <a:rPr lang="en-GB" dirty="0"/>
              <a:t>Tolerances and surface roughness within expected ranges</a:t>
            </a:r>
          </a:p>
        </p:txBody>
      </p:sp>
      <p:sp>
        <p:nvSpPr>
          <p:cNvPr id="4" name="Slide Number Placeholder 3"/>
          <p:cNvSpPr>
            <a:spLocks noGrp="1"/>
          </p:cNvSpPr>
          <p:nvPr>
            <p:ph type="sldNum" sz="quarter" idx="5"/>
          </p:nvPr>
        </p:nvSpPr>
        <p:spPr/>
        <p:txBody>
          <a:bodyPr/>
          <a:lstStyle/>
          <a:p>
            <a:fld id="{43E38387-E617-45BD-83B4-CB83B91B822D}" type="slidenum">
              <a:rPr lang="en-GB" smtClean="0"/>
              <a:t>15</a:t>
            </a:fld>
            <a:endParaRPr lang="en-GB"/>
          </a:p>
        </p:txBody>
      </p:sp>
    </p:spTree>
    <p:extLst>
      <p:ext uri="{BB962C8B-B14F-4D97-AF65-F5344CB8AC3E}">
        <p14:creationId xmlns:p14="http://schemas.microsoft.com/office/powerpoint/2010/main" val="9802404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Improvement of air gap of fabricated piece, closer to original value to shift lower cut-off frequency</a:t>
            </a:r>
          </a:p>
          <a:p>
            <a:r>
              <a:rPr lang="en-GB" dirty="0"/>
              <a:t>Incorporation of microstrip gap waveguide to rectangular planar waveguides</a:t>
            </a:r>
          </a:p>
          <a:p>
            <a:endParaRPr lang="en-GB" dirty="0"/>
          </a:p>
        </p:txBody>
      </p:sp>
      <p:sp>
        <p:nvSpPr>
          <p:cNvPr id="4" name="Slide Number Placeholder 3"/>
          <p:cNvSpPr>
            <a:spLocks noGrp="1"/>
          </p:cNvSpPr>
          <p:nvPr>
            <p:ph type="sldNum" sz="quarter" idx="5"/>
          </p:nvPr>
        </p:nvSpPr>
        <p:spPr/>
        <p:txBody>
          <a:bodyPr/>
          <a:lstStyle/>
          <a:p>
            <a:fld id="{43E38387-E617-45BD-83B4-CB83B91B822D}" type="slidenum">
              <a:rPr lang="en-GB" smtClean="0"/>
              <a:t>16</a:t>
            </a:fld>
            <a:endParaRPr lang="en-GB"/>
          </a:p>
        </p:txBody>
      </p:sp>
    </p:spTree>
    <p:extLst>
      <p:ext uri="{BB962C8B-B14F-4D97-AF65-F5344CB8AC3E}">
        <p14:creationId xmlns:p14="http://schemas.microsoft.com/office/powerpoint/2010/main" val="26437022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3E38387-E617-45BD-83B4-CB83B91B822D}" type="slidenum">
              <a:rPr lang="en-GB" smtClean="0"/>
              <a:t>17</a:t>
            </a:fld>
            <a:endParaRPr lang="en-GB"/>
          </a:p>
        </p:txBody>
      </p:sp>
    </p:spTree>
    <p:extLst>
      <p:ext uri="{BB962C8B-B14F-4D97-AF65-F5344CB8AC3E}">
        <p14:creationId xmlns:p14="http://schemas.microsoft.com/office/powerpoint/2010/main" val="4178424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lumMod val="75000"/>
                    <a:lumOff val="25000"/>
                  </a:schemeClr>
                </a:solidFill>
              </a:rPr>
              <a:t>There’s an interest to develop TWTs between 80-300GHz due to the demand for high power and high frequency operation in satellite communications, imaging and healthcare applications</a:t>
            </a:r>
          </a:p>
          <a:p>
            <a:pPr marL="342900" indent="-342900">
              <a:lnSpc>
                <a:spcPct val="150000"/>
              </a:lnSpc>
              <a:buFont typeface="Arial"/>
              <a:buChar char="•"/>
            </a:pPr>
            <a:r>
              <a:rPr lang="en-US" dirty="0"/>
              <a:t>High </a:t>
            </a:r>
            <a:r>
              <a:rPr lang="en-US" dirty="0" err="1"/>
              <a:t>freq</a:t>
            </a:r>
            <a:r>
              <a:rPr lang="en-US" dirty="0"/>
              <a:t> (80-300GHz) TWTs have many applications: </a:t>
            </a:r>
            <a:r>
              <a:rPr lang="en-US" sz="1200" dirty="0">
                <a:solidFill>
                  <a:schemeClr val="tx1">
                    <a:lumMod val="75000"/>
                    <a:lumOff val="25000"/>
                  </a:schemeClr>
                </a:solidFill>
                <a:cs typeface="Calibri"/>
              </a:rPr>
              <a:t>Satellite and wireless communications</a:t>
            </a:r>
          </a:p>
          <a:p>
            <a:pPr marL="342900" indent="-342900">
              <a:lnSpc>
                <a:spcPct val="150000"/>
              </a:lnSpc>
              <a:buFont typeface="Arial"/>
              <a:buChar char="•"/>
            </a:pPr>
            <a:r>
              <a:rPr lang="en-US" sz="1200" dirty="0">
                <a:solidFill>
                  <a:schemeClr val="tx1">
                    <a:lumMod val="75000"/>
                    <a:lumOff val="25000"/>
                  </a:schemeClr>
                </a:solidFill>
                <a:cs typeface="Calibri"/>
              </a:rPr>
              <a:t>Imaging</a:t>
            </a:r>
          </a:p>
          <a:p>
            <a:pPr marL="342900" indent="-342900">
              <a:lnSpc>
                <a:spcPct val="150000"/>
              </a:lnSpc>
              <a:buFont typeface="Arial"/>
              <a:buChar char="•"/>
            </a:pPr>
            <a:r>
              <a:rPr lang="en-US" sz="1200" dirty="0">
                <a:solidFill>
                  <a:schemeClr val="tx1">
                    <a:lumMod val="75000"/>
                    <a:lumOff val="25000"/>
                  </a:schemeClr>
                </a:solidFill>
                <a:cs typeface="Calibri"/>
              </a:rPr>
              <a:t>Healthcare applications</a:t>
            </a:r>
            <a:endParaRPr lang="en-US" sz="1200" dirty="0">
              <a:solidFill>
                <a:schemeClr val="tx1">
                  <a:lumMod val="75000"/>
                  <a:lumOff val="2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TWT is a VED that operates by a beam-wave interaction that amplifies the input signal.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It consists of a SWS, a magnetic focusing system, an electron gun and an input/output. The SWS acts to slow down the input RF signal until the phase velocity of the signal and the electron beam are the same.. continuous interaction between the electron beam and the SWS results in an amplification of the input signal.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SWS geometry determines the TWT’s operation due to the inverse relationship between dimensions of the SWS and frequency range. </a:t>
            </a:r>
            <a:r>
              <a:rPr lang="en-US" sz="1200" kern="1200" dirty="0">
                <a:solidFill>
                  <a:schemeClr val="tx1"/>
                </a:solidFill>
                <a:effectLst/>
                <a:latin typeface="+mn-lt"/>
                <a:ea typeface="+mn-ea"/>
                <a:cs typeface="+mn-cs"/>
              </a:rPr>
              <a:t>As frequency of operation increases and dimensions reach the sub-</a:t>
            </a:r>
            <a:r>
              <a:rPr lang="en-US" sz="1200" kern="1200" dirty="0" err="1">
                <a:solidFill>
                  <a:schemeClr val="tx1"/>
                </a:solidFill>
                <a:effectLst/>
                <a:latin typeface="+mn-lt"/>
                <a:ea typeface="+mn-ea"/>
                <a:cs typeface="+mn-cs"/>
              </a:rPr>
              <a:t>millimetre</a:t>
            </a:r>
            <a:r>
              <a:rPr lang="en-US" sz="1200" kern="1200" dirty="0">
                <a:solidFill>
                  <a:schemeClr val="tx1"/>
                </a:solidFill>
                <a:effectLst/>
                <a:latin typeface="+mn-lt"/>
                <a:ea typeface="+mn-ea"/>
                <a:cs typeface="+mn-cs"/>
              </a:rPr>
              <a:t> level, fabrication </a:t>
            </a:r>
            <a:r>
              <a:rPr lang="en-GB" sz="1200" kern="1200" dirty="0">
                <a:solidFill>
                  <a:schemeClr val="tx1"/>
                </a:solidFill>
                <a:effectLst/>
                <a:latin typeface="+mn-lt"/>
                <a:ea typeface="+mn-ea"/>
                <a:cs typeface="+mn-cs"/>
              </a:rPr>
              <a:t>of the structures becomes more difficult and costly</a:t>
            </a:r>
            <a:r>
              <a:rPr lang="en-GB" dirty="0">
                <a:effectLst/>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BC6637-93A3-45DD-A8D1-39ECF2AA5286}" type="slidenum">
              <a:rPr lang="en-GB" smtClean="0"/>
              <a:t>2</a:t>
            </a:fld>
            <a:endParaRPr lang="en-GB"/>
          </a:p>
        </p:txBody>
      </p:sp>
    </p:spTree>
    <p:extLst>
      <p:ext uri="{BB962C8B-B14F-4D97-AF65-F5344CB8AC3E}">
        <p14:creationId xmlns:p14="http://schemas.microsoft.com/office/powerpoint/2010/main" val="4184862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Symbol"/>
              <a:buChar char="•"/>
            </a:pPr>
            <a:r>
              <a:rPr lang="en-US" dirty="0"/>
              <a:t>For context, mention the helix as the traditional SWS but it is limited in dimensions due to the </a:t>
            </a:r>
            <a:r>
              <a:rPr lang="en-US" dirty="0" err="1"/>
              <a:t>frequency,max</a:t>
            </a:r>
            <a:r>
              <a:rPr lang="en-US" dirty="0"/>
              <a:t> of 15-20GHz. (check</a:t>
            </a:r>
            <a:r>
              <a:rPr lang="en-US" baseline="0" dirty="0"/>
              <a:t> this)</a:t>
            </a:r>
          </a:p>
          <a:p>
            <a:pPr marL="171450" indent="-171450">
              <a:buFont typeface="Symbol"/>
              <a:buChar char="•"/>
            </a:pPr>
            <a:r>
              <a:rPr lang="en-US" baseline="0" dirty="0"/>
              <a:t>For solid state, it’s not enough power </a:t>
            </a:r>
            <a:r>
              <a:rPr lang="en-US" baseline="0" dirty="0" err="1"/>
              <a:t>esp</a:t>
            </a:r>
            <a:r>
              <a:rPr lang="en-US" baseline="0" dirty="0"/>
              <a:t> at high frequency. Developing field very quickly. Turn to tubes for needing more power or more lifetime</a:t>
            </a:r>
            <a:endParaRPr lang="en-US" dirty="0"/>
          </a:p>
          <a:p>
            <a:pPr marL="171450" indent="-171450">
              <a:buFont typeface="Symbol"/>
              <a:buChar char="•"/>
            </a:pPr>
            <a:endParaRPr lang="en-US" dirty="0"/>
          </a:p>
          <a:p>
            <a:pPr marL="171450" indent="-171450">
              <a:buFont typeface="Symbol"/>
              <a:buChar char="•"/>
            </a:pPr>
            <a:r>
              <a:rPr lang="en-US" dirty="0"/>
              <a:t>You can see here a schematic of the TWT and where the SWS is located</a:t>
            </a:r>
          </a:p>
          <a:p>
            <a:pPr marL="171450" indent="-171450">
              <a:buFont typeface="Symbol"/>
              <a:buChar char="•"/>
            </a:pPr>
            <a:r>
              <a:rPr lang="en-US" dirty="0"/>
              <a:t>There are many types of SWS, the most well studied and conventional is the helix SWS which has been used in microwave frequency TWTs since the 1940s. However helix SWS are not feasible at high </a:t>
            </a:r>
            <a:r>
              <a:rPr lang="en-US" dirty="0" err="1"/>
              <a:t>freq</a:t>
            </a:r>
            <a:r>
              <a:rPr lang="en-US" dirty="0"/>
              <a:t> due to the difficultly in fabrication as frequency increases. Therefore literature has brought various other designs of SWS</a:t>
            </a:r>
          </a:p>
          <a:p>
            <a:pPr marL="171450" indent="-171450">
              <a:buFont typeface="Symbol"/>
              <a:buChar char="•"/>
            </a:pPr>
            <a:r>
              <a:rPr lang="en-US" dirty="0"/>
              <a:t>We look at the corrugated waveguide for </a:t>
            </a:r>
            <a:r>
              <a:rPr lang="en-US" dirty="0" err="1"/>
              <a:t>inspo</a:t>
            </a:r>
            <a:r>
              <a:rPr lang="en-US" dirty="0"/>
              <a:t> due to its easier fabrication and relatively</a:t>
            </a:r>
            <a:r>
              <a:rPr lang="en-US" baseline="0" dirty="0"/>
              <a:t> simple design as an option to develop high power TWT, </a:t>
            </a:r>
            <a:r>
              <a:rPr lang="en-US" baseline="0" dirty="0" err="1"/>
              <a:t>esp</a:t>
            </a:r>
            <a:r>
              <a:rPr lang="en-US" baseline="0" dirty="0"/>
              <a:t> since it has been demonstrated in TWT up to 1 THz</a:t>
            </a:r>
            <a:endParaRPr lang="en-US" dirty="0"/>
          </a:p>
          <a:p>
            <a:pPr marL="171450" indent="-171450">
              <a:buFont typeface="Symbol"/>
              <a:buChar char="•"/>
            </a:pPr>
            <a:r>
              <a:rPr lang="en-US" dirty="0"/>
              <a:t>For example, the corrugated waveguide, appreciated for its easy fabrication and the fact it is an all metal structure, has inspired other variations of this such as the double corrugated waveguide, photonic crystal waveguide, and double vane staggered waveguide</a:t>
            </a:r>
          </a:p>
          <a:p>
            <a:pPr marL="171450" indent="-171450">
              <a:buFont typeface="Symbol"/>
              <a:buChar char="•"/>
            </a:pPr>
            <a:r>
              <a:rPr lang="en-US" dirty="0"/>
              <a:t> Additionally there are folded waveguides, planar waveguides and many more, all which provide different results in term of fabrication and good beam-wave interaction depending on the application and purpose</a:t>
            </a:r>
          </a:p>
        </p:txBody>
      </p:sp>
      <p:sp>
        <p:nvSpPr>
          <p:cNvPr id="4" name="Slide Number Placeholder 3"/>
          <p:cNvSpPr>
            <a:spLocks noGrp="1"/>
          </p:cNvSpPr>
          <p:nvPr>
            <p:ph type="sldNum" sz="quarter" idx="5"/>
          </p:nvPr>
        </p:nvSpPr>
        <p:spPr/>
        <p:txBody>
          <a:bodyPr/>
          <a:lstStyle/>
          <a:p>
            <a:fld id="{0EC8AF62-0413-459D-A055-9BD345497D1F}" type="slidenum">
              <a:rPr lang="en-GB" smtClean="0"/>
              <a:pPr/>
              <a:t>3</a:t>
            </a:fld>
            <a:endParaRPr lang="en-GB"/>
          </a:p>
        </p:txBody>
      </p:sp>
    </p:spTree>
    <p:extLst>
      <p:ext uri="{BB962C8B-B14F-4D97-AF65-F5344CB8AC3E}">
        <p14:creationId xmlns:p14="http://schemas.microsoft.com/office/powerpoint/2010/main" val="2944460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r>
              <a:rPr lang="en-GB" dirty="0">
                <a:solidFill>
                  <a:schemeClr val="tx1">
                    <a:lumMod val="75000"/>
                    <a:lumOff val="25000"/>
                  </a:schemeClr>
                </a:solidFill>
              </a:rPr>
              <a:t>Expand on filtering capabilities: dampens the higher order mode so more interaction can occur with the beam. </a:t>
            </a:r>
          </a:p>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r>
              <a:rPr lang="en-GB" dirty="0">
                <a:solidFill>
                  <a:schemeClr val="tx1">
                    <a:lumMod val="75000"/>
                    <a:lumOff val="25000"/>
                  </a:schemeClr>
                </a:solidFill>
              </a:rPr>
              <a:t>One possible solution to the design issues found at high </a:t>
            </a:r>
            <a:r>
              <a:rPr lang="en-GB" dirty="0" err="1">
                <a:solidFill>
                  <a:schemeClr val="tx1">
                    <a:lumMod val="75000"/>
                    <a:lumOff val="25000"/>
                  </a:schemeClr>
                </a:solidFill>
              </a:rPr>
              <a:t>freq</a:t>
            </a:r>
            <a:r>
              <a:rPr lang="en-GB" dirty="0">
                <a:solidFill>
                  <a:schemeClr val="tx1">
                    <a:lumMod val="75000"/>
                    <a:lumOff val="25000"/>
                  </a:schemeClr>
                </a:solidFill>
              </a:rPr>
              <a:t> rectangular SWS are GW, which is a relatively new technology</a:t>
            </a:r>
          </a:p>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r>
              <a:rPr lang="en-GB" dirty="0">
                <a:solidFill>
                  <a:schemeClr val="tx1">
                    <a:lumMod val="75000"/>
                    <a:lumOff val="25000"/>
                  </a:schemeClr>
                </a:solidFill>
              </a:rPr>
              <a:t>How a GW works: A local TEM mode can propagate in the central metal ridge within a predetermined operating frequency band, while the perfect magnetic conductor(PMC) plates can confine the propagating wave when the distance is less than a quarter wavelength from the PEC, as no waves will propagate between the PEC/PMC plate unless there is a metal ridge guiding element</a:t>
            </a:r>
          </a:p>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r>
              <a:rPr lang="en-GB" dirty="0">
                <a:solidFill>
                  <a:schemeClr val="tx1">
                    <a:lumMod val="75000"/>
                    <a:lumOff val="25000"/>
                  </a:schemeClr>
                </a:solidFill>
              </a:rPr>
              <a:t>The PMC represents a special boundary condition that the tangential magnetic field = 0 and therefore surface current density=0, which can be interpreted as a high surface impedance. </a:t>
            </a:r>
          </a:p>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r>
              <a:rPr lang="en-GB" dirty="0">
                <a:solidFill>
                  <a:schemeClr val="tx1">
                    <a:lumMod val="75000"/>
                    <a:lumOff val="25000"/>
                  </a:schemeClr>
                </a:solidFill>
              </a:rPr>
              <a:t>Can realise PEC of the gap waveguide with any metal conductor in this case we chose copper, and an AMC which is an artificial magnetic conductor, which is the realised version of the theoretical PMC, is realised by a textured surface, such as the pin structure.</a:t>
            </a:r>
          </a:p>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r>
              <a:rPr lang="en-GB" dirty="0">
                <a:solidFill>
                  <a:schemeClr val="tx1">
                    <a:lumMod val="75000"/>
                    <a:lumOff val="25000"/>
                  </a:schemeClr>
                </a:solidFill>
              </a:rPr>
              <a:t>The advantages of GW which is why we selected them as initial study</a:t>
            </a:r>
          </a:p>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r>
              <a:rPr lang="en-GB" dirty="0">
                <a:solidFill>
                  <a:schemeClr val="tx1">
                    <a:lumMod val="75000"/>
                    <a:lumOff val="25000"/>
                  </a:schemeClr>
                </a:solidFill>
              </a:rPr>
              <a:t>No contact with upper walls - bonding of the walls is done away from the areas critical for the electromagnetic properties of the SWS. </a:t>
            </a:r>
          </a:p>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r>
              <a:rPr lang="en-GB" dirty="0">
                <a:solidFill>
                  <a:schemeClr val="tx1">
                    <a:lumMod val="75000"/>
                    <a:lumOff val="25000"/>
                  </a:schemeClr>
                </a:solidFill>
              </a:rPr>
              <a:t>Can dampen higher order modes due to stopband</a:t>
            </a:r>
          </a:p>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r>
              <a:rPr lang="en-GB" dirty="0">
                <a:solidFill>
                  <a:schemeClr val="tx1">
                    <a:lumMod val="75000"/>
                    <a:lumOff val="25000"/>
                  </a:schemeClr>
                </a:solidFill>
              </a:rPr>
              <a:t>Flexible design may ease coupler design</a:t>
            </a:r>
          </a:p>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endParaRPr lang="en-GB" dirty="0">
              <a:solidFill>
                <a:schemeClr val="tx1">
                  <a:lumMod val="75000"/>
                  <a:lumOff val="25000"/>
                </a:schemeClr>
              </a:solidFill>
            </a:endParaRPr>
          </a:p>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endParaRPr lang="en-US" dirty="0"/>
          </a:p>
          <a:p>
            <a:pPr marL="285750" indent="-285750">
              <a:lnSpc>
                <a:spcPct val="90000"/>
              </a:lnSpc>
              <a:spcBef>
                <a:spcPts val="1000"/>
              </a:spcBef>
              <a:buFont typeface="Arial"/>
              <a:buChar char="•"/>
            </a:pPr>
            <a:r>
              <a:rPr lang="en-US" dirty="0"/>
              <a:t>Elena </a:t>
            </a:r>
            <a:r>
              <a:rPr lang="en-US" dirty="0" err="1"/>
              <a:t>Pucci</a:t>
            </a:r>
            <a:r>
              <a:rPr lang="en-US" dirty="0"/>
              <a:t>, Gap Waveguide Technology for mm-wave applications (2013)</a:t>
            </a:r>
          </a:p>
          <a:p>
            <a:pPr marL="285750" indent="-285750">
              <a:lnSpc>
                <a:spcPct val="90000"/>
              </a:lnSpc>
              <a:spcBef>
                <a:spcPts val="1000"/>
              </a:spcBef>
              <a:buFont typeface="Arial"/>
              <a:buChar char="•"/>
            </a:pPr>
            <a:r>
              <a:rPr lang="en-US" dirty="0"/>
              <a:t>A. Valero-</a:t>
            </a:r>
            <a:r>
              <a:rPr lang="en-US" dirty="0" err="1"/>
              <a:t>Nogueira</a:t>
            </a:r>
            <a:r>
              <a:rPr lang="en-US" dirty="0"/>
              <a:t>, E. Alfonso, J. I. </a:t>
            </a:r>
            <a:r>
              <a:rPr lang="en-US" dirty="0" err="1"/>
              <a:t>Herranz</a:t>
            </a:r>
            <a:r>
              <a:rPr lang="en-US" dirty="0"/>
              <a:t>, and P. S. </a:t>
            </a:r>
            <a:r>
              <a:rPr lang="en-US" dirty="0" err="1"/>
              <a:t>Kildal</a:t>
            </a:r>
            <a:r>
              <a:rPr lang="en-US" dirty="0"/>
              <a:t>, “Experimental demonstration of local quasi-TEM gap modes in single-</a:t>
            </a:r>
            <a:r>
              <a:rPr lang="en-US" dirty="0" err="1"/>
              <a:t>hardwall</a:t>
            </a:r>
            <a:r>
              <a:rPr lang="en-US" dirty="0"/>
              <a:t> waveguides,” IEEE Microwave and Wireless Components Letters, vol. 19, no. 9, pp. 536–538, 2009.</a:t>
            </a:r>
          </a:p>
        </p:txBody>
      </p:sp>
      <p:sp>
        <p:nvSpPr>
          <p:cNvPr id="4" name="Slide Number Placeholder 3"/>
          <p:cNvSpPr>
            <a:spLocks noGrp="1"/>
          </p:cNvSpPr>
          <p:nvPr>
            <p:ph type="sldNum" sz="quarter" idx="5"/>
          </p:nvPr>
        </p:nvSpPr>
        <p:spPr/>
        <p:txBody>
          <a:bodyPr/>
          <a:lstStyle/>
          <a:p>
            <a:fld id="{72AA39E3-3604-4E37-A5DD-216C2279B3F5}" type="slidenum">
              <a:rPr lang="en-US"/>
              <a:t>4</a:t>
            </a:fld>
            <a:endParaRPr lang="en-US"/>
          </a:p>
        </p:txBody>
      </p:sp>
    </p:spTree>
    <p:extLst>
      <p:ext uri="{BB962C8B-B14F-4D97-AF65-F5344CB8AC3E}">
        <p14:creationId xmlns:p14="http://schemas.microsoft.com/office/powerpoint/2010/main" val="2397965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Typical gap waveguide is the full pin, with 3 or more pins on each side used as a replacement of the metal walls on the side of a rectangular</a:t>
            </a:r>
            <a:r>
              <a:rPr lang="en-GB" baseline="0" dirty="0"/>
              <a:t> waveguide </a:t>
            </a:r>
          </a:p>
          <a:p>
            <a:r>
              <a:rPr lang="en-GB" baseline="0" dirty="0"/>
              <a:t>-literature has brought about various types of pins which act as the AMC</a:t>
            </a:r>
          </a:p>
          <a:p>
            <a:r>
              <a:rPr lang="en-GB" baseline="0" dirty="0"/>
              <a:t>-The central groove can be left empty to allow a quasi TE-10 mode to propagate, or be loaded with a corrugation or ridge to specify the propagating mode</a:t>
            </a:r>
          </a:p>
          <a:p>
            <a:r>
              <a:rPr lang="en-GB" baseline="0" dirty="0"/>
              <a:t>-Can explain the flexibility of the GW</a:t>
            </a:r>
          </a:p>
        </p:txBody>
      </p:sp>
      <p:sp>
        <p:nvSpPr>
          <p:cNvPr id="4" name="Slide Number Placeholder 3"/>
          <p:cNvSpPr>
            <a:spLocks noGrp="1"/>
          </p:cNvSpPr>
          <p:nvPr>
            <p:ph type="sldNum" sz="quarter" idx="10"/>
          </p:nvPr>
        </p:nvSpPr>
        <p:spPr/>
        <p:txBody>
          <a:bodyPr/>
          <a:lstStyle/>
          <a:p>
            <a:fld id="{58AC4C50-97ED-4813-BC47-3B6D18D6B408}" type="slidenum">
              <a:rPr lang="en-GB" smtClean="0"/>
              <a:t>5</a:t>
            </a:fld>
            <a:endParaRPr lang="en-GB"/>
          </a:p>
        </p:txBody>
      </p:sp>
    </p:spTree>
    <p:extLst>
      <p:ext uri="{BB962C8B-B14F-4D97-AF65-F5344CB8AC3E}">
        <p14:creationId xmlns:p14="http://schemas.microsoft.com/office/powerpoint/2010/main" val="1755066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-air gap h defines the </a:t>
            </a:r>
            <a:r>
              <a:rPr lang="en-GB" dirty="0" err="1"/>
              <a:t>bandstop</a:t>
            </a:r>
            <a:r>
              <a:rPr lang="en-GB" dirty="0"/>
              <a:t> of the structure</a:t>
            </a:r>
          </a:p>
          <a:p>
            <a:r>
              <a:rPr lang="en-GB" dirty="0"/>
              <a:t>-larger gap creates a narrower </a:t>
            </a:r>
            <a:r>
              <a:rPr lang="en-GB" dirty="0" err="1"/>
              <a:t>bandstop</a:t>
            </a:r>
            <a:r>
              <a:rPr lang="en-GB" dirty="0"/>
              <a:t> and vice versa, in both cases</a:t>
            </a:r>
          </a:p>
        </p:txBody>
      </p:sp>
      <p:sp>
        <p:nvSpPr>
          <p:cNvPr id="4" name="Slide Number Placeholder 3"/>
          <p:cNvSpPr>
            <a:spLocks noGrp="1"/>
          </p:cNvSpPr>
          <p:nvPr>
            <p:ph type="sldNum" sz="quarter" idx="5"/>
          </p:nvPr>
        </p:nvSpPr>
        <p:spPr/>
        <p:txBody>
          <a:bodyPr/>
          <a:lstStyle/>
          <a:p>
            <a:fld id="{43E38387-E617-45BD-83B4-CB83B91B822D}" type="slidenum">
              <a:rPr lang="en-GB" smtClean="0"/>
              <a:t>6</a:t>
            </a:fld>
            <a:endParaRPr lang="en-GB"/>
          </a:p>
        </p:txBody>
      </p:sp>
    </p:spTree>
    <p:extLst>
      <p:ext uri="{BB962C8B-B14F-4D97-AF65-F5344CB8AC3E}">
        <p14:creationId xmlns:p14="http://schemas.microsoft.com/office/powerpoint/2010/main" val="4114636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Typical GW uses 2-3 rows of pins, but even one row of pins was suitable for confinement in this structure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Can be seen that the number of pins in this configuration has minimal effect on the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comparing the GW groove with a typical wr-10 metal rectangular groove waveguide</a:t>
            </a:r>
          </a:p>
          <a:p>
            <a:endParaRPr lang="en-GB" dirty="0"/>
          </a:p>
        </p:txBody>
      </p:sp>
      <p:sp>
        <p:nvSpPr>
          <p:cNvPr id="4" name="Slide Number Placeholder 3"/>
          <p:cNvSpPr>
            <a:spLocks noGrp="1"/>
          </p:cNvSpPr>
          <p:nvPr>
            <p:ph type="sldNum" sz="quarter" idx="10"/>
          </p:nvPr>
        </p:nvSpPr>
        <p:spPr/>
        <p:txBody>
          <a:bodyPr/>
          <a:lstStyle/>
          <a:p>
            <a:fld id="{58AC4C50-97ED-4813-BC47-3B6D18D6B408}" type="slidenum">
              <a:rPr lang="en-GB" smtClean="0"/>
              <a:t>7</a:t>
            </a:fld>
            <a:endParaRPr lang="en-GB"/>
          </a:p>
        </p:txBody>
      </p:sp>
    </p:spTree>
    <p:extLst>
      <p:ext uri="{BB962C8B-B14F-4D97-AF65-F5344CB8AC3E}">
        <p14:creationId xmlns:p14="http://schemas.microsoft.com/office/powerpoint/2010/main" val="11959693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Considering all this the</a:t>
            </a:r>
            <a:r>
              <a:rPr lang="en-GB" baseline="0" dirty="0">
                <a:cs typeface="Calibri"/>
              </a:rPr>
              <a:t> final design is shown here</a:t>
            </a:r>
            <a:endParaRPr lang="en-GB" dirty="0">
              <a:cs typeface="Calibri"/>
            </a:endParaRPr>
          </a:p>
          <a:p>
            <a:r>
              <a:rPr lang="en-GB" dirty="0">
                <a:cs typeface="Calibri"/>
              </a:rPr>
              <a:t>-Central corrugation added to make the SWS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2">
                    <a:lumMod val="25000"/>
                  </a:schemeClr>
                </a:solidFill>
              </a:rPr>
              <a:t>-went with half height pin due to shorter pins meant they were less likely to bend or snap during fabrication</a:t>
            </a:r>
            <a:endParaRPr lang="en-GB" dirty="0">
              <a:cs typeface="Calibri"/>
            </a:endParaRPr>
          </a:p>
          <a:p>
            <a:r>
              <a:rPr lang="en-GB" dirty="0">
                <a:cs typeface="Calibri"/>
              </a:rPr>
              <a:t>-read bullet points</a:t>
            </a:r>
          </a:p>
        </p:txBody>
      </p:sp>
      <p:sp>
        <p:nvSpPr>
          <p:cNvPr id="4" name="Slide Number Placeholder 3"/>
          <p:cNvSpPr>
            <a:spLocks noGrp="1"/>
          </p:cNvSpPr>
          <p:nvPr>
            <p:ph type="sldNum" sz="quarter" idx="10"/>
          </p:nvPr>
        </p:nvSpPr>
        <p:spPr/>
        <p:txBody>
          <a:bodyPr/>
          <a:lstStyle/>
          <a:p>
            <a:fld id="{58AC4C50-97ED-4813-BC47-3B6D18D6B408}" type="slidenum">
              <a:rPr lang="en-GB" smtClean="0"/>
              <a:t>8</a:t>
            </a:fld>
            <a:endParaRPr lang="en-GB"/>
          </a:p>
        </p:txBody>
      </p:sp>
    </p:spTree>
    <p:extLst>
      <p:ext uri="{BB962C8B-B14F-4D97-AF65-F5344CB8AC3E}">
        <p14:creationId xmlns:p14="http://schemas.microsoft.com/office/powerpoint/2010/main" val="3436283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-eigenmode simulations </a:t>
            </a:r>
          </a:p>
          <a:p>
            <a:pPr marL="0" indent="0" algn="just">
              <a:lnSpc>
                <a:spcPct val="150000"/>
              </a:lnSpc>
              <a:buFont typeface="Arial" panose="020B0604020202020204" pitchFamily="34" charset="0"/>
              <a:buNone/>
            </a:pPr>
            <a:r>
              <a:rPr lang="en-US" dirty="0">
                <a:solidFill>
                  <a:schemeClr val="bg2">
                    <a:lumMod val="25000"/>
                  </a:schemeClr>
                </a:solidFill>
              </a:rPr>
              <a:t>Average coupling impedance was taken with the sheet beam 1 x 0.2mm, 0.08mm above central corrugation</a:t>
            </a:r>
          </a:p>
          <a:p>
            <a:pPr marL="0" indent="0" algn="just">
              <a:lnSpc>
                <a:spcPct val="150000"/>
              </a:lnSpc>
              <a:buFont typeface="Arial" panose="020B0604020202020204" pitchFamily="34" charset="0"/>
              <a:buNone/>
            </a:pPr>
            <a:r>
              <a:rPr lang="en-US" dirty="0">
                <a:solidFill>
                  <a:schemeClr val="bg2">
                    <a:lumMod val="25000"/>
                  </a:schemeClr>
                </a:solidFill>
              </a:rPr>
              <a:t>-comparing the </a:t>
            </a:r>
            <a:r>
              <a:rPr lang="en-US" dirty="0" err="1">
                <a:solidFill>
                  <a:schemeClr val="bg2">
                    <a:lumMod val="25000"/>
                  </a:schemeClr>
                </a:solidFill>
              </a:rPr>
              <a:t>gw</a:t>
            </a:r>
            <a:r>
              <a:rPr lang="en-US" dirty="0">
                <a:solidFill>
                  <a:schemeClr val="bg2">
                    <a:lumMod val="25000"/>
                  </a:schemeClr>
                </a:solidFill>
              </a:rPr>
              <a:t> with the same corrugation but with different pin configurations</a:t>
            </a:r>
          </a:p>
        </p:txBody>
      </p:sp>
      <p:sp>
        <p:nvSpPr>
          <p:cNvPr id="4" name="Slide Number Placeholder 3"/>
          <p:cNvSpPr>
            <a:spLocks noGrp="1"/>
          </p:cNvSpPr>
          <p:nvPr>
            <p:ph type="sldNum" sz="quarter" idx="10"/>
          </p:nvPr>
        </p:nvSpPr>
        <p:spPr/>
        <p:txBody>
          <a:bodyPr/>
          <a:lstStyle/>
          <a:p>
            <a:fld id="{58AC4C50-97ED-4813-BC47-3B6D18D6B408}" type="slidenum">
              <a:rPr lang="en-GB" smtClean="0"/>
              <a:t>9</a:t>
            </a:fld>
            <a:endParaRPr lang="en-GB"/>
          </a:p>
        </p:txBody>
      </p:sp>
    </p:spTree>
    <p:extLst>
      <p:ext uri="{BB962C8B-B14F-4D97-AF65-F5344CB8AC3E}">
        <p14:creationId xmlns:p14="http://schemas.microsoft.com/office/powerpoint/2010/main" val="325806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97E82-C4FB-C847-B646-9D37E7C211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C144F74-8CC1-B6D2-68DC-1642DFE6C0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3E7EE67-E4C5-61FC-6575-D667301155D1}"/>
              </a:ext>
            </a:extLst>
          </p:cNvPr>
          <p:cNvSpPr>
            <a:spLocks noGrp="1"/>
          </p:cNvSpPr>
          <p:nvPr>
            <p:ph type="dt" sz="half" idx="10"/>
          </p:nvPr>
        </p:nvSpPr>
        <p:spPr/>
        <p:txBody>
          <a:bodyPr/>
          <a:lstStyle/>
          <a:p>
            <a:fld id="{79D5EAF3-7807-4B86-936D-C9E915B39B5C}" type="datetimeFigureOut">
              <a:rPr lang="en-GB" smtClean="0"/>
              <a:t>13/09/2022</a:t>
            </a:fld>
            <a:endParaRPr lang="en-GB"/>
          </a:p>
        </p:txBody>
      </p:sp>
      <p:sp>
        <p:nvSpPr>
          <p:cNvPr id="5" name="Footer Placeholder 4">
            <a:extLst>
              <a:ext uri="{FF2B5EF4-FFF2-40B4-BE49-F238E27FC236}">
                <a16:creationId xmlns:a16="http://schemas.microsoft.com/office/drawing/2014/main" id="{42407AEF-6523-85E8-C49E-98FA00195A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D52D4B-3803-DC22-2287-49C4932D6A4B}"/>
              </a:ext>
            </a:extLst>
          </p:cNvPr>
          <p:cNvSpPr>
            <a:spLocks noGrp="1"/>
          </p:cNvSpPr>
          <p:nvPr>
            <p:ph type="sldNum" sz="quarter" idx="12"/>
          </p:nvPr>
        </p:nvSpPr>
        <p:spPr/>
        <p:txBody>
          <a:bodyPr/>
          <a:lstStyle/>
          <a:p>
            <a:fld id="{2D64C7FA-C387-4464-A3EE-2F06A0995F4D}" type="slidenum">
              <a:rPr lang="en-GB" smtClean="0"/>
              <a:t>‹#›</a:t>
            </a:fld>
            <a:endParaRPr lang="en-GB"/>
          </a:p>
        </p:txBody>
      </p:sp>
    </p:spTree>
    <p:extLst>
      <p:ext uri="{BB962C8B-B14F-4D97-AF65-F5344CB8AC3E}">
        <p14:creationId xmlns:p14="http://schemas.microsoft.com/office/powerpoint/2010/main" val="3721782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1631C-3A3C-322D-CFEA-6A9BE8622CE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8472EAF-6903-5BCF-2A64-69C1CC6F0E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F3AD57B-1AFE-8B38-C452-2FCB3D65D9E3}"/>
              </a:ext>
            </a:extLst>
          </p:cNvPr>
          <p:cNvSpPr>
            <a:spLocks noGrp="1"/>
          </p:cNvSpPr>
          <p:nvPr>
            <p:ph type="dt" sz="half" idx="10"/>
          </p:nvPr>
        </p:nvSpPr>
        <p:spPr/>
        <p:txBody>
          <a:bodyPr/>
          <a:lstStyle/>
          <a:p>
            <a:fld id="{79D5EAF3-7807-4B86-936D-C9E915B39B5C}" type="datetimeFigureOut">
              <a:rPr lang="en-GB" smtClean="0"/>
              <a:t>13/09/2022</a:t>
            </a:fld>
            <a:endParaRPr lang="en-GB"/>
          </a:p>
        </p:txBody>
      </p:sp>
      <p:sp>
        <p:nvSpPr>
          <p:cNvPr id="5" name="Footer Placeholder 4">
            <a:extLst>
              <a:ext uri="{FF2B5EF4-FFF2-40B4-BE49-F238E27FC236}">
                <a16:creationId xmlns:a16="http://schemas.microsoft.com/office/drawing/2014/main" id="{7D961DD1-D560-0566-AD00-C09F6742AE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43DFEC-6013-8702-387E-26BF9366F041}"/>
              </a:ext>
            </a:extLst>
          </p:cNvPr>
          <p:cNvSpPr>
            <a:spLocks noGrp="1"/>
          </p:cNvSpPr>
          <p:nvPr>
            <p:ph type="sldNum" sz="quarter" idx="12"/>
          </p:nvPr>
        </p:nvSpPr>
        <p:spPr/>
        <p:txBody>
          <a:bodyPr/>
          <a:lstStyle/>
          <a:p>
            <a:fld id="{2D64C7FA-C387-4464-A3EE-2F06A0995F4D}" type="slidenum">
              <a:rPr lang="en-GB" smtClean="0"/>
              <a:t>‹#›</a:t>
            </a:fld>
            <a:endParaRPr lang="en-GB"/>
          </a:p>
        </p:txBody>
      </p:sp>
    </p:spTree>
    <p:extLst>
      <p:ext uri="{BB962C8B-B14F-4D97-AF65-F5344CB8AC3E}">
        <p14:creationId xmlns:p14="http://schemas.microsoft.com/office/powerpoint/2010/main" val="79888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8EE529-FD30-AA75-D59E-79264FA5563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2F50594-E4C2-40B1-050B-BDA98E5AF36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E80A57-02AD-7E9D-30F6-D278A9662272}"/>
              </a:ext>
            </a:extLst>
          </p:cNvPr>
          <p:cNvSpPr>
            <a:spLocks noGrp="1"/>
          </p:cNvSpPr>
          <p:nvPr>
            <p:ph type="dt" sz="half" idx="10"/>
          </p:nvPr>
        </p:nvSpPr>
        <p:spPr/>
        <p:txBody>
          <a:bodyPr/>
          <a:lstStyle/>
          <a:p>
            <a:fld id="{79D5EAF3-7807-4B86-936D-C9E915B39B5C}" type="datetimeFigureOut">
              <a:rPr lang="en-GB" smtClean="0"/>
              <a:t>13/09/2022</a:t>
            </a:fld>
            <a:endParaRPr lang="en-GB"/>
          </a:p>
        </p:txBody>
      </p:sp>
      <p:sp>
        <p:nvSpPr>
          <p:cNvPr id="5" name="Footer Placeholder 4">
            <a:extLst>
              <a:ext uri="{FF2B5EF4-FFF2-40B4-BE49-F238E27FC236}">
                <a16:creationId xmlns:a16="http://schemas.microsoft.com/office/drawing/2014/main" id="{7D0BDA72-AF4C-4AD3-78F9-9EA2BAFF7F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C3E786-E5D1-5F93-34AD-C6BD542CCCF4}"/>
              </a:ext>
            </a:extLst>
          </p:cNvPr>
          <p:cNvSpPr>
            <a:spLocks noGrp="1"/>
          </p:cNvSpPr>
          <p:nvPr>
            <p:ph type="sldNum" sz="quarter" idx="12"/>
          </p:nvPr>
        </p:nvSpPr>
        <p:spPr/>
        <p:txBody>
          <a:bodyPr/>
          <a:lstStyle/>
          <a:p>
            <a:fld id="{2D64C7FA-C387-4464-A3EE-2F06A0995F4D}" type="slidenum">
              <a:rPr lang="en-GB" smtClean="0"/>
              <a:t>‹#›</a:t>
            </a:fld>
            <a:endParaRPr lang="en-GB"/>
          </a:p>
        </p:txBody>
      </p:sp>
    </p:spTree>
    <p:extLst>
      <p:ext uri="{BB962C8B-B14F-4D97-AF65-F5344CB8AC3E}">
        <p14:creationId xmlns:p14="http://schemas.microsoft.com/office/powerpoint/2010/main" val="1918673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 7: image only">
    <p:spTree>
      <p:nvGrpSpPr>
        <p:cNvPr id="1" name=""/>
        <p:cNvGrpSpPr/>
        <p:nvPr/>
      </p:nvGrpSpPr>
      <p:grpSpPr>
        <a:xfrm>
          <a:off x="0" y="0"/>
          <a:ext cx="0" cy="0"/>
          <a:chOff x="0" y="0"/>
          <a:chExt cx="0" cy="0"/>
        </a:xfrm>
      </p:grpSpPr>
      <p:sp>
        <p:nvSpPr>
          <p:cNvPr id="3"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Tree>
    <p:extLst>
      <p:ext uri="{BB962C8B-B14F-4D97-AF65-F5344CB8AC3E}">
        <p14:creationId xmlns:p14="http://schemas.microsoft.com/office/powerpoint/2010/main" val="3473036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9E4E2-6E1B-FBEC-3246-127E2E4621D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C642113-8358-9DBC-6A92-0D0A3DCB2E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23B5558-A92F-1216-11EA-B76F2C543E1A}"/>
              </a:ext>
            </a:extLst>
          </p:cNvPr>
          <p:cNvSpPr>
            <a:spLocks noGrp="1"/>
          </p:cNvSpPr>
          <p:nvPr>
            <p:ph type="dt" sz="half" idx="10"/>
          </p:nvPr>
        </p:nvSpPr>
        <p:spPr/>
        <p:txBody>
          <a:bodyPr/>
          <a:lstStyle/>
          <a:p>
            <a:fld id="{79D5EAF3-7807-4B86-936D-C9E915B39B5C}" type="datetimeFigureOut">
              <a:rPr lang="en-GB" smtClean="0"/>
              <a:t>13/09/2022</a:t>
            </a:fld>
            <a:endParaRPr lang="en-GB"/>
          </a:p>
        </p:txBody>
      </p:sp>
      <p:sp>
        <p:nvSpPr>
          <p:cNvPr id="5" name="Footer Placeholder 4">
            <a:extLst>
              <a:ext uri="{FF2B5EF4-FFF2-40B4-BE49-F238E27FC236}">
                <a16:creationId xmlns:a16="http://schemas.microsoft.com/office/drawing/2014/main" id="{55B5DDF4-A833-EEB4-E077-0A20A15F10C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0E8D9C-9323-C632-1F72-870976D8C4E7}"/>
              </a:ext>
            </a:extLst>
          </p:cNvPr>
          <p:cNvSpPr>
            <a:spLocks noGrp="1"/>
          </p:cNvSpPr>
          <p:nvPr>
            <p:ph type="sldNum" sz="quarter" idx="12"/>
          </p:nvPr>
        </p:nvSpPr>
        <p:spPr/>
        <p:txBody>
          <a:bodyPr/>
          <a:lstStyle/>
          <a:p>
            <a:fld id="{2D64C7FA-C387-4464-A3EE-2F06A0995F4D}" type="slidenum">
              <a:rPr lang="en-GB" smtClean="0"/>
              <a:t>‹#›</a:t>
            </a:fld>
            <a:endParaRPr lang="en-GB"/>
          </a:p>
        </p:txBody>
      </p:sp>
    </p:spTree>
    <p:extLst>
      <p:ext uri="{BB962C8B-B14F-4D97-AF65-F5344CB8AC3E}">
        <p14:creationId xmlns:p14="http://schemas.microsoft.com/office/powerpoint/2010/main" val="1721991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477D2-746F-6754-AF4A-B99603BADA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6EDB12C-38F4-5696-14E2-FB1B0E9CDE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3A12D81-CB3D-E286-EB9E-F2D8A4B06C0F}"/>
              </a:ext>
            </a:extLst>
          </p:cNvPr>
          <p:cNvSpPr>
            <a:spLocks noGrp="1"/>
          </p:cNvSpPr>
          <p:nvPr>
            <p:ph type="dt" sz="half" idx="10"/>
          </p:nvPr>
        </p:nvSpPr>
        <p:spPr/>
        <p:txBody>
          <a:bodyPr/>
          <a:lstStyle/>
          <a:p>
            <a:fld id="{79D5EAF3-7807-4B86-936D-C9E915B39B5C}" type="datetimeFigureOut">
              <a:rPr lang="en-GB" smtClean="0"/>
              <a:t>13/09/2022</a:t>
            </a:fld>
            <a:endParaRPr lang="en-GB"/>
          </a:p>
        </p:txBody>
      </p:sp>
      <p:sp>
        <p:nvSpPr>
          <p:cNvPr id="5" name="Footer Placeholder 4">
            <a:extLst>
              <a:ext uri="{FF2B5EF4-FFF2-40B4-BE49-F238E27FC236}">
                <a16:creationId xmlns:a16="http://schemas.microsoft.com/office/drawing/2014/main" id="{AFB349E1-14F2-2F4C-4732-4D4D237070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D3D72E-0289-2EB1-6756-D3D52F4D9ABB}"/>
              </a:ext>
            </a:extLst>
          </p:cNvPr>
          <p:cNvSpPr>
            <a:spLocks noGrp="1"/>
          </p:cNvSpPr>
          <p:nvPr>
            <p:ph type="sldNum" sz="quarter" idx="12"/>
          </p:nvPr>
        </p:nvSpPr>
        <p:spPr/>
        <p:txBody>
          <a:bodyPr/>
          <a:lstStyle/>
          <a:p>
            <a:fld id="{2D64C7FA-C387-4464-A3EE-2F06A0995F4D}" type="slidenum">
              <a:rPr lang="en-GB" smtClean="0"/>
              <a:t>‹#›</a:t>
            </a:fld>
            <a:endParaRPr lang="en-GB"/>
          </a:p>
        </p:txBody>
      </p:sp>
    </p:spTree>
    <p:extLst>
      <p:ext uri="{BB962C8B-B14F-4D97-AF65-F5344CB8AC3E}">
        <p14:creationId xmlns:p14="http://schemas.microsoft.com/office/powerpoint/2010/main" val="4049849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27DD3-4EAC-A4B4-E9AE-74C5C65E900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F7F5346-D0C6-C1A0-4A95-60D0D83955C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4318D3C-7F8A-BFD3-34B6-58106A077A1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419C23A-8515-7F48-090D-B21E4F9123AE}"/>
              </a:ext>
            </a:extLst>
          </p:cNvPr>
          <p:cNvSpPr>
            <a:spLocks noGrp="1"/>
          </p:cNvSpPr>
          <p:nvPr>
            <p:ph type="dt" sz="half" idx="10"/>
          </p:nvPr>
        </p:nvSpPr>
        <p:spPr/>
        <p:txBody>
          <a:bodyPr/>
          <a:lstStyle/>
          <a:p>
            <a:fld id="{79D5EAF3-7807-4B86-936D-C9E915B39B5C}" type="datetimeFigureOut">
              <a:rPr lang="en-GB" smtClean="0"/>
              <a:t>13/09/2022</a:t>
            </a:fld>
            <a:endParaRPr lang="en-GB"/>
          </a:p>
        </p:txBody>
      </p:sp>
      <p:sp>
        <p:nvSpPr>
          <p:cNvPr id="6" name="Footer Placeholder 5">
            <a:extLst>
              <a:ext uri="{FF2B5EF4-FFF2-40B4-BE49-F238E27FC236}">
                <a16:creationId xmlns:a16="http://schemas.microsoft.com/office/drawing/2014/main" id="{5AB9FB80-6BC0-69E8-C705-C98B16744F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305A078-1030-0578-DA14-82D0831E34B0}"/>
              </a:ext>
            </a:extLst>
          </p:cNvPr>
          <p:cNvSpPr>
            <a:spLocks noGrp="1"/>
          </p:cNvSpPr>
          <p:nvPr>
            <p:ph type="sldNum" sz="quarter" idx="12"/>
          </p:nvPr>
        </p:nvSpPr>
        <p:spPr/>
        <p:txBody>
          <a:bodyPr/>
          <a:lstStyle/>
          <a:p>
            <a:fld id="{2D64C7FA-C387-4464-A3EE-2F06A0995F4D}" type="slidenum">
              <a:rPr lang="en-GB" smtClean="0"/>
              <a:t>‹#›</a:t>
            </a:fld>
            <a:endParaRPr lang="en-GB"/>
          </a:p>
        </p:txBody>
      </p:sp>
    </p:spTree>
    <p:extLst>
      <p:ext uri="{BB962C8B-B14F-4D97-AF65-F5344CB8AC3E}">
        <p14:creationId xmlns:p14="http://schemas.microsoft.com/office/powerpoint/2010/main" val="3069837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A9FA0-D1A0-9DC6-F837-BF21688E81D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063D3C9-AF22-D19C-04DB-EB19384BC9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C62252-A6FB-EEBA-91EC-A584265D767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CB2353E-8F11-ED37-DADB-5628F95166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218BAC-A297-C77C-2C3E-F29DD87A437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4FE3602-678B-D0FB-B7AE-E25DEB78AF92}"/>
              </a:ext>
            </a:extLst>
          </p:cNvPr>
          <p:cNvSpPr>
            <a:spLocks noGrp="1"/>
          </p:cNvSpPr>
          <p:nvPr>
            <p:ph type="dt" sz="half" idx="10"/>
          </p:nvPr>
        </p:nvSpPr>
        <p:spPr/>
        <p:txBody>
          <a:bodyPr/>
          <a:lstStyle/>
          <a:p>
            <a:fld id="{79D5EAF3-7807-4B86-936D-C9E915B39B5C}" type="datetimeFigureOut">
              <a:rPr lang="en-GB" smtClean="0"/>
              <a:t>13/09/2022</a:t>
            </a:fld>
            <a:endParaRPr lang="en-GB"/>
          </a:p>
        </p:txBody>
      </p:sp>
      <p:sp>
        <p:nvSpPr>
          <p:cNvPr id="8" name="Footer Placeholder 7">
            <a:extLst>
              <a:ext uri="{FF2B5EF4-FFF2-40B4-BE49-F238E27FC236}">
                <a16:creationId xmlns:a16="http://schemas.microsoft.com/office/drawing/2014/main" id="{AD37F117-EADE-1AB7-4546-664692A359D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82CBA7C-12B6-75A8-04F2-1259506D601D}"/>
              </a:ext>
            </a:extLst>
          </p:cNvPr>
          <p:cNvSpPr>
            <a:spLocks noGrp="1"/>
          </p:cNvSpPr>
          <p:nvPr>
            <p:ph type="sldNum" sz="quarter" idx="12"/>
          </p:nvPr>
        </p:nvSpPr>
        <p:spPr/>
        <p:txBody>
          <a:bodyPr/>
          <a:lstStyle/>
          <a:p>
            <a:fld id="{2D64C7FA-C387-4464-A3EE-2F06A0995F4D}" type="slidenum">
              <a:rPr lang="en-GB" smtClean="0"/>
              <a:t>‹#›</a:t>
            </a:fld>
            <a:endParaRPr lang="en-GB"/>
          </a:p>
        </p:txBody>
      </p:sp>
    </p:spTree>
    <p:extLst>
      <p:ext uri="{BB962C8B-B14F-4D97-AF65-F5344CB8AC3E}">
        <p14:creationId xmlns:p14="http://schemas.microsoft.com/office/powerpoint/2010/main" val="805889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C7AD3-3F6F-C3BB-14F9-4BE6AAAB129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4493285-BF9C-2917-74E1-0DBDB13669A5}"/>
              </a:ext>
            </a:extLst>
          </p:cNvPr>
          <p:cNvSpPr>
            <a:spLocks noGrp="1"/>
          </p:cNvSpPr>
          <p:nvPr>
            <p:ph type="dt" sz="half" idx="10"/>
          </p:nvPr>
        </p:nvSpPr>
        <p:spPr/>
        <p:txBody>
          <a:bodyPr/>
          <a:lstStyle/>
          <a:p>
            <a:fld id="{79D5EAF3-7807-4B86-936D-C9E915B39B5C}" type="datetimeFigureOut">
              <a:rPr lang="en-GB" smtClean="0"/>
              <a:t>13/09/2022</a:t>
            </a:fld>
            <a:endParaRPr lang="en-GB"/>
          </a:p>
        </p:txBody>
      </p:sp>
      <p:sp>
        <p:nvSpPr>
          <p:cNvPr id="4" name="Footer Placeholder 3">
            <a:extLst>
              <a:ext uri="{FF2B5EF4-FFF2-40B4-BE49-F238E27FC236}">
                <a16:creationId xmlns:a16="http://schemas.microsoft.com/office/drawing/2014/main" id="{006ABB2F-1E25-7349-F5FE-BED9327AEE4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4B5FF90-58E8-B06C-1E58-25A5959D316C}"/>
              </a:ext>
            </a:extLst>
          </p:cNvPr>
          <p:cNvSpPr>
            <a:spLocks noGrp="1"/>
          </p:cNvSpPr>
          <p:nvPr>
            <p:ph type="sldNum" sz="quarter" idx="12"/>
          </p:nvPr>
        </p:nvSpPr>
        <p:spPr/>
        <p:txBody>
          <a:bodyPr/>
          <a:lstStyle/>
          <a:p>
            <a:fld id="{2D64C7FA-C387-4464-A3EE-2F06A0995F4D}" type="slidenum">
              <a:rPr lang="en-GB" smtClean="0"/>
              <a:t>‹#›</a:t>
            </a:fld>
            <a:endParaRPr lang="en-GB"/>
          </a:p>
        </p:txBody>
      </p:sp>
    </p:spTree>
    <p:extLst>
      <p:ext uri="{BB962C8B-B14F-4D97-AF65-F5344CB8AC3E}">
        <p14:creationId xmlns:p14="http://schemas.microsoft.com/office/powerpoint/2010/main" val="4155645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99B29C-EFCE-9C4F-0562-0D59E9414D0A}"/>
              </a:ext>
            </a:extLst>
          </p:cNvPr>
          <p:cNvSpPr>
            <a:spLocks noGrp="1"/>
          </p:cNvSpPr>
          <p:nvPr>
            <p:ph type="dt" sz="half" idx="10"/>
          </p:nvPr>
        </p:nvSpPr>
        <p:spPr/>
        <p:txBody>
          <a:bodyPr/>
          <a:lstStyle/>
          <a:p>
            <a:fld id="{79D5EAF3-7807-4B86-936D-C9E915B39B5C}" type="datetimeFigureOut">
              <a:rPr lang="en-GB" smtClean="0"/>
              <a:t>13/09/2022</a:t>
            </a:fld>
            <a:endParaRPr lang="en-GB"/>
          </a:p>
        </p:txBody>
      </p:sp>
      <p:sp>
        <p:nvSpPr>
          <p:cNvPr id="3" name="Footer Placeholder 2">
            <a:extLst>
              <a:ext uri="{FF2B5EF4-FFF2-40B4-BE49-F238E27FC236}">
                <a16:creationId xmlns:a16="http://schemas.microsoft.com/office/drawing/2014/main" id="{6EC4BDEA-54E6-A8E5-D9B0-B11D518D593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4C7FBE9-AFE1-A76C-F256-91C7781DE603}"/>
              </a:ext>
            </a:extLst>
          </p:cNvPr>
          <p:cNvSpPr>
            <a:spLocks noGrp="1"/>
          </p:cNvSpPr>
          <p:nvPr>
            <p:ph type="sldNum" sz="quarter" idx="12"/>
          </p:nvPr>
        </p:nvSpPr>
        <p:spPr/>
        <p:txBody>
          <a:bodyPr/>
          <a:lstStyle/>
          <a:p>
            <a:fld id="{2D64C7FA-C387-4464-A3EE-2F06A0995F4D}" type="slidenum">
              <a:rPr lang="en-GB" smtClean="0"/>
              <a:t>‹#›</a:t>
            </a:fld>
            <a:endParaRPr lang="en-GB"/>
          </a:p>
        </p:txBody>
      </p:sp>
    </p:spTree>
    <p:extLst>
      <p:ext uri="{BB962C8B-B14F-4D97-AF65-F5344CB8AC3E}">
        <p14:creationId xmlns:p14="http://schemas.microsoft.com/office/powerpoint/2010/main" val="2753571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13943-864F-EBD9-63AD-71C4EC445A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B049949-A0D8-87D2-81A0-CA407A3F6E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01F3E75-4BB8-4E6F-9663-5B74FE82A9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450680-29BB-686A-36BA-D83B68304356}"/>
              </a:ext>
            </a:extLst>
          </p:cNvPr>
          <p:cNvSpPr>
            <a:spLocks noGrp="1"/>
          </p:cNvSpPr>
          <p:nvPr>
            <p:ph type="dt" sz="half" idx="10"/>
          </p:nvPr>
        </p:nvSpPr>
        <p:spPr/>
        <p:txBody>
          <a:bodyPr/>
          <a:lstStyle/>
          <a:p>
            <a:fld id="{79D5EAF3-7807-4B86-936D-C9E915B39B5C}" type="datetimeFigureOut">
              <a:rPr lang="en-GB" smtClean="0"/>
              <a:t>13/09/2022</a:t>
            </a:fld>
            <a:endParaRPr lang="en-GB"/>
          </a:p>
        </p:txBody>
      </p:sp>
      <p:sp>
        <p:nvSpPr>
          <p:cNvPr id="6" name="Footer Placeholder 5">
            <a:extLst>
              <a:ext uri="{FF2B5EF4-FFF2-40B4-BE49-F238E27FC236}">
                <a16:creationId xmlns:a16="http://schemas.microsoft.com/office/drawing/2014/main" id="{EED70858-BCA1-01E3-76A7-266C4D04A7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84451BA-A2B2-D60D-55DB-744521D38FA9}"/>
              </a:ext>
            </a:extLst>
          </p:cNvPr>
          <p:cNvSpPr>
            <a:spLocks noGrp="1"/>
          </p:cNvSpPr>
          <p:nvPr>
            <p:ph type="sldNum" sz="quarter" idx="12"/>
          </p:nvPr>
        </p:nvSpPr>
        <p:spPr/>
        <p:txBody>
          <a:bodyPr/>
          <a:lstStyle/>
          <a:p>
            <a:fld id="{2D64C7FA-C387-4464-A3EE-2F06A0995F4D}" type="slidenum">
              <a:rPr lang="en-GB" smtClean="0"/>
              <a:t>‹#›</a:t>
            </a:fld>
            <a:endParaRPr lang="en-GB"/>
          </a:p>
        </p:txBody>
      </p:sp>
    </p:spTree>
    <p:extLst>
      <p:ext uri="{BB962C8B-B14F-4D97-AF65-F5344CB8AC3E}">
        <p14:creationId xmlns:p14="http://schemas.microsoft.com/office/powerpoint/2010/main" val="281131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04B00-F459-900B-614E-16095B2DF2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6ACD51A-F77B-4BE4-F470-4F567D3021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9B9F239-9806-B9D8-869B-0C53D53922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600A7E-5D10-EFBE-D35D-74B23CB8F9D3}"/>
              </a:ext>
            </a:extLst>
          </p:cNvPr>
          <p:cNvSpPr>
            <a:spLocks noGrp="1"/>
          </p:cNvSpPr>
          <p:nvPr>
            <p:ph type="dt" sz="half" idx="10"/>
          </p:nvPr>
        </p:nvSpPr>
        <p:spPr/>
        <p:txBody>
          <a:bodyPr/>
          <a:lstStyle/>
          <a:p>
            <a:fld id="{79D5EAF3-7807-4B86-936D-C9E915B39B5C}" type="datetimeFigureOut">
              <a:rPr lang="en-GB" smtClean="0"/>
              <a:t>13/09/2022</a:t>
            </a:fld>
            <a:endParaRPr lang="en-GB"/>
          </a:p>
        </p:txBody>
      </p:sp>
      <p:sp>
        <p:nvSpPr>
          <p:cNvPr id="6" name="Footer Placeholder 5">
            <a:extLst>
              <a:ext uri="{FF2B5EF4-FFF2-40B4-BE49-F238E27FC236}">
                <a16:creationId xmlns:a16="http://schemas.microsoft.com/office/drawing/2014/main" id="{E0FDD567-FE01-18AC-5642-A8F4DFBF63C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7F1EE93-1E16-F645-0400-0553263B793D}"/>
              </a:ext>
            </a:extLst>
          </p:cNvPr>
          <p:cNvSpPr>
            <a:spLocks noGrp="1"/>
          </p:cNvSpPr>
          <p:nvPr>
            <p:ph type="sldNum" sz="quarter" idx="12"/>
          </p:nvPr>
        </p:nvSpPr>
        <p:spPr/>
        <p:txBody>
          <a:bodyPr/>
          <a:lstStyle/>
          <a:p>
            <a:fld id="{2D64C7FA-C387-4464-A3EE-2F06A0995F4D}" type="slidenum">
              <a:rPr lang="en-GB" smtClean="0"/>
              <a:t>‹#›</a:t>
            </a:fld>
            <a:endParaRPr lang="en-GB"/>
          </a:p>
        </p:txBody>
      </p:sp>
    </p:spTree>
    <p:extLst>
      <p:ext uri="{BB962C8B-B14F-4D97-AF65-F5344CB8AC3E}">
        <p14:creationId xmlns:p14="http://schemas.microsoft.com/office/powerpoint/2010/main" val="1173551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4DB785-A66C-530D-F50E-2EE49EF123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A2EA01F4-3464-067E-FD3C-D283C402898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3316D2-951C-E8D5-220F-046391DF10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5EAF3-7807-4B86-936D-C9E915B39B5C}" type="datetimeFigureOut">
              <a:rPr lang="en-GB" smtClean="0"/>
              <a:t>13/09/2022</a:t>
            </a:fld>
            <a:endParaRPr lang="en-GB"/>
          </a:p>
        </p:txBody>
      </p:sp>
      <p:sp>
        <p:nvSpPr>
          <p:cNvPr id="5" name="Footer Placeholder 4">
            <a:extLst>
              <a:ext uri="{FF2B5EF4-FFF2-40B4-BE49-F238E27FC236}">
                <a16:creationId xmlns:a16="http://schemas.microsoft.com/office/drawing/2014/main" id="{405F9DE7-4C14-39B3-06B4-D20E8AD16B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02EF462-AC87-9F97-CA42-0F9917CD55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64C7FA-C387-4464-A3EE-2F06A0995F4D}" type="slidenum">
              <a:rPr lang="en-GB" smtClean="0"/>
              <a:t>‹#›</a:t>
            </a:fld>
            <a:endParaRPr lang="en-GB"/>
          </a:p>
        </p:txBody>
      </p:sp>
    </p:spTree>
    <p:extLst>
      <p:ext uri="{BB962C8B-B14F-4D97-AF65-F5344CB8AC3E}">
        <p14:creationId xmlns:p14="http://schemas.microsoft.com/office/powerpoint/2010/main" val="17741937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2.emf"/><Relationship Id="rId5" Type="http://schemas.openxmlformats.org/officeDocument/2006/relationships/image" Target="../media/image25.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3.emf"/><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8" Type="http://schemas.openxmlformats.org/officeDocument/2006/relationships/image" Target="../media/image35.emf"/><Relationship Id="rId7" Type="http://schemas.openxmlformats.org/officeDocument/2006/relationships/image" Target="../media/image34.e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7" Type="http://schemas.openxmlformats.org/officeDocument/2006/relationships/image" Target="../media/image7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70.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8.emf"/><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3.emf"/><Relationship Id="rId7" Type="http://schemas.openxmlformats.org/officeDocument/2006/relationships/image" Target="../media/image24.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053" y="1616605"/>
            <a:ext cx="12496862" cy="788392"/>
          </a:xfrm>
        </p:spPr>
        <p:txBody>
          <a:bodyPr>
            <a:noAutofit/>
          </a:bodyPr>
          <a:lstStyle/>
          <a:p>
            <a:pPr algn="ctr"/>
            <a:r>
              <a:rPr lang="en-GB" sz="3200" b="0" i="0" dirty="0">
                <a:solidFill>
                  <a:srgbClr val="C00000"/>
                </a:solidFill>
                <a:effectLst/>
                <a:latin typeface="Calibri Light" panose="020F0302020204030204" pitchFamily="34" charset="0"/>
              </a:rPr>
              <a:t>Gap waveguide-based slow wave structure for W-band travelling wave tubes </a:t>
            </a:r>
            <a:endParaRPr lang="en-GB" sz="3200" dirty="0">
              <a:solidFill>
                <a:srgbClr val="C00000"/>
              </a:solidFill>
              <a:cs typeface="Calibri Light" panose="020F0302020204030204"/>
            </a:endParaRPr>
          </a:p>
        </p:txBody>
      </p:sp>
      <p:sp>
        <p:nvSpPr>
          <p:cNvPr id="3" name="Content Placeholder 2"/>
          <p:cNvSpPr>
            <a:spLocks noGrp="1"/>
          </p:cNvSpPr>
          <p:nvPr>
            <p:ph idx="1"/>
          </p:nvPr>
        </p:nvSpPr>
        <p:spPr>
          <a:xfrm>
            <a:off x="537574" y="2631213"/>
            <a:ext cx="10515600" cy="3966026"/>
          </a:xfrm>
        </p:spPr>
        <p:txBody>
          <a:bodyPr vert="horz" lIns="91440" tIns="45720" rIns="91440" bIns="45720" rtlCol="0" anchor="t">
            <a:normAutofit/>
          </a:bodyPr>
          <a:lstStyle/>
          <a:p>
            <a:pPr marL="0" indent="0" algn="ctr">
              <a:buNone/>
            </a:pPr>
            <a:r>
              <a:rPr lang="en-GB" u="sng" dirty="0">
                <a:solidFill>
                  <a:schemeClr val="tx1">
                    <a:lumMod val="75000"/>
                    <a:lumOff val="25000"/>
                  </a:schemeClr>
                </a:solidFill>
              </a:rPr>
              <a:t>Amira </a:t>
            </a:r>
            <a:r>
              <a:rPr lang="en-GB" u="sng" dirty="0" err="1">
                <a:solidFill>
                  <a:schemeClr val="tx1">
                    <a:lumMod val="75000"/>
                    <a:lumOff val="25000"/>
                  </a:schemeClr>
                </a:solidFill>
              </a:rPr>
              <a:t>Zied</a:t>
            </a:r>
            <a:r>
              <a:rPr lang="en-GB" u="sng" dirty="0">
                <a:solidFill>
                  <a:schemeClr val="tx1">
                    <a:lumMod val="75000"/>
                    <a:lumOff val="25000"/>
                  </a:schemeClr>
                </a:solidFill>
              </a:rPr>
              <a:t> </a:t>
            </a:r>
            <a:r>
              <a:rPr lang="en-GB" u="sng" dirty="0" err="1">
                <a:solidFill>
                  <a:schemeClr val="tx1">
                    <a:lumMod val="75000"/>
                    <a:lumOff val="25000"/>
                  </a:schemeClr>
                </a:solidFill>
              </a:rPr>
              <a:t>Abozied</a:t>
            </a:r>
            <a:r>
              <a:rPr lang="en-GB" dirty="0">
                <a:solidFill>
                  <a:schemeClr val="tx1">
                    <a:lumMod val="75000"/>
                    <a:lumOff val="25000"/>
                  </a:schemeClr>
                </a:solidFill>
              </a:rPr>
              <a:t>, Rosa Letizia and Jonathan Gates</a:t>
            </a:r>
            <a:endParaRPr lang="en-US" dirty="0"/>
          </a:p>
          <a:p>
            <a:pPr marL="0" indent="0" algn="ctr">
              <a:buNone/>
            </a:pPr>
            <a:r>
              <a:rPr lang="en-GB" dirty="0">
                <a:solidFill>
                  <a:schemeClr val="tx1">
                    <a:lumMod val="75000"/>
                    <a:lumOff val="25000"/>
                  </a:schemeClr>
                </a:solidFill>
                <a:cs typeface="Calibri"/>
              </a:rPr>
              <a:t>Lancaster University, School of Engineering</a:t>
            </a:r>
          </a:p>
          <a:p>
            <a:pPr marL="0" indent="0" algn="ctr">
              <a:buNone/>
            </a:pPr>
            <a:r>
              <a:rPr lang="en-GB" dirty="0">
                <a:solidFill>
                  <a:schemeClr val="tx1">
                    <a:lumMod val="75000"/>
                    <a:lumOff val="25000"/>
                  </a:schemeClr>
                </a:solidFill>
                <a:cs typeface="Calibri"/>
              </a:rPr>
              <a:t>NVEC 13/09/2022</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1727" y="186258"/>
            <a:ext cx="6417894" cy="1204131"/>
          </a:xfrm>
          <a:prstGeom prst="rect">
            <a:avLst/>
          </a:prstGeom>
        </p:spPr>
      </p:pic>
      <p:sp>
        <p:nvSpPr>
          <p:cNvPr id="5" name="TextBox 4">
            <a:extLst>
              <a:ext uri="{FF2B5EF4-FFF2-40B4-BE49-F238E27FC236}">
                <a16:creationId xmlns:a16="http://schemas.microsoft.com/office/drawing/2014/main" id="{EAA9BA1F-D152-C930-0DF1-929195DD97A9}"/>
              </a:ext>
            </a:extLst>
          </p:cNvPr>
          <p:cNvSpPr txBox="1"/>
          <p:nvPr/>
        </p:nvSpPr>
        <p:spPr>
          <a:xfrm>
            <a:off x="3380925" y="6160698"/>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36618955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75" y="-348438"/>
            <a:ext cx="10515600" cy="1325563"/>
          </a:xfrm>
        </p:spPr>
        <p:txBody>
          <a:bodyPr>
            <a:normAutofit/>
          </a:bodyPr>
          <a:lstStyle/>
          <a:p>
            <a:r>
              <a:rPr lang="en-GB" sz="2800" dirty="0">
                <a:solidFill>
                  <a:srgbClr val="C00000"/>
                </a:solidFill>
              </a:rPr>
              <a:t>Complete GW-SWS design (half-height pin)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7045" y="1201023"/>
            <a:ext cx="5861022" cy="1716540"/>
          </a:xfrm>
          <a:prstGeom prst="rect">
            <a:avLst/>
          </a:prstGeom>
        </p:spPr>
      </p:pic>
      <p:pic>
        <p:nvPicPr>
          <p:cNvPr id="6" name="Picture 5"/>
          <p:cNvPicPr>
            <a:picLocks noChangeAspect="1"/>
          </p:cNvPicPr>
          <p:nvPr/>
        </p:nvPicPr>
        <p:blipFill rotWithShape="1">
          <a:blip r:embed="rId4"/>
          <a:srcRect l="10283" r="13499"/>
          <a:stretch/>
        </p:blipFill>
        <p:spPr>
          <a:xfrm>
            <a:off x="4116696" y="4026753"/>
            <a:ext cx="3676056" cy="1413657"/>
          </a:xfrm>
          <a:prstGeom prst="rect">
            <a:avLst/>
          </a:prstGeom>
        </p:spPr>
      </p:pic>
      <p:sp>
        <p:nvSpPr>
          <p:cNvPr id="7" name="Oval 6"/>
          <p:cNvSpPr/>
          <p:nvPr/>
        </p:nvSpPr>
        <p:spPr>
          <a:xfrm>
            <a:off x="3626907" y="1452561"/>
            <a:ext cx="1277300" cy="91472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p:cNvCxnSpPr>
            <a:stCxn id="7" idx="3"/>
            <a:endCxn id="10" idx="0"/>
          </p:cNvCxnSpPr>
          <p:nvPr/>
        </p:nvCxnSpPr>
        <p:spPr>
          <a:xfrm flipH="1">
            <a:off x="1964803" y="2233330"/>
            <a:ext cx="1849160" cy="1251254"/>
          </a:xfrm>
          <a:prstGeom prst="straightConnector1">
            <a:avLst/>
          </a:prstGeom>
          <a:ln w="38100">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43015" y="3484584"/>
            <a:ext cx="3843576" cy="2498001"/>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5490545" y="1708662"/>
            <a:ext cx="1269403" cy="839096"/>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p:cNvCxnSpPr>
            <a:stCxn id="15" idx="4"/>
            <a:endCxn id="52" idx="0"/>
          </p:cNvCxnSpPr>
          <p:nvPr/>
        </p:nvCxnSpPr>
        <p:spPr>
          <a:xfrm flipH="1">
            <a:off x="5954724" y="2547758"/>
            <a:ext cx="170523" cy="936826"/>
          </a:xfrm>
          <a:prstGeom prst="straightConnector1">
            <a:avLst/>
          </a:prstGeom>
          <a:ln w="38100">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flipH="1">
            <a:off x="3120020" y="653600"/>
            <a:ext cx="1784187" cy="523220"/>
          </a:xfrm>
          <a:prstGeom prst="rect">
            <a:avLst/>
          </a:prstGeom>
          <a:noFill/>
        </p:spPr>
        <p:txBody>
          <a:bodyPr wrap="square" rtlCol="0">
            <a:spAutoFit/>
          </a:bodyPr>
          <a:lstStyle/>
          <a:p>
            <a:r>
              <a:rPr lang="en-GB" sz="1400" b="1" dirty="0">
                <a:solidFill>
                  <a:schemeClr val="accent1">
                    <a:lumMod val="50000"/>
                  </a:schemeClr>
                </a:solidFill>
              </a:rPr>
              <a:t>Input port: WR-10 (2.54 x 1.27mm)</a:t>
            </a:r>
          </a:p>
        </p:txBody>
      </p:sp>
      <p:sp>
        <p:nvSpPr>
          <p:cNvPr id="23" name="TextBox 22"/>
          <p:cNvSpPr txBox="1"/>
          <p:nvPr/>
        </p:nvSpPr>
        <p:spPr>
          <a:xfrm>
            <a:off x="10021143" y="1450757"/>
            <a:ext cx="1205406" cy="646986"/>
          </a:xfrm>
          <a:prstGeom prst="roundRect">
            <a:avLst/>
          </a:prstGeom>
          <a:noFill/>
          <a:ln>
            <a:solidFill>
              <a:srgbClr val="FF0000"/>
            </a:solidFill>
          </a:ln>
        </p:spPr>
        <p:txBody>
          <a:bodyPr wrap="square" rtlCol="0">
            <a:spAutoFit/>
          </a:bodyPr>
          <a:lstStyle/>
          <a:p>
            <a:pPr algn="ctr"/>
            <a:r>
              <a:rPr lang="en-GB" sz="1600" b="1" dirty="0">
                <a:solidFill>
                  <a:srgbClr val="002060"/>
                </a:solidFill>
              </a:rPr>
              <a:t>Beam tunnel</a:t>
            </a:r>
          </a:p>
        </p:txBody>
      </p:sp>
      <p:cxnSp>
        <p:nvCxnSpPr>
          <p:cNvPr id="24" name="Straight Arrow Connector 23">
            <a:extLst>
              <a:ext uri="{FF2B5EF4-FFF2-40B4-BE49-F238E27FC236}">
                <a16:creationId xmlns:a16="http://schemas.microsoft.com/office/drawing/2014/main" id="{2EC58F83-C63F-E945-86EB-63876C7E4AEF}"/>
              </a:ext>
            </a:extLst>
          </p:cNvPr>
          <p:cNvCxnSpPr>
            <a:stCxn id="23" idx="1"/>
            <a:endCxn id="4" idx="3"/>
          </p:cNvCxnSpPr>
          <p:nvPr/>
        </p:nvCxnSpPr>
        <p:spPr>
          <a:xfrm flipH="1">
            <a:off x="9228067" y="1774250"/>
            <a:ext cx="793076" cy="285043"/>
          </a:xfrm>
          <a:prstGeom prst="straightConnector1">
            <a:avLst/>
          </a:prstGeom>
          <a:ln w="25400">
            <a:solidFill>
              <a:srgbClr val="FF0000"/>
            </a:solidFill>
            <a:prstDash val="dash"/>
            <a:tailEnd type="triangle" w="lg" len="lg"/>
          </a:ln>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rotWithShape="1">
          <a:blip r:embed="rId5"/>
          <a:srcRect l="7353" r="18848"/>
          <a:stretch/>
        </p:blipFill>
        <p:spPr>
          <a:xfrm>
            <a:off x="8241448" y="4026754"/>
            <a:ext cx="3559390" cy="1413657"/>
          </a:xfrm>
          <a:prstGeom prst="rect">
            <a:avLst/>
          </a:prstGeom>
        </p:spPr>
      </p:pic>
      <p:cxnSp>
        <p:nvCxnSpPr>
          <p:cNvPr id="34" name="Straight Arrow Connector 33"/>
          <p:cNvCxnSpPr>
            <a:endCxn id="53" idx="0"/>
          </p:cNvCxnSpPr>
          <p:nvPr/>
        </p:nvCxnSpPr>
        <p:spPr>
          <a:xfrm>
            <a:off x="7883370" y="2497672"/>
            <a:ext cx="2137773" cy="986911"/>
          </a:xfrm>
          <a:prstGeom prst="straightConnector1">
            <a:avLst/>
          </a:prstGeom>
          <a:ln w="38100">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6918323" y="1718544"/>
            <a:ext cx="1269403" cy="839096"/>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ounded Rectangle 51"/>
          <p:cNvSpPr/>
          <p:nvPr/>
        </p:nvSpPr>
        <p:spPr>
          <a:xfrm>
            <a:off x="4032936" y="3484584"/>
            <a:ext cx="3843576" cy="2498001"/>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ounded Rectangle 52"/>
          <p:cNvSpPr/>
          <p:nvPr/>
        </p:nvSpPr>
        <p:spPr>
          <a:xfrm>
            <a:off x="8099355" y="3484583"/>
            <a:ext cx="3843576" cy="2498001"/>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TextBox 56"/>
          <p:cNvSpPr txBox="1"/>
          <p:nvPr/>
        </p:nvSpPr>
        <p:spPr>
          <a:xfrm flipH="1">
            <a:off x="1606568" y="5628638"/>
            <a:ext cx="695568" cy="307777"/>
          </a:xfrm>
          <a:prstGeom prst="rect">
            <a:avLst/>
          </a:prstGeom>
          <a:noFill/>
        </p:spPr>
        <p:txBody>
          <a:bodyPr wrap="square" rtlCol="0">
            <a:spAutoFit/>
          </a:bodyPr>
          <a:lstStyle/>
          <a:p>
            <a:r>
              <a:rPr lang="en-GB" sz="1400" b="1" dirty="0">
                <a:solidFill>
                  <a:schemeClr val="accent1">
                    <a:lumMod val="50000"/>
                  </a:schemeClr>
                </a:solidFill>
              </a:rPr>
              <a:t>Bend</a:t>
            </a:r>
          </a:p>
        </p:txBody>
      </p:sp>
      <p:sp>
        <p:nvSpPr>
          <p:cNvPr id="58" name="TextBox 57"/>
          <p:cNvSpPr txBox="1"/>
          <p:nvPr/>
        </p:nvSpPr>
        <p:spPr>
          <a:xfrm flipH="1">
            <a:off x="5097408" y="5592271"/>
            <a:ext cx="2400296" cy="307777"/>
          </a:xfrm>
          <a:prstGeom prst="rect">
            <a:avLst/>
          </a:prstGeom>
          <a:noFill/>
        </p:spPr>
        <p:txBody>
          <a:bodyPr wrap="square" rtlCol="0">
            <a:spAutoFit/>
          </a:bodyPr>
          <a:lstStyle/>
          <a:p>
            <a:r>
              <a:rPr lang="en-GB" sz="1400" b="1" dirty="0">
                <a:solidFill>
                  <a:schemeClr val="accent1">
                    <a:lumMod val="50000"/>
                  </a:schemeClr>
                </a:solidFill>
              </a:rPr>
              <a:t>Propagating section</a:t>
            </a:r>
          </a:p>
        </p:txBody>
      </p:sp>
      <p:sp>
        <p:nvSpPr>
          <p:cNvPr id="59" name="TextBox 58"/>
          <p:cNvSpPr txBox="1"/>
          <p:nvPr/>
        </p:nvSpPr>
        <p:spPr>
          <a:xfrm flipH="1">
            <a:off x="9314128" y="5592271"/>
            <a:ext cx="2400296" cy="307777"/>
          </a:xfrm>
          <a:prstGeom prst="rect">
            <a:avLst/>
          </a:prstGeom>
          <a:noFill/>
        </p:spPr>
        <p:txBody>
          <a:bodyPr wrap="square" rtlCol="0">
            <a:spAutoFit/>
          </a:bodyPr>
          <a:lstStyle/>
          <a:p>
            <a:r>
              <a:rPr lang="en-GB" sz="1400" b="1" dirty="0">
                <a:solidFill>
                  <a:schemeClr val="accent1">
                    <a:lumMod val="50000"/>
                  </a:schemeClr>
                </a:solidFill>
              </a:rPr>
              <a:t>Tapering section</a:t>
            </a:r>
          </a:p>
        </p:txBody>
      </p:sp>
      <p:pic>
        <p:nvPicPr>
          <p:cNvPr id="3" name="Picture 2">
            <a:extLst>
              <a:ext uri="{FF2B5EF4-FFF2-40B4-BE49-F238E27FC236}">
                <a16:creationId xmlns:a16="http://schemas.microsoft.com/office/drawing/2014/main" id="{2494B167-5AAC-C611-BB95-579F9CEFBC2D}"/>
              </a:ext>
            </a:extLst>
          </p:cNvPr>
          <p:cNvPicPr>
            <a:picLocks noChangeAspect="1"/>
          </p:cNvPicPr>
          <p:nvPr/>
        </p:nvPicPr>
        <p:blipFill rotWithShape="1">
          <a:blip r:embed="rId6"/>
          <a:srcRect l="8425" r="37249"/>
          <a:stretch/>
        </p:blipFill>
        <p:spPr>
          <a:xfrm>
            <a:off x="753229" y="3725475"/>
            <a:ext cx="2423148" cy="1903163"/>
          </a:xfrm>
          <a:prstGeom prst="rect">
            <a:avLst/>
          </a:prstGeom>
        </p:spPr>
      </p:pic>
      <p:sp>
        <p:nvSpPr>
          <p:cNvPr id="8" name="TextBox 7">
            <a:extLst>
              <a:ext uri="{FF2B5EF4-FFF2-40B4-BE49-F238E27FC236}">
                <a16:creationId xmlns:a16="http://schemas.microsoft.com/office/drawing/2014/main" id="{F7892542-04D7-47EC-4565-BA1F83A935CA}"/>
              </a:ext>
            </a:extLst>
          </p:cNvPr>
          <p:cNvSpPr txBox="1"/>
          <p:nvPr/>
        </p:nvSpPr>
        <p:spPr>
          <a:xfrm>
            <a:off x="3380925" y="6160698"/>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2994556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48" y="157774"/>
            <a:ext cx="10785693" cy="725319"/>
          </a:xfrm>
        </p:spPr>
        <p:txBody>
          <a:bodyPr>
            <a:normAutofit/>
          </a:bodyPr>
          <a:lstStyle/>
          <a:p>
            <a:r>
              <a:rPr lang="en-US" sz="2800" dirty="0">
                <a:solidFill>
                  <a:srgbClr val="C00000"/>
                </a:solidFill>
              </a:rPr>
              <a:t>Complete GW-SWS design</a:t>
            </a:r>
            <a:endParaRPr lang="en-GB" sz="2800" dirty="0">
              <a:solidFill>
                <a:srgbClr val="C00000"/>
              </a:solidFill>
            </a:endParaRPr>
          </a:p>
        </p:txBody>
      </p:sp>
      <p:sp>
        <p:nvSpPr>
          <p:cNvPr id="31" name="TextBox 30"/>
          <p:cNvSpPr txBox="1"/>
          <p:nvPr/>
        </p:nvSpPr>
        <p:spPr>
          <a:xfrm>
            <a:off x="2229336" y="2455205"/>
            <a:ext cx="1538169" cy="374571"/>
          </a:xfrm>
          <a:prstGeom prst="roundRect">
            <a:avLst/>
          </a:prstGeom>
          <a:noFill/>
          <a:ln>
            <a:noFill/>
          </a:ln>
        </p:spPr>
        <p:txBody>
          <a:bodyPr wrap="square" rtlCol="0">
            <a:spAutoFit/>
          </a:bodyPr>
          <a:lstStyle/>
          <a:p>
            <a:pPr algn="ctr"/>
            <a:r>
              <a:rPr lang="en-GB" sz="1600" b="1" dirty="0">
                <a:solidFill>
                  <a:srgbClr val="C00000"/>
                </a:solidFill>
              </a:rPr>
              <a:t>Top view</a:t>
            </a:r>
          </a:p>
        </p:txBody>
      </p:sp>
      <p:sp>
        <p:nvSpPr>
          <p:cNvPr id="32" name="Rectangle 31">
            <a:extLst>
              <a:ext uri="{FF2B5EF4-FFF2-40B4-BE49-F238E27FC236}">
                <a16:creationId xmlns:a16="http://schemas.microsoft.com/office/drawing/2014/main" id="{EF51ED16-7D55-164A-B2E1-370DCF38FFCA}"/>
              </a:ext>
            </a:extLst>
          </p:cNvPr>
          <p:cNvSpPr/>
          <p:nvPr/>
        </p:nvSpPr>
        <p:spPr>
          <a:xfrm>
            <a:off x="176348" y="803862"/>
            <a:ext cx="11228224" cy="1754326"/>
          </a:xfrm>
          <a:prstGeom prst="rect">
            <a:avLst/>
          </a:prstGeom>
        </p:spPr>
        <p:txBody>
          <a:bodyPr wrap="square">
            <a:spAutoFit/>
          </a:bodyPr>
          <a:lstStyle/>
          <a:p>
            <a:pPr marL="285750" indent="-285750">
              <a:lnSpc>
                <a:spcPct val="150000"/>
              </a:lnSpc>
              <a:buFont typeface="Arial" panose="020B0604020202020204" pitchFamily="34" charset="0"/>
              <a:buChar char="•"/>
            </a:pPr>
            <a:r>
              <a:rPr lang="en-US" dirty="0">
                <a:solidFill>
                  <a:schemeClr val="bg2">
                    <a:lumMod val="25000"/>
                  </a:schemeClr>
                </a:solidFill>
              </a:rPr>
              <a:t>Half-height GW-SWS pin was chosen for design </a:t>
            </a:r>
          </a:p>
          <a:p>
            <a:pPr marL="285750" indent="-285750">
              <a:lnSpc>
                <a:spcPct val="150000"/>
              </a:lnSpc>
              <a:buFont typeface="Arial" panose="020B0604020202020204" pitchFamily="34" charset="0"/>
              <a:buChar char="•"/>
            </a:pPr>
            <a:r>
              <a:rPr lang="en-US" dirty="0">
                <a:solidFill>
                  <a:schemeClr val="bg2">
                    <a:lumMod val="25000"/>
                  </a:schemeClr>
                </a:solidFill>
              </a:rPr>
              <a:t>Reflections of approximately -15dB in the 82-100GHz operating range</a:t>
            </a:r>
          </a:p>
          <a:p>
            <a:pPr marL="285750" indent="-285750">
              <a:lnSpc>
                <a:spcPct val="150000"/>
              </a:lnSpc>
              <a:buFont typeface="Arial" panose="020B0604020202020204" pitchFamily="34" charset="0"/>
              <a:buChar char="•"/>
            </a:pPr>
            <a:r>
              <a:rPr lang="en-US" dirty="0">
                <a:solidFill>
                  <a:schemeClr val="bg2">
                    <a:lumMod val="25000"/>
                  </a:schemeClr>
                </a:solidFill>
              </a:rPr>
              <a:t>Simulated with </a:t>
            </a:r>
            <a:r>
              <a:rPr lang="en-US" dirty="0" err="1">
                <a:solidFill>
                  <a:schemeClr val="bg2">
                    <a:lumMod val="25000"/>
                  </a:schemeClr>
                </a:solidFill>
              </a:rPr>
              <a:t>aluminium</a:t>
            </a:r>
            <a:r>
              <a:rPr lang="en-US" dirty="0">
                <a:solidFill>
                  <a:schemeClr val="bg2">
                    <a:lumMod val="25000"/>
                  </a:schemeClr>
                </a:solidFill>
              </a:rPr>
              <a:t> conductivity 1.78x10</a:t>
            </a:r>
            <a:r>
              <a:rPr lang="en-US" baseline="30000" dirty="0">
                <a:solidFill>
                  <a:schemeClr val="bg2">
                    <a:lumMod val="25000"/>
                  </a:schemeClr>
                </a:solidFill>
              </a:rPr>
              <a:t>7</a:t>
            </a:r>
            <a:r>
              <a:rPr lang="en-US" dirty="0">
                <a:solidFill>
                  <a:schemeClr val="bg2">
                    <a:lumMod val="25000"/>
                  </a:schemeClr>
                </a:solidFill>
              </a:rPr>
              <a:t> S/m </a:t>
            </a:r>
          </a:p>
          <a:p>
            <a:pPr marL="285750" indent="-285750">
              <a:lnSpc>
                <a:spcPct val="150000"/>
              </a:lnSpc>
              <a:buFont typeface="Arial" panose="020B0604020202020204" pitchFamily="34" charset="0"/>
              <a:buChar char="•"/>
            </a:pPr>
            <a:r>
              <a:rPr lang="en-US" dirty="0">
                <a:solidFill>
                  <a:schemeClr val="bg2">
                    <a:lumMod val="25000"/>
                  </a:schemeClr>
                </a:solidFill>
              </a:rPr>
              <a:t>Prototype machined with aluminum to measure cold characteristics</a:t>
            </a:r>
          </a:p>
        </p:txBody>
      </p:sp>
      <p:grpSp>
        <p:nvGrpSpPr>
          <p:cNvPr id="33" name="Group 32"/>
          <p:cNvGrpSpPr/>
          <p:nvPr/>
        </p:nvGrpSpPr>
        <p:grpSpPr>
          <a:xfrm rot="3393503">
            <a:off x="2110314" y="2206552"/>
            <a:ext cx="3175452" cy="5200086"/>
            <a:chOff x="7528304" y="345868"/>
            <a:chExt cx="3271221" cy="4858331"/>
          </a:xfrm>
        </p:grpSpPr>
        <p:grpSp>
          <p:nvGrpSpPr>
            <p:cNvPr id="34" name="Group 33"/>
            <p:cNvGrpSpPr/>
            <p:nvPr/>
          </p:nvGrpSpPr>
          <p:grpSpPr>
            <a:xfrm>
              <a:off x="7528304" y="1483335"/>
              <a:ext cx="3271221" cy="3678473"/>
              <a:chOff x="7356795" y="1689215"/>
              <a:chExt cx="3540708" cy="4727653"/>
            </a:xfrm>
          </p:grpSpPr>
          <p:pic>
            <p:nvPicPr>
              <p:cNvPr id="38" name="Picture 37"/>
              <p:cNvPicPr>
                <a:picLocks noChangeAspect="1"/>
              </p:cNvPicPr>
              <p:nvPr/>
            </p:nvPicPr>
            <p:blipFill rotWithShape="1">
              <a:blip r:embed="rId3">
                <a:extLst>
                  <a:ext uri="{28A0092B-C50C-407E-A947-70E740481C1C}">
                    <a14:useLocalDpi xmlns:a14="http://schemas.microsoft.com/office/drawing/2010/main" val="0"/>
                  </a:ext>
                </a:extLst>
              </a:blip>
              <a:srcRect l="36401" r="32270"/>
              <a:stretch/>
            </p:blipFill>
            <p:spPr>
              <a:xfrm>
                <a:off x="7356795" y="4492905"/>
                <a:ext cx="2056458" cy="1923963"/>
              </a:xfrm>
              <a:prstGeom prst="rect">
                <a:avLst/>
              </a:prstGeom>
            </p:spPr>
          </p:pic>
          <p:pic>
            <p:nvPicPr>
              <p:cNvPr id="39" name="Picture 38"/>
              <p:cNvPicPr>
                <a:picLocks noChangeAspect="1"/>
              </p:cNvPicPr>
              <p:nvPr/>
            </p:nvPicPr>
            <p:blipFill rotWithShape="1">
              <a:blip r:embed="rId4">
                <a:extLst>
                  <a:ext uri="{28A0092B-C50C-407E-A947-70E740481C1C}">
                    <a14:useLocalDpi xmlns:a14="http://schemas.microsoft.com/office/drawing/2010/main" val="0"/>
                  </a:ext>
                </a:extLst>
              </a:blip>
              <a:srcRect l="32277" t="2114" r="37545" b="25762"/>
              <a:stretch/>
            </p:blipFill>
            <p:spPr>
              <a:xfrm>
                <a:off x="8277136" y="1689215"/>
                <a:ext cx="2620367" cy="1835542"/>
              </a:xfrm>
              <a:prstGeom prst="rect">
                <a:avLst/>
              </a:prstGeom>
            </p:spPr>
          </p:pic>
          <p:sp>
            <p:nvSpPr>
              <p:cNvPr id="40" name="Oval 39"/>
              <p:cNvSpPr/>
              <p:nvPr/>
            </p:nvSpPr>
            <p:spPr>
              <a:xfrm rot="18288525" flipH="1">
                <a:off x="8770674" y="4230818"/>
                <a:ext cx="142815" cy="136923"/>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41" name="Oval 40"/>
              <p:cNvSpPr/>
              <p:nvPr/>
            </p:nvSpPr>
            <p:spPr>
              <a:xfrm rot="18288525" flipH="1">
                <a:off x="8944253" y="3945438"/>
                <a:ext cx="144352" cy="151839"/>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42" name="Oval 41"/>
              <p:cNvSpPr/>
              <p:nvPr/>
            </p:nvSpPr>
            <p:spPr>
              <a:xfrm rot="18288525" flipH="1">
                <a:off x="9129654" y="3634544"/>
                <a:ext cx="144352" cy="151839"/>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43" name="TextBox 42"/>
              <p:cNvSpPr txBox="1"/>
              <p:nvPr/>
            </p:nvSpPr>
            <p:spPr>
              <a:xfrm rot="18200361" flipH="1">
                <a:off x="6900066" y="3525939"/>
                <a:ext cx="3027492" cy="411814"/>
              </a:xfrm>
              <a:prstGeom prst="rect">
                <a:avLst/>
              </a:prstGeom>
              <a:noFill/>
            </p:spPr>
            <p:txBody>
              <a:bodyPr wrap="square" rtlCol="0">
                <a:spAutoFit/>
              </a:bodyPr>
              <a:lstStyle/>
              <a:p>
                <a:r>
                  <a:rPr lang="en-GB" b="1" dirty="0">
                    <a:solidFill>
                      <a:schemeClr val="accent1">
                        <a:lumMod val="50000"/>
                      </a:schemeClr>
                    </a:solidFill>
                  </a:rPr>
                  <a:t>10 propagating periods</a:t>
                </a:r>
              </a:p>
            </p:txBody>
          </p:sp>
        </p:grpSp>
        <p:sp>
          <p:nvSpPr>
            <p:cNvPr id="35" name="TextBox 34"/>
            <p:cNvSpPr txBox="1"/>
            <p:nvPr/>
          </p:nvSpPr>
          <p:spPr>
            <a:xfrm rot="18206497">
              <a:off x="8878361" y="4036516"/>
              <a:ext cx="1093215" cy="666499"/>
            </a:xfrm>
            <a:prstGeom prst="roundRect">
              <a:avLst/>
            </a:prstGeom>
            <a:noFill/>
            <a:ln>
              <a:solidFill>
                <a:srgbClr val="FF0000"/>
              </a:solidFill>
            </a:ln>
          </p:spPr>
          <p:txBody>
            <a:bodyPr wrap="square" rtlCol="0">
              <a:spAutoFit/>
            </a:bodyPr>
            <a:lstStyle/>
            <a:p>
              <a:pPr algn="ctr"/>
              <a:r>
                <a:rPr lang="en-GB" sz="1600" b="1" dirty="0">
                  <a:solidFill>
                    <a:srgbClr val="002060"/>
                  </a:solidFill>
                </a:rPr>
                <a:t>Beam tunnel</a:t>
              </a:r>
            </a:p>
          </p:txBody>
        </p:sp>
        <p:cxnSp>
          <p:nvCxnSpPr>
            <p:cNvPr id="36" name="Straight Arrow Connector 35">
              <a:extLst>
                <a:ext uri="{FF2B5EF4-FFF2-40B4-BE49-F238E27FC236}">
                  <a16:creationId xmlns:a16="http://schemas.microsoft.com/office/drawing/2014/main" id="{2EC58F83-C63F-E945-86EB-63876C7E4AEF}"/>
                </a:ext>
              </a:extLst>
            </p:cNvPr>
            <p:cNvCxnSpPr>
              <a:stCxn id="35" idx="1"/>
            </p:cNvCxnSpPr>
            <p:nvPr/>
          </p:nvCxnSpPr>
          <p:spPr>
            <a:xfrm rot="18206497" flipH="1" flipV="1">
              <a:off x="8387099" y="4623786"/>
              <a:ext cx="572696" cy="588130"/>
            </a:xfrm>
            <a:prstGeom prst="straightConnector1">
              <a:avLst/>
            </a:prstGeom>
            <a:ln w="25400">
              <a:solidFill>
                <a:srgbClr val="FF0000"/>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rot="18206497" flipH="1">
              <a:off x="9089166" y="866474"/>
              <a:ext cx="1618127" cy="576915"/>
            </a:xfrm>
            <a:prstGeom prst="rect">
              <a:avLst/>
            </a:prstGeom>
            <a:noFill/>
          </p:spPr>
          <p:txBody>
            <a:bodyPr wrap="square" rtlCol="0">
              <a:spAutoFit/>
            </a:bodyPr>
            <a:lstStyle/>
            <a:p>
              <a:r>
                <a:rPr lang="en-GB" sz="1400" b="1" dirty="0">
                  <a:solidFill>
                    <a:schemeClr val="accent1">
                      <a:lumMod val="50000"/>
                    </a:schemeClr>
                  </a:solidFill>
                </a:rPr>
                <a:t>Input port: WR-10 (2.54 x 1.27mm)</a:t>
              </a:r>
            </a:p>
          </p:txBody>
        </p:sp>
      </p:grpSp>
      <p:pic>
        <p:nvPicPr>
          <p:cNvPr id="46" name="Picture 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046" y="2800130"/>
            <a:ext cx="4383737" cy="1283882"/>
          </a:xfrm>
          <a:prstGeom prst="rect">
            <a:avLst/>
          </a:prstGeom>
        </p:spPr>
      </p:pic>
      <p:pic>
        <p:nvPicPr>
          <p:cNvPr id="49" name="Picture 48"/>
          <p:cNvPicPr>
            <a:picLocks noChangeAspect="1"/>
          </p:cNvPicPr>
          <p:nvPr/>
        </p:nvPicPr>
        <p:blipFill>
          <a:blip r:embed="rId6"/>
          <a:stretch>
            <a:fillRect/>
          </a:stretch>
        </p:blipFill>
        <p:spPr>
          <a:xfrm>
            <a:off x="6485406" y="2154043"/>
            <a:ext cx="5977167" cy="4583476"/>
          </a:xfrm>
          <a:prstGeom prst="rect">
            <a:avLst/>
          </a:prstGeom>
        </p:spPr>
      </p:pic>
      <p:sp>
        <p:nvSpPr>
          <p:cNvPr id="4" name="TextBox 3">
            <a:extLst>
              <a:ext uri="{FF2B5EF4-FFF2-40B4-BE49-F238E27FC236}">
                <a16:creationId xmlns:a16="http://schemas.microsoft.com/office/drawing/2014/main" id="{B3150A97-5BD7-3A34-5DC5-90E7C5306F3E}"/>
              </a:ext>
            </a:extLst>
          </p:cNvPr>
          <p:cNvSpPr txBox="1"/>
          <p:nvPr/>
        </p:nvSpPr>
        <p:spPr>
          <a:xfrm>
            <a:off x="3237151" y="6361981"/>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41271673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924" y="53388"/>
            <a:ext cx="10515600" cy="1325563"/>
          </a:xfrm>
        </p:spPr>
        <p:txBody>
          <a:bodyPr>
            <a:normAutofit/>
          </a:bodyPr>
          <a:lstStyle/>
          <a:p>
            <a:r>
              <a:rPr lang="en-GB" sz="2800" dirty="0">
                <a:solidFill>
                  <a:srgbClr val="C00000"/>
                </a:solidFill>
              </a:rPr>
              <a:t>Full GW-SWS TWT</a:t>
            </a:r>
          </a:p>
        </p:txBody>
      </p:sp>
      <p:grpSp>
        <p:nvGrpSpPr>
          <p:cNvPr id="21" name="Group 20"/>
          <p:cNvGrpSpPr/>
          <p:nvPr/>
        </p:nvGrpSpPr>
        <p:grpSpPr>
          <a:xfrm>
            <a:off x="7086524" y="1139091"/>
            <a:ext cx="4553247" cy="4702311"/>
            <a:chOff x="6872477" y="1483336"/>
            <a:chExt cx="3927047" cy="3697169"/>
          </a:xfrm>
        </p:grpSpPr>
        <p:grpSp>
          <p:nvGrpSpPr>
            <p:cNvPr id="11" name="Group 10"/>
            <p:cNvGrpSpPr/>
            <p:nvPr/>
          </p:nvGrpSpPr>
          <p:grpSpPr>
            <a:xfrm>
              <a:off x="7564326" y="1483336"/>
              <a:ext cx="3235198" cy="3697169"/>
              <a:chOff x="7395785" y="1689218"/>
              <a:chExt cx="3501717" cy="4751683"/>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6401" r="32270"/>
              <a:stretch/>
            </p:blipFill>
            <p:spPr>
              <a:xfrm>
                <a:off x="7395785" y="4516938"/>
                <a:ext cx="2056459" cy="1923963"/>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32277" t="2114" r="37545" b="25762"/>
              <a:stretch/>
            </p:blipFill>
            <p:spPr>
              <a:xfrm>
                <a:off x="8277135" y="1689218"/>
                <a:ext cx="2620367" cy="1835542"/>
              </a:xfrm>
              <a:prstGeom prst="rect">
                <a:avLst/>
              </a:prstGeom>
            </p:spPr>
          </p:pic>
          <p:sp>
            <p:nvSpPr>
              <p:cNvPr id="7" name="Oval 6"/>
              <p:cNvSpPr/>
              <p:nvPr/>
            </p:nvSpPr>
            <p:spPr>
              <a:xfrm rot="18288525" flipH="1">
                <a:off x="8757169" y="4157168"/>
                <a:ext cx="144352" cy="151839"/>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8" name="Oval 7"/>
              <p:cNvSpPr/>
              <p:nvPr/>
            </p:nvSpPr>
            <p:spPr>
              <a:xfrm rot="18288525" flipH="1">
                <a:off x="8949444" y="3886825"/>
                <a:ext cx="144352" cy="151839"/>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9" name="Oval 8"/>
              <p:cNvSpPr/>
              <p:nvPr/>
            </p:nvSpPr>
            <p:spPr>
              <a:xfrm rot="18288525" flipH="1">
                <a:off x="9129654" y="3634544"/>
                <a:ext cx="144352" cy="151839"/>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sp>
            <p:nvSpPr>
              <p:cNvPr id="10" name="TextBox 9"/>
              <p:cNvSpPr txBox="1"/>
              <p:nvPr/>
            </p:nvSpPr>
            <p:spPr>
              <a:xfrm rot="18200361" flipH="1">
                <a:off x="6885215" y="3527483"/>
                <a:ext cx="3219865" cy="399758"/>
              </a:xfrm>
              <a:prstGeom prst="rect">
                <a:avLst/>
              </a:prstGeom>
              <a:noFill/>
            </p:spPr>
            <p:txBody>
              <a:bodyPr wrap="square" rtlCol="0">
                <a:spAutoFit/>
              </a:bodyPr>
              <a:lstStyle/>
              <a:p>
                <a:r>
                  <a:rPr lang="en-GB" b="1" dirty="0">
                    <a:solidFill>
                      <a:schemeClr val="accent1">
                        <a:lumMod val="50000"/>
                      </a:schemeClr>
                    </a:solidFill>
                  </a:rPr>
                  <a:t>90 propagating periods</a:t>
                </a:r>
              </a:p>
            </p:txBody>
          </p:sp>
        </p:grpSp>
        <p:sp>
          <p:nvSpPr>
            <p:cNvPr id="16" name="TextBox 15"/>
            <p:cNvSpPr txBox="1"/>
            <p:nvPr/>
          </p:nvSpPr>
          <p:spPr>
            <a:xfrm>
              <a:off x="9179437" y="4183086"/>
              <a:ext cx="1230405" cy="294505"/>
            </a:xfrm>
            <a:prstGeom prst="roundRect">
              <a:avLst/>
            </a:prstGeom>
            <a:noFill/>
            <a:ln>
              <a:solidFill>
                <a:srgbClr val="FF0000"/>
              </a:solidFill>
            </a:ln>
          </p:spPr>
          <p:txBody>
            <a:bodyPr wrap="square" rtlCol="0">
              <a:spAutoFit/>
            </a:bodyPr>
            <a:lstStyle/>
            <a:p>
              <a:pPr algn="ctr"/>
              <a:r>
                <a:rPr lang="en-GB" sz="1600" b="1" dirty="0">
                  <a:solidFill>
                    <a:srgbClr val="002060"/>
                  </a:solidFill>
                </a:rPr>
                <a:t>Beam tunnel</a:t>
              </a:r>
            </a:p>
          </p:txBody>
        </p:sp>
        <p:cxnSp>
          <p:nvCxnSpPr>
            <p:cNvPr id="17" name="Straight Arrow Connector 16">
              <a:extLst>
                <a:ext uri="{FF2B5EF4-FFF2-40B4-BE49-F238E27FC236}">
                  <a16:creationId xmlns:a16="http://schemas.microsoft.com/office/drawing/2014/main" id="{2EC58F83-C63F-E945-86EB-63876C7E4AEF}"/>
                </a:ext>
              </a:extLst>
            </p:cNvPr>
            <p:cNvCxnSpPr>
              <a:stCxn id="16" idx="1"/>
            </p:cNvCxnSpPr>
            <p:nvPr/>
          </p:nvCxnSpPr>
          <p:spPr>
            <a:xfrm flipH="1">
              <a:off x="8307716" y="4330339"/>
              <a:ext cx="871721" cy="644006"/>
            </a:xfrm>
            <a:prstGeom prst="straightConnector1">
              <a:avLst/>
            </a:prstGeom>
            <a:ln w="25400">
              <a:solidFill>
                <a:srgbClr val="FF0000"/>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flipH="1">
              <a:off x="6872477" y="4266398"/>
              <a:ext cx="999603" cy="580771"/>
            </a:xfrm>
            <a:prstGeom prst="rect">
              <a:avLst/>
            </a:prstGeom>
            <a:noFill/>
          </p:spPr>
          <p:txBody>
            <a:bodyPr wrap="square" rtlCol="0">
              <a:spAutoFit/>
            </a:bodyPr>
            <a:lstStyle/>
            <a:p>
              <a:r>
                <a:rPr lang="en-GB" sz="1400" b="1" dirty="0">
                  <a:solidFill>
                    <a:schemeClr val="accent1">
                      <a:lumMod val="50000"/>
                    </a:schemeClr>
                  </a:solidFill>
                </a:rPr>
                <a:t>Input port: WR-10 (2.54 x 1.27mm)</a:t>
              </a:r>
            </a:p>
          </p:txBody>
        </p:sp>
      </p:grpSp>
      <p:pic>
        <p:nvPicPr>
          <p:cNvPr id="26" name="Picture 25"/>
          <p:cNvPicPr>
            <a:picLocks noChangeAspect="1"/>
          </p:cNvPicPr>
          <p:nvPr/>
        </p:nvPicPr>
        <p:blipFill>
          <a:blip r:embed="rId5"/>
          <a:stretch>
            <a:fillRect/>
          </a:stretch>
        </p:blipFill>
        <p:spPr>
          <a:xfrm>
            <a:off x="626509" y="1203268"/>
            <a:ext cx="6398439" cy="4906521"/>
          </a:xfrm>
          <a:prstGeom prst="rect">
            <a:avLst/>
          </a:prstGeom>
        </p:spPr>
      </p:pic>
      <p:sp>
        <p:nvSpPr>
          <p:cNvPr id="4" name="TextBox 3">
            <a:extLst>
              <a:ext uri="{FF2B5EF4-FFF2-40B4-BE49-F238E27FC236}">
                <a16:creationId xmlns:a16="http://schemas.microsoft.com/office/drawing/2014/main" id="{A6DE1DD0-45E5-1A87-1EFD-70CF670AD5DC}"/>
              </a:ext>
            </a:extLst>
          </p:cNvPr>
          <p:cNvSpPr txBox="1"/>
          <p:nvPr/>
        </p:nvSpPr>
        <p:spPr>
          <a:xfrm>
            <a:off x="3380925" y="6160698"/>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2532870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618" y="316393"/>
            <a:ext cx="9947787" cy="1110585"/>
          </a:xfrm>
        </p:spPr>
        <p:txBody>
          <a:bodyPr>
            <a:normAutofit/>
          </a:bodyPr>
          <a:lstStyle/>
          <a:p>
            <a:r>
              <a:rPr lang="en-GB" sz="2800" dirty="0">
                <a:solidFill>
                  <a:srgbClr val="C00000"/>
                </a:solidFill>
              </a:rPr>
              <a:t>Particle-in-Cell (PIC) Simulations on the GW-SWS TWT</a:t>
            </a:r>
          </a:p>
        </p:txBody>
      </p:sp>
      <mc:AlternateContent xmlns:mc="http://schemas.openxmlformats.org/markup-compatibility/2006" xmlns:a14="http://schemas.microsoft.com/office/drawing/2010/main">
        <mc:Choice Requires="a14">
          <p:sp>
            <p:nvSpPr>
              <p:cNvPr id="6" name="TextBox 5"/>
              <p:cNvSpPr txBox="1"/>
              <p:nvPr/>
            </p:nvSpPr>
            <p:spPr>
              <a:xfrm>
                <a:off x="6035477" y="6186210"/>
                <a:ext cx="29769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𝑄</m:t>
                      </m:r>
                      <m:r>
                        <a:rPr lang="en-GB" b="0" i="1" smtClean="0">
                          <a:latin typeface="Cambria Math" panose="02040503050406030204" pitchFamily="18" charset="0"/>
                        </a:rPr>
                        <m:t>=</m:t>
                      </m:r>
                      <m:r>
                        <a:rPr lang="en-GB" b="0" i="1" smtClean="0">
                          <a:latin typeface="Cambria Math" panose="02040503050406030204" pitchFamily="18" charset="0"/>
                        </a:rPr>
                        <m:t>𝐺</m:t>
                      </m:r>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𝑆</m:t>
                          </m:r>
                        </m:e>
                        <m:sub>
                          <m:r>
                            <a:rPr lang="en-GB" b="0" i="1" smtClean="0">
                              <a:latin typeface="Cambria Math" panose="02040503050406030204" pitchFamily="18" charset="0"/>
                            </a:rPr>
                            <m:t>11</m:t>
                          </m:r>
                        </m:sub>
                      </m:sSub>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𝑆</m:t>
                          </m:r>
                        </m:e>
                        <m:sub>
                          <m:r>
                            <a:rPr lang="en-GB" b="0" i="1" smtClean="0">
                              <a:latin typeface="Cambria Math" panose="02040503050406030204" pitchFamily="18" charset="0"/>
                            </a:rPr>
                            <m:t>22</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𝑆</m:t>
                          </m:r>
                        </m:e>
                        <m:sub>
                          <m:r>
                            <a:rPr lang="en-GB" b="0" i="1" smtClean="0">
                              <a:latin typeface="Cambria Math" panose="02040503050406030204" pitchFamily="18" charset="0"/>
                            </a:rPr>
                            <m:t>21</m:t>
                          </m:r>
                        </m:sub>
                      </m:sSub>
                      <m:r>
                        <a:rPr lang="en-GB" b="0" i="1" smtClean="0">
                          <a:latin typeface="Cambria Math" panose="02040503050406030204" pitchFamily="18" charset="0"/>
                        </a:rPr>
                        <m:t>&lt;0</m:t>
                      </m:r>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6035477" y="6186210"/>
                <a:ext cx="2976969" cy="276999"/>
              </a:xfrm>
              <a:prstGeom prst="rect">
                <a:avLst/>
              </a:prstGeom>
              <a:blipFill>
                <a:blip r:embed="rId5"/>
                <a:stretch>
                  <a:fillRect l="-2049" r="-1639" b="-31111"/>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DFF38DDC-202D-B24F-8352-0E3BBF2E820C}"/>
              </a:ext>
            </a:extLst>
          </p:cNvPr>
          <p:cNvSpPr txBox="1"/>
          <p:nvPr/>
        </p:nvSpPr>
        <p:spPr>
          <a:xfrm>
            <a:off x="4451878" y="5494043"/>
            <a:ext cx="5069889" cy="461665"/>
          </a:xfrm>
          <a:prstGeom prst="rect">
            <a:avLst/>
          </a:prstGeom>
          <a:noFill/>
        </p:spPr>
        <p:txBody>
          <a:bodyPr wrap="square" rtlCol="0">
            <a:spAutoFit/>
          </a:bodyPr>
          <a:lstStyle/>
          <a:p>
            <a:r>
              <a:rPr lang="en-US" sz="2400" dirty="0">
                <a:solidFill>
                  <a:srgbClr val="C00000"/>
                </a:solidFill>
              </a:rPr>
              <a:t>Tube stability equation:</a:t>
            </a:r>
          </a:p>
        </p:txBody>
      </p:sp>
      <mc:AlternateContent xmlns:mc="http://schemas.openxmlformats.org/markup-compatibility/2006" xmlns:a14="http://schemas.microsoft.com/office/drawing/2010/main">
        <mc:Choice Requires="a14">
          <p:sp>
            <p:nvSpPr>
              <p:cNvPr id="8" name="TextBox 7"/>
              <p:cNvSpPr txBox="1"/>
              <p:nvPr/>
            </p:nvSpPr>
            <p:spPr>
              <a:xfrm>
                <a:off x="10438405" y="6102789"/>
                <a:ext cx="1448796" cy="578882"/>
              </a:xfrm>
              <a:prstGeom prst="roundRect">
                <a:avLst/>
              </a:prstGeom>
              <a:noFill/>
              <a:ln>
                <a:solidFill>
                  <a:srgbClr val="C00000"/>
                </a:solidFill>
              </a:ln>
            </p:spPr>
            <p:txBody>
              <a:bodyPr wrap="square" rtlCol="0">
                <a:spAutoFit/>
              </a:bodyPr>
              <a:lstStyle/>
              <a:p>
                <a14:m>
                  <m:oMath xmlns:m="http://schemas.openxmlformats.org/officeDocument/2006/math">
                    <m:r>
                      <a:rPr lang="en-GB" sz="1400" b="0" i="1" smtClean="0">
                        <a:latin typeface="Cambria Math" panose="02040503050406030204" pitchFamily="18" charset="0"/>
                      </a:rPr>
                      <m:t>𝑄</m:t>
                    </m:r>
                  </m:oMath>
                </a14:m>
                <a:r>
                  <a:rPr lang="en-GB" sz="1400" dirty="0"/>
                  <a:t> = Stability </a:t>
                </a:r>
              </a:p>
              <a:p>
                <a:pPr/>
                <a14:m>
                  <m:oMathPara xmlns:m="http://schemas.openxmlformats.org/officeDocument/2006/math">
                    <m:oMathParaPr>
                      <m:jc m:val="left"/>
                    </m:oMathParaPr>
                    <m:oMath xmlns:m="http://schemas.openxmlformats.org/officeDocument/2006/math">
                      <m:r>
                        <a:rPr lang="en-GB" sz="1400" b="0" i="1" smtClean="0">
                          <a:latin typeface="Cambria Math" panose="02040503050406030204" pitchFamily="18" charset="0"/>
                        </a:rPr>
                        <m:t>𝐺</m:t>
                      </m:r>
                      <m:r>
                        <a:rPr lang="en-GB" sz="1400" b="0" i="1" smtClean="0">
                          <a:latin typeface="Cambria Math" panose="02040503050406030204" pitchFamily="18" charset="0"/>
                        </a:rPr>
                        <m:t>=</m:t>
                      </m:r>
                      <m:r>
                        <a:rPr lang="en-GB" sz="1400" b="0" i="1" smtClean="0">
                          <a:latin typeface="Cambria Math" panose="02040503050406030204" pitchFamily="18" charset="0"/>
                        </a:rPr>
                        <m:t>𝐺𝑎𝑖𝑛</m:t>
                      </m:r>
                      <m:r>
                        <a:rPr lang="en-GB" sz="1400" b="0" i="1" smtClean="0">
                          <a:latin typeface="Cambria Math" panose="02040503050406030204" pitchFamily="18" charset="0"/>
                        </a:rPr>
                        <m:t> </m:t>
                      </m:r>
                      <m:d>
                        <m:dPr>
                          <m:ctrlPr>
                            <a:rPr lang="en-GB" sz="1400" b="0" i="1" smtClean="0">
                              <a:latin typeface="Cambria Math" panose="02040503050406030204" pitchFamily="18" charset="0"/>
                            </a:rPr>
                          </m:ctrlPr>
                        </m:dPr>
                        <m:e>
                          <m:r>
                            <a:rPr lang="en-GB" sz="1400" b="0" i="1" smtClean="0">
                              <a:latin typeface="Cambria Math" panose="02040503050406030204" pitchFamily="18" charset="0"/>
                            </a:rPr>
                            <m:t>𝑑𝐵</m:t>
                          </m:r>
                        </m:e>
                      </m:d>
                    </m:oMath>
                  </m:oMathPara>
                </a14:m>
                <a:endParaRPr lang="en-GB" sz="1400" b="0" dirty="0"/>
              </a:p>
            </p:txBody>
          </p:sp>
        </mc:Choice>
        <mc:Fallback xmlns="">
          <p:sp>
            <p:nvSpPr>
              <p:cNvPr id="8" name="TextBox 7"/>
              <p:cNvSpPr txBox="1">
                <a:spLocks noRot="1" noChangeAspect="1" noMove="1" noResize="1" noEditPoints="1" noAdjustHandles="1" noChangeArrowheads="1" noChangeShapeType="1" noTextEdit="1"/>
              </p:cNvSpPr>
              <p:nvPr/>
            </p:nvSpPr>
            <p:spPr>
              <a:xfrm>
                <a:off x="10438405" y="6102789"/>
                <a:ext cx="1448796" cy="578882"/>
              </a:xfrm>
              <a:prstGeom prst="roundRect">
                <a:avLst/>
              </a:prstGeom>
              <a:blipFill>
                <a:blip r:embed="rId6"/>
                <a:stretch>
                  <a:fillRect/>
                </a:stretch>
              </a:blipFill>
              <a:ln>
                <a:solidFill>
                  <a:srgbClr val="C00000"/>
                </a:solidFill>
              </a:ln>
            </p:spPr>
            <p:txBody>
              <a:bodyPr/>
              <a:lstStyle/>
              <a:p>
                <a:r>
                  <a:rPr lang="en-GB">
                    <a:noFill/>
                  </a:rPr>
                  <a:t> </a:t>
                </a:r>
              </a:p>
            </p:txBody>
          </p:sp>
        </mc:Fallback>
      </mc:AlternateContent>
      <p:sp>
        <p:nvSpPr>
          <p:cNvPr id="9" name="TextBox 8"/>
          <p:cNvSpPr txBox="1"/>
          <p:nvPr/>
        </p:nvSpPr>
        <p:spPr>
          <a:xfrm>
            <a:off x="7664554" y="5537591"/>
            <a:ext cx="2000396" cy="374571"/>
          </a:xfrm>
          <a:prstGeom prst="roundRect">
            <a:avLst/>
          </a:prstGeom>
          <a:noFill/>
          <a:ln>
            <a:solidFill>
              <a:srgbClr val="FF0000"/>
            </a:solidFill>
          </a:ln>
        </p:spPr>
        <p:txBody>
          <a:bodyPr wrap="square" rtlCol="0">
            <a:spAutoFit/>
          </a:bodyPr>
          <a:lstStyle/>
          <a:p>
            <a:pPr algn="ctr"/>
            <a:r>
              <a:rPr lang="en-GB" sz="1600" b="1" dirty="0">
                <a:solidFill>
                  <a:srgbClr val="002060"/>
                </a:solidFill>
              </a:rPr>
              <a:t>Tube is stable</a:t>
            </a:r>
          </a:p>
        </p:txBody>
      </p:sp>
      <p:pic>
        <p:nvPicPr>
          <p:cNvPr id="3" name="Picture 2"/>
          <p:cNvPicPr>
            <a:picLocks noChangeAspect="1"/>
          </p:cNvPicPr>
          <p:nvPr/>
        </p:nvPicPr>
        <p:blipFill>
          <a:blip r:embed="rId7"/>
          <a:stretch>
            <a:fillRect/>
          </a:stretch>
        </p:blipFill>
        <p:spPr>
          <a:xfrm>
            <a:off x="6035477" y="1102188"/>
            <a:ext cx="5318323" cy="4070027"/>
          </a:xfrm>
          <a:prstGeom prst="rect">
            <a:avLst/>
          </a:prstGeom>
        </p:spPr>
      </p:pic>
      <p:pic>
        <p:nvPicPr>
          <p:cNvPr id="10" name="Picture 9"/>
          <p:cNvPicPr>
            <a:picLocks noChangeAspect="1"/>
          </p:cNvPicPr>
          <p:nvPr/>
        </p:nvPicPr>
        <p:blipFill>
          <a:blip r:embed="rId8"/>
          <a:stretch>
            <a:fillRect/>
          </a:stretch>
        </p:blipFill>
        <p:spPr>
          <a:xfrm>
            <a:off x="363794" y="1180847"/>
            <a:ext cx="5099324" cy="3902431"/>
          </a:xfrm>
          <a:prstGeom prst="rect">
            <a:avLst/>
          </a:prstGeom>
        </p:spPr>
      </p:pic>
      <p:sp>
        <p:nvSpPr>
          <p:cNvPr id="5" name="TextBox 4">
            <a:extLst>
              <a:ext uri="{FF2B5EF4-FFF2-40B4-BE49-F238E27FC236}">
                <a16:creationId xmlns:a16="http://schemas.microsoft.com/office/drawing/2014/main" id="{4D0017D9-F11F-8B22-2307-6C8E67B109C8}"/>
              </a:ext>
            </a:extLst>
          </p:cNvPr>
          <p:cNvSpPr txBox="1"/>
          <p:nvPr/>
        </p:nvSpPr>
        <p:spPr>
          <a:xfrm>
            <a:off x="491076" y="6318849"/>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2815807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E52985E-2553-471E-82AA-5ED7A32989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3308" y="4462044"/>
            <a:ext cx="11438793" cy="1844256"/>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49270" y="4615840"/>
            <a:ext cx="3885141" cy="1526741"/>
          </a:xfrm>
        </p:spPr>
        <p:txBody>
          <a:bodyPr>
            <a:normAutofit/>
          </a:bodyPr>
          <a:lstStyle/>
          <a:p>
            <a:pPr algn="r"/>
            <a:r>
              <a:rPr lang="en-US" sz="3000">
                <a:solidFill>
                  <a:srgbClr val="C00000"/>
                </a:solidFill>
              </a:rPr>
              <a:t>Fabrication</a:t>
            </a:r>
            <a:endParaRPr lang="en-GB" sz="3000">
              <a:solidFill>
                <a:srgbClr val="C00000"/>
              </a:solidFill>
            </a:endParaRPr>
          </a:p>
        </p:txBody>
      </p:sp>
      <p:pic>
        <p:nvPicPr>
          <p:cNvPr id="7" name="Picture 6" descr="Chart&#10;&#10;Description automatically generated">
            <a:extLst>
              <a:ext uri="{FF2B5EF4-FFF2-40B4-BE49-F238E27FC236}">
                <a16:creationId xmlns:a16="http://schemas.microsoft.com/office/drawing/2014/main" id="{8F5BE197-5FCA-17E9-2E3C-92138D1B03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2694" y="352931"/>
            <a:ext cx="4900707" cy="374904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7150693" y="825643"/>
            <a:ext cx="3749040" cy="2811780"/>
          </a:xfrm>
          <a:prstGeom prst="rect">
            <a:avLst/>
          </a:prstGeom>
        </p:spPr>
      </p:pic>
      <p:cxnSp>
        <p:nvCxnSpPr>
          <p:cNvPr id="14" name="Straight Connector 13">
            <a:extLst>
              <a:ext uri="{FF2B5EF4-FFF2-40B4-BE49-F238E27FC236}">
                <a16:creationId xmlns:a16="http://schemas.microsoft.com/office/drawing/2014/main" id="{DAE3ABC6-4042-4293-A7DF-F01181363B7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739873" y="4690076"/>
            <a:ext cx="0" cy="1371600"/>
          </a:xfrm>
          <a:prstGeom prst="line">
            <a:avLst/>
          </a:prstGeom>
          <a:ln w="19050">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945336" y="4615840"/>
            <a:ext cx="6609921" cy="1526741"/>
          </a:xfrm>
        </p:spPr>
        <p:txBody>
          <a:bodyPr anchor="ctr">
            <a:normAutofit/>
          </a:bodyPr>
          <a:lstStyle/>
          <a:p>
            <a:r>
              <a:rPr lang="en-US" sz="2200" dirty="0">
                <a:solidFill>
                  <a:schemeClr val="bg1"/>
                </a:solidFill>
              </a:rPr>
              <a:t>60K RPM air turbine spindle</a:t>
            </a:r>
          </a:p>
          <a:p>
            <a:r>
              <a:rPr lang="en-US" sz="2200" dirty="0">
                <a:solidFill>
                  <a:schemeClr val="bg1"/>
                </a:solidFill>
              </a:rPr>
              <a:t>2 days per half to machine</a:t>
            </a:r>
          </a:p>
          <a:p>
            <a:r>
              <a:rPr lang="en-US" sz="2200" dirty="0">
                <a:solidFill>
                  <a:schemeClr val="bg1"/>
                </a:solidFill>
              </a:rPr>
              <a:t>0.4mm tooling part used</a:t>
            </a:r>
            <a:endParaRPr lang="en-GB" sz="2200" dirty="0">
              <a:solidFill>
                <a:schemeClr val="bg1"/>
              </a:solidFill>
            </a:endParaRPr>
          </a:p>
        </p:txBody>
      </p:sp>
      <p:sp>
        <p:nvSpPr>
          <p:cNvPr id="6" name="TextBox 5">
            <a:extLst>
              <a:ext uri="{FF2B5EF4-FFF2-40B4-BE49-F238E27FC236}">
                <a16:creationId xmlns:a16="http://schemas.microsoft.com/office/drawing/2014/main" id="{2B7E1EFF-A792-0DEA-2BA5-25DE86F72BA2}"/>
              </a:ext>
            </a:extLst>
          </p:cNvPr>
          <p:cNvSpPr txBox="1"/>
          <p:nvPr/>
        </p:nvSpPr>
        <p:spPr>
          <a:xfrm>
            <a:off x="3337793" y="6491377"/>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16516397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253" y="193274"/>
            <a:ext cx="5828930" cy="611419"/>
          </a:xfrm>
        </p:spPr>
        <p:txBody>
          <a:bodyPr>
            <a:normAutofit/>
          </a:bodyPr>
          <a:lstStyle/>
          <a:p>
            <a:r>
              <a:rPr lang="en-US" sz="2800" dirty="0">
                <a:solidFill>
                  <a:srgbClr val="C00000"/>
                </a:solidFill>
              </a:rPr>
              <a:t>Fabrication</a:t>
            </a:r>
            <a:endParaRPr lang="en-GB" sz="2800" dirty="0">
              <a:solidFill>
                <a:srgbClr val="C00000"/>
              </a:solidFill>
            </a:endParaRPr>
          </a:p>
        </p:txBody>
      </p:sp>
      <p:sp>
        <p:nvSpPr>
          <p:cNvPr id="3" name="Content Placeholder 2"/>
          <p:cNvSpPr>
            <a:spLocks noGrp="1"/>
          </p:cNvSpPr>
          <p:nvPr>
            <p:ph idx="1"/>
          </p:nvPr>
        </p:nvSpPr>
        <p:spPr>
          <a:xfrm>
            <a:off x="181253" y="680406"/>
            <a:ext cx="9815004" cy="1911874"/>
          </a:xfrm>
        </p:spPr>
        <p:txBody>
          <a:bodyPr vert="horz" lIns="91440" tIns="45720" rIns="91440" bIns="45720" rtlCol="0" anchor="t">
            <a:normAutofit/>
          </a:bodyPr>
          <a:lstStyle/>
          <a:p>
            <a:r>
              <a:rPr lang="en-US" dirty="0"/>
              <a:t>Measured surface roughness ~200 nanometers</a:t>
            </a:r>
          </a:p>
          <a:p>
            <a:r>
              <a:rPr lang="en-US" dirty="0"/>
              <a:t>Tolerances ~ +/- 10-50 microns</a:t>
            </a:r>
            <a:endParaRPr lang="en-US" dirty="0">
              <a:cs typeface="Calibri"/>
            </a:endParaRPr>
          </a:p>
          <a:p>
            <a:endParaRPr lang="en-GB" dirty="0"/>
          </a:p>
        </p:txBody>
      </p:sp>
      <p:pic>
        <p:nvPicPr>
          <p:cNvPr id="7" name="Picture 6" descr="Graphical user interface, application&#10;&#10;Description automatically generated">
            <a:extLst>
              <a:ext uri="{FF2B5EF4-FFF2-40B4-BE49-F238E27FC236}">
                <a16:creationId xmlns:a16="http://schemas.microsoft.com/office/drawing/2014/main" id="{C93CD119-EDB0-41B4-0DD5-8AC103215220}"/>
              </a:ext>
            </a:extLst>
          </p:cNvPr>
          <p:cNvPicPr>
            <a:picLocks noChangeAspect="1"/>
          </p:cNvPicPr>
          <p:nvPr/>
        </p:nvPicPr>
        <p:blipFill rotWithShape="1">
          <a:blip r:embed="rId3">
            <a:extLst>
              <a:ext uri="{28A0092B-C50C-407E-A947-70E740481C1C}">
                <a14:useLocalDpi xmlns:a14="http://schemas.microsoft.com/office/drawing/2010/main" val="0"/>
              </a:ext>
            </a:extLst>
          </a:blip>
          <a:srcRect t="16881" b="13441"/>
          <a:stretch/>
        </p:blipFill>
        <p:spPr>
          <a:xfrm>
            <a:off x="1563115" y="1636343"/>
            <a:ext cx="9871587" cy="4778478"/>
          </a:xfrm>
          <a:prstGeom prst="rect">
            <a:avLst/>
          </a:prstGeom>
        </p:spPr>
      </p:pic>
      <p:sp>
        <p:nvSpPr>
          <p:cNvPr id="5" name="TextBox 4">
            <a:extLst>
              <a:ext uri="{FF2B5EF4-FFF2-40B4-BE49-F238E27FC236}">
                <a16:creationId xmlns:a16="http://schemas.microsoft.com/office/drawing/2014/main" id="{21012BB8-0E86-E4B9-29C9-E4AF88B05F9E}"/>
              </a:ext>
            </a:extLst>
          </p:cNvPr>
          <p:cNvSpPr txBox="1"/>
          <p:nvPr/>
        </p:nvSpPr>
        <p:spPr>
          <a:xfrm>
            <a:off x="3380925" y="6405113"/>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1302729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22591-D8E2-93DE-5542-98B768B8A42E}"/>
              </a:ext>
            </a:extLst>
          </p:cNvPr>
          <p:cNvSpPr>
            <a:spLocks noGrp="1"/>
          </p:cNvSpPr>
          <p:nvPr>
            <p:ph type="title"/>
          </p:nvPr>
        </p:nvSpPr>
        <p:spPr/>
        <p:txBody>
          <a:bodyPr>
            <a:normAutofit/>
          </a:bodyPr>
          <a:lstStyle/>
          <a:p>
            <a:r>
              <a:rPr lang="en-GB" sz="2800" dirty="0">
                <a:solidFill>
                  <a:srgbClr val="C00000"/>
                </a:solidFill>
              </a:rPr>
              <a:t>Conclusions and Future work</a:t>
            </a:r>
          </a:p>
        </p:txBody>
      </p:sp>
      <p:sp>
        <p:nvSpPr>
          <p:cNvPr id="3" name="Content Placeholder 2">
            <a:extLst>
              <a:ext uri="{FF2B5EF4-FFF2-40B4-BE49-F238E27FC236}">
                <a16:creationId xmlns:a16="http://schemas.microsoft.com/office/drawing/2014/main" id="{7A4A5F4D-3483-EFA8-075F-717D5C6AD939}"/>
              </a:ext>
            </a:extLst>
          </p:cNvPr>
          <p:cNvSpPr>
            <a:spLocks noGrp="1"/>
          </p:cNvSpPr>
          <p:nvPr>
            <p:ph idx="1"/>
          </p:nvPr>
        </p:nvSpPr>
        <p:spPr/>
        <p:txBody>
          <a:bodyPr/>
          <a:lstStyle/>
          <a:p>
            <a:r>
              <a:rPr lang="en-GB" dirty="0"/>
              <a:t>The gap waveguide can be implemented into high frequency TWTs to improve assembly, allow more flexible design and filter out unwanted higher order modes</a:t>
            </a:r>
          </a:p>
          <a:p>
            <a:endParaRPr lang="en-GB" dirty="0"/>
          </a:p>
          <a:p>
            <a:r>
              <a:rPr lang="en-GB" dirty="0"/>
              <a:t>Improvement of air gap of fabricated piece, closer to original value to shift lower cut-off frequency</a:t>
            </a:r>
          </a:p>
          <a:p>
            <a:r>
              <a:rPr lang="en-GB" dirty="0"/>
              <a:t>Incorporation of gap waveguide to rectangular planar waveguides</a:t>
            </a:r>
          </a:p>
        </p:txBody>
      </p:sp>
      <p:sp>
        <p:nvSpPr>
          <p:cNvPr id="4" name="TextBox 3">
            <a:extLst>
              <a:ext uri="{FF2B5EF4-FFF2-40B4-BE49-F238E27FC236}">
                <a16:creationId xmlns:a16="http://schemas.microsoft.com/office/drawing/2014/main" id="{908AB736-5B8D-CD88-9DB3-86577D993021}"/>
              </a:ext>
            </a:extLst>
          </p:cNvPr>
          <p:cNvSpPr txBox="1"/>
          <p:nvPr/>
        </p:nvSpPr>
        <p:spPr>
          <a:xfrm>
            <a:off x="3380925" y="6160698"/>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13231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solidFill>
                  <a:srgbClr val="C00000"/>
                </a:solidFill>
              </a:rPr>
              <a:t>Thank you</a:t>
            </a:r>
          </a:p>
        </p:txBody>
      </p:sp>
      <p:pic>
        <p:nvPicPr>
          <p:cNvPr id="4" name="Picture 3">
            <a:extLst>
              <a:ext uri="{FF2B5EF4-FFF2-40B4-BE49-F238E27FC236}">
                <a16:creationId xmlns:a16="http://schemas.microsoft.com/office/drawing/2014/main" id="{7BC5BDF5-5C5A-9E49-ADEF-12BABF0288E6}"/>
              </a:ext>
            </a:extLst>
          </p:cNvPr>
          <p:cNvPicPr>
            <a:picLocks noChangeAspect="1"/>
          </p:cNvPicPr>
          <p:nvPr/>
        </p:nvPicPr>
        <p:blipFill rotWithShape="1">
          <a:blip r:embed="rId3">
            <a:extLst>
              <a:ext uri="{28A0092B-C50C-407E-A947-70E740481C1C}">
                <a14:useLocalDpi xmlns:a14="http://schemas.microsoft.com/office/drawing/2010/main" val="0"/>
              </a:ext>
            </a:extLst>
          </a:blip>
          <a:srcRect l="43210"/>
          <a:stretch/>
        </p:blipFill>
        <p:spPr>
          <a:xfrm>
            <a:off x="9378778" y="260761"/>
            <a:ext cx="2483708" cy="820556"/>
          </a:xfrm>
          <a:prstGeom prst="rect">
            <a:avLst/>
          </a:prstGeom>
        </p:spPr>
      </p:pic>
      <p:sp>
        <p:nvSpPr>
          <p:cNvPr id="5" name="TextBox 4">
            <a:extLst>
              <a:ext uri="{FF2B5EF4-FFF2-40B4-BE49-F238E27FC236}">
                <a16:creationId xmlns:a16="http://schemas.microsoft.com/office/drawing/2014/main" id="{FA8BCAD7-140D-476E-B854-CA67DE4544A1}"/>
              </a:ext>
            </a:extLst>
          </p:cNvPr>
          <p:cNvSpPr txBox="1"/>
          <p:nvPr/>
        </p:nvSpPr>
        <p:spPr>
          <a:xfrm>
            <a:off x="3380925" y="6160698"/>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3535073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50438"/>
            <a:ext cx="8858693" cy="528010"/>
          </a:xfrm>
        </p:spPr>
        <p:txBody>
          <a:bodyPr>
            <a:normAutofit/>
          </a:bodyPr>
          <a:lstStyle/>
          <a:p>
            <a:r>
              <a:rPr lang="en-GB" sz="2800" dirty="0">
                <a:solidFill>
                  <a:srgbClr val="C00000"/>
                </a:solidFill>
              </a:rPr>
              <a:t>Introduction</a:t>
            </a:r>
          </a:p>
        </p:txBody>
      </p:sp>
      <p:sp>
        <p:nvSpPr>
          <p:cNvPr id="3" name="Content Placeholder 2"/>
          <p:cNvSpPr>
            <a:spLocks noGrp="1"/>
          </p:cNvSpPr>
          <p:nvPr>
            <p:ph idx="1"/>
          </p:nvPr>
        </p:nvSpPr>
        <p:spPr>
          <a:xfrm>
            <a:off x="838199" y="1057642"/>
            <a:ext cx="10258647" cy="949473"/>
          </a:xfrm>
        </p:spPr>
        <p:txBody>
          <a:bodyPr vert="horz" lIns="91440" tIns="45720" rIns="91440" bIns="45720" rtlCol="0" anchor="t">
            <a:normAutofit fontScale="92500" lnSpcReduction="20000"/>
          </a:bodyPr>
          <a:lstStyle/>
          <a:p>
            <a:pPr marL="0" indent="0">
              <a:lnSpc>
                <a:spcPct val="150000"/>
              </a:lnSpc>
              <a:buNone/>
            </a:pPr>
            <a:r>
              <a:rPr lang="en-US" sz="2400" dirty="0">
                <a:solidFill>
                  <a:schemeClr val="tx1">
                    <a:lumMod val="75000"/>
                    <a:lumOff val="25000"/>
                  </a:schemeClr>
                </a:solidFill>
                <a:ea typeface="+mn-lt"/>
                <a:cs typeface="Segoe UI"/>
              </a:rPr>
              <a:t>Travelling wave tubes (TWTs) are a Vacuum Electron Device(VEDs) that have had an emerging interest for applications at frequencies between 80-300GHz.</a:t>
            </a:r>
          </a:p>
        </p:txBody>
      </p:sp>
      <p:sp>
        <p:nvSpPr>
          <p:cNvPr id="4" name="TextBox 3">
            <a:extLst>
              <a:ext uri="{FF2B5EF4-FFF2-40B4-BE49-F238E27FC236}">
                <a16:creationId xmlns:a16="http://schemas.microsoft.com/office/drawing/2014/main" id="{5CE62F4E-6A74-774F-AEE8-6E03105D0A46}"/>
              </a:ext>
            </a:extLst>
          </p:cNvPr>
          <p:cNvSpPr txBox="1"/>
          <p:nvPr/>
        </p:nvSpPr>
        <p:spPr>
          <a:xfrm>
            <a:off x="849350" y="2007115"/>
            <a:ext cx="10869118" cy="1785104"/>
          </a:xfrm>
          <a:prstGeom prst="rect">
            <a:avLst/>
          </a:prstGeom>
          <a:noFill/>
        </p:spPr>
        <p:txBody>
          <a:bodyPr wrap="square" rtlCol="0">
            <a:spAutoFit/>
          </a:bodyPr>
          <a:lstStyle/>
          <a:p>
            <a:r>
              <a:rPr lang="en-US" sz="2000" dirty="0">
                <a:solidFill>
                  <a:srgbClr val="C00000"/>
                </a:solidFill>
              </a:rPr>
              <a:t>Advantages of TWT:</a:t>
            </a:r>
          </a:p>
          <a:p>
            <a:pPr marL="285750" indent="-285750">
              <a:lnSpc>
                <a:spcPct val="150000"/>
              </a:lnSpc>
              <a:buFont typeface="Arial" panose="020B0604020202020204" pitchFamily="34" charset="0"/>
              <a:buChar char="•"/>
            </a:pPr>
            <a:r>
              <a:rPr lang="en-US" sz="2000" dirty="0">
                <a:solidFill>
                  <a:schemeClr val="tx1">
                    <a:lumMod val="75000"/>
                    <a:lumOff val="25000"/>
                  </a:schemeClr>
                </a:solidFill>
              </a:rPr>
              <a:t>High output power</a:t>
            </a:r>
          </a:p>
          <a:p>
            <a:pPr marL="285750" indent="-285750">
              <a:lnSpc>
                <a:spcPct val="150000"/>
              </a:lnSpc>
              <a:buFont typeface="Arial" panose="020B0604020202020204" pitchFamily="34" charset="0"/>
              <a:buChar char="•"/>
            </a:pPr>
            <a:r>
              <a:rPr lang="en-US" sz="2000" dirty="0">
                <a:solidFill>
                  <a:schemeClr val="tx1">
                    <a:lumMod val="75000"/>
                    <a:lumOff val="25000"/>
                  </a:schemeClr>
                </a:solidFill>
              </a:rPr>
              <a:t>Robust</a:t>
            </a:r>
          </a:p>
          <a:p>
            <a:pPr marL="285750" indent="-285750">
              <a:lnSpc>
                <a:spcPct val="150000"/>
              </a:lnSpc>
              <a:buFont typeface="Arial" panose="020B0604020202020204" pitchFamily="34" charset="0"/>
              <a:buChar char="•"/>
            </a:pPr>
            <a:r>
              <a:rPr lang="en-US" sz="2000" dirty="0">
                <a:solidFill>
                  <a:schemeClr val="tx1">
                    <a:lumMod val="75000"/>
                    <a:lumOff val="25000"/>
                  </a:schemeClr>
                </a:solidFill>
              </a:rPr>
              <a:t>Do not require significant maintenance</a:t>
            </a:r>
            <a:endParaRPr lang="en-US" sz="2000" dirty="0"/>
          </a:p>
        </p:txBody>
      </p:sp>
      <p:sp>
        <p:nvSpPr>
          <p:cNvPr id="5" name="TextBox 4">
            <a:extLst>
              <a:ext uri="{FF2B5EF4-FFF2-40B4-BE49-F238E27FC236}">
                <a16:creationId xmlns:a16="http://schemas.microsoft.com/office/drawing/2014/main" id="{E6E02210-25DA-2742-B81C-3314F9BF8A87}"/>
              </a:ext>
            </a:extLst>
          </p:cNvPr>
          <p:cNvSpPr txBox="1"/>
          <p:nvPr/>
        </p:nvSpPr>
        <p:spPr>
          <a:xfrm>
            <a:off x="5967522" y="2007115"/>
            <a:ext cx="6508898" cy="17851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dirty="0">
                <a:solidFill>
                  <a:srgbClr val="C00000"/>
                </a:solidFill>
              </a:rPr>
              <a:t>Applications:</a:t>
            </a:r>
            <a:endParaRPr lang="en-US" sz="2000" dirty="0">
              <a:solidFill>
                <a:srgbClr val="C00000"/>
              </a:solidFill>
              <a:cs typeface="Calibri"/>
            </a:endParaRPr>
          </a:p>
          <a:p>
            <a:pPr marL="342900" indent="-342900">
              <a:lnSpc>
                <a:spcPct val="150000"/>
              </a:lnSpc>
              <a:buFont typeface="Arial"/>
              <a:buChar char="•"/>
            </a:pPr>
            <a:r>
              <a:rPr lang="en-US" sz="2000" dirty="0">
                <a:solidFill>
                  <a:schemeClr val="tx1">
                    <a:lumMod val="75000"/>
                    <a:lumOff val="25000"/>
                  </a:schemeClr>
                </a:solidFill>
                <a:cs typeface="Calibri"/>
              </a:rPr>
              <a:t>Satellite and wireless communications</a:t>
            </a:r>
          </a:p>
          <a:p>
            <a:pPr marL="342900" indent="-342900">
              <a:lnSpc>
                <a:spcPct val="150000"/>
              </a:lnSpc>
              <a:buFont typeface="Arial"/>
              <a:buChar char="•"/>
            </a:pPr>
            <a:r>
              <a:rPr lang="en-US" sz="2000" dirty="0">
                <a:solidFill>
                  <a:schemeClr val="tx1">
                    <a:lumMod val="75000"/>
                    <a:lumOff val="25000"/>
                  </a:schemeClr>
                </a:solidFill>
                <a:cs typeface="Calibri"/>
              </a:rPr>
              <a:t>Imaging</a:t>
            </a:r>
          </a:p>
          <a:p>
            <a:pPr marL="342900" indent="-342900">
              <a:lnSpc>
                <a:spcPct val="150000"/>
              </a:lnSpc>
              <a:buFont typeface="Arial"/>
              <a:buChar char="•"/>
            </a:pPr>
            <a:r>
              <a:rPr lang="en-US" sz="2000" dirty="0">
                <a:solidFill>
                  <a:schemeClr val="tx1">
                    <a:lumMod val="75000"/>
                    <a:lumOff val="25000"/>
                  </a:schemeClr>
                </a:solidFill>
                <a:cs typeface="Calibri"/>
              </a:rPr>
              <a:t>Healthcare applications</a:t>
            </a:r>
          </a:p>
        </p:txBody>
      </p:sp>
      <p:sp>
        <p:nvSpPr>
          <p:cNvPr id="7" name="TextBox 6">
            <a:extLst>
              <a:ext uri="{FF2B5EF4-FFF2-40B4-BE49-F238E27FC236}">
                <a16:creationId xmlns:a16="http://schemas.microsoft.com/office/drawing/2014/main" id="{8873308E-EF3C-A647-9027-201CDF49D539}"/>
              </a:ext>
            </a:extLst>
          </p:cNvPr>
          <p:cNvSpPr txBox="1"/>
          <p:nvPr/>
        </p:nvSpPr>
        <p:spPr>
          <a:xfrm>
            <a:off x="6512733" y="4419507"/>
            <a:ext cx="4041491" cy="1021556"/>
          </a:xfrm>
          <a:prstGeom prst="roundRect">
            <a:avLst/>
          </a:prstGeom>
          <a:noFill/>
          <a:ln>
            <a:solidFill>
              <a:srgbClr val="C00000"/>
            </a:solidFill>
          </a:ln>
        </p:spPr>
        <p:txBody>
          <a:bodyPr wrap="square" rtlCol="0">
            <a:spAutoFit/>
          </a:bodyPr>
          <a:lstStyle/>
          <a:p>
            <a:pPr algn="ctr"/>
            <a:r>
              <a:rPr lang="en-US" dirty="0"/>
              <a:t>The slow wave structure (SWS) is the core component of the TWT that influences the operation of the TWT </a:t>
            </a:r>
          </a:p>
        </p:txBody>
      </p:sp>
      <p:sp>
        <p:nvSpPr>
          <p:cNvPr id="8" name="TextBox 7">
            <a:extLst>
              <a:ext uri="{FF2B5EF4-FFF2-40B4-BE49-F238E27FC236}">
                <a16:creationId xmlns:a16="http://schemas.microsoft.com/office/drawing/2014/main" id="{E6E02210-25DA-2742-B81C-3314F9BF8A87}"/>
              </a:ext>
            </a:extLst>
          </p:cNvPr>
          <p:cNvSpPr txBox="1"/>
          <p:nvPr/>
        </p:nvSpPr>
        <p:spPr>
          <a:xfrm>
            <a:off x="849350" y="3951308"/>
            <a:ext cx="6508898"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dirty="0">
                <a:solidFill>
                  <a:srgbClr val="C00000"/>
                </a:solidFill>
              </a:rPr>
              <a:t>TWT consists of:</a:t>
            </a:r>
            <a:endParaRPr lang="en-US" sz="2000" dirty="0">
              <a:solidFill>
                <a:srgbClr val="C00000"/>
              </a:solidFill>
              <a:cs typeface="Calibri"/>
            </a:endParaRPr>
          </a:p>
          <a:p>
            <a:pPr marL="342900" indent="-342900">
              <a:lnSpc>
                <a:spcPct val="150000"/>
              </a:lnSpc>
              <a:buFont typeface="Arial"/>
              <a:buChar char="•"/>
            </a:pPr>
            <a:r>
              <a:rPr lang="en-US" sz="2000" dirty="0">
                <a:solidFill>
                  <a:schemeClr val="tx1">
                    <a:lumMod val="75000"/>
                    <a:lumOff val="25000"/>
                  </a:schemeClr>
                </a:solidFill>
                <a:cs typeface="Calibri"/>
              </a:rPr>
              <a:t>Slow wave structure</a:t>
            </a:r>
          </a:p>
          <a:p>
            <a:pPr marL="342900" indent="-342900">
              <a:lnSpc>
                <a:spcPct val="150000"/>
              </a:lnSpc>
              <a:buFont typeface="Arial"/>
              <a:buChar char="•"/>
            </a:pPr>
            <a:r>
              <a:rPr lang="en-US" sz="2000" dirty="0">
                <a:solidFill>
                  <a:schemeClr val="tx1">
                    <a:lumMod val="75000"/>
                    <a:lumOff val="25000"/>
                  </a:schemeClr>
                </a:solidFill>
                <a:cs typeface="Calibri"/>
              </a:rPr>
              <a:t>Magnetic focusing system</a:t>
            </a:r>
          </a:p>
          <a:p>
            <a:pPr marL="342900" indent="-342900">
              <a:lnSpc>
                <a:spcPct val="150000"/>
              </a:lnSpc>
              <a:buFont typeface="Arial"/>
              <a:buChar char="•"/>
            </a:pPr>
            <a:r>
              <a:rPr lang="en-US" sz="2000" dirty="0">
                <a:solidFill>
                  <a:schemeClr val="tx1">
                    <a:lumMod val="75000"/>
                    <a:lumOff val="25000"/>
                  </a:schemeClr>
                </a:solidFill>
                <a:cs typeface="Calibri"/>
              </a:rPr>
              <a:t>Electron gun</a:t>
            </a:r>
          </a:p>
          <a:p>
            <a:pPr marL="342900" indent="-342900">
              <a:lnSpc>
                <a:spcPct val="150000"/>
              </a:lnSpc>
              <a:buFont typeface="Arial"/>
              <a:buChar char="•"/>
            </a:pPr>
            <a:r>
              <a:rPr lang="en-US" sz="2000" dirty="0">
                <a:solidFill>
                  <a:schemeClr val="tx1">
                    <a:lumMod val="75000"/>
                    <a:lumOff val="25000"/>
                  </a:schemeClr>
                </a:solidFill>
                <a:cs typeface="Calibri"/>
              </a:rPr>
              <a:t>Input and output ports for RF signal</a:t>
            </a:r>
          </a:p>
        </p:txBody>
      </p:sp>
      <p:sp>
        <p:nvSpPr>
          <p:cNvPr id="6" name="TextBox 5">
            <a:extLst>
              <a:ext uri="{FF2B5EF4-FFF2-40B4-BE49-F238E27FC236}">
                <a16:creationId xmlns:a16="http://schemas.microsoft.com/office/drawing/2014/main" id="{152A3D6D-6AB9-BAC0-8C5C-2AADA768744D}"/>
              </a:ext>
            </a:extLst>
          </p:cNvPr>
          <p:cNvSpPr txBox="1"/>
          <p:nvPr/>
        </p:nvSpPr>
        <p:spPr>
          <a:xfrm>
            <a:off x="3380925" y="6160698"/>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2217116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02A28-5734-4DB0-9464-8CEEF25D2872}"/>
              </a:ext>
            </a:extLst>
          </p:cNvPr>
          <p:cNvSpPr>
            <a:spLocks noGrp="1"/>
          </p:cNvSpPr>
          <p:nvPr>
            <p:ph type="ctrTitle"/>
          </p:nvPr>
        </p:nvSpPr>
        <p:spPr>
          <a:xfrm>
            <a:off x="166996" y="131632"/>
            <a:ext cx="7956933" cy="538801"/>
          </a:xfrm>
        </p:spPr>
        <p:txBody>
          <a:bodyPr anchor="t">
            <a:normAutofit/>
          </a:bodyPr>
          <a:lstStyle/>
          <a:p>
            <a:r>
              <a:rPr lang="en-US" sz="2800" dirty="0">
                <a:cs typeface="Calibri"/>
              </a:rPr>
              <a:t>Slow wave structures(SWS) for high frequency TWTs </a:t>
            </a:r>
            <a:endParaRPr lang="en-US" sz="2800" dirty="0"/>
          </a:p>
        </p:txBody>
      </p:sp>
      <p:pic>
        <p:nvPicPr>
          <p:cNvPr id="6" name="Picture 6" descr="A picture containing drawing&#10;&#10;Description generated with very high confidence">
            <a:extLst>
              <a:ext uri="{FF2B5EF4-FFF2-40B4-BE49-F238E27FC236}">
                <a16:creationId xmlns:a16="http://schemas.microsoft.com/office/drawing/2014/main" id="{72C8E341-536E-42B5-A6FC-9C677E0EAC6D}"/>
              </a:ext>
            </a:extLst>
          </p:cNvPr>
          <p:cNvPicPr>
            <a:picLocks noChangeAspect="1"/>
          </p:cNvPicPr>
          <p:nvPr/>
        </p:nvPicPr>
        <p:blipFill>
          <a:blip r:embed="rId3"/>
          <a:stretch>
            <a:fillRect/>
          </a:stretch>
        </p:blipFill>
        <p:spPr>
          <a:xfrm>
            <a:off x="218244" y="1003616"/>
            <a:ext cx="2805380" cy="1306541"/>
          </a:xfrm>
          <a:prstGeom prst="rect">
            <a:avLst/>
          </a:prstGeom>
          <a:ln>
            <a:solidFill>
              <a:schemeClr val="tx1">
                <a:lumMod val="75000"/>
                <a:lumOff val="25000"/>
              </a:schemeClr>
            </a:solidFill>
          </a:ln>
        </p:spPr>
      </p:pic>
      <p:sp>
        <p:nvSpPr>
          <p:cNvPr id="19" name="TextBox 18">
            <a:extLst>
              <a:ext uri="{FF2B5EF4-FFF2-40B4-BE49-F238E27FC236}">
                <a16:creationId xmlns:a16="http://schemas.microsoft.com/office/drawing/2014/main" id="{D39B483D-5083-4A05-96C1-CF5D707F2B50}"/>
              </a:ext>
            </a:extLst>
          </p:cNvPr>
          <p:cNvSpPr txBox="1"/>
          <p:nvPr/>
        </p:nvSpPr>
        <p:spPr>
          <a:xfrm>
            <a:off x="451716" y="663044"/>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err="1">
                <a:cs typeface="Calibri"/>
              </a:rPr>
              <a:t>PhC</a:t>
            </a:r>
            <a:r>
              <a:rPr lang="en-US" sz="1400" dirty="0">
                <a:cs typeface="Calibri"/>
              </a:rPr>
              <a:t> Corrugated Waveguide</a:t>
            </a:r>
          </a:p>
        </p:txBody>
      </p:sp>
      <p:sp>
        <p:nvSpPr>
          <p:cNvPr id="22" name="TextBox 21">
            <a:extLst>
              <a:ext uri="{FF2B5EF4-FFF2-40B4-BE49-F238E27FC236}">
                <a16:creationId xmlns:a16="http://schemas.microsoft.com/office/drawing/2014/main" id="{CEE87FC8-73A4-4729-BA13-03EFD9674FF3}"/>
              </a:ext>
            </a:extLst>
          </p:cNvPr>
          <p:cNvSpPr txBox="1"/>
          <p:nvPr/>
        </p:nvSpPr>
        <p:spPr>
          <a:xfrm>
            <a:off x="9396002" y="816932"/>
            <a:ext cx="329130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cs typeface="Calibri"/>
              </a:rPr>
              <a:t>Double Corrugated Waveguide</a:t>
            </a:r>
          </a:p>
        </p:txBody>
      </p:sp>
      <p:sp>
        <p:nvSpPr>
          <p:cNvPr id="23" name="TextBox 22">
            <a:extLst>
              <a:ext uri="{FF2B5EF4-FFF2-40B4-BE49-F238E27FC236}">
                <a16:creationId xmlns:a16="http://schemas.microsoft.com/office/drawing/2014/main" id="{7CFDF826-7C5D-469B-B90B-896BC8E5C7A2}"/>
              </a:ext>
            </a:extLst>
          </p:cNvPr>
          <p:cNvSpPr txBox="1"/>
          <p:nvPr/>
        </p:nvSpPr>
        <p:spPr>
          <a:xfrm>
            <a:off x="4203260" y="788961"/>
            <a:ext cx="132834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cs typeface="Calibri"/>
              </a:rPr>
              <a:t>Helix SWS</a:t>
            </a:r>
          </a:p>
        </p:txBody>
      </p:sp>
      <p:sp>
        <p:nvSpPr>
          <p:cNvPr id="24" name="TextBox 23">
            <a:extLst>
              <a:ext uri="{FF2B5EF4-FFF2-40B4-BE49-F238E27FC236}">
                <a16:creationId xmlns:a16="http://schemas.microsoft.com/office/drawing/2014/main" id="{9D134BE4-AFF0-48F5-9777-2814B1420A62}"/>
              </a:ext>
            </a:extLst>
          </p:cNvPr>
          <p:cNvSpPr txBox="1"/>
          <p:nvPr/>
        </p:nvSpPr>
        <p:spPr>
          <a:xfrm>
            <a:off x="6827664" y="557874"/>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cs typeface="Calibri"/>
              </a:rPr>
              <a:t>Corrugated Waveguide</a:t>
            </a:r>
          </a:p>
        </p:txBody>
      </p:sp>
      <p:sp>
        <p:nvSpPr>
          <p:cNvPr id="26" name="TextBox 25">
            <a:extLst>
              <a:ext uri="{FF2B5EF4-FFF2-40B4-BE49-F238E27FC236}">
                <a16:creationId xmlns:a16="http://schemas.microsoft.com/office/drawing/2014/main" id="{F488ABC0-5363-48BD-8329-4123B7519D8C}"/>
              </a:ext>
            </a:extLst>
          </p:cNvPr>
          <p:cNvSpPr txBox="1"/>
          <p:nvPr/>
        </p:nvSpPr>
        <p:spPr>
          <a:xfrm>
            <a:off x="9144551" y="1992515"/>
            <a:ext cx="222804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50" dirty="0" err="1">
                <a:solidFill>
                  <a:schemeClr val="tx1">
                    <a:lumMod val="65000"/>
                    <a:lumOff val="35000"/>
                  </a:schemeClr>
                </a:solidFill>
              </a:rPr>
              <a:t>Mineo</a:t>
            </a:r>
            <a:r>
              <a:rPr lang="en-US" sz="1050" dirty="0">
                <a:solidFill>
                  <a:schemeClr val="tx1">
                    <a:lumMod val="65000"/>
                    <a:lumOff val="35000"/>
                  </a:schemeClr>
                </a:solidFill>
              </a:rPr>
              <a:t>, M. et al, IEEE (2010</a:t>
            </a:r>
            <a:r>
              <a:rPr lang="en-US" sz="1200" dirty="0">
                <a:solidFill>
                  <a:schemeClr val="tx1">
                    <a:lumMod val="65000"/>
                    <a:lumOff val="35000"/>
                  </a:schemeClr>
                </a:solidFill>
              </a:rPr>
              <a:t>)</a:t>
            </a:r>
          </a:p>
        </p:txBody>
      </p:sp>
      <p:sp>
        <p:nvSpPr>
          <p:cNvPr id="30" name="TextBox 29">
            <a:extLst>
              <a:ext uri="{FF2B5EF4-FFF2-40B4-BE49-F238E27FC236}">
                <a16:creationId xmlns:a16="http://schemas.microsoft.com/office/drawing/2014/main" id="{D3595711-83BE-4FC8-A57E-B0D7CE36023E}"/>
              </a:ext>
            </a:extLst>
          </p:cNvPr>
          <p:cNvSpPr txBox="1"/>
          <p:nvPr/>
        </p:nvSpPr>
        <p:spPr>
          <a:xfrm>
            <a:off x="160343" y="2296164"/>
            <a:ext cx="1094462" cy="4385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50" dirty="0" err="1">
                <a:solidFill>
                  <a:schemeClr val="tx1">
                    <a:lumMod val="65000"/>
                    <a:lumOff val="35000"/>
                  </a:schemeClr>
                </a:solidFill>
              </a:rPr>
              <a:t>Letizia</a:t>
            </a:r>
            <a:r>
              <a:rPr lang="en-US" sz="1050" dirty="0">
                <a:solidFill>
                  <a:schemeClr val="tx1">
                    <a:lumMod val="65000"/>
                    <a:lumOff val="35000"/>
                  </a:schemeClr>
                </a:solidFill>
              </a:rPr>
              <a:t>, R. et al, IEEE (2015</a:t>
            </a:r>
            <a:r>
              <a:rPr lang="en-US" sz="1200" dirty="0">
                <a:solidFill>
                  <a:schemeClr val="tx1">
                    <a:lumMod val="65000"/>
                    <a:lumOff val="35000"/>
                  </a:schemeClr>
                </a:solidFill>
              </a:rPr>
              <a:t>)</a:t>
            </a:r>
          </a:p>
        </p:txBody>
      </p:sp>
      <p:pic>
        <p:nvPicPr>
          <p:cNvPr id="27" name="Picture 26">
            <a:extLst>
              <a:ext uri="{FF2B5EF4-FFF2-40B4-BE49-F238E27FC236}">
                <a16:creationId xmlns:a16="http://schemas.microsoft.com/office/drawing/2014/main" id="{F59B6076-B3E8-6C44-B45C-03D411B18156}"/>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827664" y="901868"/>
            <a:ext cx="1903095" cy="1413510"/>
          </a:xfrm>
          <a:prstGeom prst="rect">
            <a:avLst/>
          </a:prstGeom>
          <a:ln>
            <a:solidFill>
              <a:schemeClr val="tx1">
                <a:lumMod val="75000"/>
                <a:lumOff val="25000"/>
              </a:schemeClr>
            </a:solidFill>
          </a:ln>
        </p:spPr>
      </p:pic>
      <p:sp>
        <p:nvSpPr>
          <p:cNvPr id="29" name="TextBox 28">
            <a:extLst>
              <a:ext uri="{FF2B5EF4-FFF2-40B4-BE49-F238E27FC236}">
                <a16:creationId xmlns:a16="http://schemas.microsoft.com/office/drawing/2014/main" id="{8592D348-FB60-404A-8519-B0A9E1A5BAFA}"/>
              </a:ext>
            </a:extLst>
          </p:cNvPr>
          <p:cNvSpPr txBox="1"/>
          <p:nvPr/>
        </p:nvSpPr>
        <p:spPr>
          <a:xfrm>
            <a:off x="6721500" y="2301470"/>
            <a:ext cx="951548" cy="5770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50" dirty="0" err="1">
                <a:solidFill>
                  <a:schemeClr val="tx1">
                    <a:lumMod val="65000"/>
                    <a:lumOff val="35000"/>
                  </a:schemeClr>
                </a:solidFill>
              </a:rPr>
              <a:t>Mineo</a:t>
            </a:r>
            <a:r>
              <a:rPr lang="en-US" sz="1050" dirty="0">
                <a:solidFill>
                  <a:schemeClr val="tx1">
                    <a:lumMod val="65000"/>
                    <a:lumOff val="35000"/>
                  </a:schemeClr>
                </a:solidFill>
              </a:rPr>
              <a:t>, M. et al, </a:t>
            </a:r>
            <a:r>
              <a:rPr lang="en-US" sz="1050" dirty="0" err="1">
                <a:solidFill>
                  <a:schemeClr val="tx1">
                    <a:lumMod val="65000"/>
                    <a:lumOff val="35000"/>
                  </a:schemeClr>
                </a:solidFill>
              </a:rPr>
              <a:t>EuMC</a:t>
            </a:r>
            <a:r>
              <a:rPr lang="en-US" sz="1050" dirty="0">
                <a:solidFill>
                  <a:schemeClr val="tx1">
                    <a:lumMod val="65000"/>
                    <a:lumOff val="35000"/>
                  </a:schemeClr>
                </a:solidFill>
              </a:rPr>
              <a:t> (2009)</a:t>
            </a:r>
          </a:p>
        </p:txBody>
      </p:sp>
      <p:pic>
        <p:nvPicPr>
          <p:cNvPr id="31" name="Picture 30">
            <a:extLst>
              <a:ext uri="{FF2B5EF4-FFF2-40B4-BE49-F238E27FC236}">
                <a16:creationId xmlns:a16="http://schemas.microsoft.com/office/drawing/2014/main" id="{66E1E126-8610-464D-BBE0-5E7A323F58EF}"/>
              </a:ext>
            </a:extLst>
          </p:cNvPr>
          <p:cNvPicPr/>
          <p:nvPr/>
        </p:nvPicPr>
        <p:blipFill rotWithShape="1">
          <a:blip r:embed="rId5" cstate="print">
            <a:extLst>
              <a:ext uri="{28A0092B-C50C-407E-A947-70E740481C1C}">
                <a14:useLocalDpi xmlns:a14="http://schemas.microsoft.com/office/drawing/2010/main" val="0"/>
              </a:ext>
            </a:extLst>
          </a:blip>
          <a:srcRect t="38437" b="15233"/>
          <a:stretch/>
        </p:blipFill>
        <p:spPr bwMode="auto">
          <a:xfrm>
            <a:off x="3524355" y="1153159"/>
            <a:ext cx="2408216" cy="702826"/>
          </a:xfrm>
          <a:prstGeom prst="rect">
            <a:avLst/>
          </a:prstGeom>
          <a:ln>
            <a:solidFill>
              <a:schemeClr val="tx1">
                <a:lumMod val="75000"/>
                <a:lumOff val="25000"/>
              </a:schemeClr>
            </a:solidFill>
          </a:ln>
          <a:extLst>
            <a:ext uri="{53640926-AAD7-44D8-BBD7-CCE9431645EC}">
              <a14:shadowObscured xmlns:a14="http://schemas.microsoft.com/office/drawing/2010/main"/>
            </a:ext>
          </a:extLst>
        </p:spPr>
      </p:pic>
      <p:sp>
        <p:nvSpPr>
          <p:cNvPr id="32" name="TextBox 31">
            <a:extLst>
              <a:ext uri="{FF2B5EF4-FFF2-40B4-BE49-F238E27FC236}">
                <a16:creationId xmlns:a16="http://schemas.microsoft.com/office/drawing/2014/main" id="{35FF7D2F-87DF-6E4E-A386-9060ABE0B6BF}"/>
              </a:ext>
            </a:extLst>
          </p:cNvPr>
          <p:cNvSpPr txBox="1"/>
          <p:nvPr/>
        </p:nvSpPr>
        <p:spPr>
          <a:xfrm>
            <a:off x="4771804" y="1872757"/>
            <a:ext cx="1418610" cy="2539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50" dirty="0">
                <a:solidFill>
                  <a:schemeClr val="tx1">
                    <a:lumMod val="65000"/>
                    <a:lumOff val="35000"/>
                  </a:schemeClr>
                </a:solidFill>
              </a:rPr>
              <a:t>Carter, R. (2018)</a:t>
            </a:r>
          </a:p>
        </p:txBody>
      </p:sp>
      <p:pic>
        <p:nvPicPr>
          <p:cNvPr id="33" name="Picture 32" descr="A picture containing clock&#10;&#10;Description generated with very high confidence">
            <a:extLst>
              <a:ext uri="{FF2B5EF4-FFF2-40B4-BE49-F238E27FC236}">
                <a16:creationId xmlns:a16="http://schemas.microsoft.com/office/drawing/2014/main" id="{1EB70EA6-030A-B444-B4A9-966973BDBF8D}"/>
              </a:ext>
            </a:extLst>
          </p:cNvPr>
          <p:cNvPicPr/>
          <p:nvPr/>
        </p:nvPicPr>
        <p:blipFill rotWithShape="1">
          <a:blip r:embed="rId6">
            <a:extLst>
              <a:ext uri="{FF2B5EF4-FFF2-40B4-BE49-F238E27FC236}">
                <a16:creationId xmlns:wpc="http://schemas.microsoft.com/office/word/2010/wordprocessingCanvas" xmlns:cx="http://schemas.microsoft.com/office/drawing/2014/chartex" xmlns:cx1="http://schemas.microsoft.com/office/drawing/2015/9/8/chartex"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 xmlns:o="urn:schemas-microsoft-com:office:office" xmlns:v="urn:schemas-microsoft-com:vml" xmlns:w10="urn:schemas-microsoft-com:office:word" xmlns:w="http://schemas.openxmlformats.org/wordprocessingml/2006/main" xmlns:a14="http://schemas.microsoft.com/office/drawing/2010/main" xmlns:a16="http://schemas.microsoft.com/office/drawing/2014/main" xmlns:lc="http://schemas.openxmlformats.org/drawingml/2006/lockedCanvas" id="{208C5A41-BAC6-4559-81CB-48CB8CBBF6C3}"/>
              </a:ext>
            </a:extLst>
          </a:blip>
          <a:srcRect r="-6" b="51832"/>
          <a:stretch/>
        </p:blipFill>
        <p:spPr bwMode="auto">
          <a:xfrm>
            <a:off x="9276384" y="1158006"/>
            <a:ext cx="2830195" cy="829310"/>
          </a:xfrm>
          <a:prstGeom prst="rect">
            <a:avLst/>
          </a:prstGeom>
          <a:ln>
            <a:solidFill>
              <a:schemeClr val="tx1">
                <a:lumMod val="75000"/>
                <a:lumOff val="25000"/>
              </a:schemeClr>
            </a:solidFill>
          </a:ln>
          <a:extLst>
            <a:ext uri="{53640926-AAD7-44D8-BBD7-CCE9431645EC}">
              <a14:shadowObscured xmlns:a14="http://schemas.microsoft.com/office/drawing/2010/main"/>
            </a:ext>
          </a:extLst>
        </p:spPr>
      </p:pic>
      <p:grpSp>
        <p:nvGrpSpPr>
          <p:cNvPr id="34" name="Group 33">
            <a:extLst>
              <a:ext uri="{FF2B5EF4-FFF2-40B4-BE49-F238E27FC236}">
                <a16:creationId xmlns:a16="http://schemas.microsoft.com/office/drawing/2014/main" id="{6EC7D5D5-A017-0644-9102-C9B1B1A48F3E}"/>
              </a:ext>
            </a:extLst>
          </p:cNvPr>
          <p:cNvGrpSpPr/>
          <p:nvPr/>
        </p:nvGrpSpPr>
        <p:grpSpPr>
          <a:xfrm>
            <a:off x="3023624" y="3363643"/>
            <a:ext cx="5100306" cy="2723078"/>
            <a:chOff x="733351" y="1069939"/>
            <a:chExt cx="8048445" cy="3684044"/>
          </a:xfrm>
        </p:grpSpPr>
        <p:pic>
          <p:nvPicPr>
            <p:cNvPr id="35" name="Picture 5" descr="A picture containing screenshot, drawing&#10;&#10;Description generated with very high confidence">
              <a:extLst>
                <a:ext uri="{FF2B5EF4-FFF2-40B4-BE49-F238E27FC236}">
                  <a16:creationId xmlns:a16="http://schemas.microsoft.com/office/drawing/2014/main" id="{F8887F5E-8703-8145-8D98-7647D770F320}"/>
                </a:ext>
              </a:extLst>
            </p:cNvPr>
            <p:cNvPicPr>
              <a:picLocks noChangeAspect="1"/>
            </p:cNvPicPr>
            <p:nvPr/>
          </p:nvPicPr>
          <p:blipFill>
            <a:blip r:embed="rId7"/>
            <a:stretch>
              <a:fillRect/>
            </a:stretch>
          </p:blipFill>
          <p:spPr>
            <a:xfrm>
              <a:off x="733351" y="2364463"/>
              <a:ext cx="8048445" cy="2389520"/>
            </a:xfrm>
            <a:prstGeom prst="rect">
              <a:avLst/>
            </a:prstGeom>
          </p:spPr>
        </p:pic>
        <p:sp>
          <p:nvSpPr>
            <p:cNvPr id="36" name="TextBox 35">
              <a:extLst>
                <a:ext uri="{FF2B5EF4-FFF2-40B4-BE49-F238E27FC236}">
                  <a16:creationId xmlns:a16="http://schemas.microsoft.com/office/drawing/2014/main" id="{531E73EE-2BCE-8B4F-A384-15A8D5A10ED2}"/>
                </a:ext>
              </a:extLst>
            </p:cNvPr>
            <p:cNvSpPr txBox="1"/>
            <p:nvPr/>
          </p:nvSpPr>
          <p:spPr>
            <a:xfrm>
              <a:off x="3767141" y="1069939"/>
              <a:ext cx="2743200" cy="41639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solidFill>
                    <a:schemeClr val="tx1">
                      <a:lumMod val="75000"/>
                      <a:lumOff val="25000"/>
                    </a:schemeClr>
                  </a:solidFill>
                </a:rPr>
                <a:t>Slow wave structure</a:t>
              </a:r>
            </a:p>
          </p:txBody>
        </p:sp>
        <p:sp>
          <p:nvSpPr>
            <p:cNvPr id="37" name="Rectangle 36">
              <a:extLst>
                <a:ext uri="{FF2B5EF4-FFF2-40B4-BE49-F238E27FC236}">
                  <a16:creationId xmlns:a16="http://schemas.microsoft.com/office/drawing/2014/main" id="{0F24F689-C6B6-FA49-ACB1-7D8012CBAA1A}"/>
                </a:ext>
              </a:extLst>
            </p:cNvPr>
            <p:cNvSpPr/>
            <p:nvPr/>
          </p:nvSpPr>
          <p:spPr>
            <a:xfrm>
              <a:off x="3858610" y="2933518"/>
              <a:ext cx="2432885" cy="1639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84C7C77C-355C-864C-AEA3-F7CDF200FC9E}"/>
              </a:ext>
            </a:extLst>
          </p:cNvPr>
          <p:cNvSpPr/>
          <p:nvPr/>
        </p:nvSpPr>
        <p:spPr>
          <a:xfrm>
            <a:off x="2987109" y="4070282"/>
            <a:ext cx="5575707" cy="254523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A7A1DAA-5CA8-0D42-B56E-5B6E8E931160}"/>
              </a:ext>
            </a:extLst>
          </p:cNvPr>
          <p:cNvSpPr txBox="1"/>
          <p:nvPr/>
        </p:nvSpPr>
        <p:spPr>
          <a:xfrm>
            <a:off x="10479599" y="3088601"/>
            <a:ext cx="1297172" cy="307777"/>
          </a:xfrm>
          <a:prstGeom prst="rect">
            <a:avLst/>
          </a:prstGeom>
          <a:noFill/>
        </p:spPr>
        <p:txBody>
          <a:bodyPr wrap="square" rtlCol="0">
            <a:spAutoFit/>
          </a:bodyPr>
          <a:lstStyle/>
          <a:p>
            <a:r>
              <a:rPr lang="en-US" sz="1400" dirty="0">
                <a:solidFill>
                  <a:schemeClr val="tx1">
                    <a:lumMod val="75000"/>
                    <a:lumOff val="25000"/>
                  </a:schemeClr>
                </a:solidFill>
              </a:rPr>
              <a:t>And more…</a:t>
            </a:r>
          </a:p>
        </p:txBody>
      </p:sp>
      <p:sp>
        <p:nvSpPr>
          <p:cNvPr id="39" name="TextBox 38">
            <a:extLst>
              <a:ext uri="{FF2B5EF4-FFF2-40B4-BE49-F238E27FC236}">
                <a16:creationId xmlns:a16="http://schemas.microsoft.com/office/drawing/2014/main" id="{5896DFF5-848D-DA4F-8A57-790596FCC989}"/>
              </a:ext>
            </a:extLst>
          </p:cNvPr>
          <p:cNvSpPr txBox="1"/>
          <p:nvPr/>
        </p:nvSpPr>
        <p:spPr>
          <a:xfrm>
            <a:off x="4728463" y="6166453"/>
            <a:ext cx="305409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Schematic of a TWT </a:t>
            </a:r>
            <a:endParaRPr lang="en-US" dirty="0"/>
          </a:p>
        </p:txBody>
      </p:sp>
      <p:sp>
        <p:nvSpPr>
          <p:cNvPr id="59" name="Oval 58">
            <a:extLst>
              <a:ext uri="{FF2B5EF4-FFF2-40B4-BE49-F238E27FC236}">
                <a16:creationId xmlns:a16="http://schemas.microsoft.com/office/drawing/2014/main" id="{3C027196-761E-9046-B2A2-24CF1E090B0C}"/>
              </a:ext>
            </a:extLst>
          </p:cNvPr>
          <p:cNvSpPr/>
          <p:nvPr/>
        </p:nvSpPr>
        <p:spPr>
          <a:xfrm>
            <a:off x="4807456" y="3278773"/>
            <a:ext cx="1949207" cy="51157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cxnSp>
        <p:nvCxnSpPr>
          <p:cNvPr id="122" name="Straight Arrow Connector 121">
            <a:extLst>
              <a:ext uri="{FF2B5EF4-FFF2-40B4-BE49-F238E27FC236}">
                <a16:creationId xmlns:a16="http://schemas.microsoft.com/office/drawing/2014/main" id="{F5B00256-0F15-DC4F-89E1-82A74AAFDB7B}"/>
              </a:ext>
            </a:extLst>
          </p:cNvPr>
          <p:cNvCxnSpPr>
            <a:cxnSpLocks/>
            <a:stCxn id="59" idx="4"/>
          </p:cNvCxnSpPr>
          <p:nvPr/>
        </p:nvCxnSpPr>
        <p:spPr>
          <a:xfrm>
            <a:off x="5782060" y="3790346"/>
            <a:ext cx="0" cy="1636119"/>
          </a:xfrm>
          <a:prstGeom prst="straightConnector1">
            <a:avLst/>
          </a:prstGeom>
          <a:ln>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8" name="Elbow Connector 137">
            <a:extLst>
              <a:ext uri="{FF2B5EF4-FFF2-40B4-BE49-F238E27FC236}">
                <a16:creationId xmlns:a16="http://schemas.microsoft.com/office/drawing/2014/main" id="{8BD3CFE1-7AFD-EE48-A972-E2B3AB7B2526}"/>
              </a:ext>
            </a:extLst>
          </p:cNvPr>
          <p:cNvCxnSpPr>
            <a:cxnSpLocks/>
            <a:stCxn id="59" idx="0"/>
          </p:cNvCxnSpPr>
          <p:nvPr/>
        </p:nvCxnSpPr>
        <p:spPr>
          <a:xfrm rot="16200000" flipV="1">
            <a:off x="3438799" y="935511"/>
            <a:ext cx="265430" cy="4421093"/>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1" name="Elbow Connector 140">
            <a:extLst>
              <a:ext uri="{FF2B5EF4-FFF2-40B4-BE49-F238E27FC236}">
                <a16:creationId xmlns:a16="http://schemas.microsoft.com/office/drawing/2014/main" id="{01E16968-0CFB-AF47-AF45-21D83080EF04}"/>
              </a:ext>
            </a:extLst>
          </p:cNvPr>
          <p:cNvCxnSpPr>
            <a:cxnSpLocks/>
            <a:stCxn id="59" idx="0"/>
          </p:cNvCxnSpPr>
          <p:nvPr/>
        </p:nvCxnSpPr>
        <p:spPr>
          <a:xfrm rot="5400000" flipH="1" flipV="1">
            <a:off x="8196868" y="598535"/>
            <a:ext cx="265431" cy="5095047"/>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D67C21AA-8F71-EF44-83CD-BD4F68FCBFE5}"/>
              </a:ext>
            </a:extLst>
          </p:cNvPr>
          <p:cNvCxnSpPr>
            <a:cxnSpLocks/>
          </p:cNvCxnSpPr>
          <p:nvPr/>
        </p:nvCxnSpPr>
        <p:spPr>
          <a:xfrm flipV="1">
            <a:off x="1360967" y="2310157"/>
            <a:ext cx="0" cy="703185"/>
          </a:xfrm>
          <a:prstGeom prst="straightConnector1">
            <a:avLst/>
          </a:prstGeom>
          <a:ln>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a16="http://schemas.microsoft.com/office/drawing/2014/main" id="{4C97934B-6B02-FE45-B0E0-C5E227412AA0}"/>
              </a:ext>
            </a:extLst>
          </p:cNvPr>
          <p:cNvCxnSpPr>
            <a:cxnSpLocks/>
          </p:cNvCxnSpPr>
          <p:nvPr/>
        </p:nvCxnSpPr>
        <p:spPr>
          <a:xfrm flipV="1">
            <a:off x="4185827" y="1854894"/>
            <a:ext cx="0" cy="1145097"/>
          </a:xfrm>
          <a:prstGeom prst="straightConnector1">
            <a:avLst/>
          </a:prstGeom>
          <a:ln>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94F5AFB8-5B22-6048-AC4B-DE5FC17D14B6}"/>
              </a:ext>
            </a:extLst>
          </p:cNvPr>
          <p:cNvCxnSpPr>
            <a:cxnSpLocks/>
            <a:endCxn id="27" idx="2"/>
          </p:cNvCxnSpPr>
          <p:nvPr/>
        </p:nvCxnSpPr>
        <p:spPr>
          <a:xfrm flipV="1">
            <a:off x="7779211" y="2315378"/>
            <a:ext cx="1" cy="697964"/>
          </a:xfrm>
          <a:prstGeom prst="straightConnector1">
            <a:avLst/>
          </a:prstGeom>
          <a:ln>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Straight Arrow Connector 152">
            <a:extLst>
              <a:ext uri="{FF2B5EF4-FFF2-40B4-BE49-F238E27FC236}">
                <a16:creationId xmlns:a16="http://schemas.microsoft.com/office/drawing/2014/main" id="{EF540BEE-99F5-3849-9FA0-2BED5DA43555}"/>
              </a:ext>
            </a:extLst>
          </p:cNvPr>
          <p:cNvCxnSpPr>
            <a:cxnSpLocks/>
          </p:cNvCxnSpPr>
          <p:nvPr/>
        </p:nvCxnSpPr>
        <p:spPr>
          <a:xfrm flipV="1">
            <a:off x="10877107" y="1987316"/>
            <a:ext cx="0" cy="1026027"/>
          </a:xfrm>
          <a:prstGeom prst="straightConnector1">
            <a:avLst/>
          </a:prstGeom>
          <a:ln>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97FB1201-335B-448C-9BB6-92D9CCFC4066}"/>
              </a:ext>
            </a:extLst>
          </p:cNvPr>
          <p:cNvSpPr txBox="1"/>
          <p:nvPr/>
        </p:nvSpPr>
        <p:spPr>
          <a:xfrm>
            <a:off x="3023624" y="6027953"/>
            <a:ext cx="309077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dirty="0">
                <a:solidFill>
                  <a:srgbClr val="666666"/>
                </a:solidFill>
              </a:rPr>
              <a:t>M. </a:t>
            </a:r>
            <a:r>
              <a:rPr lang="en-GB" sz="1200" dirty="0" err="1">
                <a:solidFill>
                  <a:srgbClr val="666666"/>
                </a:solidFill>
              </a:rPr>
              <a:t>Mineo</a:t>
            </a:r>
            <a:r>
              <a:rPr lang="en-GB" sz="1200" dirty="0">
                <a:solidFill>
                  <a:srgbClr val="666666"/>
                </a:solidFill>
              </a:rPr>
              <a:t> et al, </a:t>
            </a:r>
            <a:r>
              <a:rPr lang="en-GB" sz="1200" dirty="0" err="1">
                <a:solidFill>
                  <a:srgbClr val="666666"/>
                </a:solidFill>
              </a:rPr>
              <a:t>EuMC</a:t>
            </a:r>
            <a:r>
              <a:rPr lang="en-GB" sz="1200" dirty="0">
                <a:solidFill>
                  <a:srgbClr val="666666"/>
                </a:solidFill>
              </a:rPr>
              <a:t>, (2009)</a:t>
            </a:r>
            <a:endParaRPr lang="en-US" sz="1200" dirty="0"/>
          </a:p>
        </p:txBody>
      </p:sp>
    </p:spTree>
    <p:extLst>
      <p:ext uri="{BB962C8B-B14F-4D97-AF65-F5344CB8AC3E}">
        <p14:creationId xmlns:p14="http://schemas.microsoft.com/office/powerpoint/2010/main" val="2283217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D9936-C16A-4578-B11D-4E2A47F52C40}"/>
              </a:ext>
            </a:extLst>
          </p:cNvPr>
          <p:cNvSpPr>
            <a:spLocks noGrp="1"/>
          </p:cNvSpPr>
          <p:nvPr>
            <p:ph type="title"/>
          </p:nvPr>
        </p:nvSpPr>
        <p:spPr>
          <a:xfrm>
            <a:off x="259141" y="237733"/>
            <a:ext cx="4278187" cy="682711"/>
          </a:xfrm>
        </p:spPr>
        <p:txBody>
          <a:bodyPr>
            <a:normAutofit/>
          </a:bodyPr>
          <a:lstStyle/>
          <a:p>
            <a:r>
              <a:rPr lang="en-US" sz="2800" dirty="0">
                <a:solidFill>
                  <a:srgbClr val="C00000"/>
                </a:solidFill>
                <a:cs typeface="Calibri Light"/>
              </a:rPr>
              <a:t>Gap waveguides (GW)</a:t>
            </a:r>
            <a:endParaRPr lang="en-US" sz="2800" dirty="0">
              <a:solidFill>
                <a:srgbClr val="C00000"/>
              </a:solidFill>
            </a:endParaRPr>
          </a:p>
        </p:txBody>
      </p:sp>
      <mc:AlternateContent xmlns:mc="http://schemas.openxmlformats.org/markup-compatibility/2006" xmlns:a14="http://schemas.microsoft.com/office/drawing/2010/main">
        <mc:Choice Requires="a14">
          <p:sp>
            <p:nvSpPr>
              <p:cNvPr id="25" name="TextBox 24"/>
              <p:cNvSpPr txBox="1"/>
              <p:nvPr/>
            </p:nvSpPr>
            <p:spPr>
              <a:xfrm>
                <a:off x="738798" y="5358507"/>
                <a:ext cx="1092068" cy="594560"/>
              </a:xfrm>
              <a:prstGeom prst="roundRect">
                <a:avLst/>
              </a:prstGeom>
              <a:noFill/>
              <a:ln>
                <a:solidFill>
                  <a:srgbClr val="C0000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l-GR" i="1" dirty="0" smtClean="0">
                          <a:latin typeface="Cambria Math" panose="02040503050406030204" pitchFamily="18" charset="0"/>
                        </a:rPr>
                        <m:t>𝜆</m:t>
                      </m:r>
                      <m:r>
                        <a:rPr lang="en-GB" b="0" i="0" dirty="0" smtClean="0">
                          <a:latin typeface="Cambria Math" panose="02040503050406030204" pitchFamily="18" charset="0"/>
                        </a:rPr>
                        <m:t>=</m:t>
                      </m:r>
                      <m:f>
                        <m:fPr>
                          <m:ctrlPr>
                            <a:rPr lang="en-GB" b="0" i="1" dirty="0" smtClean="0">
                              <a:latin typeface="Cambria Math" panose="02040503050406030204" pitchFamily="18" charset="0"/>
                            </a:rPr>
                          </m:ctrlPr>
                        </m:fPr>
                        <m:num>
                          <m:r>
                            <m:rPr>
                              <m:sty m:val="p"/>
                            </m:rPr>
                            <a:rPr lang="en-GB" b="0" i="0" dirty="0" smtClean="0">
                              <a:latin typeface="Cambria Math" panose="02040503050406030204" pitchFamily="18" charset="0"/>
                            </a:rPr>
                            <m:t>c</m:t>
                          </m:r>
                        </m:num>
                        <m:den>
                          <m:r>
                            <a:rPr lang="en-GB" b="0" i="1" dirty="0" smtClean="0">
                              <a:latin typeface="Cambria Math" panose="02040503050406030204" pitchFamily="18" charset="0"/>
                            </a:rPr>
                            <m:t>𝑓</m:t>
                          </m:r>
                          <m:r>
                            <a:rPr lang="en-GB" b="0" i="1" dirty="0" smtClean="0">
                              <a:latin typeface="Cambria Math" panose="02040503050406030204" pitchFamily="18" charset="0"/>
                            </a:rPr>
                            <m:t> </m:t>
                          </m:r>
                          <m:rad>
                            <m:radPr>
                              <m:degHide m:val="on"/>
                              <m:ctrlPr>
                                <a:rPr lang="en-GB" b="0" i="1" dirty="0" smtClean="0">
                                  <a:latin typeface="Cambria Math" panose="02040503050406030204" pitchFamily="18" charset="0"/>
                                </a:rPr>
                              </m:ctrlPr>
                            </m:radPr>
                            <m:deg/>
                            <m:e>
                              <m:sSub>
                                <m:sSubPr>
                                  <m:ctrlPr>
                                    <a:rPr lang="en-GB" b="0" i="1" dirty="0" smtClean="0">
                                      <a:latin typeface="Cambria Math" panose="02040503050406030204" pitchFamily="18" charset="0"/>
                                    </a:rPr>
                                  </m:ctrlPr>
                                </m:sSubPr>
                                <m:e>
                                  <m:r>
                                    <a:rPr lang="en-GB" b="0" i="1" dirty="0" smtClean="0">
                                      <a:latin typeface="Cambria Math" panose="02040503050406030204" pitchFamily="18" charset="0"/>
                                      <a:ea typeface="Cambria Math" panose="02040503050406030204" pitchFamily="18" charset="0"/>
                                    </a:rPr>
                                    <m:t>𝜀</m:t>
                                  </m:r>
                                </m:e>
                                <m:sub>
                                  <m:r>
                                    <a:rPr lang="en-GB" b="0" i="1" dirty="0" smtClean="0">
                                      <a:latin typeface="Cambria Math" panose="02040503050406030204" pitchFamily="18" charset="0"/>
                                    </a:rPr>
                                    <m:t>𝑅</m:t>
                                  </m:r>
                                </m:sub>
                              </m:sSub>
                            </m:e>
                          </m:rad>
                        </m:den>
                      </m:f>
                    </m:oMath>
                  </m:oMathPara>
                </a14:m>
                <a:endParaRPr lang="en-GB" dirty="0"/>
              </a:p>
            </p:txBody>
          </p:sp>
        </mc:Choice>
        <mc:Fallback xmlns="">
          <p:sp>
            <p:nvSpPr>
              <p:cNvPr id="25" name="TextBox 24"/>
              <p:cNvSpPr txBox="1">
                <a:spLocks noRot="1" noChangeAspect="1" noMove="1" noResize="1" noEditPoints="1" noAdjustHandles="1" noChangeArrowheads="1" noChangeShapeType="1" noTextEdit="1"/>
              </p:cNvSpPr>
              <p:nvPr/>
            </p:nvSpPr>
            <p:spPr>
              <a:xfrm>
                <a:off x="738798" y="5358507"/>
                <a:ext cx="1092068" cy="594560"/>
              </a:xfrm>
              <a:prstGeom prst="roundRect">
                <a:avLst/>
              </a:prstGeom>
              <a:blipFill>
                <a:blip r:embed="rId5"/>
                <a:stretch>
                  <a:fillRect l="-2273" b="-8163"/>
                </a:stretch>
              </a:blipFill>
              <a:ln>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2329666" y="5352282"/>
                <a:ext cx="2062827" cy="600785"/>
              </a:xfrm>
              <a:prstGeom prst="roundRect">
                <a:avLst/>
              </a:prstGeom>
              <a:noFill/>
              <a:ln>
                <a:solidFill>
                  <a:srgbClr val="C00000"/>
                </a:solidFill>
              </a:ln>
            </p:spPr>
            <p:txBody>
              <a:bodyPr wrap="square" rtlCol="0">
                <a:spAutoFit/>
              </a:bodyPr>
              <a:lstStyle/>
              <a:p>
                <a14:m>
                  <m:oMath xmlns:m="http://schemas.openxmlformats.org/officeDocument/2006/math">
                    <m:r>
                      <a:rPr lang="en-GB" sz="1400" b="0" i="1" smtClean="0">
                        <a:latin typeface="Cambria Math" panose="02040503050406030204" pitchFamily="18" charset="0"/>
                      </a:rPr>
                      <m:t>𝑓</m:t>
                    </m:r>
                  </m:oMath>
                </a14:m>
                <a:r>
                  <a:rPr lang="en-GB" sz="1400" dirty="0"/>
                  <a:t> = Operation frequency </a:t>
                </a:r>
              </a:p>
              <a:p>
                <a:pPr/>
                <a14:m>
                  <m:oMathPara xmlns:m="http://schemas.openxmlformats.org/officeDocument/2006/math">
                    <m:oMathParaPr>
                      <m:jc m:val="left"/>
                    </m:oMathParaPr>
                    <m:oMath xmlns:m="http://schemas.openxmlformats.org/officeDocument/2006/math">
                      <m:sSub>
                        <m:sSubPr>
                          <m:ctrlPr>
                            <a:rPr lang="en-GB" sz="1400" i="1" smtClean="0">
                              <a:latin typeface="Cambria Math" panose="02040503050406030204" pitchFamily="18" charset="0"/>
                            </a:rPr>
                          </m:ctrlPr>
                        </m:sSubPr>
                        <m:e>
                          <m:r>
                            <a:rPr lang="en-GB" sz="1400" i="1" smtClean="0">
                              <a:latin typeface="Cambria Math" panose="02040503050406030204" pitchFamily="18" charset="0"/>
                              <a:ea typeface="Cambria Math" panose="02040503050406030204" pitchFamily="18" charset="0"/>
                            </a:rPr>
                            <m:t>𝜀</m:t>
                          </m:r>
                        </m:e>
                        <m:sub>
                          <m:r>
                            <a:rPr lang="en-GB" sz="1400" b="0" i="1" smtClean="0">
                              <a:latin typeface="Cambria Math" panose="02040503050406030204" pitchFamily="18" charset="0"/>
                            </a:rPr>
                            <m:t>𝑅</m:t>
                          </m:r>
                        </m:sub>
                      </m:sSub>
                      <m:r>
                        <a:rPr lang="en-GB" sz="1400" b="0" i="1" smtClean="0">
                          <a:latin typeface="Cambria Math" panose="02040503050406030204" pitchFamily="18" charset="0"/>
                        </a:rPr>
                        <m:t>=1</m:t>
                      </m:r>
                    </m:oMath>
                  </m:oMathPara>
                </a14:m>
                <a:endParaRPr lang="en-GB" sz="1400" dirty="0"/>
              </a:p>
            </p:txBody>
          </p:sp>
        </mc:Choice>
        <mc:Fallback xmlns="">
          <p:sp>
            <p:nvSpPr>
              <p:cNvPr id="26" name="TextBox 25"/>
              <p:cNvSpPr txBox="1">
                <a:spLocks noRot="1" noChangeAspect="1" noMove="1" noResize="1" noEditPoints="1" noAdjustHandles="1" noChangeArrowheads="1" noChangeShapeType="1" noTextEdit="1"/>
              </p:cNvSpPr>
              <p:nvPr/>
            </p:nvSpPr>
            <p:spPr>
              <a:xfrm>
                <a:off x="2329666" y="5352282"/>
                <a:ext cx="2062827" cy="600785"/>
              </a:xfrm>
              <a:prstGeom prst="roundRect">
                <a:avLst/>
              </a:prstGeom>
              <a:blipFill>
                <a:blip r:embed="rId6"/>
                <a:stretch>
                  <a:fillRect/>
                </a:stretch>
              </a:blipFill>
              <a:ln>
                <a:solidFill>
                  <a:srgbClr val="C00000"/>
                </a:solidFill>
              </a:ln>
            </p:spPr>
            <p:txBody>
              <a:bodyPr/>
              <a:lstStyle/>
              <a:p>
                <a:r>
                  <a:rPr lang="en-GB">
                    <a:noFill/>
                  </a:rPr>
                  <a:t> </a:t>
                </a:r>
              </a:p>
            </p:txBody>
          </p:sp>
        </mc:Fallback>
      </mc:AlternateContent>
      <p:sp>
        <p:nvSpPr>
          <p:cNvPr id="27" name="TextBox 26"/>
          <p:cNvSpPr txBox="1"/>
          <p:nvPr/>
        </p:nvSpPr>
        <p:spPr>
          <a:xfrm>
            <a:off x="630090" y="4967008"/>
            <a:ext cx="4352454" cy="307777"/>
          </a:xfrm>
          <a:prstGeom prst="rect">
            <a:avLst/>
          </a:prstGeom>
          <a:noFill/>
        </p:spPr>
        <p:txBody>
          <a:bodyPr wrap="square" lIns="91440" tIns="45720" rIns="91440" bIns="45720" rtlCol="0" anchor="t">
            <a:spAutoFit/>
          </a:bodyPr>
          <a:lstStyle/>
          <a:p>
            <a:r>
              <a:rPr lang="en-GB" sz="1400" dirty="0">
                <a:solidFill>
                  <a:schemeClr val="tx1">
                    <a:lumMod val="75000"/>
                    <a:lumOff val="25000"/>
                  </a:schemeClr>
                </a:solidFill>
              </a:rPr>
              <a:t>TEM wavelength in a parallel plate waveguide:</a:t>
            </a:r>
          </a:p>
        </p:txBody>
      </p:sp>
      <p:sp>
        <p:nvSpPr>
          <p:cNvPr id="28" name="TextBox 27"/>
          <p:cNvSpPr txBox="1"/>
          <p:nvPr/>
        </p:nvSpPr>
        <p:spPr>
          <a:xfrm>
            <a:off x="637525" y="4504674"/>
            <a:ext cx="3849732" cy="340519"/>
          </a:xfrm>
          <a:prstGeom prst="roundRect">
            <a:avLst/>
          </a:prstGeom>
          <a:ln>
            <a:solidFill>
              <a:srgbClr val="C00000"/>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h = the air gap between the PEC and PMC</a:t>
            </a:r>
          </a:p>
        </p:txBody>
      </p:sp>
      <p:grpSp>
        <p:nvGrpSpPr>
          <p:cNvPr id="29" name="Group 28">
            <a:extLst>
              <a:ext uri="{FF2B5EF4-FFF2-40B4-BE49-F238E27FC236}">
                <a16:creationId xmlns:a16="http://schemas.microsoft.com/office/drawing/2014/main" id="{ED4B992D-FF94-BA47-9B0B-A4CEE1C7F8C1}"/>
              </a:ext>
            </a:extLst>
          </p:cNvPr>
          <p:cNvGrpSpPr/>
          <p:nvPr/>
        </p:nvGrpSpPr>
        <p:grpSpPr>
          <a:xfrm>
            <a:off x="6836366" y="2209083"/>
            <a:ext cx="4289159" cy="1475078"/>
            <a:chOff x="204537" y="1772402"/>
            <a:chExt cx="8085222" cy="2198019"/>
          </a:xfrm>
          <a:solidFill>
            <a:srgbClr val="FFFF00"/>
          </a:solidFill>
        </p:grpSpPr>
        <p:sp>
          <p:nvSpPr>
            <p:cNvPr id="30" name="Trapezoid 29">
              <a:extLst>
                <a:ext uri="{FF2B5EF4-FFF2-40B4-BE49-F238E27FC236}">
                  <a16:creationId xmlns:a16="http://schemas.microsoft.com/office/drawing/2014/main" id="{BA8785F9-78F3-FA4B-960C-566DCAF74542}"/>
                </a:ext>
              </a:extLst>
            </p:cNvPr>
            <p:cNvSpPr/>
            <p:nvPr/>
          </p:nvSpPr>
          <p:spPr>
            <a:xfrm>
              <a:off x="204537" y="3340767"/>
              <a:ext cx="8085222" cy="527133"/>
            </a:xfrm>
            <a:prstGeom prst="trapezoid">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FA8132EC-9AC9-D644-84CE-BEABA0F79B0B}"/>
                </a:ext>
              </a:extLst>
            </p:cNvPr>
            <p:cNvSpPr/>
            <p:nvPr/>
          </p:nvSpPr>
          <p:spPr>
            <a:xfrm>
              <a:off x="204537" y="3858126"/>
              <a:ext cx="8085221" cy="112295"/>
            </a:xfrm>
            <a:prstGeom prst="rect">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CADF5BB0-339D-7041-9662-F217D2A4B8F4}"/>
                </a:ext>
              </a:extLst>
            </p:cNvPr>
            <p:cNvSpPr/>
            <p:nvPr/>
          </p:nvSpPr>
          <p:spPr>
            <a:xfrm>
              <a:off x="7212924" y="2725153"/>
              <a:ext cx="607593" cy="874294"/>
            </a:xfrm>
            <a:prstGeom prst="rect">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3" name="Trapezoid 32">
              <a:extLst>
                <a:ext uri="{FF2B5EF4-FFF2-40B4-BE49-F238E27FC236}">
                  <a16:creationId xmlns:a16="http://schemas.microsoft.com/office/drawing/2014/main" id="{BFB5EC0A-FA38-3249-A279-7143B462F88D}"/>
                </a:ext>
              </a:extLst>
            </p:cNvPr>
            <p:cNvSpPr/>
            <p:nvPr/>
          </p:nvSpPr>
          <p:spPr>
            <a:xfrm>
              <a:off x="7212924" y="2614361"/>
              <a:ext cx="607593" cy="110792"/>
            </a:xfrm>
            <a:prstGeom prst="trapezoid">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4" name="Trapezoid 33">
              <a:extLst>
                <a:ext uri="{FF2B5EF4-FFF2-40B4-BE49-F238E27FC236}">
                  <a16:creationId xmlns:a16="http://schemas.microsoft.com/office/drawing/2014/main" id="{6C0533F8-3E00-8546-8040-BA65F8076B55}"/>
                </a:ext>
              </a:extLst>
            </p:cNvPr>
            <p:cNvSpPr/>
            <p:nvPr/>
          </p:nvSpPr>
          <p:spPr>
            <a:xfrm>
              <a:off x="204537" y="1772402"/>
              <a:ext cx="8085221" cy="513347"/>
            </a:xfrm>
            <a:prstGeom prst="trapezoid">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9777D956-9A70-0340-9BEF-98B7FFF6D515}"/>
                </a:ext>
              </a:extLst>
            </p:cNvPr>
            <p:cNvSpPr/>
            <p:nvPr/>
          </p:nvSpPr>
          <p:spPr>
            <a:xfrm>
              <a:off x="204537" y="2289760"/>
              <a:ext cx="8085221" cy="106780"/>
            </a:xfrm>
            <a:prstGeom prst="rect">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6" name="Trapezoid 35">
              <a:extLst>
                <a:ext uri="{FF2B5EF4-FFF2-40B4-BE49-F238E27FC236}">
                  <a16:creationId xmlns:a16="http://schemas.microsoft.com/office/drawing/2014/main" id="{9B320775-E203-8044-AEBF-97C9D56B35B6}"/>
                </a:ext>
              </a:extLst>
            </p:cNvPr>
            <p:cNvSpPr/>
            <p:nvPr/>
          </p:nvSpPr>
          <p:spPr>
            <a:xfrm>
              <a:off x="6136089" y="2614361"/>
              <a:ext cx="607593" cy="110792"/>
            </a:xfrm>
            <a:prstGeom prst="trapezoid">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5FB5B9C8-1CBD-9242-84CA-BAE3D29BE1BB}"/>
                </a:ext>
              </a:extLst>
            </p:cNvPr>
            <p:cNvSpPr/>
            <p:nvPr/>
          </p:nvSpPr>
          <p:spPr>
            <a:xfrm>
              <a:off x="6136089" y="2725403"/>
              <a:ext cx="607593" cy="874294"/>
            </a:xfrm>
            <a:prstGeom prst="rect">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nvGrpSpPr>
            <p:cNvPr id="38" name="Group 37">
              <a:extLst>
                <a:ext uri="{FF2B5EF4-FFF2-40B4-BE49-F238E27FC236}">
                  <a16:creationId xmlns:a16="http://schemas.microsoft.com/office/drawing/2014/main" id="{35177D2B-9C83-3746-9315-DB9E4BD521E7}"/>
                </a:ext>
              </a:extLst>
            </p:cNvPr>
            <p:cNvGrpSpPr/>
            <p:nvPr/>
          </p:nvGrpSpPr>
          <p:grpSpPr>
            <a:xfrm>
              <a:off x="5011123" y="2608846"/>
              <a:ext cx="607593" cy="985336"/>
              <a:chOff x="6288489" y="2766761"/>
              <a:chExt cx="607593" cy="985336"/>
            </a:xfrm>
            <a:grpFill/>
          </p:grpSpPr>
          <p:sp>
            <p:nvSpPr>
              <p:cNvPr id="48" name="Trapezoid 47">
                <a:extLst>
                  <a:ext uri="{FF2B5EF4-FFF2-40B4-BE49-F238E27FC236}">
                    <a16:creationId xmlns:a16="http://schemas.microsoft.com/office/drawing/2014/main" id="{5F68A888-BB04-D84A-9CFD-3D9ADD9A790B}"/>
                  </a:ext>
                </a:extLst>
              </p:cNvPr>
              <p:cNvSpPr/>
              <p:nvPr/>
            </p:nvSpPr>
            <p:spPr>
              <a:xfrm>
                <a:off x="6288489" y="2766761"/>
                <a:ext cx="607593" cy="110792"/>
              </a:xfrm>
              <a:prstGeom prst="trapezoid">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4F1A9B21-6BD5-F042-B8A1-27B224E2D5A8}"/>
                  </a:ext>
                </a:extLst>
              </p:cNvPr>
              <p:cNvSpPr/>
              <p:nvPr/>
            </p:nvSpPr>
            <p:spPr>
              <a:xfrm>
                <a:off x="6288489" y="2877803"/>
                <a:ext cx="607593" cy="874294"/>
              </a:xfrm>
              <a:prstGeom prst="rect">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nvGrpSpPr>
            <p:cNvPr id="39" name="Group 38">
              <a:extLst>
                <a:ext uri="{FF2B5EF4-FFF2-40B4-BE49-F238E27FC236}">
                  <a16:creationId xmlns:a16="http://schemas.microsoft.com/office/drawing/2014/main" id="{074030A2-A5E7-F341-BCB2-0A9CC53EFB37}"/>
                </a:ext>
              </a:extLst>
            </p:cNvPr>
            <p:cNvGrpSpPr/>
            <p:nvPr/>
          </p:nvGrpSpPr>
          <p:grpSpPr>
            <a:xfrm>
              <a:off x="2857453" y="2618621"/>
              <a:ext cx="607593" cy="985336"/>
              <a:chOff x="6288489" y="2766761"/>
              <a:chExt cx="607593" cy="985336"/>
            </a:xfrm>
            <a:grpFill/>
          </p:grpSpPr>
          <p:sp>
            <p:nvSpPr>
              <p:cNvPr id="46" name="Trapezoid 45">
                <a:extLst>
                  <a:ext uri="{FF2B5EF4-FFF2-40B4-BE49-F238E27FC236}">
                    <a16:creationId xmlns:a16="http://schemas.microsoft.com/office/drawing/2014/main" id="{4C33CA43-EAB4-624A-85C4-6D5701270CE2}"/>
                  </a:ext>
                </a:extLst>
              </p:cNvPr>
              <p:cNvSpPr/>
              <p:nvPr/>
            </p:nvSpPr>
            <p:spPr>
              <a:xfrm>
                <a:off x="6288489" y="2766761"/>
                <a:ext cx="607593" cy="110792"/>
              </a:xfrm>
              <a:prstGeom prst="trapezoid">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8CC70E91-AFCB-4244-B6F2-3D2CDE6EDF6D}"/>
                  </a:ext>
                </a:extLst>
              </p:cNvPr>
              <p:cNvSpPr/>
              <p:nvPr/>
            </p:nvSpPr>
            <p:spPr>
              <a:xfrm>
                <a:off x="6288489" y="2877803"/>
                <a:ext cx="607593" cy="874294"/>
              </a:xfrm>
              <a:prstGeom prst="rect">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nvGrpSpPr>
            <p:cNvPr id="40" name="Group 39">
              <a:extLst>
                <a:ext uri="{FF2B5EF4-FFF2-40B4-BE49-F238E27FC236}">
                  <a16:creationId xmlns:a16="http://schemas.microsoft.com/office/drawing/2014/main" id="{5C5A272C-2915-C942-84AB-38C213A22541}"/>
                </a:ext>
              </a:extLst>
            </p:cNvPr>
            <p:cNvGrpSpPr/>
            <p:nvPr/>
          </p:nvGrpSpPr>
          <p:grpSpPr>
            <a:xfrm>
              <a:off x="1660327" y="2618621"/>
              <a:ext cx="607593" cy="985336"/>
              <a:chOff x="6288489" y="2766761"/>
              <a:chExt cx="607593" cy="985336"/>
            </a:xfrm>
            <a:grpFill/>
          </p:grpSpPr>
          <p:sp>
            <p:nvSpPr>
              <p:cNvPr id="44" name="Trapezoid 43">
                <a:extLst>
                  <a:ext uri="{FF2B5EF4-FFF2-40B4-BE49-F238E27FC236}">
                    <a16:creationId xmlns:a16="http://schemas.microsoft.com/office/drawing/2014/main" id="{E04351CE-F9C2-5547-9B74-AFA4B56607EC}"/>
                  </a:ext>
                </a:extLst>
              </p:cNvPr>
              <p:cNvSpPr/>
              <p:nvPr/>
            </p:nvSpPr>
            <p:spPr>
              <a:xfrm>
                <a:off x="6288489" y="2766761"/>
                <a:ext cx="607593" cy="110792"/>
              </a:xfrm>
              <a:prstGeom prst="trapezoid">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726D46C9-0E5B-2846-AB6A-D9E1EA81CEE2}"/>
                  </a:ext>
                </a:extLst>
              </p:cNvPr>
              <p:cNvSpPr/>
              <p:nvPr/>
            </p:nvSpPr>
            <p:spPr>
              <a:xfrm>
                <a:off x="6288489" y="2877803"/>
                <a:ext cx="607593" cy="874294"/>
              </a:xfrm>
              <a:prstGeom prst="rect">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nvGrpSpPr>
            <p:cNvPr id="41" name="Group 40">
              <a:extLst>
                <a:ext uri="{FF2B5EF4-FFF2-40B4-BE49-F238E27FC236}">
                  <a16:creationId xmlns:a16="http://schemas.microsoft.com/office/drawing/2014/main" id="{678CC5A7-10B5-A045-9051-C40088F6EFA1}"/>
                </a:ext>
              </a:extLst>
            </p:cNvPr>
            <p:cNvGrpSpPr/>
            <p:nvPr/>
          </p:nvGrpSpPr>
          <p:grpSpPr>
            <a:xfrm>
              <a:off x="559427" y="2618621"/>
              <a:ext cx="607593" cy="985336"/>
              <a:chOff x="6288489" y="2766761"/>
              <a:chExt cx="607593" cy="985336"/>
            </a:xfrm>
            <a:grpFill/>
          </p:grpSpPr>
          <p:sp>
            <p:nvSpPr>
              <p:cNvPr id="42" name="Trapezoid 41">
                <a:extLst>
                  <a:ext uri="{FF2B5EF4-FFF2-40B4-BE49-F238E27FC236}">
                    <a16:creationId xmlns:a16="http://schemas.microsoft.com/office/drawing/2014/main" id="{B4260667-01CC-314D-9193-AFA1C5178F3E}"/>
                  </a:ext>
                </a:extLst>
              </p:cNvPr>
              <p:cNvSpPr/>
              <p:nvPr/>
            </p:nvSpPr>
            <p:spPr>
              <a:xfrm>
                <a:off x="6288489" y="2766761"/>
                <a:ext cx="607593" cy="110792"/>
              </a:xfrm>
              <a:prstGeom prst="trapezoid">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359F69DC-48E9-9849-B122-D817550B70EA}"/>
                  </a:ext>
                </a:extLst>
              </p:cNvPr>
              <p:cNvSpPr/>
              <p:nvPr/>
            </p:nvSpPr>
            <p:spPr>
              <a:xfrm>
                <a:off x="6288489" y="2877803"/>
                <a:ext cx="607593" cy="874294"/>
              </a:xfrm>
              <a:prstGeom prst="rect">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sp>
        <p:nvSpPr>
          <p:cNvPr id="50" name="TextBox 49">
            <a:extLst>
              <a:ext uri="{FF2B5EF4-FFF2-40B4-BE49-F238E27FC236}">
                <a16:creationId xmlns:a16="http://schemas.microsoft.com/office/drawing/2014/main" id="{0769DD19-FDA1-7B4E-933B-F0D5AD9AD87E}"/>
              </a:ext>
            </a:extLst>
          </p:cNvPr>
          <p:cNvSpPr txBox="1"/>
          <p:nvPr/>
        </p:nvSpPr>
        <p:spPr>
          <a:xfrm>
            <a:off x="337275" y="1497428"/>
            <a:ext cx="5528929" cy="400110"/>
          </a:xfrm>
          <a:prstGeom prst="rect">
            <a:avLst/>
          </a:prstGeom>
          <a:noFill/>
        </p:spPr>
        <p:txBody>
          <a:bodyPr wrap="square" rtlCol="0">
            <a:spAutoFit/>
          </a:bodyPr>
          <a:lstStyle/>
          <a:p>
            <a:r>
              <a:rPr lang="en-US" sz="2000" dirty="0">
                <a:solidFill>
                  <a:schemeClr val="tx1">
                    <a:lumMod val="75000"/>
                    <a:lumOff val="25000"/>
                  </a:schemeClr>
                </a:solidFill>
              </a:rPr>
              <a:t>Schematic for the theoretical gap waveguide</a:t>
            </a:r>
          </a:p>
        </p:txBody>
      </p:sp>
      <p:sp>
        <p:nvSpPr>
          <p:cNvPr id="52" name="TextBox 51">
            <a:extLst>
              <a:ext uri="{FF2B5EF4-FFF2-40B4-BE49-F238E27FC236}">
                <a16:creationId xmlns:a16="http://schemas.microsoft.com/office/drawing/2014/main" id="{B7A686C5-8133-3B42-AE66-DF072AD039CE}"/>
              </a:ext>
            </a:extLst>
          </p:cNvPr>
          <p:cNvSpPr txBox="1"/>
          <p:nvPr/>
        </p:nvSpPr>
        <p:spPr>
          <a:xfrm>
            <a:off x="7024633" y="1498855"/>
            <a:ext cx="4340576" cy="400110"/>
          </a:xfrm>
          <a:prstGeom prst="rect">
            <a:avLst/>
          </a:prstGeom>
          <a:noFill/>
        </p:spPr>
        <p:txBody>
          <a:bodyPr wrap="square" rtlCol="0">
            <a:spAutoFit/>
          </a:bodyPr>
          <a:lstStyle/>
          <a:p>
            <a:r>
              <a:rPr lang="en-US" sz="2000" dirty="0" err="1">
                <a:solidFill>
                  <a:schemeClr val="tx1">
                    <a:lumMod val="75000"/>
                    <a:lumOff val="25000"/>
                  </a:schemeClr>
                </a:solidFill>
              </a:rPr>
              <a:t>Realisation</a:t>
            </a:r>
            <a:r>
              <a:rPr lang="en-US" sz="2000" dirty="0">
                <a:solidFill>
                  <a:schemeClr val="tx1">
                    <a:lumMod val="75000"/>
                    <a:lumOff val="25000"/>
                  </a:schemeClr>
                </a:solidFill>
              </a:rPr>
              <a:t> of a groove gap waveguide</a:t>
            </a:r>
          </a:p>
        </p:txBody>
      </p:sp>
      <p:sp>
        <p:nvSpPr>
          <p:cNvPr id="53" name="Right Arrow 52">
            <a:extLst>
              <a:ext uri="{FF2B5EF4-FFF2-40B4-BE49-F238E27FC236}">
                <a16:creationId xmlns:a16="http://schemas.microsoft.com/office/drawing/2014/main" id="{3D127B43-2735-864D-8E3B-3DBFC3D4AA0F}"/>
              </a:ext>
            </a:extLst>
          </p:cNvPr>
          <p:cNvSpPr/>
          <p:nvPr/>
        </p:nvSpPr>
        <p:spPr>
          <a:xfrm>
            <a:off x="5092868" y="3009399"/>
            <a:ext cx="1488559" cy="404858"/>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5412CB1D-5717-3942-94D0-09281303E4A4}"/>
              </a:ext>
            </a:extLst>
          </p:cNvPr>
          <p:cNvSpPr/>
          <p:nvPr/>
        </p:nvSpPr>
        <p:spPr>
          <a:xfrm>
            <a:off x="5576270" y="4748785"/>
            <a:ext cx="6158530" cy="1338828"/>
          </a:xfrm>
          <a:prstGeom prst="rect">
            <a:avLst/>
          </a:prstGeom>
        </p:spPr>
        <p:txBody>
          <a:bodyPr wrap="square">
            <a:spAutoFit/>
          </a:bodyPr>
          <a:lstStyle/>
          <a:p>
            <a:pPr marL="285750" indent="-285750">
              <a:lnSpc>
                <a:spcPct val="150000"/>
              </a:lnSpc>
              <a:buFont typeface="Arial" panose="020B0604020202020204" pitchFamily="34" charset="0"/>
              <a:buChar char="•"/>
            </a:pPr>
            <a:r>
              <a:rPr lang="en-US" dirty="0">
                <a:solidFill>
                  <a:schemeClr val="tx1">
                    <a:lumMod val="75000"/>
                    <a:lumOff val="25000"/>
                  </a:schemeClr>
                </a:solidFill>
              </a:rPr>
              <a:t>Contactless walls – alleviates fabrication and assembly issues</a:t>
            </a:r>
          </a:p>
          <a:p>
            <a:pPr marL="285750" indent="-285750">
              <a:lnSpc>
                <a:spcPct val="150000"/>
              </a:lnSpc>
              <a:buFont typeface="Arial" panose="020B0604020202020204" pitchFamily="34" charset="0"/>
              <a:buChar char="•"/>
            </a:pPr>
            <a:r>
              <a:rPr lang="en-US" dirty="0">
                <a:solidFill>
                  <a:schemeClr val="tx1">
                    <a:lumMod val="75000"/>
                    <a:lumOff val="25000"/>
                  </a:schemeClr>
                </a:solidFill>
              </a:rPr>
              <a:t>Integrated filtering capabilities via </a:t>
            </a:r>
            <a:r>
              <a:rPr lang="en-US" dirty="0" err="1">
                <a:solidFill>
                  <a:schemeClr val="tx1">
                    <a:lumMod val="75000"/>
                    <a:lumOff val="25000"/>
                  </a:schemeClr>
                </a:solidFill>
              </a:rPr>
              <a:t>bandstop</a:t>
            </a:r>
            <a:r>
              <a:rPr lang="en-US" dirty="0">
                <a:solidFill>
                  <a:schemeClr val="tx1">
                    <a:lumMod val="75000"/>
                    <a:lumOff val="25000"/>
                  </a:schemeClr>
                </a:solidFill>
              </a:rPr>
              <a:t> generation</a:t>
            </a:r>
          </a:p>
          <a:p>
            <a:pPr marL="285750" indent="-285750">
              <a:lnSpc>
                <a:spcPct val="150000"/>
              </a:lnSpc>
              <a:buFont typeface="Arial" panose="020B0604020202020204" pitchFamily="34" charset="0"/>
              <a:buChar char="•"/>
            </a:pPr>
            <a:r>
              <a:rPr lang="en-US" dirty="0">
                <a:solidFill>
                  <a:schemeClr val="tx1">
                    <a:lumMod val="75000"/>
                    <a:lumOff val="25000"/>
                  </a:schemeClr>
                </a:solidFill>
              </a:rPr>
              <a:t>Novel coupler topologies possible</a:t>
            </a:r>
          </a:p>
        </p:txBody>
      </p:sp>
      <p:sp>
        <p:nvSpPr>
          <p:cNvPr id="5" name="TextBox 4">
            <a:extLst>
              <a:ext uri="{FF2B5EF4-FFF2-40B4-BE49-F238E27FC236}">
                <a16:creationId xmlns:a16="http://schemas.microsoft.com/office/drawing/2014/main" id="{DFF38DDC-202D-B24F-8352-0E3BBF2E820C}"/>
              </a:ext>
            </a:extLst>
          </p:cNvPr>
          <p:cNvSpPr txBox="1"/>
          <p:nvPr/>
        </p:nvSpPr>
        <p:spPr>
          <a:xfrm>
            <a:off x="5806706" y="4478881"/>
            <a:ext cx="5069889" cy="369332"/>
          </a:xfrm>
          <a:prstGeom prst="rect">
            <a:avLst/>
          </a:prstGeom>
          <a:noFill/>
        </p:spPr>
        <p:txBody>
          <a:bodyPr wrap="square" rtlCol="0">
            <a:spAutoFit/>
          </a:bodyPr>
          <a:lstStyle/>
          <a:p>
            <a:r>
              <a:rPr lang="en-US" dirty="0">
                <a:solidFill>
                  <a:srgbClr val="C00000"/>
                </a:solidFill>
              </a:rPr>
              <a:t>Advantages:</a:t>
            </a:r>
          </a:p>
        </p:txBody>
      </p:sp>
      <p:cxnSp>
        <p:nvCxnSpPr>
          <p:cNvPr id="54" name="Straight Arrow Connector 53"/>
          <p:cNvCxnSpPr>
            <a:endCxn id="32" idx="0"/>
          </p:cNvCxnSpPr>
          <p:nvPr/>
        </p:nvCxnSpPr>
        <p:spPr>
          <a:xfrm flipH="1">
            <a:off x="10715433" y="2592841"/>
            <a:ext cx="4496" cy="25562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5" name="TextBox 54"/>
              <p:cNvSpPr txBox="1"/>
              <p:nvPr/>
            </p:nvSpPr>
            <p:spPr>
              <a:xfrm>
                <a:off x="11037757" y="2728884"/>
                <a:ext cx="862838"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h</m:t>
                      </m:r>
                      <m:r>
                        <a:rPr lang="en-GB" i="1">
                          <a:latin typeface="Cambria Math" panose="02040503050406030204" pitchFamily="18" charset="0"/>
                        </a:rPr>
                        <m:t>&lt; </m:t>
                      </m:r>
                      <m:r>
                        <a:rPr lang="en-GB" i="1" dirty="0">
                          <a:latin typeface="Cambria Math" panose="02040503050406030204" pitchFamily="18" charset="0"/>
                        </a:rPr>
                        <m:t>𝜆</m:t>
                      </m:r>
                      <m:r>
                        <a:rPr lang="en-GB" i="1" dirty="0">
                          <a:latin typeface="Cambria Math" panose="02040503050406030204" pitchFamily="18" charset="0"/>
                        </a:rPr>
                        <m:t>/4</m:t>
                      </m:r>
                    </m:oMath>
                  </m:oMathPara>
                </a14:m>
                <a:endParaRPr lang="en-GB" dirty="0"/>
              </a:p>
            </p:txBody>
          </p:sp>
        </mc:Choice>
        <mc:Fallback xmlns="">
          <p:sp>
            <p:nvSpPr>
              <p:cNvPr id="55" name="TextBox 54"/>
              <p:cNvSpPr txBox="1">
                <a:spLocks noRot="1" noChangeAspect="1" noMove="1" noResize="1" noEditPoints="1" noAdjustHandles="1" noChangeArrowheads="1" noChangeShapeType="1" noTextEdit="1"/>
              </p:cNvSpPr>
              <p:nvPr/>
            </p:nvSpPr>
            <p:spPr>
              <a:xfrm>
                <a:off x="11037757" y="2728884"/>
                <a:ext cx="862838" cy="276999"/>
              </a:xfrm>
              <a:prstGeom prst="rect">
                <a:avLst/>
              </a:prstGeom>
              <a:blipFill>
                <a:blip r:embed="rId7"/>
                <a:stretch>
                  <a:fillRect l="-8511" t="-4444" r="-9220" b="-35556"/>
                </a:stretch>
              </a:blipFill>
            </p:spPr>
            <p:txBody>
              <a:bodyPr/>
              <a:lstStyle/>
              <a:p>
                <a:r>
                  <a:rPr lang="en-GB">
                    <a:noFill/>
                  </a:rPr>
                  <a:t> </a:t>
                </a:r>
              </a:p>
            </p:txBody>
          </p:sp>
        </mc:Fallback>
      </mc:AlternateContent>
      <p:grpSp>
        <p:nvGrpSpPr>
          <p:cNvPr id="56" name="Group 55"/>
          <p:cNvGrpSpPr/>
          <p:nvPr/>
        </p:nvGrpSpPr>
        <p:grpSpPr>
          <a:xfrm>
            <a:off x="559932" y="2150458"/>
            <a:ext cx="6037150" cy="2137605"/>
            <a:chOff x="3075835" y="1690688"/>
            <a:chExt cx="7911105" cy="2775151"/>
          </a:xfrm>
        </p:grpSpPr>
        <p:grpSp>
          <p:nvGrpSpPr>
            <p:cNvPr id="57" name="Group 56">
              <a:extLst>
                <a:ext uri="{FF2B5EF4-FFF2-40B4-BE49-F238E27FC236}">
                  <a16:creationId xmlns:a16="http://schemas.microsoft.com/office/drawing/2014/main" id="{C122EC2F-E18B-DA4A-BAFC-AD757DC0D233}"/>
                </a:ext>
              </a:extLst>
            </p:cNvPr>
            <p:cNvGrpSpPr/>
            <p:nvPr/>
          </p:nvGrpSpPr>
          <p:grpSpPr>
            <a:xfrm>
              <a:off x="3075835" y="1690688"/>
              <a:ext cx="5072418" cy="2320249"/>
              <a:chOff x="5801094" y="2497540"/>
              <a:chExt cx="5977402" cy="3286330"/>
            </a:xfrm>
          </p:grpSpPr>
          <p:sp>
            <p:nvSpPr>
              <p:cNvPr id="64" name="Trapezoid 63">
                <a:extLst>
                  <a:ext uri="{FF2B5EF4-FFF2-40B4-BE49-F238E27FC236}">
                    <a16:creationId xmlns:a16="http://schemas.microsoft.com/office/drawing/2014/main" id="{0F9FD5AC-C3FE-E840-89B7-2868508F62DD}"/>
                  </a:ext>
                </a:extLst>
              </p:cNvPr>
              <p:cNvSpPr/>
              <p:nvPr/>
            </p:nvSpPr>
            <p:spPr>
              <a:xfrm>
                <a:off x="6564573" y="2497540"/>
                <a:ext cx="5213923" cy="901293"/>
              </a:xfrm>
              <a:prstGeom prst="trapezoid">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65" name="Trapezoid 64">
                <a:extLst>
                  <a:ext uri="{FF2B5EF4-FFF2-40B4-BE49-F238E27FC236}">
                    <a16:creationId xmlns:a16="http://schemas.microsoft.com/office/drawing/2014/main" id="{2A0E5395-B788-C844-9F16-11AA677107E7}"/>
                  </a:ext>
                </a:extLst>
              </p:cNvPr>
              <p:cNvSpPr/>
              <p:nvPr/>
            </p:nvSpPr>
            <p:spPr>
              <a:xfrm>
                <a:off x="6564573" y="4327133"/>
                <a:ext cx="5213923" cy="901293"/>
              </a:xfrm>
              <a:prstGeom prst="trapezoid">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a:extLst>
                  <a:ext uri="{FF2B5EF4-FFF2-40B4-BE49-F238E27FC236}">
                    <a16:creationId xmlns:a16="http://schemas.microsoft.com/office/drawing/2014/main" id="{2195F1BA-F87A-9E46-9F7C-42380DE00FD3}"/>
                  </a:ext>
                </a:extLst>
              </p:cNvPr>
              <p:cNvSpPr/>
              <p:nvPr/>
            </p:nvSpPr>
            <p:spPr>
              <a:xfrm>
                <a:off x="8749280" y="4327132"/>
                <a:ext cx="835329" cy="107682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67" name="Up Arrow 66">
                <a:extLst>
                  <a:ext uri="{FF2B5EF4-FFF2-40B4-BE49-F238E27FC236}">
                    <a16:creationId xmlns:a16="http://schemas.microsoft.com/office/drawing/2014/main" id="{89381CDE-08BA-AB49-A137-2D8AB7EBE6ED}"/>
                  </a:ext>
                </a:extLst>
              </p:cNvPr>
              <p:cNvSpPr/>
              <p:nvPr/>
            </p:nvSpPr>
            <p:spPr>
              <a:xfrm>
                <a:off x="8618473" y="3398833"/>
                <a:ext cx="325870" cy="1721571"/>
              </a:xfrm>
              <a:prstGeom prs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68" name="Up Arrow 67">
                <a:extLst>
                  <a:ext uri="{FF2B5EF4-FFF2-40B4-BE49-F238E27FC236}">
                    <a16:creationId xmlns:a16="http://schemas.microsoft.com/office/drawing/2014/main" id="{4B3B8EE3-12EC-6540-ADCC-E0CD9000524E}"/>
                  </a:ext>
                </a:extLst>
              </p:cNvPr>
              <p:cNvSpPr/>
              <p:nvPr/>
            </p:nvSpPr>
            <p:spPr>
              <a:xfrm>
                <a:off x="8990241" y="3398833"/>
                <a:ext cx="325870" cy="1721571"/>
              </a:xfrm>
              <a:prstGeom prs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69" name="Up Arrow 68">
                <a:extLst>
                  <a:ext uri="{FF2B5EF4-FFF2-40B4-BE49-F238E27FC236}">
                    <a16:creationId xmlns:a16="http://schemas.microsoft.com/office/drawing/2014/main" id="{B116FC95-A203-FB4A-9117-877D4A526EDF}"/>
                  </a:ext>
                </a:extLst>
              </p:cNvPr>
              <p:cNvSpPr/>
              <p:nvPr/>
            </p:nvSpPr>
            <p:spPr>
              <a:xfrm>
                <a:off x="9362008" y="3398833"/>
                <a:ext cx="325870" cy="1721571"/>
              </a:xfrm>
              <a:prstGeom prs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70" name="Rectangle 69">
                <a:extLst>
                  <a:ext uri="{FF2B5EF4-FFF2-40B4-BE49-F238E27FC236}">
                    <a16:creationId xmlns:a16="http://schemas.microsoft.com/office/drawing/2014/main" id="{38EA1CFC-73A0-9441-B9BF-27E5BA411CD0}"/>
                  </a:ext>
                </a:extLst>
              </p:cNvPr>
              <p:cNvSpPr/>
              <p:nvPr/>
            </p:nvSpPr>
            <p:spPr>
              <a:xfrm>
                <a:off x="6564573" y="5228426"/>
                <a:ext cx="5213923" cy="175533"/>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xtBox 70">
                <a:extLst>
                  <a:ext uri="{FF2B5EF4-FFF2-40B4-BE49-F238E27FC236}">
                    <a16:creationId xmlns:a16="http://schemas.microsoft.com/office/drawing/2014/main" id="{0A21D7ED-C69F-BC43-88FF-E9A4E3CA7CDB}"/>
                  </a:ext>
                </a:extLst>
              </p:cNvPr>
              <p:cNvSpPr txBox="1"/>
              <p:nvPr/>
            </p:nvSpPr>
            <p:spPr>
              <a:xfrm>
                <a:off x="7510056" y="4622347"/>
                <a:ext cx="475993" cy="310864"/>
              </a:xfrm>
              <a:prstGeom prst="rect">
                <a:avLst/>
              </a:prstGeom>
              <a:noFill/>
            </p:spPr>
            <p:txBody>
              <a:bodyPr wrap="none" rtlCol="0">
                <a:spAutoFit/>
              </a:bodyPr>
              <a:lstStyle/>
              <a:p>
                <a:r>
                  <a:rPr lang="en-GB" dirty="0"/>
                  <a:t>PMC</a:t>
                </a:r>
              </a:p>
            </p:txBody>
          </p:sp>
          <p:sp>
            <p:nvSpPr>
              <p:cNvPr id="72" name="TextBox 71">
                <a:extLst>
                  <a:ext uri="{FF2B5EF4-FFF2-40B4-BE49-F238E27FC236}">
                    <a16:creationId xmlns:a16="http://schemas.microsoft.com/office/drawing/2014/main" id="{57C33EC5-106F-8A44-8752-ADF514BEDE5F}"/>
                  </a:ext>
                </a:extLst>
              </p:cNvPr>
              <p:cNvSpPr txBox="1"/>
              <p:nvPr/>
            </p:nvSpPr>
            <p:spPr>
              <a:xfrm>
                <a:off x="10396088" y="4622347"/>
                <a:ext cx="475993" cy="310864"/>
              </a:xfrm>
              <a:prstGeom prst="rect">
                <a:avLst/>
              </a:prstGeom>
              <a:noFill/>
            </p:spPr>
            <p:txBody>
              <a:bodyPr wrap="none" rtlCol="0">
                <a:spAutoFit/>
              </a:bodyPr>
              <a:lstStyle/>
              <a:p>
                <a:r>
                  <a:rPr lang="en-GB" dirty="0"/>
                  <a:t>PMC</a:t>
                </a:r>
              </a:p>
            </p:txBody>
          </p:sp>
          <p:sp>
            <p:nvSpPr>
              <p:cNvPr id="73" name="TextBox 72">
                <a:extLst>
                  <a:ext uri="{FF2B5EF4-FFF2-40B4-BE49-F238E27FC236}">
                    <a16:creationId xmlns:a16="http://schemas.microsoft.com/office/drawing/2014/main" id="{EB910063-E160-CD44-8658-9CCEA6008C65}"/>
                  </a:ext>
                </a:extLst>
              </p:cNvPr>
              <p:cNvSpPr txBox="1"/>
              <p:nvPr/>
            </p:nvSpPr>
            <p:spPr>
              <a:xfrm>
                <a:off x="8962385" y="2794053"/>
                <a:ext cx="958293" cy="679130"/>
              </a:xfrm>
              <a:prstGeom prst="rect">
                <a:avLst/>
              </a:prstGeom>
              <a:noFill/>
            </p:spPr>
            <p:txBody>
              <a:bodyPr wrap="square" rtlCol="0">
                <a:spAutoFit/>
              </a:bodyPr>
              <a:lstStyle/>
              <a:p>
                <a:r>
                  <a:rPr lang="en-GB" dirty="0"/>
                  <a:t>PEC</a:t>
                </a:r>
              </a:p>
            </p:txBody>
          </p:sp>
          <p:sp>
            <p:nvSpPr>
              <p:cNvPr id="74" name="TextBox 73">
                <a:extLst>
                  <a:ext uri="{FF2B5EF4-FFF2-40B4-BE49-F238E27FC236}">
                    <a16:creationId xmlns:a16="http://schemas.microsoft.com/office/drawing/2014/main" id="{9103CF1C-403C-9845-A58C-253ED6095E23}"/>
                  </a:ext>
                </a:extLst>
              </p:cNvPr>
              <p:cNvSpPr txBox="1"/>
              <p:nvPr/>
            </p:nvSpPr>
            <p:spPr>
              <a:xfrm>
                <a:off x="8962385" y="5473006"/>
                <a:ext cx="409120" cy="310864"/>
              </a:xfrm>
              <a:prstGeom prst="rect">
                <a:avLst/>
              </a:prstGeom>
              <a:noFill/>
            </p:spPr>
            <p:txBody>
              <a:bodyPr wrap="none" rtlCol="0">
                <a:spAutoFit/>
              </a:bodyPr>
              <a:lstStyle/>
              <a:p>
                <a:r>
                  <a:rPr lang="en-GB" dirty="0"/>
                  <a:t>PEC</a:t>
                </a:r>
              </a:p>
            </p:txBody>
          </p:sp>
          <p:sp>
            <p:nvSpPr>
              <p:cNvPr id="75" name="Rectangle 74">
                <a:extLst>
                  <a:ext uri="{FF2B5EF4-FFF2-40B4-BE49-F238E27FC236}">
                    <a16:creationId xmlns:a16="http://schemas.microsoft.com/office/drawing/2014/main" id="{4BAB30D9-6EC5-FC43-8E29-81A19DC01A11}"/>
                  </a:ext>
                </a:extLst>
              </p:cNvPr>
              <p:cNvSpPr/>
              <p:nvPr/>
            </p:nvSpPr>
            <p:spPr>
              <a:xfrm>
                <a:off x="8749280" y="5240086"/>
                <a:ext cx="835329" cy="16387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76" name="Multiply 75">
                <a:extLst>
                  <a:ext uri="{FF2B5EF4-FFF2-40B4-BE49-F238E27FC236}">
                    <a16:creationId xmlns:a16="http://schemas.microsoft.com/office/drawing/2014/main" id="{F6ED0288-0957-084E-90AA-B60BF1C0C762}"/>
                  </a:ext>
                </a:extLst>
              </p:cNvPr>
              <p:cNvSpPr/>
              <p:nvPr/>
            </p:nvSpPr>
            <p:spPr>
              <a:xfrm>
                <a:off x="7409082" y="3621625"/>
                <a:ext cx="576967" cy="637993"/>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Multiply 76">
                <a:extLst>
                  <a:ext uri="{FF2B5EF4-FFF2-40B4-BE49-F238E27FC236}">
                    <a16:creationId xmlns:a16="http://schemas.microsoft.com/office/drawing/2014/main" id="{3C79D7F1-B621-1E40-88FF-51107264338F}"/>
                  </a:ext>
                </a:extLst>
              </p:cNvPr>
              <p:cNvSpPr/>
              <p:nvPr/>
            </p:nvSpPr>
            <p:spPr>
              <a:xfrm>
                <a:off x="10345601" y="3611347"/>
                <a:ext cx="576967" cy="637993"/>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8" name="Straight Arrow Connector 77">
                <a:extLst>
                  <a:ext uri="{FF2B5EF4-FFF2-40B4-BE49-F238E27FC236}">
                    <a16:creationId xmlns:a16="http://schemas.microsoft.com/office/drawing/2014/main" id="{C0102492-3A0E-7145-B4CD-678366943DAD}"/>
                  </a:ext>
                </a:extLst>
              </p:cNvPr>
              <p:cNvCxnSpPr/>
              <p:nvPr/>
            </p:nvCxnSpPr>
            <p:spPr>
              <a:xfrm>
                <a:off x="7409082" y="3489975"/>
                <a:ext cx="0" cy="120510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BC8ACA70-B466-7744-8E4B-A2DF54D8A513}"/>
                      </a:ext>
                    </a:extLst>
                  </p:cNvPr>
                  <p:cNvSpPr txBox="1"/>
                  <p:nvPr/>
                </p:nvSpPr>
                <p:spPr>
                  <a:xfrm>
                    <a:off x="5801094" y="3724156"/>
                    <a:ext cx="689725" cy="2331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h</m:t>
                          </m:r>
                          <m:r>
                            <a:rPr lang="en-GB" b="0" i="1" smtClean="0">
                              <a:latin typeface="Cambria Math" panose="02040503050406030204" pitchFamily="18" charset="0"/>
                            </a:rPr>
                            <m:t>&lt; </m:t>
                          </m:r>
                          <m:r>
                            <a:rPr lang="en-GB" i="1" dirty="0" smtClean="0">
                              <a:latin typeface="Cambria Math" panose="02040503050406030204" pitchFamily="18" charset="0"/>
                            </a:rPr>
                            <m:t>𝜆</m:t>
                          </m:r>
                          <m:r>
                            <a:rPr lang="en-GB" b="0" i="1" dirty="0" smtClean="0">
                              <a:latin typeface="Cambria Math" panose="02040503050406030204" pitchFamily="18" charset="0"/>
                            </a:rPr>
                            <m:t>/4</m:t>
                          </m:r>
                        </m:oMath>
                      </m:oMathPara>
                    </a14:m>
                    <a:endParaRPr lang="en-GB" dirty="0"/>
                  </a:p>
                </p:txBody>
              </p:sp>
            </mc:Choice>
            <mc:Fallback xmlns="">
              <p:sp>
                <p:nvSpPr>
                  <p:cNvPr id="23" name="TextBox 22"/>
                  <p:cNvSpPr txBox="1">
                    <a:spLocks noRot="1" noChangeAspect="1" noMove="1" noResize="1" noEditPoints="1" noAdjustHandles="1" noChangeArrowheads="1" noChangeShapeType="1" noTextEdit="1"/>
                  </p:cNvSpPr>
                  <p:nvPr/>
                </p:nvSpPr>
                <p:spPr>
                  <a:xfrm>
                    <a:off x="5801094" y="3724156"/>
                    <a:ext cx="689725" cy="233148"/>
                  </a:xfrm>
                  <a:prstGeom prst="rect">
                    <a:avLst/>
                  </a:prstGeom>
                  <a:blipFill>
                    <a:blip r:embed="rId4"/>
                    <a:stretch>
                      <a:fillRect l="-17949" t="-9091" r="-87179" b="-172727"/>
                    </a:stretch>
                  </a:blipFill>
                </p:spPr>
                <p:txBody>
                  <a:bodyPr/>
                  <a:lstStyle/>
                  <a:p>
                    <a:r>
                      <a:rPr lang="en-US">
                        <a:noFill/>
                      </a:rPr>
                      <a:t> </a:t>
                    </a:r>
                  </a:p>
                </p:txBody>
              </p:sp>
            </mc:Fallback>
          </mc:AlternateContent>
        </p:grpSp>
        <p:cxnSp>
          <p:nvCxnSpPr>
            <p:cNvPr id="58" name="Straight Arrow Connector 57"/>
            <p:cNvCxnSpPr>
              <a:stCxn id="60" idx="1"/>
              <a:endCxn id="59" idx="6"/>
            </p:cNvCxnSpPr>
            <p:nvPr/>
          </p:nvCxnSpPr>
          <p:spPr>
            <a:xfrm flipH="1" flipV="1">
              <a:off x="7760464" y="3442955"/>
              <a:ext cx="477830" cy="56121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9" name="Oval 58"/>
            <p:cNvSpPr/>
            <p:nvPr/>
          </p:nvSpPr>
          <p:spPr>
            <a:xfrm>
              <a:off x="6975143" y="3190865"/>
              <a:ext cx="785321" cy="50417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TextBox 59"/>
            <p:cNvSpPr txBox="1"/>
            <p:nvPr/>
          </p:nvSpPr>
          <p:spPr>
            <a:xfrm>
              <a:off x="8238294" y="3542509"/>
              <a:ext cx="2325188" cy="923330"/>
            </a:xfrm>
            <a:prstGeom prst="rect">
              <a:avLst/>
            </a:prstGeom>
            <a:noFill/>
          </p:spPr>
          <p:txBody>
            <a:bodyPr wrap="square" rtlCol="0">
              <a:spAutoFit/>
            </a:bodyPr>
            <a:lstStyle/>
            <a:p>
              <a:r>
                <a:rPr lang="en-GB" dirty="0"/>
                <a:t>Perfect magnetic conductor (high impedance surface)</a:t>
              </a:r>
            </a:p>
          </p:txBody>
        </p:sp>
        <p:cxnSp>
          <p:nvCxnSpPr>
            <p:cNvPr id="61" name="Straight Arrow Connector 60"/>
            <p:cNvCxnSpPr>
              <a:stCxn id="63" idx="1"/>
              <a:endCxn id="62" idx="6"/>
            </p:cNvCxnSpPr>
            <p:nvPr/>
          </p:nvCxnSpPr>
          <p:spPr>
            <a:xfrm flipH="1" flipV="1">
              <a:off x="6396777" y="2101345"/>
              <a:ext cx="2264974" cy="77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2" name="Oval 61"/>
            <p:cNvSpPr/>
            <p:nvPr/>
          </p:nvSpPr>
          <p:spPr>
            <a:xfrm>
              <a:off x="5743193" y="1851286"/>
              <a:ext cx="653584" cy="50011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62"/>
            <p:cNvSpPr txBox="1"/>
            <p:nvPr/>
          </p:nvSpPr>
          <p:spPr>
            <a:xfrm>
              <a:off x="8661752" y="1917455"/>
              <a:ext cx="2325188" cy="369332"/>
            </a:xfrm>
            <a:prstGeom prst="rect">
              <a:avLst/>
            </a:prstGeom>
            <a:noFill/>
          </p:spPr>
          <p:txBody>
            <a:bodyPr wrap="square" rtlCol="0">
              <a:spAutoFit/>
            </a:bodyPr>
            <a:lstStyle/>
            <a:p>
              <a:r>
                <a:rPr lang="en-GB" dirty="0"/>
                <a:t>Metal conductor</a:t>
              </a:r>
            </a:p>
          </p:txBody>
        </p:sp>
      </p:grpSp>
      <p:grpSp>
        <p:nvGrpSpPr>
          <p:cNvPr id="92" name="Group 91"/>
          <p:cNvGrpSpPr/>
          <p:nvPr/>
        </p:nvGrpSpPr>
        <p:grpSpPr>
          <a:xfrm>
            <a:off x="8629871" y="2831989"/>
            <a:ext cx="692532" cy="936244"/>
            <a:chOff x="2536827" y="2793009"/>
            <a:chExt cx="692532" cy="936244"/>
          </a:xfrm>
        </p:grpSpPr>
        <p:sp>
          <p:nvSpPr>
            <p:cNvPr id="89" name="Up Arrow 88">
              <a:extLst>
                <a:ext uri="{FF2B5EF4-FFF2-40B4-BE49-F238E27FC236}">
                  <a16:creationId xmlns:a16="http://schemas.microsoft.com/office/drawing/2014/main" id="{89381CDE-08BA-AB49-A137-2D8AB7EBE6ED}"/>
                </a:ext>
              </a:extLst>
            </p:cNvPr>
            <p:cNvSpPr/>
            <p:nvPr/>
          </p:nvSpPr>
          <p:spPr>
            <a:xfrm>
              <a:off x="2536827" y="2793009"/>
              <a:ext cx="211029" cy="936244"/>
            </a:xfrm>
            <a:prstGeom prs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90" name="Up Arrow 89">
              <a:extLst>
                <a:ext uri="{FF2B5EF4-FFF2-40B4-BE49-F238E27FC236}">
                  <a16:creationId xmlns:a16="http://schemas.microsoft.com/office/drawing/2014/main" id="{4B3B8EE3-12EC-6540-ADCC-E0CD9000524E}"/>
                </a:ext>
              </a:extLst>
            </p:cNvPr>
            <p:cNvSpPr/>
            <p:nvPr/>
          </p:nvSpPr>
          <p:spPr>
            <a:xfrm>
              <a:off x="2777578" y="2793009"/>
              <a:ext cx="211029" cy="936244"/>
            </a:xfrm>
            <a:prstGeom prs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91" name="Up Arrow 90">
              <a:extLst>
                <a:ext uri="{FF2B5EF4-FFF2-40B4-BE49-F238E27FC236}">
                  <a16:creationId xmlns:a16="http://schemas.microsoft.com/office/drawing/2014/main" id="{B116FC95-A203-FB4A-9117-877D4A526EDF}"/>
                </a:ext>
              </a:extLst>
            </p:cNvPr>
            <p:cNvSpPr/>
            <p:nvPr/>
          </p:nvSpPr>
          <p:spPr>
            <a:xfrm>
              <a:off x="3018330" y="2793009"/>
              <a:ext cx="211029" cy="936244"/>
            </a:xfrm>
            <a:prstGeom prs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6" name="TextBox 5">
            <a:extLst>
              <a:ext uri="{FF2B5EF4-FFF2-40B4-BE49-F238E27FC236}">
                <a16:creationId xmlns:a16="http://schemas.microsoft.com/office/drawing/2014/main" id="{42E661DF-679F-48C0-CCE7-785686E28EC5}"/>
              </a:ext>
            </a:extLst>
          </p:cNvPr>
          <p:cNvSpPr txBox="1"/>
          <p:nvPr/>
        </p:nvSpPr>
        <p:spPr>
          <a:xfrm>
            <a:off x="3380925" y="6160698"/>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3199762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5414500" y="1746276"/>
            <a:ext cx="541161" cy="76220"/>
            <a:chOff x="9961442" y="3902217"/>
            <a:chExt cx="533528" cy="154165"/>
          </a:xfrm>
        </p:grpSpPr>
        <p:sp>
          <p:nvSpPr>
            <p:cNvPr id="98" name="Oval 97"/>
            <p:cNvSpPr/>
            <p:nvPr/>
          </p:nvSpPr>
          <p:spPr>
            <a:xfrm flipV="1">
              <a:off x="10152032"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99" name="Oval 98"/>
            <p:cNvSpPr/>
            <p:nvPr/>
          </p:nvSpPr>
          <p:spPr>
            <a:xfrm flipV="1">
              <a:off x="10375380"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00" name="Oval 99"/>
            <p:cNvSpPr/>
            <p:nvPr/>
          </p:nvSpPr>
          <p:spPr>
            <a:xfrm flipV="1">
              <a:off x="9961442" y="3903982"/>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pic>
        <p:nvPicPr>
          <p:cNvPr id="31" name="Picture 30"/>
          <p:cNvPicPr>
            <a:picLocks noChangeAspect="1"/>
          </p:cNvPicPr>
          <p:nvPr/>
        </p:nvPicPr>
        <p:blipFill rotWithShape="1">
          <a:blip r:embed="rId3">
            <a:extLst>
              <a:ext uri="{28A0092B-C50C-407E-A947-70E740481C1C}">
                <a14:useLocalDpi xmlns:a14="http://schemas.microsoft.com/office/drawing/2010/main" val="0"/>
              </a:ext>
            </a:extLst>
          </a:blip>
          <a:srcRect l="23470" t="38322" r="21206" b="30476"/>
          <a:stretch/>
        </p:blipFill>
        <p:spPr>
          <a:xfrm>
            <a:off x="5303119" y="1042731"/>
            <a:ext cx="6745045" cy="1775013"/>
          </a:xfrm>
          <a:prstGeom prst="rect">
            <a:avLst/>
          </a:prstGeom>
        </p:spPr>
      </p:pic>
      <p:pic>
        <p:nvPicPr>
          <p:cNvPr id="30" name="Picture 29"/>
          <p:cNvPicPr>
            <a:picLocks noChangeAspect="1"/>
          </p:cNvPicPr>
          <p:nvPr/>
        </p:nvPicPr>
        <p:blipFill rotWithShape="1">
          <a:blip r:embed="rId4">
            <a:extLst>
              <a:ext uri="{28A0092B-C50C-407E-A947-70E740481C1C}">
                <a14:useLocalDpi xmlns:a14="http://schemas.microsoft.com/office/drawing/2010/main" val="0"/>
              </a:ext>
            </a:extLst>
          </a:blip>
          <a:srcRect l="38471" t="37759" r="29059" b="25877"/>
          <a:stretch/>
        </p:blipFill>
        <p:spPr>
          <a:xfrm>
            <a:off x="286762" y="1029960"/>
            <a:ext cx="3175780" cy="1967603"/>
          </a:xfrm>
          <a:prstGeom prst="rect">
            <a:avLst/>
          </a:prstGeom>
        </p:spPr>
      </p:pic>
      <p:sp>
        <p:nvSpPr>
          <p:cNvPr id="2" name="Title 1"/>
          <p:cNvSpPr>
            <a:spLocks noGrp="1"/>
          </p:cNvSpPr>
          <p:nvPr>
            <p:ph type="title"/>
          </p:nvPr>
        </p:nvSpPr>
        <p:spPr>
          <a:xfrm>
            <a:off x="0" y="-47241"/>
            <a:ext cx="8570038" cy="911805"/>
          </a:xfrm>
        </p:spPr>
        <p:txBody>
          <a:bodyPr>
            <a:normAutofit/>
          </a:bodyPr>
          <a:lstStyle/>
          <a:p>
            <a:r>
              <a:rPr lang="en-GB" sz="2800" dirty="0">
                <a:solidFill>
                  <a:srgbClr val="C00000"/>
                </a:solidFill>
              </a:rPr>
              <a:t>Gap waveguide-based SWS</a:t>
            </a:r>
          </a:p>
        </p:txBody>
      </p:sp>
      <p:cxnSp>
        <p:nvCxnSpPr>
          <p:cNvPr id="7" name="Straight Arrow Connector 6"/>
          <p:cNvCxnSpPr/>
          <p:nvPr/>
        </p:nvCxnSpPr>
        <p:spPr>
          <a:xfrm flipV="1">
            <a:off x="4208866" y="1438324"/>
            <a:ext cx="1326867" cy="9459"/>
          </a:xfrm>
          <a:prstGeom prst="straightConnector1">
            <a:avLst/>
          </a:prstGeom>
          <a:ln w="38100">
            <a:solidFill>
              <a:schemeClr val="accent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13" idx="2"/>
          </p:cNvCxnSpPr>
          <p:nvPr/>
        </p:nvCxnSpPr>
        <p:spPr>
          <a:xfrm>
            <a:off x="8682660" y="2585608"/>
            <a:ext cx="0" cy="1373596"/>
          </a:xfrm>
          <a:prstGeom prst="straightConnector1">
            <a:avLst/>
          </a:prstGeom>
          <a:ln w="38100">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583800" y="5232984"/>
            <a:ext cx="1559859" cy="369332"/>
          </a:xfrm>
          <a:prstGeom prst="rect">
            <a:avLst/>
          </a:prstGeom>
          <a:noFill/>
        </p:spPr>
        <p:txBody>
          <a:bodyPr wrap="square" rtlCol="0">
            <a:spAutoFit/>
          </a:bodyPr>
          <a:lstStyle/>
          <a:p>
            <a:r>
              <a:rPr lang="en-GB" dirty="0"/>
              <a:t>Groove</a:t>
            </a:r>
          </a:p>
        </p:txBody>
      </p:sp>
      <p:pic>
        <p:nvPicPr>
          <p:cNvPr id="39" name="Picture 38"/>
          <p:cNvPicPr>
            <a:picLocks noChangeAspect="1"/>
          </p:cNvPicPr>
          <p:nvPr/>
        </p:nvPicPr>
        <p:blipFill rotWithShape="1">
          <a:blip r:embed="rId5" cstate="hqprint">
            <a:extLst>
              <a:ext uri="{28A0092B-C50C-407E-A947-70E740481C1C}">
                <a14:useLocalDpi xmlns:a14="http://schemas.microsoft.com/office/drawing/2010/main" val="0"/>
              </a:ext>
            </a:extLst>
          </a:blip>
          <a:srcRect l="33618" t="15703" r="34088" b="20415"/>
          <a:stretch/>
        </p:blipFill>
        <p:spPr>
          <a:xfrm>
            <a:off x="464936" y="4173965"/>
            <a:ext cx="1332296" cy="1457980"/>
          </a:xfrm>
          <a:prstGeom prst="rect">
            <a:avLst/>
          </a:prstGeom>
        </p:spPr>
      </p:pic>
      <p:pic>
        <p:nvPicPr>
          <p:cNvPr id="41" name="Picture 40"/>
          <p:cNvPicPr>
            <a:picLocks noChangeAspect="1"/>
          </p:cNvPicPr>
          <p:nvPr/>
        </p:nvPicPr>
        <p:blipFill rotWithShape="1">
          <a:blip r:embed="rId6" cstate="hqprint">
            <a:extLst>
              <a:ext uri="{28A0092B-C50C-407E-A947-70E740481C1C}">
                <a14:useLocalDpi xmlns:a14="http://schemas.microsoft.com/office/drawing/2010/main" val="0"/>
              </a:ext>
            </a:extLst>
          </a:blip>
          <a:srcRect l="34986" t="15270" r="34839" b="18699"/>
          <a:stretch/>
        </p:blipFill>
        <p:spPr>
          <a:xfrm>
            <a:off x="2569202" y="4155094"/>
            <a:ext cx="1206018" cy="1447222"/>
          </a:xfrm>
          <a:prstGeom prst="rect">
            <a:avLst/>
          </a:prstGeom>
        </p:spPr>
      </p:pic>
      <p:pic>
        <p:nvPicPr>
          <p:cNvPr id="54" name="Picture 53"/>
          <p:cNvPicPr>
            <a:picLocks noChangeAspect="1"/>
          </p:cNvPicPr>
          <p:nvPr/>
        </p:nvPicPr>
        <p:blipFill rotWithShape="1">
          <a:blip r:embed="rId7" cstate="hqprint">
            <a:extLst>
              <a:ext uri="{28A0092B-C50C-407E-A947-70E740481C1C}">
                <a14:useLocalDpi xmlns:a14="http://schemas.microsoft.com/office/drawing/2010/main" val="0"/>
              </a:ext>
            </a:extLst>
          </a:blip>
          <a:srcRect l="33618" t="16226" r="36206" b="22687"/>
          <a:stretch/>
        </p:blipFill>
        <p:spPr>
          <a:xfrm>
            <a:off x="4478653" y="4173965"/>
            <a:ext cx="1125054" cy="1259929"/>
          </a:xfrm>
          <a:prstGeom prst="rect">
            <a:avLst/>
          </a:prstGeom>
        </p:spPr>
      </p:pic>
      <p:sp>
        <p:nvSpPr>
          <p:cNvPr id="55" name="Rounded Rectangle 54"/>
          <p:cNvSpPr/>
          <p:nvPr/>
        </p:nvSpPr>
        <p:spPr>
          <a:xfrm>
            <a:off x="160517" y="3928172"/>
            <a:ext cx="5845508" cy="2672162"/>
          </a:xfrm>
          <a:prstGeom prst="roundRect">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56" name="TextBox 55"/>
          <p:cNvSpPr txBox="1"/>
          <p:nvPr/>
        </p:nvSpPr>
        <p:spPr>
          <a:xfrm>
            <a:off x="524094" y="5768429"/>
            <a:ext cx="1470824" cy="368029"/>
          </a:xfrm>
          <a:prstGeom prst="rect">
            <a:avLst/>
          </a:prstGeom>
          <a:noFill/>
        </p:spPr>
        <p:txBody>
          <a:bodyPr wrap="square" rtlCol="0">
            <a:spAutoFit/>
          </a:bodyPr>
          <a:lstStyle/>
          <a:p>
            <a:r>
              <a:rPr lang="en-GB" dirty="0"/>
              <a:t>Full pin GW</a:t>
            </a:r>
          </a:p>
        </p:txBody>
      </p:sp>
      <p:sp>
        <p:nvSpPr>
          <p:cNvPr id="58" name="TextBox 57"/>
          <p:cNvSpPr txBox="1"/>
          <p:nvPr/>
        </p:nvSpPr>
        <p:spPr>
          <a:xfrm>
            <a:off x="2387121" y="5773134"/>
            <a:ext cx="1744284" cy="368029"/>
          </a:xfrm>
          <a:prstGeom prst="rect">
            <a:avLst/>
          </a:prstGeom>
          <a:noFill/>
        </p:spPr>
        <p:txBody>
          <a:bodyPr wrap="square" rtlCol="0">
            <a:spAutoFit/>
          </a:bodyPr>
          <a:lstStyle/>
          <a:p>
            <a:r>
              <a:rPr lang="en-GB" dirty="0"/>
              <a:t>Half height GW</a:t>
            </a:r>
          </a:p>
        </p:txBody>
      </p:sp>
      <p:sp>
        <p:nvSpPr>
          <p:cNvPr id="59" name="TextBox 58"/>
          <p:cNvSpPr txBox="1"/>
          <p:nvPr/>
        </p:nvSpPr>
        <p:spPr>
          <a:xfrm>
            <a:off x="4523608" y="5521781"/>
            <a:ext cx="1342260" cy="923330"/>
          </a:xfrm>
          <a:prstGeom prst="rect">
            <a:avLst/>
          </a:prstGeom>
          <a:noFill/>
        </p:spPr>
        <p:txBody>
          <a:bodyPr wrap="square" rtlCol="0">
            <a:spAutoFit/>
          </a:bodyPr>
          <a:lstStyle/>
          <a:p>
            <a:r>
              <a:rPr lang="en-GB" dirty="0"/>
              <a:t>Half wall/half pin GW</a:t>
            </a:r>
          </a:p>
        </p:txBody>
      </p:sp>
      <p:cxnSp>
        <p:nvCxnSpPr>
          <p:cNvPr id="61" name="Straight Arrow Connector 60"/>
          <p:cNvCxnSpPr>
            <a:stCxn id="107" idx="2"/>
            <a:endCxn id="55" idx="0"/>
          </p:cNvCxnSpPr>
          <p:nvPr/>
        </p:nvCxnSpPr>
        <p:spPr>
          <a:xfrm flipH="1">
            <a:off x="3083271" y="2805057"/>
            <a:ext cx="3859281" cy="1123115"/>
          </a:xfrm>
          <a:prstGeom prst="straightConnector1">
            <a:avLst/>
          </a:prstGeom>
          <a:ln w="38100">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0641901" y="5281051"/>
            <a:ext cx="1559859" cy="369332"/>
          </a:xfrm>
          <a:prstGeom prst="rect">
            <a:avLst/>
          </a:prstGeom>
          <a:noFill/>
        </p:spPr>
        <p:txBody>
          <a:bodyPr wrap="square" rtlCol="0">
            <a:spAutoFit/>
          </a:bodyPr>
          <a:lstStyle/>
          <a:p>
            <a:r>
              <a:rPr lang="en-GB" dirty="0"/>
              <a:t>Ridge</a:t>
            </a:r>
          </a:p>
        </p:txBody>
      </p:sp>
      <p:sp>
        <p:nvSpPr>
          <p:cNvPr id="73" name="TextBox 72"/>
          <p:cNvSpPr txBox="1"/>
          <p:nvPr/>
        </p:nvSpPr>
        <p:spPr>
          <a:xfrm>
            <a:off x="8432645" y="6231002"/>
            <a:ext cx="1559859" cy="369332"/>
          </a:xfrm>
          <a:prstGeom prst="rect">
            <a:avLst/>
          </a:prstGeom>
          <a:noFill/>
        </p:spPr>
        <p:txBody>
          <a:bodyPr wrap="square" rtlCol="0">
            <a:spAutoFit/>
          </a:bodyPr>
          <a:lstStyle/>
          <a:p>
            <a:r>
              <a:rPr lang="en-GB" dirty="0"/>
              <a:t>Corrugation</a:t>
            </a:r>
          </a:p>
        </p:txBody>
      </p:sp>
      <p:sp>
        <p:nvSpPr>
          <p:cNvPr id="75" name="Rounded Rectangle 74"/>
          <p:cNvSpPr/>
          <p:nvPr/>
        </p:nvSpPr>
        <p:spPr>
          <a:xfrm>
            <a:off x="6352096" y="3959204"/>
            <a:ext cx="5696068" cy="2641130"/>
          </a:xfrm>
          <a:prstGeom prst="roundRect">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pSp>
        <p:nvGrpSpPr>
          <p:cNvPr id="141" name="Group 140"/>
          <p:cNvGrpSpPr/>
          <p:nvPr/>
        </p:nvGrpSpPr>
        <p:grpSpPr>
          <a:xfrm>
            <a:off x="6504438" y="4366894"/>
            <a:ext cx="1962936" cy="847803"/>
            <a:chOff x="8570038" y="3425641"/>
            <a:chExt cx="1930427" cy="901309"/>
          </a:xfrm>
        </p:grpSpPr>
        <p:pic>
          <p:nvPicPr>
            <p:cNvPr id="67" name="Picture 66"/>
            <p:cNvPicPr>
              <a:picLocks noChangeAspect="1"/>
            </p:cNvPicPr>
            <p:nvPr/>
          </p:nvPicPr>
          <p:blipFill rotWithShape="1">
            <a:blip r:embed="rId8" cstate="hqprint">
              <a:extLst>
                <a:ext uri="{28A0092B-C50C-407E-A947-70E740481C1C}">
                  <a14:useLocalDpi xmlns:a14="http://schemas.microsoft.com/office/drawing/2010/main" val="0"/>
                </a:ext>
              </a:extLst>
            </a:blip>
            <a:srcRect l="28853" t="39080" r="37088" b="16291"/>
            <a:stretch/>
          </p:blipFill>
          <p:spPr>
            <a:xfrm>
              <a:off x="8731874" y="3425641"/>
              <a:ext cx="1474175" cy="901309"/>
            </a:xfrm>
            <a:prstGeom prst="rect">
              <a:avLst/>
            </a:prstGeom>
          </p:spPr>
        </p:pic>
        <p:grpSp>
          <p:nvGrpSpPr>
            <p:cNvPr id="88" name="Group 87"/>
            <p:cNvGrpSpPr/>
            <p:nvPr/>
          </p:nvGrpSpPr>
          <p:grpSpPr>
            <a:xfrm>
              <a:off x="10092720" y="3864598"/>
              <a:ext cx="407745" cy="95702"/>
              <a:chOff x="9961442" y="3902217"/>
              <a:chExt cx="533528" cy="154165"/>
            </a:xfrm>
          </p:grpSpPr>
          <p:sp>
            <p:nvSpPr>
              <p:cNvPr id="84" name="Oval 83"/>
              <p:cNvSpPr/>
              <p:nvPr/>
            </p:nvSpPr>
            <p:spPr>
              <a:xfrm flipV="1">
                <a:off x="10152032"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86" name="Oval 85"/>
              <p:cNvSpPr/>
              <p:nvPr/>
            </p:nvSpPr>
            <p:spPr>
              <a:xfrm flipV="1">
                <a:off x="10375380"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87" name="Oval 86"/>
              <p:cNvSpPr/>
              <p:nvPr/>
            </p:nvSpPr>
            <p:spPr>
              <a:xfrm flipV="1">
                <a:off x="9961442" y="3903982"/>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nvGrpSpPr>
            <p:cNvPr id="89" name="Group 88"/>
            <p:cNvGrpSpPr/>
            <p:nvPr/>
          </p:nvGrpSpPr>
          <p:grpSpPr>
            <a:xfrm>
              <a:off x="8570038" y="3877998"/>
              <a:ext cx="281358" cy="93409"/>
              <a:chOff x="9961442" y="3902217"/>
              <a:chExt cx="533528" cy="154165"/>
            </a:xfrm>
          </p:grpSpPr>
          <p:sp>
            <p:nvSpPr>
              <p:cNvPr id="90" name="Oval 89"/>
              <p:cNvSpPr/>
              <p:nvPr/>
            </p:nvSpPr>
            <p:spPr>
              <a:xfrm flipV="1">
                <a:off x="10152032"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91" name="Oval 90"/>
              <p:cNvSpPr/>
              <p:nvPr/>
            </p:nvSpPr>
            <p:spPr>
              <a:xfrm flipV="1">
                <a:off x="10375380"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92" name="Oval 91"/>
              <p:cNvSpPr/>
              <p:nvPr/>
            </p:nvSpPr>
            <p:spPr>
              <a:xfrm flipV="1">
                <a:off x="9961442" y="3903982"/>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grpSp>
        <p:nvGrpSpPr>
          <p:cNvPr id="93" name="Group 92"/>
          <p:cNvGrpSpPr/>
          <p:nvPr/>
        </p:nvGrpSpPr>
        <p:grpSpPr>
          <a:xfrm>
            <a:off x="11342417" y="1796337"/>
            <a:ext cx="447964" cy="78848"/>
            <a:chOff x="9961442" y="3902217"/>
            <a:chExt cx="533528" cy="154165"/>
          </a:xfrm>
        </p:grpSpPr>
        <p:sp>
          <p:nvSpPr>
            <p:cNvPr id="94" name="Oval 93"/>
            <p:cNvSpPr/>
            <p:nvPr/>
          </p:nvSpPr>
          <p:spPr>
            <a:xfrm flipV="1">
              <a:off x="10152032"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95" name="Oval 94"/>
            <p:cNvSpPr/>
            <p:nvPr/>
          </p:nvSpPr>
          <p:spPr>
            <a:xfrm flipV="1">
              <a:off x="10375380"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96" name="Oval 95"/>
            <p:cNvSpPr/>
            <p:nvPr/>
          </p:nvSpPr>
          <p:spPr>
            <a:xfrm flipV="1">
              <a:off x="9961442" y="3903982"/>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sp>
        <p:nvSpPr>
          <p:cNvPr id="102" name="Rectangle 101"/>
          <p:cNvSpPr/>
          <p:nvPr/>
        </p:nvSpPr>
        <p:spPr>
          <a:xfrm>
            <a:off x="2545052" y="948915"/>
            <a:ext cx="1433479" cy="216615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Rectangle 106"/>
          <p:cNvSpPr/>
          <p:nvPr/>
        </p:nvSpPr>
        <p:spPr>
          <a:xfrm>
            <a:off x="5860552" y="1188027"/>
            <a:ext cx="2163999" cy="161703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Rectangle 112"/>
          <p:cNvSpPr/>
          <p:nvPr/>
        </p:nvSpPr>
        <p:spPr>
          <a:xfrm>
            <a:off x="8096915" y="1626720"/>
            <a:ext cx="1171490" cy="958888"/>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TextBox 114"/>
          <p:cNvSpPr txBox="1"/>
          <p:nvPr/>
        </p:nvSpPr>
        <p:spPr>
          <a:xfrm>
            <a:off x="4117498" y="1425912"/>
            <a:ext cx="1509604" cy="369332"/>
          </a:xfrm>
          <a:prstGeom prst="rect">
            <a:avLst/>
          </a:prstGeom>
          <a:noFill/>
        </p:spPr>
        <p:txBody>
          <a:bodyPr wrap="square" rtlCol="0">
            <a:spAutoFit/>
          </a:bodyPr>
          <a:lstStyle/>
          <a:p>
            <a:r>
              <a:rPr lang="en-GB" b="1" dirty="0">
                <a:solidFill>
                  <a:schemeClr val="accent5"/>
                </a:solidFill>
              </a:rPr>
              <a:t>REPLACED BY</a:t>
            </a:r>
          </a:p>
        </p:txBody>
      </p:sp>
      <p:sp>
        <p:nvSpPr>
          <p:cNvPr id="117" name="TextBox 116"/>
          <p:cNvSpPr txBox="1"/>
          <p:nvPr/>
        </p:nvSpPr>
        <p:spPr>
          <a:xfrm>
            <a:off x="462293" y="3489280"/>
            <a:ext cx="1736557" cy="369332"/>
          </a:xfrm>
          <a:prstGeom prst="rect">
            <a:avLst/>
          </a:prstGeom>
          <a:noFill/>
        </p:spPr>
        <p:txBody>
          <a:bodyPr wrap="square" rtlCol="0">
            <a:spAutoFit/>
          </a:bodyPr>
          <a:lstStyle/>
          <a:p>
            <a:r>
              <a:rPr lang="en-GB" b="1" dirty="0">
                <a:solidFill>
                  <a:srgbClr val="C00000"/>
                </a:solidFill>
              </a:rPr>
              <a:t>TYPES OF PINS</a:t>
            </a:r>
          </a:p>
        </p:txBody>
      </p:sp>
      <p:sp>
        <p:nvSpPr>
          <p:cNvPr id="118" name="TextBox 117"/>
          <p:cNvSpPr txBox="1"/>
          <p:nvPr/>
        </p:nvSpPr>
        <p:spPr>
          <a:xfrm>
            <a:off x="8746801" y="3493892"/>
            <a:ext cx="3445199" cy="369332"/>
          </a:xfrm>
          <a:prstGeom prst="rect">
            <a:avLst/>
          </a:prstGeom>
          <a:noFill/>
        </p:spPr>
        <p:txBody>
          <a:bodyPr wrap="square" rtlCol="0">
            <a:spAutoFit/>
          </a:bodyPr>
          <a:lstStyle/>
          <a:p>
            <a:r>
              <a:rPr lang="en-GB" b="1" dirty="0">
                <a:solidFill>
                  <a:srgbClr val="C00000"/>
                </a:solidFill>
              </a:rPr>
              <a:t>TYPES OF GAP WAVEGUIDE SWSs</a:t>
            </a:r>
          </a:p>
        </p:txBody>
      </p:sp>
      <p:grpSp>
        <p:nvGrpSpPr>
          <p:cNvPr id="143" name="Group 142"/>
          <p:cNvGrpSpPr/>
          <p:nvPr/>
        </p:nvGrpSpPr>
        <p:grpSpPr>
          <a:xfrm>
            <a:off x="9984564" y="4249708"/>
            <a:ext cx="1924813" cy="985096"/>
            <a:chOff x="9848598" y="4390795"/>
            <a:chExt cx="1924813" cy="985096"/>
          </a:xfrm>
        </p:grpSpPr>
        <p:pic>
          <p:nvPicPr>
            <p:cNvPr id="68" name="Picture 67"/>
            <p:cNvPicPr>
              <a:picLocks noChangeAspect="1"/>
            </p:cNvPicPr>
            <p:nvPr/>
          </p:nvPicPr>
          <p:blipFill rotWithShape="1">
            <a:blip r:embed="rId9" cstate="hqprint">
              <a:extLst>
                <a:ext uri="{28A0092B-C50C-407E-A947-70E740481C1C}">
                  <a14:useLocalDpi xmlns:a14="http://schemas.microsoft.com/office/drawing/2010/main" val="0"/>
                </a:ext>
              </a:extLst>
            </a:blip>
            <a:srcRect l="28147" t="39268" r="37264" b="16860"/>
            <a:stretch/>
          </p:blipFill>
          <p:spPr>
            <a:xfrm>
              <a:off x="10010609" y="4390795"/>
              <a:ext cx="1664473" cy="985096"/>
            </a:xfrm>
            <a:prstGeom prst="rect">
              <a:avLst/>
            </a:prstGeom>
          </p:spPr>
        </p:pic>
        <p:grpSp>
          <p:nvGrpSpPr>
            <p:cNvPr id="121" name="Group 120"/>
            <p:cNvGrpSpPr/>
            <p:nvPr/>
          </p:nvGrpSpPr>
          <p:grpSpPr>
            <a:xfrm>
              <a:off x="9848598" y="4836638"/>
              <a:ext cx="281358" cy="93409"/>
              <a:chOff x="9961442" y="3902217"/>
              <a:chExt cx="533528" cy="154165"/>
            </a:xfrm>
          </p:grpSpPr>
          <p:sp>
            <p:nvSpPr>
              <p:cNvPr id="122" name="Oval 121"/>
              <p:cNvSpPr/>
              <p:nvPr/>
            </p:nvSpPr>
            <p:spPr>
              <a:xfrm flipV="1">
                <a:off x="10152032"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3" name="Oval 122"/>
              <p:cNvSpPr/>
              <p:nvPr/>
            </p:nvSpPr>
            <p:spPr>
              <a:xfrm flipV="1">
                <a:off x="10375380"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4" name="Oval 123"/>
              <p:cNvSpPr/>
              <p:nvPr/>
            </p:nvSpPr>
            <p:spPr>
              <a:xfrm flipV="1">
                <a:off x="9961442" y="3903982"/>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nvGrpSpPr>
            <p:cNvPr id="125" name="Group 124"/>
            <p:cNvGrpSpPr/>
            <p:nvPr/>
          </p:nvGrpSpPr>
          <p:grpSpPr>
            <a:xfrm>
              <a:off x="11492053" y="4894077"/>
              <a:ext cx="281358" cy="93409"/>
              <a:chOff x="9961442" y="3902217"/>
              <a:chExt cx="533528" cy="154165"/>
            </a:xfrm>
          </p:grpSpPr>
          <p:sp>
            <p:nvSpPr>
              <p:cNvPr id="126" name="Oval 125"/>
              <p:cNvSpPr/>
              <p:nvPr/>
            </p:nvSpPr>
            <p:spPr>
              <a:xfrm flipV="1">
                <a:off x="10152032"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7" name="Oval 126"/>
              <p:cNvSpPr/>
              <p:nvPr/>
            </p:nvSpPr>
            <p:spPr>
              <a:xfrm flipV="1">
                <a:off x="10375380"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8" name="Oval 127"/>
              <p:cNvSpPr/>
              <p:nvPr/>
            </p:nvSpPr>
            <p:spPr>
              <a:xfrm flipV="1">
                <a:off x="9961442" y="3903982"/>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grpSp>
        <p:nvGrpSpPr>
          <p:cNvPr id="142" name="Group 141"/>
          <p:cNvGrpSpPr/>
          <p:nvPr/>
        </p:nvGrpSpPr>
        <p:grpSpPr>
          <a:xfrm>
            <a:off x="8070245" y="5214697"/>
            <a:ext cx="2032103" cy="1056340"/>
            <a:chOff x="8251972" y="5394522"/>
            <a:chExt cx="2032103" cy="1056340"/>
          </a:xfrm>
        </p:grpSpPr>
        <p:pic>
          <p:nvPicPr>
            <p:cNvPr id="71" name="Picture 70"/>
            <p:cNvPicPr>
              <a:picLocks noChangeAspect="1"/>
            </p:cNvPicPr>
            <p:nvPr/>
          </p:nvPicPr>
          <p:blipFill rotWithShape="1">
            <a:blip r:embed="rId10" cstate="hqprint">
              <a:extLst>
                <a:ext uri="{28A0092B-C50C-407E-A947-70E740481C1C}">
                  <a14:useLocalDpi xmlns:a14="http://schemas.microsoft.com/office/drawing/2010/main" val="0"/>
                </a:ext>
              </a:extLst>
            </a:blip>
            <a:srcRect l="28940" t="39269" r="36295" b="16670"/>
            <a:stretch/>
          </p:blipFill>
          <p:spPr>
            <a:xfrm>
              <a:off x="8425569" y="5394522"/>
              <a:ext cx="1786258" cy="1056340"/>
            </a:xfrm>
            <a:prstGeom prst="rect">
              <a:avLst/>
            </a:prstGeom>
          </p:spPr>
        </p:pic>
        <p:grpSp>
          <p:nvGrpSpPr>
            <p:cNvPr id="129" name="Group 128"/>
            <p:cNvGrpSpPr/>
            <p:nvPr/>
          </p:nvGrpSpPr>
          <p:grpSpPr>
            <a:xfrm>
              <a:off x="8251972" y="5889138"/>
              <a:ext cx="281358" cy="93409"/>
              <a:chOff x="9961442" y="3902217"/>
              <a:chExt cx="533528" cy="154165"/>
            </a:xfrm>
          </p:grpSpPr>
          <p:sp>
            <p:nvSpPr>
              <p:cNvPr id="130" name="Oval 129"/>
              <p:cNvSpPr/>
              <p:nvPr/>
            </p:nvSpPr>
            <p:spPr>
              <a:xfrm flipV="1">
                <a:off x="10152032"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31" name="Oval 130"/>
              <p:cNvSpPr/>
              <p:nvPr/>
            </p:nvSpPr>
            <p:spPr>
              <a:xfrm flipV="1">
                <a:off x="10375380"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32" name="Oval 131"/>
              <p:cNvSpPr/>
              <p:nvPr/>
            </p:nvSpPr>
            <p:spPr>
              <a:xfrm flipV="1">
                <a:off x="9961442" y="3903982"/>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nvGrpSpPr>
            <p:cNvPr id="133" name="Group 132"/>
            <p:cNvGrpSpPr/>
            <p:nvPr/>
          </p:nvGrpSpPr>
          <p:grpSpPr>
            <a:xfrm>
              <a:off x="10002717" y="5935308"/>
              <a:ext cx="281358" cy="93409"/>
              <a:chOff x="9961442" y="3902217"/>
              <a:chExt cx="533528" cy="154165"/>
            </a:xfrm>
          </p:grpSpPr>
          <p:sp>
            <p:nvSpPr>
              <p:cNvPr id="134" name="Oval 133"/>
              <p:cNvSpPr/>
              <p:nvPr/>
            </p:nvSpPr>
            <p:spPr>
              <a:xfrm flipV="1">
                <a:off x="10152032"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35" name="Oval 134"/>
              <p:cNvSpPr/>
              <p:nvPr/>
            </p:nvSpPr>
            <p:spPr>
              <a:xfrm flipV="1">
                <a:off x="10375380" y="3902217"/>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36" name="Oval 135"/>
              <p:cNvSpPr/>
              <p:nvPr/>
            </p:nvSpPr>
            <p:spPr>
              <a:xfrm flipV="1">
                <a:off x="9961442" y="3903982"/>
                <a:ext cx="11959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3770612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198" y="190047"/>
            <a:ext cx="10515600" cy="1325563"/>
          </a:xfrm>
        </p:spPr>
        <p:txBody>
          <a:bodyPr>
            <a:normAutofit/>
          </a:bodyPr>
          <a:lstStyle/>
          <a:p>
            <a:r>
              <a:rPr lang="en-GB" sz="2800" dirty="0">
                <a:solidFill>
                  <a:srgbClr val="C00000"/>
                </a:solidFill>
              </a:rPr>
              <a:t>Unit cell air gap study</a:t>
            </a:r>
          </a:p>
        </p:txBody>
      </p:sp>
      <p:pic>
        <p:nvPicPr>
          <p:cNvPr id="7" name="Picture 6"/>
          <p:cNvPicPr>
            <a:picLocks noChangeAspect="1"/>
          </p:cNvPicPr>
          <p:nvPr/>
        </p:nvPicPr>
        <p:blipFill>
          <a:blip r:embed="rId3"/>
          <a:stretch>
            <a:fillRect/>
          </a:stretch>
        </p:blipFill>
        <p:spPr>
          <a:xfrm>
            <a:off x="6082428" y="1161826"/>
            <a:ext cx="6434473" cy="4934152"/>
          </a:xfrm>
          <a:prstGeom prst="rect">
            <a:avLst/>
          </a:prstGeom>
        </p:spPr>
      </p:pic>
      <p:grpSp>
        <p:nvGrpSpPr>
          <p:cNvPr id="10" name="Group 9"/>
          <p:cNvGrpSpPr/>
          <p:nvPr/>
        </p:nvGrpSpPr>
        <p:grpSpPr>
          <a:xfrm>
            <a:off x="9334940" y="1820390"/>
            <a:ext cx="1744284" cy="1944205"/>
            <a:chOff x="2783492" y="4305408"/>
            <a:chExt cx="1744284" cy="1944205"/>
          </a:xfrm>
        </p:grpSpPr>
        <p:pic>
          <p:nvPicPr>
            <p:cNvPr id="8" name="Picture 7"/>
            <p:cNvPicPr>
              <a:picLocks noChangeAspect="1"/>
            </p:cNvPicPr>
            <p:nvPr/>
          </p:nvPicPr>
          <p:blipFill rotWithShape="1">
            <a:blip r:embed="rId4" cstate="hqprint">
              <a:extLst>
                <a:ext uri="{28A0092B-C50C-407E-A947-70E740481C1C}">
                  <a14:useLocalDpi xmlns:a14="http://schemas.microsoft.com/office/drawing/2010/main" val="0"/>
                </a:ext>
              </a:extLst>
            </a:blip>
            <a:srcRect l="34986" t="15270" r="34839" b="18699"/>
            <a:stretch/>
          </p:blipFill>
          <p:spPr>
            <a:xfrm>
              <a:off x="3034914" y="4305408"/>
              <a:ext cx="1206018" cy="1447222"/>
            </a:xfrm>
            <a:prstGeom prst="rect">
              <a:avLst/>
            </a:prstGeom>
          </p:spPr>
        </p:pic>
        <p:sp>
          <p:nvSpPr>
            <p:cNvPr id="9" name="TextBox 8"/>
            <p:cNvSpPr txBox="1"/>
            <p:nvPr/>
          </p:nvSpPr>
          <p:spPr>
            <a:xfrm>
              <a:off x="2783492" y="5881584"/>
              <a:ext cx="1744284" cy="368029"/>
            </a:xfrm>
            <a:prstGeom prst="rect">
              <a:avLst/>
            </a:prstGeom>
            <a:noFill/>
          </p:spPr>
          <p:txBody>
            <a:bodyPr wrap="square" rtlCol="0">
              <a:spAutoFit/>
            </a:bodyPr>
            <a:lstStyle/>
            <a:p>
              <a:r>
                <a:rPr lang="en-GB" dirty="0"/>
                <a:t>Half height GW</a:t>
              </a:r>
            </a:p>
          </p:txBody>
        </p:sp>
      </p:grpSp>
      <p:pic>
        <p:nvPicPr>
          <p:cNvPr id="11" name="Picture 10"/>
          <p:cNvPicPr>
            <a:picLocks noChangeAspect="1"/>
          </p:cNvPicPr>
          <p:nvPr/>
        </p:nvPicPr>
        <p:blipFill>
          <a:blip r:embed="rId5"/>
          <a:stretch>
            <a:fillRect/>
          </a:stretch>
        </p:blipFill>
        <p:spPr>
          <a:xfrm>
            <a:off x="316198" y="1161826"/>
            <a:ext cx="6434473" cy="4934152"/>
          </a:xfrm>
          <a:prstGeom prst="rect">
            <a:avLst/>
          </a:prstGeom>
        </p:spPr>
      </p:pic>
      <p:grpSp>
        <p:nvGrpSpPr>
          <p:cNvPr id="14" name="Group 13"/>
          <p:cNvGrpSpPr/>
          <p:nvPr/>
        </p:nvGrpSpPr>
        <p:grpSpPr>
          <a:xfrm>
            <a:off x="2010122" y="3162748"/>
            <a:ext cx="1582932" cy="2054848"/>
            <a:chOff x="1126360" y="4258496"/>
            <a:chExt cx="1470824" cy="1827788"/>
          </a:xfrm>
        </p:grpSpPr>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33618" t="15703" r="34088" b="20415"/>
            <a:stretch/>
          </p:blipFill>
          <p:spPr>
            <a:xfrm>
              <a:off x="1195624" y="4258496"/>
              <a:ext cx="1332296" cy="1457980"/>
            </a:xfrm>
            <a:prstGeom prst="rect">
              <a:avLst/>
            </a:prstGeom>
          </p:spPr>
        </p:pic>
        <p:sp>
          <p:nvSpPr>
            <p:cNvPr id="13" name="TextBox 12"/>
            <p:cNvSpPr txBox="1"/>
            <p:nvPr/>
          </p:nvSpPr>
          <p:spPr>
            <a:xfrm>
              <a:off x="1126360" y="5718255"/>
              <a:ext cx="1470824" cy="368029"/>
            </a:xfrm>
            <a:prstGeom prst="rect">
              <a:avLst/>
            </a:prstGeom>
            <a:noFill/>
          </p:spPr>
          <p:txBody>
            <a:bodyPr wrap="square" rtlCol="0">
              <a:spAutoFit/>
            </a:bodyPr>
            <a:lstStyle/>
            <a:p>
              <a:r>
                <a:rPr lang="en-GB" dirty="0"/>
                <a:t>Full pin GW</a:t>
              </a:r>
            </a:p>
          </p:txBody>
        </p:sp>
      </p:grpSp>
      <p:sp>
        <p:nvSpPr>
          <p:cNvPr id="4" name="TextBox 3">
            <a:extLst>
              <a:ext uri="{FF2B5EF4-FFF2-40B4-BE49-F238E27FC236}">
                <a16:creationId xmlns:a16="http://schemas.microsoft.com/office/drawing/2014/main" id="{78160670-5A19-B1BD-A022-482DA7CE3289}"/>
              </a:ext>
            </a:extLst>
          </p:cNvPr>
          <p:cNvSpPr txBox="1"/>
          <p:nvPr/>
        </p:nvSpPr>
        <p:spPr>
          <a:xfrm>
            <a:off x="3380925" y="6160698"/>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636105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16">
            <a:extLst>
              <a:ext uri="{FF2B5EF4-FFF2-40B4-BE49-F238E27FC236}">
                <a16:creationId xmlns:a16="http://schemas.microsoft.com/office/drawing/2014/main" id="{D6B40EE1-545B-44B1-AC7B-86667387D8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8489" y="4237629"/>
            <a:ext cx="11455022" cy="211189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41248" y="4366736"/>
            <a:ext cx="10506456" cy="1197864"/>
          </a:xfrm>
        </p:spPr>
        <p:txBody>
          <a:bodyPr vert="horz" lIns="91440" tIns="45720" rIns="91440" bIns="45720" rtlCol="0" anchor="b">
            <a:normAutofit/>
          </a:bodyPr>
          <a:lstStyle/>
          <a:p>
            <a:pPr algn="ctr"/>
            <a:r>
              <a:rPr lang="en-US" sz="5000" dirty="0">
                <a:solidFill>
                  <a:srgbClr val="C00000"/>
                </a:solidFill>
              </a:rPr>
              <a:t>Gap waveguide pins – Varying pin rows</a:t>
            </a:r>
          </a:p>
        </p:txBody>
      </p:sp>
      <p:pic>
        <p:nvPicPr>
          <p:cNvPr id="4" name="Picture 3" descr="Diagram&#10;&#10;Description automatically generated">
            <a:extLst>
              <a:ext uri="{FF2B5EF4-FFF2-40B4-BE49-F238E27FC236}">
                <a16:creationId xmlns:a16="http://schemas.microsoft.com/office/drawing/2014/main" id="{1318227E-5816-69FD-645C-FCA1BC157417}"/>
              </a:ext>
            </a:extLst>
          </p:cNvPr>
          <p:cNvPicPr>
            <a:picLocks noChangeAspect="1"/>
          </p:cNvPicPr>
          <p:nvPr/>
        </p:nvPicPr>
        <p:blipFill rotWithShape="1">
          <a:blip r:embed="rId3">
            <a:extLst>
              <a:ext uri="{28A0092B-C50C-407E-A947-70E740481C1C}">
                <a14:useLocalDpi xmlns:a14="http://schemas.microsoft.com/office/drawing/2010/main" val="0"/>
              </a:ext>
            </a:extLst>
          </a:blip>
          <a:srcRect l="-460" t="32930" r="-1858" b="8294"/>
          <a:stretch/>
        </p:blipFill>
        <p:spPr>
          <a:xfrm>
            <a:off x="410749" y="261870"/>
            <a:ext cx="5494372" cy="3757396"/>
          </a:xfrm>
          <a:prstGeom prst="rect">
            <a:avLst/>
          </a:prstGeom>
        </p:spPr>
      </p:pic>
      <p:pic>
        <p:nvPicPr>
          <p:cNvPr id="7" name="Picture 6" descr="Diagram&#10;&#10;Description automatically generated">
            <a:extLst>
              <a:ext uri="{FF2B5EF4-FFF2-40B4-BE49-F238E27FC236}">
                <a16:creationId xmlns:a16="http://schemas.microsoft.com/office/drawing/2014/main" id="{F4A2565A-F352-9BC6-D452-8E39E6505118}"/>
              </a:ext>
            </a:extLst>
          </p:cNvPr>
          <p:cNvPicPr>
            <a:picLocks noChangeAspect="1"/>
          </p:cNvPicPr>
          <p:nvPr/>
        </p:nvPicPr>
        <p:blipFill rotWithShape="1">
          <a:blip r:embed="rId3">
            <a:extLst>
              <a:ext uri="{28A0092B-C50C-407E-A947-70E740481C1C}">
                <a14:useLocalDpi xmlns:a14="http://schemas.microsoft.com/office/drawing/2010/main" val="0"/>
              </a:ext>
            </a:extLst>
          </a:blip>
          <a:srcRect l="-1689" r="1689" b="74480"/>
          <a:stretch/>
        </p:blipFill>
        <p:spPr>
          <a:xfrm>
            <a:off x="6244617" y="1293107"/>
            <a:ext cx="5578893" cy="1694919"/>
          </a:xfrm>
          <a:prstGeom prst="rect">
            <a:avLst/>
          </a:prstGeom>
        </p:spPr>
      </p:pic>
      <p:sp>
        <p:nvSpPr>
          <p:cNvPr id="5" name="TextBox 4">
            <a:extLst>
              <a:ext uri="{FF2B5EF4-FFF2-40B4-BE49-F238E27FC236}">
                <a16:creationId xmlns:a16="http://schemas.microsoft.com/office/drawing/2014/main" id="{4E7998D3-8DAF-7572-7C2E-4E3B67CCBB4C}"/>
              </a:ext>
            </a:extLst>
          </p:cNvPr>
          <p:cNvSpPr txBox="1"/>
          <p:nvPr/>
        </p:nvSpPr>
        <p:spPr>
          <a:xfrm>
            <a:off x="3309038" y="6419490"/>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1481271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rotWithShape="1">
          <a:blip r:embed="rId3" cstate="print">
            <a:extLst>
              <a:ext uri="{28A0092B-C50C-407E-A947-70E740481C1C}">
                <a14:useLocalDpi xmlns:a14="http://schemas.microsoft.com/office/drawing/2010/main" val="0"/>
              </a:ext>
            </a:extLst>
          </a:blip>
          <a:srcRect l="18176" t="20485" r="21735" b="7491"/>
          <a:stretch/>
        </p:blipFill>
        <p:spPr>
          <a:xfrm>
            <a:off x="4027575" y="4167399"/>
            <a:ext cx="4595539" cy="2530584"/>
          </a:xfrm>
          <a:prstGeom prst="rect">
            <a:avLst/>
          </a:prstGeom>
        </p:spPr>
      </p:pic>
      <p:sp>
        <p:nvSpPr>
          <p:cNvPr id="2" name="Title 1"/>
          <p:cNvSpPr>
            <a:spLocks noGrp="1"/>
          </p:cNvSpPr>
          <p:nvPr>
            <p:ph type="title"/>
          </p:nvPr>
        </p:nvSpPr>
        <p:spPr>
          <a:xfrm>
            <a:off x="216397" y="-28866"/>
            <a:ext cx="10515600" cy="1325563"/>
          </a:xfrm>
        </p:spPr>
        <p:txBody>
          <a:bodyPr>
            <a:normAutofit/>
          </a:bodyPr>
          <a:lstStyle/>
          <a:p>
            <a:r>
              <a:rPr lang="en-GB" sz="2800" dirty="0">
                <a:solidFill>
                  <a:srgbClr val="C00000"/>
                </a:solidFill>
              </a:rPr>
              <a:t>Designed SWS</a:t>
            </a:r>
          </a:p>
        </p:txBody>
      </p:sp>
      <p:graphicFrame>
        <p:nvGraphicFramePr>
          <p:cNvPr id="23" name="Table 22"/>
          <p:cNvGraphicFramePr>
            <a:graphicFrameLocks noGrp="1"/>
          </p:cNvGraphicFramePr>
          <p:nvPr>
            <p:extLst>
              <p:ext uri="{D42A27DB-BD31-4B8C-83A1-F6EECF244321}">
                <p14:modId xmlns:p14="http://schemas.microsoft.com/office/powerpoint/2010/main" val="408945047"/>
              </p:ext>
            </p:extLst>
          </p:nvPr>
        </p:nvGraphicFramePr>
        <p:xfrm>
          <a:off x="9046346" y="3040159"/>
          <a:ext cx="2797824" cy="3566160"/>
        </p:xfrm>
        <a:graphic>
          <a:graphicData uri="http://schemas.openxmlformats.org/drawingml/2006/table">
            <a:tbl>
              <a:tblPr>
                <a:tableStyleId>{5C22544A-7EE6-4342-B048-85BDC9FD1C3A}</a:tableStyleId>
              </a:tblPr>
              <a:tblGrid>
                <a:gridCol w="1458167">
                  <a:extLst>
                    <a:ext uri="{9D8B030D-6E8A-4147-A177-3AD203B41FA5}">
                      <a16:colId xmlns:a16="http://schemas.microsoft.com/office/drawing/2014/main" val="1669401442"/>
                    </a:ext>
                  </a:extLst>
                </a:gridCol>
                <a:gridCol w="1339657">
                  <a:extLst>
                    <a:ext uri="{9D8B030D-6E8A-4147-A177-3AD203B41FA5}">
                      <a16:colId xmlns:a16="http://schemas.microsoft.com/office/drawing/2014/main" val="3075986614"/>
                    </a:ext>
                  </a:extLst>
                </a:gridCol>
              </a:tblGrid>
              <a:tr h="504904">
                <a:tc>
                  <a:txBody>
                    <a:bodyPr/>
                    <a:lstStyle/>
                    <a:p>
                      <a:pPr algn="ctr">
                        <a:spcAft>
                          <a:spcPts val="0"/>
                        </a:spcAft>
                      </a:pPr>
                      <a:r>
                        <a:rPr lang="en-GB" sz="1800" dirty="0">
                          <a:effectLst/>
                        </a:rPr>
                        <a:t>Parameter</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Dimension (mm)</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31506779"/>
                  </a:ext>
                </a:extLst>
              </a:tr>
              <a:tr h="252452">
                <a:tc>
                  <a:txBody>
                    <a:bodyPr/>
                    <a:lstStyle/>
                    <a:p>
                      <a:pPr algn="ctr">
                        <a:spcAft>
                          <a:spcPts val="0"/>
                        </a:spcAft>
                      </a:pPr>
                      <a:r>
                        <a:rPr lang="en-GB" sz="1800" dirty="0">
                          <a:effectLst/>
                        </a:rPr>
                        <a:t>b</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1.27</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1480042"/>
                  </a:ext>
                </a:extLst>
              </a:tr>
              <a:tr h="252452">
                <a:tc>
                  <a:txBody>
                    <a:bodyPr/>
                    <a:lstStyle/>
                    <a:p>
                      <a:pPr algn="ctr">
                        <a:spcAft>
                          <a:spcPts val="0"/>
                        </a:spcAft>
                      </a:pPr>
                      <a:r>
                        <a:rPr lang="en-GB" sz="1800" dirty="0">
                          <a:effectLst/>
                        </a:rPr>
                        <a:t>xi</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0.6</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0136949"/>
                  </a:ext>
                </a:extLst>
              </a:tr>
              <a:tr h="252452">
                <a:tc>
                  <a:txBody>
                    <a:bodyPr/>
                    <a:lstStyle/>
                    <a:p>
                      <a:pPr algn="ctr">
                        <a:spcAft>
                          <a:spcPts val="0"/>
                        </a:spcAft>
                      </a:pPr>
                      <a:r>
                        <a:rPr lang="en-GB" sz="1800" dirty="0">
                          <a:effectLst/>
                        </a:rPr>
                        <a:t>hi</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0.46</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8376146"/>
                  </a:ext>
                </a:extLst>
              </a:tr>
              <a:tr h="252452">
                <a:tc>
                  <a:txBody>
                    <a:bodyPr/>
                    <a:lstStyle/>
                    <a:p>
                      <a:pPr algn="ctr">
                        <a:spcAft>
                          <a:spcPts val="0"/>
                        </a:spcAft>
                      </a:pPr>
                      <a:r>
                        <a:rPr lang="en-GB" sz="1800">
                          <a:effectLst/>
                        </a:rPr>
                        <a:t>zi</a:t>
                      </a:r>
                      <a:endParaRPr lang="en-GB" sz="1800" b="1" i="1">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0.31</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7892396"/>
                  </a:ext>
                </a:extLst>
              </a:tr>
              <a:tr h="252452">
                <a:tc>
                  <a:txBody>
                    <a:bodyPr/>
                    <a:lstStyle/>
                    <a:p>
                      <a:pPr algn="ctr">
                        <a:spcAft>
                          <a:spcPts val="0"/>
                        </a:spcAft>
                      </a:pPr>
                      <a:r>
                        <a:rPr lang="en-GB" sz="1800">
                          <a:effectLst/>
                        </a:rPr>
                        <a:t>xo</a:t>
                      </a:r>
                      <a:endParaRPr lang="en-GB" sz="1800" b="1" i="1">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0.47</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00132296"/>
                  </a:ext>
                </a:extLst>
              </a:tr>
              <a:tr h="252452">
                <a:tc>
                  <a:txBody>
                    <a:bodyPr/>
                    <a:lstStyle/>
                    <a:p>
                      <a:pPr algn="ctr">
                        <a:spcAft>
                          <a:spcPts val="0"/>
                        </a:spcAft>
                      </a:pPr>
                      <a:r>
                        <a:rPr lang="en-GB" sz="1800">
                          <a:effectLst/>
                        </a:rPr>
                        <a:t>zo</a:t>
                      </a:r>
                      <a:endParaRPr lang="en-GB" sz="1800" b="1" i="1">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0.58</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9094179"/>
                  </a:ext>
                </a:extLst>
              </a:tr>
              <a:tr h="252452">
                <a:tc>
                  <a:txBody>
                    <a:bodyPr/>
                    <a:lstStyle/>
                    <a:p>
                      <a:pPr algn="ctr">
                        <a:spcAft>
                          <a:spcPts val="0"/>
                        </a:spcAft>
                      </a:pPr>
                      <a:r>
                        <a:rPr lang="en-GB" sz="1800">
                          <a:effectLst/>
                        </a:rPr>
                        <a:t>p</a:t>
                      </a:r>
                      <a:endParaRPr lang="en-GB" sz="1800" b="1" i="1">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1.1</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8051381"/>
                  </a:ext>
                </a:extLst>
              </a:tr>
              <a:tr h="252452">
                <a:tc>
                  <a:txBody>
                    <a:bodyPr/>
                    <a:lstStyle/>
                    <a:p>
                      <a:pPr algn="ctr">
                        <a:spcAft>
                          <a:spcPts val="0"/>
                        </a:spcAft>
                      </a:pPr>
                      <a:r>
                        <a:rPr lang="en-GB" sz="1800">
                          <a:effectLst/>
                        </a:rPr>
                        <a:t>gi</a:t>
                      </a:r>
                      <a:endParaRPr lang="en-GB" sz="1800" b="1" i="1">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0.42</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55094349"/>
                  </a:ext>
                </a:extLst>
              </a:tr>
              <a:tr h="252452">
                <a:tc>
                  <a:txBody>
                    <a:bodyPr/>
                    <a:lstStyle/>
                    <a:p>
                      <a:pPr algn="ctr">
                        <a:spcAft>
                          <a:spcPts val="0"/>
                        </a:spcAft>
                      </a:pPr>
                      <a:r>
                        <a:rPr lang="en-GB" sz="1800" b="0" i="0" dirty="0">
                          <a:effectLst/>
                          <a:latin typeface="+mn-lt"/>
                          <a:ea typeface="Times New Roman" panose="02020603050405020304" pitchFamily="18" charset="0"/>
                        </a:rPr>
                        <a:t>w</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b="0" i="0" dirty="0">
                          <a:effectLst/>
                          <a:latin typeface="+mn-lt"/>
                          <a:ea typeface="+mn-ea"/>
                        </a:rPr>
                        <a:t>0.5</a:t>
                      </a:r>
                      <a:endParaRPr lang="en-GB" sz="1800" b="1" i="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4906775"/>
                  </a:ext>
                </a:extLst>
              </a:tr>
              <a:tr h="252452">
                <a:tc>
                  <a:txBody>
                    <a:bodyPr/>
                    <a:lstStyle/>
                    <a:p>
                      <a:pPr algn="ctr">
                        <a:spcAft>
                          <a:spcPts val="0"/>
                        </a:spcAft>
                      </a:pPr>
                      <a:r>
                        <a:rPr lang="en-GB" sz="1800" b="0" i="0" dirty="0">
                          <a:effectLst/>
                          <a:latin typeface="+mn-lt"/>
                          <a:ea typeface="Times New Roman" panose="02020603050405020304" pitchFamily="18" charset="0"/>
                        </a:rPr>
                        <a:t>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b="0" i="0" dirty="0">
                          <a:effectLst/>
                          <a:latin typeface="+mn-lt"/>
                          <a:ea typeface="Times New Roman" panose="02020603050405020304" pitchFamily="18" charset="0"/>
                        </a:rPr>
                        <a:t>0.61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50219860"/>
                  </a:ext>
                </a:extLst>
              </a:tr>
              <a:tr h="252452">
                <a:tc>
                  <a:txBody>
                    <a:bodyPr/>
                    <a:lstStyle/>
                    <a:p>
                      <a:pPr algn="ctr">
                        <a:spcAft>
                          <a:spcPts val="0"/>
                        </a:spcAft>
                      </a:pPr>
                      <a:r>
                        <a:rPr lang="en-GB" sz="1800" b="0" i="0" dirty="0">
                          <a:effectLst/>
                          <a:latin typeface="+mn-lt"/>
                          <a:ea typeface="Times New Roman" panose="02020603050405020304" pitchFamily="18" charset="0"/>
                        </a:rPr>
                        <a:t>h</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b="0" i="0" dirty="0">
                          <a:effectLst/>
                          <a:latin typeface="+mn-lt"/>
                          <a:ea typeface="Times New Roman" panose="02020603050405020304" pitchFamily="18" charset="0"/>
                        </a:rPr>
                        <a:t>0.05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6614"/>
                  </a:ext>
                </a:extLst>
              </a:tr>
            </a:tbl>
          </a:graphicData>
        </a:graphic>
      </p:graphicFrame>
      <p:sp>
        <p:nvSpPr>
          <p:cNvPr id="25" name="TextBox 24"/>
          <p:cNvSpPr txBox="1"/>
          <p:nvPr/>
        </p:nvSpPr>
        <p:spPr>
          <a:xfrm>
            <a:off x="1145400" y="5166105"/>
            <a:ext cx="2081893" cy="578882"/>
          </a:xfrm>
          <a:prstGeom prst="roundRect">
            <a:avLst/>
          </a:prstGeom>
          <a:noFill/>
          <a:ln>
            <a:noFill/>
          </a:ln>
        </p:spPr>
        <p:txBody>
          <a:bodyPr wrap="square" rtlCol="0">
            <a:spAutoFit/>
          </a:bodyPr>
          <a:lstStyle/>
          <a:p>
            <a:pPr algn="ctr"/>
            <a:r>
              <a:rPr lang="en-GB" sz="2800" b="1" dirty="0">
                <a:solidFill>
                  <a:srgbClr val="C00000"/>
                </a:solidFill>
              </a:rPr>
              <a:t>Top view</a:t>
            </a:r>
          </a:p>
        </p:txBody>
      </p:sp>
      <p:sp>
        <p:nvSpPr>
          <p:cNvPr id="26" name="TextBox 25"/>
          <p:cNvSpPr txBox="1"/>
          <p:nvPr/>
        </p:nvSpPr>
        <p:spPr>
          <a:xfrm>
            <a:off x="5108374" y="3459093"/>
            <a:ext cx="1980503" cy="578882"/>
          </a:xfrm>
          <a:prstGeom prst="roundRect">
            <a:avLst/>
          </a:prstGeom>
          <a:noFill/>
          <a:ln>
            <a:noFill/>
          </a:ln>
        </p:spPr>
        <p:txBody>
          <a:bodyPr wrap="square" rtlCol="0">
            <a:spAutoFit/>
          </a:bodyPr>
          <a:lstStyle/>
          <a:p>
            <a:r>
              <a:rPr lang="en-GB" sz="2800" b="1" dirty="0">
                <a:solidFill>
                  <a:srgbClr val="C00000"/>
                </a:solidFill>
              </a:rPr>
              <a:t>Front view</a:t>
            </a:r>
          </a:p>
        </p:txBody>
      </p:sp>
      <p:sp>
        <p:nvSpPr>
          <p:cNvPr id="32" name="Rectangle 31"/>
          <p:cNvSpPr/>
          <p:nvPr/>
        </p:nvSpPr>
        <p:spPr>
          <a:xfrm>
            <a:off x="578995" y="1069555"/>
            <a:ext cx="11039263" cy="1754326"/>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n-US" dirty="0">
                <a:solidFill>
                  <a:schemeClr val="bg2">
                    <a:lumMod val="25000"/>
                  </a:schemeClr>
                </a:solidFill>
              </a:rPr>
              <a:t>W-band (87-100 GHz) gap waveguide slow wave structure (GW - SWS) for large bandwidth SWS realized by longitudinal central corrugations and gap waveguide for confinement</a:t>
            </a:r>
          </a:p>
          <a:p>
            <a:pPr marL="285750" indent="-285750" algn="just">
              <a:lnSpc>
                <a:spcPct val="150000"/>
              </a:lnSpc>
              <a:buFont typeface="Arial" panose="020B0604020202020204" pitchFamily="34" charset="0"/>
              <a:buChar char="•"/>
            </a:pPr>
            <a:r>
              <a:rPr lang="en-US" dirty="0">
                <a:solidFill>
                  <a:schemeClr val="bg2">
                    <a:lumMod val="25000"/>
                  </a:schemeClr>
                </a:solidFill>
              </a:rPr>
              <a:t>1 row of pins at each side of the corrugation</a:t>
            </a:r>
          </a:p>
          <a:p>
            <a:pPr marL="285750" indent="-285750" algn="just">
              <a:lnSpc>
                <a:spcPct val="150000"/>
              </a:lnSpc>
              <a:buFont typeface="Arial" panose="020B0604020202020204" pitchFamily="34" charset="0"/>
              <a:buChar char="•"/>
            </a:pPr>
            <a:r>
              <a:rPr lang="en-US" dirty="0">
                <a:solidFill>
                  <a:schemeClr val="bg2">
                    <a:lumMod val="25000"/>
                  </a:schemeClr>
                </a:solidFill>
              </a:rPr>
              <a:t>Interaction with sheet beam 1 x 0.2mm, 0.08mm above central corrugation</a:t>
            </a:r>
          </a:p>
        </p:txBody>
      </p:sp>
      <p:pic>
        <p:nvPicPr>
          <p:cNvPr id="37" name="Picture 36"/>
          <p:cNvPicPr>
            <a:picLocks noChangeAspect="1"/>
          </p:cNvPicPr>
          <p:nvPr/>
        </p:nvPicPr>
        <p:blipFill rotWithShape="1">
          <a:blip r:embed="rId4" cstate="print">
            <a:extLst>
              <a:ext uri="{28A0092B-C50C-407E-A947-70E740481C1C}">
                <a14:useLocalDpi xmlns:a14="http://schemas.microsoft.com/office/drawing/2010/main" val="0"/>
              </a:ext>
            </a:extLst>
          </a:blip>
          <a:srcRect l="26117" t="14685" r="9647" b="26882"/>
          <a:stretch/>
        </p:blipFill>
        <p:spPr>
          <a:xfrm>
            <a:off x="430305" y="3227449"/>
            <a:ext cx="3819176" cy="1621052"/>
          </a:xfrm>
          <a:prstGeom prst="rect">
            <a:avLst/>
          </a:prstGeom>
        </p:spPr>
      </p:pic>
      <p:pic>
        <p:nvPicPr>
          <p:cNvPr id="38" name="Picture 37"/>
          <p:cNvPicPr>
            <a:picLocks noChangeAspect="1"/>
          </p:cNvPicPr>
          <p:nvPr/>
        </p:nvPicPr>
        <p:blipFill rotWithShape="1">
          <a:blip r:embed="rId5">
            <a:extLst>
              <a:ext uri="{28A0092B-C50C-407E-A947-70E740481C1C}">
                <a14:useLocalDpi xmlns:a14="http://schemas.microsoft.com/office/drawing/2010/main" val="0"/>
              </a:ext>
            </a:extLst>
          </a:blip>
          <a:srcRect l="45000" t="59313" r="33030" b="15726"/>
          <a:stretch/>
        </p:blipFill>
        <p:spPr>
          <a:xfrm>
            <a:off x="8745967" y="1685113"/>
            <a:ext cx="2678654" cy="1420010"/>
          </a:xfrm>
          <a:prstGeom prst="rect">
            <a:avLst/>
          </a:prstGeom>
        </p:spPr>
      </p:pic>
    </p:spTree>
    <p:extLst>
      <p:ext uri="{BB962C8B-B14F-4D97-AF65-F5344CB8AC3E}">
        <p14:creationId xmlns:p14="http://schemas.microsoft.com/office/powerpoint/2010/main" val="2124481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9233"/>
            <a:ext cx="10515600" cy="1325563"/>
          </a:xfrm>
        </p:spPr>
        <p:txBody>
          <a:bodyPr>
            <a:normAutofit/>
          </a:bodyPr>
          <a:lstStyle/>
          <a:p>
            <a:r>
              <a:rPr lang="en-GB" sz="2800" dirty="0" err="1">
                <a:solidFill>
                  <a:srgbClr val="C00000"/>
                </a:solidFill>
              </a:rPr>
              <a:t>Eigenmode</a:t>
            </a:r>
            <a:r>
              <a:rPr lang="en-GB" sz="2800" dirty="0">
                <a:solidFill>
                  <a:srgbClr val="C00000"/>
                </a:solidFill>
              </a:rPr>
              <a:t> simulations</a:t>
            </a:r>
          </a:p>
        </p:txBody>
      </p:sp>
      <p:pic>
        <p:nvPicPr>
          <p:cNvPr id="5" name="Picture 4"/>
          <p:cNvPicPr>
            <a:picLocks noChangeAspect="1"/>
          </p:cNvPicPr>
          <p:nvPr/>
        </p:nvPicPr>
        <p:blipFill>
          <a:blip r:embed="rId3"/>
          <a:stretch>
            <a:fillRect/>
          </a:stretch>
        </p:blipFill>
        <p:spPr>
          <a:xfrm>
            <a:off x="5912237" y="1848249"/>
            <a:ext cx="5841595" cy="4479516"/>
          </a:xfrm>
          <a:prstGeom prst="rect">
            <a:avLst/>
          </a:prstGeom>
        </p:spPr>
      </p:pic>
      <p:grpSp>
        <p:nvGrpSpPr>
          <p:cNvPr id="18" name="Group 17"/>
          <p:cNvGrpSpPr/>
          <p:nvPr/>
        </p:nvGrpSpPr>
        <p:grpSpPr>
          <a:xfrm>
            <a:off x="5501838" y="274936"/>
            <a:ext cx="5941687" cy="1886630"/>
            <a:chOff x="1301796" y="3997770"/>
            <a:chExt cx="5941687" cy="1886630"/>
          </a:xfrm>
        </p:grpSpPr>
        <p:pic>
          <p:nvPicPr>
            <p:cNvPr id="12" name="Picture 11"/>
            <p:cNvPicPr>
              <a:picLocks noChangeAspect="1"/>
            </p:cNvPicPr>
            <p:nvPr/>
          </p:nvPicPr>
          <p:blipFill rotWithShape="1">
            <a:blip r:embed="rId4" cstate="hqprint">
              <a:extLst>
                <a:ext uri="{28A0092B-C50C-407E-A947-70E740481C1C}">
                  <a14:useLocalDpi xmlns:a14="http://schemas.microsoft.com/office/drawing/2010/main" val="0"/>
                </a:ext>
              </a:extLst>
            </a:blip>
            <a:srcRect l="33618" t="15703" r="34088" b="20415"/>
            <a:stretch/>
          </p:blipFill>
          <p:spPr>
            <a:xfrm>
              <a:off x="1301796" y="4020041"/>
              <a:ext cx="1332296" cy="1457980"/>
            </a:xfrm>
            <a:prstGeom prst="rect">
              <a:avLst/>
            </a:prstGeom>
          </p:spPr>
        </p:pic>
        <p:pic>
          <p:nvPicPr>
            <p:cNvPr id="13" name="Picture 12"/>
            <p:cNvPicPr>
              <a:picLocks noChangeAspect="1"/>
            </p:cNvPicPr>
            <p:nvPr/>
          </p:nvPicPr>
          <p:blipFill rotWithShape="1">
            <a:blip r:embed="rId5" cstate="hqprint">
              <a:extLst>
                <a:ext uri="{28A0092B-C50C-407E-A947-70E740481C1C}">
                  <a14:useLocalDpi xmlns:a14="http://schemas.microsoft.com/office/drawing/2010/main" val="0"/>
                </a:ext>
              </a:extLst>
            </a:blip>
            <a:srcRect l="34986" t="15270" r="34839" b="18699"/>
            <a:stretch/>
          </p:blipFill>
          <p:spPr>
            <a:xfrm>
              <a:off x="3290855" y="3997770"/>
              <a:ext cx="1206018" cy="1447222"/>
            </a:xfrm>
            <a:prstGeom prst="rect">
              <a:avLst/>
            </a:prstGeom>
          </p:spPr>
        </p:pic>
        <p:pic>
          <p:nvPicPr>
            <p:cNvPr id="14" name="Picture 13"/>
            <p:cNvPicPr>
              <a:picLocks noChangeAspect="1"/>
            </p:cNvPicPr>
            <p:nvPr/>
          </p:nvPicPr>
          <p:blipFill rotWithShape="1">
            <a:blip r:embed="rId6" cstate="hqprint">
              <a:extLst>
                <a:ext uri="{28A0092B-C50C-407E-A947-70E740481C1C}">
                  <a14:useLocalDpi xmlns:a14="http://schemas.microsoft.com/office/drawing/2010/main" val="0"/>
                </a:ext>
              </a:extLst>
            </a:blip>
            <a:srcRect l="33618" t="16226" r="36206" b="22687"/>
            <a:stretch/>
          </p:blipFill>
          <p:spPr>
            <a:xfrm>
              <a:off x="5261213" y="4119067"/>
              <a:ext cx="1125054" cy="1259929"/>
            </a:xfrm>
            <a:prstGeom prst="rect">
              <a:avLst/>
            </a:prstGeom>
          </p:spPr>
        </p:pic>
        <p:sp>
          <p:nvSpPr>
            <p:cNvPr id="15" name="TextBox 14"/>
            <p:cNvSpPr txBox="1"/>
            <p:nvPr/>
          </p:nvSpPr>
          <p:spPr>
            <a:xfrm>
              <a:off x="1475781" y="5442643"/>
              <a:ext cx="1470824" cy="368029"/>
            </a:xfrm>
            <a:prstGeom prst="rect">
              <a:avLst/>
            </a:prstGeom>
            <a:noFill/>
          </p:spPr>
          <p:txBody>
            <a:bodyPr wrap="square" rtlCol="0">
              <a:spAutoFit/>
            </a:bodyPr>
            <a:lstStyle/>
            <a:p>
              <a:r>
                <a:rPr lang="en-GB" dirty="0"/>
                <a:t>Full pin GW</a:t>
              </a:r>
            </a:p>
          </p:txBody>
        </p:sp>
        <p:sp>
          <p:nvSpPr>
            <p:cNvPr id="16" name="TextBox 15"/>
            <p:cNvSpPr txBox="1"/>
            <p:nvPr/>
          </p:nvSpPr>
          <p:spPr>
            <a:xfrm>
              <a:off x="3063394" y="5516371"/>
              <a:ext cx="1744284" cy="368029"/>
            </a:xfrm>
            <a:prstGeom prst="rect">
              <a:avLst/>
            </a:prstGeom>
            <a:noFill/>
          </p:spPr>
          <p:txBody>
            <a:bodyPr wrap="square" rtlCol="0">
              <a:spAutoFit/>
            </a:bodyPr>
            <a:lstStyle/>
            <a:p>
              <a:r>
                <a:rPr lang="en-GB" dirty="0"/>
                <a:t>Half height GW</a:t>
              </a:r>
            </a:p>
          </p:txBody>
        </p:sp>
        <p:sp>
          <p:nvSpPr>
            <p:cNvPr id="17" name="TextBox 16"/>
            <p:cNvSpPr txBox="1"/>
            <p:nvPr/>
          </p:nvSpPr>
          <p:spPr>
            <a:xfrm>
              <a:off x="4727331" y="5394522"/>
              <a:ext cx="2516152" cy="368029"/>
            </a:xfrm>
            <a:prstGeom prst="rect">
              <a:avLst/>
            </a:prstGeom>
            <a:noFill/>
          </p:spPr>
          <p:txBody>
            <a:bodyPr wrap="square" rtlCol="0">
              <a:spAutoFit/>
            </a:bodyPr>
            <a:lstStyle/>
            <a:p>
              <a:r>
                <a:rPr lang="en-GB" dirty="0"/>
                <a:t>Half wall/half pin GW</a:t>
              </a:r>
            </a:p>
          </p:txBody>
        </p:sp>
      </p:grpSp>
      <p:pic>
        <p:nvPicPr>
          <p:cNvPr id="20" name="Picture 19"/>
          <p:cNvPicPr>
            <a:picLocks noChangeAspect="1"/>
          </p:cNvPicPr>
          <p:nvPr/>
        </p:nvPicPr>
        <p:blipFill>
          <a:blip r:embed="rId7"/>
          <a:stretch>
            <a:fillRect/>
          </a:stretch>
        </p:blipFill>
        <p:spPr>
          <a:xfrm>
            <a:off x="407416" y="1827254"/>
            <a:ext cx="5779330" cy="4431769"/>
          </a:xfrm>
          <a:prstGeom prst="rect">
            <a:avLst/>
          </a:prstGeom>
        </p:spPr>
      </p:pic>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6DCC0467-E525-7A30-1D90-8526015D3CA0}"/>
                  </a:ext>
                </a:extLst>
              </p:cNvPr>
              <p:cNvSpPr txBox="1"/>
              <p:nvPr/>
            </p:nvSpPr>
            <p:spPr>
              <a:xfrm>
                <a:off x="1701145" y="1155669"/>
                <a:ext cx="2193952" cy="7481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𝐾</m:t>
                      </m:r>
                      <m:r>
                        <a:rPr lang="en-GB" i="0">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d>
                                <m:dPr>
                                  <m:begChr m:val="|"/>
                                  <m:endChr m:val="|"/>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𝐸</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i="1">
                                          <a:latin typeface="Cambria Math" panose="02040503050406030204" pitchFamily="18" charset="0"/>
                                        </a:rPr>
                                        <m:t>𝑛</m:t>
                                      </m:r>
                                      <m:r>
                                        <a:rPr lang="en-GB" b="0" i="1" smtClean="0">
                                          <a:latin typeface="Cambria Math" panose="02040503050406030204" pitchFamily="18" charset="0"/>
                                        </a:rPr>
                                        <m:t>)</m:t>
                                      </m:r>
                                    </m:sub>
                                  </m:sSub>
                                </m:e>
                              </m:d>
                            </m:e>
                            <m:sup>
                              <m:r>
                                <a:rPr lang="en-GB" i="0">
                                  <a:latin typeface="Cambria Math" panose="02040503050406030204" pitchFamily="18" charset="0"/>
                                </a:rPr>
                                <m:t>2</m:t>
                              </m:r>
                            </m:sup>
                          </m:sSup>
                        </m:num>
                        <m:den>
                          <m:r>
                            <a:rPr lang="en-GB" i="0">
                              <a:latin typeface="Cambria Math" panose="02040503050406030204" pitchFamily="18" charset="0"/>
                            </a:rPr>
                            <m:t>2</m:t>
                          </m:r>
                          <m:sSubSup>
                            <m:sSubSupPr>
                              <m:ctrlPr>
                                <a:rPr lang="en-GB" i="1">
                                  <a:latin typeface="Cambria Math" panose="02040503050406030204" pitchFamily="18" charset="0"/>
                                </a:rPr>
                              </m:ctrlPr>
                            </m:sSubSupPr>
                            <m:e>
                              <m:r>
                                <a:rPr lang="en-GB" i="1">
                                  <a:latin typeface="Cambria Math" panose="02040503050406030204" pitchFamily="18" charset="0"/>
                                </a:rPr>
                                <m:t>𝛽</m:t>
                              </m:r>
                            </m:e>
                            <m:sub>
                              <m:r>
                                <a:rPr lang="en-GB" b="0" i="1" smtClean="0">
                                  <a:latin typeface="Cambria Math" panose="02040503050406030204" pitchFamily="18" charset="0"/>
                                </a:rPr>
                                <m:t>(</m:t>
                              </m:r>
                              <m:r>
                                <a:rPr lang="en-GB" i="1">
                                  <a:latin typeface="Cambria Math" panose="02040503050406030204" pitchFamily="18" charset="0"/>
                                </a:rPr>
                                <m:t>𝑛</m:t>
                              </m:r>
                              <m:r>
                                <a:rPr lang="en-GB" b="0" i="1" smtClean="0">
                                  <a:latin typeface="Cambria Math" panose="02040503050406030204" pitchFamily="18" charset="0"/>
                                </a:rPr>
                                <m:t>)</m:t>
                              </m:r>
                            </m:sub>
                            <m:sup>
                              <m:r>
                                <a:rPr lang="en-GB" i="0">
                                  <a:latin typeface="Cambria Math" panose="02040503050406030204" pitchFamily="18" charset="0"/>
                                </a:rPr>
                                <m:t>2</m:t>
                              </m:r>
                            </m:sup>
                          </m:sSubSup>
                          <m:r>
                            <a:rPr lang="en-GB" b="0" i="1" smtClean="0">
                              <a:latin typeface="Cambria Math" panose="02040503050406030204" pitchFamily="18" charset="0"/>
                            </a:rPr>
                            <m:t>𝑃</m:t>
                          </m:r>
                        </m:den>
                      </m:f>
                    </m:oMath>
                  </m:oMathPara>
                </a14:m>
                <a:endParaRPr lang="en-GB" dirty="0"/>
              </a:p>
            </p:txBody>
          </p:sp>
        </mc:Choice>
        <mc:Fallback xmlns="">
          <p:sp>
            <p:nvSpPr>
              <p:cNvPr id="19" name="TextBox 18">
                <a:extLst>
                  <a:ext uri="{FF2B5EF4-FFF2-40B4-BE49-F238E27FC236}">
                    <a16:creationId xmlns:a16="http://schemas.microsoft.com/office/drawing/2014/main" id="{6DCC0467-E525-7A30-1D90-8526015D3CA0}"/>
                  </a:ext>
                </a:extLst>
              </p:cNvPr>
              <p:cNvSpPr txBox="1">
                <a:spLocks noRot="1" noChangeAspect="1" noMove="1" noResize="1" noEditPoints="1" noAdjustHandles="1" noChangeArrowheads="1" noChangeShapeType="1" noTextEdit="1"/>
              </p:cNvSpPr>
              <p:nvPr/>
            </p:nvSpPr>
            <p:spPr>
              <a:xfrm>
                <a:off x="1701145" y="1155669"/>
                <a:ext cx="2193952" cy="748154"/>
              </a:xfrm>
              <a:prstGeom prst="rect">
                <a:avLst/>
              </a:prstGeom>
              <a:blipFill>
                <a:blip r:embed="rId8"/>
                <a:stretch>
                  <a:fillRect/>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29B5BAB1-C8E6-D7DD-BF6F-62C98FEC49E1}"/>
              </a:ext>
            </a:extLst>
          </p:cNvPr>
          <p:cNvSpPr txBox="1"/>
          <p:nvPr/>
        </p:nvSpPr>
        <p:spPr>
          <a:xfrm>
            <a:off x="94404" y="827834"/>
            <a:ext cx="239134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C00000"/>
                </a:solidFill>
                <a:cs typeface="Calibri"/>
              </a:rPr>
              <a:t>Interaction impedance:</a:t>
            </a:r>
          </a:p>
        </p:txBody>
      </p:sp>
      <p:sp>
        <p:nvSpPr>
          <p:cNvPr id="4" name="TextBox 3">
            <a:extLst>
              <a:ext uri="{FF2B5EF4-FFF2-40B4-BE49-F238E27FC236}">
                <a16:creationId xmlns:a16="http://schemas.microsoft.com/office/drawing/2014/main" id="{2358F95C-1608-E030-726B-6AAD66A191A3}"/>
              </a:ext>
            </a:extLst>
          </p:cNvPr>
          <p:cNvSpPr txBox="1"/>
          <p:nvPr/>
        </p:nvSpPr>
        <p:spPr>
          <a:xfrm>
            <a:off x="3380925" y="6318849"/>
            <a:ext cx="6477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7F7F7F"/>
                </a:solidFill>
                <a:cs typeface="Calibri"/>
              </a:rPr>
              <a:t>National Vacuum Electronics Conference (NVEC) 2022</a:t>
            </a:r>
            <a:endParaRPr lang="en-GB" dirty="0">
              <a:solidFill>
                <a:srgbClr val="7F7F7F"/>
              </a:solidFill>
            </a:endParaRPr>
          </a:p>
        </p:txBody>
      </p:sp>
    </p:spTree>
    <p:extLst>
      <p:ext uri="{BB962C8B-B14F-4D97-AF65-F5344CB8AC3E}">
        <p14:creationId xmlns:p14="http://schemas.microsoft.com/office/powerpoint/2010/main" val="11466360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B77B98A70BACF44B058C698481DFE16" ma:contentTypeVersion="30" ma:contentTypeDescription="Create a new document." ma:contentTypeScope="" ma:versionID="370a4542eb1b11ecb24839153ff835f4">
  <xsd:schema xmlns:xsd="http://www.w3.org/2001/XMLSchema" xmlns:xs="http://www.w3.org/2001/XMLSchema" xmlns:p="http://schemas.microsoft.com/office/2006/metadata/properties" xmlns:ns3="6d028dfa-d236-4c3f-b33a-e6f6b60c8f9d" xmlns:ns4="c6837ba0-ae82-40c8-b926-53fb89b5a81d" targetNamespace="http://schemas.microsoft.com/office/2006/metadata/properties" ma:root="true" ma:fieldsID="23d84bd180c31fac87c37bc141459f90" ns3:_="" ns4:_="">
    <xsd:import namespace="6d028dfa-d236-4c3f-b33a-e6f6b60c8f9d"/>
    <xsd:import namespace="c6837ba0-ae82-40c8-b926-53fb89b5a81d"/>
    <xsd:element name="properties">
      <xsd:complexType>
        <xsd:sequence>
          <xsd:element name="documentManagement">
            <xsd:complexType>
              <xsd:all>
                <xsd:element ref="ns3:NotebookType" minOccurs="0"/>
                <xsd:element ref="ns3:FolderType" minOccurs="0"/>
                <xsd:element ref="ns3:CultureName" minOccurs="0"/>
                <xsd:element ref="ns3:AppVersion" minOccurs="0"/>
                <xsd:element ref="ns3:TeamsChannelId" minOccurs="0"/>
                <xsd:element ref="ns3:Owner" minOccurs="0"/>
                <xsd:element ref="ns3:DefaultSectionNames" minOccurs="0"/>
                <xsd:element ref="ns3:Templates" minOccurs="0"/>
                <xsd:element ref="ns3:Teachers" minOccurs="0"/>
                <xsd:element ref="ns3:Students" minOccurs="0"/>
                <xsd:element ref="ns3:Student_Groups" minOccurs="0"/>
                <xsd:element ref="ns3:Invited_Teachers" minOccurs="0"/>
                <xsd:element ref="ns3:Invited_Students" minOccurs="0"/>
                <xsd:element ref="ns3:Self_Registration_Enabled" minOccurs="0"/>
                <xsd:element ref="ns3:Has_Teacher_Only_SectionGroup" minOccurs="0"/>
                <xsd:element ref="ns3:Is_Collaboration_Space_Locked" minOccurs="0"/>
                <xsd:element ref="ns3:IsNotebookLocked" minOccurs="0"/>
                <xsd:element ref="ns4:SharedWithUsers" minOccurs="0"/>
                <xsd:element ref="ns4:SharedWithDetails" minOccurs="0"/>
                <xsd:element ref="ns4:SharingHintHash"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d028dfa-d236-4c3f-b33a-e6f6b60c8f9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4" nillable="true" ma:displayName="Default Section Names" ma:internalName="DefaultSectionNames">
      <xsd:simpleType>
        <xsd:restriction base="dms:Note">
          <xsd:maxLength value="255"/>
        </xsd:restriction>
      </xsd:simpleType>
    </xsd:element>
    <xsd:element name="Templates" ma:index="15" nillable="true" ma:displayName="Templates" ma:internalName="Templates">
      <xsd:simpleType>
        <xsd:restriction base="dms:Note">
          <xsd:maxLength value="255"/>
        </xsd:restriction>
      </xsd:simpleType>
    </xsd:element>
    <xsd:element name="Teachers" ma:index="1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9" nillable="true" ma:displayName="Invited Teachers" ma:internalName="Invited_Teachers">
      <xsd:simpleType>
        <xsd:restriction base="dms:Note">
          <xsd:maxLength value="255"/>
        </xsd:restriction>
      </xsd:simpleType>
    </xsd:element>
    <xsd:element name="Invited_Students" ma:index="20" nillable="true" ma:displayName="Invited Students" ma:internalName="Invited_Students">
      <xsd:simpleType>
        <xsd:restriction base="dms:Note">
          <xsd:maxLength value="255"/>
        </xsd:restriction>
      </xsd:simpleType>
    </xsd:element>
    <xsd:element name="Self_Registration_Enabled" ma:index="21" nillable="true" ma:displayName="Self Registration Enabled" ma:internalName="Self_Registration_Enabled">
      <xsd:simpleType>
        <xsd:restriction base="dms:Boolean"/>
      </xsd:simpleType>
    </xsd:element>
    <xsd:element name="Has_Teacher_Only_SectionGroup" ma:index="22" nillable="true" ma:displayName="Has Teacher Only SectionGroup" ma:internalName="Has_Teacher_Only_SectionGroup">
      <xsd:simpleType>
        <xsd:restriction base="dms:Boolean"/>
      </xsd:simpleType>
    </xsd:element>
    <xsd:element name="Is_Collaboration_Space_Locked" ma:index="23" nillable="true" ma:displayName="Is Collaboration Space Locked" ma:internalName="Is_Collaboration_Space_Locked">
      <xsd:simpleType>
        <xsd:restriction base="dms:Boolean"/>
      </xsd:simpleType>
    </xsd:element>
    <xsd:element name="IsNotebookLocked" ma:index="24"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MediaServiceDateTaken" ma:index="32" nillable="true" ma:displayName="MediaServiceDateTaken" ma:hidden="true" ma:internalName="MediaServiceDateTaken" ma:readOnly="true">
      <xsd:simpleType>
        <xsd:restriction base="dms:Text"/>
      </xsd:simpleType>
    </xsd:element>
    <xsd:element name="MediaServiceGenerationTime" ma:index="33" nillable="true" ma:displayName="MediaServiceGenerationTime" ma:hidden="true" ma:internalName="MediaServiceGenerationTime" ma:readOnly="true">
      <xsd:simpleType>
        <xsd:restriction base="dms:Text"/>
      </xsd:simpleType>
    </xsd:element>
    <xsd:element name="MediaServiceEventHashCode" ma:index="34" nillable="true" ma:displayName="MediaServiceEventHashCode" ma:hidden="true" ma:internalName="MediaServiceEventHashCode" ma:readOnly="true">
      <xsd:simpleType>
        <xsd:restriction base="dms:Text"/>
      </xsd:simpleType>
    </xsd:element>
    <xsd:element name="MediaServiceAutoKeyPoints" ma:index="35" nillable="true" ma:displayName="MediaServiceAutoKeyPoints" ma:hidden="true" ma:internalName="MediaServiceAutoKeyPoints" ma:readOnly="true">
      <xsd:simpleType>
        <xsd:restriction base="dms:Note"/>
      </xsd:simpleType>
    </xsd:element>
    <xsd:element name="MediaServiceKeyPoints" ma:index="36" nillable="true" ma:displayName="KeyPoints" ma:internalName="MediaServiceKeyPoints" ma:readOnly="true">
      <xsd:simpleType>
        <xsd:restriction base="dms:Note">
          <xsd:maxLength value="255"/>
        </xsd:restriction>
      </xsd:simpleType>
    </xsd:element>
    <xsd:element name="MediaServiceLocation" ma:index="3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837ba0-ae82-40c8-b926-53fb89b5a81d" elementFormDefault="qualified">
    <xsd:import namespace="http://schemas.microsoft.com/office/2006/documentManagement/types"/>
    <xsd:import namespace="http://schemas.microsoft.com/office/infopath/2007/PartnerControls"/>
    <xsd:element name="SharedWithUsers" ma:index="2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6" nillable="true" ma:displayName="Shared With Details" ma:internalName="SharedWithDetails" ma:readOnly="true">
      <xsd:simpleType>
        <xsd:restriction base="dms:Note">
          <xsd:maxLength value="255"/>
        </xsd:restriction>
      </xsd:simpleType>
    </xsd:element>
    <xsd:element name="SharingHintHash" ma:index="2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eachers xmlns="6d028dfa-d236-4c3f-b33a-e6f6b60c8f9d">
      <UserInfo>
        <DisplayName/>
        <AccountId xsi:nil="true"/>
        <AccountType/>
      </UserInfo>
    </Teachers>
    <Self_Registration_Enabled xmlns="6d028dfa-d236-4c3f-b33a-e6f6b60c8f9d" xsi:nil="true"/>
    <FolderType xmlns="6d028dfa-d236-4c3f-b33a-e6f6b60c8f9d" xsi:nil="true"/>
    <DefaultSectionNames xmlns="6d028dfa-d236-4c3f-b33a-e6f6b60c8f9d" xsi:nil="true"/>
    <AppVersion xmlns="6d028dfa-d236-4c3f-b33a-e6f6b60c8f9d" xsi:nil="true"/>
    <IsNotebookLocked xmlns="6d028dfa-d236-4c3f-b33a-e6f6b60c8f9d" xsi:nil="true"/>
    <NotebookType xmlns="6d028dfa-d236-4c3f-b33a-e6f6b60c8f9d" xsi:nil="true"/>
    <Students xmlns="6d028dfa-d236-4c3f-b33a-e6f6b60c8f9d">
      <UserInfo>
        <DisplayName/>
        <AccountId xsi:nil="true"/>
        <AccountType/>
      </UserInfo>
    </Students>
    <Student_Groups xmlns="6d028dfa-d236-4c3f-b33a-e6f6b60c8f9d">
      <UserInfo>
        <DisplayName/>
        <AccountId xsi:nil="true"/>
        <AccountType/>
      </UserInfo>
    </Student_Groups>
    <Templates xmlns="6d028dfa-d236-4c3f-b33a-e6f6b60c8f9d" xsi:nil="true"/>
    <Is_Collaboration_Space_Locked xmlns="6d028dfa-d236-4c3f-b33a-e6f6b60c8f9d" xsi:nil="true"/>
    <Owner xmlns="6d028dfa-d236-4c3f-b33a-e6f6b60c8f9d">
      <UserInfo>
        <DisplayName/>
        <AccountId xsi:nil="true"/>
        <AccountType/>
      </UserInfo>
    </Owner>
    <Has_Teacher_Only_SectionGroup xmlns="6d028dfa-d236-4c3f-b33a-e6f6b60c8f9d" xsi:nil="true"/>
    <Invited_Teachers xmlns="6d028dfa-d236-4c3f-b33a-e6f6b60c8f9d" xsi:nil="true"/>
    <CultureName xmlns="6d028dfa-d236-4c3f-b33a-e6f6b60c8f9d" xsi:nil="true"/>
    <TeamsChannelId xmlns="6d028dfa-d236-4c3f-b33a-e6f6b60c8f9d" xsi:nil="true"/>
    <Invited_Students xmlns="6d028dfa-d236-4c3f-b33a-e6f6b60c8f9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C9D722-6798-4B0C-946C-C577FEF1FB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d028dfa-d236-4c3f-b33a-e6f6b60c8f9d"/>
    <ds:schemaRef ds:uri="c6837ba0-ae82-40c8-b926-53fb89b5a8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1B0CF3F-1059-4289-BB09-E961622CFDFC}">
  <ds:schemaRefs>
    <ds:schemaRef ds:uri="c6837ba0-ae82-40c8-b926-53fb89b5a81d"/>
    <ds:schemaRef ds:uri="http://schemas.microsoft.com/office/2006/documentManagement/types"/>
    <ds:schemaRef ds:uri="http://schemas.microsoft.com/office/infopath/2007/PartnerControls"/>
    <ds:schemaRef ds:uri="http://purl.org/dc/elements/1.1/"/>
    <ds:schemaRef ds:uri="http://schemas.microsoft.com/office/2006/metadata/properties"/>
    <ds:schemaRef ds:uri="6d028dfa-d236-4c3f-b33a-e6f6b60c8f9d"/>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714ECFFD-3CB8-45F9-A2FD-EAADB0E1361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331</TotalTime>
  <Words>1984</Words>
  <Application>Microsoft Office PowerPoint</Application>
  <PresentationFormat>Widescreen</PresentationFormat>
  <Paragraphs>237</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Cambria Math</vt:lpstr>
      <vt:lpstr>Symbol</vt:lpstr>
      <vt:lpstr>Times New Roman</vt:lpstr>
      <vt:lpstr>Office Theme</vt:lpstr>
      <vt:lpstr>Gap waveguide-based slow wave structure for W-band travelling wave tubes </vt:lpstr>
      <vt:lpstr>Introduction</vt:lpstr>
      <vt:lpstr>Slow wave structures(SWS) for high frequency TWTs </vt:lpstr>
      <vt:lpstr>Gap waveguides (GW)</vt:lpstr>
      <vt:lpstr>Gap waveguide-based SWS</vt:lpstr>
      <vt:lpstr>Unit cell air gap study</vt:lpstr>
      <vt:lpstr>Gap waveguide pins – Varying pin rows</vt:lpstr>
      <vt:lpstr>Designed SWS</vt:lpstr>
      <vt:lpstr>Eigenmode simulations</vt:lpstr>
      <vt:lpstr>Complete GW-SWS design (half-height pin)</vt:lpstr>
      <vt:lpstr>Complete GW-SWS design</vt:lpstr>
      <vt:lpstr>Full GW-SWS TWT</vt:lpstr>
      <vt:lpstr>Particle-in-Cell (PIC) Simulations on the GW-SWS TWT</vt:lpstr>
      <vt:lpstr>Fabrication</vt:lpstr>
      <vt:lpstr>Fabrication</vt:lpstr>
      <vt:lpstr>Conclusions and Future work</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slow-wave structures for millimetre wave vacuum electron devices</dc:title>
  <dc:creator>Zied Abozied, Amira (Postgraduate Researcher)</dc:creator>
  <cp:lastModifiedBy>Zied Abozied, Amira (Postgraduate Researcher)</cp:lastModifiedBy>
  <cp:revision>83</cp:revision>
  <dcterms:created xsi:type="dcterms:W3CDTF">2022-07-05T10:15:25Z</dcterms:created>
  <dcterms:modified xsi:type="dcterms:W3CDTF">2022-09-13T09:57:16Z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0x0101004B77B98A70BACF44B058C698481DFE16</vt:lpwstr>
  </property>
</Properties>
</file>