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notesMasterIdLst>
    <p:notesMasterId r:id="rId25"/>
  </p:notesMasterIdLst>
  <p:sldIdLst>
    <p:sldId id="270" r:id="rId5"/>
    <p:sldId id="281" r:id="rId6"/>
    <p:sldId id="271" r:id="rId7"/>
    <p:sldId id="276" r:id="rId8"/>
    <p:sldId id="272" r:id="rId9"/>
    <p:sldId id="287" r:id="rId10"/>
    <p:sldId id="284" r:id="rId11"/>
    <p:sldId id="283" r:id="rId12"/>
    <p:sldId id="278" r:id="rId13"/>
    <p:sldId id="289" r:id="rId14"/>
    <p:sldId id="259" r:id="rId15"/>
    <p:sldId id="275" r:id="rId16"/>
    <p:sldId id="292" r:id="rId17"/>
    <p:sldId id="285" r:id="rId18"/>
    <p:sldId id="286" r:id="rId19"/>
    <p:sldId id="280" r:id="rId20"/>
    <p:sldId id="293" r:id="rId21"/>
    <p:sldId id="277" r:id="rId22"/>
    <p:sldId id="291" r:id="rId23"/>
    <p:sldId id="29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E1F1F"/>
    <a:srgbClr val="FB5D5D"/>
    <a:srgbClr val="FFFFFF"/>
    <a:srgbClr val="5B9BD5"/>
    <a:srgbClr val="158915"/>
    <a:srgbClr val="2B2BFF"/>
    <a:srgbClr val="FE2424"/>
    <a:srgbClr val="FF0000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67D6-6C54-4341-9038-71C2CD0F9182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8CA7A-F0ED-4B58-B580-C4E81724B7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20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784D46-3958-40B4-AE59-83F1676F8E7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7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3" indent="0" algn="ctr">
              <a:buNone/>
              <a:defRPr sz="2000"/>
            </a:lvl2pPr>
            <a:lvl3pPr marL="914426" indent="0" algn="ctr">
              <a:buNone/>
              <a:defRPr sz="1800"/>
            </a:lvl3pPr>
            <a:lvl4pPr marL="1371638" indent="0" algn="ctr">
              <a:buNone/>
              <a:defRPr sz="1600"/>
            </a:lvl4pPr>
            <a:lvl5pPr marL="1828851" indent="0" algn="ctr">
              <a:buNone/>
              <a:defRPr sz="1600"/>
            </a:lvl5pPr>
            <a:lvl6pPr marL="2286063" indent="0" algn="ctr">
              <a:buNone/>
              <a:defRPr sz="1600"/>
            </a:lvl6pPr>
            <a:lvl7pPr marL="2743277" indent="0" algn="ctr">
              <a:buNone/>
              <a:defRPr sz="1600"/>
            </a:lvl7pPr>
            <a:lvl8pPr marL="3200489" indent="0" algn="ctr">
              <a:buNone/>
              <a:defRPr sz="1600"/>
            </a:lvl8pPr>
            <a:lvl9pPr marL="3657702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63AA4B-3D2F-4E76-A6FE-659F964CFF3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5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A537C-5E05-456F-8A70-85EC1FDD995D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446681-8157-4E1D-8776-5AEAC56B6554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363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3" indent="0" algn="ctr">
              <a:buNone/>
              <a:defRPr sz="2000"/>
            </a:lvl2pPr>
            <a:lvl3pPr marL="914426" indent="0" algn="ctr">
              <a:buNone/>
              <a:defRPr sz="1800"/>
            </a:lvl3pPr>
            <a:lvl4pPr marL="1371638" indent="0" algn="ctr">
              <a:buNone/>
              <a:defRPr sz="1600"/>
            </a:lvl4pPr>
            <a:lvl5pPr marL="1828851" indent="0" algn="ctr">
              <a:buNone/>
              <a:defRPr sz="1600"/>
            </a:lvl5pPr>
            <a:lvl6pPr marL="2286063" indent="0" algn="ctr">
              <a:buNone/>
              <a:defRPr sz="1600"/>
            </a:lvl6pPr>
            <a:lvl7pPr marL="2743277" indent="0" algn="ctr">
              <a:buNone/>
              <a:defRPr sz="1600"/>
            </a:lvl7pPr>
            <a:lvl8pPr marL="3200489" indent="0" algn="ctr">
              <a:buNone/>
              <a:defRPr sz="1600"/>
            </a:lvl8pPr>
            <a:lvl9pPr marL="3657702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63AA4B-3D2F-4E76-A6FE-659F964CFF3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14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0720A9-AA8C-4BC0-9F9F-536C006CD46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054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89841-2EF5-46E5-954C-1FE4055C592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3846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DD866A-8437-4AFA-AE2A-512CB16F1C0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179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3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3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3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3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37D938-177B-4043-AAB3-8EE559DFF38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211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F68A9C-E4FB-4840-A46F-4DBFEB9A081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336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369299-FCD5-43D1-834E-F2F8D4C8CD2B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850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3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3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3E2044-047E-46BA-8624-1DA7B713E529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02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0720A9-AA8C-4BC0-9F9F-536C006CD46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3079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3" indent="0">
              <a:buNone/>
              <a:defRPr sz="2800"/>
            </a:lvl2pPr>
            <a:lvl3pPr marL="914426" indent="0">
              <a:buNone/>
              <a:defRPr sz="2400"/>
            </a:lvl3pPr>
            <a:lvl4pPr marL="1371638" indent="0">
              <a:buNone/>
              <a:defRPr sz="2000"/>
            </a:lvl4pPr>
            <a:lvl5pPr marL="1828851" indent="0">
              <a:buNone/>
              <a:defRPr sz="2000"/>
            </a:lvl5pPr>
            <a:lvl6pPr marL="2286063" indent="0">
              <a:buNone/>
              <a:defRPr sz="2000"/>
            </a:lvl6pPr>
            <a:lvl7pPr marL="2743277" indent="0">
              <a:buNone/>
              <a:defRPr sz="2000"/>
            </a:lvl7pPr>
            <a:lvl8pPr marL="3200489" indent="0">
              <a:buNone/>
              <a:defRPr sz="2000"/>
            </a:lvl8pPr>
            <a:lvl9pPr marL="365770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3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3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7D728A-C529-49D8-9BAA-475A1A583DEC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092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BA537C-5E05-456F-8A70-85EC1FDD995D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665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446681-8157-4E1D-8776-5AEAC56B6554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734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7F1793-8BFA-459B-BF02-84E8F136899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6520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855F76-C418-487F-9EF9-4B6FD4C06547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078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3391BE-75A4-4AC4-8C6B-C8757AD6D6A8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885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F137BE-3605-4A9F-95C8-61BEF5C6EA32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9391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141691-CB97-4790-9E2F-91C8D09970C3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6127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BF8B6B-B098-4ED0-A91A-F6D7C68085D9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7975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3B680-9C81-4601-8857-2686C32A27C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742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89841-2EF5-46E5-954C-1FE4055C592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28077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6AE588-38D6-4872-9D6A-8C6BAEFC31F2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1224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05FA9-D999-4D7F-8402-CCA1DD623E8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096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2AD82E-713D-45A8-90A4-77E17117F51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6295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B942E-1CC8-4DE6-8ED9-3B44E6A3FB1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9423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DFADFA-EFF5-4B39-BD88-9344258AAB5A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121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E3CA50-A218-4D77-BD2C-5BBC4400A9FA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F610E4-2DCA-4D41-B354-F6D7CCC4DB12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198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34246E-DFF3-4CB5-962C-A7D9837AE3F4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455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AB546F-A912-436F-BCA4-9477A45D7E0E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042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B144C0-CF20-41B8-8329-2B7C23406A95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9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DD866A-8437-4AFA-AE2A-512CB16F1C05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6985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152AC1-6656-4FEA-8B21-F382C3757E26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602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2C2AF5-B49C-4E6B-B693-BDE036AA8EDB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3377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CC05F2-71E2-48CE-8540-B9A2ECB2DCB6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904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6E4743-912A-40BB-9450-CBAE1FE5E775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571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600FB2-1D85-44F6-939C-FFCA416EE0E5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3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3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3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3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37D938-177B-4043-AAB3-8EE559DFF38F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34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F68A9C-E4FB-4840-A46F-4DBFEB9A081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770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369299-FCD5-43D1-834E-F2F8D4C8CD2B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06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3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3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3E2044-047E-46BA-8624-1DA7B713E529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94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3" indent="0">
              <a:buNone/>
              <a:defRPr sz="2800"/>
            </a:lvl2pPr>
            <a:lvl3pPr marL="914426" indent="0">
              <a:buNone/>
              <a:defRPr sz="2400"/>
            </a:lvl3pPr>
            <a:lvl4pPr marL="1371638" indent="0">
              <a:buNone/>
              <a:defRPr sz="2000"/>
            </a:lvl4pPr>
            <a:lvl5pPr marL="1828851" indent="0">
              <a:buNone/>
              <a:defRPr sz="2000"/>
            </a:lvl5pPr>
            <a:lvl6pPr marL="2286063" indent="0">
              <a:buNone/>
              <a:defRPr sz="2000"/>
            </a:lvl6pPr>
            <a:lvl7pPr marL="2743277" indent="0">
              <a:buNone/>
              <a:defRPr sz="2000"/>
            </a:lvl7pPr>
            <a:lvl8pPr marL="3200489" indent="0">
              <a:buNone/>
              <a:defRPr sz="2000"/>
            </a:lvl8pPr>
            <a:lvl9pPr marL="365770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3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3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7D728A-C529-49D8-9BAA-475A1A583DEC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71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FED9E7-4724-406E-A367-FD9F478CACF0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1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26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9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32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5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7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71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83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96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08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3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6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8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51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63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77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9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02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FED9E7-4724-406E-A367-FD9F478CACF0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TDoTP: Diagnostic Development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59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26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9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32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5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7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71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83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96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08" indent="-228606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3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6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8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51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63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77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9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02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2BFEEB-7B19-4D5F-9497-7A26071E94C1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September 13, 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30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5563F7-D365-4ED3-BFA9-890813F1AD54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06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5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7.png"/><Relationship Id="rId7" Type="http://schemas.openxmlformats.org/officeDocument/2006/relationships/image" Target="../media/image5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90937"/>
            <a:ext cx="10498975" cy="1927225"/>
          </a:xfrm>
        </p:spPr>
        <p:txBody>
          <a:bodyPr/>
          <a:lstStyle/>
          <a:p>
            <a:r>
              <a:rPr lang="en-US" sz="4400" cap="none" dirty="0"/>
              <a:t/>
            </a:r>
            <a:br>
              <a:rPr lang="en-US" sz="4400" cap="none" dirty="0"/>
            </a:br>
            <a:r>
              <a:rPr lang="en-US" sz="4400" cap="none" dirty="0"/>
              <a:t/>
            </a:r>
            <a:br>
              <a:rPr lang="en-US" sz="4400" cap="none" dirty="0"/>
            </a:br>
            <a:r>
              <a:rPr lang="en-GB" sz="4400" cap="none" dirty="0" smtClean="0"/>
              <a:t>A high-k mm-wave </a:t>
            </a:r>
            <a:r>
              <a:rPr lang="en-GB" sz="4400" cap="none" dirty="0" err="1" smtClean="0"/>
              <a:t>binormal</a:t>
            </a:r>
            <a:r>
              <a:rPr lang="en-GB" sz="4400" cap="none" dirty="0" smtClean="0"/>
              <a:t> scattering diagnostic for MAST-U</a:t>
            </a:r>
            <a:endParaRPr lang="en-US" sz="44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4903" y="3505200"/>
            <a:ext cx="10528471" cy="20999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s-ES" dirty="0" smtClean="0"/>
              <a:t>D. C. </a:t>
            </a:r>
            <a:r>
              <a:rPr lang="es-ES" dirty="0" err="1" smtClean="0"/>
              <a:t>Speirs</a:t>
            </a:r>
            <a:r>
              <a:rPr lang="es-ES" dirty="0" smtClean="0"/>
              <a:t>*</a:t>
            </a:r>
            <a:r>
              <a:rPr lang="es-ES" baseline="30000" dirty="0" smtClean="0"/>
              <a:t>1</a:t>
            </a:r>
            <a:r>
              <a:rPr lang="es-ES" dirty="0" smtClean="0"/>
              <a:t>, </a:t>
            </a:r>
            <a:r>
              <a:rPr lang="es-ES" dirty="0"/>
              <a:t>K. Ronald</a:t>
            </a:r>
            <a:r>
              <a:rPr lang="es-ES" baseline="30000" dirty="0"/>
              <a:t>1</a:t>
            </a:r>
            <a:r>
              <a:rPr lang="es-ES" dirty="0"/>
              <a:t>, A. D. R. Phelps</a:t>
            </a:r>
            <a:r>
              <a:rPr lang="es-ES" baseline="30000" dirty="0"/>
              <a:t>1</a:t>
            </a:r>
            <a:r>
              <a:rPr lang="es-ES" dirty="0"/>
              <a:t>, R. </a:t>
            </a:r>
            <a:r>
              <a:rPr lang="es-ES" dirty="0" smtClean="0"/>
              <a:t>Vann</a:t>
            </a:r>
            <a:r>
              <a:rPr lang="es-ES" baseline="30000" dirty="0"/>
              <a:t>2</a:t>
            </a:r>
            <a:r>
              <a:rPr lang="es-ES" dirty="0" smtClean="0"/>
              <a:t>, P. G. Huggard</a:t>
            </a:r>
            <a:r>
              <a:rPr lang="es-ES" baseline="30000" dirty="0"/>
              <a:t>3</a:t>
            </a:r>
            <a:r>
              <a:rPr lang="es-ES" dirty="0" smtClean="0"/>
              <a:t>, H. Wang</a:t>
            </a:r>
            <a:r>
              <a:rPr lang="es-ES" baseline="30000" dirty="0" smtClean="0"/>
              <a:t>3</a:t>
            </a:r>
            <a:r>
              <a:rPr lang="es-ES" dirty="0" smtClean="0"/>
              <a:t>, V. H. Hall-Chen</a:t>
            </a:r>
            <a:r>
              <a:rPr lang="es-ES" baseline="30000" dirty="0" smtClean="0"/>
              <a:t>4,5</a:t>
            </a:r>
            <a:r>
              <a:rPr lang="es-ES" dirty="0" smtClean="0"/>
              <a:t> and A. Field</a:t>
            </a:r>
            <a:r>
              <a:rPr lang="es-ES" baseline="30000" dirty="0"/>
              <a:t>5</a:t>
            </a:r>
            <a:r>
              <a:rPr lang="es-ES" baseline="30000" dirty="0" smtClean="0"/>
              <a:t> </a:t>
            </a:r>
          </a:p>
          <a:p>
            <a:r>
              <a:rPr lang="en-GB" sz="1900" i="1" baseline="30000" dirty="0" smtClean="0"/>
              <a:t>1</a:t>
            </a:r>
            <a:r>
              <a:rPr lang="en-GB" sz="1900" i="1" dirty="0" smtClean="0"/>
              <a:t>Department of Physics, SUPA, University of Strathclyde, Glasgow, G4 0NG, Scotland, U.K.</a:t>
            </a:r>
          </a:p>
          <a:p>
            <a:r>
              <a:rPr lang="en-GB" sz="1900" i="1" baseline="30000" dirty="0" smtClean="0"/>
              <a:t>2</a:t>
            </a:r>
            <a:r>
              <a:rPr lang="en-GB" sz="1900" i="1" dirty="0" smtClean="0"/>
              <a:t>York </a:t>
            </a:r>
            <a:r>
              <a:rPr lang="en-GB" sz="1900" i="1" dirty="0"/>
              <a:t>Plasma Institute, Department of Physics, University of York, </a:t>
            </a:r>
            <a:r>
              <a:rPr lang="en-GB" sz="1900" i="1" dirty="0" err="1"/>
              <a:t>Heslington</a:t>
            </a:r>
            <a:r>
              <a:rPr lang="en-GB" sz="1900" i="1" dirty="0"/>
              <a:t>, York, YO10 5DD, U.K</a:t>
            </a:r>
            <a:r>
              <a:rPr lang="en-GB" sz="1900" i="1" dirty="0" smtClean="0"/>
              <a:t>.</a:t>
            </a:r>
          </a:p>
          <a:p>
            <a:r>
              <a:rPr lang="en-GB" sz="1900" i="1" baseline="30000" dirty="0" smtClean="0"/>
              <a:t>3</a:t>
            </a:r>
            <a:r>
              <a:rPr lang="en-GB" sz="1900" i="1" dirty="0" smtClean="0"/>
              <a:t>Millimetre </a:t>
            </a:r>
            <a:r>
              <a:rPr lang="en-GB" sz="1900" i="1" dirty="0"/>
              <a:t>Wave Technology Group, STFC, RAL Space, OX11 0QX, </a:t>
            </a:r>
            <a:r>
              <a:rPr lang="en-GB" sz="1900" i="1" dirty="0" smtClean="0"/>
              <a:t>UK</a:t>
            </a:r>
            <a:endParaRPr lang="en-GB" sz="1900" i="1" dirty="0"/>
          </a:p>
          <a:p>
            <a:r>
              <a:rPr lang="en-GB" sz="1900" i="1" baseline="30000" dirty="0"/>
              <a:t>4</a:t>
            </a:r>
            <a:r>
              <a:rPr lang="en-GB" sz="1900" i="1" dirty="0" smtClean="0"/>
              <a:t>Rudolf </a:t>
            </a:r>
            <a:r>
              <a:rPr lang="en-GB" sz="1900" i="1" dirty="0" err="1"/>
              <a:t>Peierls</a:t>
            </a:r>
            <a:r>
              <a:rPr lang="en-GB" sz="1900" i="1" dirty="0"/>
              <a:t> Centre for Theoretical Physics, University of Oxford, Oxford OX1 3NP, U.K.</a:t>
            </a:r>
            <a:endParaRPr lang="en-GB" sz="1900" i="1" baseline="30000" dirty="0" smtClean="0"/>
          </a:p>
          <a:p>
            <a:r>
              <a:rPr lang="en-GB" sz="1900" i="1" baseline="30000" dirty="0"/>
              <a:t>5</a:t>
            </a:r>
            <a:r>
              <a:rPr lang="en-GB" sz="1900" i="1" dirty="0" smtClean="0"/>
              <a:t>CCFE</a:t>
            </a:r>
            <a:r>
              <a:rPr lang="en-GB" sz="1900" i="1" dirty="0"/>
              <a:t>, </a:t>
            </a:r>
            <a:r>
              <a:rPr lang="en-GB" sz="1900" i="1" dirty="0" err="1"/>
              <a:t>Culham</a:t>
            </a:r>
            <a:r>
              <a:rPr lang="en-GB" sz="1900" i="1" dirty="0"/>
              <a:t> Science Centre, Abingdon OX14 3DB, </a:t>
            </a:r>
            <a:r>
              <a:rPr lang="en-GB" sz="1900" i="1" dirty="0" smtClean="0"/>
              <a:t>U.K.</a:t>
            </a:r>
          </a:p>
          <a:p>
            <a:endParaRPr lang="en-GB" sz="1900" i="1" dirty="0"/>
          </a:p>
          <a:p>
            <a:endParaRPr lang="en-GB" sz="1900" i="1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9B77BA-3E95-1245-B0E0-70D5B36BA10C}"/>
              </a:ext>
            </a:extLst>
          </p:cNvPr>
          <p:cNvSpPr txBox="1"/>
          <p:nvPr/>
        </p:nvSpPr>
        <p:spPr>
          <a:xfrm>
            <a:off x="914400" y="509030"/>
            <a:ext cx="30141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Turbulent Dynamics of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Tokamak Plasmas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325092" y="5640357"/>
            <a:ext cx="8162845" cy="738765"/>
            <a:chOff x="2593570" y="5640357"/>
            <a:chExt cx="8162845" cy="7387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21"/>
            <a:stretch/>
          </p:blipFill>
          <p:spPr>
            <a:xfrm>
              <a:off x="2593570" y="5640357"/>
              <a:ext cx="4508485" cy="73876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175597" y="5718560"/>
              <a:ext cx="3580818" cy="582358"/>
              <a:chOff x="9102119" y="5727700"/>
              <a:chExt cx="3580818" cy="58235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9102119" y="5744666"/>
                <a:ext cx="3580818" cy="565392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18251" y="5727700"/>
                <a:ext cx="3505897" cy="547113"/>
              </a:xfrm>
              <a:prstGeom prst="rect">
                <a:avLst/>
              </a:prstGeom>
            </p:spPr>
          </p:pic>
        </p:grpSp>
      </p:grpSp>
      <p:sp>
        <p:nvSpPr>
          <p:cNvPr id="10" name="TextBox 9"/>
          <p:cNvSpPr txBox="1"/>
          <p:nvPr/>
        </p:nvSpPr>
        <p:spPr>
          <a:xfrm>
            <a:off x="914400" y="6550223"/>
            <a:ext cx="2985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6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*email: david.c.speirs@strath.ac.uk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7576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03" y="5640357"/>
            <a:ext cx="2385752" cy="59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7" t="12024" r="7194" b="8545"/>
          <a:stretch/>
        </p:blipFill>
        <p:spPr>
          <a:xfrm>
            <a:off x="7002149" y="1940362"/>
            <a:ext cx="4911652" cy="1794032"/>
          </a:xfrm>
          <a:prstGeom prst="rect">
            <a:avLst/>
          </a:prstGeom>
        </p:spPr>
      </p:pic>
      <p:sp>
        <p:nvSpPr>
          <p:cNvPr id="168" name="Rectangle 167"/>
          <p:cNvSpPr/>
          <p:nvPr/>
        </p:nvSpPr>
        <p:spPr>
          <a:xfrm>
            <a:off x="7568909" y="1595485"/>
            <a:ext cx="637058" cy="2335939"/>
          </a:xfrm>
          <a:prstGeom prst="rect">
            <a:avLst/>
          </a:prstGeom>
          <a:solidFill>
            <a:srgbClr val="5B9BD5">
              <a:alpha val="4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Title 1"/>
          <p:cNvSpPr txBox="1">
            <a:spLocks/>
          </p:cNvSpPr>
          <p:nvPr/>
        </p:nvSpPr>
        <p:spPr>
          <a:xfrm>
            <a:off x="7679107" y="747879"/>
            <a:ext cx="3869920" cy="684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sz="2800" dirty="0">
                <a:solidFill>
                  <a:schemeClr val="tx1"/>
                </a:solidFill>
                <a:latin typeface="Arial"/>
              </a:rPr>
              <a:t>Launching optics carriage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0758" y="137293"/>
            <a:ext cx="2743200" cy="365125"/>
          </a:xfrm>
        </p:spPr>
        <p:txBody>
          <a:bodyPr/>
          <a:lstStyle/>
          <a:p>
            <a:fld id="{CBD2434F-0062-4F0C-A6F1-C62A5E855CF2}" type="slidenum">
              <a:rPr lang="en-GB" sz="1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3883031" y="-6971531"/>
            <a:ext cx="10691189" cy="13600220"/>
            <a:chOff x="-4057842" y="-6842578"/>
            <a:chExt cx="10691189" cy="13600220"/>
          </a:xfrm>
        </p:grpSpPr>
        <p:sp>
          <p:nvSpPr>
            <p:cNvPr id="96" name="Arc 95"/>
            <p:cNvSpPr/>
            <p:nvPr/>
          </p:nvSpPr>
          <p:spPr>
            <a:xfrm rot="5400000">
              <a:off x="-2890658" y="-3594391"/>
              <a:ext cx="5516218" cy="5681033"/>
            </a:xfrm>
            <a:prstGeom prst="arc">
              <a:avLst>
                <a:gd name="adj1" fmla="val 18163703"/>
                <a:gd name="adj2" fmla="val 19846047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Arc 96"/>
            <p:cNvSpPr/>
            <p:nvPr/>
          </p:nvSpPr>
          <p:spPr>
            <a:xfrm rot="6718881">
              <a:off x="-3970001" y="-6930419"/>
              <a:ext cx="10515507" cy="10691189"/>
            </a:xfrm>
            <a:prstGeom prst="arc">
              <a:avLst>
                <a:gd name="adj1" fmla="val 18293938"/>
                <a:gd name="adj2" fmla="val 19581664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2418386" y="-1992213"/>
              <a:ext cx="631161" cy="6977575"/>
              <a:chOff x="3316829" y="-77371"/>
              <a:chExt cx="787977" cy="6977575"/>
            </a:xfrm>
          </p:grpSpPr>
          <p:sp>
            <p:nvSpPr>
              <p:cNvPr id="106" name="Arc 105"/>
              <p:cNvSpPr/>
              <p:nvPr/>
            </p:nvSpPr>
            <p:spPr>
              <a:xfrm flipV="1">
                <a:off x="3316829" y="-77371"/>
                <a:ext cx="787324" cy="6977575"/>
              </a:xfrm>
              <a:prstGeom prst="arc">
                <a:avLst>
                  <a:gd name="adj1" fmla="val 16671195"/>
                  <a:gd name="adj2" fmla="val 17370805"/>
                </a:avLst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 flipV="1">
                <a:off x="4092077" y="3347136"/>
                <a:ext cx="12729" cy="956183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Arc 124"/>
            <p:cNvSpPr/>
            <p:nvPr/>
          </p:nvSpPr>
          <p:spPr>
            <a:xfrm flipH="1" flipV="1">
              <a:off x="3574838" y="-2547570"/>
              <a:ext cx="787324" cy="6977575"/>
            </a:xfrm>
            <a:prstGeom prst="arc">
              <a:avLst>
                <a:gd name="adj1" fmla="val 16671195"/>
                <a:gd name="adj2" fmla="val 17370805"/>
              </a:avLst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-17577" y="205739"/>
              <a:ext cx="6591390" cy="6551903"/>
              <a:chOff x="-17577" y="205739"/>
              <a:chExt cx="6591390" cy="6551903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863601" y="502418"/>
                <a:ext cx="5382674" cy="552659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1463408" y="4772967"/>
                <a:ext cx="683699" cy="1245996"/>
                <a:chOff x="1989574" y="4772967"/>
                <a:chExt cx="683699" cy="1245996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2331218" y="5294671"/>
                  <a:ext cx="0" cy="724292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 flipV="1">
                  <a:off x="1989574" y="4772967"/>
                  <a:ext cx="341644" cy="52170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2331629" y="4772967"/>
                  <a:ext cx="341644" cy="52170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100"/>
              <p:cNvGrpSpPr/>
              <p:nvPr/>
            </p:nvGrpSpPr>
            <p:grpSpPr>
              <a:xfrm>
                <a:off x="1335489" y="427383"/>
                <a:ext cx="424457" cy="4345535"/>
                <a:chOff x="1361661" y="2107096"/>
                <a:chExt cx="546652" cy="2415208"/>
              </a:xfrm>
            </p:grpSpPr>
            <p:sp>
              <p:nvSpPr>
                <p:cNvPr id="98" name="Arc 97"/>
                <p:cNvSpPr/>
                <p:nvPr/>
              </p:nvSpPr>
              <p:spPr>
                <a:xfrm>
                  <a:off x="1361661" y="2107096"/>
                  <a:ext cx="546652" cy="2414620"/>
                </a:xfrm>
                <a:prstGeom prst="arc">
                  <a:avLst>
                    <a:gd name="adj1" fmla="val 16671195"/>
                    <a:gd name="adj2" fmla="val 0"/>
                  </a:avLst>
                </a:prstGeom>
                <a:ln w="12700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0" name="Straight Connector 99"/>
                <p:cNvCxnSpPr>
                  <a:stCxn id="98" idx="2"/>
                </p:cNvCxnSpPr>
                <p:nvPr/>
              </p:nvCxnSpPr>
              <p:spPr>
                <a:xfrm>
                  <a:off x="1908313" y="3314406"/>
                  <a:ext cx="0" cy="1207898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101"/>
              <p:cNvGrpSpPr/>
              <p:nvPr/>
            </p:nvGrpSpPr>
            <p:grpSpPr>
              <a:xfrm flipH="1">
                <a:off x="1861544" y="205739"/>
                <a:ext cx="404835" cy="4567179"/>
                <a:chOff x="1361661" y="2107096"/>
                <a:chExt cx="546652" cy="2415208"/>
              </a:xfrm>
            </p:grpSpPr>
            <p:sp>
              <p:nvSpPr>
                <p:cNvPr id="103" name="Arc 102"/>
                <p:cNvSpPr/>
                <p:nvPr/>
              </p:nvSpPr>
              <p:spPr>
                <a:xfrm>
                  <a:off x="1361661" y="2107096"/>
                  <a:ext cx="546652" cy="2414620"/>
                </a:xfrm>
                <a:prstGeom prst="arc">
                  <a:avLst>
                    <a:gd name="adj1" fmla="val 16647837"/>
                    <a:gd name="adj2" fmla="val 0"/>
                  </a:avLst>
                </a:prstGeom>
                <a:ln w="12700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4" name="Straight Connector 103"/>
                <p:cNvCxnSpPr>
                  <a:stCxn id="103" idx="2"/>
                </p:cNvCxnSpPr>
                <p:nvPr/>
              </p:nvCxnSpPr>
              <p:spPr>
                <a:xfrm flipH="1">
                  <a:off x="1908306" y="3314406"/>
                  <a:ext cx="0" cy="1207898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Straight Connector 111"/>
              <p:cNvCxnSpPr/>
              <p:nvPr/>
            </p:nvCxnSpPr>
            <p:spPr>
              <a:xfrm>
                <a:off x="1718520" y="1332753"/>
                <a:ext cx="1262903" cy="2060333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898284" y="1218419"/>
                <a:ext cx="1764372" cy="1934414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2832801" y="646896"/>
                <a:ext cx="819053" cy="10326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H="1" flipV="1">
                <a:off x="3535487" y="795914"/>
                <a:ext cx="2679627" cy="31848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flipH="1">
                <a:off x="3049573" y="1405387"/>
                <a:ext cx="3165263" cy="23331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Oval 186"/>
              <p:cNvSpPr/>
              <p:nvPr/>
            </p:nvSpPr>
            <p:spPr>
              <a:xfrm>
                <a:off x="3216965" y="115263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8" name="Group 297"/>
              <p:cNvGrpSpPr/>
              <p:nvPr/>
            </p:nvGrpSpPr>
            <p:grpSpPr>
              <a:xfrm>
                <a:off x="-17577" y="259412"/>
                <a:ext cx="6591390" cy="6498230"/>
                <a:chOff x="-17577" y="259412"/>
                <a:chExt cx="6591390" cy="6498230"/>
              </a:xfrm>
            </p:grpSpPr>
            <p:grpSp>
              <p:nvGrpSpPr>
                <p:cNvPr id="297" name="Group 296"/>
                <p:cNvGrpSpPr/>
                <p:nvPr/>
              </p:nvGrpSpPr>
              <p:grpSpPr>
                <a:xfrm>
                  <a:off x="690314" y="6166669"/>
                  <a:ext cx="5883499" cy="590973"/>
                  <a:chOff x="690314" y="6166669"/>
                  <a:chExt cx="5883499" cy="590973"/>
                </a:xfrm>
              </p:grpSpPr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690314" y="6166669"/>
                    <a:ext cx="5883499" cy="395844"/>
                    <a:chOff x="433464" y="6303829"/>
                    <a:chExt cx="5883499" cy="395844"/>
                  </a:xfrm>
                </p:grpSpPr>
                <p:cxnSp>
                  <p:nvCxnSpPr>
                    <p:cNvPr id="185" name="Straight Arrow Connector 184"/>
                    <p:cNvCxnSpPr/>
                    <p:nvPr/>
                  </p:nvCxnSpPr>
                  <p:spPr>
                    <a:xfrm>
                      <a:off x="433464" y="6315881"/>
                      <a:ext cx="5883499" cy="6334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15" name="Group 214"/>
                    <p:cNvGrpSpPr/>
                    <p:nvPr/>
                  </p:nvGrpSpPr>
                  <p:grpSpPr>
                    <a:xfrm>
                      <a:off x="612888" y="6314525"/>
                      <a:ext cx="5186412" cy="84537"/>
                      <a:chOff x="612888" y="6314525"/>
                      <a:chExt cx="5186412" cy="84537"/>
                    </a:xfrm>
                  </p:grpSpPr>
                  <p:grpSp>
                    <p:nvGrpSpPr>
                      <p:cNvPr id="202" name="Group 201"/>
                      <p:cNvGrpSpPr/>
                      <p:nvPr/>
                    </p:nvGrpSpPr>
                    <p:grpSpPr>
                      <a:xfrm>
                        <a:off x="612888" y="6315218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196" name="Straight Connector 195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" name="Straight Connector 197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0" name="Straight Connector 199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3" name="Group 202"/>
                      <p:cNvGrpSpPr/>
                      <p:nvPr/>
                    </p:nvGrpSpPr>
                    <p:grpSpPr>
                      <a:xfrm>
                        <a:off x="1909122" y="6314525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04" name="Straight Connector 203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5" name="Straight Connector 204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6" name="Straight Connector 205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7" name="Group 206"/>
                      <p:cNvGrpSpPr/>
                      <p:nvPr/>
                    </p:nvGrpSpPr>
                    <p:grpSpPr>
                      <a:xfrm>
                        <a:off x="3205110" y="6315145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08" name="Straight Connector 207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" name="Straight Connector 208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" name="Straight Connector 209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1" name="Group 210"/>
                      <p:cNvGrpSpPr/>
                      <p:nvPr/>
                    </p:nvGrpSpPr>
                    <p:grpSpPr>
                      <a:xfrm>
                        <a:off x="4502205" y="6319913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12" name="Straight Connector 211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" name="Straight Connector 212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" name="Straight Connector 213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233" name="TextBox 232"/>
                    <p:cNvSpPr txBox="1"/>
                    <p:nvPr/>
                  </p:nvSpPr>
                  <p:spPr>
                    <a:xfrm>
                      <a:off x="474251" y="6330341"/>
                      <a:ext cx="26255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1" name="TextBox 250"/>
                    <p:cNvSpPr txBox="1"/>
                    <p:nvPr/>
                  </p:nvSpPr>
                  <p:spPr>
                    <a:xfrm>
                      <a:off x="1062410" y="6330341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p:txBody>
                </p:sp>
                <p:sp>
                  <p:nvSpPr>
                    <p:cNvPr id="252" name="TextBox 251"/>
                    <p:cNvSpPr txBox="1"/>
                    <p:nvPr/>
                  </p:nvSpPr>
                  <p:spPr>
                    <a:xfrm>
                      <a:off x="1703406" y="6314361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p:txBody>
                </p:sp>
                <p:sp>
                  <p:nvSpPr>
                    <p:cNvPr id="254" name="TextBox 253"/>
                    <p:cNvSpPr txBox="1"/>
                    <p:nvPr/>
                  </p:nvSpPr>
                  <p:spPr>
                    <a:xfrm>
                      <a:off x="2364041" y="6321297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5" name="TextBox 254"/>
                    <p:cNvSpPr txBox="1"/>
                    <p:nvPr/>
                  </p:nvSpPr>
                  <p:spPr>
                    <a:xfrm>
                      <a:off x="2996176" y="6321297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4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6" name="TextBox 255"/>
                    <p:cNvSpPr txBox="1"/>
                    <p:nvPr/>
                  </p:nvSpPr>
                  <p:spPr>
                    <a:xfrm>
                      <a:off x="3657622" y="6325791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5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7" name="TextBox 256"/>
                    <p:cNvSpPr txBox="1"/>
                    <p:nvPr/>
                  </p:nvSpPr>
                  <p:spPr>
                    <a:xfrm>
                      <a:off x="4292973" y="6319990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6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8" name="TextBox 257"/>
                    <p:cNvSpPr txBox="1"/>
                    <p:nvPr/>
                  </p:nvSpPr>
                  <p:spPr>
                    <a:xfrm>
                      <a:off x="4954914" y="6318573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7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59" name="TextBox 258"/>
                    <p:cNvSpPr txBox="1"/>
                    <p:nvPr/>
                  </p:nvSpPr>
                  <p:spPr>
                    <a:xfrm>
                      <a:off x="5594023" y="6303829"/>
                      <a:ext cx="4180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80</a:t>
                      </a:r>
                      <a:endParaRPr lang="en-GB" dirty="0"/>
                    </a:p>
                  </p:txBody>
                </p:sp>
              </p:grpSp>
              <p:sp>
                <p:nvSpPr>
                  <p:cNvPr id="292" name="TextBox 291"/>
                  <p:cNvSpPr txBox="1"/>
                  <p:nvPr/>
                </p:nvSpPr>
                <p:spPr>
                  <a:xfrm>
                    <a:off x="3248387" y="6419088"/>
                    <a:ext cx="69442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dirty="0" smtClean="0"/>
                      <a:t>x (cm)</a:t>
                    </a:r>
                    <a:endParaRPr lang="en-GB" sz="1600" dirty="0"/>
                  </a:p>
                </p:txBody>
              </p:sp>
            </p:grpSp>
            <p:grpSp>
              <p:nvGrpSpPr>
                <p:cNvPr id="296" name="Group 295"/>
                <p:cNvGrpSpPr/>
                <p:nvPr/>
              </p:nvGrpSpPr>
              <p:grpSpPr>
                <a:xfrm>
                  <a:off x="-17577" y="259412"/>
                  <a:ext cx="715263" cy="5954264"/>
                  <a:chOff x="-17577" y="259412"/>
                  <a:chExt cx="715263" cy="5954264"/>
                </a:xfrm>
              </p:grpSpPr>
              <p:grpSp>
                <p:nvGrpSpPr>
                  <p:cNvPr id="291" name="Group 290"/>
                  <p:cNvGrpSpPr/>
                  <p:nvPr/>
                </p:nvGrpSpPr>
                <p:grpSpPr>
                  <a:xfrm>
                    <a:off x="268731" y="259412"/>
                    <a:ext cx="428955" cy="5954264"/>
                    <a:chOff x="11881" y="259412"/>
                    <a:chExt cx="428955" cy="5954264"/>
                  </a:xfrm>
                </p:grpSpPr>
                <p:cxnSp>
                  <p:nvCxnSpPr>
                    <p:cNvPr id="184" name="Straight Arrow Connector 183"/>
                    <p:cNvCxnSpPr/>
                    <p:nvPr/>
                  </p:nvCxnSpPr>
                  <p:spPr>
                    <a:xfrm flipV="1">
                      <a:off x="431671" y="259412"/>
                      <a:ext cx="9165" cy="592247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16" name="Group 215"/>
                    <p:cNvGrpSpPr/>
                    <p:nvPr/>
                  </p:nvGrpSpPr>
                  <p:grpSpPr>
                    <a:xfrm rot="16200000">
                      <a:off x="-2195025" y="3388927"/>
                      <a:ext cx="5186412" cy="84537"/>
                      <a:chOff x="612888" y="6314525"/>
                      <a:chExt cx="5186412" cy="84537"/>
                    </a:xfrm>
                  </p:grpSpPr>
                  <p:grpSp>
                    <p:nvGrpSpPr>
                      <p:cNvPr id="217" name="Group 216"/>
                      <p:cNvGrpSpPr/>
                      <p:nvPr/>
                    </p:nvGrpSpPr>
                    <p:grpSpPr>
                      <a:xfrm>
                        <a:off x="612888" y="6315218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30" name="Straight Connector 229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" name="Straight Connector 230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2" name="Straight Connector 231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8" name="Group 217"/>
                      <p:cNvGrpSpPr/>
                      <p:nvPr/>
                    </p:nvGrpSpPr>
                    <p:grpSpPr>
                      <a:xfrm>
                        <a:off x="1909122" y="6314525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27" name="Straight Connector 226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" name="Straight Connector 227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" name="Straight Connector 228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9" name="Group 218"/>
                      <p:cNvGrpSpPr/>
                      <p:nvPr/>
                    </p:nvGrpSpPr>
                    <p:grpSpPr>
                      <a:xfrm>
                        <a:off x="3205110" y="6315145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24" name="Straight Connector 223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" name="Straight Connector 224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" name="Straight Connector 225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0" name="Group 219"/>
                      <p:cNvGrpSpPr/>
                      <p:nvPr/>
                    </p:nvGrpSpPr>
                    <p:grpSpPr>
                      <a:xfrm>
                        <a:off x="4502205" y="6319913"/>
                        <a:ext cx="1297095" cy="79149"/>
                        <a:chOff x="7598163" y="5869266"/>
                        <a:chExt cx="1297095" cy="159264"/>
                      </a:xfrm>
                    </p:grpSpPr>
                    <p:cxnSp>
                      <p:nvCxnSpPr>
                        <p:cNvPr id="221" name="Straight Connector 220"/>
                        <p:cNvCxnSpPr/>
                        <p:nvPr/>
                      </p:nvCxnSpPr>
                      <p:spPr>
                        <a:xfrm>
                          <a:off x="8895258" y="5872051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2" name="Straight Connector 221"/>
                        <p:cNvCxnSpPr/>
                        <p:nvPr/>
                      </p:nvCxnSpPr>
                      <p:spPr>
                        <a:xfrm>
                          <a:off x="8259906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" name="Straight Connector 222"/>
                        <p:cNvCxnSpPr/>
                        <p:nvPr/>
                      </p:nvCxnSpPr>
                      <p:spPr>
                        <a:xfrm>
                          <a:off x="7598163" y="5869266"/>
                          <a:ext cx="0" cy="15647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277" name="TextBox 276"/>
                    <p:cNvSpPr txBox="1"/>
                    <p:nvPr/>
                  </p:nvSpPr>
                  <p:spPr>
                    <a:xfrm>
                      <a:off x="100077" y="5844344"/>
                      <a:ext cx="26255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3" name="TextBox 282"/>
                    <p:cNvSpPr txBox="1"/>
                    <p:nvPr/>
                  </p:nvSpPr>
                  <p:spPr>
                    <a:xfrm>
                      <a:off x="11909" y="5176886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p:txBody>
                </p:sp>
                <p:sp>
                  <p:nvSpPr>
                    <p:cNvPr id="284" name="TextBox 283"/>
                    <p:cNvSpPr txBox="1"/>
                    <p:nvPr/>
                  </p:nvSpPr>
                  <p:spPr>
                    <a:xfrm>
                      <a:off x="11881" y="4542395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5" name="TextBox 284"/>
                    <p:cNvSpPr txBox="1"/>
                    <p:nvPr/>
                  </p:nvSpPr>
                  <p:spPr>
                    <a:xfrm>
                      <a:off x="11881" y="3879791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6" name="TextBox 285"/>
                    <p:cNvSpPr txBox="1"/>
                    <p:nvPr/>
                  </p:nvSpPr>
                  <p:spPr>
                    <a:xfrm>
                      <a:off x="12364" y="3244439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4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7" name="TextBox 286"/>
                    <p:cNvSpPr txBox="1"/>
                    <p:nvPr/>
                  </p:nvSpPr>
                  <p:spPr>
                    <a:xfrm>
                      <a:off x="11904" y="2596571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5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8" name="TextBox 287"/>
                    <p:cNvSpPr txBox="1"/>
                    <p:nvPr/>
                  </p:nvSpPr>
                  <p:spPr>
                    <a:xfrm>
                      <a:off x="12364" y="1948060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6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89" name="TextBox 288"/>
                    <p:cNvSpPr txBox="1"/>
                    <p:nvPr/>
                  </p:nvSpPr>
                  <p:spPr>
                    <a:xfrm>
                      <a:off x="12456" y="1287569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7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  <p:sp>
                  <p:nvSpPr>
                    <p:cNvPr id="290" name="TextBox 289"/>
                    <p:cNvSpPr txBox="1"/>
                    <p:nvPr/>
                  </p:nvSpPr>
                  <p:spPr>
                    <a:xfrm>
                      <a:off x="11881" y="654186"/>
                      <a:ext cx="41471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dirty="0"/>
                        <a:t>8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p:txBody>
                </p:sp>
              </p:grpSp>
              <p:sp>
                <p:nvSpPr>
                  <p:cNvPr id="294" name="TextBox 293"/>
                  <p:cNvSpPr txBox="1"/>
                  <p:nvPr/>
                </p:nvSpPr>
                <p:spPr>
                  <a:xfrm rot="16200000">
                    <a:off x="-192305" y="3194203"/>
                    <a:ext cx="68800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dirty="0" smtClean="0"/>
                      <a:t>z (cm)</a:t>
                    </a:r>
                    <a:endParaRPr lang="en-GB" sz="1600" dirty="0"/>
                  </a:p>
                </p:txBody>
              </p:sp>
            </p:grpSp>
          </p:grpSp>
          <p:sp>
            <p:nvSpPr>
              <p:cNvPr id="9" name="Rectangle 8"/>
              <p:cNvSpPr/>
              <p:nvPr/>
            </p:nvSpPr>
            <p:spPr>
              <a:xfrm rot="19129353">
                <a:off x="949248" y="824484"/>
                <a:ext cx="13388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en-GB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GB" baseline="-25000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c1</a:t>
                </a:r>
                <a:r>
                  <a:rPr lang="en-GB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-</a:t>
                </a:r>
                <a:r>
                  <a:rPr lang="en-GB" dirty="0" smtClean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0.32m</a:t>
                </a:r>
                <a:endParaRPr lang="en-GB" dirty="0">
                  <a:solidFill>
                    <a:srgbClr val="FFC000">
                      <a:lumMod val="10000"/>
                    </a:srgb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875719" y="3387784"/>
                <a:ext cx="13853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GB" baseline="-25000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c2</a:t>
                </a:r>
                <a:r>
                  <a:rPr lang="en-GB" dirty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 smtClean="0">
                    <a:solidFill>
                      <a:srgbClr val="FFC000">
                        <a:lumMod val="10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0.635m</a:t>
                </a:r>
                <a:endParaRPr lang="en-GB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843266" y="1841926"/>
                <a:ext cx="942036" cy="11087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821719" y="1711338"/>
                <a:ext cx="11653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Polariser</a:t>
                </a:r>
                <a:endParaRPr lang="en-GB" dirty="0"/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 flipH="1" flipV="1">
                <a:off x="3555520" y="809383"/>
                <a:ext cx="41802" cy="1192008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7" name="Straight Connector 176"/>
          <p:cNvCxnSpPr/>
          <p:nvPr/>
        </p:nvCxnSpPr>
        <p:spPr>
          <a:xfrm flipH="1">
            <a:off x="6674322" y="1915522"/>
            <a:ext cx="183403" cy="2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80"/>
          <p:cNvSpPr/>
          <p:nvPr/>
        </p:nvSpPr>
        <p:spPr>
          <a:xfrm>
            <a:off x="6591187" y="0"/>
            <a:ext cx="91296" cy="20470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857725" y="0"/>
            <a:ext cx="0" cy="619318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8658846" y="4813318"/>
            <a:ext cx="2922019" cy="536712"/>
            <a:chOff x="6467857" y="5504381"/>
            <a:chExt cx="2922019" cy="536712"/>
          </a:xfrm>
        </p:grpSpPr>
        <p:cxnSp>
          <p:nvCxnSpPr>
            <p:cNvPr id="118" name="Straight Connector 117"/>
            <p:cNvCxnSpPr>
              <a:cxnSpLocks noChangeAspect="1"/>
            </p:cNvCxnSpPr>
            <p:nvPr/>
          </p:nvCxnSpPr>
          <p:spPr>
            <a:xfrm flipH="1" flipV="1">
              <a:off x="6467857" y="5504381"/>
              <a:ext cx="2361234" cy="1707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8781643" y="5517551"/>
              <a:ext cx="3214" cy="50452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H="1">
              <a:off x="7907216" y="6032298"/>
              <a:ext cx="926560" cy="879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8743545" y="5610816"/>
              <a:ext cx="6463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0.14m</a:t>
              </a:r>
              <a:endParaRPr lang="en-GB" sz="1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828992" y="3865599"/>
            <a:ext cx="4798758" cy="2992401"/>
            <a:chOff x="6828992" y="3865599"/>
            <a:chExt cx="4798758" cy="2992401"/>
          </a:xfrm>
        </p:grpSpPr>
        <p:sp>
          <p:nvSpPr>
            <p:cNvPr id="143" name="Rectangle 142"/>
            <p:cNvSpPr/>
            <p:nvPr/>
          </p:nvSpPr>
          <p:spPr>
            <a:xfrm rot="14714169">
              <a:off x="8990950" y="5511309"/>
              <a:ext cx="1919753" cy="702189"/>
            </a:xfrm>
            <a:prstGeom prst="rect">
              <a:avLst/>
            </a:prstGeom>
            <a:solidFill>
              <a:srgbClr val="5B9BD5">
                <a:alpha val="5607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8777941" y="3865599"/>
              <a:ext cx="1804207" cy="18632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/>
            <p:cNvSpPr/>
            <p:nvPr/>
          </p:nvSpPr>
          <p:spPr>
            <a:xfrm rot="16200000">
              <a:off x="8742333" y="5570586"/>
              <a:ext cx="1872638" cy="702189"/>
            </a:xfrm>
            <a:prstGeom prst="rect">
              <a:avLst/>
            </a:prstGeom>
            <a:solidFill>
              <a:srgbClr val="5B9BD5">
                <a:alpha val="5607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828992" y="4225413"/>
              <a:ext cx="2200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Proposed </a:t>
              </a:r>
              <a:r>
                <a:rPr kumimoji="0" lang="en-GB" sz="12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launching port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Location (120mm quartz window)</a:t>
              </a:r>
              <a:endParaRPr kumimoji="0" lang="en-GB" sz="12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>
              <a:off x="8556119" y="4755177"/>
              <a:ext cx="872484" cy="3710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rot="21020752" flipV="1">
              <a:off x="9923689" y="5220176"/>
              <a:ext cx="1171944" cy="1099594"/>
            </a:xfrm>
            <a:prstGeom prst="arc">
              <a:avLst>
                <a:gd name="adj1" fmla="val 16200000"/>
                <a:gd name="adj2" fmla="val 19445549"/>
              </a:avLst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311249" y="5361552"/>
              <a:ext cx="1316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Carriage can be rotated to avoid fouling of HE11-2</a:t>
              </a:r>
              <a:endParaRPr lang="en-GB" sz="1200" dirty="0"/>
            </a:p>
          </p:txBody>
        </p:sp>
        <p:sp>
          <p:nvSpPr>
            <p:cNvPr id="303" name="Oval 302"/>
            <p:cNvSpPr/>
            <p:nvPr/>
          </p:nvSpPr>
          <p:spPr>
            <a:xfrm>
              <a:off x="9459802" y="5111531"/>
              <a:ext cx="453067" cy="440711"/>
            </a:xfrm>
            <a:prstGeom prst="ellipse">
              <a:avLst/>
            </a:prstGeom>
            <a:solidFill>
              <a:srgbClr val="5B9BD5">
                <a:alpha val="61176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13764" y="574771"/>
            <a:ext cx="10962295" cy="5515051"/>
            <a:chOff x="913764" y="574771"/>
            <a:chExt cx="10962295" cy="5515051"/>
          </a:xfrm>
        </p:grpSpPr>
        <p:grpSp>
          <p:nvGrpSpPr>
            <p:cNvPr id="19" name="Group 18"/>
            <p:cNvGrpSpPr/>
            <p:nvPr/>
          </p:nvGrpSpPr>
          <p:grpSpPr>
            <a:xfrm>
              <a:off x="913764" y="574771"/>
              <a:ext cx="5541827" cy="5515051"/>
              <a:chOff x="913764" y="574771"/>
              <a:chExt cx="5541827" cy="551505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13764" y="574771"/>
                <a:ext cx="5541827" cy="5515051"/>
                <a:chOff x="913764" y="574771"/>
                <a:chExt cx="5541827" cy="5515051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913764" y="588020"/>
                  <a:ext cx="5541827" cy="5501802"/>
                  <a:chOff x="962841" y="593766"/>
                  <a:chExt cx="5541827" cy="5501802"/>
                </a:xfrm>
              </p:grpSpPr>
              <p:sp>
                <p:nvSpPr>
                  <p:cNvPr id="4" name="Rectangle 3"/>
                  <p:cNvSpPr/>
                  <p:nvPr/>
                </p:nvSpPr>
                <p:spPr>
                  <a:xfrm>
                    <a:off x="1168039" y="593766"/>
                    <a:ext cx="1322228" cy="3245613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1078546" y="3876273"/>
                    <a:ext cx="5384223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962841" y="3891820"/>
                    <a:ext cx="5541827" cy="2203748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 rot="8429579">
                  <a:off x="1551207" y="574771"/>
                  <a:ext cx="683699" cy="1245996"/>
                  <a:chOff x="1463408" y="4772967"/>
                  <a:chExt cx="683699" cy="1245996"/>
                </a:xfrm>
              </p:grpSpPr>
              <p:cxnSp>
                <p:nvCxnSpPr>
                  <p:cNvPr id="128" name="Straight Connector 127"/>
                  <p:cNvCxnSpPr/>
                  <p:nvPr/>
                </p:nvCxnSpPr>
                <p:spPr>
                  <a:xfrm flipV="1">
                    <a:off x="1805052" y="5294671"/>
                    <a:ext cx="0" cy="724292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>
                  <a:xfrm flipH="1" flipV="1">
                    <a:off x="1463408" y="4772967"/>
                    <a:ext cx="341644" cy="521704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flipV="1">
                    <a:off x="1805463" y="4772967"/>
                    <a:ext cx="341644" cy="521704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5435" y="3953192"/>
                <a:ext cx="4830928" cy="1895258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7005239" y="1562617"/>
              <a:ext cx="4870820" cy="2408181"/>
              <a:chOff x="7005239" y="1562617"/>
              <a:chExt cx="4870820" cy="2408181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7461087" y="1562617"/>
                <a:ext cx="786303" cy="2408181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94" t="13704" r="7865" b="8962"/>
              <a:stretch/>
            </p:blipFill>
            <p:spPr>
              <a:xfrm>
                <a:off x="7005239" y="1806340"/>
                <a:ext cx="4870820" cy="1817386"/>
              </a:xfrm>
              <a:prstGeom prst="rect">
                <a:avLst/>
              </a:prstGeom>
            </p:spPr>
          </p:pic>
          <p:sp>
            <p:nvSpPr>
              <p:cNvPr id="132" name="Rectangle 131"/>
              <p:cNvSpPr/>
              <p:nvPr/>
            </p:nvSpPr>
            <p:spPr>
              <a:xfrm>
                <a:off x="7568708" y="1595485"/>
                <a:ext cx="452881" cy="2335939"/>
              </a:xfrm>
              <a:prstGeom prst="rect">
                <a:avLst/>
              </a:prstGeom>
              <a:solidFill>
                <a:srgbClr val="5B9BD5">
                  <a:alpha val="45882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1" name="Rectangle 20"/>
          <p:cNvSpPr/>
          <p:nvPr/>
        </p:nvSpPr>
        <p:spPr>
          <a:xfrm>
            <a:off x="298230" y="6581936"/>
            <a:ext cx="77722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[1] L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 Zhang et al.,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IEEE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Transactions on Electron Devices,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pp.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2665-2669 (2017)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0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4" t="13704" r="7865" b="8962"/>
          <a:stretch/>
        </p:blipFill>
        <p:spPr>
          <a:xfrm>
            <a:off x="438655" y="3121888"/>
            <a:ext cx="5460278" cy="203732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21337639">
            <a:off x="6381869" y="2524853"/>
            <a:ext cx="4203171" cy="436285"/>
            <a:chOff x="752737" y="5275658"/>
            <a:chExt cx="4203171" cy="436285"/>
          </a:xfrm>
        </p:grpSpPr>
        <p:grpSp>
          <p:nvGrpSpPr>
            <p:cNvPr id="12" name="Group 11"/>
            <p:cNvGrpSpPr/>
            <p:nvPr/>
          </p:nvGrpSpPr>
          <p:grpSpPr>
            <a:xfrm>
              <a:off x="774797" y="5275658"/>
              <a:ext cx="4181111" cy="68639"/>
              <a:chOff x="774797" y="5275658"/>
              <a:chExt cx="4181111" cy="6863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774797" y="5275658"/>
                <a:ext cx="418111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774797" y="5344297"/>
                <a:ext cx="418111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/>
            <p:cNvGrpSpPr/>
            <p:nvPr/>
          </p:nvGrpSpPr>
          <p:grpSpPr>
            <a:xfrm>
              <a:off x="752737" y="5643304"/>
              <a:ext cx="4181111" cy="68639"/>
              <a:chOff x="752738" y="5273972"/>
              <a:chExt cx="4181111" cy="68639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752738" y="5273972"/>
                <a:ext cx="418111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752738" y="5342611"/>
                <a:ext cx="418111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5233563" y="-910849"/>
            <a:ext cx="914400" cy="8774130"/>
            <a:chOff x="6766560" y="886265"/>
            <a:chExt cx="914400" cy="914400"/>
          </a:xfrm>
        </p:grpSpPr>
        <p:sp>
          <p:nvSpPr>
            <p:cNvPr id="7" name="Arc 6"/>
            <p:cNvSpPr/>
            <p:nvPr/>
          </p:nvSpPr>
          <p:spPr>
            <a:xfrm>
              <a:off x="6766560" y="886265"/>
              <a:ext cx="914400" cy="914400"/>
            </a:xfrm>
            <a:prstGeom prst="arc">
              <a:avLst>
                <a:gd name="adj1" fmla="val 16471936"/>
                <a:gd name="adj2" fmla="val 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Arc 84"/>
            <p:cNvSpPr/>
            <p:nvPr/>
          </p:nvSpPr>
          <p:spPr>
            <a:xfrm flipV="1">
              <a:off x="6766560" y="886265"/>
              <a:ext cx="914400" cy="914400"/>
            </a:xfrm>
            <a:prstGeom prst="arc">
              <a:avLst>
                <a:gd name="adj1" fmla="val 16497266"/>
                <a:gd name="adj2" fmla="val 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 flipH="1">
            <a:off x="6510092" y="1354070"/>
            <a:ext cx="2868242" cy="1818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2" name="Group 91"/>
          <p:cNvGrpSpPr/>
          <p:nvPr/>
        </p:nvGrpSpPr>
        <p:grpSpPr>
          <a:xfrm rot="16200000" flipH="1">
            <a:off x="8906332" y="1810132"/>
            <a:ext cx="171684" cy="365130"/>
            <a:chOff x="1989574" y="4772967"/>
            <a:chExt cx="683699" cy="1245996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2331218" y="5294671"/>
              <a:ext cx="0" cy="72429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1989574" y="4772967"/>
              <a:ext cx="341644" cy="5217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2331629" y="4772967"/>
              <a:ext cx="341644" cy="5217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Straight Connector 133"/>
          <p:cNvCxnSpPr/>
          <p:nvPr/>
        </p:nvCxnSpPr>
        <p:spPr>
          <a:xfrm flipV="1">
            <a:off x="6413724" y="2312013"/>
            <a:ext cx="2361335" cy="255623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6433041" y="2570393"/>
            <a:ext cx="2361335" cy="16349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6118083" y="1501295"/>
            <a:ext cx="266649" cy="4090585"/>
            <a:chOff x="10223316" y="1501295"/>
            <a:chExt cx="266649" cy="4090585"/>
          </a:xfrm>
        </p:grpSpPr>
        <p:grpSp>
          <p:nvGrpSpPr>
            <p:cNvPr id="64" name="Group 63"/>
            <p:cNvGrpSpPr/>
            <p:nvPr/>
          </p:nvGrpSpPr>
          <p:grpSpPr>
            <a:xfrm flipH="1">
              <a:off x="10223316" y="1600836"/>
              <a:ext cx="183403" cy="3862377"/>
              <a:chOff x="10223316" y="1600836"/>
              <a:chExt cx="183403" cy="3862377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 flipH="1">
                <a:off x="10223316" y="1600949"/>
                <a:ext cx="183403" cy="25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H="1">
                <a:off x="10223316" y="5460324"/>
                <a:ext cx="183403" cy="25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10223316" y="1600836"/>
                <a:ext cx="0" cy="38623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10407178" y="1501295"/>
              <a:ext cx="82787" cy="40905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6555178" y="753107"/>
            <a:ext cx="3683498" cy="3193142"/>
            <a:chOff x="8534957" y="2287951"/>
            <a:chExt cx="3683498" cy="3193142"/>
          </a:xfrm>
        </p:grpSpPr>
        <p:cxnSp>
          <p:nvCxnSpPr>
            <p:cNvPr id="157" name="Straight Arrow Connector 156"/>
            <p:cNvCxnSpPr/>
            <p:nvPr/>
          </p:nvCxnSpPr>
          <p:spPr>
            <a:xfrm flipH="1" flipV="1">
              <a:off x="8534957" y="4841859"/>
              <a:ext cx="2980783" cy="14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Group 167"/>
            <p:cNvGrpSpPr/>
            <p:nvPr/>
          </p:nvGrpSpPr>
          <p:grpSpPr>
            <a:xfrm flipH="1">
              <a:off x="10039218" y="4842692"/>
              <a:ext cx="1297095" cy="79149"/>
              <a:chOff x="7598163" y="5869266"/>
              <a:chExt cx="1297095" cy="159264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8895258" y="5872051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8259906" y="5869266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7598163" y="5869266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/>
            <p:cNvGrpSpPr/>
            <p:nvPr/>
          </p:nvGrpSpPr>
          <p:grpSpPr>
            <a:xfrm flipH="1">
              <a:off x="8742984" y="4841999"/>
              <a:ext cx="1297095" cy="79149"/>
              <a:chOff x="7598163" y="5869266"/>
              <a:chExt cx="1297095" cy="159264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8895258" y="5872051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8259906" y="5869266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7598163" y="5869266"/>
                <a:ext cx="0" cy="1564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7" name="Straight Connector 176"/>
            <p:cNvCxnSpPr/>
            <p:nvPr/>
          </p:nvCxnSpPr>
          <p:spPr>
            <a:xfrm flipH="1">
              <a:off x="8744091" y="4842621"/>
              <a:ext cx="0" cy="777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 flipH="1">
              <a:off x="11191940" y="4850420"/>
              <a:ext cx="262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 flipH="1">
              <a:off x="10474293" y="4849373"/>
              <a:ext cx="414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 flipH="1">
              <a:off x="9827859" y="4856145"/>
              <a:ext cx="418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 flipH="1">
              <a:off x="9167092" y="4848771"/>
              <a:ext cx="418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 flipH="1">
              <a:off x="8534957" y="4848771"/>
              <a:ext cx="418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 flipH="1">
              <a:off x="9649153" y="5111761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 (cm)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 flipH="1">
              <a:off x="11511091" y="2287951"/>
              <a:ext cx="707364" cy="2590359"/>
              <a:chOff x="-12404" y="3623317"/>
              <a:chExt cx="707364" cy="2590359"/>
            </a:xfrm>
          </p:grpSpPr>
          <p:grpSp>
            <p:nvGrpSpPr>
              <p:cNvPr id="118" name="Group 117"/>
              <p:cNvGrpSpPr/>
              <p:nvPr/>
            </p:nvGrpSpPr>
            <p:grpSpPr>
              <a:xfrm>
                <a:off x="268731" y="3623317"/>
                <a:ext cx="426229" cy="2590359"/>
                <a:chOff x="11881" y="3623317"/>
                <a:chExt cx="426229" cy="2590359"/>
              </a:xfrm>
            </p:grpSpPr>
            <p:cxnSp>
              <p:nvCxnSpPr>
                <p:cNvPr id="125" name="Straight Arrow Connector 124"/>
                <p:cNvCxnSpPr/>
                <p:nvPr/>
              </p:nvCxnSpPr>
              <p:spPr>
                <a:xfrm flipV="1">
                  <a:off x="431669" y="3623317"/>
                  <a:ext cx="6441" cy="255857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6" name="Group 125"/>
                <p:cNvGrpSpPr/>
                <p:nvPr/>
              </p:nvGrpSpPr>
              <p:grpSpPr>
                <a:xfrm rot="16200000">
                  <a:off x="-583154" y="5005494"/>
                  <a:ext cx="1957977" cy="79840"/>
                  <a:chOff x="612888" y="6314527"/>
                  <a:chExt cx="1957977" cy="79840"/>
                </a:xfrm>
              </p:grpSpPr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612888" y="6315218"/>
                    <a:ext cx="1297095" cy="79149"/>
                    <a:chOff x="7598163" y="5869266"/>
                    <a:chExt cx="1297095" cy="159264"/>
                  </a:xfrm>
                </p:grpSpPr>
                <p:cxnSp>
                  <p:nvCxnSpPr>
                    <p:cNvPr id="152" name="Straight Connector 151"/>
                    <p:cNvCxnSpPr/>
                    <p:nvPr/>
                  </p:nvCxnSpPr>
                  <p:spPr>
                    <a:xfrm>
                      <a:off x="8895258" y="5872051"/>
                      <a:ext cx="0" cy="15647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Straight Connector 152"/>
                    <p:cNvCxnSpPr/>
                    <p:nvPr/>
                  </p:nvCxnSpPr>
                  <p:spPr>
                    <a:xfrm>
                      <a:off x="8259906" y="5869266"/>
                      <a:ext cx="0" cy="15647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Straight Connector 153"/>
                    <p:cNvCxnSpPr/>
                    <p:nvPr/>
                  </p:nvCxnSpPr>
                  <p:spPr>
                    <a:xfrm>
                      <a:off x="7598163" y="5869266"/>
                      <a:ext cx="0" cy="15647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0" name="Group 139"/>
                  <p:cNvGrpSpPr/>
                  <p:nvPr/>
                </p:nvGrpSpPr>
                <p:grpSpPr>
                  <a:xfrm>
                    <a:off x="1909122" y="6314527"/>
                    <a:ext cx="661743" cy="77765"/>
                    <a:chOff x="7598163" y="5869266"/>
                    <a:chExt cx="661743" cy="156479"/>
                  </a:xfrm>
                </p:grpSpPr>
                <p:cxnSp>
                  <p:nvCxnSpPr>
                    <p:cNvPr id="150" name="Straight Connector 149"/>
                    <p:cNvCxnSpPr/>
                    <p:nvPr/>
                  </p:nvCxnSpPr>
                  <p:spPr>
                    <a:xfrm>
                      <a:off x="8259906" y="5869266"/>
                      <a:ext cx="0" cy="15647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Straight Connector 150"/>
                    <p:cNvCxnSpPr/>
                    <p:nvPr/>
                  </p:nvCxnSpPr>
                  <p:spPr>
                    <a:xfrm>
                      <a:off x="7598163" y="5869266"/>
                      <a:ext cx="0" cy="15647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7" name="TextBox 126"/>
                <p:cNvSpPr txBox="1"/>
                <p:nvPr/>
              </p:nvSpPr>
              <p:spPr>
                <a:xfrm>
                  <a:off x="100077" y="5844344"/>
                  <a:ext cx="2625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0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11909" y="5176886"/>
                  <a:ext cx="4147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10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11881" y="4542395"/>
                  <a:ext cx="4147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</a:t>
                  </a:r>
                  <a:r>
                    <a:rPr kumimoji="0" lang="en-GB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0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11881" y="3879791"/>
                  <a:ext cx="4147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</a:t>
                  </a:r>
                  <a:r>
                    <a:rPr kumimoji="0" lang="en-GB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0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0" name="TextBox 119"/>
              <p:cNvSpPr txBox="1"/>
              <p:nvPr/>
            </p:nvSpPr>
            <p:spPr>
              <a:xfrm rot="16200000">
                <a:off x="-210215" y="4740219"/>
                <a:ext cx="764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y</a:t>
                </a: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(cm)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86" name="Arc 185"/>
          <p:cNvSpPr/>
          <p:nvPr/>
        </p:nvSpPr>
        <p:spPr>
          <a:xfrm rot="19484773" flipV="1">
            <a:off x="3993597" y="-524259"/>
            <a:ext cx="4705243" cy="5335431"/>
          </a:xfrm>
          <a:prstGeom prst="arc">
            <a:avLst>
              <a:gd name="adj1" fmla="val 18355381"/>
              <a:gd name="adj2" fmla="val 19450643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4" name="Straight Connector 193"/>
          <p:cNvCxnSpPr>
            <a:endCxn id="301" idx="0"/>
          </p:cNvCxnSpPr>
          <p:nvPr/>
        </p:nvCxnSpPr>
        <p:spPr>
          <a:xfrm flipH="1" flipV="1">
            <a:off x="6688361" y="1940739"/>
            <a:ext cx="2085160" cy="366824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endCxn id="300" idx="0"/>
          </p:cNvCxnSpPr>
          <p:nvPr/>
        </p:nvCxnSpPr>
        <p:spPr>
          <a:xfrm flipH="1" flipV="1">
            <a:off x="6688362" y="2045973"/>
            <a:ext cx="2096496" cy="524514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Arc 213"/>
          <p:cNvSpPr/>
          <p:nvPr/>
        </p:nvSpPr>
        <p:spPr>
          <a:xfrm rot="19501329" flipV="1">
            <a:off x="2633408" y="-853724"/>
            <a:ext cx="3924185" cy="4642558"/>
          </a:xfrm>
          <a:prstGeom prst="arc">
            <a:avLst>
              <a:gd name="adj1" fmla="val 18085430"/>
              <a:gd name="adj2" fmla="val 1922824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0" name="Arc 299"/>
          <p:cNvSpPr/>
          <p:nvPr/>
        </p:nvSpPr>
        <p:spPr>
          <a:xfrm rot="16200000">
            <a:off x="8399047" y="-2125871"/>
            <a:ext cx="424457" cy="8724682"/>
          </a:xfrm>
          <a:prstGeom prst="arc">
            <a:avLst>
              <a:gd name="adj1" fmla="val 16539460"/>
              <a:gd name="adj2" fmla="val 2202000"/>
            </a:avLst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1" name="Arc 300"/>
          <p:cNvSpPr/>
          <p:nvPr/>
        </p:nvSpPr>
        <p:spPr>
          <a:xfrm rot="5400000" flipV="1">
            <a:off x="8399046" y="-2612100"/>
            <a:ext cx="424457" cy="8724682"/>
          </a:xfrm>
          <a:prstGeom prst="arc">
            <a:avLst>
              <a:gd name="adj1" fmla="val 16539460"/>
              <a:gd name="adj2" fmla="val 2202000"/>
            </a:avLst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6" name="Straight Connector 305"/>
          <p:cNvCxnSpPr/>
          <p:nvPr/>
        </p:nvCxnSpPr>
        <p:spPr>
          <a:xfrm>
            <a:off x="6384731" y="2641480"/>
            <a:ext cx="4464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Curved Down Arrow 308"/>
          <p:cNvSpPr/>
          <p:nvPr/>
        </p:nvSpPr>
        <p:spPr>
          <a:xfrm>
            <a:off x="10682281" y="2518772"/>
            <a:ext cx="249142" cy="211015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10898657" y="2277239"/>
            <a:ext cx="10621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Rotatable linear detector array carriage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0118994" y="1072484"/>
            <a:ext cx="10621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Vertically aligned linear detector array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8" name="Straight Arrow Connector 317"/>
          <p:cNvCxnSpPr/>
          <p:nvPr/>
        </p:nvCxnSpPr>
        <p:spPr>
          <a:xfrm flipH="1">
            <a:off x="9061544" y="1354070"/>
            <a:ext cx="992467" cy="5659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itle 1"/>
          <p:cNvSpPr txBox="1">
            <a:spLocks/>
          </p:cNvSpPr>
          <p:nvPr/>
        </p:nvSpPr>
        <p:spPr>
          <a:xfrm>
            <a:off x="6276013" y="94818"/>
            <a:ext cx="3869920" cy="684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Detection optics carriage</a:t>
            </a:r>
            <a:endParaRPr kumimoji="0" lang="en-GB" sz="2800" b="0" i="0" u="none" strike="noStrike" kern="120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9929118" y="2928960"/>
            <a:ext cx="1296153" cy="9985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8976604" y="2955704"/>
            <a:ext cx="169881" cy="662292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11771" y="3045437"/>
            <a:ext cx="1617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Linear translation of optics carriage (aligned with primary ray) to adjust focal point / intersection of scattered beams (~20cm max translation).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67077" y="15205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2434F-0062-4F0C-A6F1-C62A5E855CF2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686341" y="3616339"/>
            <a:ext cx="1062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Linear translation track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650629" y="2562380"/>
            <a:ext cx="1151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=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0.8m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08351" y="1408622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=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-0.6m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Rectangle 97"/>
          <p:cNvSpPr/>
          <p:nvPr/>
        </p:nvSpPr>
        <p:spPr>
          <a:xfrm rot="5400000">
            <a:off x="5974490" y="2857586"/>
            <a:ext cx="927738" cy="589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3"/>
          </p:cNvCxnSpPr>
          <p:nvPr/>
        </p:nvCxnSpPr>
        <p:spPr>
          <a:xfrm flipH="1" flipV="1">
            <a:off x="6438359" y="3350953"/>
            <a:ext cx="250002" cy="7483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388448" y="4162462"/>
            <a:ext cx="668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Polariser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3240178" y="2799856"/>
            <a:ext cx="590843" cy="2616591"/>
          </a:xfrm>
          <a:prstGeom prst="rect">
            <a:avLst/>
          </a:prstGeom>
          <a:solidFill>
            <a:srgbClr val="5B9BD5">
              <a:alpha val="4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9514945" y="4388366"/>
            <a:ext cx="2581477" cy="2451531"/>
            <a:chOff x="9365358" y="4356532"/>
            <a:chExt cx="2581477" cy="245153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3" t="10094" r="6245" b="8640"/>
            <a:stretch/>
          </p:blipFill>
          <p:spPr>
            <a:xfrm>
              <a:off x="9365358" y="4356532"/>
              <a:ext cx="2581477" cy="2419520"/>
            </a:xfrm>
            <a:prstGeom prst="rect">
              <a:avLst/>
            </a:prstGeom>
          </p:spPr>
        </p:pic>
        <p:grpSp>
          <p:nvGrpSpPr>
            <p:cNvPr id="176" name="Group 175"/>
            <p:cNvGrpSpPr/>
            <p:nvPr/>
          </p:nvGrpSpPr>
          <p:grpSpPr>
            <a:xfrm>
              <a:off x="9548124" y="4462506"/>
              <a:ext cx="2064196" cy="2345557"/>
              <a:chOff x="3603637" y="371390"/>
              <a:chExt cx="1608303" cy="1834859"/>
            </a:xfrm>
          </p:grpSpPr>
          <p:pic>
            <p:nvPicPr>
              <p:cNvPr id="184" name="Picture 18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349" r="8991"/>
              <a:stretch/>
            </p:blipFill>
            <p:spPr>
              <a:xfrm>
                <a:off x="3603637" y="371390"/>
                <a:ext cx="1608303" cy="1609100"/>
              </a:xfrm>
              <a:prstGeom prst="rect">
                <a:avLst/>
              </a:prstGeom>
            </p:spPr>
          </p:pic>
          <p:sp>
            <p:nvSpPr>
              <p:cNvPr id="185" name="Oval 184"/>
              <p:cNvSpPr/>
              <p:nvPr/>
            </p:nvSpPr>
            <p:spPr>
              <a:xfrm rot="20404392">
                <a:off x="4463845" y="1004007"/>
                <a:ext cx="592683" cy="666383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87" name="Picture 186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97" t="284" r="15180" b="87533"/>
              <a:stretch/>
            </p:blipFill>
            <p:spPr>
              <a:xfrm>
                <a:off x="4190182" y="1985120"/>
                <a:ext cx="519953" cy="221129"/>
              </a:xfrm>
              <a:prstGeom prst="rect">
                <a:avLst/>
              </a:prstGeom>
            </p:spPr>
          </p:pic>
        </p:grpSp>
      </p:grpSp>
      <p:grpSp>
        <p:nvGrpSpPr>
          <p:cNvPr id="113" name="Group 112"/>
          <p:cNvGrpSpPr/>
          <p:nvPr/>
        </p:nvGrpSpPr>
        <p:grpSpPr>
          <a:xfrm>
            <a:off x="6584567" y="4474332"/>
            <a:ext cx="2064196" cy="2345557"/>
            <a:chOff x="3603637" y="371390"/>
            <a:chExt cx="1608303" cy="1834859"/>
          </a:xfrm>
        </p:grpSpPr>
        <p:pic>
          <p:nvPicPr>
            <p:cNvPr id="115" name="Picture 1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49" r="8991"/>
            <a:stretch/>
          </p:blipFill>
          <p:spPr>
            <a:xfrm>
              <a:off x="3603637" y="371390"/>
              <a:ext cx="1608303" cy="1609100"/>
            </a:xfrm>
            <a:prstGeom prst="rect">
              <a:avLst/>
            </a:prstGeom>
          </p:spPr>
        </p:pic>
        <p:sp>
          <p:nvSpPr>
            <p:cNvPr id="116" name="Oval 115"/>
            <p:cNvSpPr/>
            <p:nvPr/>
          </p:nvSpPr>
          <p:spPr>
            <a:xfrm rot="20404392">
              <a:off x="4463845" y="1004007"/>
              <a:ext cx="592683" cy="666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97" t="284" r="15180" b="87533"/>
            <a:stretch/>
          </p:blipFill>
          <p:spPr>
            <a:xfrm>
              <a:off x="4190182" y="1985120"/>
              <a:ext cx="519953" cy="221129"/>
            </a:xfrm>
            <a:prstGeom prst="rect">
              <a:avLst/>
            </a:prstGeom>
          </p:spPr>
        </p:pic>
      </p:grpSp>
      <p:sp>
        <p:nvSpPr>
          <p:cNvPr id="122" name="Rectangle 121"/>
          <p:cNvSpPr/>
          <p:nvPr/>
        </p:nvSpPr>
        <p:spPr>
          <a:xfrm rot="19827645">
            <a:off x="7699564" y="5182159"/>
            <a:ext cx="780724" cy="945176"/>
          </a:xfrm>
          <a:prstGeom prst="rect">
            <a:avLst/>
          </a:prstGeom>
          <a:solidFill>
            <a:srgbClr val="5B9BD5">
              <a:alpha val="3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Rectangle 122"/>
          <p:cNvSpPr/>
          <p:nvPr/>
        </p:nvSpPr>
        <p:spPr>
          <a:xfrm rot="21253717">
            <a:off x="7893734" y="5188587"/>
            <a:ext cx="744608" cy="922135"/>
          </a:xfrm>
          <a:prstGeom prst="rect">
            <a:avLst/>
          </a:prstGeom>
          <a:solidFill>
            <a:srgbClr val="5B9BD5">
              <a:alpha val="4117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113584" y="5930069"/>
            <a:ext cx="144752" cy="184010"/>
            <a:chOff x="4715373" y="5848242"/>
            <a:chExt cx="255884" cy="287802"/>
          </a:xfrm>
        </p:grpSpPr>
        <p:sp>
          <p:nvSpPr>
            <p:cNvPr id="155" name="Oval 154"/>
            <p:cNvSpPr/>
            <p:nvPr/>
          </p:nvSpPr>
          <p:spPr>
            <a:xfrm>
              <a:off x="4715373" y="5912990"/>
              <a:ext cx="197086" cy="19308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rot="20878852">
              <a:off x="4789664" y="5980267"/>
              <a:ext cx="61878" cy="677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Curved Up Arrow 163"/>
            <p:cNvSpPr/>
            <p:nvPr/>
          </p:nvSpPr>
          <p:spPr>
            <a:xfrm rot="15478852">
              <a:off x="4742689" y="5907476"/>
              <a:ext cx="287802" cy="169334"/>
            </a:xfrm>
            <a:prstGeom prst="curvedUp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11293635" y="4398969"/>
            <a:ext cx="860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Scattered signal components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714252" y="4899610"/>
            <a:ext cx="1062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Rotatable linear detector array carriage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 flipV="1">
            <a:off x="6778791" y="5809235"/>
            <a:ext cx="895473" cy="5428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flipH="1" flipV="1">
            <a:off x="8251787" y="6073657"/>
            <a:ext cx="394709" cy="197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8573201" y="6175552"/>
            <a:ext cx="860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Primary ray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6099600" y="6339997"/>
            <a:ext cx="1327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Proposed </a:t>
            </a:r>
            <a:r>
              <a:rPr kumimoji="0" lang="en-GB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receiving </a:t>
            </a:r>
            <a:r>
              <a:rPr kumimoji="0" lang="en-GB" sz="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port aperture / window</a:t>
            </a:r>
            <a:endParaRPr kumimoji="0" lang="en-GB" sz="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8" name="Straight Arrow Connector 147"/>
          <p:cNvCxnSpPr/>
          <p:nvPr/>
        </p:nvCxnSpPr>
        <p:spPr>
          <a:xfrm flipH="1">
            <a:off x="11242264" y="4704784"/>
            <a:ext cx="274658" cy="6581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flipH="1">
            <a:off x="8629099" y="5220253"/>
            <a:ext cx="152544" cy="1536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 flipH="1" flipV="1">
            <a:off x="11367199" y="6060958"/>
            <a:ext cx="338838" cy="394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11530345" y="6415126"/>
            <a:ext cx="860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Primary ray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Straight Connector 2"/>
          <p:cNvCxnSpPr>
            <a:cxnSpLocks noChangeAspect="1"/>
          </p:cNvCxnSpPr>
          <p:nvPr/>
        </p:nvCxnSpPr>
        <p:spPr>
          <a:xfrm flipH="1" flipV="1">
            <a:off x="6467857" y="5504381"/>
            <a:ext cx="2361234" cy="170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781643" y="5517551"/>
            <a:ext cx="3214" cy="50452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907216" y="6032298"/>
            <a:ext cx="926560" cy="879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743545" y="5610816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0.14m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613831" y="262657"/>
            <a:ext cx="48806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Quote received from </a:t>
            </a:r>
            <a:r>
              <a:rPr lang="en-GB" sz="1400" dirty="0" err="1" smtClean="0"/>
              <a:t>Culham</a:t>
            </a:r>
            <a:r>
              <a:rPr lang="en-GB" sz="1400" dirty="0" smtClean="0"/>
              <a:t> Special Techniques for a ~15mm thick, 290mm x 250mm receiving window :-</a:t>
            </a:r>
          </a:p>
          <a:p>
            <a:endParaRPr lang="en-GB" sz="1400" dirty="0"/>
          </a:p>
          <a:p>
            <a:r>
              <a:rPr lang="en-GB" sz="1400" dirty="0"/>
              <a:t>Corning 7979  =  £29,200</a:t>
            </a:r>
          </a:p>
          <a:p>
            <a:r>
              <a:rPr lang="en-GB" sz="1400" dirty="0"/>
              <a:t>Delivery  =  26 weeks</a:t>
            </a:r>
          </a:p>
          <a:p>
            <a:endParaRPr lang="en-GB" sz="800" dirty="0"/>
          </a:p>
          <a:p>
            <a:r>
              <a:rPr lang="en-GB" sz="1400" dirty="0"/>
              <a:t>Corning 7980  =  £4,200</a:t>
            </a:r>
          </a:p>
          <a:p>
            <a:r>
              <a:rPr lang="en-GB" sz="1400" dirty="0"/>
              <a:t>Delivery  =  12 </a:t>
            </a:r>
            <a:r>
              <a:rPr lang="en-GB" sz="1400" dirty="0" smtClean="0"/>
              <a:t>weeks</a:t>
            </a:r>
          </a:p>
          <a:p>
            <a:endParaRPr lang="en-GB" sz="800" dirty="0"/>
          </a:p>
          <a:p>
            <a:r>
              <a:rPr lang="en-GB" sz="1400" dirty="0" smtClean="0">
                <a:sym typeface="Symbol" panose="05050102010706020507" pitchFamily="18" charset="2"/>
              </a:rPr>
              <a:t> Corning 7979 is the preferred material for the launching and receiving windows. Investigating “</a:t>
            </a:r>
            <a:r>
              <a:rPr lang="en-GB" sz="1400" dirty="0" err="1" smtClean="0">
                <a:sym typeface="Symbol" panose="05050102010706020507" pitchFamily="18" charset="2"/>
              </a:rPr>
              <a:t>Heraeus</a:t>
            </a:r>
            <a:r>
              <a:rPr lang="en-GB" sz="1400" dirty="0" smtClean="0">
                <a:sym typeface="Symbol" panose="05050102010706020507" pitchFamily="18" charset="2"/>
              </a:rPr>
              <a:t> </a:t>
            </a:r>
            <a:r>
              <a:rPr lang="en-GB" sz="1400" dirty="0" err="1" smtClean="0">
                <a:sym typeface="Symbol" panose="05050102010706020507" pitchFamily="18" charset="2"/>
              </a:rPr>
              <a:t>Infrasil</a:t>
            </a:r>
            <a:r>
              <a:rPr lang="en-GB" sz="1400" dirty="0" smtClean="0">
                <a:sym typeface="Symbol" panose="05050102010706020507" pitchFamily="18" charset="2"/>
              </a:rPr>
              <a:t> 302” as a cheaper alternative with similar low-loss.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121559" y="1449372"/>
            <a:ext cx="2694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~40% loss of incident power at resonant transmission peak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80601" y="1678199"/>
            <a:ext cx="5367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095848" y="895817"/>
            <a:ext cx="2694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~5-10% loss of incident power at resonant transmission peak</a:t>
            </a:r>
            <a:endParaRPr lang="en-GB" sz="1400" dirty="0"/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2511103" y="1194247"/>
            <a:ext cx="5367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67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19395" y="545903"/>
            <a:ext cx="10807197" cy="684415"/>
          </a:xfrm>
        </p:spPr>
        <p:txBody>
          <a:bodyPr>
            <a:noAutofit/>
          </a:bodyPr>
          <a:lstStyle/>
          <a:p>
            <a:r>
              <a:rPr lang="en-GB" sz="3200" dirty="0" smtClean="0"/>
              <a:t>Illustrations of launching / detection boxes relative to  ex-vessel components (thanks to Keith Hawkins, CCFE)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10" y="1603168"/>
            <a:ext cx="8958970" cy="50500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98135" y="1603168"/>
            <a:ext cx="90152" cy="2672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253810" y="4192073"/>
            <a:ext cx="3176522" cy="90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4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Solid state source and heterodyne receiving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99717"/>
            <a:ext cx="10972800" cy="497934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Builds </a:t>
            </a:r>
            <a:r>
              <a:rPr lang="en-GB" dirty="0"/>
              <a:t>on RAL-Space’s expertise in building high efficiency, high power frequency </a:t>
            </a:r>
            <a:r>
              <a:rPr lang="en-GB" dirty="0" smtClean="0"/>
              <a:t>multipliers and </a:t>
            </a:r>
            <a:r>
              <a:rPr lang="en-GB" dirty="0"/>
              <a:t>low noise heterodyne </a:t>
            </a:r>
            <a:r>
              <a:rPr lang="en-GB" dirty="0" smtClean="0"/>
              <a:t>receivers [1].</a:t>
            </a:r>
          </a:p>
          <a:p>
            <a:r>
              <a:rPr lang="en-GB" dirty="0" smtClean="0"/>
              <a:t>Exploits RAL-Space’s </a:t>
            </a:r>
            <a:r>
              <a:rPr lang="en-GB" dirty="0"/>
              <a:t>world class GaAs </a:t>
            </a:r>
            <a:r>
              <a:rPr lang="en-GB" dirty="0" err="1"/>
              <a:t>Schottky</a:t>
            </a:r>
            <a:r>
              <a:rPr lang="en-GB" dirty="0"/>
              <a:t> diode </a:t>
            </a:r>
            <a:r>
              <a:rPr lang="en-GB" dirty="0" smtClean="0"/>
              <a:t>technology.</a:t>
            </a:r>
          </a:p>
          <a:p>
            <a:pPr marL="0" indent="0">
              <a:buNone/>
            </a:pPr>
            <a:r>
              <a:rPr lang="en-GB" sz="2000" u="sng" dirty="0" smtClean="0"/>
              <a:t>Source: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Output </a:t>
            </a:r>
            <a:r>
              <a:rPr lang="en-GB" dirty="0">
                <a:solidFill>
                  <a:srgbClr val="C00000"/>
                </a:solidFill>
              </a:rPr>
              <a:t>of a commercial low phase noise oscillator at </a:t>
            </a:r>
            <a:r>
              <a:rPr lang="en-GB" dirty="0" smtClean="0">
                <a:solidFill>
                  <a:srgbClr val="C00000"/>
                </a:solidFill>
              </a:rPr>
              <a:t>31.3GHz </a:t>
            </a:r>
            <a:r>
              <a:rPr lang="en-GB" dirty="0">
                <a:solidFill>
                  <a:srgbClr val="C00000"/>
                </a:solidFill>
              </a:rPr>
              <a:t>is passed to a power amplifier and frequency tripled to </a:t>
            </a:r>
            <a:r>
              <a:rPr lang="en-GB" dirty="0" smtClean="0">
                <a:solidFill>
                  <a:srgbClr val="C00000"/>
                </a:solidFill>
              </a:rPr>
              <a:t>94GHz.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Signal </a:t>
            </a:r>
            <a:r>
              <a:rPr lang="en-GB" dirty="0">
                <a:solidFill>
                  <a:srgbClr val="C00000"/>
                </a:solidFill>
              </a:rPr>
              <a:t>is amplified to a level of </a:t>
            </a:r>
            <a:r>
              <a:rPr lang="en-GB" dirty="0" smtClean="0">
                <a:solidFill>
                  <a:srgbClr val="C00000"/>
                </a:solidFill>
              </a:rPr>
              <a:t>2W</a:t>
            </a:r>
            <a:r>
              <a:rPr lang="en-GB" dirty="0">
                <a:solidFill>
                  <a:srgbClr val="C00000"/>
                </a:solidFill>
              </a:rPr>
              <a:t>, and then successively frequency doubled with efficiencies of </a:t>
            </a:r>
            <a:r>
              <a:rPr lang="en-GB" dirty="0" smtClean="0">
                <a:solidFill>
                  <a:srgbClr val="C00000"/>
                </a:solidFill>
              </a:rPr>
              <a:t>25% </a:t>
            </a:r>
            <a:r>
              <a:rPr lang="en-GB" dirty="0">
                <a:solidFill>
                  <a:srgbClr val="C00000"/>
                </a:solidFill>
              </a:rPr>
              <a:t>and </a:t>
            </a:r>
            <a:r>
              <a:rPr lang="en-GB" dirty="0" smtClean="0">
                <a:solidFill>
                  <a:srgbClr val="C00000"/>
                </a:solidFill>
              </a:rPr>
              <a:t>20%, </a:t>
            </a:r>
            <a:r>
              <a:rPr lang="en-GB" dirty="0">
                <a:solidFill>
                  <a:srgbClr val="C00000"/>
                </a:solidFill>
              </a:rPr>
              <a:t>to give a power of </a:t>
            </a:r>
            <a:r>
              <a:rPr lang="en-GB" dirty="0" smtClean="0">
                <a:solidFill>
                  <a:srgbClr val="C00000"/>
                </a:solidFill>
              </a:rPr>
              <a:t>100mW </a:t>
            </a:r>
            <a:r>
              <a:rPr lang="en-GB" dirty="0">
                <a:solidFill>
                  <a:srgbClr val="C00000"/>
                </a:solidFill>
              </a:rPr>
              <a:t>at </a:t>
            </a:r>
            <a:r>
              <a:rPr lang="en-GB" dirty="0" smtClean="0">
                <a:solidFill>
                  <a:srgbClr val="C00000"/>
                </a:solidFill>
              </a:rPr>
              <a:t>376GHz.</a:t>
            </a:r>
          </a:p>
          <a:p>
            <a:pPr marL="0" lvl="1" indent="0">
              <a:buNone/>
            </a:pPr>
            <a:r>
              <a:rPr lang="en-GB" u="sng" dirty="0" smtClean="0"/>
              <a:t>Receiver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On the receive side, a similar oscillator / amplifier / multiplier arrangement provides local oscillator signals at </a:t>
            </a:r>
            <a:r>
              <a:rPr lang="en-GB" dirty="0" smtClean="0">
                <a:solidFill>
                  <a:srgbClr val="C00000"/>
                </a:solidFill>
              </a:rPr>
              <a:t>185.8GHz </a:t>
            </a:r>
            <a:r>
              <a:rPr lang="en-GB" dirty="0">
                <a:solidFill>
                  <a:srgbClr val="C00000"/>
                </a:solidFill>
              </a:rPr>
              <a:t>for a 6 pixel subharmonic mixer </a:t>
            </a:r>
            <a:r>
              <a:rPr lang="en-GB" dirty="0" smtClean="0">
                <a:solidFill>
                  <a:srgbClr val="C00000"/>
                </a:solidFill>
              </a:rPr>
              <a:t>array.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Scattered signals from the plasma enter the </a:t>
            </a:r>
            <a:r>
              <a:rPr lang="en-GB" dirty="0" err="1">
                <a:solidFill>
                  <a:srgbClr val="C00000"/>
                </a:solidFill>
              </a:rPr>
              <a:t>feedhorns</a:t>
            </a:r>
            <a:r>
              <a:rPr lang="en-GB" dirty="0">
                <a:solidFill>
                  <a:srgbClr val="C00000"/>
                </a:solidFill>
              </a:rPr>
              <a:t> and are down converted in the mixers to an intermediate frequency of </a:t>
            </a:r>
            <a:r>
              <a:rPr lang="en-GB" dirty="0" smtClean="0">
                <a:solidFill>
                  <a:srgbClr val="C00000"/>
                </a:solidFill>
              </a:rPr>
              <a:t>4.4GHz, then amplified and </a:t>
            </a:r>
            <a:r>
              <a:rPr lang="en-GB" dirty="0" err="1" smtClean="0">
                <a:solidFill>
                  <a:srgbClr val="C00000"/>
                </a:solidFill>
              </a:rPr>
              <a:t>bandpass</a:t>
            </a:r>
            <a:r>
              <a:rPr lang="en-GB" dirty="0" smtClean="0">
                <a:solidFill>
                  <a:srgbClr val="C00000"/>
                </a:solidFill>
              </a:rPr>
              <a:t> filtered.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A second </a:t>
            </a:r>
            <a:r>
              <a:rPr lang="en-GB" dirty="0">
                <a:solidFill>
                  <a:srgbClr val="C00000"/>
                </a:solidFill>
              </a:rPr>
              <a:t>stage </a:t>
            </a:r>
            <a:r>
              <a:rPr lang="en-GB" dirty="0" smtClean="0">
                <a:solidFill>
                  <a:srgbClr val="C00000"/>
                </a:solidFill>
              </a:rPr>
              <a:t>performs </a:t>
            </a:r>
            <a:r>
              <a:rPr lang="en-GB" dirty="0">
                <a:solidFill>
                  <a:srgbClr val="C00000"/>
                </a:solidFill>
              </a:rPr>
              <a:t>down-conversion to baseband using a commercial IQ </a:t>
            </a:r>
            <a:r>
              <a:rPr lang="en-GB" dirty="0" smtClean="0">
                <a:solidFill>
                  <a:srgbClr val="C00000"/>
                </a:solidFill>
              </a:rPr>
              <a:t>mixer.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5669" y="6479066"/>
            <a:ext cx="102560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[1] B</a:t>
            </a:r>
            <a:r>
              <a:rPr lang="fr-FR" sz="1200" dirty="0"/>
              <a:t>. M. Courtier et al., </a:t>
            </a:r>
            <a:r>
              <a:rPr lang="fr-FR" sz="1200" dirty="0" err="1"/>
              <a:t>Geophysical</a:t>
            </a:r>
            <a:r>
              <a:rPr lang="fr-FR" sz="1200" dirty="0"/>
              <a:t> </a:t>
            </a:r>
            <a:r>
              <a:rPr lang="fr-FR" sz="1200" dirty="0" err="1"/>
              <a:t>Res</a:t>
            </a:r>
            <a:r>
              <a:rPr lang="fr-FR" sz="1200" dirty="0"/>
              <a:t>. </a:t>
            </a:r>
            <a:r>
              <a:rPr lang="fr-FR" sz="1200" dirty="0" err="1"/>
              <a:t>Lett</a:t>
            </a:r>
            <a:r>
              <a:rPr lang="fr-FR" sz="1200" dirty="0"/>
              <a:t>, https://doi.org/10.1029/2021GL096475 (2022)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79839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60000" y="108434"/>
            <a:ext cx="1422400" cy="32918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3" t="16368" r="32266" b="9368"/>
          <a:stretch/>
        </p:blipFill>
        <p:spPr>
          <a:xfrm>
            <a:off x="4564798" y="1136057"/>
            <a:ext cx="3907001" cy="41579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7" t="13167" r="32586" b="16154"/>
          <a:stretch/>
        </p:blipFill>
        <p:spPr>
          <a:xfrm>
            <a:off x="257650" y="975712"/>
            <a:ext cx="4070991" cy="4093238"/>
          </a:xfrm>
          <a:prstGeom prst="rect">
            <a:avLst/>
          </a:prstGeom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338248" y="140720"/>
            <a:ext cx="1001555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cs typeface="Arial"/>
              </a:rPr>
              <a:t>Scotty [1] beam-tracing calculations of primary and scattered ray paths @ </a:t>
            </a:r>
            <a:r>
              <a:rPr lang="en-GB" sz="2000" b="1" i="1" dirty="0" smtClean="0">
                <a:solidFill>
                  <a:schemeClr val="tx2"/>
                </a:solidFill>
                <a:latin typeface="Arial" charset="0"/>
                <a:cs typeface="Arial"/>
              </a:rPr>
              <a:t>376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cs typeface="Arial"/>
              </a:rPr>
              <a:t>GHz on MAST-U (sample equilibrium-1)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056709" y="3696152"/>
            <a:ext cx="2083680" cy="158359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96246" y="3519731"/>
            <a:ext cx="558505" cy="17600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9095445" y="907640"/>
            <a:ext cx="2486955" cy="2705757"/>
            <a:chOff x="10210668" y="-310251"/>
            <a:chExt cx="2147281" cy="2458402"/>
          </a:xfrm>
        </p:grpSpPr>
        <p:grpSp>
          <p:nvGrpSpPr>
            <p:cNvPr id="16" name="Group 15"/>
            <p:cNvGrpSpPr/>
            <p:nvPr/>
          </p:nvGrpSpPr>
          <p:grpSpPr>
            <a:xfrm>
              <a:off x="10210668" y="-310251"/>
              <a:ext cx="2147281" cy="2458402"/>
              <a:chOff x="10121053" y="-306070"/>
              <a:chExt cx="2147281" cy="245840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0121053" y="-306070"/>
                <a:ext cx="2147281" cy="2458402"/>
                <a:chOff x="10121053" y="-306070"/>
                <a:chExt cx="2147281" cy="2458402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421" t="50149" r="34032" b="895"/>
                <a:stretch/>
              </p:blipFill>
              <p:spPr>
                <a:xfrm>
                  <a:off x="10121053" y="-85941"/>
                  <a:ext cx="2147281" cy="2238273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10474036" y="-306070"/>
                  <a:ext cx="1775114" cy="2202180"/>
                  <a:chOff x="10474036" y="-306070"/>
                  <a:chExt cx="1775114" cy="2202180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11653030" y="-306070"/>
                    <a:ext cx="0" cy="220218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flipV="1">
                    <a:off x="10474036" y="160050"/>
                    <a:ext cx="1775114" cy="5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Group 19"/>
              <p:cNvGrpSpPr/>
              <p:nvPr/>
            </p:nvGrpSpPr>
            <p:grpSpPr>
              <a:xfrm>
                <a:off x="10416886" y="-207806"/>
                <a:ext cx="1775114" cy="2202180"/>
                <a:chOff x="10416886" y="-207806"/>
                <a:chExt cx="1775114" cy="2202180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1524875" y="-207806"/>
                  <a:ext cx="0" cy="220218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10416886" y="550723"/>
                  <a:ext cx="1775114" cy="5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Straight Connector 16"/>
            <p:cNvCxnSpPr/>
            <p:nvPr/>
          </p:nvCxnSpPr>
          <p:spPr>
            <a:xfrm>
              <a:off x="11467921" y="-215001"/>
              <a:ext cx="0" cy="220218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516238" y="1067785"/>
              <a:ext cx="1775114" cy="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9363880" y="3696152"/>
            <a:ext cx="2336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Magnetic field pitch angle as a function of radius, highlighting scattering locations as colour-coded intersection points.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94135" y="5325149"/>
            <a:ext cx="2703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Scattering radii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scatt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1.0m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scatt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1.14m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scatt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1.24m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18180" y="4518921"/>
            <a:ext cx="30144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Maximum k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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resolvable for each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scatt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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0.28 @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scatt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1.0m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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0.36 @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scatt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1.14m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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0.43 @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scatt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= 1.24m</a:t>
            </a:r>
            <a:endParaRPr kumimoji="0" lang="en-GB" sz="1600" b="0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8890138" y="5961739"/>
                <a:ext cx="317434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mbria Math" panose="02040503050406030204" pitchFamily="18" charset="0"/>
                    <a:cs typeface="+mn-cs"/>
                    <a:sym typeface="Symbol" panose="05050102010706020507" pitchFamily="18" charset="2"/>
                  </a:rPr>
                  <a:t>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𝑘</m:t>
                        </m:r>
                      </m:e>
                      <m:sub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𝜌</m:t>
                        </m:r>
                      </m:e>
                      <m:sub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𝑒</m:t>
                        </m:r>
                      </m:sub>
                    </m:sSub>
                    <m:r>
                      <a:rPr kumimoji="0" lang="en-GB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~0.</m:t>
                    </m:r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kumimoji="0" lang="en-GB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−0</m:t>
                    </m:r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.43</m:t>
                    </m:r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+mn-cs"/>
                  </a:rPr>
                  <a:t> 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𝑘</m:t>
                        </m:r>
                      </m:e>
                      <m:sub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⊥</m:t>
                        </m:r>
                      </m:sub>
                    </m:sSub>
                    <m:r>
                      <a:rPr kumimoji="0" lang="en-GB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~5−</m:t>
                    </m:r>
                    <m:r>
                      <a:rPr kumimoji="0" lang="en-GB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22</m:t>
                    </m:r>
                    <m:r>
                      <a:rPr kumimoji="0" lang="en-GB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cm</m:t>
                        </m:r>
                      </m:e>
                      <m:sup>
                        <m:r>
                          <a:rPr kumimoji="0" lang="en-GB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−1</m:t>
                        </m:r>
                      </m:sup>
                    </m:sSup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+mn-cs"/>
                  </a:rPr>
                  <a:t> @</a:t>
                </a:r>
                <a:r>
                  <a:rPr kumimoji="0" lang="en-GB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+mn-cs"/>
                  </a:rPr>
                  <a:t> 376GHz 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138" y="5961739"/>
                <a:ext cx="3174343" cy="584775"/>
              </a:xfrm>
              <a:prstGeom prst="rect">
                <a:avLst/>
              </a:prstGeom>
              <a:blipFill>
                <a:blip r:embed="rId5"/>
                <a:stretch>
                  <a:fillRect l="-960" t="-4167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 t="18374" r="13933" b="19134"/>
          <a:stretch/>
        </p:blipFill>
        <p:spPr>
          <a:xfrm>
            <a:off x="6818244" y="5308190"/>
            <a:ext cx="1431235" cy="118275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8009" r="4007" b="14444"/>
          <a:stretch/>
        </p:blipFill>
        <p:spPr>
          <a:xfrm>
            <a:off x="5059018" y="5318129"/>
            <a:ext cx="1480932" cy="116287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067339" y="1149918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HM11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154812" y="4504974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HM04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140389" y="3803873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HM04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145914" y="6534056"/>
            <a:ext cx="9842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V H Hall-Chen, F I Parra, and J C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Hillesheim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‘Beam model of Doppler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backscattering’, </a:t>
            </a:r>
            <a:r>
              <a:rPr lang="fr-FR" sz="1200" dirty="0">
                <a:solidFill>
                  <a:srgbClr val="292934"/>
                </a:solidFill>
              </a:rPr>
              <a:t>Plasma Phys. Control. Fusion 64 </a:t>
            </a:r>
            <a:r>
              <a:rPr lang="fr-FR" sz="1200" dirty="0" smtClean="0">
                <a:solidFill>
                  <a:srgbClr val="292934"/>
                </a:solidFill>
              </a:rPr>
              <a:t>095002 (2022).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90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38247" y="170998"/>
            <a:ext cx="992432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i="1" dirty="0" smtClean="0">
                <a:solidFill>
                  <a:schemeClr val="tx2"/>
                </a:solidFill>
                <a:cs typeface="Arial"/>
              </a:rPr>
              <a:t>Scotty beam-tracing calculations of primary and scattered ray paths @ 376GHz on MAST-U (Sample equilibrium-1)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25834" y="6358726"/>
            <a:ext cx="97999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[1] E. </a:t>
            </a:r>
            <a:r>
              <a:rPr lang="en-GB" sz="1400" dirty="0" err="1" smtClean="0">
                <a:solidFill>
                  <a:prstClr val="black"/>
                </a:solidFill>
                <a:latin typeface="Calibri" panose="020F0502020204030204"/>
              </a:rPr>
              <a:t>Mazzucato</a:t>
            </a:r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, Physics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of Plasmas 10, 753 (2003);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</a:rPr>
              <a:t>doi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10.1063/1.1541018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[2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] D. R. Smith, E.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</a:rPr>
              <a:t>Mazzucato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, W. Lee et al. Review of Scientific Instruments 79, 123501 (2008); </a:t>
            </a:r>
            <a:r>
              <a:rPr lang="en-GB" sz="1400" dirty="0" err="1">
                <a:solidFill>
                  <a:prstClr val="black"/>
                </a:solidFill>
                <a:latin typeface="Calibri" panose="020F0502020204030204"/>
              </a:rPr>
              <a:t>doi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: 10.1063/1.3039415</a:t>
            </a:r>
          </a:p>
          <a:p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60579" y="1105010"/>
            <a:ext cx="10058400" cy="5310713"/>
            <a:chOff x="960579" y="1105010"/>
            <a:chExt cx="10058400" cy="53107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579" y="1386523"/>
              <a:ext cx="10058400" cy="5029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3107053" y="1105010"/>
                  <a:ext cx="71944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Localisation</a:t>
                  </a:r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(</a:t>
                  </a:r>
                  <a14:m>
                    <m:oMath xmlns:m="http://schemas.openxmlformats.org/officeDocument/2006/math">
                      <m:r>
                        <a:rPr kumimoji="0" lang="en-GB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𝑑𝑟</m:t>
                      </m:r>
                    </m:oMath>
                  </a14:m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) and Sensitivity of measurement (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𝑟𝑒𝑐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𝑛𝑜𝑖𝑠𝑒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7053" y="1105010"/>
                  <a:ext cx="7194451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763" t="-116393" b="-1754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/>
            <p:cNvSpPr/>
            <p:nvPr/>
          </p:nvSpPr>
          <p:spPr>
            <a:xfrm>
              <a:off x="4102925" y="2173291"/>
              <a:ext cx="195943" cy="2215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15228" y="2138843"/>
              <a:ext cx="4453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[1]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90238" y="3686321"/>
              <a:ext cx="326571" cy="34822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30860" y="3684044"/>
              <a:ext cx="4453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[2]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46891" y="1554966"/>
              <a:ext cx="25522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For </a:t>
              </a: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dn</a:t>
              </a:r>
              <a:r>
                <a:rPr kumimoji="0" lang="en-GB" sz="12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/ n</a:t>
              </a:r>
              <a:r>
                <a:rPr kumimoji="0" lang="en-GB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= 4x10</a:t>
              </a:r>
              <a:r>
                <a:rPr kumimoji="0" lang="en-GB" sz="1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-6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   </a:t>
              </a: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GB" sz="12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probe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= 12.5mW (-9dB of 100mW)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   </a:t>
              </a: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</a:t>
              </a:r>
              <a:r>
                <a:rPr kumimoji="0" lang="en-GB" sz="12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noise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= 10MHz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   </a:t>
              </a: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GB" sz="12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noise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= 1.38x10</a:t>
              </a:r>
              <a:r>
                <a:rPr kumimoji="0" lang="en-GB" sz="1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-13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W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4"/>
            <a:srcRect l="30298" t="24413" r="13457" b="62344"/>
            <a:stretch/>
          </p:blipFill>
          <p:spPr>
            <a:xfrm>
              <a:off x="2630657" y="2409014"/>
              <a:ext cx="3214469" cy="682283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/>
            <a:srcRect l="20618" t="14820" r="12425" b="76578"/>
            <a:stretch/>
          </p:blipFill>
          <p:spPr>
            <a:xfrm>
              <a:off x="2081708" y="1951725"/>
              <a:ext cx="3826723" cy="443133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1929740" y="1724992"/>
              <a:ext cx="1110343" cy="20808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4"/>
            <a:srcRect l="39036" t="37154" r="12344" b="38407"/>
            <a:stretch/>
          </p:blipFill>
          <p:spPr>
            <a:xfrm>
              <a:off x="3122720" y="3020957"/>
              <a:ext cx="2778678" cy="1259058"/>
            </a:xfrm>
            <a:prstGeom prst="rect">
              <a:avLst/>
            </a:prstGeom>
          </p:spPr>
        </p:pic>
        <p:grpSp>
          <p:nvGrpSpPr>
            <p:cNvPr id="43" name="Group 42"/>
            <p:cNvGrpSpPr/>
            <p:nvPr/>
          </p:nvGrpSpPr>
          <p:grpSpPr>
            <a:xfrm>
              <a:off x="8359107" y="2173291"/>
              <a:ext cx="2486955" cy="2705757"/>
              <a:chOff x="10210668" y="-310251"/>
              <a:chExt cx="2147281" cy="245840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10210668" y="-310251"/>
                <a:ext cx="2147281" cy="2458402"/>
                <a:chOff x="10121053" y="-306070"/>
                <a:chExt cx="2147281" cy="2458402"/>
              </a:xfrm>
            </p:grpSpPr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421" t="50149" r="34032" b="895"/>
                <a:stretch/>
              </p:blipFill>
              <p:spPr>
                <a:xfrm>
                  <a:off x="10121053" y="-85941"/>
                  <a:ext cx="2147281" cy="2238273"/>
                </a:xfrm>
                <a:prstGeom prst="rect">
                  <a:avLst/>
                </a:prstGeom>
              </p:spPr>
            </p:pic>
            <p:grpSp>
              <p:nvGrpSpPr>
                <p:cNvPr id="48" name="Group 47"/>
                <p:cNvGrpSpPr/>
                <p:nvPr/>
              </p:nvGrpSpPr>
              <p:grpSpPr>
                <a:xfrm>
                  <a:off x="10474036" y="-306070"/>
                  <a:ext cx="1775114" cy="2202180"/>
                  <a:chOff x="10474036" y="-306070"/>
                  <a:chExt cx="1775114" cy="2202180"/>
                </a:xfrm>
              </p:grpSpPr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1653030" y="-306070"/>
                    <a:ext cx="0" cy="220218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0000FF"/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flipV="1">
                    <a:off x="10474036" y="160050"/>
                    <a:ext cx="1775114" cy="5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0000FF"/>
                    </a:solidFill>
                    <a:prstDash val="dash"/>
                    <a:miter lim="800000"/>
                  </a:ln>
                  <a:effectLst/>
                </p:spPr>
              </p:cxnSp>
            </p:grpSp>
          </p:grpSp>
          <p:cxnSp>
            <p:nvCxnSpPr>
              <p:cNvPr id="45" name="Straight Connector 44"/>
              <p:cNvCxnSpPr/>
              <p:nvPr/>
            </p:nvCxnSpPr>
            <p:spPr>
              <a:xfrm>
                <a:off x="11467921" y="-215001"/>
                <a:ext cx="0" cy="220218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10516238" y="1067785"/>
                <a:ext cx="1775114" cy="5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dash"/>
                <a:miter lim="800000"/>
              </a:ln>
              <a:effectLst/>
            </p:spPr>
          </p:cxnSp>
        </p:grpSp>
        <p:sp>
          <p:nvSpPr>
            <p:cNvPr id="2" name="TextBox 1"/>
            <p:cNvSpPr txBox="1"/>
            <p:nvPr/>
          </p:nvSpPr>
          <p:spPr>
            <a:xfrm>
              <a:off x="5412815" y="5144352"/>
              <a:ext cx="49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(a)</a:t>
              </a:r>
              <a:endParaRPr lang="en-GB" sz="2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73948" y="5144352"/>
              <a:ext cx="49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(b)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766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35456" y="417608"/>
            <a:ext cx="9290994" cy="6428037"/>
            <a:chOff x="1735456" y="64040"/>
            <a:chExt cx="9290994" cy="6428037"/>
          </a:xfrm>
        </p:grpSpPr>
        <p:sp>
          <p:nvSpPr>
            <p:cNvPr id="2092" name="Text Box 44"/>
            <p:cNvSpPr txBox="1">
              <a:spLocks noChangeArrowheads="1"/>
            </p:cNvSpPr>
            <p:nvPr/>
          </p:nvSpPr>
          <p:spPr bwMode="auto">
            <a:xfrm>
              <a:off x="2186396" y="65852"/>
              <a:ext cx="2653995" cy="33855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srgbClr val="000000"/>
                  </a:solidFill>
                </a:rPr>
                <a:t>Year 1</a:t>
              </a:r>
            </a:p>
          </p:txBody>
        </p:sp>
        <p:sp>
          <p:nvSpPr>
            <p:cNvPr id="78" name="Text Box 102"/>
            <p:cNvSpPr txBox="1">
              <a:spLocks noChangeArrowheads="1"/>
            </p:cNvSpPr>
            <p:nvPr/>
          </p:nvSpPr>
          <p:spPr bwMode="auto">
            <a:xfrm>
              <a:off x="2186396" y="1487405"/>
              <a:ext cx="2653992" cy="338554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Construct detailed CAD geometries of launching and receiving optics carriages and mounting hardware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186396" y="477290"/>
              <a:ext cx="7961985" cy="141047"/>
              <a:chOff x="1393825" y="453170"/>
              <a:chExt cx="7961985" cy="141047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393825" y="457079"/>
                <a:ext cx="2653997" cy="137138"/>
                <a:chOff x="1393825" y="457079"/>
                <a:chExt cx="7654851" cy="137138"/>
              </a:xfrm>
            </p:grpSpPr>
            <p:sp>
              <p:nvSpPr>
                <p:cNvPr id="2249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1393825" y="461430"/>
                  <a:ext cx="7654851" cy="188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4" name="Straight Connector 3"/>
                <p:cNvCxnSpPr>
                  <a:stCxn id="2249" idx="0"/>
                </p:cNvCxnSpPr>
                <p:nvPr/>
              </p:nvCxnSpPr>
              <p:spPr>
                <a:xfrm>
                  <a:off x="1393825" y="463315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3314127" y="461201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5221250" y="46142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7161896" y="467328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9048676" y="45707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/>
            </p:nvGrpSpPr>
            <p:grpSpPr>
              <a:xfrm>
                <a:off x="4047820" y="455002"/>
                <a:ext cx="2653997" cy="137138"/>
                <a:chOff x="1393825" y="457079"/>
                <a:chExt cx="7654851" cy="137138"/>
              </a:xfrm>
            </p:grpSpPr>
            <p:sp>
              <p:nvSpPr>
                <p:cNvPr id="43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1393825" y="461430"/>
                  <a:ext cx="7654851" cy="188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44" name="Straight Connector 43"/>
                <p:cNvCxnSpPr>
                  <a:stCxn id="43" idx="0"/>
                </p:cNvCxnSpPr>
                <p:nvPr/>
              </p:nvCxnSpPr>
              <p:spPr>
                <a:xfrm>
                  <a:off x="1393825" y="463315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3314127" y="461201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5221250" y="46142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7161896" y="467328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9048676" y="45707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6701813" y="453170"/>
                <a:ext cx="2653997" cy="137138"/>
                <a:chOff x="1393825" y="457079"/>
                <a:chExt cx="7654851" cy="137138"/>
              </a:xfrm>
            </p:grpSpPr>
            <p:sp>
              <p:nvSpPr>
                <p:cNvPr id="50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1393825" y="461430"/>
                  <a:ext cx="7654851" cy="188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51" name="Straight Connector 50"/>
                <p:cNvCxnSpPr>
                  <a:stCxn id="50" idx="0"/>
                </p:cNvCxnSpPr>
                <p:nvPr/>
              </p:nvCxnSpPr>
              <p:spPr>
                <a:xfrm>
                  <a:off x="1393825" y="463315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3314127" y="461201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5221250" y="46142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7161896" y="467328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9048676" y="457079"/>
                  <a:ext cx="0" cy="1268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4840389" y="65936"/>
              <a:ext cx="2653995" cy="33855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srgbClr val="000000"/>
                  </a:solidFill>
                </a:rPr>
                <a:t>Year 2</a:t>
              </a:r>
            </a:p>
          </p:txBody>
        </p:sp>
        <p:sp>
          <p:nvSpPr>
            <p:cNvPr id="58" name="Text Box 44"/>
            <p:cNvSpPr txBox="1">
              <a:spLocks noChangeArrowheads="1"/>
            </p:cNvSpPr>
            <p:nvPr/>
          </p:nvSpPr>
          <p:spPr bwMode="auto">
            <a:xfrm>
              <a:off x="7494384" y="64040"/>
              <a:ext cx="2653995" cy="33855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66833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srgbClr val="000000"/>
                  </a:solidFill>
                </a:rPr>
                <a:t>Year 3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359945" y="449434"/>
              <a:ext cx="2335781" cy="246795"/>
              <a:chOff x="1260240" y="449433"/>
              <a:chExt cx="2335781" cy="246795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126024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Q1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92021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Q2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586241" y="450006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Q3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254261" y="449433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Q4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015151" y="448860"/>
              <a:ext cx="2335781" cy="246795"/>
              <a:chOff x="1260240" y="449433"/>
              <a:chExt cx="2335781" cy="246795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126024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Q1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92021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Q2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586241" y="450006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Q3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254261" y="449433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Q4</a:t>
                </a:r>
              </a:p>
            </p:txBody>
          </p:sp>
        </p:grpSp>
        <p:sp>
          <p:nvSpPr>
            <p:cNvPr id="41" name="Text Box 102"/>
            <p:cNvSpPr txBox="1">
              <a:spLocks noChangeArrowheads="1"/>
            </p:cNvSpPr>
            <p:nvPr/>
          </p:nvSpPr>
          <p:spPr bwMode="auto">
            <a:xfrm>
              <a:off x="3270905" y="2010011"/>
              <a:ext cx="2143541" cy="46166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Requisition optics mounts, translational / rotational stages, mirrors and low-loss fused silica launching / receiving windows</a:t>
              </a:r>
            </a:p>
          </p:txBody>
        </p:sp>
        <p:sp>
          <p:nvSpPr>
            <p:cNvPr id="65" name="Text Box 102"/>
            <p:cNvSpPr txBox="1">
              <a:spLocks noChangeArrowheads="1"/>
            </p:cNvSpPr>
            <p:nvPr/>
          </p:nvSpPr>
          <p:spPr bwMode="auto">
            <a:xfrm>
              <a:off x="2186396" y="2533251"/>
              <a:ext cx="1371123" cy="46166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Full Gaussian wave-optics simulations of beam launching / receiving optics</a:t>
              </a: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7669142" y="448286"/>
              <a:ext cx="2335781" cy="246795"/>
              <a:chOff x="1260240" y="449433"/>
              <a:chExt cx="2335781" cy="246795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126024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Q1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920210" y="450007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Q2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586241" y="450006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Q3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254261" y="449433"/>
                <a:ext cx="3417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i="1" dirty="0">
                    <a:solidFill>
                      <a:srgbClr val="000000"/>
                    </a:solidFill>
                    <a:latin typeface="Times New Roman" pitchFamily="18" charset="0"/>
                  </a:rPr>
                  <a:t>Q4</a:t>
                </a:r>
              </a:p>
            </p:txBody>
          </p:sp>
        </p:grpSp>
        <p:sp>
          <p:nvSpPr>
            <p:cNvPr id="74" name="Text Box 102"/>
            <p:cNvSpPr txBox="1">
              <a:spLocks noChangeArrowheads="1"/>
            </p:cNvSpPr>
            <p:nvPr/>
          </p:nvSpPr>
          <p:spPr bwMode="auto">
            <a:xfrm>
              <a:off x="2201379" y="695216"/>
              <a:ext cx="1008481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CST Microwave Studio Simulation and optimisation of launching antenna</a:t>
              </a:r>
            </a:p>
          </p:txBody>
        </p:sp>
        <p:sp>
          <p:nvSpPr>
            <p:cNvPr id="75" name="Text Box 102"/>
            <p:cNvSpPr txBox="1">
              <a:spLocks noChangeArrowheads="1"/>
            </p:cNvSpPr>
            <p:nvPr/>
          </p:nvSpPr>
          <p:spPr bwMode="auto">
            <a:xfrm>
              <a:off x="3361451" y="697647"/>
              <a:ext cx="648483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Fabrication of launching antenna</a:t>
              </a:r>
            </a:p>
          </p:txBody>
        </p:sp>
        <p:sp>
          <p:nvSpPr>
            <p:cNvPr id="76" name="Text Box 102"/>
            <p:cNvSpPr txBox="1">
              <a:spLocks noChangeArrowheads="1"/>
            </p:cNvSpPr>
            <p:nvPr/>
          </p:nvSpPr>
          <p:spPr bwMode="auto">
            <a:xfrm>
              <a:off x="4159117" y="699668"/>
              <a:ext cx="709372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Laboratory testing of launching antenna</a:t>
              </a:r>
            </a:p>
          </p:txBody>
        </p:sp>
        <p:sp>
          <p:nvSpPr>
            <p:cNvPr id="77" name="Text Box 102"/>
            <p:cNvSpPr txBox="1">
              <a:spLocks noChangeArrowheads="1"/>
            </p:cNvSpPr>
            <p:nvPr/>
          </p:nvSpPr>
          <p:spPr bwMode="auto">
            <a:xfrm>
              <a:off x="2186208" y="3070177"/>
              <a:ext cx="1374308" cy="46166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Design of mm-wave source and heterodyne detection electronics</a:t>
              </a:r>
            </a:p>
          </p:txBody>
        </p:sp>
        <p:sp>
          <p:nvSpPr>
            <p:cNvPr id="81" name="Text Box 102"/>
            <p:cNvSpPr txBox="1">
              <a:spLocks noChangeArrowheads="1"/>
            </p:cNvSpPr>
            <p:nvPr/>
          </p:nvSpPr>
          <p:spPr bwMode="auto">
            <a:xfrm>
              <a:off x="3665519" y="3131731"/>
              <a:ext cx="2012600" cy="338554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Fabrication of mm-wave source and detection electronics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3856825" y="1825959"/>
              <a:ext cx="0" cy="1711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3097406" y="1825960"/>
              <a:ext cx="0" cy="7072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 Box 102"/>
            <p:cNvSpPr txBox="1">
              <a:spLocks noChangeArrowheads="1"/>
            </p:cNvSpPr>
            <p:nvPr/>
          </p:nvSpPr>
          <p:spPr bwMode="auto">
            <a:xfrm>
              <a:off x="5023682" y="699668"/>
              <a:ext cx="1228609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Laboratory assembly of launching / receiving optics carriages and optical components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 flipV="1">
              <a:off x="4861532" y="986380"/>
              <a:ext cx="151815" cy="28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>
              <a:stCxn id="87" idx="3"/>
              <a:endCxn id="97" idx="1"/>
            </p:cNvCxnSpPr>
            <p:nvPr/>
          </p:nvCxnSpPr>
          <p:spPr>
            <a:xfrm flipV="1">
              <a:off x="6252291" y="992055"/>
              <a:ext cx="11749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 Box 102"/>
            <p:cNvSpPr txBox="1">
              <a:spLocks noChangeArrowheads="1"/>
            </p:cNvSpPr>
            <p:nvPr/>
          </p:nvSpPr>
          <p:spPr bwMode="auto">
            <a:xfrm>
              <a:off x="2186208" y="3597814"/>
              <a:ext cx="1374308" cy="461665"/>
            </a:xfrm>
            <a:prstGeom prst="rect">
              <a:avLst/>
            </a:prstGeom>
            <a:noFill/>
            <a:ln w="1905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Design of multi-channel digitisation, processing and data acquisition system</a:t>
              </a:r>
            </a:p>
          </p:txBody>
        </p:sp>
        <p:sp>
          <p:nvSpPr>
            <p:cNvPr id="111" name="Text Box 102"/>
            <p:cNvSpPr txBox="1">
              <a:spLocks noChangeArrowheads="1"/>
            </p:cNvSpPr>
            <p:nvPr/>
          </p:nvSpPr>
          <p:spPr bwMode="auto">
            <a:xfrm>
              <a:off x="3669808" y="3597812"/>
              <a:ext cx="2008310" cy="338554"/>
            </a:xfrm>
            <a:prstGeom prst="rect">
              <a:avLst/>
            </a:prstGeom>
            <a:noFill/>
            <a:ln w="1905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Fabrication / programming of multi-channel acquisition and data processing system</a:t>
              </a:r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flipV="1">
              <a:off x="3556423" y="3828645"/>
              <a:ext cx="117481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" name="Freeform 2254"/>
            <p:cNvSpPr/>
            <p:nvPr/>
          </p:nvSpPr>
          <p:spPr>
            <a:xfrm>
              <a:off x="5671703" y="2471675"/>
              <a:ext cx="2359492" cy="1347766"/>
            </a:xfrm>
            <a:custGeom>
              <a:avLst/>
              <a:gdLst>
                <a:gd name="connsiteX0" fmla="*/ 0 w 1270450"/>
                <a:gd name="connsiteY0" fmla="*/ 2516623 h 2516623"/>
                <a:gd name="connsiteX1" fmla="*/ 1270450 w 1270450"/>
                <a:gd name="connsiteY1" fmla="*/ 2516623 h 2516623"/>
                <a:gd name="connsiteX2" fmla="*/ 1270450 w 1270450"/>
                <a:gd name="connsiteY2" fmla="*/ 0 h 251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450" h="2516623">
                  <a:moveTo>
                    <a:pt x="0" y="2516623"/>
                  </a:moveTo>
                  <a:lnTo>
                    <a:pt x="1270450" y="2516623"/>
                  </a:lnTo>
                  <a:lnTo>
                    <a:pt x="12704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678119" y="1302624"/>
              <a:ext cx="1241279" cy="1998385"/>
            </a:xfrm>
            <a:custGeom>
              <a:avLst/>
              <a:gdLst>
                <a:gd name="connsiteX0" fmla="*/ 0 w 1270450"/>
                <a:gd name="connsiteY0" fmla="*/ 2516623 h 2516623"/>
                <a:gd name="connsiteX1" fmla="*/ 1270450 w 1270450"/>
                <a:gd name="connsiteY1" fmla="*/ 2516623 h 2516623"/>
                <a:gd name="connsiteX2" fmla="*/ 1270450 w 1270450"/>
                <a:gd name="connsiteY2" fmla="*/ 0 h 251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450" h="2516623">
                  <a:moveTo>
                    <a:pt x="0" y="2516623"/>
                  </a:moveTo>
                  <a:lnTo>
                    <a:pt x="1270450" y="2516623"/>
                  </a:lnTo>
                  <a:lnTo>
                    <a:pt x="12704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cxnSp>
          <p:nvCxnSpPr>
            <p:cNvPr id="2257" name="Straight Arrow Connector 2256"/>
            <p:cNvCxnSpPr/>
            <p:nvPr/>
          </p:nvCxnSpPr>
          <p:spPr>
            <a:xfrm flipV="1">
              <a:off x="5189215" y="1284441"/>
              <a:ext cx="0" cy="7126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endCxn id="124" idx="1"/>
            </p:cNvCxnSpPr>
            <p:nvPr/>
          </p:nvCxnSpPr>
          <p:spPr>
            <a:xfrm flipV="1">
              <a:off x="7506234" y="992054"/>
              <a:ext cx="9214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 Box 102"/>
            <p:cNvSpPr txBox="1">
              <a:spLocks noChangeArrowheads="1"/>
            </p:cNvSpPr>
            <p:nvPr/>
          </p:nvSpPr>
          <p:spPr bwMode="auto">
            <a:xfrm>
              <a:off x="2186395" y="4179436"/>
              <a:ext cx="927712" cy="1200329"/>
            </a:xfrm>
            <a:prstGeom prst="rect">
              <a:avLst/>
            </a:prstGeom>
            <a:noFill/>
            <a:ln w="19050">
              <a:solidFill>
                <a:srgbClr val="FF33C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CAD drawings produced of MAST-U launching / receiving port modifications and flange assemblies for window installation</a:t>
              </a:r>
            </a:p>
          </p:txBody>
        </p:sp>
        <p:sp>
          <p:nvSpPr>
            <p:cNvPr id="96" name="Text Box 102"/>
            <p:cNvSpPr txBox="1">
              <a:spLocks noChangeArrowheads="1"/>
            </p:cNvSpPr>
            <p:nvPr/>
          </p:nvSpPr>
          <p:spPr bwMode="auto">
            <a:xfrm>
              <a:off x="6250497" y="4179169"/>
              <a:ext cx="1232527" cy="584775"/>
            </a:xfrm>
            <a:prstGeom prst="rect">
              <a:avLst/>
            </a:prstGeom>
            <a:noFill/>
            <a:ln w="19050">
              <a:solidFill>
                <a:srgbClr val="FF33C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Installation of ancillary mounting hardware for launching / receiving carriages</a:t>
              </a: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7509276" y="1295319"/>
              <a:ext cx="1003301" cy="3163050"/>
            </a:xfrm>
            <a:custGeom>
              <a:avLst/>
              <a:gdLst>
                <a:gd name="connsiteX0" fmla="*/ 0 w 1270450"/>
                <a:gd name="connsiteY0" fmla="*/ 2516623 h 2516623"/>
                <a:gd name="connsiteX1" fmla="*/ 1270450 w 1270450"/>
                <a:gd name="connsiteY1" fmla="*/ 2516623 h 2516623"/>
                <a:gd name="connsiteX2" fmla="*/ 1270450 w 1270450"/>
                <a:gd name="connsiteY2" fmla="*/ 0 h 251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450" h="2516623">
                  <a:moveTo>
                    <a:pt x="0" y="2516623"/>
                  </a:moveTo>
                  <a:lnTo>
                    <a:pt x="1270450" y="2516623"/>
                  </a:lnTo>
                  <a:lnTo>
                    <a:pt x="12704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flipV="1">
              <a:off x="8846735" y="993625"/>
              <a:ext cx="92146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Group 131"/>
            <p:cNvGrpSpPr/>
            <p:nvPr/>
          </p:nvGrpSpPr>
          <p:grpSpPr>
            <a:xfrm>
              <a:off x="7597915" y="691906"/>
              <a:ext cx="1239910" cy="601303"/>
              <a:chOff x="6073915" y="691905"/>
              <a:chExt cx="1239910" cy="601303"/>
            </a:xfrm>
          </p:grpSpPr>
          <p:sp>
            <p:nvSpPr>
              <p:cNvPr id="124" name="Text Box 102"/>
              <p:cNvSpPr txBox="1">
                <a:spLocks noChangeArrowheads="1"/>
              </p:cNvSpPr>
              <p:nvPr/>
            </p:nvSpPr>
            <p:spPr bwMode="auto">
              <a:xfrm>
                <a:off x="6074380" y="699665"/>
                <a:ext cx="1239445" cy="58477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Installation and commissioning of high-k scattering diagnostic on MAST-U</a:t>
                </a: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6092372" y="708846"/>
                <a:ext cx="1202996" cy="56716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6113911" y="733037"/>
                <a:ext cx="1160234" cy="523362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6137205" y="750788"/>
                <a:ext cx="1112494" cy="486384"/>
              </a:xfrm>
              <a:prstGeom prst="rect">
                <a:avLst/>
              </a:prstGeom>
              <a:noFill/>
              <a:ln w="19050">
                <a:solidFill>
                  <a:srgbClr val="FF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073915" y="691905"/>
                <a:ext cx="1236447" cy="601303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sp>
          <p:nvSpPr>
            <p:cNvPr id="141" name="Text Box 102"/>
            <p:cNvSpPr txBox="1">
              <a:spLocks noChangeArrowheads="1"/>
            </p:cNvSpPr>
            <p:nvPr/>
          </p:nvSpPr>
          <p:spPr bwMode="auto">
            <a:xfrm>
              <a:off x="8960963" y="767477"/>
              <a:ext cx="1198315" cy="4616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First experimental measurements on MAST-U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8956282" y="709540"/>
              <a:ext cx="1189099" cy="5671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977821" y="733731"/>
              <a:ext cx="1148351" cy="523362"/>
            </a:xfrm>
            <a:prstGeom prst="rect">
              <a:avLst/>
            </a:prstGeom>
            <a:noFill/>
            <a:ln w="1905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98495" y="751482"/>
              <a:ext cx="1104911" cy="486384"/>
            </a:xfrm>
            <a:prstGeom prst="rect">
              <a:avLst/>
            </a:prstGeom>
            <a:noFill/>
            <a:ln w="19050"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8940782" y="691238"/>
              <a:ext cx="1221455" cy="603035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6368040" y="697599"/>
              <a:ext cx="1149354" cy="595610"/>
              <a:chOff x="4844040" y="697599"/>
              <a:chExt cx="1141236" cy="595610"/>
            </a:xfrm>
          </p:grpSpPr>
          <p:sp>
            <p:nvSpPr>
              <p:cNvPr id="97" name="Text Box 102"/>
              <p:cNvSpPr txBox="1">
                <a:spLocks noChangeArrowheads="1"/>
              </p:cNvSpPr>
              <p:nvPr/>
            </p:nvSpPr>
            <p:spPr bwMode="auto">
              <a:xfrm>
                <a:off x="4845771" y="699666"/>
                <a:ext cx="1139505" cy="58477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Laboratory commissioning and testing of high-k scattering diagnostic</a:t>
                </a: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4862497" y="712139"/>
                <a:ext cx="1086542" cy="56716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4887352" y="733188"/>
                <a:ext cx="1041308" cy="523362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844040" y="697599"/>
                <a:ext cx="1124816" cy="595610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sp>
          <p:nvSpPr>
            <p:cNvPr id="2280" name="Rectangle 2279"/>
            <p:cNvSpPr/>
            <p:nvPr/>
          </p:nvSpPr>
          <p:spPr>
            <a:xfrm>
              <a:off x="2186209" y="677427"/>
              <a:ext cx="1042707" cy="6214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3344665" y="679398"/>
              <a:ext cx="679076" cy="6191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cxnSp>
          <p:nvCxnSpPr>
            <p:cNvPr id="22" name="Straight Arrow Connector 21"/>
            <p:cNvCxnSpPr>
              <a:stCxn id="74" idx="3"/>
            </p:cNvCxnSpPr>
            <p:nvPr/>
          </p:nvCxnSpPr>
          <p:spPr>
            <a:xfrm flipV="1">
              <a:off x="3209860" y="984739"/>
              <a:ext cx="151815" cy="28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V="1">
              <a:off x="4000629" y="989190"/>
              <a:ext cx="151815" cy="28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701704" y="1304967"/>
              <a:ext cx="1" cy="1779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 Box 102"/>
            <p:cNvSpPr txBox="1">
              <a:spLocks noChangeArrowheads="1"/>
            </p:cNvSpPr>
            <p:nvPr/>
          </p:nvSpPr>
          <p:spPr bwMode="auto">
            <a:xfrm>
              <a:off x="7597788" y="1884175"/>
              <a:ext cx="824865" cy="584775"/>
            </a:xfrm>
            <a:prstGeom prst="rect">
              <a:avLst/>
            </a:prstGeom>
            <a:noFill/>
            <a:ln w="1905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Integration with MAST-U data acquisition systems</a:t>
              </a:r>
            </a:p>
          </p:txBody>
        </p:sp>
        <p:cxnSp>
          <p:nvCxnSpPr>
            <p:cNvPr id="2282" name="Straight Arrow Connector 2281"/>
            <p:cNvCxnSpPr/>
            <p:nvPr/>
          </p:nvCxnSpPr>
          <p:spPr>
            <a:xfrm flipH="1" flipV="1">
              <a:off x="8031195" y="1298239"/>
              <a:ext cx="2506" cy="586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 Box 102"/>
            <p:cNvSpPr txBox="1">
              <a:spLocks noChangeArrowheads="1"/>
            </p:cNvSpPr>
            <p:nvPr/>
          </p:nvSpPr>
          <p:spPr bwMode="auto">
            <a:xfrm>
              <a:off x="2186208" y="5901490"/>
              <a:ext cx="7994658" cy="215444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Project management</a:t>
              </a:r>
            </a:p>
          </p:txBody>
        </p:sp>
        <p:grpSp>
          <p:nvGrpSpPr>
            <p:cNvPr id="2290" name="Group 2289"/>
            <p:cNvGrpSpPr/>
            <p:nvPr/>
          </p:nvGrpSpPr>
          <p:grpSpPr>
            <a:xfrm>
              <a:off x="4047367" y="5478462"/>
              <a:ext cx="6121122" cy="339422"/>
              <a:chOff x="2569920" y="5817319"/>
              <a:chExt cx="6121122" cy="339422"/>
            </a:xfrm>
          </p:grpSpPr>
          <p:sp>
            <p:nvSpPr>
              <p:cNvPr id="182" name="Text Box 102"/>
              <p:cNvSpPr txBox="1">
                <a:spLocks noChangeArrowheads="1"/>
              </p:cNvSpPr>
              <p:nvPr/>
            </p:nvSpPr>
            <p:spPr bwMode="auto">
              <a:xfrm>
                <a:off x="2625447" y="5877676"/>
                <a:ext cx="6016466" cy="215444"/>
              </a:xfrm>
              <a:prstGeom prst="rect">
                <a:avLst/>
              </a:prstGeom>
              <a:noFill/>
              <a:ln w="19050">
                <a:solidFill>
                  <a:srgbClr val="FF33CC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Publications and dissemination</a:t>
                </a: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2605289" y="5860244"/>
                <a:ext cx="6053748" cy="254474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2587440" y="5836711"/>
                <a:ext cx="6086217" cy="30307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2569920" y="5817319"/>
                <a:ext cx="6121122" cy="33942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sp>
          <p:nvSpPr>
            <p:cNvPr id="188" name="Text Box 102"/>
            <p:cNvSpPr txBox="1">
              <a:spLocks noChangeArrowheads="1"/>
            </p:cNvSpPr>
            <p:nvPr/>
          </p:nvSpPr>
          <p:spPr bwMode="auto">
            <a:xfrm>
              <a:off x="8937825" y="1441299"/>
              <a:ext cx="1234899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Interpretation and analysis of results</a:t>
              </a:r>
            </a:p>
          </p:txBody>
        </p:sp>
        <p:grpSp>
          <p:nvGrpSpPr>
            <p:cNvPr id="2284" name="Group 2283"/>
            <p:cNvGrpSpPr/>
            <p:nvPr/>
          </p:nvGrpSpPr>
          <p:grpSpPr>
            <a:xfrm>
              <a:off x="8955333" y="1449863"/>
              <a:ext cx="1197375" cy="329986"/>
              <a:chOff x="7431332" y="1459397"/>
              <a:chExt cx="1197375" cy="297504"/>
            </a:xfrm>
          </p:grpSpPr>
          <p:sp>
            <p:nvSpPr>
              <p:cNvPr id="189" name="Rectangle 188"/>
              <p:cNvSpPr/>
              <p:nvPr/>
            </p:nvSpPr>
            <p:spPr>
              <a:xfrm>
                <a:off x="7431332" y="1459397"/>
                <a:ext cx="1197375" cy="29750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7450060" y="1475615"/>
                <a:ext cx="1162424" cy="267845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sp>
          <p:nvSpPr>
            <p:cNvPr id="191" name="Rectangle 190"/>
            <p:cNvSpPr/>
            <p:nvPr/>
          </p:nvSpPr>
          <p:spPr>
            <a:xfrm>
              <a:off x="8994052" y="1489787"/>
              <a:ext cx="1125309" cy="252949"/>
            </a:xfrm>
            <a:prstGeom prst="rect">
              <a:avLst/>
            </a:prstGeom>
            <a:noFill/>
            <a:ln w="19050"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8937823" y="1433424"/>
              <a:ext cx="1230667" cy="36500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cxnSp>
          <p:nvCxnSpPr>
            <p:cNvPr id="197" name="Straight Arrow Connector 196"/>
            <p:cNvCxnSpPr>
              <a:endCxn id="196" idx="0"/>
            </p:cNvCxnSpPr>
            <p:nvPr/>
          </p:nvCxnSpPr>
          <p:spPr>
            <a:xfrm flipH="1">
              <a:off x="9553156" y="1302288"/>
              <a:ext cx="2116" cy="1311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2054903" y="6208708"/>
              <a:ext cx="20217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Times New Roman" pitchFamily="18" charset="0"/>
                </a:rPr>
                <a:t>Rutherford Appleton Laboratory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489813" y="6219655"/>
              <a:ext cx="16049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Times New Roman" pitchFamily="18" charset="0"/>
                </a:rPr>
                <a:t>University of Strathclyde</a:t>
              </a: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6638782" y="6230467"/>
              <a:ext cx="128878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Times New Roman" pitchFamily="18" charset="0"/>
                </a:rPr>
                <a:t>University of York</a:t>
              </a:r>
            </a:p>
          </p:txBody>
        </p:sp>
        <p:cxnSp>
          <p:nvCxnSpPr>
            <p:cNvPr id="167" name="Straight Connector 166"/>
            <p:cNvCxnSpPr/>
            <p:nvPr/>
          </p:nvCxnSpPr>
          <p:spPr>
            <a:xfrm>
              <a:off x="1735456" y="6354512"/>
              <a:ext cx="3576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4170364" y="6359376"/>
              <a:ext cx="357662" cy="0"/>
            </a:xfrm>
            <a:prstGeom prst="line">
              <a:avLst/>
            </a:prstGeom>
            <a:ln w="381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6329059" y="6365153"/>
              <a:ext cx="357662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8123083" y="6372620"/>
              <a:ext cx="357662" cy="0"/>
            </a:xfrm>
            <a:prstGeom prst="line">
              <a:avLst/>
            </a:prstGeom>
            <a:ln w="381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170"/>
            <p:cNvSpPr/>
            <p:nvPr/>
          </p:nvSpPr>
          <p:spPr>
            <a:xfrm>
              <a:off x="8442087" y="6230467"/>
              <a:ext cx="2584363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err="1">
                  <a:solidFill>
                    <a:srgbClr val="000000"/>
                  </a:solidFill>
                  <a:latin typeface="Times New Roman" pitchFamily="18" charset="0"/>
                </a:rPr>
                <a:t>Culham</a:t>
              </a:r>
              <a:r>
                <a:rPr lang="en-GB" sz="1100" dirty="0">
                  <a:solidFill>
                    <a:srgbClr val="000000"/>
                  </a:solidFill>
                  <a:latin typeface="Times New Roman" pitchFamily="18" charset="0"/>
                </a:rPr>
                <a:t> Centre for Fusion Energy</a:t>
              </a:r>
            </a:p>
          </p:txBody>
        </p:sp>
        <p:sp>
          <p:nvSpPr>
            <p:cNvPr id="202" name="Freeform 201"/>
            <p:cNvSpPr/>
            <p:nvPr/>
          </p:nvSpPr>
          <p:spPr>
            <a:xfrm>
              <a:off x="5675120" y="1296732"/>
              <a:ext cx="1474396" cy="2413406"/>
            </a:xfrm>
            <a:custGeom>
              <a:avLst/>
              <a:gdLst>
                <a:gd name="connsiteX0" fmla="*/ 0 w 1270450"/>
                <a:gd name="connsiteY0" fmla="*/ 2516623 h 2516623"/>
                <a:gd name="connsiteX1" fmla="*/ 1270450 w 1270450"/>
                <a:gd name="connsiteY1" fmla="*/ 2516623 h 2516623"/>
                <a:gd name="connsiteX2" fmla="*/ 1270450 w 1270450"/>
                <a:gd name="connsiteY2" fmla="*/ 0 h 251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450" h="2516623">
                  <a:moveTo>
                    <a:pt x="0" y="2516623"/>
                  </a:moveTo>
                  <a:lnTo>
                    <a:pt x="1270450" y="2516623"/>
                  </a:lnTo>
                  <a:lnTo>
                    <a:pt x="12704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cxnSp>
          <p:nvCxnSpPr>
            <p:cNvPr id="203" name="Straight Arrow Connector 202"/>
            <p:cNvCxnSpPr/>
            <p:nvPr/>
          </p:nvCxnSpPr>
          <p:spPr>
            <a:xfrm flipV="1">
              <a:off x="3560704" y="3294887"/>
              <a:ext cx="117481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 114"/>
            <p:cNvGrpSpPr/>
            <p:nvPr/>
          </p:nvGrpSpPr>
          <p:grpSpPr>
            <a:xfrm>
              <a:off x="6351175" y="5064102"/>
              <a:ext cx="3812360" cy="325369"/>
              <a:chOff x="4827175" y="5064101"/>
              <a:chExt cx="3812360" cy="325369"/>
            </a:xfrm>
          </p:grpSpPr>
          <p:sp>
            <p:nvSpPr>
              <p:cNvPr id="207" name="Text Box 102"/>
              <p:cNvSpPr txBox="1">
                <a:spLocks noChangeArrowheads="1"/>
              </p:cNvSpPr>
              <p:nvPr/>
            </p:nvSpPr>
            <p:spPr bwMode="auto">
              <a:xfrm>
                <a:off x="4884037" y="5123691"/>
                <a:ext cx="3703622" cy="215444"/>
              </a:xfrm>
              <a:prstGeom prst="rect">
                <a:avLst/>
              </a:prstGeom>
              <a:noFill/>
              <a:ln w="19050">
                <a:solidFill>
                  <a:srgbClr val="FF33CC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Development of documentation</a:t>
                </a: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4862497" y="5102940"/>
                <a:ext cx="3739674" cy="251970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4844039" y="5083494"/>
                <a:ext cx="3777341" cy="29173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4827175" y="5064101"/>
                <a:ext cx="3812360" cy="325369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sp>
          <p:nvSpPr>
            <p:cNvPr id="218" name="Rectangle 217"/>
            <p:cNvSpPr/>
            <p:nvPr/>
          </p:nvSpPr>
          <p:spPr>
            <a:xfrm>
              <a:off x="6236946" y="4159975"/>
              <a:ext cx="1263965" cy="624286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2296" name="Rectangle 2295"/>
            <p:cNvSpPr/>
            <p:nvPr/>
          </p:nvSpPr>
          <p:spPr>
            <a:xfrm>
              <a:off x="3176137" y="4118942"/>
              <a:ext cx="1863483" cy="12663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sp>
          <p:nvSpPr>
            <p:cNvPr id="223" name="Text Box 102"/>
            <p:cNvSpPr txBox="1">
              <a:spLocks noChangeArrowheads="1"/>
            </p:cNvSpPr>
            <p:nvPr/>
          </p:nvSpPr>
          <p:spPr bwMode="auto">
            <a:xfrm>
              <a:off x="5286633" y="4504160"/>
              <a:ext cx="780613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dirty="0">
                  <a:solidFill>
                    <a:srgbClr val="000000"/>
                  </a:solidFill>
                  <a:latin typeface="Times New Roman" pitchFamily="18" charset="0"/>
                </a:rPr>
                <a:t>Fabrication of brackets and mounting hardware</a:t>
              </a:r>
            </a:p>
          </p:txBody>
        </p:sp>
        <p:cxnSp>
          <p:nvCxnSpPr>
            <p:cNvPr id="224" name="Straight Arrow Connector 223"/>
            <p:cNvCxnSpPr/>
            <p:nvPr/>
          </p:nvCxnSpPr>
          <p:spPr>
            <a:xfrm>
              <a:off x="6078304" y="4662726"/>
              <a:ext cx="163629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2" name="Group 2301"/>
            <p:cNvGrpSpPr/>
            <p:nvPr/>
          </p:nvGrpSpPr>
          <p:grpSpPr>
            <a:xfrm>
              <a:off x="8937823" y="2828657"/>
              <a:ext cx="1234901" cy="881248"/>
              <a:chOff x="7413822" y="2071646"/>
              <a:chExt cx="1234901" cy="881248"/>
            </a:xfrm>
          </p:grpSpPr>
          <p:sp>
            <p:nvSpPr>
              <p:cNvPr id="227" name="Text Box 102"/>
              <p:cNvSpPr txBox="1">
                <a:spLocks noChangeArrowheads="1"/>
              </p:cNvSpPr>
              <p:nvPr/>
            </p:nvSpPr>
            <p:spPr bwMode="auto">
              <a:xfrm>
                <a:off x="7413822" y="2090929"/>
                <a:ext cx="1234901" cy="83099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Engagement with turbulence theory and experimental communities to ensure effective future exploitation and impact</a:t>
                </a:r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7450970" y="2092293"/>
                <a:ext cx="1170410" cy="840994"/>
              </a:xfrm>
              <a:prstGeom prst="rect">
                <a:avLst/>
              </a:prstGeom>
              <a:noFill/>
              <a:ln w="1905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7431332" y="2071646"/>
                <a:ext cx="1213157" cy="881248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8939053" y="1942050"/>
              <a:ext cx="1234901" cy="739580"/>
              <a:chOff x="7423626" y="2370700"/>
              <a:chExt cx="1234901" cy="739580"/>
            </a:xfrm>
          </p:grpSpPr>
          <p:sp>
            <p:nvSpPr>
              <p:cNvPr id="232" name="Text Box 102"/>
              <p:cNvSpPr txBox="1">
                <a:spLocks noChangeArrowheads="1"/>
              </p:cNvSpPr>
              <p:nvPr/>
            </p:nvSpPr>
            <p:spPr bwMode="auto">
              <a:xfrm>
                <a:off x="7423626" y="2389983"/>
                <a:ext cx="1234901" cy="70788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dirty="0">
                    <a:solidFill>
                      <a:srgbClr val="000000"/>
                    </a:solidFill>
                    <a:latin typeface="Times New Roman" pitchFamily="18" charset="0"/>
                  </a:rPr>
                  <a:t>Coordinate with BES and DBS diagnostic teams to ensure excellent potential for cross-scale measurements</a:t>
                </a:r>
              </a:p>
            </p:txBody>
          </p:sp>
          <p:grpSp>
            <p:nvGrpSpPr>
              <p:cNvPr id="2303" name="Group 2302"/>
              <p:cNvGrpSpPr/>
              <p:nvPr/>
            </p:nvGrpSpPr>
            <p:grpSpPr>
              <a:xfrm>
                <a:off x="7439906" y="2370700"/>
                <a:ext cx="1214387" cy="739580"/>
                <a:chOff x="7439906" y="2370700"/>
                <a:chExt cx="1214387" cy="881248"/>
              </a:xfrm>
            </p:grpSpPr>
            <p:sp>
              <p:nvSpPr>
                <p:cNvPr id="233" name="Rectangle 232"/>
                <p:cNvSpPr/>
                <p:nvPr/>
              </p:nvSpPr>
              <p:spPr>
                <a:xfrm>
                  <a:off x="7460774" y="2391347"/>
                  <a:ext cx="1170410" cy="840994"/>
                </a:xfrm>
                <a:prstGeom prst="rect">
                  <a:avLst/>
                </a:prstGeom>
                <a:noFill/>
                <a:ln w="19050">
                  <a:solidFill>
                    <a:srgbClr val="00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>
                    <a:solidFill>
                      <a:srgbClr val="FFFFFF"/>
                    </a:solidFill>
                    <a:latin typeface="Times New Roman"/>
                  </a:endParaRPr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>
                  <a:off x="7439906" y="2370700"/>
                  <a:ext cx="1214387" cy="881248"/>
                </a:xfrm>
                <a:prstGeom prst="rect">
                  <a:avLst/>
                </a:prstGeom>
                <a:no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>
                    <a:solidFill>
                      <a:srgbClr val="FFFFFF"/>
                    </a:solidFill>
                    <a:latin typeface="Times New Roman"/>
                  </a:endParaRPr>
                </a:p>
              </p:txBody>
            </p:sp>
          </p:grpSp>
        </p:grpSp>
        <p:cxnSp>
          <p:nvCxnSpPr>
            <p:cNvPr id="237" name="Straight Arrow Connector 236"/>
            <p:cNvCxnSpPr/>
            <p:nvPr/>
          </p:nvCxnSpPr>
          <p:spPr>
            <a:xfrm>
              <a:off x="9555273" y="1806430"/>
              <a:ext cx="1" cy="1261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/>
            <p:nvPr/>
          </p:nvCxnSpPr>
          <p:spPr>
            <a:xfrm>
              <a:off x="9560334" y="2689262"/>
              <a:ext cx="1" cy="1261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Freeform 83"/>
            <p:cNvSpPr/>
            <p:nvPr/>
          </p:nvSpPr>
          <p:spPr>
            <a:xfrm>
              <a:off x="8798146" y="1616062"/>
              <a:ext cx="160487" cy="1672046"/>
            </a:xfrm>
            <a:custGeom>
              <a:avLst/>
              <a:gdLst>
                <a:gd name="connsiteX0" fmla="*/ 130629 w 160487"/>
                <a:gd name="connsiteY0" fmla="*/ 0 h 1672046"/>
                <a:gd name="connsiteX1" fmla="*/ 0 w 160487"/>
                <a:gd name="connsiteY1" fmla="*/ 0 h 1672046"/>
                <a:gd name="connsiteX2" fmla="*/ 3733 w 160487"/>
                <a:gd name="connsiteY2" fmla="*/ 1672046 h 1672046"/>
                <a:gd name="connsiteX3" fmla="*/ 160487 w 160487"/>
                <a:gd name="connsiteY3" fmla="*/ 1672046 h 167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487" h="1672046">
                  <a:moveTo>
                    <a:pt x="130629" y="0"/>
                  </a:moveTo>
                  <a:lnTo>
                    <a:pt x="0" y="0"/>
                  </a:lnTo>
                  <a:cubicBezTo>
                    <a:pt x="1244" y="557349"/>
                    <a:pt x="2489" y="1114697"/>
                    <a:pt x="3733" y="1672046"/>
                  </a:cubicBezTo>
                  <a:lnTo>
                    <a:pt x="160487" y="1672046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latin typeface="Times New Roman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3122672" y="4176306"/>
              <a:ext cx="1832121" cy="1213165"/>
              <a:chOff x="1614039" y="4176305"/>
              <a:chExt cx="1832121" cy="1213165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>
                <a:off x="1614039" y="4477487"/>
                <a:ext cx="9849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Group 100"/>
              <p:cNvGrpSpPr/>
              <p:nvPr/>
            </p:nvGrpSpPr>
            <p:grpSpPr>
              <a:xfrm>
                <a:off x="1721950" y="4176305"/>
                <a:ext cx="1724210" cy="1213165"/>
                <a:chOff x="1714266" y="4176305"/>
                <a:chExt cx="1724210" cy="1213165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2535134" y="4477487"/>
                  <a:ext cx="10766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1714266" y="4176600"/>
                  <a:ext cx="818155" cy="954107"/>
                </a:xfrm>
                <a:prstGeom prst="rect">
                  <a:avLst/>
                </a:prstGeom>
                <a:noFill/>
                <a:ln w="19050">
                  <a:solidFill>
                    <a:srgbClr val="FF33CC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800" dirty="0">
                      <a:solidFill>
                        <a:srgbClr val="000000"/>
                      </a:solidFill>
                      <a:latin typeface="Times New Roman" pitchFamily="18" charset="0"/>
                    </a:rPr>
                    <a:t>Machining / fabrication of new port flange plates, window mounts and support structures  </a:t>
                  </a:r>
                </a:p>
              </p:txBody>
            </p:sp>
            <p:sp>
              <p:nvSpPr>
                <p:cNvPr id="94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2643980" y="4176305"/>
                  <a:ext cx="794496" cy="954107"/>
                </a:xfrm>
                <a:prstGeom prst="rect">
                  <a:avLst/>
                </a:prstGeom>
                <a:noFill/>
                <a:ln w="19050">
                  <a:solidFill>
                    <a:srgbClr val="FF33CC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800" dirty="0">
                      <a:solidFill>
                        <a:srgbClr val="000000"/>
                      </a:solidFill>
                      <a:latin typeface="Times New Roman" pitchFamily="18" charset="0"/>
                    </a:rPr>
                    <a:t>Installation of new equatorial port flanges with low-loss launching / receiving windows 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1893802" y="5127860"/>
                  <a:ext cx="149752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100" i="1" dirty="0">
                      <a:solidFill>
                        <a:srgbClr val="000000"/>
                      </a:solidFill>
                      <a:latin typeface="Times New Roman" pitchFamily="18" charset="0"/>
                    </a:rPr>
                    <a:t>MAST-U vessel access</a:t>
                  </a:r>
                </a:p>
              </p:txBody>
            </p:sp>
          </p:grpSp>
        </p:grpSp>
        <p:cxnSp>
          <p:nvCxnSpPr>
            <p:cNvPr id="214" name="Straight Arrow Connector 213"/>
            <p:cNvCxnSpPr/>
            <p:nvPr/>
          </p:nvCxnSpPr>
          <p:spPr>
            <a:xfrm>
              <a:off x="4954792" y="4394857"/>
              <a:ext cx="1295704" cy="16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Rectangle 2"/>
          <p:cNvSpPr>
            <a:spLocks noChangeArrowheads="1"/>
          </p:cNvSpPr>
          <p:nvPr/>
        </p:nvSpPr>
        <p:spPr bwMode="auto">
          <a:xfrm>
            <a:off x="432124" y="-364554"/>
            <a:ext cx="1143843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latin typeface="Arial" charset="0"/>
                <a:cs typeface="Arial"/>
              </a:rPr>
              <a:t>CHASI - </a:t>
            </a:r>
            <a:r>
              <a:rPr kumimoji="0" lang="en-GB" sz="2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latin typeface="Arial" charset="0"/>
                <a:cs typeface="Arial"/>
              </a:rPr>
              <a:t>Workplan</a:t>
            </a:r>
            <a:endParaRPr kumimoji="0" lang="en-GB" sz="2400" i="1" u="none" strike="noStrike" kern="1200" cap="none" spc="0" normalizeH="0" baseline="0" noProof="0" dirty="0">
              <a:ln>
                <a:noFill/>
              </a:ln>
              <a:solidFill>
                <a:srgbClr val="D2533C"/>
              </a:solidFill>
              <a:effectLst/>
              <a:uLnTx/>
              <a:uFillTx/>
              <a:latin typeface="Arial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54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65537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Experiment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596045"/>
            <a:ext cx="10474036" cy="4880955"/>
          </a:xfrm>
        </p:spPr>
        <p:txBody>
          <a:bodyPr>
            <a:normAutofit/>
          </a:bodyPr>
          <a:lstStyle/>
          <a:p>
            <a:r>
              <a:rPr lang="en-GB" dirty="0" smtClean="0"/>
              <a:t>The diagnostic is anticipated to contribute to an integrated study of turbulence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It is not expected to in-and-of itself require a focussed experiment</a:t>
            </a:r>
          </a:p>
          <a:p>
            <a:r>
              <a:rPr lang="en-GB" dirty="0" smtClean="0"/>
              <a:t>It is anticipated that the diagnostic can be available on all MAST-U shots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Setup of the diagnostic to address alignment can be parasitic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Diagnostic will be calibrated – merely requires to be tested over a range of equilibria repeated a reasonable number of times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Beam tracing simulations used with equilibrium data to achieve predictive capability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Should allow diagnostic to be pre-tuned for specific equilibria</a:t>
            </a:r>
          </a:p>
          <a:p>
            <a:r>
              <a:rPr lang="en-GB" dirty="0" smtClean="0"/>
              <a:t>For precision measurements during experiments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Primary ray will be monitored with high attenuation to ensure optimum alignment.</a:t>
            </a:r>
          </a:p>
          <a:p>
            <a:pPr lvl="1"/>
            <a:r>
              <a:rPr lang="en-GB" dirty="0" err="1" smtClean="0">
                <a:solidFill>
                  <a:srgbClr val="C00000"/>
                </a:solidFill>
              </a:rPr>
              <a:t>Binormal</a:t>
            </a:r>
            <a:r>
              <a:rPr lang="en-GB" dirty="0" smtClean="0">
                <a:solidFill>
                  <a:srgbClr val="C00000"/>
                </a:solidFill>
              </a:rPr>
              <a:t> aligned detector array provides turbulence spectrum in one pulse.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93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65537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1274" y="1596045"/>
                <a:ext cx="10474036" cy="4880955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A high-k </a:t>
                </a:r>
                <a:r>
                  <a:rPr lang="en-GB" sz="1600" b="1" dirty="0" err="1" smtClean="0"/>
                  <a:t>binormal</a:t>
                </a:r>
                <a:r>
                  <a:rPr lang="en-GB" sz="1600" b="1" dirty="0" smtClean="0"/>
                  <a:t> scattering diagnostic has been designed and optimised for the MAST-U experiment using a range of sample equilibria.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A combination of beam-tracing calculations, full-wave simulations and Gaussian wave-optics calculations have resulted in an optimised solution at 376GHz. 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The proposed port usage and hardware configuration has been subject to CDR approval with CCFE.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The diagnostic will facilitate electron scale turbulence measurement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600" b="1" dirty="0" smtClean="0"/>
                  <a:t>0.1 </a:t>
                </a:r>
                <a:r>
                  <a:rPr lang="en-GB" sz="1600" b="1" dirty="0">
                    <a:sym typeface="Symbol" panose="05050102010706020507" pitchFamily="18" charset="2"/>
                  </a:rPr>
                  <a:t>-</a:t>
                </a:r>
                <a:r>
                  <a:rPr lang="en-GB" sz="1600" b="1" dirty="0" smtClean="0">
                    <a:sym typeface="Symbol" panose="05050102010706020507" pitchFamily="18" charset="2"/>
                  </a:rPr>
                  <a:t> 0.43 at a scattering radius of 1.24m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GB" sz="1600" b="1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600" b="1" dirty="0" smtClean="0"/>
                  <a:t>0.08 </a:t>
                </a:r>
                <a:r>
                  <a:rPr lang="en-GB" sz="1600" b="1" dirty="0">
                    <a:sym typeface="Symbol" panose="05050102010706020507" pitchFamily="18" charset="2"/>
                  </a:rPr>
                  <a:t>- </a:t>
                </a:r>
                <a:r>
                  <a:rPr lang="en-GB" sz="1600" b="1" dirty="0" smtClean="0">
                    <a:sym typeface="Symbol" panose="05050102010706020507" pitchFamily="18" charset="2"/>
                  </a:rPr>
                  <a:t>0.36 at a scattering radius of 1.14m. 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>
                    <a:sym typeface="Symbol" panose="05050102010706020507" pitchFamily="18" charset="2"/>
                  </a:rPr>
                  <a:t>The scattering beam waist of 2cm yields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𝒌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GB" sz="1600" b="1" dirty="0" smtClean="0"/>
                  <a:t> resolution of 1cm</a:t>
                </a:r>
                <a:r>
                  <a:rPr lang="en-GB" sz="1600" b="1" baseline="30000" dirty="0" smtClean="0"/>
                  <a:t>-1</a:t>
                </a:r>
                <a:r>
                  <a:rPr lang="en-GB" sz="1600" b="1" dirty="0"/>
                  <a:t>.</a:t>
                </a:r>
                <a:endParaRPr lang="en-GB" sz="1600" b="1" baseline="30000" dirty="0" smtClean="0"/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A proposal has been submitted between the project partners : University of Strathclyde, University of York and Rutherford Appleton Laboratory with support of CCFE.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600" b="1" dirty="0" smtClean="0"/>
                  <a:t>CCFE will provide installation support, covering equatorial port / flange modifications and associated fabrication and machining.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274" y="1596045"/>
                <a:ext cx="10474036" cy="4880955"/>
              </a:xfrm>
              <a:blipFill>
                <a:blip r:embed="rId2"/>
                <a:stretch>
                  <a:fillRect l="-58" t="-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66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TDoTP: Diagnostic Development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41598" y="18288"/>
            <a:ext cx="1422400" cy="32918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0" name="Rectangle 2"/>
          <p:cNvSpPr>
            <a:spLocks noChangeArrowheads="1"/>
          </p:cNvSpPr>
          <p:nvPr/>
        </p:nvSpPr>
        <p:spPr bwMode="auto">
          <a:xfrm>
            <a:off x="1338248" y="104013"/>
            <a:ext cx="9354124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C5A6A">
                    <a:lumMod val="1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MAST-U </a:t>
            </a:r>
            <a:r>
              <a:rPr lang="en-GB" sz="2000" i="1" dirty="0" smtClean="0">
                <a:solidFill>
                  <a:srgbClr val="4C5A6A">
                    <a:lumMod val="10000"/>
                  </a:srgbClr>
                </a:solidFill>
                <a:latin typeface="Arial" charset="0"/>
                <a:cs typeface="Arial"/>
              </a:rPr>
              <a:t>Sample equilibrium-1</a:t>
            </a:r>
            <a:endParaRPr kumimoji="0" lang="en-GB" sz="2000" b="0" i="1" u="none" strike="noStrike" kern="1200" cap="none" spc="0" normalizeH="0" baseline="0" noProof="0" dirty="0" smtClean="0">
              <a:ln>
                <a:noFill/>
              </a:ln>
              <a:solidFill>
                <a:srgbClr val="4C5A6A">
                  <a:lumMod val="10000"/>
                </a:srgbClr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210" y="1166518"/>
            <a:ext cx="7680975" cy="548641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6876" y="1097918"/>
            <a:ext cx="2766816" cy="5486410"/>
            <a:chOff x="285364" y="1065722"/>
            <a:chExt cx="2766816" cy="54864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313"/>
            <a:stretch/>
          </p:blipFill>
          <p:spPr>
            <a:xfrm>
              <a:off x="285364" y="1065722"/>
              <a:ext cx="2726033" cy="274320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70"/>
            <a:stretch/>
          </p:blipFill>
          <p:spPr>
            <a:xfrm>
              <a:off x="285364" y="3808927"/>
              <a:ext cx="2766816" cy="27432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8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65537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/>
              <a:t>Motivating Physics: </a:t>
            </a:r>
            <a:r>
              <a:rPr lang="en-GB" dirty="0" smtClean="0"/>
              <a:t>Cross-scale </a:t>
            </a:r>
            <a:r>
              <a:rPr lang="en-GB" dirty="0"/>
              <a:t>t</a:t>
            </a:r>
            <a:r>
              <a:rPr lang="en-GB" dirty="0" smtClean="0"/>
              <a:t>urbulence coupling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596045"/>
            <a:ext cx="11118988" cy="4880955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GB" dirty="0"/>
              <a:t>Spherical aspect tokamaks benefit from enhanced confinement</a:t>
            </a:r>
          </a:p>
          <a:p>
            <a:pPr>
              <a:spcAft>
                <a:spcPts val="600"/>
              </a:spcAft>
            </a:pPr>
            <a:r>
              <a:rPr lang="en-GB" dirty="0"/>
              <a:t>Believed to be associated with flows disrupting ion scale </a:t>
            </a:r>
          </a:p>
          <a:p>
            <a:pPr>
              <a:spcAft>
                <a:spcPts val="600"/>
              </a:spcAft>
            </a:pPr>
            <a:r>
              <a:rPr lang="en-GB" dirty="0"/>
              <a:t>Ion scale simulations (in isolation) have shown that finite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 suppresses energy diffusivity by ion scale turbulence</a:t>
            </a:r>
          </a:p>
          <a:p>
            <a:pPr>
              <a:spcAft>
                <a:spcPts val="600"/>
              </a:spcAft>
            </a:pPr>
            <a:r>
              <a:rPr lang="en-GB" dirty="0"/>
              <a:t>Isolated electron scale simulations appear to be weakly affected by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 on their own</a:t>
            </a:r>
          </a:p>
          <a:p>
            <a:pPr>
              <a:spcAft>
                <a:spcPts val="600"/>
              </a:spcAft>
            </a:pPr>
            <a:r>
              <a:rPr lang="en-GB" dirty="0"/>
              <a:t>Cross scale simulations show: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C00000"/>
                </a:solidFill>
              </a:rPr>
              <a:t>Substantial suppression of energy diffusivity by electron scale fluctuations when ion scale turbulence is free to evolve (compared to electron scale predictions)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C00000"/>
                </a:solidFill>
              </a:rPr>
              <a:t>When ion scale turbulence is suppressed – significant uplift in </a:t>
            </a:r>
            <a:r>
              <a:rPr lang="en-GB" dirty="0" smtClean="0">
                <a:solidFill>
                  <a:srgbClr val="C00000"/>
                </a:solidFill>
              </a:rPr>
              <a:t>electron </a:t>
            </a:r>
            <a:r>
              <a:rPr lang="en-GB" dirty="0">
                <a:solidFill>
                  <a:srgbClr val="C00000"/>
                </a:solidFill>
              </a:rPr>
              <a:t>scale contribution to energy diffusivity AND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C00000"/>
                </a:solidFill>
              </a:rPr>
              <a:t>Evidence that electron scale indirectly enhances the ion scale turbulence by disrupting sub –</a:t>
            </a:r>
            <a:r>
              <a:rPr lang="en-GB" dirty="0" smtClean="0">
                <a:solidFill>
                  <a:srgbClr val="C00000"/>
                </a:solidFill>
              </a:rPr>
              <a:t>ion-scale </a:t>
            </a:r>
            <a:r>
              <a:rPr lang="en-GB" dirty="0">
                <a:solidFill>
                  <a:srgbClr val="C00000"/>
                </a:solidFill>
              </a:rPr>
              <a:t>flows 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C00000"/>
                </a:solidFill>
              </a:rPr>
              <a:t>Simulations suggest impacts can be substantial (near order of magnitude) in energy diffusivity at ion scales</a:t>
            </a:r>
          </a:p>
          <a:p>
            <a:pPr lvl="2"/>
            <a:r>
              <a:rPr lang="en-GB" dirty="0"/>
              <a:t>Limits the enhancement of confinement by flows</a:t>
            </a:r>
          </a:p>
          <a:p>
            <a:pPr marL="914400" lvl="2" indent="0">
              <a:buNone/>
            </a:pPr>
            <a:r>
              <a:rPr lang="en-GB" dirty="0"/>
              <a:t>						Maeyama et al PRL, 2015, </a:t>
            </a:r>
            <a:r>
              <a:rPr lang="en-GB" b="1" dirty="0"/>
              <a:t>114</a:t>
            </a:r>
            <a:r>
              <a:rPr lang="en-GB" dirty="0"/>
              <a:t>, 255002, 2015</a:t>
            </a:r>
          </a:p>
          <a:p>
            <a:pPr marL="914400" lvl="2" indent="0">
              <a:buNone/>
            </a:pPr>
            <a:r>
              <a:rPr lang="en-GB" dirty="0"/>
              <a:t>						Maeyama at al </a:t>
            </a:r>
            <a:r>
              <a:rPr lang="en-GB" dirty="0" err="1"/>
              <a:t>Nucl</a:t>
            </a:r>
            <a:r>
              <a:rPr lang="en-GB" dirty="0"/>
              <a:t>. Fusion, </a:t>
            </a:r>
            <a:r>
              <a:rPr lang="en-GB" b="1" dirty="0"/>
              <a:t>57</a:t>
            </a:r>
            <a:r>
              <a:rPr lang="en-GB" dirty="0"/>
              <a:t>, 066036, 2017</a:t>
            </a:r>
          </a:p>
          <a:p>
            <a:pPr marL="274320" lvl="1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0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71697" y="347472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Digitisation / sampling configuration</a:t>
            </a:r>
            <a:endParaRPr lang="en-GB" dirty="0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540717" y="1361071"/>
            <a:ext cx="10474036" cy="1715415"/>
          </a:xfrm>
        </p:spPr>
        <p:txBody>
          <a:bodyPr>
            <a:normAutofit/>
          </a:bodyPr>
          <a:lstStyle/>
          <a:p>
            <a:pPr lvl="1"/>
            <a:r>
              <a:rPr lang="en-GB" dirty="0" smtClean="0">
                <a:solidFill>
                  <a:srgbClr val="C00000"/>
                </a:solidFill>
              </a:rPr>
              <a:t>Specification</a:t>
            </a:r>
          </a:p>
          <a:p>
            <a:pPr marL="684000" lvl="1">
              <a:buFontTx/>
              <a:buChar char="-"/>
            </a:pPr>
            <a:r>
              <a:rPr lang="en-GB" sz="1600" dirty="0" smtClean="0">
                <a:solidFill>
                  <a:srgbClr val="C00000"/>
                </a:solidFill>
              </a:rPr>
              <a:t>5 channels</a:t>
            </a:r>
          </a:p>
          <a:p>
            <a:pPr marL="684000" lvl="1">
              <a:buFontTx/>
              <a:buChar char="-"/>
            </a:pPr>
            <a:r>
              <a:rPr lang="en-GB" sz="1600" dirty="0" smtClean="0">
                <a:solidFill>
                  <a:srgbClr val="C00000"/>
                </a:solidFill>
              </a:rPr>
              <a:t>~15MHz bandwidth on around 5 channels at a time.</a:t>
            </a:r>
          </a:p>
          <a:p>
            <a:pPr marL="684000" lvl="1">
              <a:buFontTx/>
              <a:buChar char="-"/>
            </a:pPr>
            <a:r>
              <a:rPr lang="en-GB" sz="1600" dirty="0" smtClean="0">
                <a:solidFill>
                  <a:srgbClr val="C00000"/>
                </a:solidFill>
              </a:rPr>
              <a:t>5 second sampling time @50MSa/s, so 100MB/s per channel @ 14 bits </a:t>
            </a:r>
          </a:p>
          <a:p>
            <a:pPr marL="501120" lvl="1" indent="0">
              <a:buNone/>
            </a:pP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en-GB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    2500MB per 5 second shot over all 5 channels.</a:t>
            </a:r>
            <a:endParaRPr lang="en-GB" sz="1600" dirty="0">
              <a:solidFill>
                <a:srgbClr val="C00000"/>
              </a:solidFill>
              <a:sym typeface="Symbol" panose="05050102010706020507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993" y="2867096"/>
            <a:ext cx="5797992" cy="37041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0717" y="2999939"/>
            <a:ext cx="518496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183600">
              <a:spcBef>
                <a:spcPct val="20000"/>
              </a:spcBef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  <a:sym typeface="Symbol" panose="05050102010706020507" pitchFamily="18" charset="2"/>
              </a:rPr>
              <a:t>Hardware</a:t>
            </a:r>
          </a:p>
          <a:p>
            <a:pPr marL="684000" lvl="1" indent="-183600">
              <a:spcBef>
                <a:spcPct val="20000"/>
              </a:spcBef>
              <a:buClr>
                <a:srgbClr val="93A299"/>
              </a:buClr>
              <a:buSzPct val="85000"/>
              <a:buFontTx/>
              <a:buChar char="-"/>
            </a:pPr>
            <a:r>
              <a:rPr lang="en-GB" sz="1600" dirty="0" err="1" smtClean="0">
                <a:solidFill>
                  <a:srgbClr val="C00000"/>
                </a:solidFill>
                <a:sym typeface="Symbol" panose="05050102010706020507" pitchFamily="18" charset="2"/>
              </a:rPr>
              <a:t>Alazartech</a:t>
            </a:r>
            <a:r>
              <a:rPr lang="en-GB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ATS9416 digitizer solution identified.</a:t>
            </a:r>
          </a:p>
          <a:p>
            <a:pPr marL="684000" lvl="1" indent="-183600">
              <a:spcBef>
                <a:spcPct val="20000"/>
              </a:spcBef>
              <a:buClr>
                <a:srgbClr val="93A299"/>
              </a:buClr>
              <a:buSzPct val="85000"/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16 channels @ 100MS/s (14 bit) more than </a:t>
            </a:r>
            <a:r>
              <a:rPr lang="en-GB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sufficient</a:t>
            </a: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.</a:t>
            </a:r>
          </a:p>
          <a:p>
            <a:pPr marL="684000" lvl="1" indent="-183600">
              <a:spcBef>
                <a:spcPct val="20000"/>
              </a:spcBef>
              <a:buClr>
                <a:srgbClr val="93A299"/>
              </a:buClr>
              <a:buSzPct val="85000"/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Development kits for various programming </a:t>
            </a:r>
            <a:r>
              <a:rPr lang="en-GB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languages</a:t>
            </a: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.</a:t>
            </a:r>
          </a:p>
          <a:p>
            <a:pPr marL="684000" lvl="1" indent="-183600">
              <a:spcBef>
                <a:spcPct val="20000"/>
              </a:spcBef>
              <a:buClr>
                <a:srgbClr val="93A299"/>
              </a:buClr>
              <a:buSzPct val="85000"/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Potential to add additional channels later without </a:t>
            </a:r>
            <a:r>
              <a:rPr lang="en-GB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upgrading </a:t>
            </a:r>
            <a:r>
              <a:rPr lang="en-GB" sz="1600" dirty="0">
                <a:solidFill>
                  <a:srgbClr val="C00000"/>
                </a:solidFill>
                <a:sym typeface="Symbol" panose="05050102010706020507" pitchFamily="18" charset="2"/>
              </a:rPr>
              <a:t>DAQ.</a:t>
            </a:r>
          </a:p>
          <a:p>
            <a:pPr marL="559350" lvl="1" indent="-285750">
              <a:spcBef>
                <a:spcPct val="20000"/>
              </a:spcBef>
              <a:buClr>
                <a:srgbClr val="93A299"/>
              </a:buClr>
              <a:buSzPct val="85000"/>
              <a:buFontTx/>
              <a:buChar char="-"/>
            </a:pPr>
            <a:endParaRPr lang="en-GB" sz="1600" dirty="0">
              <a:solidFill>
                <a:srgbClr val="C00000"/>
              </a:solidFill>
              <a:sym typeface="Symbol" panose="05050102010706020507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16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65537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Objective: </a:t>
            </a:r>
            <a:r>
              <a:rPr lang="en-GB" dirty="0"/>
              <a:t>Cross Scale t</a:t>
            </a:r>
            <a:r>
              <a:rPr lang="en-GB" dirty="0" smtClean="0"/>
              <a:t>urbulence measurement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1274" y="1596045"/>
                <a:ext cx="10474036" cy="488095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Multiscale turbulent interactions are predicted to be important in confinement in spherical tokamaks</a:t>
                </a:r>
              </a:p>
              <a:p>
                <a:r>
                  <a:rPr lang="en-GB" dirty="0"/>
                  <a:t>Important to understand this – simulations are complicated, computationally expensive and require experimental benchmarking to:</a:t>
                </a:r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Guide development of simulation methodology</a:t>
                </a:r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Validate predictive capability</a:t>
                </a:r>
              </a:p>
              <a:p>
                <a:r>
                  <a:rPr lang="en-GB" dirty="0"/>
                  <a:t>Multiscale turbulence simulations suggest:</a:t>
                </a:r>
              </a:p>
              <a:p>
                <a:pPr lvl="1"/>
                <a:r>
                  <a:rPr lang="en-GB" dirty="0" smtClean="0">
                    <a:solidFill>
                      <a:srgbClr val="C00000"/>
                    </a:solidFill>
                  </a:rPr>
                  <a:t>Ion scale contribution to turbulent transport peaked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≈0.2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e</a:t>
                </a:r>
                <a:r>
                  <a:rPr lang="en-GB" baseline="30000" dirty="0">
                    <a:solidFill>
                      <a:srgbClr val="C00000"/>
                    </a:solidFill>
                  </a:rPr>
                  <a:t>-</a:t>
                </a:r>
                <a:r>
                  <a:rPr lang="en-GB" dirty="0">
                    <a:solidFill>
                      <a:srgbClr val="C00000"/>
                    </a:solidFill>
                  </a:rPr>
                  <a:t> scale contribution peaks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≈5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≈0.12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)</a:t>
                </a:r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Growth rates peak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≈0.3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≈12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≈0.3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) for ion/electron scale respectively</a:t>
                </a:r>
              </a:p>
              <a:p>
                <a:r>
                  <a:rPr lang="en-GB" dirty="0"/>
                  <a:t>On MAST-U BES addresses core and edge measurements of turbulence at ion scales </a:t>
                </a:r>
              </a:p>
              <a:p>
                <a:r>
                  <a:rPr lang="en-GB" dirty="0"/>
                  <a:t>Requirement is to provide capability to measure </a:t>
                </a:r>
                <a:r>
                  <a:rPr lang="en-GB" dirty="0" smtClean="0"/>
                  <a:t>e</a:t>
                </a:r>
                <a:r>
                  <a:rPr lang="en-GB" baseline="30000" dirty="0" smtClean="0"/>
                  <a:t>-</a:t>
                </a:r>
                <a:r>
                  <a:rPr lang="en-GB" dirty="0" smtClean="0"/>
                  <a:t> scale </a:t>
                </a:r>
                <a:r>
                  <a:rPr lang="en-GB" dirty="0"/>
                  <a:t>fluctuations in the core plasma</a:t>
                </a:r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DBS addresses edge measurements</a:t>
                </a:r>
              </a:p>
              <a:p>
                <a:pPr lvl="0" fontAlgn="base">
                  <a:lnSpc>
                    <a:spcPct val="80000"/>
                  </a:lnSpc>
                  <a:spcAft>
                    <a:spcPts val="200"/>
                  </a:spcAft>
                  <a:defRPr/>
                </a:pPr>
                <a:endParaRPr lang="en-GB" kern="0" dirty="0">
                  <a:cs typeface="Arial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274" y="1596045"/>
                <a:ext cx="10474036" cy="4880955"/>
              </a:xfrm>
              <a:blipFill>
                <a:blip r:embed="rId2"/>
                <a:stretch>
                  <a:fillRect l="-407" t="-21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8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65537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High-k Turbulence Diagnostic - specifications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596045"/>
            <a:ext cx="10193145" cy="4880955"/>
          </a:xfrm>
        </p:spPr>
        <p:txBody>
          <a:bodyPr>
            <a:normAutofit/>
          </a:bodyPr>
          <a:lstStyle/>
          <a:p>
            <a:pPr lvl="0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>
                <a:solidFill>
                  <a:srgbClr val="DADADA">
                    <a:lumMod val="10000"/>
                  </a:srgbClr>
                </a:solidFill>
                <a:cs typeface="Arial"/>
              </a:rPr>
              <a:t>M</a:t>
            </a: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ulti-scale modelling requires the resolution </a:t>
            </a:r>
            <a:r>
              <a:rPr lang="en-GB" kern="0" dirty="0">
                <a:solidFill>
                  <a:srgbClr val="DADADA">
                    <a:lumMod val="10000"/>
                  </a:srgbClr>
                </a:solidFill>
                <a:cs typeface="Arial"/>
              </a:rPr>
              <a:t>of small scales in </a:t>
            </a: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core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Development focussed on </a:t>
            </a:r>
            <a:r>
              <a:rPr lang="en-GB" i="1" kern="0" dirty="0" smtClean="0">
                <a:solidFill>
                  <a:srgbClr val="C00000"/>
                </a:solidFill>
                <a:latin typeface="Times" pitchFamily="2" charset="0"/>
                <a:cs typeface="Arial"/>
              </a:rPr>
              <a:t>k</a:t>
            </a:r>
            <a:r>
              <a:rPr lang="en-GB" kern="0" baseline="-25000" dirty="0">
                <a:solidFill>
                  <a:srgbClr val="C00000"/>
                </a:solidFill>
                <a:cs typeface="Arial"/>
              </a:rPr>
              <a:t>⊥</a:t>
            </a:r>
            <a:r>
              <a:rPr lang="el-GR" i="1" kern="0" dirty="0">
                <a:solidFill>
                  <a:srgbClr val="C00000"/>
                </a:solidFill>
                <a:cs typeface="Arial"/>
              </a:rPr>
              <a:t>ρ</a:t>
            </a:r>
            <a:r>
              <a:rPr lang="en-GB" i="1" kern="0" baseline="-25000" dirty="0">
                <a:solidFill>
                  <a:srgbClr val="C00000"/>
                </a:solidFill>
                <a:cs typeface="Arial"/>
              </a:rPr>
              <a:t>e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 </a:t>
            </a:r>
            <a:r>
              <a:rPr lang="en-GB" kern="0" dirty="0">
                <a:solidFill>
                  <a:srgbClr val="C00000"/>
                </a:solidFill>
                <a:cs typeface="Arial"/>
                <a:sym typeface="Symbol" panose="05050102010706020507" pitchFamily="18" charset="2"/>
              </a:rPr>
              <a:t>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 0.1 </a:t>
            </a:r>
            <a:r>
              <a:rPr lang="en-GB" kern="0" dirty="0">
                <a:solidFill>
                  <a:srgbClr val="C00000"/>
                </a:solidFill>
                <a:cs typeface="Arial"/>
                <a:sym typeface="Symbol" panose="05050102010706020507" pitchFamily="18" charset="2"/>
              </a:rPr>
              <a:t>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 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0.4.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Observation of possible anisotropy in Electron Temperature Gradient (ETG) driven turbulence partially motivates orientation / alignment of measurement.</a:t>
            </a:r>
          </a:p>
          <a:p>
            <a:pPr lvl="2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Radial - ion scale: </a:t>
            </a:r>
            <a:r>
              <a:rPr lang="en-GB" kern="0" dirty="0" err="1" smtClean="0">
                <a:solidFill>
                  <a:srgbClr val="DADADA">
                    <a:lumMod val="10000"/>
                  </a:srgbClr>
                </a:solidFill>
                <a:cs typeface="Arial"/>
              </a:rPr>
              <a:t>Binormal</a:t>
            </a: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 - electron scale</a:t>
            </a:r>
          </a:p>
          <a:p>
            <a:pPr lvl="2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Require a diagnostic to measure </a:t>
            </a:r>
            <a:r>
              <a:rPr lang="en-GB" kern="0" dirty="0" err="1" smtClean="0">
                <a:solidFill>
                  <a:srgbClr val="DADADA">
                    <a:lumMod val="10000"/>
                  </a:srgbClr>
                </a:solidFill>
                <a:cs typeface="Arial"/>
              </a:rPr>
              <a:t>Binormal</a:t>
            </a: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-polarised electron-scale turbulence</a:t>
            </a:r>
          </a:p>
          <a:p>
            <a:pPr lvl="0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Measurement Location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Desirable to see turbulence throughout plasma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Priority to equatorial plane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  <a:sym typeface="Symbol" panose="05050102010706020507" pitchFamily="18" charset="2"/>
              </a:rPr>
              <a:t>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1/2 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minor 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radius 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from 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the centre of the plasma 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out </a:t>
            </a:r>
            <a:r>
              <a:rPr lang="en-GB" kern="0" dirty="0">
                <a:solidFill>
                  <a:srgbClr val="C00000"/>
                </a:solidFill>
                <a:cs typeface="Arial"/>
              </a:rPr>
              <a:t>to the 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pedestal</a:t>
            </a:r>
          </a:p>
          <a:p>
            <a:pPr lvl="2"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kern="0" dirty="0">
                <a:cs typeface="Arial"/>
              </a:rPr>
              <a:t>k</a:t>
            </a:r>
            <a:r>
              <a:rPr lang="en-GB" kern="0" baseline="-25000" dirty="0">
                <a:cs typeface="Arial"/>
              </a:rPr>
              <a:t>⊥</a:t>
            </a:r>
            <a:r>
              <a:rPr lang="el-GR" kern="0" dirty="0">
                <a:cs typeface="Arial"/>
              </a:rPr>
              <a:t>ρ</a:t>
            </a:r>
            <a:r>
              <a:rPr lang="en-GB" kern="0" baseline="-25000" dirty="0" smtClean="0">
                <a:cs typeface="Arial"/>
              </a:rPr>
              <a:t>e</a:t>
            </a:r>
            <a:r>
              <a:rPr lang="en-GB" kern="0" dirty="0" smtClean="0">
                <a:cs typeface="Arial"/>
              </a:rPr>
              <a:t> range measurable at a given radius limited by receiving port aperture and access </a:t>
            </a:r>
            <a:r>
              <a:rPr lang="en-GB" kern="0" dirty="0" err="1" smtClean="0">
                <a:cs typeface="Arial"/>
              </a:rPr>
              <a:t>contraints</a:t>
            </a:r>
            <a:r>
              <a:rPr lang="en-GB" kern="0" dirty="0" smtClean="0">
                <a:cs typeface="Arial"/>
              </a:rPr>
              <a:t>.</a:t>
            </a:r>
            <a:endParaRPr lang="en-GB" kern="0" dirty="0"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3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7" y="598225"/>
            <a:ext cx="10648605" cy="6844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Proposed scheme – a high-k RF scattering diagnostic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538895"/>
            <a:ext cx="7884709" cy="4880955"/>
          </a:xfrm>
        </p:spPr>
        <p:txBody>
          <a:bodyPr/>
          <a:lstStyle/>
          <a:p>
            <a:pPr lvl="1"/>
            <a:r>
              <a:rPr lang="en-GB" dirty="0" smtClean="0"/>
              <a:t>Can </a:t>
            </a:r>
            <a:r>
              <a:rPr lang="en-GB" dirty="0"/>
              <a:t>sense </a:t>
            </a:r>
            <a:r>
              <a:rPr lang="en-GB" i="1" dirty="0" err="1">
                <a:latin typeface="Times" pitchFamily="2" charset="0"/>
              </a:rPr>
              <a:t>dn</a:t>
            </a:r>
            <a:r>
              <a:rPr lang="en-GB" dirty="0"/>
              <a:t> and </a:t>
            </a:r>
            <a:r>
              <a:rPr lang="en-GB" i="1" dirty="0">
                <a:latin typeface="Times" pitchFamily="2" charset="0"/>
              </a:rPr>
              <a:t>dB</a:t>
            </a:r>
            <a:r>
              <a:rPr lang="en-GB" dirty="0"/>
              <a:t> (by x-polar detection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>
                <a:latin typeface="+mj-lt"/>
                <a:cs typeface="Calibri" panose="020F0502020204030204" pitchFamily="34" charset="0"/>
              </a:rPr>
              <a:t>A previous high-k radial scattering diagnostic @280GHz was successfully installed on NSTX [1].</a:t>
            </a:r>
          </a:p>
          <a:p>
            <a:pPr lvl="1"/>
            <a:endParaRPr lang="en-GB" sz="400" dirty="0" smtClean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+mj-lt"/>
                <a:cs typeface="Calibri" panose="020F0502020204030204" pitchFamily="34" charset="0"/>
              </a:rPr>
              <a:t>Principle of operation - Bragg scattering:</a:t>
            </a:r>
          </a:p>
          <a:p>
            <a:pPr lvl="1"/>
            <a:endParaRPr lang="en-GB" sz="2200" dirty="0" smtClean="0">
              <a:solidFill>
                <a:srgbClr val="C00000"/>
              </a:solidFill>
              <a:latin typeface="+mj-lt"/>
              <a:cs typeface="Calibri" panose="020F0502020204030204" pitchFamily="34" charset="0"/>
            </a:endParaRPr>
          </a:p>
          <a:p>
            <a:pPr lvl="1"/>
            <a:endParaRPr lang="en-GB" sz="2200" dirty="0" smtClean="0">
              <a:solidFill>
                <a:srgbClr val="C00000"/>
              </a:solidFill>
              <a:latin typeface="+mj-lt"/>
              <a:cs typeface="Calibri" panose="020F0502020204030204" pitchFamily="34" charset="0"/>
            </a:endParaRPr>
          </a:p>
          <a:p>
            <a:pPr lvl="1"/>
            <a:endParaRPr lang="en-GB" sz="2200" dirty="0">
              <a:solidFill>
                <a:srgbClr val="C00000"/>
              </a:solidFill>
              <a:latin typeface="+mj-lt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 rot="21395555">
            <a:off x="338464" y="4125830"/>
            <a:ext cx="3660866" cy="17408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 rot="21385008">
            <a:off x="819234" y="4400258"/>
            <a:ext cx="2699326" cy="114456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1863824" y="4763943"/>
            <a:ext cx="610145" cy="29478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42604" y="3097842"/>
            <a:ext cx="1307380" cy="2534518"/>
            <a:chOff x="2327612" y="3228468"/>
            <a:chExt cx="1307380" cy="2534518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327612" y="4993238"/>
              <a:ext cx="799595" cy="769748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104445" y="4485331"/>
              <a:ext cx="530547" cy="534305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091065" y="3228468"/>
              <a:ext cx="465538" cy="1782969"/>
            </a:xfrm>
            <a:prstGeom prst="straightConnector1">
              <a:avLst/>
            </a:prstGeom>
            <a:ln w="12700">
              <a:solidFill>
                <a:srgbClr val="6DFD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3091065" y="3865293"/>
              <a:ext cx="538922" cy="1146145"/>
            </a:xfrm>
            <a:prstGeom prst="straightConnector1">
              <a:avLst/>
            </a:prstGeom>
            <a:ln w="12700">
              <a:solidFill>
                <a:srgbClr val="6DFD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098638" y="4191518"/>
              <a:ext cx="531349" cy="823449"/>
            </a:xfrm>
            <a:prstGeom prst="straightConnector1">
              <a:avLst/>
            </a:prstGeom>
            <a:ln w="12700">
              <a:solidFill>
                <a:srgbClr val="6DFD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3091065" y="4385123"/>
              <a:ext cx="0" cy="626315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638279" y="4433427"/>
                  <a:ext cx="486942" cy="4271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Symbol" panose="05050102010706020507" pitchFamily="18" charset="2"/>
                              </a:rPr>
                              <m:t></m:t>
                            </m:r>
                          </m:sub>
                        </m:sSub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279" y="4433427"/>
                  <a:ext cx="486942" cy="427105"/>
                </a:xfrm>
                <a:prstGeom prst="rect">
                  <a:avLst/>
                </a:prstGeom>
                <a:blipFill>
                  <a:blip r:embed="rId2"/>
                  <a:stretch>
                    <a:fillRect b="-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2437368" y="4972312"/>
                  <a:ext cx="406221" cy="4103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7368" y="4972312"/>
                  <a:ext cx="406221" cy="410305"/>
                </a:xfrm>
                <a:prstGeom prst="rect">
                  <a:avLst/>
                </a:prstGeom>
                <a:blipFill>
                  <a:blip r:embed="rId3"/>
                  <a:stretch>
                    <a:fillRect b="-14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3091065" y="3269455"/>
                  <a:ext cx="429013" cy="4103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6DFD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6DFD3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6DFD3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6DFD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sub>
                        </m:sSub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6DFD33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1065" y="3269455"/>
                  <a:ext cx="429013" cy="410305"/>
                </a:xfrm>
                <a:prstGeom prst="rect">
                  <a:avLst/>
                </a:prstGeom>
                <a:blipFill>
                  <a:blip r:embed="rId4"/>
                  <a:stretch>
                    <a:fillRect b="-149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8870762" y="1960850"/>
            <a:ext cx="1967687" cy="1102647"/>
            <a:chOff x="6395576" y="4824262"/>
            <a:chExt cx="1967687" cy="11026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6395576" y="5150146"/>
                  <a:ext cx="1541512" cy="4271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sub>
                        </m:sSub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Symbol" panose="05050102010706020507" pitchFamily="18" charset="2"/>
                              </a:rPr>
                              <m:t></m:t>
                            </m:r>
                          </m:sub>
                        </m:sSub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5576" y="5150146"/>
                  <a:ext cx="1541512" cy="427105"/>
                </a:xfrm>
                <a:prstGeom prst="rect">
                  <a:avLst/>
                </a:prstGeom>
                <a:blipFill>
                  <a:blip r:embed="rId6"/>
                  <a:stretch>
                    <a:fillRect b="-56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452122" y="4824262"/>
                  <a:ext cx="1463541" cy="28745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𝜔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</m:sSub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𝜔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𝜔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Symbol" panose="05050102010706020507" pitchFamily="18" charset="2"/>
                              </a:rPr>
                              <m:t></m:t>
                            </m:r>
                          </m:sub>
                        </m:sSub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2122" y="4824262"/>
                  <a:ext cx="1463541" cy="287451"/>
                </a:xfrm>
                <a:prstGeom prst="rect">
                  <a:avLst/>
                </a:prstGeom>
                <a:blipFill>
                  <a:blip r:embed="rId7"/>
                  <a:stretch>
                    <a:fillRect l="-1660" r="-2490" b="-297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465371" y="5639458"/>
                  <a:ext cx="1897892" cy="28745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Symbol" panose="05050102010706020507" pitchFamily="18" charset="2"/>
                              </a:rPr>
                              <m:t></m:t>
                            </m:r>
                          </m:sub>
                        </m:sSub>
                        <m:r>
                          <a:rPr kumimoji="0" lang="en-GB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=2</m:t>
                        </m:r>
                        <m:sSub>
                          <m:sSub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𝑖</m:t>
                            </m:r>
                          </m:sub>
                        </m:sSub>
                        <m:func>
                          <m:funcPr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0" lang="en-GB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92934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292934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292934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𝜃</m:t>
                                    </m:r>
                                  </m:num>
                                  <m:den>
                                    <m:r>
                                      <a:rPr kumimoji="0" lang="en-GB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292934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92934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5371" y="5639458"/>
                  <a:ext cx="1897892" cy="287451"/>
                </a:xfrm>
                <a:prstGeom prst="rect">
                  <a:avLst/>
                </a:prstGeom>
                <a:blipFill>
                  <a:blip r:embed="rId8"/>
                  <a:stretch>
                    <a:fillRect l="-2251" t="-165957" r="-24759" b="-2425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/>
          <p:cNvSpPr txBox="1"/>
          <p:nvPr/>
        </p:nvSpPr>
        <p:spPr>
          <a:xfrm>
            <a:off x="4698433" y="3458552"/>
            <a:ext cx="5848697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Assume 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discharge on MAST-U with the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parameters: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Plasma density = 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</a:t>
            </a:r>
            <a:r>
              <a:rPr lang="en-GB" sz="1600" i="1" baseline="30000" dirty="0" smtClean="0">
                <a:solidFill>
                  <a:srgbClr val="292934"/>
                </a:solidFill>
                <a:latin typeface="Arial"/>
              </a:rPr>
              <a:t>20</a:t>
            </a:r>
            <a:r>
              <a:rPr kumimoji="0" lang="en-GB" sz="16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GB" sz="16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-3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1600" b="0" i="1" u="none" strike="noStrike" kern="1200" cap="none" spc="0" normalizeH="0" baseline="-25000" noProof="0" dirty="0" err="1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90GHz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~ 1keV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 ~ 0.5T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Implies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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0.02cm 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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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1.3cm.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923" y="6477000"/>
            <a:ext cx="11109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D. R. Smith, E.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Mazzucato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W.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Lee et al. Review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Scientific Instruments 79, 123501 (2008);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10.1063/1.3039415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8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 operational parameters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831274" y="1596045"/>
            <a:ext cx="10193145" cy="4880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sz="20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Operating frequency of 376GHz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buFontTx/>
              <a:buChar char="-"/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Needs to be sufficiently high to avoid natural resonances in the plasma.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buFontTx/>
              <a:buChar char="-"/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Should be at a frequency avoiding harmonics of the MAST-U </a:t>
            </a:r>
            <a:r>
              <a:rPr lang="en-GB" kern="0" dirty="0" err="1" smtClean="0">
                <a:solidFill>
                  <a:srgbClr val="C00000"/>
                </a:solidFill>
                <a:cs typeface="Arial"/>
              </a:rPr>
              <a:t>gyrotron</a:t>
            </a:r>
            <a:r>
              <a:rPr lang="en-GB" kern="0" dirty="0" smtClean="0">
                <a:solidFill>
                  <a:srgbClr val="C00000"/>
                </a:solidFill>
                <a:cs typeface="Arial"/>
              </a:rPr>
              <a:t> EBW heating frequencies (28GHz and 34.8GHz).</a:t>
            </a:r>
          </a:p>
          <a:p>
            <a:pPr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sz="2000" i="1" kern="0" dirty="0" smtClean="0">
                <a:solidFill>
                  <a:srgbClr val="DADADA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000" i="1" kern="0" baseline="-25000" dirty="0" smtClean="0">
                <a:solidFill>
                  <a:srgbClr val="DADADA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⊥</a:t>
            </a:r>
            <a:r>
              <a:rPr lang="el-GR" sz="2000" i="1" kern="0" dirty="0" smtClean="0">
                <a:solidFill>
                  <a:srgbClr val="DADADA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</a:t>
            </a:r>
            <a:r>
              <a:rPr lang="en-GB" sz="2000" i="1" kern="0" baseline="-25000" dirty="0" smtClean="0">
                <a:solidFill>
                  <a:srgbClr val="DADADA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kern="0" dirty="0" smtClean="0">
                <a:solidFill>
                  <a:srgbClr val="DADADA">
                    <a:lumMod val="10000"/>
                  </a:srgbClr>
                </a:solidFill>
                <a:cs typeface="Times New Roman" panose="02020603050405020304" pitchFamily="18" charset="0"/>
              </a:rPr>
              <a:t> of at least ~0.35 resolvable at maximum scattering angle.</a:t>
            </a:r>
            <a:endParaRPr lang="en-GB" sz="2000" i="1" kern="0" baseline="-25000" dirty="0" smtClean="0">
              <a:solidFill>
                <a:srgbClr val="DADADA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>
              <a:lnSpc>
                <a:spcPct val="80000"/>
              </a:lnSpc>
              <a:spcAft>
                <a:spcPts val="200"/>
              </a:spcAft>
              <a:buFontTx/>
              <a:buChar char="-"/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Informed by theory of expected turbulence spectrum.</a:t>
            </a:r>
          </a:p>
          <a:p>
            <a:pPr lvl="1" fontAlgn="base">
              <a:lnSpc>
                <a:spcPct val="80000"/>
              </a:lnSpc>
              <a:spcAft>
                <a:spcPts val="200"/>
              </a:spcAft>
              <a:buFontTx/>
              <a:buChar char="-"/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Receiving window aperture limited at the frequency of operation.</a:t>
            </a:r>
          </a:p>
          <a:p>
            <a:pPr fontAlgn="base">
              <a:lnSpc>
                <a:spcPct val="80000"/>
              </a:lnSpc>
              <a:spcAft>
                <a:spcPts val="200"/>
              </a:spcAft>
              <a:defRPr/>
            </a:pPr>
            <a:r>
              <a:rPr lang="en-GB" sz="20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Beam waist of 2 – 3 cm within the scattering region.</a:t>
            </a:r>
            <a:endParaRPr lang="en-GB" sz="2000" kern="0" dirty="0">
              <a:solidFill>
                <a:srgbClr val="DADADA">
                  <a:lumMod val="10000"/>
                </a:srgbClr>
              </a:solidFill>
              <a:cs typeface="Arial"/>
            </a:endParaRPr>
          </a:p>
          <a:p>
            <a:pPr lvl="1" fontAlgn="base">
              <a:lnSpc>
                <a:spcPct val="80000"/>
              </a:lnSpc>
              <a:spcAft>
                <a:spcPts val="200"/>
              </a:spcAft>
              <a:buFontTx/>
              <a:buChar char="-"/>
              <a:defRPr/>
            </a:pPr>
            <a:r>
              <a:rPr lang="en-GB" kern="0" dirty="0" smtClean="0">
                <a:solidFill>
                  <a:srgbClr val="C00000"/>
                </a:solidFill>
                <a:cs typeface="Arial"/>
              </a:rPr>
              <a:t>Ensures sufficient wavenumber resolution, while providing good localisation of measurement and adequate signal-to-noise ratio.</a:t>
            </a:r>
            <a:endParaRPr lang="en-GB" kern="0" dirty="0">
              <a:solidFill>
                <a:srgbClr val="C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8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387625" y="347189"/>
            <a:ext cx="11557530" cy="6272544"/>
            <a:chOff x="387625" y="154013"/>
            <a:chExt cx="11557530" cy="6272544"/>
          </a:xfrm>
        </p:grpSpPr>
        <p:sp>
          <p:nvSpPr>
            <p:cNvPr id="73" name="Rectangle 72"/>
            <p:cNvSpPr/>
            <p:nvPr/>
          </p:nvSpPr>
          <p:spPr>
            <a:xfrm>
              <a:off x="519822" y="1867511"/>
              <a:ext cx="1290918" cy="135143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6413" y="1943061"/>
              <a:ext cx="12711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376GHz source electronics / antenna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207426" y="1867511"/>
              <a:ext cx="1711551" cy="135815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07428" y="1943061"/>
              <a:ext cx="1711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Focussing and adjustable launching optics carriage 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093134" y="1867511"/>
              <a:ext cx="1685976" cy="135815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93135" y="1943060"/>
              <a:ext cx="1582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Translatable / rotatable receiving optics carriage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173964" y="1867511"/>
              <a:ext cx="1461655" cy="135143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260556" y="1943061"/>
              <a:ext cx="12711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376GHz heterodyne detection electronics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9954274" y="1867511"/>
              <a:ext cx="1752601" cy="135815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013970" y="1943059"/>
              <a:ext cx="169290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Multichannel digitisation and processing of data 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9430380" y="3902455"/>
              <a:ext cx="2126673" cy="135815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516972" y="3978006"/>
              <a:ext cx="204008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Data archiving / integration with MAST-U data acquisition systems 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>
              <a:off x="1810784" y="2549141"/>
              <a:ext cx="333184" cy="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>
            <a:xfrm flipV="1">
              <a:off x="3970684" y="2543225"/>
              <a:ext cx="237862" cy="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7" name="Straight Arrow Connector 86"/>
            <p:cNvCxnSpPr/>
            <p:nvPr/>
          </p:nvCxnSpPr>
          <p:spPr>
            <a:xfrm>
              <a:off x="7837186" y="2543217"/>
              <a:ext cx="333184" cy="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8" name="Freeform 87"/>
            <p:cNvSpPr/>
            <p:nvPr/>
          </p:nvSpPr>
          <p:spPr>
            <a:xfrm flipV="1">
              <a:off x="1589008" y="1631798"/>
              <a:ext cx="6954050" cy="245889"/>
            </a:xfrm>
            <a:custGeom>
              <a:avLst/>
              <a:gdLst>
                <a:gd name="connsiteX0" fmla="*/ 6954050 w 6954050"/>
                <a:gd name="connsiteY0" fmla="*/ 0 h 245889"/>
                <a:gd name="connsiteX1" fmla="*/ 6954050 w 6954050"/>
                <a:gd name="connsiteY1" fmla="*/ 238205 h 245889"/>
                <a:gd name="connsiteX2" fmla="*/ 0 w 6954050"/>
                <a:gd name="connsiteY2" fmla="*/ 245889 h 245889"/>
                <a:gd name="connsiteX3" fmla="*/ 0 w 6954050"/>
                <a:gd name="connsiteY3" fmla="*/ 15368 h 24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4050" h="245889">
                  <a:moveTo>
                    <a:pt x="6954050" y="0"/>
                  </a:moveTo>
                  <a:lnTo>
                    <a:pt x="6954050" y="238205"/>
                  </a:lnTo>
                  <a:lnTo>
                    <a:pt x="0" y="245889"/>
                  </a:lnTo>
                  <a:lnTo>
                    <a:pt x="0" y="15368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 flipH="1">
              <a:off x="10747844" y="3364356"/>
              <a:ext cx="1" cy="41426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0" name="Straight Arrow Connector 89"/>
            <p:cNvCxnSpPr/>
            <p:nvPr/>
          </p:nvCxnSpPr>
          <p:spPr>
            <a:xfrm flipV="1">
              <a:off x="9637613" y="2542839"/>
              <a:ext cx="191209" cy="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1" name="Freeform 90"/>
            <p:cNvSpPr/>
            <p:nvPr/>
          </p:nvSpPr>
          <p:spPr>
            <a:xfrm>
              <a:off x="6627801" y="3278553"/>
              <a:ext cx="2656648" cy="921657"/>
            </a:xfrm>
            <a:custGeom>
              <a:avLst/>
              <a:gdLst>
                <a:gd name="connsiteX0" fmla="*/ 2813539 w 2813539"/>
                <a:gd name="connsiteY0" fmla="*/ 964642 h 964642"/>
                <a:gd name="connsiteX1" fmla="*/ 0 w 2813539"/>
                <a:gd name="connsiteY1" fmla="*/ 964642 h 964642"/>
                <a:gd name="connsiteX2" fmla="*/ 0 w 2813539"/>
                <a:gd name="connsiteY2" fmla="*/ 0 h 964642"/>
                <a:gd name="connsiteX3" fmla="*/ 0 w 2813539"/>
                <a:gd name="connsiteY3" fmla="*/ 0 h 96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3539" h="964642">
                  <a:moveTo>
                    <a:pt x="2813539" y="964642"/>
                  </a:moveTo>
                  <a:lnTo>
                    <a:pt x="0" y="96464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91"/>
            <p:cNvSpPr/>
            <p:nvPr/>
          </p:nvSpPr>
          <p:spPr>
            <a:xfrm>
              <a:off x="3406391" y="3288459"/>
              <a:ext cx="5871680" cy="1286348"/>
            </a:xfrm>
            <a:custGeom>
              <a:avLst/>
              <a:gdLst>
                <a:gd name="connsiteX0" fmla="*/ 2813539 w 2813539"/>
                <a:gd name="connsiteY0" fmla="*/ 964642 h 964642"/>
                <a:gd name="connsiteX1" fmla="*/ 0 w 2813539"/>
                <a:gd name="connsiteY1" fmla="*/ 964642 h 964642"/>
                <a:gd name="connsiteX2" fmla="*/ 0 w 2813539"/>
                <a:gd name="connsiteY2" fmla="*/ 0 h 964642"/>
                <a:gd name="connsiteX3" fmla="*/ 0 w 2813539"/>
                <a:gd name="connsiteY3" fmla="*/ 0 h 96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3539" h="964642">
                  <a:moveTo>
                    <a:pt x="2813539" y="964642"/>
                  </a:moveTo>
                  <a:lnTo>
                    <a:pt x="0" y="96464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2"/>
            <p:cNvSpPr>
              <a:spLocks noChangeArrowheads="1"/>
            </p:cNvSpPr>
            <p:nvPr/>
          </p:nvSpPr>
          <p:spPr bwMode="auto">
            <a:xfrm>
              <a:off x="387625" y="154013"/>
              <a:ext cx="11438433" cy="1139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D2533C"/>
                  </a:solidFill>
                  <a:effectLst/>
                  <a:uLnTx/>
                  <a:uFillTx/>
                  <a:cs typeface="Arial"/>
                </a:rPr>
                <a:t>CHASI - </a:t>
              </a:r>
              <a:r>
                <a:rPr kumimoji="0" lang="en-GB" sz="2800" i="0" u="none" strike="noStrike" kern="0" cap="none" spc="0" normalizeH="0" baseline="0" noProof="0" dirty="0">
                  <a:ln>
                    <a:noFill/>
                  </a:ln>
                  <a:solidFill>
                    <a:srgbClr val="D2533C"/>
                  </a:solidFill>
                  <a:effectLst/>
                  <a:uLnTx/>
                  <a:uFillTx/>
                  <a:cs typeface="Arial"/>
                </a:rPr>
                <a:t>Collective High-k Adjustable-radius Scattering Instrument </a:t>
              </a:r>
              <a:endParaRPr kumimoji="0" lang="en-GB" sz="2800" i="0" u="none" strike="noStrike" kern="0" cap="none" spc="0" normalizeH="0" baseline="0" noProof="0" dirty="0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cs typeface="Arial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D2533C"/>
                  </a:solidFill>
                  <a:effectLst/>
                  <a:uLnTx/>
                  <a:uFillTx/>
                  <a:cs typeface="Arial"/>
                </a:rPr>
                <a:t>Sub-system diagram with institutional contributions / responsibilities</a:t>
              </a:r>
              <a:endParaRPr kumimoji="0" lang="en-GB" sz="2800" b="0" i="1" u="none" strike="noStrike" kern="0" cap="none" spc="0" normalizeH="0" baseline="0" noProof="0" dirty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cs typeface="Arial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9895771" y="1813169"/>
              <a:ext cx="1871674" cy="146538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835200" y="1754742"/>
              <a:ext cx="1990859" cy="1586335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9368153" y="3849731"/>
              <a:ext cx="2248641" cy="1469444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7" name="Straight Arrow Connector 96"/>
            <p:cNvCxnSpPr/>
            <p:nvPr/>
          </p:nvCxnSpPr>
          <p:spPr>
            <a:xfrm flipH="1" flipV="1">
              <a:off x="10952496" y="3364356"/>
              <a:ext cx="1" cy="41426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8" name="Rectangle 97"/>
            <p:cNvSpPr/>
            <p:nvPr/>
          </p:nvSpPr>
          <p:spPr>
            <a:xfrm>
              <a:off x="2148812" y="1813169"/>
              <a:ext cx="1828843" cy="146538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041302" y="1813169"/>
              <a:ext cx="1795849" cy="146538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278883" y="1865655"/>
              <a:ext cx="1508600" cy="135815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207746" y="1813168"/>
              <a:ext cx="1626382" cy="1465385"/>
            </a:xfrm>
            <a:prstGeom prst="rect">
              <a:avLst/>
            </a:prstGeom>
            <a:noFill/>
            <a:ln w="28575" cap="flat" cmpd="sng" algn="ctr">
              <a:solidFill>
                <a:srgbClr val="FF33C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248536" y="1899849"/>
              <a:ext cx="153894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Launching / receiving windows, flanges and mounts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748388" y="4708168"/>
              <a:ext cx="6584673" cy="1334041"/>
              <a:chOff x="1231346" y="5406693"/>
              <a:chExt cx="6584673" cy="1334041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1720019" y="5406693"/>
                <a:ext cx="6096000" cy="1025462"/>
                <a:chOff x="990599" y="5636302"/>
                <a:chExt cx="6096000" cy="1025462"/>
              </a:xfrm>
            </p:grpSpPr>
            <p:sp>
              <p:nvSpPr>
                <p:cNvPr id="114" name="TextBox 113"/>
                <p:cNvSpPr txBox="1"/>
                <p:nvPr/>
              </p:nvSpPr>
              <p:spPr>
                <a:xfrm>
                  <a:off x="990599" y="5636302"/>
                  <a:ext cx="31981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Rutherford Appleton Laboratory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990599" y="5966747"/>
                  <a:ext cx="247721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University of Strathclyde</a:t>
                  </a: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990599" y="6292432"/>
                  <a:ext cx="6096000" cy="369332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University of York</a:t>
                  </a:r>
                </a:p>
              </p:txBody>
            </p:sp>
          </p:grpSp>
          <p:cxnSp>
            <p:nvCxnSpPr>
              <p:cNvPr id="109" name="Straight Connector 108"/>
              <p:cNvCxnSpPr/>
              <p:nvPr/>
            </p:nvCxnSpPr>
            <p:spPr>
              <a:xfrm>
                <a:off x="1231346" y="5606350"/>
                <a:ext cx="357662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1231346" y="5921804"/>
                <a:ext cx="357662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1231346" y="6247257"/>
                <a:ext cx="357662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FF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1231346" y="6532004"/>
                <a:ext cx="357662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FF33CC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3" name="Rectangle 112"/>
              <p:cNvSpPr/>
              <p:nvPr/>
            </p:nvSpPr>
            <p:spPr>
              <a:xfrm>
                <a:off x="1720019" y="6371402"/>
                <a:ext cx="6096000" cy="3693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Culham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Centre for Fusion Energy</a:t>
                </a:r>
              </a:p>
            </p:txBody>
          </p:sp>
        </p:grpSp>
        <p:sp>
          <p:nvSpPr>
            <p:cNvPr id="104" name="Rectangle 103"/>
            <p:cNvSpPr/>
            <p:nvPr/>
          </p:nvSpPr>
          <p:spPr>
            <a:xfrm>
              <a:off x="9292574" y="3786807"/>
              <a:ext cx="2398117" cy="1588382"/>
            </a:xfrm>
            <a:prstGeom prst="rect">
              <a:avLst/>
            </a:prstGeom>
            <a:noFill/>
            <a:ln w="28575" cap="flat" cmpd="sng" algn="ctr">
              <a:solidFill>
                <a:srgbClr val="FF33C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flipV="1">
              <a:off x="5830746" y="2545313"/>
              <a:ext cx="209472" cy="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06" name="Rectangle 105"/>
            <p:cNvSpPr/>
            <p:nvPr/>
          </p:nvSpPr>
          <p:spPr>
            <a:xfrm>
              <a:off x="387625" y="1423114"/>
              <a:ext cx="11557530" cy="5003443"/>
            </a:xfrm>
            <a:prstGeom prst="rect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822164" y="6085761"/>
              <a:ext cx="2226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Overall project oversight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67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314" y="3175071"/>
            <a:ext cx="1833230" cy="1124735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6235454" y="1053598"/>
            <a:ext cx="1911485" cy="1755295"/>
            <a:chOff x="6018106" y="2992922"/>
            <a:chExt cx="1911485" cy="175529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61"/>
            <a:stretch/>
          </p:blipFill>
          <p:spPr>
            <a:xfrm>
              <a:off x="6018106" y="2992922"/>
              <a:ext cx="1911485" cy="157756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40" t="4126" r="29797" b="85553"/>
            <a:stretch/>
          </p:blipFill>
          <p:spPr>
            <a:xfrm>
              <a:off x="6822468" y="4556970"/>
              <a:ext cx="454212" cy="191247"/>
            </a:xfrm>
            <a:prstGeom prst="rect">
              <a:avLst/>
            </a:prstGeom>
          </p:spPr>
        </p:pic>
      </p:grp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1147157" y="154013"/>
            <a:ext cx="9877158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dirty="0" smtClean="0">
                <a:solidFill>
                  <a:srgbClr val="D2533C"/>
                </a:solidFill>
                <a:cs typeface="Arial"/>
              </a:rPr>
              <a:t>CDR Approved</a:t>
            </a:r>
            <a:r>
              <a:rPr lang="en-GB" sz="2800" dirty="0" smtClean="0">
                <a:solidFill>
                  <a:srgbClr val="D2533C"/>
                </a:solidFill>
                <a:cs typeface="Arial"/>
              </a:rPr>
              <a:t> MAST-U </a:t>
            </a:r>
            <a:r>
              <a:rPr lang="en-GB" sz="2800" dirty="0">
                <a:solidFill>
                  <a:srgbClr val="D2533C"/>
                </a:solidFill>
                <a:cs typeface="Arial"/>
              </a:rPr>
              <a:t>installation </a:t>
            </a:r>
            <a:r>
              <a:rPr lang="en-GB" sz="2800" dirty="0" smtClean="0">
                <a:solidFill>
                  <a:srgbClr val="D2533C"/>
                </a:solidFill>
                <a:cs typeface="Arial"/>
              </a:rPr>
              <a:t>configuration @376GHz</a:t>
            </a:r>
            <a:endParaRPr lang="en-GB" sz="2800" dirty="0">
              <a:solidFill>
                <a:srgbClr val="D2533C"/>
              </a:solidFill>
              <a:cs typeface="Arial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40" y="1179939"/>
            <a:ext cx="4517231" cy="2923699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42553" y="4825311"/>
            <a:ext cx="1141133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0" indent="-342900" fontAlgn="base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Alternative equatorial ports have been identified – </a:t>
            </a: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HM11 (sector 11, launching) and HM04 (sector 4, detection).</a:t>
            </a:r>
          </a:p>
          <a:p>
            <a:pPr marL="720000" indent="-342900" fontAlgn="base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Reconfiguration required on HM04 for </a:t>
            </a: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elliptical </a:t>
            </a: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detection window / aperture – </a:t>
            </a: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assuming relocation of HM04-A and replacement with a dual </a:t>
            </a:r>
            <a:r>
              <a:rPr lang="en-GB" sz="1600" b="1" kern="0" dirty="0" err="1" smtClean="0">
                <a:solidFill>
                  <a:srgbClr val="DADADA">
                    <a:lumMod val="10000"/>
                  </a:srgbClr>
                </a:solidFill>
                <a:cs typeface="Arial"/>
              </a:rPr>
              <a:t>o-ring</a:t>
            </a: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 sealed 250mm x 290mm elliptical flange / window.</a:t>
            </a:r>
          </a:p>
          <a:p>
            <a:pPr marL="720000" indent="-342900" fontAlgn="base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Launching / receiving antenna and optics mounted externally on port, with injection / egress of RF via </a:t>
            </a: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low OH content fused-silica windows.</a:t>
            </a:r>
            <a:endParaRPr lang="en-GB" sz="1600" b="1" kern="0" dirty="0">
              <a:solidFill>
                <a:srgbClr val="DADADA">
                  <a:lumMod val="10000"/>
                </a:srgbClr>
              </a:solidFill>
              <a:cs typeface="Arial"/>
            </a:endParaRPr>
          </a:p>
          <a:p>
            <a:pPr marL="720000" indent="-342900" fontAlgn="base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Increased frequency to 376GHz - </a:t>
            </a: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</a:rPr>
              <a:t>extends k</a:t>
            </a:r>
            <a:r>
              <a:rPr lang="en-GB" sz="1600" kern="0" baseline="-25000" dirty="0" smtClean="0">
                <a:solidFill>
                  <a:srgbClr val="DADADA">
                    <a:lumMod val="10000"/>
                  </a:srgbClr>
                </a:solidFill>
                <a:cs typeface="Arial"/>
                <a:sym typeface="Symbol" panose="05050102010706020507" pitchFamily="18" charset="2"/>
              </a:rPr>
              <a:t></a:t>
            </a: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  <a:sym typeface="Symbol" panose="05050102010706020507" pitchFamily="18" charset="2"/>
              </a:rPr>
              <a:t></a:t>
            </a:r>
            <a:r>
              <a:rPr lang="en-GB" sz="1600" kern="0" baseline="-25000" dirty="0" smtClean="0">
                <a:solidFill>
                  <a:srgbClr val="DADADA">
                    <a:lumMod val="10000"/>
                  </a:srgbClr>
                </a:solidFill>
                <a:cs typeface="Arial"/>
                <a:sym typeface="Symbol" panose="05050102010706020507" pitchFamily="18" charset="2"/>
              </a:rPr>
              <a:t>e</a:t>
            </a:r>
            <a:r>
              <a:rPr lang="en-GB" sz="1600" kern="0" dirty="0" smtClean="0">
                <a:solidFill>
                  <a:srgbClr val="DADADA">
                    <a:lumMod val="10000"/>
                  </a:srgbClr>
                </a:solidFill>
                <a:cs typeface="Arial"/>
                <a:sym typeface="Symbol" panose="05050102010706020507" pitchFamily="18" charset="2"/>
              </a:rPr>
              <a:t> measurement range over reduced receiving window aperture.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207059" y="3607951"/>
            <a:ext cx="1351429" cy="177162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88672" y="3795861"/>
            <a:ext cx="1103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Port sharing with high-k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0594017" y="3785113"/>
            <a:ext cx="543034" cy="153889"/>
          </a:xfrm>
          <a:prstGeom prst="straightConnector1">
            <a:avLst/>
          </a:prstGeom>
          <a:noFill/>
          <a:ln w="6350" cap="flat" cmpd="sng" algn="ctr">
            <a:solidFill>
              <a:srgbClr val="00B0F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Straight Connector 36"/>
          <p:cNvCxnSpPr/>
          <p:nvPr/>
        </p:nvCxnSpPr>
        <p:spPr>
          <a:xfrm>
            <a:off x="5776749" y="2884992"/>
            <a:ext cx="6397131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38" name="TextBox 37"/>
          <p:cNvSpPr txBox="1"/>
          <p:nvPr/>
        </p:nvSpPr>
        <p:spPr>
          <a:xfrm rot="16200000">
            <a:off x="5303024" y="1716949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Calibri" panose="020F0502020204030204"/>
              </a:rPr>
              <a:t>Launching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5347131" y="3560271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Calibri" panose="020F0502020204030204"/>
              </a:rPr>
              <a:t>Detection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82886" y="2309836"/>
            <a:ext cx="1335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  <a:latin typeface="Calibri" panose="020F0502020204030204"/>
              </a:rPr>
              <a:t>120mm diameter quartz window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1" name="Straight Arrow Connector 40"/>
          <p:cNvCxnSpPr>
            <a:stCxn id="40" idx="1"/>
          </p:cNvCxnSpPr>
          <p:nvPr/>
        </p:nvCxnSpPr>
        <p:spPr>
          <a:xfrm flipH="1" flipV="1">
            <a:off x="7453129" y="2368078"/>
            <a:ext cx="429757" cy="15720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2" name="Slide Number Placeholder 10"/>
          <p:cNvSpPr txBox="1">
            <a:spLocks/>
          </p:cNvSpPr>
          <p:nvPr/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059" y="1032771"/>
            <a:ext cx="1658475" cy="1719388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7080255" y="2023051"/>
            <a:ext cx="342382" cy="34936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6029382" y="2953162"/>
            <a:ext cx="2841062" cy="1893302"/>
            <a:chOff x="144287" y="152052"/>
            <a:chExt cx="3542458" cy="2366720"/>
          </a:xfrm>
        </p:grpSpPr>
        <p:grpSp>
          <p:nvGrpSpPr>
            <p:cNvPr id="46" name="Group 45"/>
            <p:cNvGrpSpPr/>
            <p:nvPr/>
          </p:nvGrpSpPr>
          <p:grpSpPr>
            <a:xfrm>
              <a:off x="144287" y="152052"/>
              <a:ext cx="2549163" cy="2345557"/>
              <a:chOff x="144287" y="152052"/>
              <a:chExt cx="2549163" cy="2345557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629254" y="152052"/>
                <a:ext cx="2064196" cy="2345557"/>
                <a:chOff x="3603637" y="371390"/>
                <a:chExt cx="1608303" cy="1834859"/>
              </a:xfrm>
            </p:grpSpPr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1349" r="8991"/>
                <a:stretch/>
              </p:blipFill>
              <p:spPr>
                <a:xfrm>
                  <a:off x="3603637" y="371390"/>
                  <a:ext cx="1608303" cy="1609100"/>
                </a:xfrm>
                <a:prstGeom prst="rect">
                  <a:avLst/>
                </a:prstGeom>
              </p:spPr>
            </p:pic>
            <p:sp>
              <p:nvSpPr>
                <p:cNvPr id="59" name="Oval 58"/>
                <p:cNvSpPr/>
                <p:nvPr/>
              </p:nvSpPr>
              <p:spPr>
                <a:xfrm rot="20404392">
                  <a:off x="4463845" y="1004007"/>
                  <a:ext cx="592683" cy="666383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397" t="284" r="15180" b="87533"/>
                <a:stretch/>
              </p:blipFill>
              <p:spPr>
                <a:xfrm>
                  <a:off x="4190182" y="1985120"/>
                  <a:ext cx="519953" cy="221129"/>
                </a:xfrm>
                <a:prstGeom prst="rect">
                  <a:avLst/>
                </a:prstGeom>
              </p:spPr>
            </p:pic>
          </p:grpSp>
          <p:cxnSp>
            <p:nvCxnSpPr>
              <p:cNvPr id="56" name="Straight Arrow Connector 55"/>
              <p:cNvCxnSpPr/>
              <p:nvPr/>
            </p:nvCxnSpPr>
            <p:spPr>
              <a:xfrm flipV="1">
                <a:off x="823478" y="1486955"/>
                <a:ext cx="895473" cy="54286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7" name="TextBox 56"/>
              <p:cNvSpPr txBox="1"/>
              <p:nvPr/>
            </p:nvSpPr>
            <p:spPr>
              <a:xfrm>
                <a:off x="144287" y="2017717"/>
                <a:ext cx="1327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Proposed </a:t>
                </a:r>
                <a:r>
                  <a:rPr kumimoji="0" lang="en-GB" sz="8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receiving </a:t>
                </a:r>
                <a:r>
                  <a:rPr kumimoji="0" lang="en-GB" sz="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port aperture / window</a:t>
                </a:r>
                <a:endParaRPr kumimoji="0" lang="en-GB" sz="8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 flipV="1">
              <a:off x="1715732" y="607674"/>
              <a:ext cx="1152495" cy="46481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>
            <a:xfrm flipV="1">
              <a:off x="2072010" y="1415044"/>
              <a:ext cx="1152495" cy="46481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>
            <a:xfrm>
              <a:off x="2774156" y="652463"/>
              <a:ext cx="350044" cy="79771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>
              <a:off x="2304557" y="800542"/>
              <a:ext cx="575522" cy="143592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>
            <a:xfrm>
              <a:off x="1578478" y="1117867"/>
              <a:ext cx="555322" cy="14009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>
            <a:xfrm flipV="1">
              <a:off x="2063255" y="2051434"/>
              <a:ext cx="751026" cy="296023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 rot="20304724">
              <a:off x="2854865" y="730735"/>
              <a:ext cx="831880" cy="34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290mm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20304724">
              <a:off x="2091700" y="2137653"/>
              <a:ext cx="831880" cy="34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250mm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153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1"/>
          <p:cNvSpPr txBox="1">
            <a:spLocks/>
          </p:cNvSpPr>
          <p:nvPr/>
        </p:nvSpPr>
        <p:spPr>
          <a:xfrm>
            <a:off x="638786" y="260975"/>
            <a:ext cx="11088579" cy="684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High-k scattering diagnostic relative to other diagnostics and NBI beams.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D2533C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FEC368-1D7A-4F81-ABF6-AE0E36BAF64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7" name="Group 106"/>
          <p:cNvGrpSpPr>
            <a:grpSpLocks noChangeAspect="1"/>
          </p:cNvGrpSpPr>
          <p:nvPr/>
        </p:nvGrpSpPr>
        <p:grpSpPr>
          <a:xfrm>
            <a:off x="391022" y="1100141"/>
            <a:ext cx="5772326" cy="5498483"/>
            <a:chOff x="1294904" y="586333"/>
            <a:chExt cx="5591103" cy="5325857"/>
          </a:xfrm>
        </p:grpSpPr>
        <p:pic>
          <p:nvPicPr>
            <p:cNvPr id="141" name="Picture 14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05" t="18195" r="10004" b="10561"/>
            <a:stretch/>
          </p:blipFill>
          <p:spPr>
            <a:xfrm>
              <a:off x="1294904" y="586333"/>
              <a:ext cx="5591103" cy="5325857"/>
            </a:xfrm>
            <a:prstGeom prst="rect">
              <a:avLst/>
            </a:prstGeom>
          </p:spPr>
        </p:pic>
        <p:cxnSp>
          <p:nvCxnSpPr>
            <p:cNvPr id="142" name="Straight Connector 141"/>
            <p:cNvCxnSpPr/>
            <p:nvPr/>
          </p:nvCxnSpPr>
          <p:spPr>
            <a:xfrm flipH="1" flipV="1">
              <a:off x="4147309" y="2235665"/>
              <a:ext cx="1000955" cy="1404376"/>
            </a:xfrm>
            <a:prstGeom prst="line">
              <a:avLst/>
            </a:prstGeom>
            <a:ln w="57150">
              <a:solidFill>
                <a:srgbClr val="00206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2828884" y="2172923"/>
              <a:ext cx="3177379" cy="939780"/>
            </a:xfrm>
            <a:prstGeom prst="line">
              <a:avLst/>
            </a:prstGeom>
            <a:ln w="76200">
              <a:solidFill>
                <a:srgbClr val="002060">
                  <a:alpha val="9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1819493" y="2872054"/>
              <a:ext cx="526999" cy="0"/>
            </a:xfrm>
            <a:prstGeom prst="line">
              <a:avLst/>
            </a:prstGeom>
            <a:ln w="76200">
              <a:solidFill>
                <a:srgbClr val="00B0F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5630657" y="2879039"/>
              <a:ext cx="526999" cy="0"/>
            </a:xfrm>
            <a:prstGeom prst="line">
              <a:avLst/>
            </a:prstGeom>
            <a:ln w="76200">
              <a:solidFill>
                <a:srgbClr val="00B0F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Straight Connector 108"/>
          <p:cNvCxnSpPr/>
          <p:nvPr/>
        </p:nvCxnSpPr>
        <p:spPr>
          <a:xfrm flipH="1" flipV="1">
            <a:off x="4942053" y="3768638"/>
            <a:ext cx="398577" cy="169279"/>
          </a:xfrm>
          <a:prstGeom prst="line">
            <a:avLst/>
          </a:prstGeom>
          <a:ln w="76200">
            <a:solidFill>
              <a:srgbClr val="00DA63">
                <a:alpha val="6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899080" y="4117419"/>
            <a:ext cx="773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3D73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SAMI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42923" y="4455028"/>
            <a:ext cx="772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NBI-1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224313" y="3579736"/>
            <a:ext cx="772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NBI-2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866331" y="3463204"/>
            <a:ext cx="1160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9ED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UCLA-DBS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228261" y="3169406"/>
            <a:ext cx="1049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9ED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SWIP-DBS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954775" y="2484208"/>
            <a:ext cx="8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High-k launch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015813" y="2601813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093011" y="2714200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934948" y="2980778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376341" y="3307461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054550" y="3751559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231146" y="4051745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018425" y="4169533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21189" y="4051745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011327" y="3741194"/>
            <a:ext cx="3141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26546" y="3337845"/>
            <a:ext cx="44694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060420" y="2963688"/>
            <a:ext cx="4233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879779" y="2707675"/>
            <a:ext cx="4844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</a:t>
            </a:r>
          </a:p>
        </p:txBody>
      </p:sp>
      <p:sp>
        <p:nvSpPr>
          <p:cNvPr id="133" name="Oval 132"/>
          <p:cNvSpPr/>
          <p:nvPr/>
        </p:nvSpPr>
        <p:spPr>
          <a:xfrm>
            <a:off x="2775386" y="4605638"/>
            <a:ext cx="184200" cy="186892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>
          <a:xfrm flipV="1">
            <a:off x="2867091" y="4354785"/>
            <a:ext cx="63420" cy="351620"/>
          </a:xfrm>
          <a:prstGeom prst="line">
            <a:avLst/>
          </a:prstGeom>
          <a:ln w="76200">
            <a:solidFill>
              <a:schemeClr val="accent4">
                <a:alpha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2602605" y="4719582"/>
            <a:ext cx="627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 rot="1277996">
            <a:off x="1342747" y="2830759"/>
            <a:ext cx="4985288" cy="978161"/>
            <a:chOff x="1922368" y="2964803"/>
            <a:chExt cx="3828931" cy="978161"/>
          </a:xfrm>
        </p:grpSpPr>
        <p:cxnSp>
          <p:nvCxnSpPr>
            <p:cNvPr id="108" name="Straight Connector 107"/>
            <p:cNvCxnSpPr/>
            <p:nvPr/>
          </p:nvCxnSpPr>
          <p:spPr>
            <a:xfrm rot="20322004">
              <a:off x="1922368" y="3591619"/>
              <a:ext cx="3174015" cy="351345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4284505" y="2964803"/>
              <a:ext cx="1466794" cy="483951"/>
              <a:chOff x="4284505" y="2964803"/>
              <a:chExt cx="1466794" cy="483951"/>
            </a:xfrm>
          </p:grpSpPr>
          <p:sp>
            <p:nvSpPr>
              <p:cNvPr id="116" name="TextBox 115"/>
              <p:cNvSpPr txBox="1"/>
              <p:nvPr/>
            </p:nvSpPr>
            <p:spPr>
              <a:xfrm rot="20322004">
                <a:off x="5096886" y="2964803"/>
                <a:ext cx="6544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High-k detect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284505" y="3172310"/>
                <a:ext cx="781367" cy="276444"/>
                <a:chOff x="4284505" y="3172310"/>
                <a:chExt cx="781367" cy="276444"/>
              </a:xfrm>
            </p:grpSpPr>
            <p:cxnSp>
              <p:nvCxnSpPr>
                <p:cNvPr id="137" name="Straight Connector 136"/>
                <p:cNvCxnSpPr/>
                <p:nvPr/>
              </p:nvCxnSpPr>
              <p:spPr>
                <a:xfrm flipV="1">
                  <a:off x="4326775" y="3172310"/>
                  <a:ext cx="727958" cy="27644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rot="20322004" flipV="1">
                  <a:off x="4312271" y="3265549"/>
                  <a:ext cx="753601" cy="101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rot="20322004">
                  <a:off x="4305618" y="3269616"/>
                  <a:ext cx="756874" cy="4253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 rot="20322004" flipV="1">
                  <a:off x="4284505" y="3226795"/>
                  <a:ext cx="780012" cy="4205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6" name="Group 135"/>
          <p:cNvGrpSpPr/>
          <p:nvPr/>
        </p:nvGrpSpPr>
        <p:grpSpPr>
          <a:xfrm>
            <a:off x="1176400" y="3579736"/>
            <a:ext cx="607811" cy="465282"/>
            <a:chOff x="7113319" y="4399808"/>
            <a:chExt cx="528453" cy="783772"/>
          </a:xfrm>
          <a:solidFill>
            <a:srgbClr val="FF0000">
              <a:alpha val="25882"/>
            </a:srgbClr>
          </a:solidFill>
        </p:grpSpPr>
        <p:sp>
          <p:nvSpPr>
            <p:cNvPr id="151" name="Freeform 150"/>
            <p:cNvSpPr/>
            <p:nvPr/>
          </p:nvSpPr>
          <p:spPr>
            <a:xfrm>
              <a:off x="7113319" y="4399808"/>
              <a:ext cx="160317" cy="724395"/>
            </a:xfrm>
            <a:custGeom>
              <a:avLst/>
              <a:gdLst>
                <a:gd name="connsiteX0" fmla="*/ 23751 w 160317"/>
                <a:gd name="connsiteY0" fmla="*/ 593766 h 724395"/>
                <a:gd name="connsiteX1" fmla="*/ 0 w 160317"/>
                <a:gd name="connsiteY1" fmla="*/ 0 h 724395"/>
                <a:gd name="connsiteX2" fmla="*/ 160317 w 160317"/>
                <a:gd name="connsiteY2" fmla="*/ 249382 h 724395"/>
                <a:gd name="connsiteX3" fmla="*/ 95003 w 160317"/>
                <a:gd name="connsiteY3" fmla="*/ 724395 h 724395"/>
                <a:gd name="connsiteX4" fmla="*/ 23751 w 160317"/>
                <a:gd name="connsiteY4" fmla="*/ 593766 h 72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17" h="724395">
                  <a:moveTo>
                    <a:pt x="23751" y="593766"/>
                  </a:moveTo>
                  <a:lnTo>
                    <a:pt x="0" y="0"/>
                  </a:lnTo>
                  <a:lnTo>
                    <a:pt x="160317" y="249382"/>
                  </a:lnTo>
                  <a:lnTo>
                    <a:pt x="95003" y="724395"/>
                  </a:lnTo>
                  <a:lnTo>
                    <a:pt x="23751" y="593766"/>
                  </a:lnTo>
                  <a:close/>
                </a:path>
              </a:pathLst>
            </a:custGeom>
            <a:grpFill/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Freeform 151"/>
            <p:cNvSpPr/>
            <p:nvPr/>
          </p:nvSpPr>
          <p:spPr>
            <a:xfrm>
              <a:off x="7131133" y="5005450"/>
              <a:ext cx="510639" cy="178130"/>
            </a:xfrm>
            <a:custGeom>
              <a:avLst/>
              <a:gdLst>
                <a:gd name="connsiteX0" fmla="*/ 0 w 510639"/>
                <a:gd name="connsiteY0" fmla="*/ 0 h 178130"/>
                <a:gd name="connsiteX1" fmla="*/ 0 w 510639"/>
                <a:gd name="connsiteY1" fmla="*/ 0 h 178130"/>
                <a:gd name="connsiteX2" fmla="*/ 385948 w 510639"/>
                <a:gd name="connsiteY2" fmla="*/ 23750 h 178130"/>
                <a:gd name="connsiteX3" fmla="*/ 510639 w 510639"/>
                <a:gd name="connsiteY3" fmla="*/ 178130 h 178130"/>
                <a:gd name="connsiteX4" fmla="*/ 77190 w 510639"/>
                <a:gd name="connsiteY4" fmla="*/ 112815 h 178130"/>
                <a:gd name="connsiteX5" fmla="*/ 0 w 510639"/>
                <a:gd name="connsiteY5" fmla="*/ 0 h 17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639" h="178130">
                  <a:moveTo>
                    <a:pt x="0" y="0"/>
                  </a:moveTo>
                  <a:lnTo>
                    <a:pt x="0" y="0"/>
                  </a:lnTo>
                  <a:lnTo>
                    <a:pt x="385948" y="23750"/>
                  </a:lnTo>
                  <a:lnTo>
                    <a:pt x="510639" y="178130"/>
                  </a:lnTo>
                  <a:lnTo>
                    <a:pt x="77190" y="1128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3" name="Group 152"/>
          <p:cNvGrpSpPr/>
          <p:nvPr/>
        </p:nvGrpSpPr>
        <p:grpSpPr>
          <a:xfrm rot="2004219">
            <a:off x="937879" y="3263861"/>
            <a:ext cx="497971" cy="550522"/>
            <a:chOff x="7113319" y="4399808"/>
            <a:chExt cx="528453" cy="783772"/>
          </a:xfrm>
          <a:solidFill>
            <a:srgbClr val="FF0000">
              <a:alpha val="25882"/>
            </a:srgbClr>
          </a:solidFill>
        </p:grpSpPr>
        <p:sp>
          <p:nvSpPr>
            <p:cNvPr id="154" name="Freeform 153"/>
            <p:cNvSpPr/>
            <p:nvPr/>
          </p:nvSpPr>
          <p:spPr>
            <a:xfrm>
              <a:off x="7113319" y="4399808"/>
              <a:ext cx="160317" cy="724395"/>
            </a:xfrm>
            <a:custGeom>
              <a:avLst/>
              <a:gdLst>
                <a:gd name="connsiteX0" fmla="*/ 23751 w 160317"/>
                <a:gd name="connsiteY0" fmla="*/ 593766 h 724395"/>
                <a:gd name="connsiteX1" fmla="*/ 0 w 160317"/>
                <a:gd name="connsiteY1" fmla="*/ 0 h 724395"/>
                <a:gd name="connsiteX2" fmla="*/ 160317 w 160317"/>
                <a:gd name="connsiteY2" fmla="*/ 249382 h 724395"/>
                <a:gd name="connsiteX3" fmla="*/ 95003 w 160317"/>
                <a:gd name="connsiteY3" fmla="*/ 724395 h 724395"/>
                <a:gd name="connsiteX4" fmla="*/ 23751 w 160317"/>
                <a:gd name="connsiteY4" fmla="*/ 593766 h 72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17" h="724395">
                  <a:moveTo>
                    <a:pt x="23751" y="593766"/>
                  </a:moveTo>
                  <a:lnTo>
                    <a:pt x="0" y="0"/>
                  </a:lnTo>
                  <a:lnTo>
                    <a:pt x="160317" y="249382"/>
                  </a:lnTo>
                  <a:lnTo>
                    <a:pt x="95003" y="724395"/>
                  </a:lnTo>
                  <a:lnTo>
                    <a:pt x="23751" y="593766"/>
                  </a:lnTo>
                  <a:close/>
                </a:path>
              </a:pathLst>
            </a:custGeom>
            <a:grpFill/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7131133" y="5005450"/>
              <a:ext cx="510639" cy="178130"/>
            </a:xfrm>
            <a:custGeom>
              <a:avLst/>
              <a:gdLst>
                <a:gd name="connsiteX0" fmla="*/ 0 w 510639"/>
                <a:gd name="connsiteY0" fmla="*/ 0 h 178130"/>
                <a:gd name="connsiteX1" fmla="*/ 0 w 510639"/>
                <a:gd name="connsiteY1" fmla="*/ 0 h 178130"/>
                <a:gd name="connsiteX2" fmla="*/ 385948 w 510639"/>
                <a:gd name="connsiteY2" fmla="*/ 23750 h 178130"/>
                <a:gd name="connsiteX3" fmla="*/ 510639 w 510639"/>
                <a:gd name="connsiteY3" fmla="*/ 178130 h 178130"/>
                <a:gd name="connsiteX4" fmla="*/ 77190 w 510639"/>
                <a:gd name="connsiteY4" fmla="*/ 112815 h 178130"/>
                <a:gd name="connsiteX5" fmla="*/ 0 w 510639"/>
                <a:gd name="connsiteY5" fmla="*/ 0 h 17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639" h="178130">
                  <a:moveTo>
                    <a:pt x="0" y="0"/>
                  </a:moveTo>
                  <a:lnTo>
                    <a:pt x="0" y="0"/>
                  </a:lnTo>
                  <a:lnTo>
                    <a:pt x="385948" y="23750"/>
                  </a:lnTo>
                  <a:lnTo>
                    <a:pt x="510639" y="178130"/>
                  </a:lnTo>
                  <a:lnTo>
                    <a:pt x="77190" y="1128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377348" y="855262"/>
            <a:ext cx="5960951" cy="5818189"/>
            <a:chOff x="6377348" y="855262"/>
            <a:chExt cx="5960951" cy="581818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7" t="13873" r="11051" b="13964"/>
            <a:stretch/>
          </p:blipFill>
          <p:spPr>
            <a:xfrm>
              <a:off x="6377348" y="855262"/>
              <a:ext cx="5767344" cy="5818189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8813973" y="1272715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957554" y="1485609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770544" y="2155344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1179082" y="3295795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973284" y="4482421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222918" y="5347961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114237" y="5717910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005556" y="5525955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151533" y="4845390"/>
              <a:ext cx="3141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704803" y="3849384"/>
              <a:ext cx="4467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10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93268" y="2520999"/>
              <a:ext cx="43393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11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594876" y="1649644"/>
              <a:ext cx="47568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12</a:t>
              </a:r>
            </a:p>
          </p:txBody>
        </p:sp>
        <p:cxnSp>
          <p:nvCxnSpPr>
            <p:cNvPr id="94" name="Straight Connector 93"/>
            <p:cNvCxnSpPr/>
            <p:nvPr/>
          </p:nvCxnSpPr>
          <p:spPr>
            <a:xfrm flipH="1" flipV="1">
              <a:off x="9295604" y="1377420"/>
              <a:ext cx="976057" cy="4354450"/>
            </a:xfrm>
            <a:prstGeom prst="line">
              <a:avLst/>
            </a:prstGeom>
            <a:ln w="76200">
              <a:solidFill>
                <a:srgbClr val="00206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7909001" y="2705665"/>
              <a:ext cx="3270081" cy="3026206"/>
            </a:xfrm>
            <a:prstGeom prst="line">
              <a:avLst/>
            </a:prstGeom>
            <a:ln w="76200">
              <a:solidFill>
                <a:srgbClr val="00206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10222918" y="3460600"/>
              <a:ext cx="1371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4BEE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SWIP-DBS</a:t>
              </a:r>
            </a:p>
          </p:txBody>
        </p:sp>
        <p:cxnSp>
          <p:nvCxnSpPr>
            <p:cNvPr id="97" name="Straight Connector 96"/>
            <p:cNvCxnSpPr>
              <a:stCxn id="85" idx="3"/>
            </p:cNvCxnSpPr>
            <p:nvPr/>
          </p:nvCxnSpPr>
          <p:spPr>
            <a:xfrm flipH="1">
              <a:off x="10966190" y="3487750"/>
              <a:ext cx="526999" cy="0"/>
            </a:xfrm>
            <a:prstGeom prst="line">
              <a:avLst/>
            </a:prstGeom>
            <a:ln w="76200">
              <a:solidFill>
                <a:srgbClr val="00B0F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 rot="1764305">
              <a:off x="7331034" y="5749136"/>
              <a:ext cx="9014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NBI-2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launch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99" name="Straight Connector 98"/>
            <p:cNvCxnSpPr/>
            <p:nvPr/>
          </p:nvCxnSpPr>
          <p:spPr>
            <a:xfrm flipH="1">
              <a:off x="6704803" y="3479604"/>
              <a:ext cx="526999" cy="0"/>
            </a:xfrm>
            <a:prstGeom prst="line">
              <a:avLst/>
            </a:prstGeom>
            <a:ln w="76200">
              <a:solidFill>
                <a:srgbClr val="00B0F0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6627005" y="3153454"/>
              <a:ext cx="1378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4BEE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UCLA-DBS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 rot="19796051">
              <a:off x="10117321" y="5677029"/>
              <a:ext cx="9049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NBI-1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launch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H="1" flipV="1">
              <a:off x="10871053" y="4510341"/>
              <a:ext cx="402378" cy="191955"/>
            </a:xfrm>
            <a:prstGeom prst="line">
              <a:avLst/>
            </a:prstGeom>
            <a:ln w="76200">
              <a:solidFill>
                <a:srgbClr val="00DA63">
                  <a:alpha val="60000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 rot="18050962">
              <a:off x="10983707" y="4741619"/>
              <a:ext cx="773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AD94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SAMI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 rot="18005696">
              <a:off x="6176438" y="1846718"/>
              <a:ext cx="12854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NBI-2 Imaging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136601" y="2029958"/>
              <a:ext cx="8457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High-k launch</a:t>
              </a:r>
            </a:p>
          </p:txBody>
        </p:sp>
        <p:cxnSp>
          <p:nvCxnSpPr>
            <p:cNvPr id="105" name="Straight Connector 104"/>
            <p:cNvCxnSpPr/>
            <p:nvPr/>
          </p:nvCxnSpPr>
          <p:spPr>
            <a:xfrm rot="3520512" flipV="1">
              <a:off x="7665986" y="1274364"/>
              <a:ext cx="3194752" cy="337854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" name="Group 105"/>
            <p:cNvGrpSpPr/>
            <p:nvPr/>
          </p:nvGrpSpPr>
          <p:grpSpPr>
            <a:xfrm rot="19462621" flipV="1">
              <a:off x="10705946" y="2974848"/>
              <a:ext cx="724007" cy="838487"/>
              <a:chOff x="10417842" y="1898055"/>
              <a:chExt cx="724007" cy="838487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 flipV="1">
                <a:off x="10456479" y="1972400"/>
                <a:ext cx="685370" cy="76414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16024909">
                <a:off x="10398526" y="2006710"/>
                <a:ext cx="735072" cy="67154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16024909">
                <a:off x="10357245" y="2008400"/>
                <a:ext cx="774746" cy="63062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16024909">
                <a:off x="10302992" y="2012905"/>
                <a:ext cx="823355" cy="593656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29"/>
            <p:cNvSpPr txBox="1"/>
            <p:nvPr/>
          </p:nvSpPr>
          <p:spPr>
            <a:xfrm>
              <a:off x="11492580" y="3099043"/>
              <a:ext cx="8457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High-k detect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8818907" y="6137235"/>
              <a:ext cx="692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 rot="3840000" flipH="1" flipV="1">
              <a:off x="8674201" y="5782732"/>
              <a:ext cx="402378" cy="191955"/>
            </a:xfrm>
            <a:prstGeom prst="line">
              <a:avLst/>
            </a:prstGeom>
            <a:ln w="76200">
              <a:solidFill>
                <a:schemeClr val="accent4">
                  <a:alpha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7196955" y="4505510"/>
              <a:ext cx="528453" cy="783772"/>
              <a:chOff x="7113319" y="4399808"/>
              <a:chExt cx="528453" cy="783772"/>
            </a:xfrm>
            <a:solidFill>
              <a:srgbClr val="FF0000">
                <a:alpha val="61961"/>
              </a:srgbClr>
            </a:solidFill>
          </p:grpSpPr>
          <p:sp>
            <p:nvSpPr>
              <p:cNvPr id="76" name="Freeform 75"/>
              <p:cNvSpPr/>
              <p:nvPr/>
            </p:nvSpPr>
            <p:spPr>
              <a:xfrm>
                <a:off x="7113319" y="4399808"/>
                <a:ext cx="160317" cy="724395"/>
              </a:xfrm>
              <a:custGeom>
                <a:avLst/>
                <a:gdLst>
                  <a:gd name="connsiteX0" fmla="*/ 23751 w 160317"/>
                  <a:gd name="connsiteY0" fmla="*/ 593766 h 724395"/>
                  <a:gd name="connsiteX1" fmla="*/ 0 w 160317"/>
                  <a:gd name="connsiteY1" fmla="*/ 0 h 724395"/>
                  <a:gd name="connsiteX2" fmla="*/ 160317 w 160317"/>
                  <a:gd name="connsiteY2" fmla="*/ 249382 h 724395"/>
                  <a:gd name="connsiteX3" fmla="*/ 95003 w 160317"/>
                  <a:gd name="connsiteY3" fmla="*/ 724395 h 724395"/>
                  <a:gd name="connsiteX4" fmla="*/ 23751 w 160317"/>
                  <a:gd name="connsiteY4" fmla="*/ 593766 h 72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317" h="724395">
                    <a:moveTo>
                      <a:pt x="23751" y="593766"/>
                    </a:moveTo>
                    <a:lnTo>
                      <a:pt x="0" y="0"/>
                    </a:lnTo>
                    <a:lnTo>
                      <a:pt x="160317" y="249382"/>
                    </a:lnTo>
                    <a:lnTo>
                      <a:pt x="95003" y="724395"/>
                    </a:lnTo>
                    <a:lnTo>
                      <a:pt x="23751" y="593766"/>
                    </a:lnTo>
                    <a:close/>
                  </a:path>
                </a:pathLst>
              </a:custGeom>
              <a:grpFill/>
              <a:ln>
                <a:solidFill>
                  <a:srgbClr val="FF000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7131133" y="5005450"/>
                <a:ext cx="510639" cy="178130"/>
              </a:xfrm>
              <a:custGeom>
                <a:avLst/>
                <a:gdLst>
                  <a:gd name="connsiteX0" fmla="*/ 0 w 510639"/>
                  <a:gd name="connsiteY0" fmla="*/ 0 h 178130"/>
                  <a:gd name="connsiteX1" fmla="*/ 0 w 510639"/>
                  <a:gd name="connsiteY1" fmla="*/ 0 h 178130"/>
                  <a:gd name="connsiteX2" fmla="*/ 385948 w 510639"/>
                  <a:gd name="connsiteY2" fmla="*/ 23750 h 178130"/>
                  <a:gd name="connsiteX3" fmla="*/ 510639 w 510639"/>
                  <a:gd name="connsiteY3" fmla="*/ 178130 h 178130"/>
                  <a:gd name="connsiteX4" fmla="*/ 77190 w 510639"/>
                  <a:gd name="connsiteY4" fmla="*/ 112815 h 178130"/>
                  <a:gd name="connsiteX5" fmla="*/ 0 w 510639"/>
                  <a:gd name="connsiteY5" fmla="*/ 0 h 17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0639" h="178130">
                    <a:moveTo>
                      <a:pt x="0" y="0"/>
                    </a:moveTo>
                    <a:lnTo>
                      <a:pt x="0" y="0"/>
                    </a:lnTo>
                    <a:lnTo>
                      <a:pt x="385948" y="23750"/>
                    </a:lnTo>
                    <a:lnTo>
                      <a:pt x="510639" y="178130"/>
                    </a:lnTo>
                    <a:lnTo>
                      <a:pt x="77190" y="1128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FF000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 rot="2004219">
              <a:off x="6807277" y="3380881"/>
              <a:ext cx="528453" cy="783772"/>
              <a:chOff x="7113319" y="4399808"/>
              <a:chExt cx="528453" cy="783772"/>
            </a:xfrm>
            <a:solidFill>
              <a:srgbClr val="FF0000">
                <a:alpha val="61961"/>
              </a:srgbClr>
            </a:solidFill>
          </p:grpSpPr>
          <p:sp>
            <p:nvSpPr>
              <p:cNvPr id="79" name="Freeform 78"/>
              <p:cNvSpPr/>
              <p:nvPr/>
            </p:nvSpPr>
            <p:spPr>
              <a:xfrm>
                <a:off x="7113319" y="4399808"/>
                <a:ext cx="160317" cy="724395"/>
              </a:xfrm>
              <a:custGeom>
                <a:avLst/>
                <a:gdLst>
                  <a:gd name="connsiteX0" fmla="*/ 23751 w 160317"/>
                  <a:gd name="connsiteY0" fmla="*/ 593766 h 724395"/>
                  <a:gd name="connsiteX1" fmla="*/ 0 w 160317"/>
                  <a:gd name="connsiteY1" fmla="*/ 0 h 724395"/>
                  <a:gd name="connsiteX2" fmla="*/ 160317 w 160317"/>
                  <a:gd name="connsiteY2" fmla="*/ 249382 h 724395"/>
                  <a:gd name="connsiteX3" fmla="*/ 95003 w 160317"/>
                  <a:gd name="connsiteY3" fmla="*/ 724395 h 724395"/>
                  <a:gd name="connsiteX4" fmla="*/ 23751 w 160317"/>
                  <a:gd name="connsiteY4" fmla="*/ 593766 h 72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317" h="724395">
                    <a:moveTo>
                      <a:pt x="23751" y="593766"/>
                    </a:moveTo>
                    <a:lnTo>
                      <a:pt x="0" y="0"/>
                    </a:lnTo>
                    <a:lnTo>
                      <a:pt x="160317" y="249382"/>
                    </a:lnTo>
                    <a:lnTo>
                      <a:pt x="95003" y="724395"/>
                    </a:lnTo>
                    <a:lnTo>
                      <a:pt x="23751" y="593766"/>
                    </a:lnTo>
                    <a:close/>
                  </a:path>
                </a:pathLst>
              </a:custGeom>
              <a:grpFill/>
              <a:ln>
                <a:solidFill>
                  <a:srgbClr val="FF000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7131133" y="5005450"/>
                <a:ext cx="510639" cy="178130"/>
              </a:xfrm>
              <a:custGeom>
                <a:avLst/>
                <a:gdLst>
                  <a:gd name="connsiteX0" fmla="*/ 0 w 510639"/>
                  <a:gd name="connsiteY0" fmla="*/ 0 h 178130"/>
                  <a:gd name="connsiteX1" fmla="*/ 0 w 510639"/>
                  <a:gd name="connsiteY1" fmla="*/ 0 h 178130"/>
                  <a:gd name="connsiteX2" fmla="*/ 385948 w 510639"/>
                  <a:gd name="connsiteY2" fmla="*/ 23750 h 178130"/>
                  <a:gd name="connsiteX3" fmla="*/ 510639 w 510639"/>
                  <a:gd name="connsiteY3" fmla="*/ 178130 h 178130"/>
                  <a:gd name="connsiteX4" fmla="*/ 77190 w 510639"/>
                  <a:gd name="connsiteY4" fmla="*/ 112815 h 178130"/>
                  <a:gd name="connsiteX5" fmla="*/ 0 w 510639"/>
                  <a:gd name="connsiteY5" fmla="*/ 0 h 17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0639" h="178130">
                    <a:moveTo>
                      <a:pt x="0" y="0"/>
                    </a:moveTo>
                    <a:lnTo>
                      <a:pt x="0" y="0"/>
                    </a:lnTo>
                    <a:lnTo>
                      <a:pt x="385948" y="23750"/>
                    </a:lnTo>
                    <a:lnTo>
                      <a:pt x="510639" y="178130"/>
                    </a:lnTo>
                    <a:lnTo>
                      <a:pt x="77190" y="1128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FF000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7029106" y="3460942"/>
              <a:ext cx="84571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E242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EBW heating</a:t>
              </a:r>
              <a:r>
                <a:rPr kumimoji="0" lang="en-GB" sz="1400" b="0" i="0" u="none" strike="noStrike" kern="1200" cap="none" spc="0" normalizeH="0" noProof="0" dirty="0" smtClean="0">
                  <a:ln>
                    <a:noFill/>
                  </a:ln>
                  <a:solidFill>
                    <a:srgbClr val="FE242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beam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E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7435430" y="4413323"/>
              <a:ext cx="84571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E1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EBW heating</a:t>
              </a:r>
              <a:r>
                <a:rPr kumimoji="0" lang="en-GB" sz="1400" b="0" i="0" u="none" strike="noStrike" kern="1200" cap="none" spc="0" normalizeH="0" noProof="0" dirty="0" smtClean="0">
                  <a:ln>
                    <a:noFill/>
                  </a:ln>
                  <a:solidFill>
                    <a:srgbClr val="FE1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beam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E1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" name="Freeform 6"/>
          <p:cNvSpPr/>
          <p:nvPr/>
        </p:nvSpPr>
        <p:spPr>
          <a:xfrm>
            <a:off x="9341531" y="5528603"/>
            <a:ext cx="236096" cy="543698"/>
          </a:xfrm>
          <a:custGeom>
            <a:avLst/>
            <a:gdLst>
              <a:gd name="connsiteX0" fmla="*/ 135925 w 278027"/>
              <a:gd name="connsiteY0" fmla="*/ 543698 h 543698"/>
              <a:gd name="connsiteX1" fmla="*/ 0 w 278027"/>
              <a:gd name="connsiteY1" fmla="*/ 12357 h 543698"/>
              <a:gd name="connsiteX2" fmla="*/ 259492 w 278027"/>
              <a:gd name="connsiteY2" fmla="*/ 0 h 543698"/>
              <a:gd name="connsiteX3" fmla="*/ 278027 w 278027"/>
              <a:gd name="connsiteY3" fmla="*/ 531341 h 543698"/>
              <a:gd name="connsiteX4" fmla="*/ 135925 w 278027"/>
              <a:gd name="connsiteY4" fmla="*/ 543698 h 543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027" h="543698">
                <a:moveTo>
                  <a:pt x="135925" y="543698"/>
                </a:moveTo>
                <a:lnTo>
                  <a:pt x="0" y="12357"/>
                </a:lnTo>
                <a:lnTo>
                  <a:pt x="259492" y="0"/>
                </a:lnTo>
                <a:lnTo>
                  <a:pt x="278027" y="531341"/>
                </a:lnTo>
                <a:lnTo>
                  <a:pt x="135925" y="543698"/>
                </a:lnTo>
                <a:close/>
              </a:path>
            </a:pathLst>
          </a:custGeom>
          <a:solidFill>
            <a:srgbClr val="FE1F1F">
              <a:alpha val="65098"/>
            </a:srgbClr>
          </a:solidFill>
          <a:ln>
            <a:solidFill>
              <a:srgbClr val="FE1F1F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TextBox 158"/>
          <p:cNvSpPr txBox="1"/>
          <p:nvPr/>
        </p:nvSpPr>
        <p:spPr>
          <a:xfrm>
            <a:off x="9119204" y="4837070"/>
            <a:ext cx="8457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E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EBW heating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rgbClr val="FE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E1F1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0" name="Freeform 159"/>
          <p:cNvSpPr/>
          <p:nvPr/>
        </p:nvSpPr>
        <p:spPr>
          <a:xfrm rot="895272">
            <a:off x="3215221" y="3910579"/>
            <a:ext cx="236096" cy="196521"/>
          </a:xfrm>
          <a:custGeom>
            <a:avLst/>
            <a:gdLst>
              <a:gd name="connsiteX0" fmla="*/ 135925 w 278027"/>
              <a:gd name="connsiteY0" fmla="*/ 543698 h 543698"/>
              <a:gd name="connsiteX1" fmla="*/ 0 w 278027"/>
              <a:gd name="connsiteY1" fmla="*/ 12357 h 543698"/>
              <a:gd name="connsiteX2" fmla="*/ 259492 w 278027"/>
              <a:gd name="connsiteY2" fmla="*/ 0 h 543698"/>
              <a:gd name="connsiteX3" fmla="*/ 278027 w 278027"/>
              <a:gd name="connsiteY3" fmla="*/ 531341 h 543698"/>
              <a:gd name="connsiteX4" fmla="*/ 135925 w 278027"/>
              <a:gd name="connsiteY4" fmla="*/ 543698 h 543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027" h="543698">
                <a:moveTo>
                  <a:pt x="135925" y="543698"/>
                </a:moveTo>
                <a:lnTo>
                  <a:pt x="0" y="12357"/>
                </a:lnTo>
                <a:lnTo>
                  <a:pt x="259492" y="0"/>
                </a:lnTo>
                <a:lnTo>
                  <a:pt x="278027" y="531341"/>
                </a:lnTo>
                <a:lnTo>
                  <a:pt x="135925" y="543698"/>
                </a:lnTo>
                <a:close/>
              </a:path>
            </a:pathLst>
          </a:custGeom>
          <a:solidFill>
            <a:srgbClr val="FE1F1F">
              <a:alpha val="65098"/>
            </a:srgbClr>
          </a:solidFill>
          <a:ln>
            <a:solidFill>
              <a:srgbClr val="FE1F1F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98607</TotalTime>
  <Words>2164</Words>
  <Application>Microsoft Office PowerPoint</Application>
  <PresentationFormat>Widescreen</PresentationFormat>
  <Paragraphs>354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Symbol</vt:lpstr>
      <vt:lpstr>Times</vt:lpstr>
      <vt:lpstr>Times New Roman</vt:lpstr>
      <vt:lpstr>Office Theme</vt:lpstr>
      <vt:lpstr>2_Office Theme</vt:lpstr>
      <vt:lpstr>1_Clarity</vt:lpstr>
      <vt:lpstr>Default Design</vt:lpstr>
      <vt:lpstr>  A high-k mm-wave binormal scattering diagnostic for MAST-U</vt:lpstr>
      <vt:lpstr>Motivating Physics: Cross-scale turbulence coupling</vt:lpstr>
      <vt:lpstr>Objective: Cross Scale turbulence measurement</vt:lpstr>
      <vt:lpstr>High-k Turbulence Diagnostic - specifications</vt:lpstr>
      <vt:lpstr>Proposed scheme – a high-k RF scattering diagnostic</vt:lpstr>
      <vt:lpstr>Diagnostic operational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Illustrations of launching / detection boxes relative to  ex-vessel components (thanks to Keith Hawkins, CCFE)</vt:lpstr>
      <vt:lpstr>Solid state source and heterodyne receiving electronics</vt:lpstr>
      <vt:lpstr>PowerPoint Presentation</vt:lpstr>
      <vt:lpstr>PowerPoint Presentation</vt:lpstr>
      <vt:lpstr>PowerPoint Presentation</vt:lpstr>
      <vt:lpstr>Experiment Plan</vt:lpstr>
      <vt:lpstr>Summary</vt:lpstr>
      <vt:lpstr>PowerPoint Presentation</vt:lpstr>
      <vt:lpstr>Digitisation / sampling configuration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202</cp:revision>
  <dcterms:created xsi:type="dcterms:W3CDTF">2021-11-24T12:34:46Z</dcterms:created>
  <dcterms:modified xsi:type="dcterms:W3CDTF">2022-09-13T08:47:47Z</dcterms:modified>
</cp:coreProperties>
</file>