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26"/>
  </p:notesMasterIdLst>
  <p:handoutMasterIdLst>
    <p:handoutMasterId r:id="rId27"/>
  </p:handoutMasterIdLst>
  <p:sldIdLst>
    <p:sldId id="330" r:id="rId2"/>
    <p:sldId id="331" r:id="rId3"/>
    <p:sldId id="347" r:id="rId4"/>
    <p:sldId id="332" r:id="rId5"/>
    <p:sldId id="346" r:id="rId6"/>
    <p:sldId id="333" r:id="rId7"/>
    <p:sldId id="374" r:id="rId8"/>
    <p:sldId id="375" r:id="rId9"/>
    <p:sldId id="376" r:id="rId10"/>
    <p:sldId id="381" r:id="rId11"/>
    <p:sldId id="382" r:id="rId12"/>
    <p:sldId id="377" r:id="rId13"/>
    <p:sldId id="359" r:id="rId14"/>
    <p:sldId id="361" r:id="rId15"/>
    <p:sldId id="362" r:id="rId16"/>
    <p:sldId id="369" r:id="rId17"/>
    <p:sldId id="370" r:id="rId18"/>
    <p:sldId id="379" r:id="rId19"/>
    <p:sldId id="385" r:id="rId20"/>
    <p:sldId id="371" r:id="rId21"/>
    <p:sldId id="372" r:id="rId22"/>
    <p:sldId id="380" r:id="rId23"/>
    <p:sldId id="383" r:id="rId24"/>
    <p:sldId id="384" r:id="rId25"/>
  </p:sldIdLst>
  <p:sldSz cx="9144000" cy="5143500" type="screen16x9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34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385" userDrawn="1">
          <p15:clr>
            <a:srgbClr val="A4A3A4"/>
          </p15:clr>
        </p15:guide>
        <p15:guide id="13" pos="1315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E00"/>
    <a:srgbClr val="EF5B00"/>
    <a:srgbClr val="010000"/>
    <a:srgbClr val="FFFFFF"/>
    <a:srgbClr val="808080"/>
    <a:srgbClr val="000000"/>
    <a:srgbClr val="FDCA00"/>
    <a:srgbClr val="C50006"/>
    <a:srgbClr val="7C204E"/>
    <a:srgbClr val="003B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41" autoAdjust="0"/>
    <p:restoredTop sz="97295" autoAdjust="0"/>
  </p:normalViewPr>
  <p:slideViewPr>
    <p:cSldViewPr snapToObjects="1">
      <p:cViewPr varScale="1">
        <p:scale>
          <a:sx n="146" d="100"/>
          <a:sy n="146" d="100"/>
        </p:scale>
        <p:origin x="534" y="126"/>
      </p:cViewPr>
      <p:guideLst>
        <p:guide orient="horz" pos="668"/>
        <p:guide orient="horz" pos="634"/>
        <p:guide orient="horz" pos="2845"/>
        <p:guide orient="horz" pos="838"/>
        <p:guide orient="horz" pos="140"/>
        <p:guide orient="horz" pos="378"/>
        <p:guide orient="horz" pos="3117"/>
        <p:guide pos="657"/>
        <p:guide pos="5534"/>
        <p:guide pos="521"/>
        <p:guide pos="385"/>
        <p:guide pos="1315"/>
        <p:guide pos="3039"/>
        <p:guide pos="315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07" d="100"/>
          <a:sy n="107" d="100"/>
        </p:scale>
        <p:origin x="-3990" y="-102"/>
      </p:cViewPr>
      <p:guideLst>
        <p:guide orient="horz" pos="315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50888"/>
            <a:ext cx="6667500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CH" dirty="0" smtClean="0"/>
              <a:t>Hier können Sie den Titel Ihrer </a:t>
            </a:r>
            <a:br>
              <a:rPr lang="de-CH" dirty="0" smtClean="0"/>
            </a:br>
            <a:r>
              <a:rPr lang="de-CH" dirty="0" smtClean="0"/>
              <a:t>Präsentation einfügen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de-CH" dirty="0" smtClean="0"/>
              <a:t>Vorname und Name Autor  ::  Funktion  ::  Paul Scherrer Institut</a:t>
            </a:r>
            <a:endParaRPr lang="de-CH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900" b="1" i="0" kern="0" spc="31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de-DE" dirty="0" smtClean="0"/>
              <a:t>Hier können Sie den Anlass Ihrer Präsentation und das Datum einfügen</a:t>
            </a:r>
            <a:endParaRPr lang="de-DE" dirty="0"/>
          </a:p>
        </p:txBody>
      </p:sp>
    </p:spTree>
    <p:extLst/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0C944-A474-476A-B19B-F7BB45044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894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 smtClean="0"/>
              <a:t>Folientitel eingeben</a:t>
            </a:r>
            <a:endParaRPr lang="de-CH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  <p:sldLayoutId id="2147483990" r:id="rId9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dirty="0" smtClean="0"/>
              <a:t>High Brightness </a:t>
            </a:r>
            <a:r>
              <a:rPr lang="en-US" dirty="0" err="1" smtClean="0"/>
              <a:t>Photoinjector</a:t>
            </a:r>
            <a:r>
              <a:rPr lang="en-US" dirty="0" smtClean="0"/>
              <a:t> </a:t>
            </a:r>
            <a:r>
              <a:rPr lang="en-US" dirty="0"/>
              <a:t>based on a Travelling-Wave C-band </a:t>
            </a:r>
            <a:r>
              <a:rPr lang="en-US" dirty="0" smtClean="0"/>
              <a:t>Technology (I.FAST WP 7.4)</a:t>
            </a:r>
            <a:endParaRPr lang="de-DE" dirty="0"/>
          </a:p>
        </p:txBody>
      </p:sp>
      <p:sp>
        <p:nvSpPr>
          <p:cNvPr id="9" name="Untertitel 8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de-CH" dirty="0" smtClean="0"/>
              <a:t>Dr. Thomas Geoffrey Lucas :: Research Fellow ::  </a:t>
            </a:r>
            <a:r>
              <a:rPr lang="de-CH" dirty="0"/>
              <a:t>Paul Scherrer </a:t>
            </a:r>
            <a:r>
              <a:rPr lang="de-CH" dirty="0" smtClean="0"/>
              <a:t>Institut</a:t>
            </a:r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 smtClean="0"/>
              <a:t>10-11th </a:t>
            </a:r>
            <a:r>
              <a:rPr lang="de-DE" dirty="0" err="1" smtClean="0"/>
              <a:t>January</a:t>
            </a:r>
            <a:r>
              <a:rPr lang="de-DE" dirty="0" smtClean="0"/>
              <a:t> 2022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593139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Alignment</a:t>
            </a:r>
            <a:r>
              <a:rPr lang="de-CH" dirty="0" smtClean="0"/>
              <a:t> </a:t>
            </a:r>
            <a:r>
              <a:rPr lang="de-CH" dirty="0" err="1" smtClean="0"/>
              <a:t>Concerns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922441"/>
            <a:ext cx="5849280" cy="2134054"/>
          </a:xfrm>
          <a:prstGeom prst="rect">
            <a:avLst/>
          </a:prstGeom>
        </p:spPr>
      </p:pic>
      <p:pic>
        <p:nvPicPr>
          <p:cNvPr id="6" name="Content Placeholder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730104"/>
            <a:ext cx="5849280" cy="2134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77536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New RF </a:t>
            </a:r>
            <a:r>
              <a:rPr lang="de-CH" dirty="0" err="1"/>
              <a:t>Coupler</a:t>
            </a:r>
            <a:r>
              <a:rPr lang="de-CH" dirty="0"/>
              <a:t>: Design </a:t>
            </a:r>
            <a:r>
              <a:rPr lang="de-CH" dirty="0" smtClean="0"/>
              <a:t>1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1517" y="3433632"/>
            <a:ext cx="4023088" cy="16081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3455001"/>
            <a:ext cx="4023088" cy="1608187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4749517" y="718517"/>
            <a:ext cx="2837891" cy="2593973"/>
            <a:chOff x="5652120" y="1611640"/>
            <a:chExt cx="2842063" cy="259778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/>
            <a:srcRect l="30134" r="30005"/>
            <a:stretch/>
          </p:blipFill>
          <p:spPr>
            <a:xfrm>
              <a:off x="6313450" y="1635646"/>
              <a:ext cx="2180733" cy="257378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/>
            <a:srcRect r="91733" b="37723"/>
            <a:stretch/>
          </p:blipFill>
          <p:spPr>
            <a:xfrm>
              <a:off x="5652120" y="1611640"/>
              <a:ext cx="732996" cy="2597786"/>
            </a:xfrm>
            <a:prstGeom prst="rect">
              <a:avLst/>
            </a:prstGeom>
          </p:spPr>
        </p:pic>
      </p:grpSp>
      <p:grpSp>
        <p:nvGrpSpPr>
          <p:cNvPr id="10" name="Group 9"/>
          <p:cNvGrpSpPr/>
          <p:nvPr/>
        </p:nvGrpSpPr>
        <p:grpSpPr>
          <a:xfrm>
            <a:off x="1507644" y="729201"/>
            <a:ext cx="2887093" cy="2593973"/>
            <a:chOff x="1089290" y="1347614"/>
            <a:chExt cx="2864618" cy="257378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5"/>
            <a:srcRect l="30080" r="30005"/>
            <a:stretch/>
          </p:blipFill>
          <p:spPr>
            <a:xfrm>
              <a:off x="1770259" y="1347614"/>
              <a:ext cx="2183649" cy="257378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5"/>
            <a:srcRect l="153" t="326" r="91762" b="37398"/>
            <a:stretch/>
          </p:blipFill>
          <p:spPr>
            <a:xfrm>
              <a:off x="1089290" y="1347614"/>
              <a:ext cx="710243" cy="25737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802652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New RF </a:t>
            </a:r>
            <a:r>
              <a:rPr lang="de-CH" dirty="0" err="1" smtClean="0"/>
              <a:t>Coupler</a:t>
            </a:r>
            <a:r>
              <a:rPr lang="de-CH" dirty="0" smtClean="0"/>
              <a:t>: Design 2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7761" t="18697" b="38683"/>
          <a:stretch/>
        </p:blipFill>
        <p:spPr>
          <a:xfrm>
            <a:off x="251520" y="792474"/>
            <a:ext cx="4916867" cy="129614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5568" y="686182"/>
            <a:ext cx="3888432" cy="15796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4" y="2283718"/>
            <a:ext cx="3706168" cy="237029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9984" y="2283718"/>
            <a:ext cx="3994199" cy="2554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487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1600" y="2165038"/>
            <a:ext cx="7284089" cy="381375"/>
          </a:xfrm>
        </p:spPr>
        <p:txBody>
          <a:bodyPr/>
          <a:lstStyle/>
          <a:p>
            <a:pPr algn="ctr"/>
            <a:r>
              <a:rPr lang="de-CH" sz="3600" dirty="0" smtClean="0"/>
              <a:t>Realisation</a:t>
            </a:r>
            <a:br>
              <a:rPr lang="de-CH" sz="3600" dirty="0" smtClean="0"/>
            </a:br>
            <a:r>
              <a:rPr lang="de-CH" sz="1800" dirty="0" smtClean="0"/>
              <a:t>Plans </a:t>
            </a:r>
            <a:r>
              <a:rPr lang="de-CH" sz="1800" dirty="0" err="1" smtClean="0"/>
              <a:t>for</a:t>
            </a:r>
            <a:r>
              <a:rPr lang="de-CH" sz="1800" dirty="0" smtClean="0"/>
              <a:t> High Power </a:t>
            </a:r>
            <a:r>
              <a:rPr lang="de-CH" sz="1800" dirty="0" err="1" smtClean="0"/>
              <a:t>Testing</a:t>
            </a:r>
            <a:r>
              <a:rPr lang="de-CH" sz="1800" dirty="0" smtClean="0"/>
              <a:t> at PSI</a:t>
            </a:r>
            <a:endParaRPr lang="de-CH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381660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Waveguide Network</a:t>
            </a:r>
            <a:endParaRPr lang="en-US" dirty="0"/>
          </a:p>
        </p:txBody>
      </p:sp>
      <p:pic>
        <p:nvPicPr>
          <p:cNvPr id="1026" name="Picture 1" descr="image00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69" b="6185"/>
          <a:stretch/>
        </p:blipFill>
        <p:spPr bwMode="auto">
          <a:xfrm>
            <a:off x="827584" y="987573"/>
            <a:ext cx="7272808" cy="402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0C944-A474-476A-B19B-F7BB45044CC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47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081147" y="242867"/>
            <a:ext cx="6379285" cy="1088068"/>
          </a:xfrm>
        </p:spPr>
        <p:txBody>
          <a:bodyPr/>
          <a:lstStyle/>
          <a:p>
            <a:r>
              <a:rPr lang="en-GB" dirty="0" smtClean="0"/>
              <a:t>Bunker</a:t>
            </a:r>
            <a:endParaRPr lang="en-US" dirty="0"/>
          </a:p>
        </p:txBody>
      </p:sp>
      <p:pic>
        <p:nvPicPr>
          <p:cNvPr id="6" name="Content Placeholder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85" r="19001"/>
          <a:stretch/>
        </p:blipFill>
        <p:spPr>
          <a:xfrm>
            <a:off x="121503" y="1382238"/>
            <a:ext cx="8835082" cy="3250147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0C944-A474-476A-B19B-F7BB45044CC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76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1600" y="2165038"/>
            <a:ext cx="7284089" cy="381375"/>
          </a:xfrm>
        </p:spPr>
        <p:txBody>
          <a:bodyPr/>
          <a:lstStyle/>
          <a:p>
            <a:pPr algn="ctr"/>
            <a:r>
              <a:rPr lang="de-CH" sz="3600" dirty="0" err="1" smtClean="0"/>
              <a:t>Applications</a:t>
            </a:r>
            <a:r>
              <a:rPr lang="de-CH" sz="3600" dirty="0" smtClean="0"/>
              <a:t> </a:t>
            </a:r>
            <a:r>
              <a:rPr lang="de-CH" sz="3600" dirty="0" err="1" smtClean="0"/>
              <a:t>to</a:t>
            </a:r>
            <a:r>
              <a:rPr lang="de-CH" sz="3600" dirty="0" smtClean="0"/>
              <a:t> Free-</a:t>
            </a:r>
            <a:r>
              <a:rPr lang="de-CH" sz="3600" dirty="0" err="1" smtClean="0"/>
              <a:t>Electron</a:t>
            </a:r>
            <a:r>
              <a:rPr lang="de-CH" sz="3600" dirty="0" smtClean="0"/>
              <a:t> Lasers</a:t>
            </a:r>
            <a:endParaRPr lang="de-CH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0087651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866900" y="1685718"/>
                <a:ext cx="3601007" cy="2957068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de-CH" sz="1400" dirty="0" err="1" smtClean="0">
                    <a:latin typeface="Cambria Math" panose="02040503050406030204" pitchFamily="18" charset="0"/>
                  </a:rPr>
                  <a:t>Emitted</a:t>
                </a:r>
                <a:r>
                  <a:rPr lang="de-CH" sz="1400" dirty="0" smtClean="0">
                    <a:latin typeface="Cambria Math" panose="02040503050406030204" pitchFamily="18" charset="0"/>
                  </a:rPr>
                  <a:t> </a:t>
                </a:r>
                <a:r>
                  <a:rPr lang="de-CH" sz="1400" dirty="0" err="1" smtClean="0">
                    <a:latin typeface="Cambria Math" panose="02040503050406030204" pitchFamily="18" charset="0"/>
                  </a:rPr>
                  <a:t>Ratiaion</a:t>
                </a:r>
                <a:r>
                  <a:rPr lang="de-CH" sz="1400" dirty="0">
                    <a:latin typeface="Cambria Math" panose="02040503050406030204" pitchFamily="18" charset="0"/>
                  </a:rPr>
                  <a:t>:</a:t>
                </a:r>
                <a:endParaRPr lang="de-CH" sz="1400" b="0" dirty="0" smtClean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1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de-CH" sz="1400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r>
                        <a:rPr lang="de-CH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CH" sz="1400" b="0" i="1" smtClean="0">
                          <a:latin typeface="Cambria Math" panose="02040503050406030204" pitchFamily="18" charset="0"/>
                        </a:rPr>
                        <m:t>𝛼</m:t>
                      </m:r>
                      <m:sSub>
                        <m:sSubPr>
                          <m:ctrlPr>
                            <a:rPr lang="de-CH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1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de-CH" sz="1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sSup>
                        <m:sSupPr>
                          <m:ctrlPr>
                            <a:rPr lang="de-CH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CH" sz="1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de-CH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CH" sz="14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de-CH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CH" sz="1400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de-CH" sz="1400" b="0" i="1" smtClean="0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</m:den>
                          </m:f>
                        </m:sup>
                      </m:sSup>
                      <m:r>
                        <a:rPr lang="de-CH" sz="1400" b="0" i="1" smtClean="0">
                          <a:latin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de-CH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CH" sz="14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p>
                          <m:r>
                            <a:rPr lang="de-CH" sz="1400" b="0" i="1" smtClean="0">
                              <a:latin typeface="Cambria Math" panose="02040503050406030204" pitchFamily="18" charset="0"/>
                            </a:rPr>
                            <m:t>4/3</m:t>
                          </m:r>
                        </m:sup>
                      </m:sSup>
                    </m:oMath>
                  </m:oMathPara>
                </a14:m>
                <a:endParaRPr lang="de-CH" sz="1400" dirty="0" smtClean="0"/>
              </a:p>
              <a:p>
                <a:pPr marL="0" indent="0">
                  <a:buNone/>
                </a:pPr>
                <a:r>
                  <a:rPr lang="de-CH" sz="1400" dirty="0" err="1" smtClean="0"/>
                  <a:t>Effective</a:t>
                </a:r>
                <a:r>
                  <a:rPr lang="de-CH" sz="1400" dirty="0" smtClean="0"/>
                  <a:t> </a:t>
                </a:r>
                <a:r>
                  <a:rPr lang="de-CH" sz="1400" dirty="0" err="1" smtClean="0"/>
                  <a:t>input</a:t>
                </a:r>
                <a:r>
                  <a:rPr lang="de-CH" sz="1400" dirty="0" smtClean="0"/>
                  <a:t> </a:t>
                </a:r>
                <a:r>
                  <a:rPr lang="de-CH" sz="1400" dirty="0" err="1" smtClean="0"/>
                  <a:t>shot</a:t>
                </a:r>
                <a:r>
                  <a:rPr lang="de-CH" sz="1400" dirty="0" smtClean="0"/>
                  <a:t> </a:t>
                </a:r>
                <a:r>
                  <a:rPr lang="de-CH" sz="1400" dirty="0" err="1" smtClean="0"/>
                  <a:t>noice</a:t>
                </a:r>
                <a:r>
                  <a:rPr lang="de-CH" sz="1400" dirty="0" smtClean="0"/>
                  <a:t> Power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1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de-CH" sz="1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de-CH" sz="1400" b="0" i="1" smtClean="0">
                          <a:latin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de-CH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de-CH" sz="1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CH" sz="14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p>
                              <m:r>
                                <a:rPr lang="de-CH" sz="1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de-CH" sz="1400" i="1">
                              <a:latin typeface="Cambria Math" panose="02040503050406030204" pitchFamily="18" charset="0"/>
                            </a:rPr>
                            <m:t>𝑐</m:t>
                          </m:r>
                          <m:sSub>
                            <m:sSubPr>
                              <m:ctrlPr>
                                <a:rPr lang="de-CH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14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de-CH" sz="1400" i="1">
                                  <a:latin typeface="Cambria Math" panose="02040503050406030204" pitchFamily="18" charset="0"/>
                                </a:rPr>
                                <m:t>𝑘𝑖𝑛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CH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1400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de-CH" sz="1400" b="0" i="1" smtClean="0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de-CH" sz="1400" dirty="0" smtClean="0"/>
              </a:p>
              <a:p>
                <a:pPr marL="0" indent="0">
                  <a:buNone/>
                </a:pPr>
                <a:r>
                  <a:rPr lang="de-CH" sz="1400" dirty="0" smtClean="0"/>
                  <a:t>Power </a:t>
                </a:r>
                <a:r>
                  <a:rPr lang="de-CH" sz="1400" dirty="0" err="1" smtClean="0"/>
                  <a:t>gain</a:t>
                </a:r>
                <a:r>
                  <a:rPr lang="de-CH" sz="1400" dirty="0" smtClean="0"/>
                  <a:t> </a:t>
                </a:r>
                <a:r>
                  <a:rPr lang="de-CH" sz="1400" dirty="0" err="1" smtClean="0"/>
                  <a:t>length</a:t>
                </a:r>
                <a:endParaRPr lang="de-CH" sz="1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1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de-CH" sz="14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  <m:r>
                            <a:rPr lang="de-CH" sz="1400" b="0" i="1" smtClean="0">
                              <a:latin typeface="Cambria Math" panose="02040503050406030204" pitchFamily="18" charset="0"/>
                            </a:rPr>
                            <m:t>,1</m:t>
                          </m:r>
                          <m:r>
                            <a:rPr lang="de-CH" sz="1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de-CH" sz="1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de-CH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CH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1400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de-CH" sz="1400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sub>
                          </m:sSub>
                        </m:num>
                        <m:den>
                          <m:r>
                            <a:rPr lang="de-CH" sz="1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ad>
                            <m:radPr>
                              <m:degHide m:val="on"/>
                              <m:ctrlPr>
                                <a:rPr lang="de-CH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de-CH" sz="14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  <m:r>
                            <a:rPr lang="de-CH" sz="1400" b="0" i="1" smtClean="0">
                              <a:latin typeface="Cambria Math" panose="02040503050406030204" pitchFamily="18" charset="0"/>
                            </a:rPr>
                            <m:t>𝜋𝜌</m:t>
                          </m:r>
                        </m:den>
                      </m:f>
                    </m:oMath>
                  </m:oMathPara>
                </a14:m>
                <a:endParaRPr lang="de-CH" sz="1400" dirty="0" smtClean="0"/>
              </a:p>
              <a:p>
                <a:pPr marL="0" indent="0">
                  <a:buNone/>
                </a:pPr>
                <a:r>
                  <a:rPr lang="de-CH" sz="1400" dirty="0" smtClean="0"/>
                  <a:t>Pierce Parameter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sz="1400" b="0" i="1" smtClean="0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de-CH" sz="1400" b="0" i="1" smtClean="0">
                          <a:latin typeface="Cambria Math" panose="02040503050406030204" pitchFamily="18" charset="0"/>
                        </a:rPr>
                        <m:t>≡</m:t>
                      </m:r>
                      <m:sSup>
                        <m:sSupPr>
                          <m:ctrlPr>
                            <a:rPr lang="de-CH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de-CH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ctrlPr>
                                    <a:rPr lang="de-CH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de-CH" sz="1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de-CH" sz="1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CH" sz="1400" b="0" i="1" smtClean="0">
                                              <a:latin typeface="Cambria Math" panose="02040503050406030204" pitchFamily="18" charset="0"/>
                                            </a:rPr>
                                            <m:t>𝐼</m:t>
                                          </m:r>
                                        </m:e>
                                        <m:sub>
                                          <m:r>
                                            <a:rPr lang="de-CH" sz="1400" b="0" i="1" smtClean="0">
                                              <a:latin typeface="Cambria Math" panose="02040503050406030204" pitchFamily="18" charset="0"/>
                                            </a:rPr>
                                            <m:t>𝑝𝑒𝑎𝑘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de-CH" sz="1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CH" sz="1400" b="0" i="1" smtClean="0">
                                              <a:latin typeface="Cambria Math" panose="02040503050406030204" pitchFamily="18" charset="0"/>
                                            </a:rPr>
                                            <m:t>𝐼</m:t>
                                          </m:r>
                                        </m:e>
                                        <m:sub>
                                          <m:r>
                                            <a:rPr lang="de-CH" sz="1400" b="0" i="1" smtClean="0">
                                              <a:latin typeface="Cambria Math" panose="02040503050406030204" pitchFamily="18" charset="0"/>
                                            </a:rPr>
                                            <m:t>𝐴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  <m:sSup>
                                <m:sSupPr>
                                  <m:ctrlPr>
                                    <a:rPr lang="de-CH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de-CH" sz="1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de-CH" sz="1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de-CH" sz="14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de-CH" sz="1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𝜆</m:t>
                                              </m:r>
                                            </m:e>
                                            <m:sub>
                                              <m:r>
                                                <a:rPr lang="de-CH" sz="1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𝑢</m:t>
                                              </m:r>
                                            </m:sub>
                                          </m:sSub>
                                          <m:sSub>
                                            <m:sSubPr>
                                              <m:ctrlPr>
                                                <a:rPr lang="de-CH" sz="14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de-CH" sz="1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𝐴</m:t>
                                              </m:r>
                                            </m:e>
                                            <m:sub>
                                              <m:r>
                                                <a:rPr lang="de-CH" sz="1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𝑢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de-CH" sz="14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de-CH" sz="1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𝜎</m:t>
                                              </m:r>
                                            </m:e>
                                            <m:sub>
                                              <m:r>
                                                <a:rPr lang="de-CH" sz="1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de-CH" sz="1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de-CH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de-CH" sz="1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de-CH" sz="1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de-CH" sz="1400" b="0" i="1" smtClean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num>
                                        <m:den>
                                          <m:r>
                                            <a:rPr lang="de-CH" sz="1400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de-CH" sz="14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de-CH" sz="1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𝛾</m:t>
                                              </m:r>
                                            </m:e>
                                            <m:sub>
                                              <m:r>
                                                <a:rPr lang="de-CH" sz="1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de-CH" sz="14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de-CH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CH" sz="1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de-CH" sz="14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de-CH" sz="1400" dirty="0" smtClean="0"/>
              </a:p>
              <a:p>
                <a:pPr marL="0" indent="0">
                  <a:buNone/>
                </a:pPr>
                <a:endParaRPr lang="de-CH" sz="1400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866900" y="1685718"/>
                <a:ext cx="3601007" cy="2957068"/>
              </a:xfrm>
              <a:blipFill>
                <a:blip r:embed="rId2"/>
                <a:stretch>
                  <a:fillRect l="-3046" t="-2062" b="-5979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/>
              <a:t>Basic FEL </a:t>
            </a:r>
            <a:r>
              <a:rPr lang="de-CH" dirty="0" err="1"/>
              <a:t>physics</a:t>
            </a:r>
            <a:endParaRPr lang="de-CH" i="1" dirty="0">
              <a:latin typeface="Cambria Math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17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1"/>
              <p:cNvSpPr txBox="1">
                <a:spLocks/>
              </p:cNvSpPr>
              <p:nvPr/>
            </p:nvSpPr>
            <p:spPr>
              <a:xfrm>
                <a:off x="4644008" y="1662549"/>
                <a:ext cx="3932858" cy="2957068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177792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Arial" panose="020B0604020202020204" pitchFamily="34" charset="0"/>
                  <a:buChar char="•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55582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539724" marR="0" indent="-18414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spc="0" baseline="0">
                    <a:solidFill>
                      <a:schemeClr val="tx1"/>
                    </a:solidFill>
                    <a:latin typeface="+mn-lt"/>
                    <a:ea typeface="ＭＳ Ｐゴシック" charset="-128"/>
                    <a:cs typeface="ＭＳ Ｐゴシック" charset="-128"/>
                  </a:defRPr>
                </a:lvl3pPr>
                <a:lvl4pPr marL="717515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ＭＳ Ｐゴシック" charset="0"/>
                    <a:cs typeface="ＭＳ Ｐゴシック" charset="0"/>
                  </a:defRPr>
                </a:lvl4pPr>
                <a:lvl5pPr marL="895306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ＭＳ Ｐゴシック" charset="0"/>
                  </a:defRPr>
                </a:lvl5pPr>
                <a:lvl6pPr marL="1074685" indent="-179380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1257238" indent="-182554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1436616" indent="-179380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1614408" indent="-177792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de-CH" sz="1400" b="1" dirty="0" smtClean="0"/>
                  <a:t>Why a high </a:t>
                </a:r>
                <a:r>
                  <a:rPr lang="de-CH" sz="1400" b="1" dirty="0" err="1" smtClean="0"/>
                  <a:t>brightness</a:t>
                </a:r>
                <a:r>
                  <a:rPr lang="de-CH" sz="1400" b="1" dirty="0" smtClean="0"/>
                  <a:t> beam?</a:t>
                </a:r>
                <a:endParaRPr lang="de-CH" sz="1400" b="1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de-CH" sz="1400" i="1" dirty="0" err="1" smtClean="0">
                    <a:latin typeface="Cambria Math" panose="02040503050406030204" pitchFamily="18" charset="0"/>
                  </a:rPr>
                  <a:t>Brightness</a:t>
                </a:r>
                <a:r>
                  <a:rPr lang="de-CH" sz="1400" i="1" dirty="0" smtClean="0">
                    <a:latin typeface="Cambria Math" panose="02040503050406030204" pitchFamily="18" charset="0"/>
                  </a:rPr>
                  <a:t> Definition: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1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de-CH" sz="1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de-CH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CH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14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de-CH" sz="1400" i="1">
                                  <a:latin typeface="Cambria Math" panose="02040503050406030204" pitchFamily="18" charset="0"/>
                                </a:rPr>
                                <m:t>𝑝𝑒𝑎𝑘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de-CH" sz="1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de-CH" sz="1400" i="1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de-CH" sz="1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de-CH" sz="14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de-CH" sz="14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  <m:sup>
                              <m:r>
                                <a:rPr lang="de-CH" sz="1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de-CH" sz="1400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de-CH" sz="1400" i="1" dirty="0" smtClean="0">
                    <a:latin typeface="Cambria Math" panose="02040503050406030204" pitchFamily="18" charset="0"/>
                  </a:rPr>
                  <a:t>Peak </a:t>
                </a:r>
                <a:r>
                  <a:rPr lang="de-CH" sz="1400" i="1" dirty="0" err="1" smtClean="0">
                    <a:latin typeface="Cambria Math" panose="02040503050406030204" pitchFamily="18" charset="0"/>
                  </a:rPr>
                  <a:t>Current</a:t>
                </a:r>
                <a:endParaRPr lang="de-CH" sz="1400" i="1" dirty="0" smtClean="0"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CH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1400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de-CH" sz="1400" i="1">
                            <a:latin typeface="Cambria Math" panose="02040503050406030204" pitchFamily="18" charset="0"/>
                          </a:rPr>
                          <m:t>𝑝𝑒𝑎𝑘</m:t>
                        </m:r>
                      </m:sub>
                    </m:sSub>
                    <m:r>
                      <a:rPr lang="de-CH" sz="1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CH" sz="1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CH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14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de-CH" sz="1400" b="0" i="1" smtClean="0">
                                <a:latin typeface="Cambria Math" panose="02040503050406030204" pitchFamily="18" charset="0"/>
                              </a:rPr>
                              <m:t>𝑏𝑢𝑛𝑐h</m:t>
                            </m:r>
                          </m:sub>
                        </m:sSub>
                      </m:num>
                      <m:den>
                        <m:rad>
                          <m:radPr>
                            <m:degHide m:val="on"/>
                            <m:ctrlPr>
                              <a:rPr lang="de-CH" sz="1400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de-CH" sz="1400" b="0" i="1" smtClean="0">
                                <a:latin typeface="Cambria Math" panose="02040503050406030204" pitchFamily="18" charset="0"/>
                              </a:rPr>
                              <m:t>12</m:t>
                            </m:r>
                          </m:e>
                        </m:rad>
                        <m:sSub>
                          <m:sSubPr>
                            <m:ctrlPr>
                              <a:rPr lang="de-CH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14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de-CH" sz="14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</m:den>
                    </m:f>
                  </m:oMath>
                </a14:m>
                <a:r>
                  <a:rPr lang="de-CH" sz="1400" i="1" dirty="0" smtClean="0">
                    <a:latin typeface="Cambria Math" panose="02040503050406030204" pitchFamily="18" charset="0"/>
                  </a:rPr>
                  <a:t> 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de-CH" sz="1400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de-CH" sz="1400" i="1" dirty="0" smtClean="0">
                    <a:latin typeface="Cambria Math" panose="02040503050406030204" pitchFamily="18" charset="0"/>
                  </a:rPr>
                  <a:t>Pierce Parameter: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sz="1400" i="1" smtClean="0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de-CH" sz="1400" b="0" i="1" smtClean="0">
                          <a:latin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de-CH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de-CH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CH" sz="1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de-CH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CH" sz="1400" i="1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de-CH" sz="1400" i="1">
                                          <a:latin typeface="Cambria Math" panose="02040503050406030204" pitchFamily="18" charset="0"/>
                                        </a:rPr>
                                        <m:t>𝑝𝑒𝑎𝑘</m:t>
                                      </m:r>
                                    </m:sub>
                                  </m:sSub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de-CH" sz="1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de-CH" sz="1400" b="0" i="1" smtClean="0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de-CH" sz="1400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  <m:sup>
                                      <m:r>
                                        <a:rPr lang="de-CH" sz="14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sSubSup>
                                    <m:sSubSupPr>
                                      <m:ctrlPr>
                                        <a:rPr lang="de-CH" sz="1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de-CH" sz="1400" b="0" i="1" smtClean="0">
                                          <a:latin typeface="Cambria Math" panose="02040503050406030204" pitchFamily="18" charset="0"/>
                                        </a:rPr>
                                        <m:t>𝛾</m:t>
                                      </m:r>
                                    </m:e>
                                    <m:sub>
                                      <m:r>
                                        <a:rPr lang="de-CH" sz="1400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  <m:sup>
                                      <m:r>
                                        <a:rPr lang="de-CH" sz="1400" b="0" i="1" smtClean="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de-CH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CH" sz="1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de-CH" sz="14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  <m:r>
                        <a:rPr lang="de-CH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CH" sz="1400" i="1">
                          <a:latin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de-CH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de-CH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CH" sz="1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de-CH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CH" sz="1400" i="1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de-CH" sz="1400" i="1">
                                          <a:latin typeface="Cambria Math" panose="02040503050406030204" pitchFamily="18" charset="0"/>
                                        </a:rPr>
                                        <m:t>𝑝𝑒𝑎𝑘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de-CH" sz="1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CH" sz="1400" b="0" i="1" smtClean="0"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de-CH" sz="1400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de-CH" sz="1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CH" sz="1400" b="0" i="1" smtClean="0">
                                          <a:latin typeface="Cambria Math" panose="02040503050406030204" pitchFamily="18" charset="0"/>
                                        </a:rPr>
                                        <m:t>𝜖</m:t>
                                      </m:r>
                                    </m:e>
                                    <m:sub>
                                      <m:r>
                                        <a:rPr lang="de-CH" sz="1400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  <m:r>
                                        <a:rPr lang="de-CH" sz="1400" b="0" i="1" smtClean="0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de-CH" sz="1400" b="0" i="1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  <m:sSubSup>
                                    <m:sSubSupPr>
                                      <m:ctrlPr>
                                        <a:rPr lang="de-CH" sz="1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de-CH" sz="1400" b="0" i="1" smtClean="0">
                                          <a:latin typeface="Cambria Math" panose="02040503050406030204" pitchFamily="18" charset="0"/>
                                        </a:rPr>
                                        <m:t>𝛾</m:t>
                                      </m:r>
                                    </m:e>
                                    <m:sub>
                                      <m:r>
                                        <a:rPr lang="de-CH" sz="1400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  <m:sup>
                                      <m:r>
                                        <a:rPr lang="de-CH" sz="14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de-CH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CH" sz="1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de-CH" sz="14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  <m:r>
                        <a:rPr lang="de-CH" sz="1400" i="1">
                          <a:latin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de-CH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de-CH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CH" sz="1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de-CH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CH" sz="1400" i="1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de-CH" sz="1400" i="1">
                                          <a:latin typeface="Cambria Math" panose="02040503050406030204" pitchFamily="18" charset="0"/>
                                        </a:rPr>
                                        <m:t>𝑝𝑒𝑎𝑘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de-CH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sSubSup>
                                        <m:sSubSupPr>
                                          <m:ctrlPr>
                                            <a:rPr lang="de-CH" sz="1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de-CH" sz="1400" b="0" i="1" smtClean="0">
                                              <a:latin typeface="Cambria Math" panose="02040503050406030204" pitchFamily="18" charset="0"/>
                                            </a:rPr>
                                            <m:t>𝜖</m:t>
                                          </m:r>
                                        </m:e>
                                        <m:sub>
                                          <m:r>
                                            <a:rPr lang="de-CH" sz="1400" b="0" i="1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  <m:r>
                                            <a:rPr lang="de-CH" sz="1400" b="0" i="1" smtClean="0"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de-CH" sz="1400" b="0" i="1" smtClean="0">
                                              <a:latin typeface="Cambria Math" panose="02040503050406030204" pitchFamily="18" charset="0"/>
                                            </a:rPr>
                                            <m:t>𝑛</m:t>
                                          </m:r>
                                        </m:sub>
                                        <m:sup>
                                          <m:r>
                                            <a:rPr lang="de-CH" sz="1400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  <m:r>
                                        <a:rPr lang="de-CH" sz="1400" i="1">
                                          <a:latin typeface="Cambria Math" panose="02040503050406030204" pitchFamily="18" charset="0"/>
                                        </a:rPr>
                                        <m:t>𝛾</m:t>
                                      </m:r>
                                    </m:e>
                                    <m:sub>
                                      <m:r>
                                        <a:rPr lang="de-CH" sz="1400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de-CH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CH" sz="1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de-CH" sz="14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  <m:r>
                        <a:rPr lang="de-CH" sz="1400" i="1">
                          <a:latin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de-CH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de-CH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CH" sz="1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de-CH" sz="1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CH" sz="1400" b="0" i="1" smtClean="0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de-CH" sz="1400" b="0" i="1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de-CH" sz="1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CH" sz="1400" b="0" i="1" smtClean="0">
                                          <a:latin typeface="Cambria Math" panose="02040503050406030204" pitchFamily="18" charset="0"/>
                                        </a:rPr>
                                        <m:t>𝛾</m:t>
                                      </m:r>
                                    </m:e>
                                    <m:sub>
                                      <m:r>
                                        <a:rPr lang="de-CH" sz="1400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de-CH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CH" sz="1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de-CH" sz="14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de-CH" sz="1400" dirty="0" smtClean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de-CH" sz="1400" dirty="0"/>
              </a:p>
            </p:txBody>
          </p:sp>
        </mc:Choice>
        <mc:Fallback xmlns="">
          <p:sp>
            <p:nvSpPr>
              <p:cNvPr id="5" name="Content Placeholder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4008" y="1662549"/>
                <a:ext cx="3932858" cy="2957068"/>
              </a:xfrm>
              <a:prstGeom prst="rect">
                <a:avLst/>
              </a:prstGeom>
              <a:blipFill>
                <a:blip r:embed="rId3"/>
                <a:stretch>
                  <a:fillRect l="-2791" t="-1649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866900" y="843558"/>
            <a:ext cx="7521524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Generation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of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X-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rays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through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the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SASE (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Self-Amplified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Spontaneous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Emission)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process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.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415074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Beam Dynamics </a:t>
            </a:r>
            <a:r>
              <a:rPr lang="de-CH" dirty="0" err="1" smtClean="0"/>
              <a:t>and</a:t>
            </a:r>
            <a:r>
              <a:rPr lang="de-CH" dirty="0" smtClean="0"/>
              <a:t> FEL </a:t>
            </a:r>
            <a:r>
              <a:rPr lang="de-CH" dirty="0" err="1" smtClean="0"/>
              <a:t>Figures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Merit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18</a:t>
            </a:fld>
            <a:endParaRPr lang="de-DE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40" y="1005664"/>
            <a:ext cx="4132536" cy="3654318"/>
          </a:xfrm>
          <a:prstGeom prst="rect">
            <a:avLst/>
          </a:prstGeom>
        </p:spPr>
      </p:pic>
      <p:sp>
        <p:nvSpPr>
          <p:cNvPr id="17" name="Content Placeholder 1"/>
          <p:cNvSpPr>
            <a:spLocks noGrp="1"/>
          </p:cNvSpPr>
          <p:nvPr>
            <p:ph sz="quarter" idx="13"/>
          </p:nvPr>
        </p:nvSpPr>
        <p:spPr>
          <a:xfrm>
            <a:off x="934462" y="1012855"/>
            <a:ext cx="3925205" cy="3509963"/>
          </a:xfrm>
        </p:spPr>
        <p:txBody>
          <a:bodyPr/>
          <a:lstStyle/>
          <a:p>
            <a:pPr marL="0" indent="0">
              <a:buNone/>
            </a:pPr>
            <a:r>
              <a:rPr lang="de-CH" dirty="0" smtClean="0"/>
              <a:t>Beam </a:t>
            </a:r>
            <a:r>
              <a:rPr lang="de-CH" dirty="0" err="1" smtClean="0"/>
              <a:t>dynamics</a:t>
            </a:r>
            <a:r>
              <a:rPr lang="de-CH" dirty="0" smtClean="0"/>
              <a:t> </a:t>
            </a:r>
            <a:r>
              <a:rPr lang="de-CH" dirty="0" err="1" smtClean="0"/>
              <a:t>calculations</a:t>
            </a:r>
            <a:r>
              <a:rPr lang="de-CH" dirty="0" smtClean="0"/>
              <a:t> </a:t>
            </a:r>
            <a:r>
              <a:rPr lang="de-CH" dirty="0" err="1" smtClean="0"/>
              <a:t>from</a:t>
            </a:r>
            <a:r>
              <a:rPr lang="de-CH" dirty="0" smtClean="0"/>
              <a:t> M. </a:t>
            </a:r>
            <a:r>
              <a:rPr lang="de-CH" dirty="0" err="1" smtClean="0"/>
              <a:t>Schaer’s</a:t>
            </a:r>
            <a:r>
              <a:rPr lang="de-CH" dirty="0" smtClean="0"/>
              <a:t> </a:t>
            </a:r>
            <a:r>
              <a:rPr lang="de-CH" dirty="0" err="1" smtClean="0"/>
              <a:t>thesis</a:t>
            </a:r>
            <a:r>
              <a:rPr lang="de-CH" dirty="0" smtClean="0"/>
              <a:t>.</a:t>
            </a:r>
          </a:p>
          <a:p>
            <a:pPr marL="0" indent="0">
              <a:buNone/>
            </a:pPr>
            <a:endParaRPr lang="de-CH" dirty="0" smtClean="0"/>
          </a:p>
          <a:p>
            <a:pPr marL="0" indent="0">
              <a:buNone/>
            </a:pPr>
            <a:endParaRPr lang="de-CH" dirty="0" smtClean="0"/>
          </a:p>
        </p:txBody>
      </p:sp>
      <p:grpSp>
        <p:nvGrpSpPr>
          <p:cNvPr id="8" name="Group 7"/>
          <p:cNvGrpSpPr/>
          <p:nvPr/>
        </p:nvGrpSpPr>
        <p:grpSpPr>
          <a:xfrm>
            <a:off x="862089" y="1635646"/>
            <a:ext cx="3675155" cy="3126017"/>
            <a:chOff x="683568" y="1591952"/>
            <a:chExt cx="4124068" cy="350785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/>
            <a:srcRect r="48673"/>
            <a:stretch/>
          </p:blipFill>
          <p:spPr>
            <a:xfrm>
              <a:off x="683568" y="1591952"/>
              <a:ext cx="2901451" cy="3507854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/>
            <a:srcRect l="76431" r="1915"/>
            <a:stretch/>
          </p:blipFill>
          <p:spPr>
            <a:xfrm>
              <a:off x="3583500" y="1591952"/>
              <a:ext cx="1224136" cy="3507854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 bwMode="auto">
          <a:xfrm>
            <a:off x="892474" y="4491372"/>
            <a:ext cx="3744416" cy="150868"/>
          </a:xfrm>
          <a:prstGeom prst="rect">
            <a:avLst/>
          </a:prstGeom>
          <a:solidFill>
            <a:srgbClr val="F8FE00">
              <a:alpha val="27059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862089" y="4151373"/>
            <a:ext cx="3744416" cy="150868"/>
          </a:xfrm>
          <a:prstGeom prst="rect">
            <a:avLst/>
          </a:prstGeom>
          <a:solidFill>
            <a:srgbClr val="F8FE00">
              <a:alpha val="27059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891663" y="3689110"/>
            <a:ext cx="3744416" cy="150868"/>
          </a:xfrm>
          <a:prstGeom prst="rect">
            <a:avLst/>
          </a:prstGeom>
          <a:solidFill>
            <a:srgbClr val="F8FE00">
              <a:alpha val="27059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915816" y="1563638"/>
            <a:ext cx="531895" cy="3198025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3446358" y="1563637"/>
            <a:ext cx="1090886" cy="3198025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408748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1600" y="2165038"/>
            <a:ext cx="7284089" cy="381375"/>
          </a:xfrm>
        </p:spPr>
        <p:txBody>
          <a:bodyPr/>
          <a:lstStyle/>
          <a:p>
            <a:pPr algn="ctr"/>
            <a:r>
              <a:rPr lang="de-CH" sz="3600" dirty="0" err="1" smtClean="0"/>
              <a:t>Applications</a:t>
            </a:r>
            <a:r>
              <a:rPr lang="de-CH" sz="3600" dirty="0" smtClean="0"/>
              <a:t> </a:t>
            </a:r>
            <a:r>
              <a:rPr lang="de-CH" sz="3600" dirty="0" err="1" smtClean="0"/>
              <a:t>to</a:t>
            </a:r>
            <a:r>
              <a:rPr lang="de-CH" sz="3600" dirty="0" smtClean="0"/>
              <a:t> Inverse Compton </a:t>
            </a:r>
            <a:r>
              <a:rPr lang="de-CH" sz="3600" dirty="0" err="1" smtClean="0"/>
              <a:t>Sources</a:t>
            </a:r>
            <a:endParaRPr lang="de-CH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737023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sz="2000" dirty="0" smtClean="0"/>
              <a:t>Motivation </a:t>
            </a:r>
            <a:r>
              <a:rPr lang="de-CH" sz="2000" dirty="0" err="1" smtClean="0"/>
              <a:t>of</a:t>
            </a:r>
            <a:r>
              <a:rPr lang="de-CH" sz="2000" dirty="0" smtClean="0"/>
              <a:t> a TW RF </a:t>
            </a:r>
            <a:r>
              <a:rPr lang="de-CH" sz="2000" dirty="0" err="1" smtClean="0"/>
              <a:t>photogun</a:t>
            </a:r>
            <a:endParaRPr lang="de-CH" sz="2000" dirty="0" smtClean="0"/>
          </a:p>
          <a:p>
            <a:r>
              <a:rPr lang="de-CH" sz="2000" dirty="0" smtClean="0"/>
              <a:t>TW RF </a:t>
            </a:r>
            <a:r>
              <a:rPr lang="de-CH" sz="2000" dirty="0" err="1" smtClean="0"/>
              <a:t>photogun</a:t>
            </a:r>
            <a:r>
              <a:rPr lang="de-CH" sz="2000" dirty="0" smtClean="0"/>
              <a:t>: RF Design </a:t>
            </a:r>
            <a:r>
              <a:rPr lang="de-CH" sz="2000" dirty="0" err="1" smtClean="0"/>
              <a:t>and</a:t>
            </a:r>
            <a:r>
              <a:rPr lang="de-CH" sz="2000" dirty="0" smtClean="0"/>
              <a:t> High Gradient </a:t>
            </a:r>
            <a:r>
              <a:rPr lang="de-CH" sz="2000" dirty="0" err="1" smtClean="0"/>
              <a:t>Limitations</a:t>
            </a:r>
            <a:endParaRPr lang="de-CH" sz="2000" dirty="0" smtClean="0"/>
          </a:p>
          <a:p>
            <a:r>
              <a:rPr lang="de-CH" sz="2000" dirty="0" smtClean="0"/>
              <a:t>Plans </a:t>
            </a:r>
            <a:r>
              <a:rPr lang="de-CH" sz="2000" dirty="0" err="1" smtClean="0"/>
              <a:t>for</a:t>
            </a:r>
            <a:r>
              <a:rPr lang="de-CH" sz="2000" dirty="0" smtClean="0"/>
              <a:t> Realisation</a:t>
            </a:r>
          </a:p>
          <a:p>
            <a:r>
              <a:rPr lang="de-CH" sz="2000" dirty="0" err="1" smtClean="0"/>
              <a:t>Applications</a:t>
            </a:r>
            <a:r>
              <a:rPr lang="de-CH" sz="2000" dirty="0"/>
              <a:t> </a:t>
            </a:r>
            <a:r>
              <a:rPr lang="de-CH" sz="2000" dirty="0" err="1" smtClean="0"/>
              <a:t>to</a:t>
            </a:r>
            <a:r>
              <a:rPr lang="de-CH" sz="2000" dirty="0" smtClean="0"/>
              <a:t> FEL </a:t>
            </a:r>
            <a:r>
              <a:rPr lang="de-CH" sz="2000" dirty="0" err="1" smtClean="0"/>
              <a:t>and</a:t>
            </a:r>
            <a:r>
              <a:rPr lang="de-CH" sz="2000" dirty="0" smtClean="0"/>
              <a:t> ICS </a:t>
            </a:r>
            <a:r>
              <a:rPr lang="de-CH" sz="2000" dirty="0" err="1" smtClean="0"/>
              <a:t>sources</a:t>
            </a:r>
            <a:endParaRPr lang="de-CH" sz="2000" dirty="0" smtClean="0"/>
          </a:p>
          <a:p>
            <a:r>
              <a:rPr lang="de-CH" sz="2000" dirty="0" err="1" smtClean="0"/>
              <a:t>Conclusion</a:t>
            </a:r>
            <a:endParaRPr lang="de-CH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Contents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228724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/>
              <a:t>Inverse Compton </a:t>
            </a:r>
            <a:r>
              <a:rPr lang="de-CH" dirty="0" err="1"/>
              <a:t>Scattering</a:t>
            </a:r>
            <a:r>
              <a:rPr lang="de-CH" dirty="0"/>
              <a:t> Basic Physics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20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827584" y="1006082"/>
                <a:ext cx="7957653" cy="3509963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de-CH" dirty="0" err="1" smtClean="0"/>
                  <a:t>Number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of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Scattered</a:t>
                </a:r>
                <a:r>
                  <a:rPr lang="de-CH" dirty="0" smtClean="0"/>
                  <a:t> X-</a:t>
                </a:r>
                <a:r>
                  <a:rPr lang="de-CH" dirty="0" err="1" smtClean="0"/>
                  <a:t>ray</a:t>
                </a:r>
                <a:r>
                  <a:rPr lang="de-CH" dirty="0" smtClean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de-CH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CH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sSub>
                            <m:sSubPr>
                              <m:ctrlP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  <m:sSub>
                            <m:sSubPr>
                              <m:ctrlP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</m:sSub>
                        </m:num>
                        <m:den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Sup>
                            <m:sSubSupPr>
                              <m:ctrlP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  <m:sup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de-CH" b="0" i="1" smtClean="0">
                          <a:latin typeface="Cambria Math" panose="02040503050406030204" pitchFamily="18" charset="0"/>
                        </a:rPr>
                        <m:t>𝐹𝐹</m:t>
                      </m:r>
                    </m:oMath>
                  </m:oMathPara>
                </a14:m>
                <a:endParaRPr lang="de-CH" dirty="0"/>
              </a:p>
              <a:p>
                <a:pPr marL="0" indent="0">
                  <a:buNone/>
                </a:pPr>
                <a:r>
                  <a:rPr lang="de-CH" dirty="0" smtClean="0"/>
                  <a:t>Resonant </a:t>
                </a:r>
                <a:r>
                  <a:rPr lang="de-CH" dirty="0" err="1" smtClean="0"/>
                  <a:t>wavelength</a:t>
                </a:r>
                <a:r>
                  <a:rPr lang="de-CH" dirty="0" smtClean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i="1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de-CH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de-CH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CH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de-CH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num>
                        <m:den>
                          <m:r>
                            <a:rPr lang="de-CH" i="1">
                              <a:latin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de-CH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CH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de-CH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de-CH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CH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de-CH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CH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de-CH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  <m:r>
                                <a:rPr lang="de-CH" i="1">
                                  <a:latin typeface="Cambria Math" panose="02040503050406030204" pitchFamily="18" charset="0"/>
                                </a:rPr>
                                <m:t>𝑐𝑜𝑠</m:t>
                              </m:r>
                              <m:r>
                                <a:rPr lang="de-CH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</m:d>
                        </m:den>
                      </m:f>
                      <m:r>
                        <a:rPr lang="de-CH" b="0" i="1" smtClean="0">
                          <a:latin typeface="Cambria Math" panose="02040503050406030204" pitchFamily="18" charset="0"/>
                        </a:rPr>
                        <m:t>(1+</m:t>
                      </m:r>
                      <m:sSup>
                        <m:sSupPr>
                          <m:ctrlPr>
                            <a:rPr lang="de-CH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de-CH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p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de-CH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CH" dirty="0" smtClean="0"/>
              </a:p>
              <a:p>
                <a:pPr marL="0" indent="0">
                  <a:buNone/>
                </a:pPr>
                <a:r>
                  <a:rPr lang="de-CH" dirty="0" err="1" smtClean="0"/>
                  <a:t>Brilliance</a:t>
                </a:r>
                <a:r>
                  <a:rPr lang="de-CH" dirty="0" smtClean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de-CH" b="0" i="1" smtClean="0">
                          <a:latin typeface="Cambria Math" panose="02040503050406030204" pitchFamily="18" charset="0"/>
                        </a:rPr>
                        <m:t>≈1.5×</m:t>
                      </m:r>
                      <m:sSup>
                        <m:sSupPr>
                          <m:ctrlPr>
                            <a:rPr lang="de-CH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  <m:f>
                        <m:fPr>
                          <m:ctrlPr>
                            <a:rPr lang="de-CH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de-CH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sSub>
                            <m:sSubPr>
                              <m:ctrlPr>
                                <a:rPr lang="de-CH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de-CH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  <m:sSub>
                            <m:sSubPr>
                              <m:ctrlPr>
                                <a:rPr lang="de-CH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de-CH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</m:sSub>
                          <m:sSup>
                            <m:sSupPr>
                              <m:ctrlP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de-CH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CH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de-CH" i="1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</m:d>
                            </m:e>
                            <m:sup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  <m:sup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de-CH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de-CH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de-CH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  <m:sup>
                              <m:r>
                                <a:rPr lang="de-CH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sSub>
                        <m:sSubPr>
                          <m:ctrlPr>
                            <a:rPr lang="de-CH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𝑟𝑒𝑝</m:t>
                          </m:r>
                        </m:sub>
                      </m:sSub>
                    </m:oMath>
                  </m:oMathPara>
                </a14:m>
                <a:endParaRPr lang="de-CH" i="1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827584" y="1006082"/>
                <a:ext cx="7957653" cy="3509963"/>
              </a:xfrm>
              <a:blipFill>
                <a:blip r:embed="rId2"/>
                <a:stretch>
                  <a:fillRect l="-1686" t="-1563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151528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3797" y="796097"/>
            <a:ext cx="3447484" cy="221382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ICS </a:t>
            </a:r>
            <a:r>
              <a:rPr lang="de-CH" dirty="0" err="1" smtClean="0"/>
              <a:t>Calculations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21</a:t>
            </a:fld>
            <a:endParaRPr lang="de-D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984033"/>
            <a:ext cx="2943068" cy="1952111"/>
          </a:xfrm>
          <a:prstGeom prst="rect">
            <a:avLst/>
          </a:prstGeom>
        </p:spPr>
      </p:pic>
      <p:sp>
        <p:nvSpPr>
          <p:cNvPr id="7" name="Content Placeholder 1"/>
          <p:cNvSpPr txBox="1">
            <a:spLocks/>
          </p:cNvSpPr>
          <p:nvPr/>
        </p:nvSpPr>
        <p:spPr>
          <a:xfrm>
            <a:off x="934462" y="1012855"/>
            <a:ext cx="3925205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de-CH" dirty="0" smtClean="0"/>
              <a:t>TW </a:t>
            </a:r>
            <a:r>
              <a:rPr lang="de-CH" dirty="0" err="1" smtClean="0"/>
              <a:t>gun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two</a:t>
            </a:r>
            <a:r>
              <a:rPr lang="de-CH" dirty="0" smtClean="0"/>
              <a:t> C-band </a:t>
            </a:r>
            <a:r>
              <a:rPr lang="de-CH" dirty="0" err="1" smtClean="0"/>
              <a:t>accelerators</a:t>
            </a:r>
            <a:endParaRPr lang="de-CH" dirty="0"/>
          </a:p>
          <a:p>
            <a:r>
              <a:rPr lang="de-CH" dirty="0" smtClean="0"/>
              <a:t>ICS </a:t>
            </a:r>
            <a:r>
              <a:rPr lang="de-CH" dirty="0" err="1" smtClean="0"/>
              <a:t>calculator</a:t>
            </a:r>
            <a:r>
              <a:rPr lang="de-CH" dirty="0" smtClean="0"/>
              <a:t> </a:t>
            </a:r>
            <a:r>
              <a:rPr lang="de-CH" dirty="0" err="1" smtClean="0"/>
              <a:t>developed</a:t>
            </a:r>
            <a:r>
              <a:rPr lang="de-CH" dirty="0" smtClean="0"/>
              <a:t> </a:t>
            </a:r>
            <a:r>
              <a:rPr lang="de-CH" dirty="0" err="1" smtClean="0"/>
              <a:t>as</a:t>
            </a:r>
            <a:r>
              <a:rPr lang="de-CH" dirty="0" smtClean="0"/>
              <a:t> </a:t>
            </a:r>
            <a:r>
              <a:rPr lang="de-CH" dirty="0" err="1" smtClean="0"/>
              <a:t>part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Smart*Light ICS </a:t>
            </a:r>
            <a:r>
              <a:rPr lang="de-CH" dirty="0" err="1" smtClean="0"/>
              <a:t>project</a:t>
            </a:r>
            <a:r>
              <a:rPr lang="de-CH" dirty="0" smtClean="0"/>
              <a:t>: L. Stoel, J. </a:t>
            </a:r>
            <a:r>
              <a:rPr lang="de-CH" dirty="0" err="1" smtClean="0"/>
              <a:t>Schoonwater</a:t>
            </a:r>
            <a:r>
              <a:rPr lang="de-CH" dirty="0" smtClean="0"/>
              <a:t>, O.J. Luiten.</a:t>
            </a:r>
          </a:p>
          <a:p>
            <a:r>
              <a:rPr lang="de-CH" dirty="0" smtClean="0"/>
              <a:t>An </a:t>
            </a:r>
            <a:r>
              <a:rPr lang="de-CH" dirty="0" err="1" smtClean="0"/>
              <a:t>advantage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ICS </a:t>
            </a:r>
            <a:r>
              <a:rPr lang="de-CH" dirty="0" err="1" smtClean="0"/>
              <a:t>is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ability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access</a:t>
            </a:r>
            <a:r>
              <a:rPr lang="de-CH" dirty="0" smtClean="0"/>
              <a:t> </a:t>
            </a:r>
            <a:r>
              <a:rPr lang="de-CH" dirty="0" err="1" smtClean="0"/>
              <a:t>MeV</a:t>
            </a:r>
            <a:r>
              <a:rPr lang="de-CH" dirty="0" smtClean="0"/>
              <a:t> </a:t>
            </a:r>
            <a:r>
              <a:rPr lang="de-CH" dirty="0" err="1" smtClean="0"/>
              <a:t>level</a:t>
            </a:r>
            <a:r>
              <a:rPr lang="de-CH" dirty="0" smtClean="0"/>
              <a:t> X-</a:t>
            </a:r>
            <a:r>
              <a:rPr lang="de-CH" dirty="0" err="1" smtClean="0"/>
              <a:t>rays</a:t>
            </a:r>
            <a:r>
              <a:rPr lang="de-CH" dirty="0"/>
              <a:t> </a:t>
            </a:r>
            <a:r>
              <a:rPr lang="de-CH" dirty="0" err="1" smtClean="0"/>
              <a:t>relatively</a:t>
            </a:r>
            <a:r>
              <a:rPr lang="de-CH" dirty="0" smtClean="0"/>
              <a:t> </a:t>
            </a:r>
            <a:r>
              <a:rPr lang="de-CH" dirty="0" err="1" smtClean="0"/>
              <a:t>simply</a:t>
            </a:r>
            <a:r>
              <a:rPr lang="de-CH" dirty="0" smtClean="0"/>
              <a:t> </a:t>
            </a:r>
            <a:r>
              <a:rPr lang="de-CH" dirty="0" err="1" smtClean="0"/>
              <a:t>compared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other</a:t>
            </a:r>
            <a:r>
              <a:rPr lang="de-CH" dirty="0" smtClean="0"/>
              <a:t> X-</a:t>
            </a:r>
            <a:r>
              <a:rPr lang="de-CH" dirty="0" err="1" smtClean="0"/>
              <a:t>ray</a:t>
            </a:r>
            <a:r>
              <a:rPr lang="de-CH" dirty="0" smtClean="0"/>
              <a:t> </a:t>
            </a:r>
            <a:r>
              <a:rPr lang="de-CH" dirty="0" err="1" smtClean="0"/>
              <a:t>sources</a:t>
            </a:r>
            <a:r>
              <a:rPr lang="de-CH" dirty="0" smtClean="0"/>
              <a:t>.</a:t>
            </a:r>
          </a:p>
          <a:p>
            <a:endParaRPr lang="de-CH" dirty="0" smtClean="0"/>
          </a:p>
        </p:txBody>
      </p:sp>
    </p:spTree>
    <p:extLst>
      <p:ext uri="{BB962C8B-B14F-4D97-AF65-F5344CB8AC3E}">
        <p14:creationId xmlns:p14="http://schemas.microsoft.com/office/powerpoint/2010/main" val="32001224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 smtClean="0"/>
              <a:t>A </a:t>
            </a:r>
            <a:r>
              <a:rPr lang="de-CH" dirty="0" err="1" smtClean="0"/>
              <a:t>Travelling</a:t>
            </a:r>
            <a:r>
              <a:rPr lang="de-CH" dirty="0" smtClean="0"/>
              <a:t> Wave RF </a:t>
            </a:r>
            <a:r>
              <a:rPr lang="de-CH" dirty="0" err="1" smtClean="0"/>
              <a:t>photogun</a:t>
            </a:r>
            <a:r>
              <a:rPr lang="de-CH" dirty="0" smtClean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</a:t>
            </a:r>
            <a:r>
              <a:rPr lang="de-CH" dirty="0" err="1" smtClean="0"/>
              <a:t>under</a:t>
            </a:r>
            <a:r>
              <a:rPr lang="de-CH" dirty="0" smtClean="0"/>
              <a:t> design at PSI </a:t>
            </a:r>
            <a:r>
              <a:rPr lang="de-CH" dirty="0" err="1" smtClean="0"/>
              <a:t>as</a:t>
            </a:r>
            <a:r>
              <a:rPr lang="de-CH" dirty="0" smtClean="0"/>
              <a:t> </a:t>
            </a:r>
            <a:r>
              <a:rPr lang="de-CH" dirty="0" err="1" smtClean="0"/>
              <a:t>part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WP 7.4 </a:t>
            </a:r>
            <a:r>
              <a:rPr lang="de-CH" dirty="0" err="1" smtClean="0"/>
              <a:t>of</a:t>
            </a:r>
            <a:r>
              <a:rPr lang="de-CH" dirty="0" smtClean="0"/>
              <a:t> IFAST.</a:t>
            </a:r>
          </a:p>
          <a:p>
            <a:r>
              <a:rPr lang="de-CH" dirty="0" smtClean="0"/>
              <a:t>The design </a:t>
            </a:r>
            <a:r>
              <a:rPr lang="de-CH" dirty="0" err="1" smtClean="0"/>
              <a:t>is</a:t>
            </a:r>
            <a:r>
              <a:rPr lang="de-CH" dirty="0" smtClean="0"/>
              <a:t> </a:t>
            </a:r>
            <a:r>
              <a:rPr lang="de-CH" dirty="0" err="1" smtClean="0"/>
              <a:t>based</a:t>
            </a:r>
            <a:r>
              <a:rPr lang="de-CH" dirty="0" smtClean="0"/>
              <a:t> on </a:t>
            </a:r>
            <a:r>
              <a:rPr lang="de-CH" dirty="0" err="1" smtClean="0"/>
              <a:t>work</a:t>
            </a:r>
            <a:r>
              <a:rPr lang="de-CH" dirty="0" smtClean="0"/>
              <a:t> </a:t>
            </a:r>
            <a:r>
              <a:rPr lang="de-CH" dirty="0" err="1" smtClean="0"/>
              <a:t>performed</a:t>
            </a:r>
            <a:r>
              <a:rPr lang="de-CH" dirty="0" smtClean="0"/>
              <a:t> </a:t>
            </a:r>
            <a:r>
              <a:rPr lang="de-CH" dirty="0" err="1" smtClean="0"/>
              <a:t>by</a:t>
            </a:r>
            <a:r>
              <a:rPr lang="de-CH" dirty="0" smtClean="0"/>
              <a:t> M. </a:t>
            </a:r>
            <a:r>
              <a:rPr lang="de-CH" dirty="0" err="1" smtClean="0"/>
              <a:t>Schaer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his</a:t>
            </a:r>
            <a:r>
              <a:rPr lang="de-CH" dirty="0" smtClean="0"/>
              <a:t> </a:t>
            </a:r>
            <a:r>
              <a:rPr lang="de-CH" dirty="0" err="1" smtClean="0"/>
              <a:t>PhD</a:t>
            </a:r>
            <a:r>
              <a:rPr lang="de-CH" dirty="0" smtClean="0"/>
              <a:t> </a:t>
            </a:r>
            <a:r>
              <a:rPr lang="de-CH" dirty="0" err="1" smtClean="0"/>
              <a:t>thesis</a:t>
            </a:r>
            <a:r>
              <a:rPr lang="de-CH" dirty="0" smtClean="0"/>
              <a:t>.</a:t>
            </a:r>
          </a:p>
          <a:p>
            <a:r>
              <a:rPr lang="de-CH" dirty="0" err="1" smtClean="0"/>
              <a:t>Modifications</a:t>
            </a:r>
            <a:r>
              <a:rPr lang="de-CH" dirty="0" smtClean="0"/>
              <a:t> </a:t>
            </a:r>
            <a:r>
              <a:rPr lang="de-CH" dirty="0" err="1" smtClean="0"/>
              <a:t>have</a:t>
            </a:r>
            <a:r>
              <a:rPr lang="de-CH" dirty="0" smtClean="0"/>
              <a:t> </a:t>
            </a:r>
            <a:r>
              <a:rPr lang="de-CH" dirty="0" err="1" smtClean="0"/>
              <a:t>been</a:t>
            </a:r>
            <a:r>
              <a:rPr lang="de-CH" dirty="0" smtClean="0"/>
              <a:t> </a:t>
            </a:r>
            <a:r>
              <a:rPr lang="de-CH" dirty="0" err="1" smtClean="0"/>
              <a:t>made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ease</a:t>
            </a:r>
            <a:r>
              <a:rPr lang="de-CH" dirty="0" smtClean="0"/>
              <a:t> </a:t>
            </a:r>
            <a:r>
              <a:rPr lang="de-CH" dirty="0" err="1" smtClean="0"/>
              <a:t>manufacturing</a:t>
            </a:r>
            <a:r>
              <a:rPr lang="de-CH" dirty="0" smtClean="0"/>
              <a:t> </a:t>
            </a:r>
            <a:r>
              <a:rPr lang="de-CH" dirty="0" err="1" smtClean="0"/>
              <a:t>tolerances</a:t>
            </a:r>
            <a:r>
              <a:rPr lang="de-CH" dirty="0" smtClean="0"/>
              <a:t>.</a:t>
            </a:r>
          </a:p>
          <a:p>
            <a:r>
              <a:rPr lang="de-CH" dirty="0" smtClean="0"/>
              <a:t>TW </a:t>
            </a:r>
            <a:r>
              <a:rPr lang="de-CH" dirty="0" err="1" smtClean="0"/>
              <a:t>Gun</a:t>
            </a:r>
            <a:r>
              <a:rPr lang="de-CH" dirty="0" smtClean="0"/>
              <a:t> will </a:t>
            </a:r>
            <a:r>
              <a:rPr lang="de-CH" dirty="0" err="1" smtClean="0"/>
              <a:t>be</a:t>
            </a:r>
            <a:r>
              <a:rPr lang="de-CH" dirty="0" smtClean="0"/>
              <a:t> </a:t>
            </a:r>
            <a:r>
              <a:rPr lang="de-CH" dirty="0" err="1" smtClean="0"/>
              <a:t>sent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fabrication</a:t>
            </a:r>
            <a:r>
              <a:rPr lang="de-CH" dirty="0" smtClean="0"/>
              <a:t> in </a:t>
            </a:r>
            <a:r>
              <a:rPr lang="de-CH" dirty="0" err="1" smtClean="0"/>
              <a:t>mid</a:t>
            </a:r>
            <a:r>
              <a:rPr lang="de-CH" dirty="0" smtClean="0"/>
              <a:t> 2022 </a:t>
            </a:r>
            <a:r>
              <a:rPr lang="de-CH" dirty="0" err="1" smtClean="0"/>
              <a:t>and</a:t>
            </a:r>
            <a:r>
              <a:rPr lang="de-CH" dirty="0" smtClean="0"/>
              <a:t> will </a:t>
            </a:r>
            <a:r>
              <a:rPr lang="de-CH" dirty="0" err="1" smtClean="0"/>
              <a:t>be</a:t>
            </a:r>
            <a:r>
              <a:rPr lang="de-CH" dirty="0" smtClean="0"/>
              <a:t> </a:t>
            </a:r>
            <a:r>
              <a:rPr lang="de-CH" dirty="0" err="1" smtClean="0"/>
              <a:t>tested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high power </a:t>
            </a:r>
            <a:r>
              <a:rPr lang="de-CH" dirty="0" err="1" smtClean="0"/>
              <a:t>subsequently</a:t>
            </a:r>
            <a:r>
              <a:rPr lang="de-CH" dirty="0" smtClean="0"/>
              <a:t>.</a:t>
            </a:r>
          </a:p>
          <a:p>
            <a:r>
              <a:rPr lang="de-CH" dirty="0" err="1" smtClean="0"/>
              <a:t>When</a:t>
            </a:r>
            <a:r>
              <a:rPr lang="de-CH" dirty="0" smtClean="0"/>
              <a:t> </a:t>
            </a:r>
            <a:r>
              <a:rPr lang="de-CH" dirty="0" err="1" smtClean="0"/>
              <a:t>applied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an FEL </a:t>
            </a:r>
            <a:r>
              <a:rPr lang="de-CH" dirty="0" err="1" smtClean="0"/>
              <a:t>it</a:t>
            </a:r>
            <a:r>
              <a:rPr lang="de-CH" dirty="0" smtClean="0"/>
              <a:t> </a:t>
            </a:r>
            <a:r>
              <a:rPr lang="de-CH" dirty="0" err="1" smtClean="0"/>
              <a:t>has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ability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increase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beam </a:t>
            </a:r>
            <a:r>
              <a:rPr lang="de-CH" dirty="0" err="1" smtClean="0"/>
              <a:t>brightness</a:t>
            </a:r>
            <a:r>
              <a:rPr lang="de-CH" dirty="0" smtClean="0"/>
              <a:t> </a:t>
            </a:r>
            <a:r>
              <a:rPr lang="de-CH" dirty="0" err="1" smtClean="0"/>
              <a:t>by</a:t>
            </a:r>
            <a:r>
              <a:rPr lang="de-CH" dirty="0" smtClean="0"/>
              <a:t> a </a:t>
            </a:r>
            <a:r>
              <a:rPr lang="de-CH" dirty="0" err="1" smtClean="0"/>
              <a:t>factor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4 </a:t>
            </a:r>
            <a:r>
              <a:rPr lang="de-CH" dirty="0" err="1" smtClean="0"/>
              <a:t>when</a:t>
            </a:r>
            <a:r>
              <a:rPr lang="de-CH" dirty="0" smtClean="0"/>
              <a:t> </a:t>
            </a:r>
            <a:r>
              <a:rPr lang="de-CH" dirty="0" err="1" smtClean="0"/>
              <a:t>applied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SwissFEL</a:t>
            </a:r>
            <a:r>
              <a:rPr lang="de-CH" dirty="0" smtClean="0"/>
              <a:t> </a:t>
            </a:r>
            <a:r>
              <a:rPr lang="de-CH" dirty="0" err="1" smtClean="0"/>
              <a:t>gun</a:t>
            </a:r>
            <a:r>
              <a:rPr lang="de-CH" dirty="0" smtClean="0"/>
              <a:t>.</a:t>
            </a:r>
          </a:p>
          <a:p>
            <a:r>
              <a:rPr lang="de-CH" dirty="0" err="1" smtClean="0"/>
              <a:t>When</a:t>
            </a:r>
            <a:r>
              <a:rPr lang="de-CH" dirty="0" smtClean="0"/>
              <a:t> </a:t>
            </a:r>
            <a:r>
              <a:rPr lang="de-CH" dirty="0" err="1" smtClean="0"/>
              <a:t>applied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a </a:t>
            </a:r>
            <a:r>
              <a:rPr lang="de-CH" dirty="0" err="1" smtClean="0"/>
              <a:t>compact</a:t>
            </a:r>
            <a:r>
              <a:rPr lang="de-CH" dirty="0" smtClean="0"/>
              <a:t> </a:t>
            </a:r>
            <a:r>
              <a:rPr lang="de-CH" dirty="0" err="1" smtClean="0"/>
              <a:t>compton</a:t>
            </a:r>
            <a:r>
              <a:rPr lang="de-CH" dirty="0" smtClean="0"/>
              <a:t> </a:t>
            </a:r>
            <a:r>
              <a:rPr lang="de-CH" dirty="0" err="1" smtClean="0"/>
              <a:t>source</a:t>
            </a:r>
            <a:r>
              <a:rPr lang="de-CH" dirty="0" smtClean="0"/>
              <a:t> </a:t>
            </a:r>
            <a:r>
              <a:rPr lang="de-CH" dirty="0" err="1" smtClean="0"/>
              <a:t>it</a:t>
            </a:r>
            <a:r>
              <a:rPr lang="de-CH" dirty="0" smtClean="0"/>
              <a:t> </a:t>
            </a:r>
            <a:r>
              <a:rPr lang="de-CH" dirty="0" err="1" smtClean="0"/>
              <a:t>reduces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complexity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RF </a:t>
            </a:r>
            <a:r>
              <a:rPr lang="de-CH" dirty="0" err="1" smtClean="0"/>
              <a:t>network</a:t>
            </a:r>
            <a:r>
              <a:rPr lang="de-CH" dirty="0" smtClean="0"/>
              <a:t> </a:t>
            </a:r>
            <a:r>
              <a:rPr lang="de-CH" dirty="0" err="1" smtClean="0"/>
              <a:t>by</a:t>
            </a:r>
            <a:r>
              <a:rPr lang="de-CH" dirty="0" smtClean="0"/>
              <a:t> </a:t>
            </a:r>
            <a:r>
              <a:rPr lang="de-CH" dirty="0" err="1" smtClean="0"/>
              <a:t>allowing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gun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accelerating</a:t>
            </a:r>
            <a:r>
              <a:rPr lang="de-CH" dirty="0" smtClean="0"/>
              <a:t> </a:t>
            </a:r>
            <a:r>
              <a:rPr lang="de-CH" dirty="0" err="1" smtClean="0"/>
              <a:t>structures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be</a:t>
            </a:r>
            <a:r>
              <a:rPr lang="de-CH" dirty="0" smtClean="0"/>
              <a:t> </a:t>
            </a:r>
            <a:r>
              <a:rPr lang="de-CH" dirty="0" err="1" smtClean="0"/>
              <a:t>powered</a:t>
            </a:r>
            <a:r>
              <a:rPr lang="de-CH" dirty="0" smtClean="0"/>
              <a:t> </a:t>
            </a:r>
            <a:r>
              <a:rPr lang="de-CH" dirty="0" err="1" smtClean="0"/>
              <a:t>by</a:t>
            </a:r>
            <a:r>
              <a:rPr lang="de-CH" dirty="0" smtClean="0"/>
              <a:t> a </a:t>
            </a:r>
            <a:r>
              <a:rPr lang="de-CH" dirty="0" err="1" smtClean="0"/>
              <a:t>single</a:t>
            </a:r>
            <a:r>
              <a:rPr lang="de-CH" dirty="0" smtClean="0"/>
              <a:t> </a:t>
            </a:r>
            <a:r>
              <a:rPr lang="de-CH" dirty="0" err="1" smtClean="0"/>
              <a:t>klystron</a:t>
            </a:r>
            <a:r>
              <a:rPr lang="de-CH" dirty="0" smtClean="0"/>
              <a:t> </a:t>
            </a:r>
            <a:r>
              <a:rPr lang="de-CH" dirty="0" err="1" smtClean="0"/>
              <a:t>modulator</a:t>
            </a:r>
            <a:r>
              <a:rPr lang="de-CH" dirty="0"/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Conclusion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184116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Acknowledgements</a:t>
            </a:r>
            <a:endParaRPr lang="de-CH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27088" y="764867"/>
            <a:ext cx="8316912" cy="4183379"/>
          </a:xfrm>
        </p:spPr>
        <p:txBody>
          <a:bodyPr/>
          <a:lstStyle/>
          <a:p>
            <a:r>
              <a:rPr lang="de-CH" dirty="0" smtClean="0"/>
              <a:t>Mattia </a:t>
            </a:r>
            <a:r>
              <a:rPr lang="de-CH" dirty="0" err="1" smtClean="0"/>
              <a:t>Schaer</a:t>
            </a:r>
            <a:r>
              <a:rPr lang="de-CH" dirty="0" smtClean="0"/>
              <a:t> </a:t>
            </a:r>
            <a:r>
              <a:rPr lang="de-CH" dirty="0" err="1" smtClean="0"/>
              <a:t>whose</a:t>
            </a:r>
            <a:r>
              <a:rPr lang="de-CH" dirty="0" smtClean="0"/>
              <a:t> </a:t>
            </a:r>
            <a:r>
              <a:rPr lang="de-CH" dirty="0" err="1" smtClean="0"/>
              <a:t>PhD</a:t>
            </a:r>
            <a:r>
              <a:rPr lang="de-CH" dirty="0" smtClean="0"/>
              <a:t> </a:t>
            </a:r>
            <a:r>
              <a:rPr lang="de-CH" dirty="0" err="1" smtClean="0"/>
              <a:t>thesis</a:t>
            </a:r>
            <a:r>
              <a:rPr lang="de-CH" dirty="0" smtClean="0"/>
              <a:t> </a:t>
            </a:r>
            <a:r>
              <a:rPr lang="de-CH" dirty="0" err="1" smtClean="0"/>
              <a:t>this</a:t>
            </a:r>
            <a:r>
              <a:rPr lang="de-CH" dirty="0" smtClean="0"/>
              <a:t> </a:t>
            </a:r>
            <a:r>
              <a:rPr lang="de-CH" dirty="0" err="1" smtClean="0"/>
              <a:t>work</a:t>
            </a:r>
            <a:r>
              <a:rPr lang="de-CH" dirty="0" smtClean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</a:t>
            </a:r>
            <a:r>
              <a:rPr lang="de-CH" dirty="0" err="1" smtClean="0"/>
              <a:t>based</a:t>
            </a:r>
            <a:r>
              <a:rPr lang="de-CH" dirty="0" smtClean="0"/>
              <a:t> on.</a:t>
            </a:r>
          </a:p>
          <a:p>
            <a:r>
              <a:rPr lang="de-CH" dirty="0" smtClean="0"/>
              <a:t>Paolo Craievich, Riccardo Zennaro, Jean-Yves Raguin, Fabio Marcellini </a:t>
            </a:r>
            <a:r>
              <a:rPr lang="de-CH" dirty="0" err="1" smtClean="0"/>
              <a:t>and</a:t>
            </a:r>
            <a:r>
              <a:rPr lang="de-CH" dirty="0" smtClean="0"/>
              <a:t> Marco Pedrozzi </a:t>
            </a:r>
            <a:r>
              <a:rPr lang="de-CH" dirty="0" err="1" smtClean="0"/>
              <a:t>of</a:t>
            </a:r>
            <a:r>
              <a:rPr lang="de-CH" dirty="0" smtClean="0"/>
              <a:t> PSI RF </a:t>
            </a:r>
            <a:r>
              <a:rPr lang="de-CH" dirty="0" err="1" smtClean="0"/>
              <a:t>group</a:t>
            </a:r>
            <a:r>
              <a:rPr lang="de-CH" dirty="0" smtClean="0"/>
              <a:t>. Reto Fortunati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Mechanical</a:t>
            </a:r>
            <a:r>
              <a:rPr lang="de-CH" dirty="0" smtClean="0"/>
              <a:t> Group.</a:t>
            </a:r>
          </a:p>
          <a:p>
            <a:r>
              <a:rPr lang="de-CH" dirty="0" smtClean="0"/>
              <a:t>Jom Luiten </a:t>
            </a:r>
            <a:r>
              <a:rPr lang="de-CH" dirty="0" err="1" smtClean="0"/>
              <a:t>whose</a:t>
            </a:r>
            <a:r>
              <a:rPr lang="de-CH" dirty="0" smtClean="0"/>
              <a:t> ICS </a:t>
            </a:r>
            <a:r>
              <a:rPr lang="de-CH" dirty="0" err="1" smtClean="0"/>
              <a:t>code</a:t>
            </a:r>
            <a:r>
              <a:rPr lang="de-CH" dirty="0" smtClean="0"/>
              <a:t> was </a:t>
            </a:r>
            <a:r>
              <a:rPr lang="de-CH" dirty="0" err="1" smtClean="0"/>
              <a:t>used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distributions</a:t>
            </a:r>
            <a:r>
              <a:rPr lang="de-CH" dirty="0" smtClean="0"/>
              <a:t>.</a:t>
            </a:r>
          </a:p>
          <a:p>
            <a:endParaRPr lang="de-CH" dirty="0" smtClean="0"/>
          </a:p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67738" y="4967288"/>
            <a:ext cx="576262" cy="147637"/>
          </a:xfrm>
        </p:spPr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9748058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Thank</a:t>
            </a:r>
            <a:r>
              <a:rPr lang="de-CH" dirty="0" smtClean="0"/>
              <a:t> </a:t>
            </a:r>
            <a:r>
              <a:rPr lang="de-CH" dirty="0" err="1" smtClean="0"/>
              <a:t>you</a:t>
            </a:r>
            <a:endParaRPr lang="de-CH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 err="1" smtClean="0"/>
              <a:t>Any</a:t>
            </a:r>
            <a:r>
              <a:rPr lang="de-CH" dirty="0" smtClean="0"/>
              <a:t> </a:t>
            </a:r>
            <a:r>
              <a:rPr lang="de-CH" dirty="0" err="1" smtClean="0"/>
              <a:t>Questions</a:t>
            </a:r>
            <a:r>
              <a:rPr lang="de-CH" dirty="0" smtClean="0"/>
              <a:t>?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67738" y="4967288"/>
            <a:ext cx="576262" cy="147637"/>
          </a:xfrm>
        </p:spPr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78791201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1600" y="2165038"/>
            <a:ext cx="7284089" cy="381375"/>
          </a:xfrm>
        </p:spPr>
        <p:txBody>
          <a:bodyPr/>
          <a:lstStyle/>
          <a:p>
            <a:pPr algn="ctr"/>
            <a:r>
              <a:rPr lang="de-CH" sz="3600" dirty="0" smtClean="0"/>
              <a:t>Motivation</a:t>
            </a:r>
            <a:endParaRPr lang="de-CH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21065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043001" y="1006082"/>
            <a:ext cx="7163311" cy="3509963"/>
          </a:xfrm>
        </p:spPr>
        <p:txBody>
          <a:bodyPr/>
          <a:lstStyle/>
          <a:p>
            <a:pPr marL="0" indent="0">
              <a:buNone/>
            </a:pPr>
            <a:r>
              <a:rPr lang="de-CH" sz="1400" dirty="0" smtClean="0"/>
              <a:t>A </a:t>
            </a:r>
            <a:r>
              <a:rPr lang="de-CH" sz="1400" dirty="0" err="1" smtClean="0"/>
              <a:t>Travelling</a:t>
            </a:r>
            <a:r>
              <a:rPr lang="de-CH" sz="1400" dirty="0" smtClean="0"/>
              <a:t> Wave RF </a:t>
            </a:r>
            <a:r>
              <a:rPr lang="de-CH" sz="1400" dirty="0" err="1" smtClean="0"/>
              <a:t>photogun</a:t>
            </a:r>
            <a:r>
              <a:rPr lang="de-CH" sz="1400" dirty="0" smtClean="0"/>
              <a:t> will </a:t>
            </a:r>
            <a:r>
              <a:rPr lang="de-CH" sz="1400" dirty="0" err="1" smtClean="0"/>
              <a:t>allow</a:t>
            </a:r>
            <a:r>
              <a:rPr lang="de-CH" sz="1400" dirty="0" smtClean="0"/>
              <a:t>:</a:t>
            </a:r>
          </a:p>
          <a:p>
            <a:pPr marL="342900" indent="-342900">
              <a:buFont typeface="+mj-lt"/>
              <a:buAutoNum type="arabicPeriod"/>
            </a:pPr>
            <a:r>
              <a:rPr lang="de-CH" sz="1400" b="1" dirty="0" smtClean="0"/>
              <a:t>Higher </a:t>
            </a:r>
            <a:r>
              <a:rPr lang="de-CH" sz="1400" b="1" dirty="0" err="1" smtClean="0"/>
              <a:t>gradients</a:t>
            </a:r>
            <a:r>
              <a:rPr lang="de-CH" sz="1400" b="1" dirty="0" smtClean="0"/>
              <a:t> on </a:t>
            </a:r>
            <a:r>
              <a:rPr lang="de-CH" sz="1400" b="1" dirty="0" err="1" smtClean="0"/>
              <a:t>the</a:t>
            </a:r>
            <a:r>
              <a:rPr lang="de-CH" sz="1400" b="1" dirty="0" smtClean="0"/>
              <a:t> </a:t>
            </a:r>
            <a:r>
              <a:rPr lang="de-CH" sz="1400" b="1" dirty="0" err="1" smtClean="0"/>
              <a:t>cathode</a:t>
            </a:r>
            <a:r>
              <a:rPr lang="de-CH" sz="1400" b="1" dirty="0"/>
              <a:t> </a:t>
            </a:r>
            <a:r>
              <a:rPr lang="de-CH" sz="1400" b="1" dirty="0" err="1" smtClean="0"/>
              <a:t>leading</a:t>
            </a:r>
            <a:r>
              <a:rPr lang="de-CH" sz="1400" b="1" dirty="0" smtClean="0"/>
              <a:t> </a:t>
            </a:r>
            <a:r>
              <a:rPr lang="de-CH" sz="1400" b="1" dirty="0" err="1" smtClean="0"/>
              <a:t>to</a:t>
            </a:r>
            <a:r>
              <a:rPr lang="de-CH" sz="1400" b="1" dirty="0" smtClean="0"/>
              <a:t> a </a:t>
            </a:r>
            <a:r>
              <a:rPr lang="de-CH" sz="1400" b="1" dirty="0" err="1" smtClean="0"/>
              <a:t>higher</a:t>
            </a:r>
            <a:r>
              <a:rPr lang="de-CH" sz="1400" b="1" dirty="0" smtClean="0"/>
              <a:t> </a:t>
            </a:r>
            <a:r>
              <a:rPr lang="de-CH" sz="1400" b="1" dirty="0" err="1" smtClean="0"/>
              <a:t>brightness</a:t>
            </a:r>
            <a:r>
              <a:rPr lang="de-CH" sz="1400" b="1" dirty="0" smtClean="0"/>
              <a:t> </a:t>
            </a:r>
            <a:r>
              <a:rPr lang="de-CH" sz="1400" b="1" dirty="0" err="1" smtClean="0"/>
              <a:t>bunch</a:t>
            </a:r>
            <a:r>
              <a:rPr lang="de-CH" sz="1400" b="1" dirty="0" smtClean="0"/>
              <a:t>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CH" sz="1400" dirty="0" err="1" smtClean="0"/>
              <a:t>Possible</a:t>
            </a:r>
            <a:r>
              <a:rPr lang="de-CH" sz="1400" dirty="0" smtClean="0"/>
              <a:t> </a:t>
            </a:r>
            <a:r>
              <a:rPr lang="de-CH" sz="1400" dirty="0" err="1" smtClean="0"/>
              <a:t>because</a:t>
            </a:r>
            <a:r>
              <a:rPr lang="de-CH" sz="1400" dirty="0" smtClean="0"/>
              <a:t> </a:t>
            </a:r>
            <a:r>
              <a:rPr lang="de-CH" sz="1400" dirty="0" err="1" smtClean="0"/>
              <a:t>of</a:t>
            </a:r>
            <a:r>
              <a:rPr lang="de-CH" sz="1400" dirty="0" smtClean="0"/>
              <a:t> </a:t>
            </a:r>
            <a:r>
              <a:rPr lang="de-CH" sz="1400" dirty="0" err="1" smtClean="0"/>
              <a:t>the</a:t>
            </a:r>
            <a:r>
              <a:rPr lang="de-CH" sz="1400" dirty="0" smtClean="0"/>
              <a:t> </a:t>
            </a:r>
            <a:r>
              <a:rPr lang="de-CH" sz="1400" dirty="0" err="1" smtClean="0"/>
              <a:t>reduced</a:t>
            </a:r>
            <a:r>
              <a:rPr lang="de-CH" sz="1400" dirty="0" smtClean="0"/>
              <a:t> </a:t>
            </a:r>
            <a:r>
              <a:rPr lang="de-CH" sz="1400" dirty="0" err="1" smtClean="0"/>
              <a:t>fill</a:t>
            </a:r>
            <a:r>
              <a:rPr lang="de-CH" sz="1400" dirty="0" smtClean="0"/>
              <a:t> time </a:t>
            </a:r>
            <a:r>
              <a:rPr lang="de-CH" sz="1400" dirty="0" err="1" smtClean="0"/>
              <a:t>and</a:t>
            </a:r>
            <a:r>
              <a:rPr lang="de-CH" sz="1400" dirty="0" smtClean="0"/>
              <a:t> </a:t>
            </a:r>
            <a:r>
              <a:rPr lang="de-CH" sz="1400" dirty="0" err="1" smtClean="0"/>
              <a:t>consequently</a:t>
            </a:r>
            <a:r>
              <a:rPr lang="de-CH" sz="1400" dirty="0" smtClean="0"/>
              <a:t> RF pulse </a:t>
            </a:r>
            <a:r>
              <a:rPr lang="de-CH" sz="1400" dirty="0" err="1" smtClean="0"/>
              <a:t>length</a:t>
            </a:r>
            <a:r>
              <a:rPr lang="de-CH" sz="1400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de-CH" sz="1400" b="1" dirty="0" smtClean="0"/>
              <a:t>Higher </a:t>
            </a:r>
            <a:r>
              <a:rPr lang="de-CH" sz="1400" b="1" dirty="0" err="1" smtClean="0"/>
              <a:t>repetition</a:t>
            </a:r>
            <a:r>
              <a:rPr lang="de-CH" sz="1400" b="1" dirty="0" smtClean="0"/>
              <a:t> </a:t>
            </a:r>
            <a:r>
              <a:rPr lang="de-CH" sz="1400" b="1" dirty="0" err="1" smtClean="0"/>
              <a:t>rates</a:t>
            </a:r>
            <a:r>
              <a:rPr lang="de-CH" sz="1400" b="1" dirty="0" smtClean="0"/>
              <a:t> </a:t>
            </a:r>
            <a:r>
              <a:rPr lang="de-CH" sz="1400" b="1" dirty="0" err="1" smtClean="0"/>
              <a:t>possible</a:t>
            </a:r>
            <a:r>
              <a:rPr lang="de-CH" sz="1400" b="1" dirty="0" smtClean="0"/>
              <a:t>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CH" sz="1400" dirty="0" smtClean="0"/>
              <a:t>RF pulse </a:t>
            </a:r>
            <a:r>
              <a:rPr lang="de-CH" sz="1400" dirty="0" err="1" smtClean="0"/>
              <a:t>length</a:t>
            </a:r>
            <a:r>
              <a:rPr lang="de-CH" sz="1400" dirty="0" smtClean="0"/>
              <a:t> </a:t>
            </a:r>
            <a:r>
              <a:rPr lang="de-CH" sz="1400" dirty="0" err="1" smtClean="0"/>
              <a:t>is</a:t>
            </a:r>
            <a:r>
              <a:rPr lang="de-CH" sz="1400" dirty="0" smtClean="0"/>
              <a:t> </a:t>
            </a:r>
            <a:r>
              <a:rPr lang="de-CH" sz="1400" dirty="0" err="1" smtClean="0"/>
              <a:t>shorter</a:t>
            </a:r>
            <a:r>
              <a:rPr lang="de-CH" sz="1400" dirty="0" smtClean="0"/>
              <a:t> </a:t>
            </a:r>
            <a:r>
              <a:rPr lang="de-CH" sz="1400" dirty="0" err="1" smtClean="0"/>
              <a:t>therefore</a:t>
            </a:r>
            <a:r>
              <a:rPr lang="de-CH" sz="1400" dirty="0" smtClean="0"/>
              <a:t> a </a:t>
            </a:r>
            <a:r>
              <a:rPr lang="de-CH" sz="1400" dirty="0" err="1" smtClean="0"/>
              <a:t>reduced</a:t>
            </a:r>
            <a:r>
              <a:rPr lang="de-CH" sz="1400" dirty="0" smtClean="0"/>
              <a:t> thermal </a:t>
            </a:r>
            <a:r>
              <a:rPr lang="de-CH" sz="1400" dirty="0" err="1" smtClean="0"/>
              <a:t>dissipation</a:t>
            </a:r>
            <a:r>
              <a:rPr lang="de-CH" sz="1400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de-CH" sz="1400" b="1" dirty="0" smtClean="0"/>
              <a:t>More </a:t>
            </a:r>
            <a:r>
              <a:rPr lang="de-CH" sz="1400" b="1" dirty="0" err="1"/>
              <a:t>c</a:t>
            </a:r>
            <a:r>
              <a:rPr lang="de-CH" sz="1400" b="1" dirty="0" err="1" smtClean="0"/>
              <a:t>ells</a:t>
            </a:r>
            <a:r>
              <a:rPr lang="de-CH" sz="1400" b="1" dirty="0" smtClean="0"/>
              <a:t> </a:t>
            </a:r>
            <a:r>
              <a:rPr lang="de-CH" sz="1400" b="1" dirty="0" err="1" smtClean="0"/>
              <a:t>for</a:t>
            </a:r>
            <a:r>
              <a:rPr lang="de-CH" sz="1400" b="1" dirty="0" smtClean="0"/>
              <a:t> a </a:t>
            </a:r>
            <a:r>
              <a:rPr lang="de-CH" sz="1400" b="1" dirty="0" err="1" smtClean="0"/>
              <a:t>higher</a:t>
            </a:r>
            <a:r>
              <a:rPr lang="de-CH" sz="1400" b="1" dirty="0" smtClean="0"/>
              <a:t> </a:t>
            </a:r>
            <a:r>
              <a:rPr lang="de-CH" sz="1400" b="1" dirty="0" err="1" smtClean="0"/>
              <a:t>rigidity</a:t>
            </a:r>
            <a:r>
              <a:rPr lang="de-CH" sz="1400" b="1" dirty="0" smtClean="0"/>
              <a:t> </a:t>
            </a:r>
            <a:r>
              <a:rPr lang="de-CH" sz="1400" b="1" dirty="0" err="1" smtClean="0"/>
              <a:t>bunch</a:t>
            </a:r>
            <a:r>
              <a:rPr lang="de-CH" sz="1400" b="1" dirty="0" smtClean="0"/>
              <a:t>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CH" sz="1400" dirty="0" smtClean="0"/>
              <a:t>Mode </a:t>
            </a:r>
            <a:r>
              <a:rPr lang="de-CH" sz="1400" dirty="0" err="1" smtClean="0"/>
              <a:t>separation</a:t>
            </a:r>
            <a:r>
              <a:rPr lang="de-CH" sz="1400" dirty="0" smtClean="0"/>
              <a:t> not an </a:t>
            </a:r>
            <a:r>
              <a:rPr lang="de-CH" sz="1400" dirty="0" err="1" smtClean="0"/>
              <a:t>issue</a:t>
            </a:r>
            <a:r>
              <a:rPr lang="de-CH" sz="1400" dirty="0" smtClean="0"/>
              <a:t> </a:t>
            </a:r>
            <a:r>
              <a:rPr lang="de-CH" sz="1400" dirty="0" err="1" smtClean="0"/>
              <a:t>compared</a:t>
            </a:r>
            <a:r>
              <a:rPr lang="de-CH" sz="1400" dirty="0" smtClean="0"/>
              <a:t> </a:t>
            </a:r>
            <a:r>
              <a:rPr lang="de-CH" sz="1400" dirty="0" err="1" smtClean="0"/>
              <a:t>to</a:t>
            </a:r>
            <a:r>
              <a:rPr lang="de-CH" sz="1400" dirty="0" smtClean="0"/>
              <a:t> SW RF </a:t>
            </a:r>
            <a:r>
              <a:rPr lang="de-CH" sz="1400" dirty="0" err="1" smtClean="0"/>
              <a:t>photoguns</a:t>
            </a:r>
            <a:endParaRPr lang="de-CH" sz="1400" dirty="0" smtClean="0"/>
          </a:p>
          <a:p>
            <a:pPr marL="342900" indent="-342900">
              <a:buFont typeface="+mj-lt"/>
              <a:buAutoNum type="arabicPeriod"/>
            </a:pPr>
            <a:r>
              <a:rPr lang="de-CH" sz="1400" b="1" dirty="0" err="1" smtClean="0"/>
              <a:t>Simplify</a:t>
            </a:r>
            <a:r>
              <a:rPr lang="de-CH" sz="1400" b="1" dirty="0" smtClean="0"/>
              <a:t> RF </a:t>
            </a:r>
            <a:r>
              <a:rPr lang="de-CH" sz="1400" b="1" dirty="0" err="1" smtClean="0"/>
              <a:t>system</a:t>
            </a:r>
            <a:r>
              <a:rPr lang="de-CH" sz="1400" b="1" dirty="0" smtClean="0"/>
              <a:t>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CH" sz="1400" dirty="0" err="1" smtClean="0"/>
              <a:t>Gun</a:t>
            </a:r>
            <a:r>
              <a:rPr lang="de-CH" sz="1400" dirty="0" smtClean="0"/>
              <a:t> </a:t>
            </a:r>
            <a:r>
              <a:rPr lang="de-CH" sz="1400" dirty="0" err="1" smtClean="0"/>
              <a:t>can</a:t>
            </a:r>
            <a:r>
              <a:rPr lang="de-CH" sz="1400" dirty="0" smtClean="0"/>
              <a:t> </a:t>
            </a:r>
            <a:r>
              <a:rPr lang="de-CH" sz="1400" dirty="0" err="1" smtClean="0"/>
              <a:t>be</a:t>
            </a:r>
            <a:r>
              <a:rPr lang="de-CH" sz="1400" dirty="0" smtClean="0"/>
              <a:t> </a:t>
            </a:r>
            <a:r>
              <a:rPr lang="de-CH" sz="1400" dirty="0" err="1" smtClean="0"/>
              <a:t>powered</a:t>
            </a:r>
            <a:r>
              <a:rPr lang="de-CH" sz="1400" dirty="0" smtClean="0"/>
              <a:t> </a:t>
            </a:r>
            <a:r>
              <a:rPr lang="de-CH" sz="1400" dirty="0" err="1" smtClean="0"/>
              <a:t>with</a:t>
            </a:r>
            <a:r>
              <a:rPr lang="de-CH" sz="1400" dirty="0" smtClean="0"/>
              <a:t> same high power RF </a:t>
            </a:r>
            <a:r>
              <a:rPr lang="de-CH" sz="1400" dirty="0" err="1" smtClean="0"/>
              <a:t>network</a:t>
            </a:r>
            <a:r>
              <a:rPr lang="de-CH" sz="1400" dirty="0" smtClean="0"/>
              <a:t> </a:t>
            </a:r>
            <a:r>
              <a:rPr lang="de-CH" sz="1400" dirty="0" err="1" smtClean="0"/>
              <a:t>as</a:t>
            </a:r>
            <a:r>
              <a:rPr lang="de-CH" sz="1400" dirty="0" smtClean="0"/>
              <a:t> linear </a:t>
            </a:r>
            <a:r>
              <a:rPr lang="de-CH" sz="1400" dirty="0" err="1" smtClean="0"/>
              <a:t>accelerators</a:t>
            </a:r>
            <a:r>
              <a:rPr lang="de-CH" sz="1400" dirty="0" smtClean="0"/>
              <a:t>.</a:t>
            </a:r>
            <a:endParaRPr lang="de-CH" sz="1400" dirty="0"/>
          </a:p>
          <a:p>
            <a:pPr marL="0" indent="0">
              <a:buNone/>
            </a:pPr>
            <a:endParaRPr lang="de-CH" sz="1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Motivation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Travelling</a:t>
            </a:r>
            <a:r>
              <a:rPr lang="de-CH" dirty="0" smtClean="0"/>
              <a:t> Wave RF </a:t>
            </a:r>
            <a:r>
              <a:rPr lang="de-CH" dirty="0" err="1" smtClean="0"/>
              <a:t>Photogun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t="11595" b="27705"/>
          <a:stretch/>
        </p:blipFill>
        <p:spPr>
          <a:xfrm>
            <a:off x="3491880" y="3470839"/>
            <a:ext cx="5154312" cy="115212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53163" t="20884" r="10874" b="19671"/>
          <a:stretch/>
        </p:blipFill>
        <p:spPr>
          <a:xfrm>
            <a:off x="827584" y="3232730"/>
            <a:ext cx="1656184" cy="100811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185226" y="4591962"/>
            <a:ext cx="6026968" cy="4572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Figure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 1: Rendering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of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 a 60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MeV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injector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with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 TW RF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Photogun</a:t>
            </a:r>
            <a:endParaRPr lang="de-CH" sz="1400" dirty="0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936008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1600" y="2165038"/>
            <a:ext cx="7284089" cy="381375"/>
          </a:xfrm>
        </p:spPr>
        <p:txBody>
          <a:bodyPr/>
          <a:lstStyle/>
          <a:p>
            <a:pPr algn="ctr"/>
            <a:r>
              <a:rPr lang="de-CH" sz="3600" dirty="0" smtClean="0"/>
              <a:t>TW RF </a:t>
            </a:r>
            <a:r>
              <a:rPr lang="de-CH" sz="3600" dirty="0" err="1" smtClean="0"/>
              <a:t>Photogun</a:t>
            </a:r>
            <a:r>
              <a:rPr lang="de-CH" sz="3600" dirty="0" smtClean="0"/>
              <a:t/>
            </a:r>
            <a:br>
              <a:rPr lang="de-CH" sz="3600" dirty="0" smtClean="0"/>
            </a:br>
            <a:r>
              <a:rPr lang="de-CH" sz="1800" dirty="0" smtClean="0"/>
              <a:t>RF Design </a:t>
            </a:r>
            <a:r>
              <a:rPr lang="de-CH" sz="1800" dirty="0" err="1" smtClean="0"/>
              <a:t>and</a:t>
            </a:r>
            <a:r>
              <a:rPr lang="de-CH" sz="1800" dirty="0" smtClean="0"/>
              <a:t> </a:t>
            </a:r>
            <a:r>
              <a:rPr lang="de-CH" sz="1800" dirty="0" err="1" smtClean="0"/>
              <a:t>Possible</a:t>
            </a:r>
            <a:r>
              <a:rPr lang="de-CH" sz="1800" dirty="0" smtClean="0"/>
              <a:t> High Gradient </a:t>
            </a:r>
            <a:r>
              <a:rPr lang="de-CH" sz="1800" dirty="0" err="1" smtClean="0"/>
              <a:t>Limitations</a:t>
            </a:r>
            <a:endParaRPr lang="de-CH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0104958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043001" y="1006082"/>
            <a:ext cx="3312975" cy="4085948"/>
          </a:xfrm>
        </p:spPr>
        <p:txBody>
          <a:bodyPr/>
          <a:lstStyle/>
          <a:p>
            <a:pPr marL="0" indent="0">
              <a:buNone/>
            </a:pPr>
            <a:r>
              <a:rPr lang="de-CH" b="1" dirty="0" smtClean="0"/>
              <a:t>RF Design</a:t>
            </a:r>
          </a:p>
          <a:p>
            <a:r>
              <a:rPr lang="de-CH" dirty="0" smtClean="0"/>
              <a:t>Design </a:t>
            </a:r>
            <a:r>
              <a:rPr lang="de-CH" dirty="0" err="1" smtClean="0"/>
              <a:t>from</a:t>
            </a:r>
            <a:r>
              <a:rPr lang="de-CH" dirty="0" smtClean="0"/>
              <a:t> </a:t>
            </a:r>
            <a:r>
              <a:rPr lang="de-CH" dirty="0" err="1" smtClean="0"/>
              <a:t>PhD</a:t>
            </a:r>
            <a:r>
              <a:rPr lang="de-CH" dirty="0" smtClean="0"/>
              <a:t> Thesis </a:t>
            </a:r>
            <a:r>
              <a:rPr lang="de-CH" dirty="0" err="1" smtClean="0"/>
              <a:t>of</a:t>
            </a:r>
            <a:r>
              <a:rPr lang="de-CH" dirty="0" smtClean="0"/>
              <a:t> M. </a:t>
            </a:r>
            <a:r>
              <a:rPr lang="de-CH" dirty="0" err="1" smtClean="0"/>
              <a:t>Schaer</a:t>
            </a:r>
            <a:r>
              <a:rPr lang="de-CH" dirty="0" smtClean="0"/>
              <a:t>.</a:t>
            </a:r>
          </a:p>
          <a:p>
            <a:r>
              <a:rPr lang="de-CH" dirty="0" smtClean="0"/>
              <a:t>Operational </a:t>
            </a:r>
            <a:r>
              <a:rPr lang="de-CH" dirty="0" err="1" smtClean="0"/>
              <a:t>Frequency</a:t>
            </a:r>
            <a:r>
              <a:rPr lang="de-CH" dirty="0" smtClean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5.712 GHz.</a:t>
            </a:r>
          </a:p>
          <a:p>
            <a:r>
              <a:rPr lang="de-CH" dirty="0" smtClean="0"/>
              <a:t>High </a:t>
            </a:r>
            <a:r>
              <a:rPr lang="de-CH" dirty="0" err="1" smtClean="0"/>
              <a:t>peak</a:t>
            </a:r>
            <a:r>
              <a:rPr lang="de-CH" dirty="0" smtClean="0"/>
              <a:t> </a:t>
            </a:r>
            <a:r>
              <a:rPr lang="de-CH" dirty="0" err="1" smtClean="0"/>
              <a:t>cathode</a:t>
            </a:r>
            <a:r>
              <a:rPr lang="de-CH" dirty="0" smtClean="0"/>
              <a:t> </a:t>
            </a:r>
            <a:r>
              <a:rPr lang="de-CH" dirty="0" err="1" smtClean="0"/>
              <a:t>field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135 MV/m at nominal power.</a:t>
            </a:r>
          </a:p>
          <a:p>
            <a:pPr marL="0" indent="0">
              <a:buNone/>
            </a:pPr>
            <a:endParaRPr lang="de-CH" dirty="0" smtClean="0"/>
          </a:p>
          <a:p>
            <a:pPr marL="0" indent="0">
              <a:buNone/>
            </a:pPr>
            <a:r>
              <a:rPr lang="de-CH" b="1" dirty="0" smtClean="0"/>
              <a:t>High Gradient </a:t>
            </a:r>
            <a:r>
              <a:rPr lang="de-CH" b="1" dirty="0" err="1" smtClean="0"/>
              <a:t>Considerations</a:t>
            </a:r>
            <a:endParaRPr lang="de-CH" b="1" dirty="0" smtClean="0"/>
          </a:p>
          <a:p>
            <a:r>
              <a:rPr lang="de-CH" dirty="0" smtClean="0"/>
              <a:t>Peak E </a:t>
            </a:r>
            <a:r>
              <a:rPr lang="de-CH" dirty="0" err="1" smtClean="0"/>
              <a:t>field</a:t>
            </a:r>
            <a:r>
              <a:rPr lang="de-CH" dirty="0" smtClean="0"/>
              <a:t> on </a:t>
            </a:r>
            <a:r>
              <a:rPr lang="de-CH" dirty="0" err="1" smtClean="0"/>
              <a:t>cathode</a:t>
            </a:r>
            <a:r>
              <a:rPr lang="de-CH" dirty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signficantly</a:t>
            </a:r>
            <a:r>
              <a:rPr lang="de-CH" dirty="0" smtClean="0"/>
              <a:t> </a:t>
            </a:r>
            <a:r>
              <a:rPr lang="de-CH" dirty="0" err="1" smtClean="0"/>
              <a:t>higher</a:t>
            </a:r>
            <a:r>
              <a:rPr lang="de-CH" dirty="0" smtClean="0"/>
              <a:t> </a:t>
            </a:r>
            <a:r>
              <a:rPr lang="de-CH" dirty="0" err="1" smtClean="0"/>
              <a:t>than</a:t>
            </a:r>
            <a:r>
              <a:rPr lang="de-CH" dirty="0" smtClean="0"/>
              <a:t> </a:t>
            </a:r>
            <a:r>
              <a:rPr lang="de-CH" dirty="0" err="1" smtClean="0"/>
              <a:t>other</a:t>
            </a:r>
            <a:r>
              <a:rPr lang="de-CH" dirty="0" smtClean="0"/>
              <a:t> </a:t>
            </a:r>
            <a:r>
              <a:rPr lang="de-CH" dirty="0" err="1" smtClean="0"/>
              <a:t>parts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structure</a:t>
            </a:r>
            <a:r>
              <a:rPr lang="de-CH" dirty="0" smtClean="0"/>
              <a:t>.</a:t>
            </a:r>
          </a:p>
          <a:p>
            <a:r>
              <a:rPr lang="de-CH" dirty="0" smtClean="0"/>
              <a:t>Peak H </a:t>
            </a:r>
            <a:r>
              <a:rPr lang="de-CH" dirty="0" err="1" smtClean="0"/>
              <a:t>field</a:t>
            </a:r>
            <a:r>
              <a:rPr lang="de-CH" dirty="0" smtClean="0"/>
              <a:t> </a:t>
            </a:r>
            <a:r>
              <a:rPr lang="de-CH" dirty="0" err="1" smtClean="0"/>
              <a:t>low</a:t>
            </a:r>
            <a:r>
              <a:rPr lang="de-CH" dirty="0" smtClean="0"/>
              <a:t> </a:t>
            </a:r>
            <a:r>
              <a:rPr lang="de-CH" dirty="0" err="1" smtClean="0"/>
              <a:t>enough</a:t>
            </a:r>
            <a:r>
              <a:rPr lang="de-CH" dirty="0" smtClean="0"/>
              <a:t> not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cause</a:t>
            </a:r>
            <a:r>
              <a:rPr lang="de-CH" dirty="0" smtClean="0"/>
              <a:t> </a:t>
            </a:r>
            <a:r>
              <a:rPr lang="de-CH" dirty="0" err="1" smtClean="0"/>
              <a:t>pulsed</a:t>
            </a:r>
            <a:r>
              <a:rPr lang="de-CH" dirty="0" smtClean="0"/>
              <a:t> </a:t>
            </a:r>
            <a:r>
              <a:rPr lang="de-CH" dirty="0" err="1" smtClean="0"/>
              <a:t>surface</a:t>
            </a:r>
            <a:r>
              <a:rPr lang="de-CH" dirty="0" smtClean="0"/>
              <a:t> </a:t>
            </a:r>
            <a:r>
              <a:rPr lang="de-CH" dirty="0" err="1" smtClean="0"/>
              <a:t>heating</a:t>
            </a:r>
            <a:r>
              <a:rPr lang="de-CH" dirty="0" smtClean="0"/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RF Design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0894" y="2013974"/>
            <a:ext cx="4133770" cy="128874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0894" y="3291595"/>
            <a:ext cx="4216574" cy="137997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5976" y="21895"/>
            <a:ext cx="4685428" cy="169748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004048" y="4755876"/>
            <a:ext cx="4290580" cy="4572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 err="1">
                <a:solidFill>
                  <a:srgbClr val="000000"/>
                </a:solidFill>
                <a:latin typeface="Calibri"/>
              </a:rPr>
              <a:t>Figure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 3: Peak E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and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 H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fields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of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 TW RF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photogun</a:t>
            </a:r>
            <a:endParaRPr lang="de-CH" sz="1400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40152" y="1719380"/>
            <a:ext cx="1863824" cy="4572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 err="1">
                <a:solidFill>
                  <a:srgbClr val="000000"/>
                </a:solidFill>
                <a:latin typeface="Calibri"/>
              </a:rPr>
              <a:t>Figure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 2: Axial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Ez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field</a:t>
            </a:r>
            <a:endParaRPr lang="de-CH" sz="1400" dirty="0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29212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025185"/>
            <a:ext cx="4969562" cy="15763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Dark Current </a:t>
            </a:r>
            <a:r>
              <a:rPr lang="en-GB" dirty="0" smtClean="0"/>
              <a:t>Simulations</a:t>
            </a:r>
            <a:endParaRPr lang="de-CH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0"/>
          <a:stretch/>
        </p:blipFill>
        <p:spPr>
          <a:xfrm>
            <a:off x="5293403" y="1201429"/>
            <a:ext cx="3846662" cy="1267142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21993-598E-40E3-9C68-EB912600B572}" type="slidenum">
              <a:rPr lang="de-CH" smtClean="0"/>
              <a:t>7</a:t>
            </a:fld>
            <a:endParaRPr lang="de-CH"/>
          </a:p>
        </p:txBody>
      </p:sp>
      <p:sp>
        <p:nvSpPr>
          <p:cNvPr id="13" name="TextBox 12"/>
          <p:cNvSpPr txBox="1"/>
          <p:nvPr/>
        </p:nvSpPr>
        <p:spPr>
          <a:xfrm>
            <a:off x="163537" y="2710945"/>
            <a:ext cx="4505721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 err="1">
                <a:solidFill>
                  <a:srgbClr val="000000"/>
                </a:solidFill>
                <a:latin typeface="Calibri"/>
              </a:rPr>
              <a:t>Figure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 4: </a:t>
            </a: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Electromagnetic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fieldmap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used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for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 Dark </a:t>
            </a: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Current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Simulations</a:t>
            </a:r>
            <a:endParaRPr lang="de-CH" sz="12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06026" y="2694421"/>
            <a:ext cx="3856184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 err="1">
                <a:solidFill>
                  <a:srgbClr val="000000"/>
                </a:solidFill>
                <a:latin typeface="Calibri"/>
              </a:rPr>
              <a:t>Figure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 5: Emitter </a:t>
            </a: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surface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used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for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 Dark </a:t>
            </a: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Current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Simulations</a:t>
            </a:r>
            <a:endParaRPr lang="de-CH" sz="1200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5" name="Content Placeholder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072625"/>
            <a:ext cx="6366261" cy="201940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19049" y="4820172"/>
            <a:ext cx="2143792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 err="1">
                <a:solidFill>
                  <a:srgbClr val="000000"/>
                </a:solidFill>
                <a:latin typeface="Calibri"/>
              </a:rPr>
              <a:t>Figure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 6: PIC Simulation </a:t>
            </a: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Results</a:t>
            </a:r>
            <a:endParaRPr lang="de-CH" sz="1200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122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Dark </a:t>
            </a:r>
            <a:r>
              <a:rPr lang="en-GB" dirty="0" smtClean="0"/>
              <a:t>Current Simulations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1880" y="775567"/>
            <a:ext cx="2779863" cy="208489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765387"/>
            <a:ext cx="2775166" cy="208137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0C944-A474-476A-B19B-F7BB45044CCE}" type="slidenum">
              <a:rPr lang="en-US" smtClean="0"/>
              <a:t>8</a:t>
            </a:fld>
            <a:endParaRPr lang="en-US"/>
          </a:p>
        </p:txBody>
      </p:sp>
      <p:graphicFrame>
        <p:nvGraphicFramePr>
          <p:cNvPr id="8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1825848"/>
              </p:ext>
            </p:extLst>
          </p:nvPr>
        </p:nvGraphicFramePr>
        <p:xfrm>
          <a:off x="2185309" y="3103297"/>
          <a:ext cx="5130029" cy="19367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76188">
                  <a:extLst>
                    <a:ext uri="{9D8B030D-6E8A-4147-A177-3AD203B41FA5}">
                      <a16:colId xmlns:a16="http://schemas.microsoft.com/office/drawing/2014/main" val="281895854"/>
                    </a:ext>
                  </a:extLst>
                </a:gridCol>
                <a:gridCol w="591665">
                  <a:extLst>
                    <a:ext uri="{9D8B030D-6E8A-4147-A177-3AD203B41FA5}">
                      <a16:colId xmlns:a16="http://schemas.microsoft.com/office/drawing/2014/main" val="3918811885"/>
                    </a:ext>
                  </a:extLst>
                </a:gridCol>
                <a:gridCol w="676188">
                  <a:extLst>
                    <a:ext uri="{9D8B030D-6E8A-4147-A177-3AD203B41FA5}">
                      <a16:colId xmlns:a16="http://schemas.microsoft.com/office/drawing/2014/main" val="3217143415"/>
                    </a:ext>
                  </a:extLst>
                </a:gridCol>
                <a:gridCol w="1014282">
                  <a:extLst>
                    <a:ext uri="{9D8B030D-6E8A-4147-A177-3AD203B41FA5}">
                      <a16:colId xmlns:a16="http://schemas.microsoft.com/office/drawing/2014/main" val="511588285"/>
                    </a:ext>
                  </a:extLst>
                </a:gridCol>
                <a:gridCol w="760711">
                  <a:extLst>
                    <a:ext uri="{9D8B030D-6E8A-4147-A177-3AD203B41FA5}">
                      <a16:colId xmlns:a16="http://schemas.microsoft.com/office/drawing/2014/main" val="1402184183"/>
                    </a:ext>
                  </a:extLst>
                </a:gridCol>
                <a:gridCol w="845235">
                  <a:extLst>
                    <a:ext uri="{9D8B030D-6E8A-4147-A177-3AD203B41FA5}">
                      <a16:colId xmlns:a16="http://schemas.microsoft.com/office/drawing/2014/main" val="1449444427"/>
                    </a:ext>
                  </a:extLst>
                </a:gridCol>
                <a:gridCol w="565760">
                  <a:extLst>
                    <a:ext uri="{9D8B030D-6E8A-4147-A177-3AD203B41FA5}">
                      <a16:colId xmlns:a16="http://schemas.microsoft.com/office/drawing/2014/main" val="3141893011"/>
                    </a:ext>
                  </a:extLst>
                </a:gridCol>
              </a:tblGrid>
              <a:tr h="1099293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Field </a:t>
                      </a:r>
                      <a:r>
                        <a:rPr lang="en-GB" sz="1000" dirty="0" smtClean="0">
                          <a:effectLst/>
                        </a:rPr>
                        <a:t>Enhance-</a:t>
                      </a:r>
                      <a:r>
                        <a:rPr lang="en-GB" sz="1000" dirty="0" err="1" smtClean="0">
                          <a:effectLst/>
                        </a:rPr>
                        <a:t>ment</a:t>
                      </a:r>
                      <a:r>
                        <a:rPr lang="en-GB" sz="1000" dirty="0" smtClean="0">
                          <a:effectLst/>
                        </a:rPr>
                        <a:t> </a:t>
                      </a:r>
                      <a:r>
                        <a:rPr lang="en-GB" sz="1000" dirty="0">
                          <a:effectLst/>
                        </a:rPr>
                        <a:t>Factor</a:t>
                      </a:r>
                      <a:endParaRPr lang="de-CH" sz="1100" dirty="0">
                        <a:effectLst/>
                      </a:endParaRPr>
                    </a:p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(β)</a:t>
                      </a:r>
                      <a:endParaRPr lang="de-CH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247" marR="87247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Effective area (A</a:t>
                      </a:r>
                      <a:r>
                        <a:rPr lang="en-GB" sz="1000" baseline="-25000" dirty="0">
                          <a:effectLst/>
                        </a:rPr>
                        <a:t>e</a:t>
                      </a:r>
                      <a:r>
                        <a:rPr lang="en-GB" sz="1000" dirty="0">
                          <a:effectLst/>
                        </a:rPr>
                        <a:t>)</a:t>
                      </a:r>
                      <a:endParaRPr lang="de-CH" sz="1100" dirty="0">
                        <a:effectLst/>
                      </a:endParaRPr>
                    </a:p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[um^2]</a:t>
                      </a:r>
                      <a:endParaRPr lang="de-CH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247" marR="87247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Cathode Gradient</a:t>
                      </a:r>
                      <a:endParaRPr lang="de-CH" sz="1100" dirty="0">
                        <a:effectLst/>
                      </a:endParaRPr>
                    </a:p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[MV/m]</a:t>
                      </a:r>
                      <a:endParaRPr lang="de-CH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247" marR="87247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Charge arriving downstream (per 90ns RF pulse)</a:t>
                      </a:r>
                      <a:endParaRPr lang="de-CH" sz="1100">
                        <a:effectLst/>
                      </a:endParaRPr>
                    </a:p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[pC]</a:t>
                      </a:r>
                      <a:endParaRPr lang="de-CH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247" marR="87247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Capture Ratio</a:t>
                      </a:r>
                      <a:endParaRPr lang="de-CH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247" marR="87247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Total Field emitted charge (per </a:t>
                      </a:r>
                      <a:r>
                        <a:rPr lang="en-GB" sz="1000" dirty="0" smtClean="0">
                          <a:effectLst/>
                        </a:rPr>
                        <a:t>90ns RF </a:t>
                      </a:r>
                      <a:r>
                        <a:rPr lang="en-GB" sz="1000" dirty="0">
                          <a:effectLst/>
                        </a:rPr>
                        <a:t>pulse)</a:t>
                      </a:r>
                      <a:endParaRPr lang="de-CH" sz="1100" dirty="0">
                        <a:effectLst/>
                      </a:endParaRPr>
                    </a:p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[</a:t>
                      </a:r>
                      <a:r>
                        <a:rPr lang="en-GB" sz="1000" dirty="0" err="1">
                          <a:effectLst/>
                        </a:rPr>
                        <a:t>pC</a:t>
                      </a:r>
                      <a:r>
                        <a:rPr lang="en-GB" sz="1000" dirty="0">
                          <a:effectLst/>
                        </a:rPr>
                        <a:t>]</a:t>
                      </a:r>
                      <a:endParaRPr lang="de-CH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247" marR="87247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Peak Energy</a:t>
                      </a:r>
                      <a:endParaRPr lang="de-CH" sz="1100" dirty="0">
                        <a:effectLst/>
                      </a:endParaRPr>
                    </a:p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[MeV]</a:t>
                      </a:r>
                      <a:endParaRPr lang="de-CH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247" marR="87247" marT="0" marB="0"/>
                </a:tc>
                <a:extLst>
                  <a:ext uri="{0D108BD9-81ED-4DB2-BD59-A6C34878D82A}">
                    <a16:rowId xmlns:a16="http://schemas.microsoft.com/office/drawing/2014/main" val="3478375867"/>
                  </a:ext>
                </a:extLst>
              </a:tr>
              <a:tr h="27915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70</a:t>
                      </a:r>
                      <a:endParaRPr lang="de-CH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247" marR="87247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0.01</a:t>
                      </a:r>
                      <a:endParaRPr lang="de-CH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247" marR="87247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135</a:t>
                      </a:r>
                      <a:endParaRPr lang="de-CH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247" marR="87247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5.9</a:t>
                      </a:r>
                      <a:endParaRPr lang="de-CH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247" marR="87247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0.31</a:t>
                      </a:r>
                      <a:endParaRPr lang="de-CH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247" marR="87247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19.0</a:t>
                      </a:r>
                      <a:endParaRPr lang="de-CH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247" marR="87247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13.0</a:t>
                      </a:r>
                      <a:endParaRPr lang="de-CH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247" marR="87247" marT="0" marB="0"/>
                </a:tc>
                <a:extLst>
                  <a:ext uri="{0D108BD9-81ED-4DB2-BD59-A6C34878D82A}">
                    <a16:rowId xmlns:a16="http://schemas.microsoft.com/office/drawing/2014/main" val="1057361501"/>
                  </a:ext>
                </a:extLst>
              </a:tr>
              <a:tr h="27915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70</a:t>
                      </a:r>
                      <a:endParaRPr lang="de-CH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247" marR="87247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0.01</a:t>
                      </a:r>
                      <a:endParaRPr lang="de-CH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247" marR="87247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200</a:t>
                      </a:r>
                      <a:endParaRPr lang="de-CH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247" marR="87247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160.3</a:t>
                      </a:r>
                      <a:endParaRPr lang="de-CH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247" marR="87247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0.29</a:t>
                      </a:r>
                      <a:endParaRPr lang="de-CH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247" marR="87247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552.8</a:t>
                      </a:r>
                      <a:endParaRPr lang="de-CH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247" marR="87247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19.2</a:t>
                      </a:r>
                      <a:endParaRPr lang="de-CH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247" marR="87247" marT="0" marB="0"/>
                </a:tc>
                <a:extLst>
                  <a:ext uri="{0D108BD9-81ED-4DB2-BD59-A6C34878D82A}">
                    <a16:rowId xmlns:a16="http://schemas.microsoft.com/office/drawing/2014/main" val="860437584"/>
                  </a:ext>
                </a:extLst>
              </a:tr>
              <a:tr h="27915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70</a:t>
                      </a:r>
                      <a:endParaRPr lang="de-CH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247" marR="87247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0.1</a:t>
                      </a:r>
                      <a:endParaRPr lang="de-CH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247" marR="87247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135</a:t>
                      </a:r>
                      <a:endParaRPr lang="de-CH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247" marR="87247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65.8</a:t>
                      </a:r>
                      <a:endParaRPr lang="de-CH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247" marR="87247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0.31</a:t>
                      </a:r>
                      <a:endParaRPr lang="de-CH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247" marR="87247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212.3</a:t>
                      </a:r>
                      <a:endParaRPr lang="de-CH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247" marR="87247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13.0</a:t>
                      </a:r>
                      <a:endParaRPr lang="de-CH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247" marR="87247" marT="0" marB="0"/>
                </a:tc>
                <a:extLst>
                  <a:ext uri="{0D108BD9-81ED-4DB2-BD59-A6C34878D82A}">
                    <a16:rowId xmlns:a16="http://schemas.microsoft.com/office/drawing/2014/main" val="2182531906"/>
                  </a:ext>
                </a:extLst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4239" y="772264"/>
            <a:ext cx="2784265" cy="20882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385496" y="2778445"/>
            <a:ext cx="29359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dirty="0" err="1" smtClean="0">
                <a:solidFill>
                  <a:srgbClr val="000000"/>
                </a:solidFill>
                <a:latin typeface="Calibri"/>
              </a:rPr>
              <a:t>Figure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 7: Dark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Current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properties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4111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Thermal </a:t>
            </a:r>
            <a:r>
              <a:rPr lang="de-CH" dirty="0" err="1" smtClean="0"/>
              <a:t>Simulations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65" r="-295"/>
          <a:stretch/>
        </p:blipFill>
        <p:spPr>
          <a:xfrm>
            <a:off x="50859" y="874696"/>
            <a:ext cx="4392258" cy="1697051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81" r="9860"/>
          <a:stretch/>
        </p:blipFill>
        <p:spPr>
          <a:xfrm>
            <a:off x="5133034" y="874697"/>
            <a:ext cx="3889052" cy="169705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856160"/>
            <a:ext cx="6104968" cy="21118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02" b="51237"/>
          <a:stretch/>
        </p:blipFill>
        <p:spPr>
          <a:xfrm>
            <a:off x="6835898" y="2856160"/>
            <a:ext cx="1041142" cy="1996267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 bwMode="auto">
          <a:xfrm rot="3363253">
            <a:off x="3097803" y="2676141"/>
            <a:ext cx="511963" cy="360040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Right Arrow 9"/>
          <p:cNvSpPr/>
          <p:nvPr/>
        </p:nvSpPr>
        <p:spPr bwMode="auto">
          <a:xfrm rot="7225403">
            <a:off x="5211207" y="2645175"/>
            <a:ext cx="440031" cy="360040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32041" y="2571747"/>
            <a:ext cx="242104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dirty="0" err="1" smtClean="0">
                <a:solidFill>
                  <a:srgbClr val="000000"/>
                </a:solidFill>
                <a:latin typeface="Calibri"/>
              </a:rPr>
              <a:t>Figure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 8: Power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loss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model</a:t>
            </a:r>
            <a:endParaRPr lang="de-CH" dirty="0"/>
          </a:p>
        </p:txBody>
      </p:sp>
      <p:sp>
        <p:nvSpPr>
          <p:cNvPr id="11" name="Rectangle 10"/>
          <p:cNvSpPr/>
          <p:nvPr/>
        </p:nvSpPr>
        <p:spPr>
          <a:xfrm>
            <a:off x="5881037" y="2524181"/>
            <a:ext cx="216328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dirty="0" err="1" smtClean="0">
                <a:solidFill>
                  <a:srgbClr val="000000"/>
                </a:solidFill>
                <a:latin typeface="Calibri"/>
              </a:rPr>
              <a:t>Figure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 9: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Cooling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 Model</a:t>
            </a:r>
            <a:endParaRPr lang="de-CH" dirty="0"/>
          </a:p>
        </p:txBody>
      </p:sp>
      <p:sp>
        <p:nvSpPr>
          <p:cNvPr id="12" name="Rectangle 11"/>
          <p:cNvSpPr/>
          <p:nvPr/>
        </p:nvSpPr>
        <p:spPr>
          <a:xfrm>
            <a:off x="2903557" y="4777084"/>
            <a:ext cx="34144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dirty="0" err="1" smtClean="0">
                <a:solidFill>
                  <a:srgbClr val="000000"/>
                </a:solidFill>
                <a:latin typeface="Calibri"/>
              </a:rPr>
              <a:t>Figure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 10: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Steady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 State Thermal Model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114723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-PowerPoint-Master deutsch 16_9.potx" id="{69E67DB9-F552-4782-952E-1A53C375259A}" vid="{C879CAEC-3A53-46BA-BECE-0E35B477266E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PowerPoint-Vorlage Format 16_9 (DE)_VO-9713-103</Template>
  <TotalTime>0</TotalTime>
  <Words>1232</Words>
  <Application>Microsoft Office PowerPoint</Application>
  <PresentationFormat>On-screen Show (16:9)</PresentationFormat>
  <Paragraphs>152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7" baseType="lpstr">
      <vt:lpstr>ＭＳ Ｐゴシック</vt:lpstr>
      <vt:lpstr>Arial</vt:lpstr>
      <vt:lpstr>Arial Narrow</vt:lpstr>
      <vt:lpstr>Calibri</vt:lpstr>
      <vt:lpstr>Cambria Math</vt:lpstr>
      <vt:lpstr>Georgia</vt:lpstr>
      <vt:lpstr>Rockwell</vt:lpstr>
      <vt:lpstr>Symbol</vt:lpstr>
      <vt:lpstr>Times</vt:lpstr>
      <vt:lpstr>Times New Roman</vt:lpstr>
      <vt:lpstr>Wingdings</vt:lpstr>
      <vt:lpstr>ヒラギノ角ゴ Pro W3</vt:lpstr>
      <vt:lpstr>PSI-Powerpoint-Master Calibri V2</vt:lpstr>
      <vt:lpstr>A High Brightness Photoinjector based on a Travelling-Wave C-band Technology (I.FAST WP 7.4)</vt:lpstr>
      <vt:lpstr>Contents</vt:lpstr>
      <vt:lpstr>Motivation</vt:lpstr>
      <vt:lpstr>Motivation for Travelling Wave RF Photogun</vt:lpstr>
      <vt:lpstr>TW RF Photogun RF Design and Possible High Gradient Limitations</vt:lpstr>
      <vt:lpstr>RF Design</vt:lpstr>
      <vt:lpstr>Dark Current Simulations</vt:lpstr>
      <vt:lpstr>Dark Current Simulations</vt:lpstr>
      <vt:lpstr>Thermal Simulations</vt:lpstr>
      <vt:lpstr>Alignment Concerns</vt:lpstr>
      <vt:lpstr>New RF Coupler: Design 1</vt:lpstr>
      <vt:lpstr>New RF Coupler: Design 2</vt:lpstr>
      <vt:lpstr>Realisation Plans for High Power Testing at PSI</vt:lpstr>
      <vt:lpstr>Waveguide Network</vt:lpstr>
      <vt:lpstr>Bunker</vt:lpstr>
      <vt:lpstr>Applications to Free-Electron Lasers</vt:lpstr>
      <vt:lpstr>Basic FEL physics</vt:lpstr>
      <vt:lpstr>Beam Dynamics and FEL Figures of Merit</vt:lpstr>
      <vt:lpstr>Applications to Inverse Compton Sources</vt:lpstr>
      <vt:lpstr>Inverse Compton Scattering Basic Physics</vt:lpstr>
      <vt:lpstr>ICS Calculations</vt:lpstr>
      <vt:lpstr>Conclusion</vt:lpstr>
      <vt:lpstr>Acknowledgements</vt:lpstr>
      <vt:lpstr>Thank you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I.FAST Gun Developments at PSI</dc:title>
  <dc:creator>Lucas Thomas Geoffrey</dc:creator>
  <cp:lastModifiedBy>Lucas Thomas Geoffrey</cp:lastModifiedBy>
  <cp:revision>165</cp:revision>
  <cp:lastPrinted>2015-09-30T13:23:15Z</cp:lastPrinted>
  <dcterms:created xsi:type="dcterms:W3CDTF">2021-11-22T10:41:19Z</dcterms:created>
  <dcterms:modified xsi:type="dcterms:W3CDTF">2022-01-10T14:44:04Z</dcterms:modified>
</cp:coreProperties>
</file>