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81" r:id="rId4"/>
    <p:sldMasterId id="2147483700" r:id="rId5"/>
  </p:sldMasterIdLst>
  <p:notesMasterIdLst>
    <p:notesMasterId r:id="rId31"/>
  </p:notesMasterIdLst>
  <p:sldIdLst>
    <p:sldId id="288" r:id="rId6"/>
    <p:sldId id="513" r:id="rId7"/>
    <p:sldId id="514" r:id="rId8"/>
    <p:sldId id="515" r:id="rId9"/>
    <p:sldId id="516" r:id="rId10"/>
    <p:sldId id="530" r:id="rId11"/>
    <p:sldId id="527" r:id="rId12"/>
    <p:sldId id="529" r:id="rId13"/>
    <p:sldId id="517" r:id="rId14"/>
    <p:sldId id="520" r:id="rId15"/>
    <p:sldId id="531" r:id="rId16"/>
    <p:sldId id="522" r:id="rId17"/>
    <p:sldId id="534" r:id="rId18"/>
    <p:sldId id="523" r:id="rId19"/>
    <p:sldId id="488" r:id="rId20"/>
    <p:sldId id="507" r:id="rId21"/>
    <p:sldId id="498" r:id="rId22"/>
    <p:sldId id="533" r:id="rId23"/>
    <p:sldId id="490" r:id="rId24"/>
    <p:sldId id="497" r:id="rId25"/>
    <p:sldId id="532" r:id="rId26"/>
    <p:sldId id="494" r:id="rId27"/>
    <p:sldId id="500" r:id="rId28"/>
    <p:sldId id="495" r:id="rId29"/>
    <p:sldId id="49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F8"/>
    <a:srgbClr val="E94D36"/>
    <a:srgbClr val="003088"/>
    <a:srgbClr val="F08900"/>
    <a:srgbClr val="FF6900"/>
    <a:srgbClr val="626262"/>
    <a:srgbClr val="FFFFFF"/>
    <a:srgbClr val="00BED5"/>
    <a:srgbClr val="C13D33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96" autoAdjust="0"/>
    <p:restoredTop sz="94087" autoAdjust="0"/>
  </p:normalViewPr>
  <p:slideViewPr>
    <p:cSldViewPr snapToGrid="0" snapToObjects="1">
      <p:cViewPr varScale="1">
        <p:scale>
          <a:sx n="84" d="100"/>
          <a:sy n="84" d="100"/>
        </p:scale>
        <p:origin x="320" y="6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38C99-882D-4900-84B4-1F9379A0A0AF}" type="slidenum">
              <a:rPr lang="en-US" altLang="en-US"/>
              <a:pPr/>
              <a:t>2</a:t>
            </a:fld>
            <a:endParaRPr lang="en-US" altLang="en-US" dirty="0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Typical times for reaching equilibrium are 1-10 </a:t>
            </a:r>
            <a:r>
              <a:rPr lang="en-US" altLang="en-US" dirty="0" err="1"/>
              <a:t>ms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2139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C68EAB-1D00-4B6F-ABE3-ADE9A27A930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0563"/>
            <a:ext cx="6075363" cy="3417887"/>
          </a:xfrm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pPr defTabSz="1216025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254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www.clf.stfc.ac.uk/Pages/UK-XFEL-science-case.aspx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hyperlink" Target="https://doi.org/10.1103/PhysRevAccelBeams.24.05070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doi.org/10.1103/PhysRevAccelBeams.20.10350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950" y="4345431"/>
            <a:ext cx="1982170" cy="1121153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6627930" y="3209544"/>
            <a:ext cx="5472629" cy="353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5989" y="1452322"/>
            <a:ext cx="3847795" cy="1078882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Peter Williams</a:t>
            </a:r>
          </a:p>
          <a:p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Accelerator Physicist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STFC Daresbury Laboratory &amp; Cockcroft Institute</a:t>
            </a:r>
          </a:p>
          <a:p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err="1" smtClean="0">
                <a:solidFill>
                  <a:schemeClr val="tx1"/>
                </a:solidFill>
              </a:rPr>
              <a:t>iFAST</a:t>
            </a:r>
            <a:r>
              <a:rPr lang="en-GB" sz="2000" b="1" dirty="0" smtClean="0">
                <a:solidFill>
                  <a:schemeClr val="tx1"/>
                </a:solidFill>
              </a:rPr>
              <a:t> Accelerator Imaging sub-task meeting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10</a:t>
            </a:r>
            <a:r>
              <a:rPr lang="en-GB" sz="2000" b="1" baseline="30000" dirty="0" smtClean="0">
                <a:solidFill>
                  <a:schemeClr val="tx1"/>
                </a:solidFill>
              </a:rPr>
              <a:t>th</a:t>
            </a:r>
            <a:r>
              <a:rPr lang="en-GB" sz="2000" b="1" dirty="0" smtClean="0">
                <a:solidFill>
                  <a:schemeClr val="tx1"/>
                </a:solidFill>
              </a:rPr>
              <a:t> January 2022</a:t>
            </a:r>
          </a:p>
          <a:p>
            <a:pPr algn="just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51783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(Electron)</a:t>
            </a:r>
            <a:r>
              <a:rPr lang="en-GB" sz="2400" b="1" u="sng" dirty="0"/>
              <a:t> </a:t>
            </a:r>
            <a:r>
              <a:rPr lang="en-GB" sz="2400" b="1" u="sng" dirty="0" smtClean="0"/>
              <a:t>Energy Recovery </a:t>
            </a:r>
            <a:r>
              <a:rPr lang="en-GB" sz="2400" b="1" u="sng" dirty="0" err="1" smtClean="0"/>
              <a:t>Linacs</a:t>
            </a:r>
            <a:r>
              <a:rPr lang="en-GB" sz="2400" b="1" u="sng" dirty="0" smtClean="0"/>
              <a:t> &amp; Their Future Applications in Imaging</a:t>
            </a:r>
          </a:p>
        </p:txBody>
      </p:sp>
    </p:spTree>
    <p:extLst>
      <p:ext uri="{BB962C8B-B14F-4D97-AF65-F5344CB8AC3E}">
        <p14:creationId xmlns:p14="http://schemas.microsoft.com/office/powerpoint/2010/main" val="21613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459" y="3373281"/>
            <a:ext cx="4498127" cy="3193774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1169670"/>
            <a:ext cx="4080180" cy="21040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14860" b="-2043"/>
          <a:stretch/>
        </p:blipFill>
        <p:spPr>
          <a:xfrm>
            <a:off x="2854757" y="5429192"/>
            <a:ext cx="4596938" cy="1292283"/>
          </a:xfrm>
          <a:prstGeom prst="snip1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23084"/>
            <a:ext cx="7478034" cy="4351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Nm scale EUV radiation likely to be the most important application of ERL-FEL’s, but not the only. This has been recently explored in the context of the UK-XFEL facility proposal, (also at SHINE – Shanghai … and also for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LHeC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400" b="1" u="sng" dirty="0" smtClean="0">
                <a:solidFill>
                  <a:schemeClr val="tx1"/>
                </a:solidFill>
                <a:latin typeface="+mj-lt"/>
              </a:rPr>
              <a:t>UK-XFEL: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Proposal to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drive hard X-ray FELs with ERL directly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– enables type of oscillator FEL termed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XFELO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– capable of producing transform limited pulses = single cycle X-rays, also large harmonic powers – potentially extending FEL pulses to MeV photon scales. Deemed too ambitious in the context of the proposal! … so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…2020 Science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Case </a:t>
            </a:r>
            <a:r>
              <a:rPr lang="en-GB" sz="1400" dirty="0">
                <a:solidFill>
                  <a:schemeClr val="tx1"/>
                </a:solidFill>
                <a:latin typeface="+mj-lt"/>
                <a:hlinkClick r:id="rId5"/>
              </a:rPr>
              <a:t>https://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hlinkClick r:id="rId5"/>
              </a:rPr>
              <a:t>www.clf.stfc.ac.uk/Pages/UK-XFEL-science-case.aspx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includes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science that could be addressed by incorporating a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~1 GeV ERL into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larger UK-XFEL facility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ERL drives soft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X-ray FEL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at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high average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power, enabling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lithography &amp;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seeding of the hard X-FELs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… providing a high power seed pulse results in superior output compared to the SASE lasing seen in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-XFEL and LCLS-2 by introducing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longitudinal coherence = eliminating noisy pulses.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 seeded XFEL can therefore be considered the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second generation of XFEL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Left: Plot of photon energy vs pulse repetition rate shows potential application areas – ERLs sit at the top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466" y="141061"/>
            <a:ext cx="1341120" cy="190722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176438" y="5147495"/>
            <a:ext cx="2506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Concept UK-XFEL facility incorporates ERL for soft X-ray &amp; ICS gammas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9655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980" y="224726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u="sng" dirty="0" smtClean="0"/>
              <a:t>ERLs </a:t>
            </a:r>
            <a:r>
              <a:rPr lang="en-GB" sz="3600" u="sng" dirty="0"/>
              <a:t>for </a:t>
            </a:r>
            <a:r>
              <a:rPr lang="en-GB" sz="3600" u="sng" dirty="0" smtClean="0"/>
              <a:t>Compton Sources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9338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980424"/>
            <a:ext cx="11713368" cy="578597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Two situations for Compton sources: </a:t>
            </a:r>
          </a:p>
          <a:p>
            <a:pPr>
              <a:lnSpc>
                <a:spcPct val="120000"/>
              </a:lnSpc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X-ray (&lt; 300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keV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) – same output photon energy as large synchrotrons, but with a smaller cheaper accelerator</a:t>
            </a:r>
          </a:p>
          <a:p>
            <a:pPr>
              <a:lnSpc>
                <a:spcPct val="120000"/>
              </a:lnSpc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Gamma (MeV) – no narrowband competitor source, only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brem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(broadband)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Narrowband due to energy-angle correlation of cross section in combination with collimation. Existing sources are lower flux equilibrium storage rings –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NewSUBARU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(Spring-8 Campus, Japan) and HI</a:t>
            </a:r>
            <a:r>
              <a:rPr lang="en-US" sz="14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S (Duke U, USA). As with FELs, limitation is disruption to stored beam. ELI-NP VEGA partially mitigates this as ring is non-equilibrium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Example: broad photonuclear “dipole resonances” of nuclear structure are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not well matched </a:t>
            </a:r>
            <a:r>
              <a:rPr lang="en-US" sz="14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to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brem</a:t>
            </a:r>
            <a:r>
              <a:rPr lang="en-US" sz="14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 energy spectrum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Raw, loosely collimated ICS gamma bandwidth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well matched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to dipole resonance, and flux enabled by ERL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compensates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for lower cross section of ICS vs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brem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4" name="Picture 13" descr="02.4 A. Zilges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24757" r="19289" b="4236"/>
          <a:stretch/>
        </p:blipFill>
        <p:spPr>
          <a:xfrm>
            <a:off x="8114606" y="5250464"/>
            <a:ext cx="2441227" cy="1574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59" y="1204138"/>
            <a:ext cx="2681962" cy="81583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Why ERLs for Compton Gamma Sources?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51" y="3345179"/>
            <a:ext cx="2059598" cy="164930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154684" y="3455252"/>
            <a:ext cx="1640402" cy="83099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err="1">
                <a:solidFill>
                  <a:srgbClr val="C00000"/>
                </a:solidFill>
              </a:rPr>
              <a:t>Brem</a:t>
            </a:r>
            <a:r>
              <a:rPr lang="en-GB" sz="1200" b="1" dirty="0">
                <a:solidFill>
                  <a:srgbClr val="C00000"/>
                </a:solidFill>
              </a:rPr>
              <a:t> spectra compared to dipole resonances of I-129 and Cs-135/137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795086" y="3345179"/>
            <a:ext cx="2062031" cy="11007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702" y="3351637"/>
            <a:ext cx="2305798" cy="1629706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173627" y="4111716"/>
            <a:ext cx="1634036" cy="83099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ICS spectrum compared to dipole resonances of I-129 and Cs-135/137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143809" y="4881422"/>
            <a:ext cx="2029818" cy="15002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15719" y="5750720"/>
            <a:ext cx="52988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Most exciting implications however when can narrow bandwidth </a:t>
            </a:r>
            <a:r>
              <a:rPr lang="en-GB" sz="1400" b="1" dirty="0" smtClean="0"/>
              <a:t>below typical nuclear excitation </a:t>
            </a:r>
            <a:r>
              <a:rPr lang="en-GB" sz="1400" b="1" dirty="0" err="1" smtClean="0"/>
              <a:t>spacings</a:t>
            </a:r>
            <a:r>
              <a:rPr lang="en-GB" sz="1400" b="1" dirty="0" smtClean="0"/>
              <a:t> </a:t>
            </a:r>
            <a:r>
              <a:rPr lang="en-GB" sz="1400" dirty="0" smtClean="0"/>
              <a:t>of 10 – 100 </a:t>
            </a:r>
            <a:r>
              <a:rPr lang="en-GB" sz="1400" dirty="0" err="1" smtClean="0"/>
              <a:t>keV</a:t>
            </a:r>
            <a:r>
              <a:rPr lang="en-GB" sz="1400" dirty="0" smtClean="0"/>
              <a:t> → selective excitations of single nuclear modes </a:t>
            </a:r>
            <a:r>
              <a:rPr lang="en-US" sz="1400" dirty="0"/>
              <a:t>“</a:t>
            </a:r>
            <a:r>
              <a:rPr lang="en-US" sz="1400" b="1" dirty="0"/>
              <a:t>nuclear photonics</a:t>
            </a:r>
            <a:r>
              <a:rPr lang="en-US" sz="1400" dirty="0"/>
              <a:t>”.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36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19207"/>
            <a:ext cx="11217375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Test experiments carried out on Daresbury ALICE (2009) …    	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&amp;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KEK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cERL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(2015) </a:t>
            </a: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Design for ICS source on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existing CBETA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ERL </a:t>
            </a:r>
            <a:r>
              <a:rPr lang="en-GB" sz="1400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en-GB" sz="1400" dirty="0">
                <a:solidFill>
                  <a:schemeClr val="tx1"/>
                </a:solidFill>
                <a:hlinkClick r:id="rId2"/>
              </a:rPr>
              <a:t>://</a:t>
            </a:r>
            <a:r>
              <a:rPr lang="en-GB" sz="1400" dirty="0" smtClean="0">
                <a:solidFill>
                  <a:schemeClr val="tx1"/>
                </a:solidFill>
                <a:hlinkClick r:id="rId2"/>
              </a:rPr>
              <a:t>doi.org/10.1103/PhysRevAccelBeams.24.050701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08362" y="297722"/>
            <a:ext cx="11375277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in Compton Sources – Where we are now</a:t>
            </a:r>
          </a:p>
        </p:txBody>
      </p: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281682" y="1463021"/>
            <a:ext cx="4456688" cy="1284769"/>
            <a:chOff x="2290" y="2704"/>
            <a:chExt cx="3256" cy="1035"/>
          </a:xfrm>
        </p:grpSpPr>
        <p:pic>
          <p:nvPicPr>
            <p:cNvPr id="11" name="Picture 4" descr="C:\Documents and Settings\erlpops\Desktop\CBS_XRay_Scan_Crop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0" y="2704"/>
              <a:ext cx="1546" cy="1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C:\Documents and Settings\erlpops\Desktop\CBS_XRay_Static_Crop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0" y="2704"/>
              <a:ext cx="1715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86" y="1448391"/>
            <a:ext cx="3525077" cy="117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93" y="3404124"/>
            <a:ext cx="3488996" cy="20997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189" y="3283953"/>
            <a:ext cx="3494804" cy="23038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026" y="3312345"/>
            <a:ext cx="4167542" cy="22916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39266" y="5564424"/>
            <a:ext cx="8370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Flux and brilliance at largest SR sources (Spring-8, ESRF, APS, PETRA-III) fall off rapidly above 100 </a:t>
            </a:r>
            <a:r>
              <a:rPr lang="en-GB" sz="1400" dirty="0" err="1" smtClean="0"/>
              <a:t>keV</a:t>
            </a:r>
            <a:r>
              <a:rPr lang="en-GB" sz="1400" dirty="0" smtClean="0"/>
              <a:t> such that CBETA (much smaller machine) outperforms them above 300 </a:t>
            </a:r>
            <a:r>
              <a:rPr lang="en-GB" sz="1400" dirty="0" err="1" smtClean="0"/>
              <a:t>keV</a:t>
            </a:r>
            <a:r>
              <a:rPr lang="en-GB" sz="1400" dirty="0" smtClean="0"/>
              <a:t>. The independence with energy implies a step change in capability for higher energies (black triangles show examples at 300 and 600 MeV electron beam energy)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451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469727"/>
            <a:ext cx="5471526" cy="35137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Compact design for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ICS source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using 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twin-axis cavities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I. V. </a:t>
            </a:r>
            <a:r>
              <a:rPr lang="en-GB" sz="1600" dirty="0" err="1">
                <a:solidFill>
                  <a:schemeClr val="tx1"/>
                </a:solidFill>
              </a:rPr>
              <a:t>Konoplev</a:t>
            </a:r>
            <a:r>
              <a:rPr lang="en-GB" sz="1600" dirty="0">
                <a:solidFill>
                  <a:schemeClr val="tx1"/>
                </a:solidFill>
              </a:rPr>
              <a:t>, K. </a:t>
            </a:r>
            <a:r>
              <a:rPr lang="en-GB" sz="1600" dirty="0" err="1">
                <a:solidFill>
                  <a:schemeClr val="tx1"/>
                </a:solidFill>
              </a:rPr>
              <a:t>Metodiev</a:t>
            </a:r>
            <a:r>
              <a:rPr lang="en-GB" sz="1600" dirty="0">
                <a:solidFill>
                  <a:schemeClr val="tx1"/>
                </a:solidFill>
              </a:rPr>
              <a:t>, A. J. Lancaster, G. Burt, R. Ainsworth, and A. </a:t>
            </a:r>
            <a:r>
              <a:rPr lang="en-GB" sz="1600" dirty="0" smtClean="0">
                <a:solidFill>
                  <a:schemeClr val="tx1"/>
                </a:solidFill>
              </a:rPr>
              <a:t>Seryi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doi.org/10.1103/PhysRevAccelBeams.20.103501</a:t>
            </a:r>
            <a:r>
              <a:rPr lang="en-GB" sz="16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</a:rPr>
              <a:t>Development of twin axis technology also attractive in context of next high energy physics collider – there is a possibility to base either an ILC-like or FCC-</a:t>
            </a:r>
            <a:r>
              <a:rPr lang="en-GB" sz="1600" dirty="0" err="1" smtClean="0">
                <a:solidFill>
                  <a:schemeClr val="tx1"/>
                </a:solidFill>
              </a:rPr>
              <a:t>ee</a:t>
            </a:r>
            <a:r>
              <a:rPr lang="en-GB" sz="1600" dirty="0" smtClean="0">
                <a:solidFill>
                  <a:schemeClr val="tx1"/>
                </a:solidFill>
              </a:rPr>
              <a:t>-like machine on ERL – see upcoming ECFA / CERN Roadmap on ERLs and appendix on ERL collider proposals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08362" y="252002"/>
            <a:ext cx="11375277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in Compton Sources – Where we are now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51" y="1470660"/>
            <a:ext cx="5845761" cy="423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5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044432"/>
            <a:ext cx="11750775" cy="396648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Next generation ERLs considering ICS sources: UK-XFEL / DIANA, MESA @ Mainz, PERLE @ </a:t>
            </a:r>
            <a:r>
              <a:rPr lang="en-US" sz="1600" dirty="0" err="1" smtClean="0">
                <a:solidFill>
                  <a:schemeClr val="tx1"/>
                </a:solidFill>
              </a:rPr>
              <a:t>IJCLab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For gammas </a:t>
            </a:r>
            <a:r>
              <a:rPr lang="en-US" sz="1600" b="1" dirty="0">
                <a:solidFill>
                  <a:schemeClr val="tx1"/>
                </a:solidFill>
              </a:rPr>
              <a:t>in 1-3 MeV range: Nuclear Resonance Fluorescence (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600" b="1" dirty="0">
                <a:solidFill>
                  <a:schemeClr val="tx1"/>
                </a:solidFill>
              </a:rPr>
              <a:t>,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 </a:t>
            </a:r>
            <a:r>
              <a:rPr lang="en-US" sz="1600" b="1" dirty="0">
                <a:solidFill>
                  <a:schemeClr val="tx1"/>
                </a:solidFill>
              </a:rPr>
              <a:t>’), </a:t>
            </a:r>
            <a:r>
              <a:rPr lang="en-US" sz="1600" dirty="0">
                <a:solidFill>
                  <a:schemeClr val="tx1"/>
                </a:solidFill>
              </a:rPr>
              <a:t>pencil beam of ICS source ideal for Computed Tomography </a:t>
            </a:r>
            <a:r>
              <a:rPr lang="en-US" sz="1600" dirty="0" smtClean="0">
                <a:solidFill>
                  <a:schemeClr val="tx1"/>
                </a:solidFill>
              </a:rPr>
              <a:t>in assay of unknown materials where isotopic differentiation is required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In this example, perform a scan at peak energy 2143 MeV to identify Pu-239, retune the source and scan again at 1733 MeV to identify U-235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u="sng" dirty="0"/>
              <a:t>ERLs in Compton Sources – Where we are </a:t>
            </a:r>
            <a:r>
              <a:rPr lang="en-GB" sz="2400" u="sng" dirty="0" smtClean="0"/>
              <a:t>going - NRF: Security</a:t>
            </a:r>
            <a:endParaRPr lang="en-GB" sz="2400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247" y="2684650"/>
            <a:ext cx="6803123" cy="4073401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24" y="2785992"/>
            <a:ext cx="3617793" cy="2865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59" y="4391394"/>
            <a:ext cx="1826620" cy="239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6" y="1108440"/>
            <a:ext cx="11375276" cy="446322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For gammas in 1-3 MeV range: Nuclear Resonance Fluorescence (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600" b="1" dirty="0">
                <a:solidFill>
                  <a:schemeClr val="tx1"/>
                </a:solidFill>
              </a:rPr>
              <a:t>,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 </a:t>
            </a:r>
            <a:r>
              <a:rPr lang="en-US" sz="1600" b="1" dirty="0">
                <a:solidFill>
                  <a:schemeClr val="tx1"/>
                </a:solidFill>
              </a:rPr>
              <a:t>’),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Initial considerations from LLNL on impact of ICS source vs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brem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for imaging defects in fuel assemblies using NRF – necessary throughput only feasible industrially with high flux source based on ERL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93777" y="297722"/>
            <a:ext cx="11017926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u="sng" dirty="0"/>
              <a:t>ERLs in Compton Sources – Where we are </a:t>
            </a:r>
            <a:r>
              <a:rPr lang="en-GB" sz="2400" u="sng" dirty="0" smtClean="0"/>
              <a:t>going - NRF: Security</a:t>
            </a:r>
            <a:endParaRPr lang="en-GB" sz="2400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708" y="2201800"/>
            <a:ext cx="6054514" cy="253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17" y="2201800"/>
            <a:ext cx="5502868" cy="25306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077593" y="4843933"/>
            <a:ext cx="5429887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Simulated </a:t>
            </a:r>
            <a:r>
              <a:rPr lang="en-GB" sz="1600" dirty="0" smtClean="0"/>
              <a:t>fuel </a:t>
            </a:r>
            <a:r>
              <a:rPr lang="en-GB" sz="1600" dirty="0"/>
              <a:t>rod containing isotopic defects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02894" y="4874711"/>
            <a:ext cx="2266535" cy="52322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Simulated resulting image from 2 MeV </a:t>
            </a:r>
            <a:r>
              <a:rPr lang="en-GB" sz="1400" dirty="0" err="1"/>
              <a:t>Brem</a:t>
            </a:r>
            <a:r>
              <a:rPr lang="en-GB" sz="1400" dirty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68965" y="4874711"/>
            <a:ext cx="2484371" cy="52322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Simulated resulting image </a:t>
            </a:r>
            <a:r>
              <a:rPr lang="en-GB" sz="1400" dirty="0" smtClean="0"/>
              <a:t>from 1.733 MeV ICS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186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33624"/>
            <a:ext cx="6486047" cy="578597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As with atomic energy levels, we expect discrete nuclear energy levels. A broadband source cannot resolve these. A source with bandwidth narrower than typical excitation </a:t>
            </a:r>
            <a:r>
              <a:rPr lang="en-GB" sz="1600" dirty="0" err="1" smtClean="0">
                <a:solidFill>
                  <a:schemeClr val="tx1"/>
                </a:solidFill>
                <a:latin typeface="+mj-lt"/>
              </a:rPr>
              <a:t>spacings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 (~100 </a:t>
            </a:r>
            <a:r>
              <a:rPr lang="en-GB" sz="1600" dirty="0" err="1" smtClean="0">
                <a:solidFill>
                  <a:schemeClr val="tx1"/>
                </a:solidFill>
                <a:latin typeface="+mj-lt"/>
              </a:rPr>
              <a:t>keV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) would enable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selective excitations of single nuclear 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modes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 observed broad “dipole resonances” of nuclear structure </a:t>
            </a:r>
            <a:r>
              <a:rPr lang="en-GB" sz="1600" dirty="0" smtClean="0">
                <a:solidFill>
                  <a:schemeClr val="tx1"/>
                </a:solidFill>
              </a:rPr>
              <a:t>actually composed </a:t>
            </a:r>
            <a:r>
              <a:rPr lang="en-GB" sz="1600" dirty="0">
                <a:solidFill>
                  <a:schemeClr val="tx1"/>
                </a:solidFill>
              </a:rPr>
              <a:t>of multiple sharp resonances, storage ring ICS </a:t>
            </a:r>
            <a:r>
              <a:rPr lang="en-GB" sz="1600" dirty="0" smtClean="0">
                <a:solidFill>
                  <a:schemeClr val="tx1"/>
                </a:solidFill>
              </a:rPr>
              <a:t>has identified some of these in establishing nuclear resonance fluorescence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u="sng" dirty="0"/>
              <a:t>ERLs in Compton Sources – Where we are </a:t>
            </a:r>
            <a:r>
              <a:rPr lang="en-GB" sz="2400" u="sng" dirty="0" smtClean="0"/>
              <a:t>going: Transmutation</a:t>
            </a:r>
            <a:endParaRPr lang="en-GB" sz="2400" u="sng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817" y="3290820"/>
            <a:ext cx="2795149" cy="34306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521" y="5611666"/>
            <a:ext cx="5346778" cy="8455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7" t="22386" r="8053" b="28201"/>
          <a:stretch/>
        </p:blipFill>
        <p:spPr>
          <a:xfrm>
            <a:off x="7132320" y="1331319"/>
            <a:ext cx="4963385" cy="35319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98081" y="4741498"/>
            <a:ext cx="4583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“Perspectives for </a:t>
            </a:r>
            <a:r>
              <a:rPr lang="en-GB" sz="1200" i="1" dirty="0" err="1" smtClean="0"/>
              <a:t>photofission</a:t>
            </a:r>
            <a:r>
              <a:rPr lang="en-GB" sz="1200" i="1" dirty="0" smtClean="0"/>
              <a:t> studies with highly brilliant, monochromatic </a:t>
            </a:r>
            <a:r>
              <a:rPr lang="en-GB" sz="1200" i="1" dirty="0" smtClean="0">
                <a:sym typeface="Symbol"/>
              </a:rPr>
              <a:t>-ray beams</a:t>
            </a:r>
            <a:r>
              <a:rPr lang="en-GB" sz="1200" i="1" dirty="0" smtClean="0"/>
              <a:t>” </a:t>
            </a:r>
            <a:r>
              <a:rPr lang="en-GB" sz="1200" dirty="0" smtClean="0"/>
              <a:t>P. G. </a:t>
            </a:r>
            <a:r>
              <a:rPr lang="en-GB" sz="1200" dirty="0" err="1" smtClean="0"/>
              <a:t>Thirolf</a:t>
            </a:r>
            <a:r>
              <a:rPr lang="en-GB" sz="1200" dirty="0" smtClean="0"/>
              <a:t> et. al., EPJ Web of Conferences </a:t>
            </a:r>
            <a:r>
              <a:rPr lang="en-GB" sz="1200" b="1" dirty="0" smtClean="0"/>
              <a:t>38</a:t>
            </a:r>
            <a:r>
              <a:rPr lang="en-GB" sz="1200" dirty="0" smtClean="0"/>
              <a:t>, 08001 (2012)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848684" y="3926610"/>
            <a:ext cx="17911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Study on HI</a:t>
            </a:r>
            <a:r>
              <a:rPr lang="en-GB" sz="1400" i="1" dirty="0">
                <a:sym typeface="Symbol" panose="05050102010706020507" pitchFamily="18" charset="2"/>
              </a:rPr>
              <a:t>S:</a:t>
            </a:r>
            <a:endParaRPr lang="en-GB" sz="1400" i="1" dirty="0"/>
          </a:p>
          <a:p>
            <a:r>
              <a:rPr lang="en-GB" sz="1400" i="1" dirty="0"/>
              <a:t>“In addition to the nine previously reported transitions for U-235, 13 more were observed for the first time”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641769" y="979871"/>
            <a:ext cx="308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Predicted “</a:t>
            </a:r>
            <a:r>
              <a:rPr lang="en-GB" sz="1200" dirty="0" smtClean="0"/>
              <a:t>hidden fine structure” </a:t>
            </a:r>
            <a:r>
              <a:rPr lang="en-GB" sz="1200" dirty="0"/>
              <a:t>resonances in </a:t>
            </a:r>
            <a:r>
              <a:rPr lang="en-GB" sz="1200" dirty="0" err="1"/>
              <a:t>photofission</a:t>
            </a:r>
            <a:r>
              <a:rPr lang="en-GB" sz="1200" dirty="0"/>
              <a:t> cross sections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64065" y="2108161"/>
            <a:ext cx="8640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00B050"/>
                </a:solidFill>
              </a:rPr>
              <a:t>U-238 seen with </a:t>
            </a:r>
            <a:r>
              <a:rPr lang="en-GB" sz="1050" b="1" dirty="0" err="1">
                <a:solidFill>
                  <a:srgbClr val="00B050"/>
                </a:solidFill>
              </a:rPr>
              <a:t>Brem</a:t>
            </a:r>
            <a:endParaRPr lang="en-GB" sz="105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911012" y="3318852"/>
            <a:ext cx="8640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00B050"/>
                </a:solidFill>
              </a:rPr>
              <a:t>U-238 seen with ICS</a:t>
            </a:r>
          </a:p>
        </p:txBody>
      </p:sp>
    </p:spTree>
    <p:extLst>
      <p:ext uri="{BB962C8B-B14F-4D97-AF65-F5344CB8AC3E}">
        <p14:creationId xmlns:p14="http://schemas.microsoft.com/office/powerpoint/2010/main" val="202886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969339"/>
            <a:ext cx="11868539" cy="519371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For gammas &gt; </a:t>
            </a:r>
            <a:r>
              <a:rPr lang="en-US" sz="1400" b="1" dirty="0" smtClean="0">
                <a:solidFill>
                  <a:schemeClr val="tx1"/>
                </a:solidFill>
              </a:rPr>
              <a:t>3 </a:t>
            </a:r>
            <a:r>
              <a:rPr lang="en-US" sz="1400" b="1" dirty="0">
                <a:solidFill>
                  <a:schemeClr val="tx1"/>
                </a:solidFill>
              </a:rPr>
              <a:t>MeV: Photonuclear / </a:t>
            </a:r>
            <a:r>
              <a:rPr lang="en-US" sz="1400" b="1" dirty="0" err="1">
                <a:solidFill>
                  <a:schemeClr val="tx1"/>
                </a:solidFill>
              </a:rPr>
              <a:t>Photofission</a:t>
            </a:r>
            <a:r>
              <a:rPr lang="en-US" sz="1400" b="1" dirty="0">
                <a:solidFill>
                  <a:schemeClr val="tx1"/>
                </a:solidFill>
              </a:rPr>
              <a:t> (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400" b="1" dirty="0">
                <a:solidFill>
                  <a:schemeClr val="tx1"/>
                </a:solidFill>
              </a:rPr>
              <a:t>,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 n</a:t>
            </a:r>
            <a:r>
              <a:rPr lang="en-US" sz="1400" b="1" dirty="0">
                <a:solidFill>
                  <a:schemeClr val="tx1"/>
                </a:solidFill>
              </a:rPr>
              <a:t>) (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400" b="1" dirty="0">
                <a:solidFill>
                  <a:schemeClr val="tx1"/>
                </a:solidFill>
              </a:rPr>
              <a:t>,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 p</a:t>
            </a:r>
            <a:r>
              <a:rPr lang="en-US" sz="1400" b="1" dirty="0">
                <a:solidFill>
                  <a:schemeClr val="tx1"/>
                </a:solidFill>
              </a:rPr>
              <a:t>),(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US" sz="1400" b="1" dirty="0">
                <a:solidFill>
                  <a:schemeClr val="tx1"/>
                </a:solidFill>
              </a:rPr>
              <a:t>,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 f</a:t>
            </a:r>
            <a:r>
              <a:rPr lang="en-US" sz="1400" b="1" dirty="0">
                <a:solidFill>
                  <a:schemeClr val="tx1"/>
                </a:solidFill>
              </a:rPr>
              <a:t>),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Transmutation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“Combining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NRF with irradiation at 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&gt; 5 MeV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and 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narrow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bandwidth (0.1 – 0.01 %) are expected to enable development of techniques to possibly selectively transmute specific isotopes. This would allow investigation of improved nuclear waste management techniques via induced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photofission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 of actinides and long-lived fission products. Crucially, </a:t>
            </a:r>
            <a:r>
              <a:rPr lang="en-GB" sz="1400" b="1" i="1" dirty="0">
                <a:solidFill>
                  <a:schemeClr val="tx1"/>
                </a:solidFill>
                <a:latin typeface="+mj-lt"/>
              </a:rPr>
              <a:t>a high value source or product oxide could be purified without the need for wet chemical partitioning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.  Thus allowing purification of a mixture of isotopes, or alternatively selective destruction of a contaminant that has grown into a material.  For example, in growth of Am-241 in a can of PuO2 greatly increases operator dose when this is recycled as MOX fuel which could be mitigated if the Am-241 could be eliminated in situ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.”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Julian Spencer NNL – contributed text to UK-XFEL science case.</a:t>
            </a:r>
            <a:endParaRPr lang="en-GB" sz="1400" i="1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Other ideas: Assay of centrifuges whilst in operation??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u="sng" dirty="0"/>
              <a:t>ERLs in Compton Sources – Where we are going: Transmutation</a:t>
            </a:r>
          </a:p>
        </p:txBody>
      </p:sp>
      <p:pic>
        <p:nvPicPr>
          <p:cNvPr id="15" name="Picture 14" descr="Iodine Transmutation through Laser Compton Scattering Gamma Rays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27117" r="53937" b="41950"/>
          <a:stretch/>
        </p:blipFill>
        <p:spPr>
          <a:xfrm>
            <a:off x="4462272" y="1653884"/>
            <a:ext cx="3053294" cy="16510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31518" y="1362959"/>
            <a:ext cx="4704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Demonstration on </a:t>
            </a:r>
            <a:r>
              <a:rPr lang="en-GB" sz="1400" dirty="0" err="1"/>
              <a:t>NewSUBARU</a:t>
            </a:r>
            <a:r>
              <a:rPr lang="en-GB" sz="1400" dirty="0"/>
              <a:t> storage ring ICS (2009)</a:t>
            </a:r>
          </a:p>
        </p:txBody>
      </p:sp>
      <p:pic>
        <p:nvPicPr>
          <p:cNvPr id="18" name="Picture 17" descr="Iodine Transmutation through Laser Compton Scattering Gamma Rays.pdf - Adobe Acrobat Reader DC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4246" r="16926" b="39168"/>
          <a:stretch/>
        </p:blipFill>
        <p:spPr>
          <a:xfrm>
            <a:off x="409109" y="1653884"/>
            <a:ext cx="4239091" cy="148476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443216" y="2447433"/>
            <a:ext cx="3910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Selective transmutation of </a:t>
            </a:r>
            <a:r>
              <a:rPr lang="en-GB" sz="1400" b="1" dirty="0" smtClean="0">
                <a:solidFill>
                  <a:srgbClr val="00B050"/>
                </a:solidFill>
              </a:rPr>
              <a:t>I-127 </a:t>
            </a:r>
            <a:r>
              <a:rPr lang="en-GB" sz="1400" b="1" dirty="0">
                <a:solidFill>
                  <a:srgbClr val="00B050"/>
                </a:solidFill>
              </a:rPr>
              <a:t>using ICS (a stand-in stable isotope to prove the principal for </a:t>
            </a:r>
            <a:r>
              <a:rPr lang="en-GB" sz="1400" b="1" dirty="0" smtClean="0">
                <a:solidFill>
                  <a:srgbClr val="00B050"/>
                </a:solidFill>
              </a:rPr>
              <a:t>I-129)</a:t>
            </a:r>
            <a:endParaRPr lang="en-GB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170231"/>
            <a:ext cx="8474175" cy="437565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Production of medical isotopes is possible via high-flux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ICS γ-ray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sources, particularly using (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γ,n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) reactions. Many isotopes of interest have been identified; we have looked at 28 potential candidates for this production method so far.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comparison with other methods: cyclotron production, irradiation from research reactors, ISOL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methods, the photonuclear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route suffers from a deficiency in on-target flux and therefore activity.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For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example,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ERL expected to produce 〖~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10〗^10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ph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/s whereas there are ~〖10〗^12 protons/cm^2 s produced in cyclotron methods (MC40 Cyclotron) and ~〖10〗^14 neutrons/cm^2 s produced in research reactor irradiation (MURR) 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addition, the cross sections for the photo-nuclear reactions are typically smaller than those for other production routes.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Advantage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may be gained in tailoring gamma ray energies to giant dipole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resonance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(GDR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), particularly if resonance fine structure is established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Most promising candidates are those that are difficult to produce by other means due to a lack of economic production method or a one that results in problematic contaminants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000" u="sng" dirty="0"/>
              <a:t>ERLs in Compton Sources – Where we are going: </a:t>
            </a:r>
            <a:r>
              <a:rPr lang="en-GB" sz="2000" u="sng" dirty="0" smtClean="0"/>
              <a:t>Transmutation for Medical Isotopes</a:t>
            </a:r>
            <a:endParaRPr lang="en-GB" sz="2000" u="sng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51E04D-7A1D-4D4C-87E8-550D75A0C62C}"/>
              </a:ext>
            </a:extLst>
          </p:cNvPr>
          <p:cNvGrpSpPr/>
          <p:nvPr/>
        </p:nvGrpSpPr>
        <p:grpSpPr>
          <a:xfrm>
            <a:off x="8688011" y="921367"/>
            <a:ext cx="3128510" cy="4785002"/>
            <a:chOff x="9029438" y="1766246"/>
            <a:chExt cx="2538166" cy="438631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2B85463-FB42-4BAD-83F3-60310E14D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7754"/>
            <a:stretch/>
          </p:blipFill>
          <p:spPr>
            <a:xfrm>
              <a:off x="9029438" y="1766246"/>
              <a:ext cx="2387246" cy="143691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C2208C2-794F-46A5-A651-862B1221CF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285" r="32738"/>
            <a:stretch/>
          </p:blipFill>
          <p:spPr>
            <a:xfrm>
              <a:off x="9126245" y="4715640"/>
              <a:ext cx="2441359" cy="143691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49DCB4-7334-41C4-8369-B16D23ACCA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7842"/>
            <a:stretch/>
          </p:blipFill>
          <p:spPr>
            <a:xfrm>
              <a:off x="9126245" y="3278722"/>
              <a:ext cx="2380696" cy="1436918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8BE2813-8752-448A-A7A3-19602E84D571}"/>
              </a:ext>
            </a:extLst>
          </p:cNvPr>
          <p:cNvSpPr txBox="1"/>
          <p:nvPr/>
        </p:nvSpPr>
        <p:spPr>
          <a:xfrm>
            <a:off x="9012031" y="5944707"/>
            <a:ext cx="3009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Potential radioisotopes identified by the MEDICIS project for ISOL production.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3866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44"/>
          <p:cNvSpPr txBox="1">
            <a:spLocks noChangeArrowheads="1"/>
          </p:cNvSpPr>
          <p:nvPr/>
        </p:nvSpPr>
        <p:spPr bwMode="auto">
          <a:xfrm>
            <a:off x="4254310" y="1390538"/>
            <a:ext cx="18037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 </a:t>
            </a:r>
            <a:r>
              <a:rPr lang="en-US" altLang="en-US" sz="1500" b="1" dirty="0" smtClean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Recovery</a:t>
            </a:r>
            <a:endParaRPr lang="en-US" altLang="en-US" sz="1500" b="1" dirty="0">
              <a:solidFill>
                <a:srgbClr val="43434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</a:p>
        </p:txBody>
      </p:sp>
      <p:sp>
        <p:nvSpPr>
          <p:cNvPr id="372765" name="Text Box 29"/>
          <p:cNvSpPr txBox="1">
            <a:spLocks noChangeArrowheads="1"/>
          </p:cNvSpPr>
          <p:nvPr/>
        </p:nvSpPr>
        <p:spPr bwMode="auto">
          <a:xfrm>
            <a:off x="7935804" y="3334224"/>
            <a:ext cx="22356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quality limited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disruption limited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average beam current</a:t>
            </a:r>
            <a:endParaRPr lang="en-US" altLang="en-US" sz="6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5703961" y="2870818"/>
            <a:ext cx="24257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Average beam current limited</a:t>
            </a:r>
          </a:p>
        </p:txBody>
      </p:sp>
      <p:grpSp>
        <p:nvGrpSpPr>
          <p:cNvPr id="372739" name="Group 3"/>
          <p:cNvGrpSpPr>
            <a:grpSpLocks/>
          </p:cNvGrpSpPr>
          <p:nvPr/>
        </p:nvGrpSpPr>
        <p:grpSpPr bwMode="auto">
          <a:xfrm>
            <a:off x="3615729" y="3346724"/>
            <a:ext cx="3921549" cy="253604"/>
            <a:chOff x="1071" y="2256"/>
            <a:chExt cx="2122" cy="213"/>
          </a:xfrm>
        </p:grpSpPr>
        <p:sp>
          <p:nvSpPr>
            <p:cNvPr id="372740" name="AutoShape 4"/>
            <p:cNvSpPr>
              <a:spLocks noChangeAspect="1" noChangeArrowheads="1"/>
            </p:cNvSpPr>
            <p:nvPr/>
          </p:nvSpPr>
          <p:spPr bwMode="auto">
            <a:xfrm>
              <a:off x="1071" y="2256"/>
              <a:ext cx="345" cy="171"/>
            </a:xfrm>
            <a:prstGeom prst="rightArrow">
              <a:avLst>
                <a:gd name="adj1" fmla="val 50000"/>
                <a:gd name="adj2" fmla="val 50439"/>
              </a:avLst>
            </a:prstGeom>
            <a:solidFill>
              <a:srgbClr val="43434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2741" name="AutoShape 5"/>
            <p:cNvSpPr>
              <a:spLocks noChangeAspect="1" noChangeArrowheads="1"/>
            </p:cNvSpPr>
            <p:nvPr/>
          </p:nvSpPr>
          <p:spPr bwMode="auto">
            <a:xfrm rot="10800000">
              <a:off x="2848" y="2298"/>
              <a:ext cx="345" cy="171"/>
            </a:xfrm>
            <a:prstGeom prst="rightArrow">
              <a:avLst>
                <a:gd name="adj1" fmla="val 50000"/>
                <a:gd name="adj2" fmla="val 50439"/>
              </a:avLst>
            </a:prstGeom>
            <a:solidFill>
              <a:srgbClr val="43434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72742" name="Group 6"/>
          <p:cNvGrpSpPr>
            <a:grpSpLocks/>
          </p:cNvGrpSpPr>
          <p:nvPr/>
        </p:nvGrpSpPr>
        <p:grpSpPr bwMode="auto">
          <a:xfrm>
            <a:off x="2535608" y="1347617"/>
            <a:ext cx="1284684" cy="3605213"/>
            <a:chOff x="142" y="776"/>
            <a:chExt cx="1079" cy="3028"/>
          </a:xfrm>
        </p:grpSpPr>
        <p:grpSp>
          <p:nvGrpSpPr>
            <p:cNvPr id="372743" name="Group 7"/>
            <p:cNvGrpSpPr>
              <a:grpSpLocks noChangeAspect="1"/>
            </p:cNvGrpSpPr>
            <p:nvPr/>
          </p:nvGrpSpPr>
          <p:grpSpPr bwMode="auto">
            <a:xfrm>
              <a:off x="576" y="1344"/>
              <a:ext cx="144" cy="2460"/>
              <a:chOff x="576" y="1344"/>
              <a:chExt cx="144" cy="2460"/>
            </a:xfrm>
          </p:grpSpPr>
          <p:sp>
            <p:nvSpPr>
              <p:cNvPr id="372744" name="Line 8"/>
              <p:cNvSpPr>
                <a:spLocks noChangeAspect="1" noChangeShapeType="1"/>
              </p:cNvSpPr>
              <p:nvPr/>
            </p:nvSpPr>
            <p:spPr bwMode="auto">
              <a:xfrm>
                <a:off x="648" y="1428"/>
                <a:ext cx="0" cy="230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372745" name="Rectangle 9"/>
              <p:cNvSpPr>
                <a:spLocks noChangeAspect="1" noChangeArrowheads="1"/>
              </p:cNvSpPr>
              <p:nvPr/>
            </p:nvSpPr>
            <p:spPr bwMode="auto">
              <a:xfrm>
                <a:off x="576" y="1632"/>
                <a:ext cx="144" cy="1824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46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594" y="3708"/>
                <a:ext cx="96" cy="9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47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600" y="1344"/>
                <a:ext cx="96" cy="96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</p:grpSp>
        <p:sp>
          <p:nvSpPr>
            <p:cNvPr id="372748" name="Text Box 12"/>
            <p:cNvSpPr txBox="1">
              <a:spLocks noChangeArrowheads="1"/>
            </p:cNvSpPr>
            <p:nvPr/>
          </p:nvSpPr>
          <p:spPr bwMode="auto">
            <a:xfrm>
              <a:off x="142" y="776"/>
              <a:ext cx="1079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Linear</a:t>
              </a:r>
            </a:p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Accelerator</a:t>
              </a:r>
            </a:p>
          </p:txBody>
        </p:sp>
      </p:grpSp>
      <p:grpSp>
        <p:nvGrpSpPr>
          <p:cNvPr id="372749" name="Group 13"/>
          <p:cNvGrpSpPr>
            <a:grpSpLocks/>
          </p:cNvGrpSpPr>
          <p:nvPr/>
        </p:nvGrpSpPr>
        <p:grpSpPr bwMode="auto">
          <a:xfrm>
            <a:off x="7814022" y="1419104"/>
            <a:ext cx="2497931" cy="3365896"/>
            <a:chOff x="3692" y="637"/>
            <a:chExt cx="2098" cy="2827"/>
          </a:xfrm>
        </p:grpSpPr>
        <p:sp>
          <p:nvSpPr>
            <p:cNvPr id="372750" name="Text Box 14"/>
            <p:cNvSpPr txBox="1">
              <a:spLocks noChangeArrowheads="1"/>
            </p:cNvSpPr>
            <p:nvPr/>
          </p:nvSpPr>
          <p:spPr bwMode="auto">
            <a:xfrm>
              <a:off x="3692" y="637"/>
              <a:ext cx="2098" cy="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Ring</a:t>
              </a:r>
              <a:b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(Cyclotron, Synchrotron</a:t>
              </a:r>
            </a:p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Storage Ring…)</a:t>
              </a:r>
            </a:p>
          </p:txBody>
        </p:sp>
        <p:grpSp>
          <p:nvGrpSpPr>
            <p:cNvPr id="372751" name="Group 15"/>
            <p:cNvGrpSpPr>
              <a:grpSpLocks/>
            </p:cNvGrpSpPr>
            <p:nvPr/>
          </p:nvGrpSpPr>
          <p:grpSpPr bwMode="auto">
            <a:xfrm>
              <a:off x="3699" y="1494"/>
              <a:ext cx="2088" cy="1970"/>
              <a:chOff x="3755" y="1638"/>
              <a:chExt cx="2088" cy="1970"/>
            </a:xfrm>
          </p:grpSpPr>
          <p:sp>
            <p:nvSpPr>
              <p:cNvPr id="372752" name="Oval 16"/>
              <p:cNvSpPr>
                <a:spLocks noChangeAspect="1" noChangeArrowheads="1"/>
              </p:cNvSpPr>
              <p:nvPr/>
            </p:nvSpPr>
            <p:spPr bwMode="auto">
              <a:xfrm>
                <a:off x="3816" y="1638"/>
                <a:ext cx="1970" cy="197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53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5728" y="2565"/>
                <a:ext cx="115" cy="115"/>
              </a:xfrm>
              <a:prstGeom prst="rect">
                <a:avLst/>
              </a:prstGeom>
              <a:solidFill>
                <a:srgbClr val="6699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54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755" y="2564"/>
                <a:ext cx="115" cy="11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</p:grpSp>
      </p:grpSp>
      <p:grpSp>
        <p:nvGrpSpPr>
          <p:cNvPr id="372755" name="Group 19"/>
          <p:cNvGrpSpPr>
            <a:grpSpLocks noChangeAspect="1"/>
          </p:cNvGrpSpPr>
          <p:nvPr/>
        </p:nvGrpSpPr>
        <p:grpSpPr bwMode="auto">
          <a:xfrm>
            <a:off x="6366320" y="4775474"/>
            <a:ext cx="1724026" cy="742950"/>
            <a:chOff x="2796" y="3342"/>
            <a:chExt cx="1448" cy="624"/>
          </a:xfrm>
        </p:grpSpPr>
        <p:sp>
          <p:nvSpPr>
            <p:cNvPr id="372756" name="Rectangle 20"/>
            <p:cNvSpPr>
              <a:spLocks noChangeAspect="1" noChangeArrowheads="1"/>
            </p:cNvSpPr>
            <p:nvPr/>
          </p:nvSpPr>
          <p:spPr bwMode="auto">
            <a:xfrm>
              <a:off x="2796" y="3342"/>
              <a:ext cx="1428" cy="62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57" name="Rectangle 21"/>
            <p:cNvSpPr>
              <a:spLocks noChangeAspect="1" noChangeArrowheads="1"/>
            </p:cNvSpPr>
            <p:nvPr/>
          </p:nvSpPr>
          <p:spPr bwMode="auto">
            <a:xfrm>
              <a:off x="2864" y="3420"/>
              <a:ext cx="109" cy="109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58" name="Rectangle 22"/>
            <p:cNvSpPr>
              <a:spLocks noChangeAspect="1" noChangeArrowheads="1"/>
            </p:cNvSpPr>
            <p:nvPr/>
          </p:nvSpPr>
          <p:spPr bwMode="auto">
            <a:xfrm>
              <a:off x="2864" y="3602"/>
              <a:ext cx="109" cy="10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59" name="Text Box 23"/>
            <p:cNvSpPr txBox="1">
              <a:spLocks noChangeAspect="1" noChangeArrowheads="1"/>
            </p:cNvSpPr>
            <p:nvPr/>
          </p:nvSpPr>
          <p:spPr bwMode="auto">
            <a:xfrm>
              <a:off x="3038" y="3365"/>
              <a:ext cx="7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Beam start</a:t>
              </a:r>
            </a:p>
          </p:txBody>
        </p:sp>
        <p:sp>
          <p:nvSpPr>
            <p:cNvPr id="372760" name="Text Box 24"/>
            <p:cNvSpPr txBox="1">
              <a:spLocks noChangeAspect="1" noChangeArrowheads="1"/>
            </p:cNvSpPr>
            <p:nvPr/>
          </p:nvSpPr>
          <p:spPr bwMode="auto">
            <a:xfrm>
              <a:off x="3036" y="3539"/>
              <a:ext cx="73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Beam end</a:t>
              </a:r>
            </a:p>
          </p:txBody>
        </p:sp>
        <p:sp>
          <p:nvSpPr>
            <p:cNvPr id="372761" name="Rectangle 25"/>
            <p:cNvSpPr>
              <a:spLocks noChangeAspect="1" noChangeArrowheads="1"/>
            </p:cNvSpPr>
            <p:nvPr/>
          </p:nvSpPr>
          <p:spPr bwMode="auto">
            <a:xfrm>
              <a:off x="2868" y="3792"/>
              <a:ext cx="109" cy="109"/>
            </a:xfrm>
            <a:prstGeom prst="rect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62" name="Text Box 26"/>
            <p:cNvSpPr txBox="1">
              <a:spLocks noChangeAspect="1" noChangeArrowheads="1"/>
            </p:cNvSpPr>
            <p:nvPr/>
          </p:nvSpPr>
          <p:spPr bwMode="auto">
            <a:xfrm>
              <a:off x="3030" y="3733"/>
              <a:ext cx="121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Accelerating cavity</a:t>
              </a:r>
            </a:p>
          </p:txBody>
        </p:sp>
      </p:grpSp>
      <p:sp>
        <p:nvSpPr>
          <p:cNvPr id="372763" name="Text Box 27"/>
          <p:cNvSpPr txBox="1">
            <a:spLocks noChangeArrowheads="1"/>
          </p:cNvSpPr>
          <p:nvPr/>
        </p:nvSpPr>
        <p:spPr bwMode="auto">
          <a:xfrm>
            <a:off x="5703960" y="2499745"/>
            <a:ext cx="21147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Excellent beam quality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disruption tolerant</a:t>
            </a:r>
          </a:p>
        </p:txBody>
      </p:sp>
      <p:sp>
        <p:nvSpPr>
          <p:cNvPr id="372764" name="Text Box 28"/>
          <p:cNvSpPr txBox="1">
            <a:spLocks noChangeArrowheads="1"/>
          </p:cNvSpPr>
          <p:nvPr/>
        </p:nvSpPr>
        <p:spPr bwMode="auto">
          <a:xfrm>
            <a:off x="1959545" y="4984808"/>
            <a:ext cx="24045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9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Excellent beam quality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9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disruption not limited</a:t>
            </a:r>
            <a:endParaRPr lang="en-US" altLang="en-US" sz="600" dirty="0">
              <a:solidFill>
                <a:srgbClr val="0099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Average beam current limited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Expensive</a:t>
            </a:r>
          </a:p>
        </p:txBody>
      </p:sp>
      <p:sp>
        <p:nvSpPr>
          <p:cNvPr id="372780" name="Text Box 44"/>
          <p:cNvSpPr txBox="1">
            <a:spLocks noChangeArrowheads="1"/>
          </p:cNvSpPr>
          <p:nvPr/>
        </p:nvSpPr>
        <p:spPr bwMode="auto">
          <a:xfrm>
            <a:off x="4420984" y="1389818"/>
            <a:ext cx="14606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500" b="1" dirty="0" smtClean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Recirculating</a:t>
            </a:r>
            <a:endParaRPr lang="en-US" altLang="en-US" sz="1500" b="1" dirty="0">
              <a:solidFill>
                <a:srgbClr val="43434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23841" y="2000966"/>
            <a:ext cx="1156943" cy="2764427"/>
            <a:chOff x="-1033003" y="1293150"/>
            <a:chExt cx="1542591" cy="3685903"/>
          </a:xfrm>
        </p:grpSpPr>
        <p:grpSp>
          <p:nvGrpSpPr>
            <p:cNvPr id="8" name="Group 7"/>
            <p:cNvGrpSpPr/>
            <p:nvPr/>
          </p:nvGrpSpPr>
          <p:grpSpPr>
            <a:xfrm>
              <a:off x="-788919" y="1293150"/>
              <a:ext cx="949108" cy="3685903"/>
              <a:chOff x="-788919" y="1293150"/>
              <a:chExt cx="949108" cy="3685903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141956" y="1717059"/>
                <a:ext cx="18233" cy="27922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Arc 3"/>
              <p:cNvSpPr/>
              <p:nvPr/>
            </p:nvSpPr>
            <p:spPr>
              <a:xfrm rot="5400000">
                <a:off x="-777420" y="4062680"/>
                <a:ext cx="904874" cy="927871"/>
              </a:xfrm>
              <a:prstGeom prst="arc">
                <a:avLst>
                  <a:gd name="adj1" fmla="val 16200000"/>
                  <a:gd name="adj2" fmla="val 3262165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2" name="Arc 71"/>
              <p:cNvSpPr/>
              <p:nvPr/>
            </p:nvSpPr>
            <p:spPr>
              <a:xfrm rot="16200000" flipV="1">
                <a:off x="-655113" y="1306866"/>
                <a:ext cx="822960" cy="795528"/>
              </a:xfrm>
              <a:prstGeom prst="arc">
                <a:avLst>
                  <a:gd name="adj1" fmla="val 16200000"/>
                  <a:gd name="adj2" fmla="val 5321765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3" name="Arc 72"/>
              <p:cNvSpPr/>
              <p:nvPr/>
            </p:nvSpPr>
            <p:spPr>
              <a:xfrm rot="5400000">
                <a:off x="-648773" y="4091048"/>
                <a:ext cx="769077" cy="797867"/>
              </a:xfrm>
              <a:prstGeom prst="arc">
                <a:avLst>
                  <a:gd name="adj1" fmla="val 16200000"/>
                  <a:gd name="adj2" fmla="val 54340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4" name="Arc 73"/>
              <p:cNvSpPr/>
              <p:nvPr/>
            </p:nvSpPr>
            <p:spPr>
              <a:xfrm rot="5400000">
                <a:off x="-507562" y="4192840"/>
                <a:ext cx="666714" cy="630936"/>
              </a:xfrm>
              <a:prstGeom prst="arc">
                <a:avLst>
                  <a:gd name="adj1" fmla="val 16200000"/>
                  <a:gd name="adj2" fmla="val 54340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H="1">
                <a:off x="-490695" y="1743185"/>
                <a:ext cx="18233" cy="27922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H="1">
                <a:off x="-662773" y="1699415"/>
                <a:ext cx="18233" cy="27922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Arc 76"/>
              <p:cNvSpPr/>
              <p:nvPr/>
            </p:nvSpPr>
            <p:spPr>
              <a:xfrm rot="16200000" flipV="1">
                <a:off x="-488900" y="1455740"/>
                <a:ext cx="666714" cy="630936"/>
              </a:xfrm>
              <a:prstGeom prst="arc">
                <a:avLst>
                  <a:gd name="adj1" fmla="val 16200000"/>
                  <a:gd name="adj2" fmla="val 54340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-1033003" y="1387345"/>
              <a:ext cx="1542591" cy="3423583"/>
              <a:chOff x="2572207" y="2165351"/>
              <a:chExt cx="1542591" cy="3423583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572207" y="2165351"/>
                <a:ext cx="1542591" cy="3423583"/>
                <a:chOff x="2572207" y="2165351"/>
                <a:chExt cx="1542591" cy="3423583"/>
              </a:xfrm>
            </p:grpSpPr>
            <p:grpSp>
              <p:nvGrpSpPr>
                <p:cNvPr id="372777" name="Group 41"/>
                <p:cNvGrpSpPr>
                  <a:grpSpLocks/>
                </p:cNvGrpSpPr>
                <p:nvPr/>
              </p:nvGrpSpPr>
              <p:grpSpPr bwMode="auto">
                <a:xfrm>
                  <a:off x="3759198" y="2165351"/>
                  <a:ext cx="355600" cy="425450"/>
                  <a:chOff x="2368" y="1364"/>
                  <a:chExt cx="224" cy="268"/>
                </a:xfrm>
              </p:grpSpPr>
              <p:sp>
                <p:nvSpPr>
                  <p:cNvPr id="372778" name="Rectangle 42"/>
                  <p:cNvSpPr>
                    <a:spLocks noChangeArrowheads="1"/>
                  </p:cNvSpPr>
                  <p:nvPr/>
                </p:nvSpPr>
                <p:spPr bwMode="auto">
                  <a:xfrm rot="2280000">
                    <a:off x="2496" y="1364"/>
                    <a:ext cx="96" cy="96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350" dirty="0"/>
                  </a:p>
                </p:txBody>
              </p:sp>
              <p:sp>
                <p:nvSpPr>
                  <p:cNvPr id="372779" name="Line 4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368" y="1440"/>
                    <a:ext cx="144" cy="192"/>
                  </a:xfrm>
                  <a:prstGeom prst="line">
                    <a:avLst/>
                  </a:prstGeom>
                  <a:noFill/>
                  <a:ln w="22225">
                    <a:solidFill>
                      <a:srgbClr val="434343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350" dirty="0"/>
                  </a:p>
                </p:txBody>
              </p:sp>
            </p:grpSp>
            <p:sp>
              <p:nvSpPr>
                <p:cNvPr id="372781" name="Rectangle 45"/>
                <p:cNvSpPr>
                  <a:spLocks noChangeArrowheads="1"/>
                </p:cNvSpPr>
                <p:nvPr/>
              </p:nvSpPr>
              <p:spPr bwMode="auto">
                <a:xfrm rot="19320000" flipV="1">
                  <a:off x="2572207" y="5145585"/>
                  <a:ext cx="152400" cy="1524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350" dirty="0"/>
                </a:p>
              </p:txBody>
            </p:sp>
            <p:sp>
              <p:nvSpPr>
                <p:cNvPr id="372782" name="Line 4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88719" y="5284134"/>
                  <a:ext cx="228600" cy="304800"/>
                </a:xfrm>
                <a:prstGeom prst="line">
                  <a:avLst/>
                </a:prstGeom>
                <a:ln w="19050">
                  <a:headEnd/>
                  <a:tailEnd/>
                </a:ln>
                <a:ex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 sz="1350" dirty="0"/>
                </a:p>
              </p:txBody>
            </p:sp>
          </p:grpSp>
          <p:sp>
            <p:nvSpPr>
              <p:cNvPr id="372776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3635373" y="2971801"/>
                <a:ext cx="228600" cy="1828801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</p:grpSp>
      </p:grpSp>
      <p:sp>
        <p:nvSpPr>
          <p:cNvPr id="47" name="Text Box 27"/>
          <p:cNvSpPr txBox="1">
            <a:spLocks noChangeArrowheads="1"/>
          </p:cNvSpPr>
          <p:nvPr/>
        </p:nvSpPr>
        <p:spPr bwMode="auto">
          <a:xfrm>
            <a:off x="5703961" y="2870818"/>
            <a:ext cx="23412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average beam current</a:t>
            </a:r>
            <a:endParaRPr lang="en-US" altLang="en-US" sz="6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Text Box 27"/>
          <p:cNvSpPr txBox="1">
            <a:spLocks noChangeArrowheads="1"/>
          </p:cNvSpPr>
          <p:nvPr/>
        </p:nvSpPr>
        <p:spPr bwMode="auto">
          <a:xfrm>
            <a:off x="5703960" y="3075809"/>
            <a:ext cx="21860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Lower cost than </a:t>
            </a:r>
            <a:r>
              <a:rPr lang="en-US" altLang="en-US" sz="1200" dirty="0" err="1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  <a:r>
              <a:rPr lang="en-US" altLang="en-US" sz="1200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749735" y="1937028"/>
            <a:ext cx="1033234" cy="2827860"/>
            <a:chOff x="-613607" y="1344445"/>
            <a:chExt cx="1377645" cy="3770480"/>
          </a:xfrm>
        </p:grpSpPr>
        <p:grpSp>
          <p:nvGrpSpPr>
            <p:cNvPr id="81" name="Group 80"/>
            <p:cNvGrpSpPr/>
            <p:nvPr/>
          </p:nvGrpSpPr>
          <p:grpSpPr>
            <a:xfrm>
              <a:off x="-527212" y="1468391"/>
              <a:ext cx="1291250" cy="3646534"/>
              <a:chOff x="-781662" y="1332519"/>
              <a:chExt cx="1291250" cy="3646534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-781662" y="1332519"/>
                <a:ext cx="942733" cy="3646534"/>
                <a:chOff x="-781662" y="1332519"/>
                <a:chExt cx="942733" cy="3646534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141956" y="1717059"/>
                  <a:ext cx="18233" cy="27922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Arc 91"/>
                <p:cNvSpPr/>
                <p:nvPr/>
              </p:nvSpPr>
              <p:spPr>
                <a:xfrm rot="5400000">
                  <a:off x="-770163" y="4062680"/>
                  <a:ext cx="904874" cy="927871"/>
                </a:xfrm>
                <a:prstGeom prst="arc">
                  <a:avLst>
                    <a:gd name="adj1" fmla="val 16200000"/>
                    <a:gd name="adj2" fmla="val 5467726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 rot="16200000" flipV="1">
                  <a:off x="-624249" y="1323866"/>
                  <a:ext cx="769077" cy="78638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4" name="Arc 93"/>
                <p:cNvSpPr/>
                <p:nvPr/>
              </p:nvSpPr>
              <p:spPr>
                <a:xfrm rot="5400000">
                  <a:off x="-635775" y="4111303"/>
                  <a:ext cx="769077" cy="78638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5" name="Arc 94"/>
                <p:cNvSpPr/>
                <p:nvPr/>
              </p:nvSpPr>
              <p:spPr>
                <a:xfrm rot="5400000">
                  <a:off x="-511038" y="4180656"/>
                  <a:ext cx="666714" cy="65530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-509734" y="1743185"/>
                  <a:ext cx="18233" cy="27922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-648259" y="1712478"/>
                  <a:ext cx="18233" cy="27922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Arc 97"/>
                <p:cNvSpPr/>
                <p:nvPr/>
              </p:nvSpPr>
              <p:spPr>
                <a:xfrm rot="16200000" flipV="1">
                  <a:off x="-499938" y="1436299"/>
                  <a:ext cx="666714" cy="65530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30163" y="1387345"/>
                <a:ext cx="479425" cy="3307494"/>
                <a:chOff x="3635373" y="2165351"/>
                <a:chExt cx="479425" cy="3307494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3750017" y="2165351"/>
                  <a:ext cx="364781" cy="3307494"/>
                  <a:chOff x="3750017" y="2165351"/>
                  <a:chExt cx="364781" cy="3307494"/>
                </a:xfrm>
              </p:grpSpPr>
              <p:grpSp>
                <p:nvGrpSpPr>
                  <p:cNvPr id="86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3759198" y="2165351"/>
                    <a:ext cx="355600" cy="425450"/>
                    <a:chOff x="2368" y="1364"/>
                    <a:chExt cx="224" cy="268"/>
                  </a:xfrm>
                </p:grpSpPr>
                <p:sp>
                  <p:nvSpPr>
                    <p:cNvPr id="89" name="Rectangle 42"/>
                    <p:cNvSpPr>
                      <a:spLocks noChangeArrowheads="1"/>
                    </p:cNvSpPr>
                    <p:nvPr/>
                  </p:nvSpPr>
                  <p:spPr bwMode="auto">
                    <a:xfrm rot="2280000">
                      <a:off x="2496" y="1364"/>
                      <a:ext cx="96" cy="96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350" dirty="0"/>
                    </a:p>
                  </p:txBody>
                </p:sp>
                <p:sp>
                  <p:nvSpPr>
                    <p:cNvPr id="90" name="Line 43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2368" y="1440"/>
                      <a:ext cx="144" cy="192"/>
                    </a:xfrm>
                    <a:prstGeom prst="line">
                      <a:avLst/>
                    </a:prstGeom>
                    <a:noFill/>
                    <a:ln w="22225">
                      <a:solidFill>
                        <a:srgbClr val="434343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350" dirty="0"/>
                    </a:p>
                  </p:txBody>
                </p:sp>
              </p:grpSp>
              <p:sp>
                <p:nvSpPr>
                  <p:cNvPr id="87" name="Rectangle 45"/>
                  <p:cNvSpPr>
                    <a:spLocks noChangeArrowheads="1"/>
                  </p:cNvSpPr>
                  <p:nvPr/>
                </p:nvSpPr>
                <p:spPr bwMode="auto">
                  <a:xfrm rot="19320000" flipV="1">
                    <a:off x="3935662" y="5320445"/>
                    <a:ext cx="152400" cy="15240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350" dirty="0"/>
                  </a:p>
                </p:txBody>
              </p:sp>
              <p:sp>
                <p:nvSpPr>
                  <p:cNvPr id="88" name="Line 4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3750017" y="5053044"/>
                    <a:ext cx="228600" cy="304800"/>
                  </a:xfrm>
                  <a:prstGeom prst="line">
                    <a:avLst/>
                  </a:prstGeom>
                  <a:ln w="19050">
                    <a:headEnd/>
                    <a:tailEnd/>
                  </a:ln>
                  <a:ex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/>
                  <a:lstStyle/>
                  <a:p>
                    <a:endParaRPr lang="en-US" sz="1350" dirty="0"/>
                  </a:p>
                </p:txBody>
              </p:sp>
            </p:grpSp>
            <p:sp>
              <p:nvSpPr>
                <p:cNvPr id="85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3635373" y="2971801"/>
                  <a:ext cx="228600" cy="1828801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350" dirty="0"/>
                </a:p>
              </p:txBody>
            </p:sp>
          </p:grpSp>
        </p:grpSp>
        <p:sp>
          <p:nvSpPr>
            <p:cNvPr id="99" name="Arc 98"/>
            <p:cNvSpPr/>
            <p:nvPr/>
          </p:nvSpPr>
          <p:spPr>
            <a:xfrm rot="16200000" flipV="1">
              <a:off x="-498409" y="1332946"/>
              <a:ext cx="904874" cy="927871"/>
            </a:xfrm>
            <a:prstGeom prst="arc">
              <a:avLst>
                <a:gd name="adj1" fmla="val 16200000"/>
                <a:gd name="adj2" fmla="val 588822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H="1">
              <a:off x="-527273" y="1856536"/>
              <a:ext cx="18233" cy="27922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-613607" y="3019932"/>
              <a:ext cx="190267" cy="26469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36454" y="251818"/>
            <a:ext cx="7319092" cy="796950"/>
          </a:xfrm>
        </p:spPr>
        <p:txBody>
          <a:bodyPr>
            <a:noAutofit/>
          </a:bodyPr>
          <a:lstStyle/>
          <a:p>
            <a:pPr algn="ctr"/>
            <a:r>
              <a:rPr lang="en-GB" sz="2800" u="sng" dirty="0" smtClean="0"/>
              <a:t>What Is An Energy Recovery </a:t>
            </a:r>
            <a:r>
              <a:rPr lang="en-GB" sz="2800" u="sng" dirty="0" err="1" smtClean="0"/>
              <a:t>Linac</a:t>
            </a:r>
            <a:r>
              <a:rPr lang="en-GB" sz="2800" u="sng" dirty="0" smtClean="0"/>
              <a:t>?</a:t>
            </a:r>
            <a:endParaRPr lang="en-GB" sz="2800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7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372765" grpId="0"/>
      <p:bldP spid="50" grpId="0"/>
      <p:bldP spid="50" grpId="1"/>
      <p:bldP spid="372763" grpId="0"/>
      <p:bldP spid="372780" grpId="0"/>
      <p:bldP spid="372780" grpId="1"/>
      <p:bldP spid="47" grpId="0"/>
      <p:bldP spid="48" grpId="0"/>
      <p:bldP spid="4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855" y="4556419"/>
            <a:ext cx="6133815" cy="221777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153 Sm could be produced from a bulk samarium target or enriched 154 Sm target with a cross section peaked at 𝜎=252.1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mb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@ 12.39 MeV incident photon energy.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narrowband ICS source allows the cross section peaks to be targeted.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Bulk Samarium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targets carry the additional chance of other isotopes decaying into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contaminants…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These are just preliminary studies.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311426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000" u="sng" dirty="0"/>
              <a:t>ERLs in Compton Sources – Where we are going: Transmutation for Medical </a:t>
            </a:r>
            <a:r>
              <a:rPr lang="en-GB" sz="2000" u="sng" dirty="0" smtClean="0"/>
              <a:t>Isotopes</a:t>
            </a:r>
            <a:endParaRPr lang="en-GB" sz="2000" u="sng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663F3D-6828-4CB0-805A-4FF2F96B6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765" y="1102946"/>
            <a:ext cx="4102637" cy="27369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021081-5190-4AC9-9C5B-9E55A9C36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11" y="3167171"/>
            <a:ext cx="3444538" cy="25605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6102488-81E5-4437-A3AE-A8A9C5957872}"/>
              </a:ext>
            </a:extLst>
          </p:cNvPr>
          <p:cNvSpPr txBox="1"/>
          <p:nvPr/>
        </p:nvSpPr>
        <p:spPr>
          <a:xfrm>
            <a:off x="3789655" y="3203997"/>
            <a:ext cx="3500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Specific activity of 153 </a:t>
            </a:r>
            <a:r>
              <a:rPr lang="en-US" sz="1200" dirty="0" err="1"/>
              <a:t>Sm</a:t>
            </a:r>
            <a:r>
              <a:rPr lang="en-US" sz="1200" dirty="0"/>
              <a:t> as a function of irradiation time for the DIANA ICS source.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3E08B-DC6A-4685-9DC9-E7B09DB9099E}"/>
              </a:ext>
            </a:extLst>
          </p:cNvPr>
          <p:cNvSpPr txBox="1"/>
          <p:nvPr/>
        </p:nvSpPr>
        <p:spPr>
          <a:xfrm>
            <a:off x="8034157" y="3829326"/>
            <a:ext cx="376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Cross section as a function of incident photon energy for a 154 </a:t>
            </a:r>
            <a:r>
              <a:rPr lang="en-US" sz="1200" dirty="0" err="1"/>
              <a:t>Sm</a:t>
            </a:r>
            <a:r>
              <a:rPr lang="en-US" sz="1200" dirty="0"/>
              <a:t> target undergoing (</a:t>
            </a:r>
            <a:r>
              <a:rPr lang="el-GR" sz="1200" dirty="0"/>
              <a:t>γ</a:t>
            </a:r>
            <a:r>
              <a:rPr lang="en-US" sz="1200" dirty="0"/>
              <a:t>,n) reactions.</a:t>
            </a:r>
            <a:endParaRPr lang="en-GB" sz="12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84917" y="1071550"/>
            <a:ext cx="6922466" cy="5785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 particular case of note is the production of 153 Samarium – a 𝛽^− emitter used in the palliation of bone metastases. Radiopharmaceutical 153 Sm products include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Quadramet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(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Lantheus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) and Lexidronam (Dow Chemical).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However, current production methods using research reactor irradiation (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n,γ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) lead to long-lived contamination by 154 Europium, reducing the shelf-life of the product.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→ A photo-nuclear production method may avoid this.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064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640" y="223901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u="sng" dirty="0" smtClean="0"/>
              <a:t>Future: An ERL as Part of a UK-XFEL Facility?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083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06" y="881157"/>
            <a:ext cx="9266654" cy="55461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Incorporating an ERL into a larger UK-XFEL facility would enable a high average power EUV-FEL and Compton source in initial stages of project, and provide seed source for hard X-FEL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Capability would also act as essential testbed for superconducting RF &amp; electron source technologies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required for next global particle physics collider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– ERL R&amp;D identified as necessary in 2020 ECFA/CERN European Strategy for Particle Physics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34" y="3234268"/>
            <a:ext cx="2579155" cy="162988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3"/>
          <a:srcRect t="14860" b="-2043"/>
          <a:stretch/>
        </p:blipFill>
        <p:spPr>
          <a:xfrm>
            <a:off x="4646553" y="1365410"/>
            <a:ext cx="5528879" cy="1554269"/>
          </a:xfrm>
          <a:prstGeom prst="snip1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000" u="sng" dirty="0" smtClean="0"/>
              <a:t>Future: An Energy Recovery </a:t>
            </a:r>
            <a:r>
              <a:rPr lang="en-US" sz="2000" u="sng" dirty="0" err="1" smtClean="0"/>
              <a:t>Linac</a:t>
            </a:r>
            <a:r>
              <a:rPr lang="en-US" sz="2000" u="sng" dirty="0" smtClean="0"/>
              <a:t> As Part of a UK-XFEL? </a:t>
            </a:r>
            <a:endParaRPr lang="en-US" sz="2000" u="sng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075" y="139411"/>
            <a:ext cx="1497404" cy="2129474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97"/>
          <a:stretch/>
        </p:blipFill>
        <p:spPr>
          <a:xfrm>
            <a:off x="9842072" y="4907912"/>
            <a:ext cx="1667911" cy="1881115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480F1F11-B749-4F09-8371-D99EA7E91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461" y="3234268"/>
            <a:ext cx="4046546" cy="146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95" y="3190417"/>
            <a:ext cx="4709330" cy="16030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9306" y="1968978"/>
            <a:ext cx="3855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properties of such a gamma source (detailed below) would be superior to all existing and planned sources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8237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949" y="4606142"/>
            <a:ext cx="4287668" cy="22130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6" y="934704"/>
            <a:ext cx="6853191" cy="578597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To build community and gain experience a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γ-ray ICS source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demonstration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is being designed for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the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CLARA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linac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at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Daresbury – this will be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low flux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as CLARA is a 100 Hz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, not ~100 MHz (typical for ERL), but can be done soon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Our aim is to demonstrate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production, detection and characterisation of the spectrum of collimated γ-rays against semi-analytical spectrum simulations in the linear regime.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Three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sets of laser parameters are being considered: the FEBE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Ti:Sa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laser (full and reduced power) and a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Nd:YAG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system.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Electron parameters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are widely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tuneable,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delivering a variety of bunch configurations.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Gammas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collimated by a lead collimator post interaction of mm scale aperture radius place 10m downstream and then detected by a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HPGe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detector placed beyond that.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 smtClean="0"/>
              <a:t>Pathway to an ERL based ICS Source – CLARA Demonstrator</a:t>
            </a:r>
            <a:endParaRPr lang="en-US" sz="2400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E81895-82AD-445B-9C78-4AD3520EB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618" y="1046149"/>
            <a:ext cx="4522084" cy="18004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A955D3-0247-40C2-BE93-0AA1E3A19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945" y="3211917"/>
            <a:ext cx="4362757" cy="19178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26C1C4-06BA-4642-A500-8CD95B0EBCE0}"/>
              </a:ext>
            </a:extLst>
          </p:cNvPr>
          <p:cNvSpPr txBox="1"/>
          <p:nvPr/>
        </p:nvSpPr>
        <p:spPr>
          <a:xfrm>
            <a:off x="7229925" y="5278665"/>
            <a:ext cx="4872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Top: Selection of potential laser parameters at the IP. Bottom: Proposed FEBE design parameters for the electron bunch at the IP.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0424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172" y="4710545"/>
            <a:ext cx="3857679" cy="21267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934704"/>
            <a:ext cx="7663684" cy="469716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First experiment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is designed to scatter 1000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ph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/s though a lead collimator to a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HPGe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detector to detect single photon event. A similar configuration,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with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larger collimator aperture could be used for NRF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test experiments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Predicted spectrum from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ICARUS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code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spectral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yield benchmarked against analytical methods.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Potential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future experimentation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includes: Nuclear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Resonance Fluorescence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Studies, High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repetition rate experimentation with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Fabry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-Perot laser resonator cavity, Non-linear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(intense laser) inverse Compton scattering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experiments, Mitigation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of non-linear </a:t>
            </a:r>
            <a:r>
              <a:rPr lang="en-GB" sz="1400" dirty="0" err="1">
                <a:solidFill>
                  <a:schemeClr val="tx1"/>
                </a:solidFill>
                <a:latin typeface="+mj-lt"/>
              </a:rPr>
              <a:t>ponderomotive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broadening by laser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chirping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2400" u="sng" dirty="0" smtClean="0"/>
              <a:t>Pathway to an ERL based ICS Source – CLARA Demonstrator</a:t>
            </a:r>
            <a:endParaRPr lang="en-US" sz="2400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8C5AA4-994D-4BC5-8C7C-6C0E49C5E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633" y="1073876"/>
            <a:ext cx="2997436" cy="20702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37046B-95C5-445D-9A8D-791DC6355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626" y="3283288"/>
            <a:ext cx="3311450" cy="2082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C7994E-A359-4810-BC31-0B8D29EDEE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33" y="1925781"/>
            <a:ext cx="6664576" cy="12951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3338BE-F834-4DF2-9E78-AF533DAA363E}"/>
              </a:ext>
            </a:extLst>
          </p:cNvPr>
          <p:cNvSpPr txBox="1"/>
          <p:nvPr/>
        </p:nvSpPr>
        <p:spPr>
          <a:xfrm>
            <a:off x="7394778" y="5431778"/>
            <a:ext cx="4630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Top: ICARUS simulated spectrum of the FEBE ICS experiment for the case B laser. Bottom: Trade-off between collimated flux and bandwidth of the source for the case B laser.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98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9902"/>
            <a:ext cx="11991238" cy="5548915"/>
          </a:xfrm>
        </p:spPr>
        <p:txBody>
          <a:bodyPr>
            <a:noAutofit/>
          </a:bodyPr>
          <a:lstStyle/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ERLs can facilitate improved imaging applications through provision of 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high average power Free-Electron Lasers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in the EUV to soft-X ray range, and by 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Compton sources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– in particular in MeV gamma range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Promising applications in the fields of security, decommissioning, medical isotopes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There is an opportunity to incorporate an ERL driving an FEL and gamma facility as part of a UK-XFEL facility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16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We are developing an incremental pathway towards such a capability through demonstration on existing CLARA accelerator at Daresbury 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tx1"/>
              </a:solidFill>
              <a:latin typeface="+mj-lt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Thanks in particular to Joe Crone, </a:t>
            </a:r>
            <a:r>
              <a:rPr lang="en-GB" sz="1600" b="1" dirty="0" err="1" smtClean="0">
                <a:solidFill>
                  <a:schemeClr val="tx1"/>
                </a:solidFill>
                <a:latin typeface="+mj-lt"/>
              </a:rPr>
              <a:t>Phd</a:t>
            </a: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 Student (Manchester), who produced the Compton calculations. Thanks also to Hywel Owen, Bruno Muratori – Accelerator Physics Group, Daresbury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59978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Conclusion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37744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484" name="Group 3284"/>
          <p:cNvGrpSpPr>
            <a:grpSpLocks/>
          </p:cNvGrpSpPr>
          <p:nvPr/>
        </p:nvGrpSpPr>
        <p:grpSpPr bwMode="auto">
          <a:xfrm>
            <a:off x="2286000" y="1604964"/>
            <a:ext cx="1425576" cy="665163"/>
            <a:chOff x="240" y="803"/>
            <a:chExt cx="898" cy="419"/>
          </a:xfrm>
        </p:grpSpPr>
        <p:sp>
          <p:nvSpPr>
            <p:cNvPr id="310485" name="Oval 3285"/>
            <p:cNvSpPr>
              <a:spLocks noChangeAspect="1" noChangeArrowheads="1"/>
            </p:cNvSpPr>
            <p:nvPr/>
          </p:nvSpPr>
          <p:spPr bwMode="auto">
            <a:xfrm>
              <a:off x="240" y="864"/>
              <a:ext cx="104" cy="104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486" name="Oval 3286"/>
            <p:cNvSpPr>
              <a:spLocks noChangeAspect="1" noChangeArrowheads="1"/>
            </p:cNvSpPr>
            <p:nvPr/>
          </p:nvSpPr>
          <p:spPr bwMode="auto">
            <a:xfrm>
              <a:off x="240" y="1048"/>
              <a:ext cx="104" cy="10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487" name="Text Box 3287"/>
            <p:cNvSpPr txBox="1">
              <a:spLocks noChangeArrowheads="1"/>
            </p:cNvSpPr>
            <p:nvPr/>
          </p:nvSpPr>
          <p:spPr bwMode="auto">
            <a:xfrm>
              <a:off x="343" y="803"/>
              <a:ext cx="795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accelerating</a:t>
              </a:r>
            </a:p>
          </p:txBody>
        </p:sp>
        <p:sp>
          <p:nvSpPr>
            <p:cNvPr id="310488" name="Text Box 3288"/>
            <p:cNvSpPr txBox="1">
              <a:spLocks noChangeArrowheads="1"/>
            </p:cNvSpPr>
            <p:nvPr/>
          </p:nvSpPr>
          <p:spPr bwMode="auto">
            <a:xfrm>
              <a:off x="322" y="1009"/>
              <a:ext cx="80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decelerating</a:t>
              </a:r>
            </a:p>
          </p:txBody>
        </p:sp>
      </p:grpSp>
      <p:sp>
        <p:nvSpPr>
          <p:cNvPr id="310714" name="Text Box 3514"/>
          <p:cNvSpPr txBox="1">
            <a:spLocks noChangeArrowheads="1"/>
          </p:cNvSpPr>
          <p:nvPr/>
        </p:nvSpPr>
        <p:spPr bwMode="auto">
          <a:xfrm rot="16200000">
            <a:off x="3938294" y="1731447"/>
            <a:ext cx="6848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E</a:t>
            </a:r>
            <a:r>
              <a:rPr lang="en-US" altLang="en-US" baseline="-25000"/>
              <a:t>z</a:t>
            </a:r>
            <a:r>
              <a:rPr lang="en-US" altLang="en-US"/>
              <a:t>(z)</a:t>
            </a:r>
          </a:p>
        </p:txBody>
      </p:sp>
      <p:grpSp>
        <p:nvGrpSpPr>
          <p:cNvPr id="307203" name="Group 3"/>
          <p:cNvGrpSpPr>
            <a:grpSpLocks noChangeAspect="1"/>
          </p:cNvGrpSpPr>
          <p:nvPr/>
        </p:nvGrpSpPr>
        <p:grpSpPr bwMode="auto">
          <a:xfrm>
            <a:off x="4505326" y="1417637"/>
            <a:ext cx="3854450" cy="1144588"/>
            <a:chOff x="1968" y="2708"/>
            <a:chExt cx="2178" cy="397"/>
          </a:xfrm>
        </p:grpSpPr>
        <p:grpSp>
          <p:nvGrpSpPr>
            <p:cNvPr id="307204" name="Group 4"/>
            <p:cNvGrpSpPr>
              <a:grpSpLocks noChangeAspect="1"/>
            </p:cNvGrpSpPr>
            <p:nvPr/>
          </p:nvGrpSpPr>
          <p:grpSpPr bwMode="auto">
            <a:xfrm>
              <a:off x="2486" y="2708"/>
              <a:ext cx="624" cy="397"/>
              <a:chOff x="2173" y="1673"/>
              <a:chExt cx="624" cy="397"/>
            </a:xfrm>
          </p:grpSpPr>
          <p:grpSp>
            <p:nvGrpSpPr>
              <p:cNvPr id="307205" name="Group 5"/>
              <p:cNvGrpSpPr>
                <a:grpSpLocks noChangeAspect="1"/>
              </p:cNvGrpSpPr>
              <p:nvPr/>
            </p:nvGrpSpPr>
            <p:grpSpPr bwMode="auto">
              <a:xfrm>
                <a:off x="2173" y="1673"/>
                <a:ext cx="624" cy="397"/>
                <a:chOff x="2173" y="1673"/>
                <a:chExt cx="624" cy="397"/>
              </a:xfrm>
            </p:grpSpPr>
            <p:grpSp>
              <p:nvGrpSpPr>
                <p:cNvPr id="307206" name="Group 6"/>
                <p:cNvGrpSpPr>
                  <a:grpSpLocks noChangeAspect="1"/>
                </p:cNvGrpSpPr>
                <p:nvPr/>
              </p:nvGrpSpPr>
              <p:grpSpPr bwMode="auto">
                <a:xfrm>
                  <a:off x="2173" y="1673"/>
                  <a:ext cx="624" cy="397"/>
                  <a:chOff x="2173" y="1673"/>
                  <a:chExt cx="624" cy="397"/>
                </a:xfrm>
              </p:grpSpPr>
              <p:sp>
                <p:nvSpPr>
                  <p:cNvPr id="307207" name="Rectangle 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08" name="Rectangle 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09" name="Rectangle 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0" name="Rectangle 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1" name="Rectangle 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2" name="Rectangle 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3" name="Rectangl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4" name="Rectangle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5" name="Rectangle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6" name="Rectangl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7" name="Rectangle 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8" name="Rectangle 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19" name="Rectangle 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0" name="Rectangle 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1" name="Rectangle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2" name="Rectangle 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3" name="Rectangle 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4" name="Rectangle 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5" name="Rectangle 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6" name="Rectangle 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7" name="Rectangle 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8" name="Rectangle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29" name="Rectangle 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0" name="Rectangle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1" name="Rectangl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2" name="Rectangle 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3" name="Rectangle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4" name="Rectangle 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5" name="Rectangle 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6" name="Rectangle 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7" name="Rectangle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8" name="Rectangle 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39" name="Rectangle 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0" name="Rectangle 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1" name="Rectangle 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2" name="Rectangle 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3" name="Rectangle 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4" name="Rectangle 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5" name="Rectangle 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6" name="Rectangle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7" name="Rectangle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8" name="Rectangle 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49" name="Rectangle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0" name="Rectangle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1" name="Rectangle 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2" name="Rectangle 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3" name="Rectangle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4" name="Rectangle 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5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6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7" name="Rectangle 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8" name="Rectangle 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59" name="Rectangle 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0" name="Rectangle 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1" name="Rectangle 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2" name="Rectangle 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3" name="Rectangle 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4" name="Rectangl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5" name="Rectangl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6" name="Rectangle 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7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8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69" name="Rectangl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0" name="Rectangle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1" name="Rectangle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2" name="Rectangl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3" name="Rectangl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4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5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6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7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8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79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0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1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2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3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4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5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6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7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8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89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0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1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2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3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4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5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6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7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8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299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0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1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2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3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4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5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6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7" name="Rectangle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8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09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0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1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2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3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4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5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6" name="Rectangle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7" name="Rectangle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8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19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0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1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2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3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4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5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6" name="Rectangle 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7" name="Rectangle 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8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29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0" name="Rectangle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1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2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3" name="Rectangle 1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4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5" name="Rectangle 1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6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7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8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39" name="Rectangle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0" name="Rectangle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1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2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3" name="Rectangle 1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4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5" name="Rectangle 1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6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7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8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49" name="Rectangle 1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0" name="Rectangle 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1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2" name="Rectangl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3" name="Rectangle 1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4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5" name="Rectangle 1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6" name="Rectangle 1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7" name="Rectangle 1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8" name="Rectangle 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59" name="Rectangle 1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0" name="Rectangle 1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1" name="Rectangle 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2" name="Rectangle 1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3" name="Rectangle 1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4" name="Rectangle 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5" name="Rectangle 1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6" name="Rectangle 1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7" name="Rectangle 1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8" name="Rectangle 1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69" name="Rectangle 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0" name="Rectangle 1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1" name="Rectangle 1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2" name="Rectangle 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3" name="Rectangle 1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4" name="Rectangle 1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5" name="Rectangle 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6" name="Rectangle 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7" name="Rectangle 1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8" name="Rectangle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79" name="Rectangle 1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0" name="Rectangle 1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1" name="Rectangle 1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2" name="Rectangle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3" name="Rectangle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4" name="Rectangle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5" name="Rectangle 1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6" name="Rectangle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7" name="Rectangle 1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8" name="Rectangle 1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89" name="Rectangl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0" name="Rectangl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1" name="Rectangle 1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2" name="Rectangl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3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4" name="Rectangle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5" name="Rectangle 1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6" name="Rectangle 1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7" name="Rectangle 1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8" name="Rectangle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399" name="Rectangle 1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0" name="Rectangle 2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1" name="Rectangle 2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2" name="Rectangle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3" name="Rectangle 2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4" name="Rectangle 2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5" name="Rectangle 2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6" name="Freeform 206"/>
                  <p:cNvSpPr>
                    <a:spLocks noChangeAspect="1"/>
                  </p:cNvSpPr>
                  <p:nvPr/>
                </p:nvSpPr>
                <p:spPr bwMode="auto">
                  <a:xfrm>
                    <a:off x="2173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407" name="Group 207"/>
                <p:cNvGrpSpPr>
                  <a:grpSpLocks noChangeAspect="1"/>
                </p:cNvGrpSpPr>
                <p:nvPr/>
              </p:nvGrpSpPr>
              <p:grpSpPr bwMode="auto">
                <a:xfrm>
                  <a:off x="2173" y="1673"/>
                  <a:ext cx="624" cy="397"/>
                  <a:chOff x="2173" y="1673"/>
                  <a:chExt cx="624" cy="397"/>
                </a:xfrm>
              </p:grpSpPr>
              <p:sp>
                <p:nvSpPr>
                  <p:cNvPr id="307408" name="Freeform 208"/>
                  <p:cNvSpPr>
                    <a:spLocks noChangeAspect="1"/>
                  </p:cNvSpPr>
                  <p:nvPr/>
                </p:nvSpPr>
                <p:spPr bwMode="auto">
                  <a:xfrm>
                    <a:off x="2173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09" name="Rectangle 2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0" name="Rectangle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1" name="Rectangle 2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2" name="Rectangle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3" name="Rectangle 2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4" name="Rectangle 2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5" name="Rectangle 2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6" name="Rectangle 2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7" name="Rectangle 2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8" name="Rectangle 2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19" name="Rectangle 2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0" name="Rectangle 2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1" name="Rectangle 2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2" name="Rectangle 2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3" name="Rectangle 2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4" name="Rectangle 2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5" name="Rectangle 2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6" name="Rectangle 2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7" name="Rectangle 2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8" name="Rectangle 2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29" name="Rectangle 2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0" name="Rectangle 2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1" name="Rectangle 2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2" name="Rectangle 2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3" name="Rectangle 2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4" name="Rectangle 2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5" name="Rectangle 2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6" name="Rectangle 2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7" name="Rectangle 2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8" name="Rectangle 2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39" name="Rectangle 2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0" name="Rectangle 2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1" name="Rectangle 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2" name="Rectangle 2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3" name="Rectangle 2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4" name="Rectangle 2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5" name="Rectangle 2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6" name="Rectangle 2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7" name="Rectangle 2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8" name="Rectangle 2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49" name="Rectangle 2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0" name="Rectangle 2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1" name="Rectangle 2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2" name="Rectangle 2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3" name="Rectangle 2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4" name="Rectangle 2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5" name="Rectangle 2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6" name="Rectangle 2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7" name="Rectangl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8" name="Rectangl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59" name="Rectangle 2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0" name="Rectangl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1" name="Rectangl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2" name="Rectangle 2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3" name="Rectangle 2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4" name="Rectangle 2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5" name="Rectangle 2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6" name="Rectangle 2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7" name="Rectangle 2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8" name="Rectangle 2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69" name="Rectangle 2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0" name="Rectangle 2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1" name="Rectangl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2" name="Rectangl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3" name="Rectangle 2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4" name="Rectangl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5" name="Rectangl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6" name="Rectangle 2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7" name="Rectangle 2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8" name="Rectangl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79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0" name="Rectangle 2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1" name="Rectangl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2" name="Rectangle 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3" name="Rectangle 2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4" name="Rectangle 2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5" name="Rectangle 2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6" name="Rectangle 2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7" name="Rectangle 2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8" name="Rectangle 2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89" name="Rectangle 2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0" name="Rectangle 2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1" name="Rectangle 2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2" name="Rectangle 2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3" name="Rectangle 2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4" name="Rectangle 2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5" name="Rectangle 2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6" name="Rectangle 2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7" name="Rectangle 2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8" name="Rectangle 2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499" name="Rectangle 2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0" name="Rectangle 3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1" name="Rectangle 3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2" name="Rectangle 3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3" name="Rectangle 3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4" name="Rectangle 3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5" name="Rectangle 3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6" name="Rectangle 3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7" name="Rectangle 3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8" name="Rectangle 3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09" name="Rectangle 3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0" name="Rectangle 3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1" name="Rectangle 3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2" name="Rectangle 3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3" name="Rectangle 3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4" name="Rectangle 3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5" name="Rectangle 3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6" name="Rectangle 3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7" name="Rectangle 3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8" name="Rectangle 3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19" name="Rectangle 3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0" name="Rectangle 3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1" name="Rectangle 3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2" name="Rectangle 3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3" name="Rectangle 3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4" name="Rectangle 3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5" name="Rectangle 3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6" name="Rectangle 3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7" name="Rectangle 3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8" name="Rectangle 3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29" name="Rectangle 3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0" name="Rectangle 3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1" name="Rectangle 3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2" name="Rectangle 3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3" name="Rectangle 3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4" name="Rectangle 3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5" name="Rectangle 3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6" name="Rectangl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7" name="Rectangl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8" name="Rectangle 3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39" name="Rectangl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0" name="Rectangl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1" name="Rectangle 3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2" name="Rectangle 3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3" name="Rectangle 3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4" name="Rectangle 3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5" name="Rectangle 3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6" name="Rectangle 3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7" name="Rectangle 3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8" name="Rectangle 3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49" name="Rectangle 3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0" name="Rectangle 3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1" name="Rectangle 3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2" name="Rectangle 3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3" name="Rectangle 3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4" name="Rectangle 3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5" name="Rectangle 3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6" name="Rectangle 3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7" name="Rectangle 3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8" name="Rectangle 3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59" name="Rectangle 3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0" name="Rectangle 3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1" name="Rectangle 3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2" name="Rectangle 3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3" name="Rectangle 3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4" name="Rectangle 3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5" name="Rectangle 3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6" name="Rectangle 3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7" name="Rectangle 3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8" name="Rectangle 3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69" name="Rectangle 3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0" name="Rectangle 3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1" name="Rectangle 3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2" name="Rectangle 3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3" name="Rectangle 3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4" name="Rectangle 3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5" name="Rectangle 3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6" name="Rectangle 3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7" name="Rectangle 3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8" name="Rectangle 3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79" name="Rectangle 3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0" name="Rectangle 3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1" name="Rectangle 3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2" name="Rectangle 3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3" name="Rectangle 3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4" name="Rectangle 3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5" name="Rectangle 3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6" name="Rectangle 3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7" name="Rectangle 3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8" name="Rectangle 3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89" name="Rectangle 3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0" name="Rectangle 3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1" name="Rectangle 3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2" name="Rectangle 3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3" name="Rectangl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4" name="Rectangl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5" name="Rectangle 3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6" name="Rectangl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7" name="Rectangl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8" name="Rectangle 3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599" name="Rectangle 3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0" name="Rectangl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1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2" name="Rectangle 4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3" name="Rectangl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4" name="Rectangl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5" name="Rectangle 4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6" name="Rectangle 4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07" name="Rectangle 4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7608" name="Freeform 408"/>
              <p:cNvSpPr>
                <a:spLocks noChangeAspect="1"/>
              </p:cNvSpPr>
              <p:nvPr/>
            </p:nvSpPr>
            <p:spPr bwMode="auto">
              <a:xfrm>
                <a:off x="2173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2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1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8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2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7609" name="Group 409"/>
            <p:cNvGrpSpPr>
              <a:grpSpLocks noChangeAspect="1"/>
            </p:cNvGrpSpPr>
            <p:nvPr/>
          </p:nvGrpSpPr>
          <p:grpSpPr bwMode="auto">
            <a:xfrm>
              <a:off x="3004" y="2708"/>
              <a:ext cx="624" cy="397"/>
              <a:chOff x="2691" y="1673"/>
              <a:chExt cx="624" cy="397"/>
            </a:xfrm>
          </p:grpSpPr>
          <p:grpSp>
            <p:nvGrpSpPr>
              <p:cNvPr id="307610" name="Group 410"/>
              <p:cNvGrpSpPr>
                <a:grpSpLocks noChangeAspect="1"/>
              </p:cNvGrpSpPr>
              <p:nvPr/>
            </p:nvGrpSpPr>
            <p:grpSpPr bwMode="auto">
              <a:xfrm>
                <a:off x="2691" y="1673"/>
                <a:ext cx="624" cy="397"/>
                <a:chOff x="2691" y="1673"/>
                <a:chExt cx="624" cy="397"/>
              </a:xfrm>
            </p:grpSpPr>
            <p:grpSp>
              <p:nvGrpSpPr>
                <p:cNvPr id="307611" name="Group 411"/>
                <p:cNvGrpSpPr>
                  <a:grpSpLocks noChangeAspect="1"/>
                </p:cNvGrpSpPr>
                <p:nvPr/>
              </p:nvGrpSpPr>
              <p:grpSpPr bwMode="auto">
                <a:xfrm>
                  <a:off x="2691" y="1673"/>
                  <a:ext cx="624" cy="397"/>
                  <a:chOff x="2691" y="1673"/>
                  <a:chExt cx="624" cy="397"/>
                </a:xfrm>
              </p:grpSpPr>
              <p:sp>
                <p:nvSpPr>
                  <p:cNvPr id="307612" name="Rectangle 4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3" name="Rectangle 4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4" name="Rectangle 4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5" name="Rectangle 4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6" name="Rectangle 4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7" name="Rectangle 4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8" name="Rectangle 4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19" name="Rectangle 4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0" name="Rectangle 4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1" name="Rectangle 4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2" name="Rectangle 4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3" name="Rectangle 4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4" name="Rectangl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5" name="Rectangl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6" name="Rectangle 4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7" name="Rectangl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8" name="Rectangle 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29" name="Rectangle 4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0" name="Rectangle 4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1" name="Rectangl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2" name="Rectangl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3" name="Rectangle 4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4" name="Rectangl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5" name="Rectangl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6" name="Rectangle 4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7" name="Rectangle 4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8" name="Rectangl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39" name="Rectangl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0" name="Rectangle 4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1" name="Rectangle 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2" name="Rectangl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3" name="Rectangle 4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4" name="Rectangle 4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5" name="Rectangl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6" name="Rectangl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7" name="Rectangle 4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8" name="Rectangl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49" name="Rectangl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0" name="Rectangle 4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1" name="Rectangle 4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2" name="Rectangle 4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3" name="Rectangle 4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4" name="Rectangle 4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5" name="Rectangle 4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6" name="Rectangle 4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7" name="Rectangle 4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8" name="Rectangle 4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59" name="Rectangle 4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0" name="Rectangle 4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1" name="Rectangle 4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2" name="Rectangl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3" name="Rectangl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4" name="Rectangle 4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5" name="Rectangl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6" name="Rectangl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7" name="Rectangle 4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8" name="Rectangle 4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69" name="Rectangle 4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0" name="Rectangle 4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1" name="Rectangle 4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2" name="Rectangle 4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3" name="Rectangle 4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4" name="Rectangle 4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5" name="Rectangle 4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6" name="Rectangle 4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7" name="Rectangle 4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8" name="Rectangle 4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79" name="Rectangle 4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0" name="Rectangle 4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1" name="Rectangle 4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2" name="Rectangle 4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3" name="Rectangle 4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4" name="Rectangle 4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5" name="Rectangle 4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6" name="Rectangle 4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7" name="Rectangle 4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8" name="Rectangle 4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9" name="Rectangle 4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0" name="Rectangle 4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1" name="Rectangle 4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2" name="Rectangle 4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3" name="Rectangle 4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4" name="Rectangle 4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5" name="Rectangle 4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6" name="Rectangle 4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7" name="Rectangle 4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8" name="Rectangle 4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99" name="Rectangle 4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0" name="Rectangle 5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1" name="Rectangle 5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2" name="Rectangle 5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3" name="Rectangle 5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4" name="Rectangl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5" name="Rectangl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6" name="Rectangle 5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7" name="Rectangle 5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8" name="Rectangle 5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09" name="Rectangle 5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0" name="Rectangle 5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1" name="Rectangle 5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2" name="Rectangle 5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3" name="Rectangle 5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4" name="Rectangle 5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5" name="Rectangle 5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6" name="Rectangle 5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7" name="Rectangl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8" name="Rectangl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9" name="Rectangle 5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0" name="Rectangle 5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1" name="Rectangle 5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2" name="Rectangle 5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3" name="Rectangl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4" name="Rectangl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5" name="Rectangle 5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6" name="Rectangl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7" name="Rectangl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8" name="Rectangle 5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29" name="Rectangle 5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0" name="Rectangle 5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1" name="Rectangle 5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2" name="Rectangle 5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3" name="Rectangl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4" name="Rectangl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5" name="Rectangle 5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6" name="Rectangl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7" name="Rectangl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8" name="Rectangle 5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39" name="Rectangle 5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0" name="Rectangl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1" name="Rectangl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2" name="Rectangle 5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3" name="Rectangl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4" name="Rectangl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5" name="Rectangle 5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6" name="Rectangle 5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7" name="Rectangle 5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8" name="Rectangle 5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9" name="Rectangle 5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0" name="Rectangle 5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1" name="Rectangle 5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2" name="Rectangle 5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3" name="Rectangle 5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4" name="Rectangle 5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5" name="Rectangle 5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6" name="Rectangle 5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7" name="Rectangle 5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8" name="Rectangle 5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59" name="Rectangle 5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0" name="Rectangle 5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1" name="Rectangle 5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2" name="Rectangle 5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3" name="Rectangle 5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4" name="Rectangle 5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5" name="Rectangle 5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6" name="Rectangle 5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7" name="Rectangle 5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8" name="Rectangle 5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69" name="Rectangle 5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0" name="Rectangle 5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1" name="Rectangle 5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2" name="Rectangle 5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3" name="Rectangle 5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4" name="Rectangle 5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5" name="Rectangle 5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6" name="Rectangle 5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7" name="Rectangle 5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8" name="Rectangle 5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9" name="Rectangle 5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0" name="Rectangle 5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1" name="Rectangle 5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2" name="Rectangle 5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3" name="Rectangle 5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4" name="Rectangle 5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5" name="Rectangle 5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6" name="Rectangle 5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7" name="Rectangle 5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8" name="Rectangle 5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89" name="Rectangle 5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0" name="Rectangle 5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1" name="Rectangle 5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2" name="Rectangle 5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3" name="Rectangle 5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4" name="Rectangle 5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5" name="Rectangle 5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6" name="Rectangle 5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7" name="Rectangle 5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8" name="Rectangle 5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99" name="Rectangle 5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0" name="Rectangle 6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1" name="Rectangle 6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2" name="Rectangle 6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3" name="Rectangle 6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4" name="Rectangle 6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5" name="Rectangle 6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6" name="Rectangle 6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7" name="Rectangle 6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8" name="Rectangle 6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9" name="Rectangle 6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0" name="Rectangle 6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1" name="Freeform 611"/>
                  <p:cNvSpPr>
                    <a:spLocks noChangeAspect="1"/>
                  </p:cNvSpPr>
                  <p:nvPr/>
                </p:nvSpPr>
                <p:spPr bwMode="auto">
                  <a:xfrm>
                    <a:off x="2691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812" name="Group 612"/>
                <p:cNvGrpSpPr>
                  <a:grpSpLocks noChangeAspect="1"/>
                </p:cNvGrpSpPr>
                <p:nvPr/>
              </p:nvGrpSpPr>
              <p:grpSpPr bwMode="auto">
                <a:xfrm>
                  <a:off x="2691" y="1673"/>
                  <a:ext cx="624" cy="397"/>
                  <a:chOff x="2691" y="1673"/>
                  <a:chExt cx="624" cy="397"/>
                </a:xfrm>
              </p:grpSpPr>
              <p:sp>
                <p:nvSpPr>
                  <p:cNvPr id="307813" name="Freeform 613"/>
                  <p:cNvSpPr>
                    <a:spLocks noChangeAspect="1"/>
                  </p:cNvSpPr>
                  <p:nvPr/>
                </p:nvSpPr>
                <p:spPr bwMode="auto">
                  <a:xfrm>
                    <a:off x="2691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4" name="Rectangle 6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5" name="Rectangle 6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6" name="Rectangle 6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7" name="Rectangle 6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8" name="Rectangle 6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19" name="Rectangle 6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0" name="Rectangle 6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1" name="Rectangle 6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2" name="Rectangle 6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3" name="Rectangle 6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4" name="Rectangle 6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5" name="Rectangle 6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6" name="Rectangle 6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7" name="Rectangle 6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8" name="Rectangle 6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29" name="Rectangle 6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0" name="Rectangle 6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1" name="Rectangle 6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2" name="Rectangle 6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3" name="Rectangle 6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4" name="Rectangle 6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5" name="Rectangle 6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6" name="Rectangle 6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7" name="Rectangle 6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8" name="Rectangle 6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9" name="Rectangle 6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0" name="Rectangle 6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1" name="Rectangle 6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2" name="Rectangle 6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3" name="Rectangle 6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4" name="Rectangle 6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5" name="Rectangle 6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6" name="Rectangle 6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7" name="Rectangle 6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8" name="Rectangle 6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49" name="Rectangle 6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0" name="Rectangle 6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1" name="Rectangle 6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2" name="Rectangle 6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3" name="Rectangle 6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4" name="Rectangle 6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5" name="Rectangle 6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6" name="Rectangle 6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7" name="Rectangle 6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8" name="Rectangle 6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59" name="Rectangle 6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0" name="Rectangle 6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1" name="Rectangle 6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2" name="Rectangle 6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3" name="Rectangle 6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4" name="Rectangle 6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5" name="Rectangle 6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6" name="Rectangle 6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7" name="Rectangle 6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8" name="Rectangle 6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9" name="Rectangle 6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0" name="Rectangle 6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1" name="Rectangle 6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2" name="Rectangle 6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3" name="Rectangle 6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4" name="Rectangle 6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5" name="Rectangle 6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6" name="Rectangle 6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7" name="Rectangle 6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8" name="Rectangle 6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79" name="Rectangle 6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0" name="Rectangle 6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1" name="Rectangle 6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2" name="Rectangle 6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3" name="Rectangle 6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4" name="Rectangle 6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5" name="Rectangle 6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6" name="Rectangle 6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7" name="Rectangle 6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8" name="Rectangle 6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89" name="Rectangle 6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0" name="Rectangle 6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1" name="Rectangle 6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2" name="Rectangle 6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3" name="Rectangle 6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4" name="Rectangle 6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5" name="Rectangle 6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6" name="Rectangle 6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7" name="Rectangle 6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8" name="Rectangle 6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9" name="Rectangle 6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0" name="Rectangle 7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1" name="Rectangle 7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2" name="Rectangle 7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3" name="Rectangle 7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4" name="Rectangle 7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5" name="Rectangle 7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6" name="Rectangle 7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7" name="Rectangle 7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8" name="Rectangle 7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09" name="Rectangle 7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0" name="Rectangle 7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1" name="Rectangle 7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2" name="Rectangle 7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3" name="Rectangle 7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4" name="Rectangle 7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5" name="Rectangle 7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6" name="Rectangle 7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7" name="Rectangle 7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8" name="Rectangle 7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19" name="Rectangle 7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0" name="Rectangle 7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1" name="Rectangle 7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2" name="Rectangle 7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3" name="Rectangle 7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4" name="Rectangle 7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5" name="Rectangle 7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6" name="Rectangle 7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7" name="Rectangle 7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8" name="Rectangle 7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29" name="Rectangle 7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0" name="Rectangle 7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1" name="Rectangle 7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2" name="Rectangle 7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3" name="Rectangle 7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4" name="Rectangle 7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5" name="Rectangle 7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6" name="Rectangle 7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7" name="Rectangle 7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8" name="Rectangle 7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39" name="Rectangle 7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0" name="Rectangle 7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1" name="Rectangle 7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2" name="Rectangle 7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3" name="Rectangle 7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4" name="Rectangle 7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5" name="Rectangle 7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6" name="Rectangle 7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7" name="Rectangle 7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8" name="Rectangle 7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49" name="Rectangle 7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0" name="Rectangle 7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1" name="Rectangle 7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2" name="Rectangle 7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3" name="Rectangle 7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4" name="Rectangle 7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5" name="Rectangle 7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6" name="Rectangle 7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7" name="Rectangle 7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8" name="Rectangle 7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59" name="Rectangle 7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0" name="Rectangle 7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1" name="Rectangle 7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2" name="Rectangle 7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3" name="Rectangle 7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4" name="Rectangle 7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5" name="Rectangle 7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6" name="Rectangle 7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7" name="Rectangle 7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8" name="Rectangle 7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69" name="Rectangle 7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0" name="Rectangle 7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1" name="Rectangle 7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2" name="Rectangle 7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3" name="Rectangle 7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4" name="Rectangle 7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5" name="Rectangle 7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6" name="Rectangle 7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7" name="Rectangle 7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8" name="Rectangle 7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79" name="Rectangle 7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0" name="Rectangle 7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1" name="Rectangle 7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2" name="Rectangle 7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3" name="Rectangle 7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4" name="Rectangle 7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5" name="Rectangle 7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6" name="Rectangle 7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7" name="Rectangle 7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8" name="Rectangle 7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89" name="Rectangle 7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0" name="Rectangle 7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1" name="Rectangle 7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2" name="Rectangle 7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3" name="Rectangle 7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4" name="Rectangle 7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5" name="Rectangle 7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6" name="Rectangle 7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7" name="Rectangle 7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8" name="Rectangle 7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999" name="Rectangle 7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0" name="Rectangle 8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1" name="Rectangle 8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2" name="Rectangle 8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3" name="Rectangle 8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4" name="Rectangle 8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5" name="Rectangle 8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6" name="Rectangle 8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7" name="Rectangle 8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8" name="Rectangle 8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9" name="Rectangle 8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10" name="Rectangle 8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11" name="Rectangle 8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12" name="Rectangle 8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8013" name="Freeform 813"/>
              <p:cNvSpPr>
                <a:spLocks noChangeAspect="1"/>
              </p:cNvSpPr>
              <p:nvPr/>
            </p:nvSpPr>
            <p:spPr bwMode="auto">
              <a:xfrm>
                <a:off x="2691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2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0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8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2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8014" name="Group 814"/>
            <p:cNvGrpSpPr>
              <a:grpSpLocks noChangeAspect="1"/>
            </p:cNvGrpSpPr>
            <p:nvPr/>
          </p:nvGrpSpPr>
          <p:grpSpPr bwMode="auto">
            <a:xfrm>
              <a:off x="3522" y="2708"/>
              <a:ext cx="624" cy="397"/>
              <a:chOff x="3209" y="1673"/>
              <a:chExt cx="624" cy="397"/>
            </a:xfrm>
          </p:grpSpPr>
          <p:grpSp>
            <p:nvGrpSpPr>
              <p:cNvPr id="308015" name="Group 815"/>
              <p:cNvGrpSpPr>
                <a:grpSpLocks noChangeAspect="1"/>
              </p:cNvGrpSpPr>
              <p:nvPr/>
            </p:nvGrpSpPr>
            <p:grpSpPr bwMode="auto">
              <a:xfrm>
                <a:off x="3209" y="1673"/>
                <a:ext cx="624" cy="397"/>
                <a:chOff x="3209" y="1673"/>
                <a:chExt cx="624" cy="397"/>
              </a:xfrm>
            </p:grpSpPr>
            <p:grpSp>
              <p:nvGrpSpPr>
                <p:cNvPr id="308016" name="Group 816"/>
                <p:cNvGrpSpPr>
                  <a:grpSpLocks noChangeAspect="1"/>
                </p:cNvGrpSpPr>
                <p:nvPr/>
              </p:nvGrpSpPr>
              <p:grpSpPr bwMode="auto">
                <a:xfrm>
                  <a:off x="3209" y="1673"/>
                  <a:ext cx="624" cy="397"/>
                  <a:chOff x="3209" y="1673"/>
                  <a:chExt cx="624" cy="397"/>
                </a:xfrm>
              </p:grpSpPr>
              <p:sp>
                <p:nvSpPr>
                  <p:cNvPr id="308017" name="Rectangle 8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18" name="Rectangle 8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19" name="Rectangle 8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0" name="Rectangle 8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1" name="Rectangle 8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2" name="Rectangle 8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3" name="Rectangle 8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4" name="Rectangle 8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5" name="Rectangle 8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6" name="Rectangle 8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7" name="Rectangle 8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8" name="Rectangle 8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29" name="Rectangle 8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0" name="Rectangle 8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1" name="Rectangle 8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2" name="Rectangle 8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3" name="Rectangle 8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4" name="Rectangle 8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5" name="Rectangle 8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6" name="Rectangle 8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7" name="Rectangle 8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8" name="Rectangle 8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9" name="Rectangle 8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0" name="Rectangle 8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1" name="Rectangle 8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2" name="Rectangle 8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3" name="Rectangle 8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4" name="Rectangle 8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5" name="Rectangle 8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6" name="Rectangle 8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7" name="Rectangle 8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8" name="Rectangle 8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49" name="Rectangle 8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0" name="Rectangle 8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1" name="Rectangle 8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2" name="Rectangle 8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3" name="Rectangle 8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4" name="Rectangle 8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5" name="Rectangle 8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6" name="Rectangle 8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7" name="Rectangle 8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8" name="Rectangle 8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59" name="Rectangle 8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0" name="Rectangle 8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1" name="Rectangle 8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2" name="Rectangle 8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3" name="Rectangle 8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4" name="Rectangle 8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5" name="Rectangle 8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6" name="Rectangle 8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7" name="Rectangle 8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8" name="Rectangle 8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9" name="Rectangle 8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0" name="Rectangle 8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1" name="Rectangle 8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2" name="Rectangle 8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3" name="Rectangle 8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4" name="Rectangle 8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5" name="Rectangle 8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6" name="Rectangle 8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7" name="Rectangle 8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8" name="Rectangle 8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79" name="Rectangle 8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0" name="Rectangle 8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1" name="Rectangle 8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2" name="Rectangle 8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3" name="Rectangle 8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4" name="Rectangle 8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5" name="Rectangle 8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6" name="Rectangle 8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7" name="Rectangle 8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8" name="Rectangle 8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89" name="Rectangle 8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0" name="Rectangle 8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1" name="Rectangle 8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2" name="Rectangle 8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3" name="Rectangle 8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4" name="Rectangle 8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5" name="Rectangle 8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6" name="Rectangle 8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7" name="Rectangle 8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8" name="Rectangle 8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9" name="Rectangle 8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0" name="Rectangle 9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1" name="Rectangle 9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2" name="Rectangle 9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3" name="Rectangle 9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4" name="Rectangle 9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5" name="Rectangle 9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6" name="Rectangle 9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7" name="Rectangle 9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8" name="Rectangle 9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09" name="Rectangle 9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0" name="Rectangle 9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1" name="Rectangle 9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2" name="Rectangle 9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3" name="Rectangle 9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4" name="Rectangle 9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5" name="Rectangle 9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6" name="Rectangle 9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7" name="Rectangle 9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8" name="Rectangle 9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19" name="Rectangle 9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0" name="Rectangle 9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1" name="Rectangle 9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2" name="Rectangle 9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3" name="Rectangle 9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4" name="Rectangle 9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5" name="Rectangle 9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6" name="Rectangle 9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7" name="Rectangle 9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8" name="Rectangle 9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29" name="Rectangle 9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0" name="Rectangle 9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1" name="Rectangle 9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2" name="Rectangle 9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3" name="Rectangle 9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4" name="Rectangle 9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5" name="Rectangle 9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6" name="Rectangle 9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7" name="Rectangle 9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8" name="Rectangle 9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39" name="Rectangle 9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0" name="Rectangle 9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1" name="Rectangle 9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2" name="Rectangle 9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3" name="Rectangle 9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4" name="Rectangle 9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5" name="Rectangle 9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6" name="Rectangle 9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7" name="Rectangle 9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8" name="Rectangle 9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49" name="Rectangle 9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0" name="Rectangle 9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1" name="Rectangle 9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2" name="Rectangle 9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3" name="Rectangle 9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4" name="Rectangle 9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5" name="Rectangle 9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6" name="Rectangle 9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7" name="Rectangle 9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8" name="Rectangle 9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59" name="Rectangle 9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0" name="Rectangle 9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1" name="Rectangle 9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2" name="Rectangle 9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3" name="Rectangle 9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4" name="Rectangle 9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5" name="Rectangle 9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6" name="Rectangle 9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7" name="Rectangle 9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8" name="Rectangle 9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69" name="Rectangle 9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0" name="Rectangle 9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1" name="Rectangle 9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2" name="Rectangle 9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3" name="Rectangle 9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4" name="Rectangle 9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5" name="Rectangle 9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6" name="Rectangle 9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7" name="Rectangle 9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8" name="Rectangle 9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79" name="Rectangle 9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0" name="Rectangle 9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1" name="Rectangle 9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2" name="Rectangle 9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3" name="Rectangle 9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4" name="Rectangle 9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5" name="Rectangle 9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6" name="Rectangle 9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7" name="Rectangle 9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8" name="Rectangle 9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89" name="Rectangle 9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0" name="Rectangle 9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1" name="Rectangle 9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2" name="Rectangle 9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3" name="Rectangle 9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4" name="Rectangle 9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5" name="Rectangle 9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6" name="Rectangle 9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7" name="Rectangle 9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8" name="Rectangle 9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199" name="Rectangle 9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0" name="Rectangle 10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1" name="Rectangle 10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2" name="Rectangle 10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3" name="Rectangle 10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4" name="Rectangle 10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5" name="Rectangle 10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6" name="Rectangle 10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7" name="Rectangle 10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8" name="Rectangle 10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09" name="Rectangle 10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0" name="Rectangle 10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1" name="Rectangle 10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2" name="Rectangle 10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3" name="Rectangle 10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4" name="Rectangle 10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5" name="Rectangle 10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6" name="Freeform 1016"/>
                  <p:cNvSpPr>
                    <a:spLocks noChangeAspect="1"/>
                  </p:cNvSpPr>
                  <p:nvPr/>
                </p:nvSpPr>
                <p:spPr bwMode="auto">
                  <a:xfrm>
                    <a:off x="3209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1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7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1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8217" name="Group 1017"/>
                <p:cNvGrpSpPr>
                  <a:grpSpLocks noChangeAspect="1"/>
                </p:cNvGrpSpPr>
                <p:nvPr/>
              </p:nvGrpSpPr>
              <p:grpSpPr bwMode="auto">
                <a:xfrm>
                  <a:off x="3209" y="1673"/>
                  <a:ext cx="624" cy="397"/>
                  <a:chOff x="3209" y="1673"/>
                  <a:chExt cx="624" cy="397"/>
                </a:xfrm>
              </p:grpSpPr>
              <p:sp>
                <p:nvSpPr>
                  <p:cNvPr id="308218" name="Freeform 1018"/>
                  <p:cNvSpPr>
                    <a:spLocks noChangeAspect="1"/>
                  </p:cNvSpPr>
                  <p:nvPr/>
                </p:nvSpPr>
                <p:spPr bwMode="auto">
                  <a:xfrm>
                    <a:off x="3209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1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7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1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19" name="Rectangle 10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0" name="Rectangle 10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1" name="Rectangle 10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2" name="Rectangle 10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3" name="Rectangle 10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4" name="Rectangle 10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5" name="Rectangle 10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6" name="Rectangle 10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7" name="Rectangle 10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8" name="Rectangle 10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29" name="Rectangle 10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0" name="Rectangle 10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1" name="Rectangle 10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2" name="Rectangle 10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3" name="Rectangle 10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4" name="Rectangle 10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5" name="Rectangle 10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6" name="Rectangle 10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7" name="Rectangle 10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8" name="Rectangle 10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39" name="Rectangle 10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0" name="Rectangle 10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1" name="Rectangle 10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2" name="Rectangle 10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3" name="Rectangle 10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4" name="Rectangle 10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5" name="Rectangle 10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6" name="Rectangle 10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7" name="Rectangle 10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8" name="Rectangle 10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49" name="Rectangle 10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0" name="Rectangle 10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1" name="Rectangle 10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2" name="Rectangle 10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3" name="Rectangle 10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4" name="Rectangle 10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5" name="Rectangle 10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6" name="Rectangle 10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7" name="Rectangle 10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8" name="Rectangle 10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59" name="Rectangle 10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0" name="Rectangle 10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1" name="Rectangle 10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2" name="Rectangle 10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3" name="Rectangle 10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4" name="Rectangle 10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5" name="Rectangle 10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6" name="Rectangle 10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7" name="Rectangle 10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8" name="Rectangle 10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69" name="Rectangle 10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0" name="Rectangle 10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1" name="Rectangle 10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2" name="Rectangle 10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3" name="Rectangle 10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4" name="Rectangle 10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5" name="Rectangle 10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6" name="Rectangle 10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7" name="Rectangle 10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8" name="Rectangle 10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79" name="Rectangle 10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0" name="Rectangle 10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1" name="Rectangle 10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2" name="Rectangle 10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3" name="Rectangle 10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4" name="Rectangle 10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5" name="Rectangle 10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6" name="Rectangle 10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7" name="Rectangle 10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8" name="Rectangle 10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89" name="Rectangle 10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0" name="Rectangle 10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1" name="Rectangle 10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2" name="Rectangle 10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3" name="Rectangle 10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4" name="Rectangle 10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5" name="Rectangle 10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6" name="Rectangle 10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7" name="Rectangle 10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8" name="Rectangle 10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299" name="Rectangle 10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0" name="Rectangle 1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1" name="Rectangle 1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2" name="Rectangle 1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3" name="Rectangle 1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4" name="Rectangle 1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5" name="Rectangle 1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6" name="Rectangle 1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7" name="Rectangle 1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8" name="Rectangle 1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09" name="Rectangle 1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0" name="Rectangle 1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1" name="Rectangle 1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2" name="Rectangle 1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3" name="Rectangle 1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4" name="Rectangle 1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5" name="Rectangle 1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6" name="Rectangle 1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7" name="Rectangle 1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8" name="Rectangle 1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19" name="Rectangle 1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0" name="Rectangle 1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1" name="Rectangle 1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2" name="Rectangle 1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3" name="Rectangle 1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4" name="Rectangle 1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5" name="Rectangle 1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6" name="Rectangle 1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7" name="Rectangle 1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8" name="Rectangle 1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29" name="Rectangle 1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0" name="Rectangle 1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1" name="Rectangle 1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2" name="Rectangle 1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3" name="Rectangle 11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4" name="Rectangle 1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5" name="Rectangle 11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6" name="Rectangle 1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7" name="Rectangle 1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8" name="Rectangle 1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39" name="Rectangle 1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0" name="Rectangle 1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1" name="Rectangle 1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2" name="Rectangle 1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3" name="Rectangle 11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4" name="Rectangle 1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5" name="Rectangle 11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6" name="Rectangle 1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7" name="Rectangle 1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8" name="Rectangle 1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49" name="Rectangle 11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0" name="Rectangle 1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1" name="Rectangle 1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2" name="Rectangle 1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3" name="Rectangle 11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4" name="Rectangle 1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5" name="Rectangle 11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6" name="Rectangle 11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7" name="Rectangle 11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8" name="Rectangle 1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59" name="Rectangle 11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0" name="Rectangle 11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1" name="Rectangle 1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2" name="Rectangle 11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3" name="Rectangle 11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4" name="Rectangle 1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5" name="Rectangle 11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6" name="Rectangle 11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7" name="Rectangle 11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8" name="Rectangle 11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69" name="Rectangle 1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0" name="Rectangle 11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1" name="Rectangle 11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2" name="Rectangle 1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3" name="Rectangle 11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4" name="Rectangle 11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5" name="Rectangle 1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6" name="Rectangle 1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7" name="Rectangle 11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8" name="Rectangle 1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79" name="Rectangle 11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0" name="Rectangle 11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1" name="Rectangle 11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2" name="Rectangle 1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3" name="Rectangle 1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4" name="Rectangle 1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5" name="Rectangle 11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6" name="Rectangle 1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7" name="Rectangle 11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8" name="Rectangle 11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89" name="Rectangle 1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0" name="Rectangle 1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1" name="Rectangle 11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2" name="Rectangle 1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3" name="Rectangle 1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4" name="Rectangle 1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5" name="Rectangle 11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6" name="Rectangle 11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7" name="Rectangle 11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8" name="Rectangle 1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399" name="Rectangle 11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0" name="Rectangle 12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1" name="Rectangle 12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2" name="Rectangle 1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3" name="Rectangle 12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4" name="Rectangle 12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5" name="Rectangle 12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6" name="Rectangle 1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7" name="Rectangle 12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8" name="Rectangle 12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09" name="Rectangle 12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0" name="Rectangle 1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1" name="Rectangle 12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2" name="Rectangle 1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3" name="Rectangle 12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4" name="Rectangle 12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5" name="Rectangle 12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6" name="Rectangle 12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17" name="Rectangle 12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8418" name="Freeform 1218"/>
              <p:cNvSpPr>
                <a:spLocks noChangeAspect="1"/>
              </p:cNvSpPr>
              <p:nvPr/>
            </p:nvSpPr>
            <p:spPr bwMode="auto">
              <a:xfrm>
                <a:off x="3209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1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0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7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1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8419" name="Group 1219"/>
            <p:cNvGrpSpPr>
              <a:grpSpLocks noChangeAspect="1"/>
            </p:cNvGrpSpPr>
            <p:nvPr/>
          </p:nvGrpSpPr>
          <p:grpSpPr bwMode="auto">
            <a:xfrm>
              <a:off x="1968" y="2708"/>
              <a:ext cx="624" cy="397"/>
              <a:chOff x="1655" y="1673"/>
              <a:chExt cx="624" cy="397"/>
            </a:xfrm>
          </p:grpSpPr>
          <p:grpSp>
            <p:nvGrpSpPr>
              <p:cNvPr id="308420" name="Group 1220"/>
              <p:cNvGrpSpPr>
                <a:grpSpLocks noChangeAspect="1"/>
              </p:cNvGrpSpPr>
              <p:nvPr/>
            </p:nvGrpSpPr>
            <p:grpSpPr bwMode="auto">
              <a:xfrm>
                <a:off x="1655" y="1673"/>
                <a:ext cx="624" cy="397"/>
                <a:chOff x="1655" y="1673"/>
                <a:chExt cx="624" cy="397"/>
              </a:xfrm>
            </p:grpSpPr>
            <p:grpSp>
              <p:nvGrpSpPr>
                <p:cNvPr id="308421" name="Group 1221"/>
                <p:cNvGrpSpPr>
                  <a:grpSpLocks noChangeAspect="1"/>
                </p:cNvGrpSpPr>
                <p:nvPr/>
              </p:nvGrpSpPr>
              <p:grpSpPr bwMode="auto">
                <a:xfrm>
                  <a:off x="1655" y="1673"/>
                  <a:ext cx="624" cy="397"/>
                  <a:chOff x="1655" y="1673"/>
                  <a:chExt cx="624" cy="397"/>
                </a:xfrm>
              </p:grpSpPr>
              <p:sp>
                <p:nvSpPr>
                  <p:cNvPr id="308422" name="Rectangle 12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3" name="Rectangle 12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4" name="Rectangle 12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5" name="Rectangle 12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6" name="Rectangle 12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7" name="Rectangle 12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8" name="Rectangle 12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29" name="Rectangle 12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0" name="Rectangle 12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1" name="Rectangle 12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2" name="Rectangle 12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3" name="Rectangle 12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4" name="Rectangle 12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5" name="Rectangle 12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6" name="Rectangle 12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7" name="Rectangle 12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8" name="Rectangle 12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39" name="Rectangle 12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0" name="Rectangle 12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1" name="Rectangle 1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2" name="Rectangle 12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3" name="Rectangle 12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4" name="Rectangle 12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5" name="Rectangle 12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6" name="Rectangle 12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7" name="Rectangle 12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8" name="Rectangle 12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49" name="Rectangle 12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0" name="Rectangle 12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1" name="Rectangle 12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2" name="Rectangle 12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3" name="Rectangle 12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4" name="Rectangle 12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5" name="Rectangle 12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6" name="Rectangle 12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7" name="Rectangle 1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8" name="Rectangle 1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59" name="Rectangle 12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0" name="Rectangle 1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1" name="Rectangle 1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2" name="Rectangle 12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3" name="Rectangle 12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4" name="Rectangle 12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5" name="Rectangle 12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6" name="Rectangle 12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7" name="Rectangle 12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8" name="Rectangle 12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69" name="Rectangle 12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0" name="Rectangle 12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1" name="Rectangle 1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2" name="Rectangle 1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3" name="Rectangle 12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4" name="Rectangle 1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5" name="Rectangle 1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6" name="Rectangle 12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7" name="Rectangle 12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8" name="Rectangle 1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79" name="Rectangle 1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0" name="Rectangle 12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1" name="Rectangle 1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2" name="Rectangle 1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3" name="Rectangle 12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4" name="Rectangle 12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5" name="Rectangle 12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6" name="Rectangle 12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7" name="Rectangle 12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8" name="Rectangle 12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89" name="Rectangle 12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0" name="Rectangle 12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1" name="Rectangle 12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2" name="Rectangle 12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3" name="Rectangle 12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4" name="Rectangle 12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5" name="Rectangle 12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6" name="Rectangle 12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7" name="Rectangle 12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8" name="Rectangle 12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499" name="Rectangle 12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0" name="Rectangle 13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1" name="Rectangle 13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2" name="Rectangle 13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3" name="Rectangle 13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4" name="Rectangle 13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5" name="Rectangle 13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6" name="Rectangle 13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7" name="Rectangle 13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8" name="Rectangle 13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09" name="Rectangle 13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0" name="Rectangle 13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1" name="Rectangle 13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2" name="Rectangle 13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3" name="Rectangle 13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4" name="Rectangle 13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5" name="Rectangle 13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6" name="Rectangle 13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7" name="Rectangle 13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8" name="Rectangle 13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19" name="Rectangle 13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0" name="Rectangle 13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1" name="Rectangle 13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2" name="Rectangle 13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3" name="Rectangle 13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4" name="Rectangle 13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5" name="Rectangle 13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6" name="Rectangle 13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7" name="Rectangle 13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8" name="Rectangle 13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29" name="Rectangle 13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0" name="Rectangle 13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1" name="Rectangle 13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2" name="Rectangle 13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3" name="Rectangle 13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4" name="Rectangle 13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5" name="Rectangle 13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6" name="Rectangle 1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7" name="Rectangle 1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8" name="Rectangle 13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39" name="Rectangle 1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0" name="Rectangle 1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1" name="Rectangle 13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2" name="Rectangle 13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3" name="Rectangle 13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4" name="Rectangle 13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5" name="Rectangle 13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6" name="Rectangle 13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7" name="Rectangle 13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8" name="Rectangle 13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49" name="Rectangle 13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0" name="Rectangle 13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1" name="Rectangle 13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2" name="Rectangle 13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3" name="Rectangle 13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4" name="Rectangle 13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5" name="Rectangle 13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6" name="Rectangle 13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7" name="Rectangle 13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8" name="Rectangle 13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59" name="Rectangle 13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0" name="Rectangle 13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1" name="Rectangle 13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2" name="Rectangle 13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3" name="Rectangle 13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4" name="Rectangle 13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5" name="Rectangle 13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6" name="Rectangle 13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7" name="Rectangle 13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8" name="Rectangle 13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69" name="Rectangle 13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0" name="Rectangle 13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1" name="Rectangle 13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2" name="Rectangle 13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3" name="Rectangle 13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4" name="Rectangle 13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5" name="Rectangle 13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6" name="Rectangle 13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7" name="Rectangle 13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8" name="Rectangle 13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79" name="Rectangle 13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0" name="Rectangle 13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1" name="Rectangle 13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2" name="Rectangle 13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3" name="Rectangle 13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4" name="Rectangle 13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5" name="Rectangle 13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6" name="Rectangle 13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7" name="Rectangle 13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8" name="Rectangle 13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89" name="Rectangle 13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0" name="Rectangle 13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1" name="Rectangle 13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2" name="Rectangle 13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3" name="Rectangle 1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4" name="Rectangle 1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5" name="Rectangle 13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6" name="Rectangle 1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7" name="Rectangle 1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8" name="Rectangle 13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599" name="Rectangle 13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0" name="Rectangle 1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1" name="Rectangle 1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2" name="Rectangle 14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3" name="Rectangle 1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4" name="Rectangle 1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5" name="Rectangle 14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6" name="Rectangle 14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7" name="Rectangle 14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8" name="Rectangle 14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09" name="Rectangle 14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0" name="Rectangle 14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1" name="Rectangle 14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2" name="Rectangle 14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3" name="Rectangle 14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4" name="Rectangle 14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5" name="Rectangle 14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6" name="Rectangle 14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7" name="Rectangle 14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8" name="Rectangle 14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19" name="Rectangle 14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0" name="Rectangle 14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1" name="Freeform 1421"/>
                  <p:cNvSpPr>
                    <a:spLocks noChangeAspect="1"/>
                  </p:cNvSpPr>
                  <p:nvPr/>
                </p:nvSpPr>
                <p:spPr bwMode="auto">
                  <a:xfrm>
                    <a:off x="1655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8622" name="Group 1422"/>
                <p:cNvGrpSpPr>
                  <a:grpSpLocks noChangeAspect="1"/>
                </p:cNvGrpSpPr>
                <p:nvPr/>
              </p:nvGrpSpPr>
              <p:grpSpPr bwMode="auto">
                <a:xfrm>
                  <a:off x="1655" y="1673"/>
                  <a:ext cx="624" cy="397"/>
                  <a:chOff x="1655" y="1673"/>
                  <a:chExt cx="624" cy="397"/>
                </a:xfrm>
              </p:grpSpPr>
              <p:sp>
                <p:nvSpPr>
                  <p:cNvPr id="308623" name="Freeform 1423"/>
                  <p:cNvSpPr>
                    <a:spLocks noChangeAspect="1"/>
                  </p:cNvSpPr>
                  <p:nvPr/>
                </p:nvSpPr>
                <p:spPr bwMode="auto">
                  <a:xfrm>
                    <a:off x="1655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4" name="Rectangle 1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5" name="Rectangle 1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6" name="Rectangle 14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7" name="Rectangle 1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8" name="Rectangle 1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29" name="Rectangle 14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0" name="Rectangle 14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1" name="Rectangle 1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2" name="Rectangle 1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3" name="Rectangle 14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4" name="Rectangle 1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5" name="Rectangle 1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6" name="Rectangle 14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7" name="Rectangle 14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8" name="Rectangle 1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39" name="Rectangle 1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0" name="Rectangle 14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1" name="Rectangle 1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2" name="Rectangle 1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3" name="Rectangle 14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4" name="Rectangle 14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5" name="Rectangle 1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6" name="Rectangle 1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7" name="Rectangle 14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8" name="Rectangle 1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49" name="Rectangle 1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0" name="Rectangle 14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1" name="Rectangle 14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2" name="Rectangle 14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3" name="Rectangle 14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4" name="Rectangle 14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5" name="Rectangle 14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6" name="Rectangle 14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7" name="Rectangle 14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8" name="Rectangle 14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59" name="Rectangle 14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0" name="Rectangle 14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1" name="Rectangle 14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2" name="Rectangle 1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3" name="Rectangle 1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4" name="Rectangle 14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5" name="Rectangle 1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6" name="Rectangle 1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7" name="Rectangle 14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8" name="Rectangle 14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69" name="Rectangle 14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0" name="Rectangle 14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1" name="Rectangle 14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2" name="Rectangle 14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3" name="Rectangle 14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4" name="Rectangle 14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5" name="Rectangle 14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6" name="Rectangle 14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7" name="Rectangle 14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8" name="Rectangle 14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79" name="Rectangle 14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0" name="Rectangle 14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1" name="Rectangle 14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2" name="Rectangle 14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3" name="Rectangle 14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4" name="Rectangle 14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5" name="Rectangle 14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6" name="Rectangle 14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7" name="Rectangle 14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8" name="Rectangle 14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89" name="Rectangle 14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0" name="Rectangle 14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1" name="Rectangle 14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2" name="Rectangle 14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3" name="Rectangle 14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4" name="Rectangle 14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5" name="Rectangle 14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6" name="Rectangle 14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7" name="Rectangle 14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8" name="Rectangle 14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699" name="Rectangle 14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0" name="Rectangle 15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1" name="Rectangle 15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2" name="Rectangle 15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3" name="Rectangle 15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4" name="Rectangle 1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5" name="Rectangle 1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6" name="Rectangle 15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7" name="Rectangle 15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8" name="Rectangle 15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09" name="Rectangle 15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0" name="Rectangle 15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1" name="Rectangle 15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2" name="Rectangle 15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3" name="Rectangle 15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4" name="Rectangle 15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5" name="Rectangle 15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6" name="Rectangle 15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7" name="Rectangle 1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8" name="Rectangle 1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19" name="Rectangle 15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0" name="Rectangle 15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1" name="Rectangle 15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2" name="Rectangle 15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3" name="Rectangle 1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4" name="Rectangle 1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5" name="Rectangle 15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6" name="Rectangle 1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7" name="Rectangle 1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8" name="Rectangle 15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29" name="Rectangle 15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0" name="Rectangle 15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1" name="Rectangle 15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2" name="Rectangle 15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3" name="Rectangle 1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4" name="Rectangle 1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5" name="Rectangle 15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6" name="Rectangle 1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7" name="Rectangle 1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8" name="Rectangle 15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39" name="Rectangle 15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0" name="Rectangle 1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1" name="Rectangle 1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2" name="Rectangle 15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3" name="Rectangle 1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4" name="Rectangle 1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5" name="Rectangle 15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6" name="Rectangle 15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7" name="Rectangle 15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8" name="Rectangle 15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49" name="Rectangle 15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0" name="Rectangle 15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1" name="Rectangle 15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2" name="Rectangle 15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3" name="Rectangle 15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4" name="Rectangle 15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5" name="Rectangle 15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6" name="Rectangle 15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7" name="Rectangle 15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8" name="Rectangle 15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59" name="Rectangle 15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0" name="Rectangle 15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1" name="Rectangle 15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2" name="Rectangle 15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3" name="Rectangle 15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4" name="Rectangle 15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5" name="Rectangle 15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6" name="Rectangle 15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7" name="Rectangle 15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8" name="Rectangle 15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69" name="Rectangle 15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0" name="Rectangle 15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1" name="Rectangle 15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2" name="Rectangle 15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3" name="Rectangle 15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4" name="Rectangle 15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5" name="Rectangle 15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6" name="Rectangle 15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7" name="Rectangle 15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8" name="Rectangle 15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79" name="Rectangle 15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0" name="Rectangle 15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1" name="Rectangle 15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2" name="Rectangle 15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3" name="Rectangle 15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4" name="Rectangle 15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5" name="Rectangle 15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6" name="Rectangle 15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7" name="Rectangle 15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8" name="Rectangle 15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89" name="Rectangle 15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0" name="Rectangle 15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1" name="Rectangle 15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2" name="Rectangle 15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3" name="Rectangle 15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4" name="Rectangle 15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5" name="Rectangle 15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6" name="Rectangle 15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7" name="Rectangle 15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8" name="Rectangle 15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799" name="Rectangle 15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0" name="Rectangle 16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1" name="Rectangle 16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2" name="Rectangle 16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3" name="Rectangle 16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4" name="Rectangle 16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5" name="Rectangle 16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6" name="Rectangle 16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7" name="Rectangle 16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8" name="Rectangle 16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09" name="Rectangle 16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0" name="Rectangle 16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1" name="Rectangle 16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2" name="Rectangle 16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3" name="Rectangle 16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4" name="Rectangle 16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5" name="Rectangle 16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6" name="Rectangle 16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7" name="Rectangle 16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8" name="Rectangle 16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19" name="Rectangle 16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20" name="Rectangle 16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21" name="Rectangle 16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22" name="Rectangle 16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8823" name="Freeform 1623"/>
              <p:cNvSpPr>
                <a:spLocks noChangeAspect="1"/>
              </p:cNvSpPr>
              <p:nvPr/>
            </p:nvSpPr>
            <p:spPr bwMode="auto">
              <a:xfrm>
                <a:off x="1655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2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1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8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2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8824" name="Group 1624"/>
            <p:cNvGrpSpPr>
              <a:grpSpLocks noChangeAspect="1"/>
            </p:cNvGrpSpPr>
            <p:nvPr/>
          </p:nvGrpSpPr>
          <p:grpSpPr bwMode="auto">
            <a:xfrm>
              <a:off x="2486" y="2708"/>
              <a:ext cx="624" cy="397"/>
              <a:chOff x="2173" y="1673"/>
              <a:chExt cx="624" cy="397"/>
            </a:xfrm>
          </p:grpSpPr>
          <p:grpSp>
            <p:nvGrpSpPr>
              <p:cNvPr id="308825" name="Group 1625"/>
              <p:cNvGrpSpPr>
                <a:grpSpLocks noChangeAspect="1"/>
              </p:cNvGrpSpPr>
              <p:nvPr/>
            </p:nvGrpSpPr>
            <p:grpSpPr bwMode="auto">
              <a:xfrm>
                <a:off x="2173" y="1673"/>
                <a:ext cx="624" cy="397"/>
                <a:chOff x="2173" y="1673"/>
                <a:chExt cx="624" cy="397"/>
              </a:xfrm>
            </p:grpSpPr>
            <p:grpSp>
              <p:nvGrpSpPr>
                <p:cNvPr id="308826" name="Group 1626"/>
                <p:cNvGrpSpPr>
                  <a:grpSpLocks noChangeAspect="1"/>
                </p:cNvGrpSpPr>
                <p:nvPr/>
              </p:nvGrpSpPr>
              <p:grpSpPr bwMode="auto">
                <a:xfrm>
                  <a:off x="2173" y="1673"/>
                  <a:ext cx="624" cy="397"/>
                  <a:chOff x="2173" y="1673"/>
                  <a:chExt cx="624" cy="397"/>
                </a:xfrm>
              </p:grpSpPr>
              <p:sp>
                <p:nvSpPr>
                  <p:cNvPr id="308827" name="Rectangle 16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28" name="Rectangle 16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29" name="Rectangle 16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0" name="Rectangle 16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1" name="Rectangle 16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2" name="Rectangle 16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3" name="Rectangle 16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4" name="Rectangle 16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5" name="Rectangle 16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6" name="Rectangle 16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7" name="Rectangle 16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8" name="Rectangle 16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39" name="Rectangle 16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0" name="Rectangle 16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1" name="Rectangle 16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2" name="Rectangle 16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3" name="Rectangle 16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4" name="Rectangle 16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5" name="Rectangle 16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6" name="Rectangle 16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7" name="Rectangle 16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8" name="Rectangle 16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49" name="Rectangle 16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0" name="Rectangle 16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1" name="Rectangle 16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2" name="Rectangle 16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3" name="Rectangle 16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4" name="Rectangle 16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5" name="Rectangle 16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6" name="Rectangle 16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7" name="Rectangle 16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8" name="Rectangle 16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59" name="Rectangle 16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0" name="Rectangle 16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1" name="Rectangle 16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2" name="Rectangle 16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3" name="Rectangle 16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4" name="Rectangle 16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5" name="Rectangle 16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6" name="Rectangle 16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7" name="Rectangle 16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8" name="Rectangle 16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69" name="Rectangle 16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0" name="Rectangle 16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1" name="Rectangle 16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2" name="Rectangle 16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3" name="Rectangle 16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4" name="Rectangle 16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5" name="Rectangle 16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6" name="Rectangle 16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7" name="Rectangle 16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8" name="Rectangle 16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79" name="Rectangle 16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0" name="Rectangle 16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1" name="Rectangle 16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2" name="Rectangle 16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3" name="Rectangle 16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4" name="Rectangle 16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5" name="Rectangle 16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6" name="Rectangle 16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7" name="Rectangle 16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8" name="Rectangle 16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89" name="Rectangle 16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0" name="Rectangle 16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1" name="Rectangle 16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2" name="Rectangle 16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3" name="Rectangle 16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4" name="Rectangle 16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5" name="Rectangle 16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6" name="Rectangle 16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7" name="Rectangle 16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8" name="Rectangle 16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899" name="Rectangle 16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0" name="Rectangle 17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1" name="Rectangle 17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2" name="Rectangle 17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3" name="Rectangle 17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4" name="Rectangle 17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5" name="Rectangle 17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6" name="Rectangle 17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7" name="Rectangle 17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8" name="Rectangle 17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09" name="Rectangle 17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0" name="Rectangle 17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1" name="Rectangle 17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2" name="Rectangle 17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3" name="Rectangle 17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4" name="Rectangle 17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5" name="Rectangle 17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6" name="Rectangle 17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7" name="Rectangle 17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8" name="Rectangle 17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19" name="Rectangle 17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0" name="Rectangle 17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1" name="Rectangle 17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2" name="Rectangle 17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3" name="Rectangle 17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4" name="Rectangle 17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5" name="Rectangle 17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6" name="Rectangle 17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7" name="Rectangle 17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8" name="Rectangle 17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29" name="Rectangle 17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0" name="Rectangle 17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1" name="Rectangle 17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2" name="Rectangle 17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3" name="Rectangle 17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4" name="Rectangle 17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5" name="Rectangle 17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6" name="Rectangle 17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7" name="Rectangle 17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8" name="Rectangle 17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39" name="Rectangle 17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0" name="Rectangle 17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1" name="Rectangle 17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2" name="Rectangle 17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3" name="Rectangle 17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4" name="Rectangle 17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5" name="Rectangle 17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6" name="Rectangle 17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7" name="Rectangle 17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8" name="Rectangle 17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49" name="Rectangle 17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0" name="Rectangle 17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1" name="Rectangle 17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2" name="Rectangle 17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3" name="Rectangle 17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4" name="Rectangle 17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5" name="Rectangle 17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6" name="Rectangle 17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7" name="Rectangle 17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8" name="Rectangle 17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59" name="Rectangle 17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0" name="Rectangle 17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1" name="Rectangle 17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2" name="Rectangle 17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3" name="Rectangle 17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4" name="Rectangle 17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5" name="Rectangle 17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6" name="Rectangle 17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7" name="Rectangle 17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8" name="Rectangle 17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69" name="Rectangle 17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0" name="Rectangle 17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1" name="Rectangle 17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2" name="Rectangle 17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3" name="Rectangle 17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4" name="Rectangle 17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5" name="Rectangle 17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6" name="Rectangle 17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7" name="Rectangle 17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8" name="Rectangle 17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79" name="Rectangle 17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0" name="Rectangle 17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1" name="Rectangle 17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2" name="Rectangle 17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3" name="Rectangle 17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4" name="Rectangle 17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5" name="Rectangle 17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6" name="Rectangle 17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7" name="Rectangle 17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8" name="Rectangle 17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89" name="Rectangle 17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0" name="Rectangle 17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1" name="Rectangle 17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2" name="Rectangle 17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3" name="Rectangle 17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4" name="Rectangle 17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5" name="Rectangle 17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6" name="Rectangle 17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7" name="Rectangle 17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8" name="Rectangle 17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999" name="Rectangle 17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0" name="Rectangle 18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1" name="Rectangle 18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2" name="Rectangle 18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3" name="Rectangle 18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4" name="Rectangle 18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5" name="Rectangle 18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6" name="Rectangle 18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7" name="Rectangle 18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8" name="Rectangle 18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09" name="Rectangle 18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0" name="Rectangle 18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1" name="Rectangle 18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2" name="Rectangle 18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3" name="Rectangle 18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4" name="Rectangle 18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5" name="Rectangle 18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6" name="Rectangle 18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7" name="Rectangle 18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8" name="Rectangle 18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19" name="Rectangle 18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0" name="Rectangle 18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1" name="Rectangle 18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2" name="Rectangle 18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3" name="Rectangle 18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4" name="Rectangle 18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5" name="Rectangle 18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6" name="Freeform 1826"/>
                  <p:cNvSpPr>
                    <a:spLocks noChangeAspect="1"/>
                  </p:cNvSpPr>
                  <p:nvPr/>
                </p:nvSpPr>
                <p:spPr bwMode="auto">
                  <a:xfrm>
                    <a:off x="2173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9027" name="Group 1827"/>
                <p:cNvGrpSpPr>
                  <a:grpSpLocks noChangeAspect="1"/>
                </p:cNvGrpSpPr>
                <p:nvPr/>
              </p:nvGrpSpPr>
              <p:grpSpPr bwMode="auto">
                <a:xfrm>
                  <a:off x="2173" y="1673"/>
                  <a:ext cx="624" cy="397"/>
                  <a:chOff x="2173" y="1673"/>
                  <a:chExt cx="624" cy="397"/>
                </a:xfrm>
              </p:grpSpPr>
              <p:sp>
                <p:nvSpPr>
                  <p:cNvPr id="309028" name="Freeform 1828"/>
                  <p:cNvSpPr>
                    <a:spLocks noChangeAspect="1"/>
                  </p:cNvSpPr>
                  <p:nvPr/>
                </p:nvSpPr>
                <p:spPr bwMode="auto">
                  <a:xfrm>
                    <a:off x="2173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29" name="Rectangle 18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0" name="Rectangle 18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1" name="Rectangle 18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2" name="Rectangle 18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3" name="Rectangle 18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4" name="Rectangle 18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5" name="Rectangle 18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6" name="Rectangle 18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7" name="Rectangle 18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8" name="Rectangle 18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39" name="Rectangle 18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0" name="Rectangle 18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1" name="Rectangle 18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2" name="Rectangle 18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3" name="Rectangle 18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4" name="Rectangle 18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5" name="Rectangle 18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6" name="Rectangle 18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7" name="Rectangle 18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8" name="Rectangle 18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49" name="Rectangle 18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0" name="Rectangle 18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1" name="Rectangle 18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2" name="Rectangle 18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3" name="Rectangle 18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4" name="Rectangle 18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5" name="Rectangle 18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6" name="Rectangle 18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7" name="Rectangle 18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8" name="Rectangle 18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59" name="Rectangle 18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0" name="Rectangle 18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1" name="Rectangle 18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2" name="Rectangle 18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3" name="Rectangle 18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4" name="Rectangle 18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5" name="Rectangle 18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6" name="Rectangle 18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7" name="Rectangle 18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8" name="Rectangle 18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69" name="Rectangle 18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0" name="Rectangle 18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1" name="Rectangle 18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2" name="Rectangle 18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3" name="Rectangle 18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4" name="Rectangle 18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5" name="Rectangle 18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6" name="Rectangle 18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7" name="Rectangle 18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8" name="Rectangle 18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79" name="Rectangle 18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0" name="Rectangle 18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1" name="Rectangle 18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2" name="Rectangle 18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3" name="Rectangle 18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4" name="Rectangle 18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5" name="Rectangle 18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6" name="Rectangle 18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7" name="Rectangle 18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8" name="Rectangle 18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89" name="Rectangle 18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0" name="Rectangle 18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1" name="Rectangle 18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2" name="Rectangle 18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3" name="Rectangle 18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4" name="Rectangle 18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5" name="Rectangle 18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6" name="Rectangle 18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7" name="Rectangle 18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8" name="Rectangle 18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099" name="Rectangle 18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0" name="Rectangle 19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1" name="Rectangle 19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2" name="Rectangle 19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3" name="Rectangle 19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4" name="Rectangle 19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5" name="Rectangle 19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6" name="Rectangle 19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7" name="Rectangle 19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8" name="Rectangle 19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09" name="Rectangle 19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0" name="Rectangle 19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1" name="Rectangle 19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2" name="Rectangle 19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3" name="Rectangle 19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4" name="Rectangle 19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5" name="Rectangle 19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6" name="Rectangle 19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7" name="Rectangle 19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8" name="Rectangle 19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19" name="Rectangle 19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0" name="Rectangle 19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1" name="Rectangle 19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2" name="Rectangle 19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3" name="Rectangle 19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4" name="Rectangle 19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5" name="Rectangle 19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6" name="Rectangle 19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7" name="Rectangle 19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8" name="Rectangle 19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29" name="Rectangle 19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0" name="Rectangle 19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1" name="Rectangle 19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2" name="Rectangle 19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3" name="Rectangle 19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4" name="Rectangle 19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5" name="Rectangle 19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6" name="Rectangle 19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7" name="Rectangle 19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8" name="Rectangle 19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39" name="Rectangle 19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0" name="Rectangle 19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1" name="Rectangle 19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2" name="Rectangle 19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3" name="Rectangle 19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4" name="Rectangle 19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5" name="Rectangle 19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6" name="Rectangle 19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7" name="Rectangle 19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8" name="Rectangle 19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49" name="Rectangle 19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0" name="Rectangle 19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1" name="Rectangle 19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2" name="Rectangle 19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3" name="Rectangle 19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4" name="Rectangle 19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5" name="Rectangle 19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6" name="Rectangle 19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7" name="Rectangle 19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8" name="Rectangle 19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59" name="Rectangle 19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0" name="Rectangle 19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1" name="Rectangle 19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2" name="Rectangle 19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3" name="Rectangle 19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4" name="Rectangle 19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5" name="Rectangle 19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6" name="Rectangle 19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7" name="Rectangle 19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8" name="Rectangle 19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69" name="Rectangle 19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0" name="Rectangle 19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1" name="Rectangle 19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2" name="Rectangle 19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3" name="Rectangle 19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4" name="Rectangle 19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5" name="Rectangle 19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6" name="Rectangle 19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7" name="Rectangle 19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8" name="Rectangle 19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79" name="Rectangle 19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0" name="Rectangle 19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1" name="Rectangle 19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2" name="Rectangle 19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3" name="Rectangle 19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4" name="Rectangle 19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5" name="Rectangle 19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6" name="Rectangle 19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7" name="Rectangle 19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8" name="Rectangle 19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89" name="Rectangle 19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0" name="Rectangle 19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1" name="Rectangle 19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2" name="Rectangle 19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3" name="Rectangle 19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4" name="Rectangle 19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5" name="Rectangle 19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6" name="Rectangle 19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7" name="Rectangle 19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8" name="Rectangle 19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199" name="Rectangle 19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0" name="Rectangle 20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1" name="Rectangle 20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2" name="Rectangle 20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3" name="Rectangle 20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4" name="Rectangle 20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5" name="Rectangle 20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6" name="Rectangle 20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7" name="Rectangle 20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8" name="Rectangle 20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09" name="Rectangle 20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0" name="Rectangle 20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1" name="Rectangle 20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2" name="Rectangle 20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3" name="Rectangle 20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4" name="Rectangle 20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5" name="Rectangle 20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6" name="Rectangle 20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7" name="Rectangle 20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8" name="Rectangle 20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19" name="Rectangle 20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0" name="Rectangle 20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1" name="Rectangle 20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2" name="Rectangle 20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3" name="Rectangle 20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4" name="Rectangle 20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5" name="Rectangle 20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6" name="Rectangle 20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27" name="Rectangle 20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73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9228" name="Freeform 2028"/>
              <p:cNvSpPr>
                <a:spLocks noChangeAspect="1"/>
              </p:cNvSpPr>
              <p:nvPr/>
            </p:nvSpPr>
            <p:spPr bwMode="auto">
              <a:xfrm>
                <a:off x="2173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2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1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8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2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9229" name="Group 2029"/>
            <p:cNvGrpSpPr>
              <a:grpSpLocks noChangeAspect="1"/>
            </p:cNvGrpSpPr>
            <p:nvPr/>
          </p:nvGrpSpPr>
          <p:grpSpPr bwMode="auto">
            <a:xfrm>
              <a:off x="3004" y="2708"/>
              <a:ext cx="624" cy="397"/>
              <a:chOff x="2691" y="1673"/>
              <a:chExt cx="624" cy="397"/>
            </a:xfrm>
          </p:grpSpPr>
          <p:grpSp>
            <p:nvGrpSpPr>
              <p:cNvPr id="309230" name="Group 2030"/>
              <p:cNvGrpSpPr>
                <a:grpSpLocks noChangeAspect="1"/>
              </p:cNvGrpSpPr>
              <p:nvPr/>
            </p:nvGrpSpPr>
            <p:grpSpPr bwMode="auto">
              <a:xfrm>
                <a:off x="2691" y="1673"/>
                <a:ext cx="624" cy="397"/>
                <a:chOff x="2691" y="1673"/>
                <a:chExt cx="624" cy="397"/>
              </a:xfrm>
            </p:grpSpPr>
            <p:grpSp>
              <p:nvGrpSpPr>
                <p:cNvPr id="309231" name="Group 2031"/>
                <p:cNvGrpSpPr>
                  <a:grpSpLocks noChangeAspect="1"/>
                </p:cNvGrpSpPr>
                <p:nvPr/>
              </p:nvGrpSpPr>
              <p:grpSpPr bwMode="auto">
                <a:xfrm>
                  <a:off x="2691" y="1673"/>
                  <a:ext cx="624" cy="397"/>
                  <a:chOff x="2691" y="1673"/>
                  <a:chExt cx="624" cy="397"/>
                </a:xfrm>
              </p:grpSpPr>
              <p:sp>
                <p:nvSpPr>
                  <p:cNvPr id="309232" name="Rectangle 20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3" name="Rectangle 20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4" name="Rectangle 20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5" name="Rectangle 20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6" name="Rectangle 20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7" name="Rectangle 20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8" name="Rectangle 20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39" name="Rectangle 20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0" name="Rectangle 20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1" name="Rectangle 20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2" name="Rectangle 20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3" name="Rectangle 20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4" name="Rectangle 20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5" name="Rectangle 20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6" name="Rectangle 20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7" name="Rectangle 20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8" name="Rectangle 20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49" name="Rectangle 20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0" name="Rectangle 20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1" name="Rectangle 20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2" name="Rectangle 20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3" name="Rectangle 20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4" name="Rectangle 20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5" name="Rectangle 20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6" name="Rectangle 20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7" name="Rectangle 20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8" name="Rectangle 20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59" name="Rectangle 20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0" name="Rectangle 20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1" name="Rectangle 20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2" name="Rectangle 20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3" name="Rectangle 20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4" name="Rectangle 20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5" name="Rectangle 20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6" name="Rectangle 20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7" name="Rectangle 20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8" name="Rectangle 20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69" name="Rectangle 20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0" name="Rectangle 20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1" name="Rectangle 20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2" name="Rectangle 20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3" name="Rectangle 20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4" name="Rectangle 20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5" name="Rectangle 20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6" name="Rectangle 20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7" name="Rectangle 20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8" name="Rectangle 20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79" name="Rectangle 20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0" name="Rectangle 20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1" name="Rectangle 20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2" name="Rectangle 20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3" name="Rectangle 20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4" name="Rectangle 20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5" name="Rectangle 20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6" name="Rectangle 20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7" name="Rectangle 20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8" name="Rectangle 20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89" name="Rectangle 20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0" name="Rectangle 20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1" name="Rectangle 20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2" name="Rectangle 20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3" name="Rectangle 20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4" name="Rectangle 20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5" name="Rectangle 20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6" name="Rectangle 20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7" name="Rectangle 20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8" name="Rectangle 20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299" name="Rectangle 20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0" name="Rectangle 2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1" name="Rectangle 2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2" name="Rectangle 2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3" name="Rectangle 2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4" name="Rectangle 2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5" name="Rectangle 2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6" name="Rectangle 2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7" name="Rectangle 2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8" name="Rectangle 2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09" name="Rectangle 2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0" name="Rectangle 2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1" name="Rectangle 2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2" name="Rectangle 2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3" name="Rectangle 2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4" name="Rectangle 2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5" name="Rectangle 2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6" name="Rectangle 2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7" name="Rectangle 2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8" name="Rectangle 2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19" name="Rectangle 2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0" name="Rectangle 2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1" name="Rectangle 2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2" name="Rectangle 2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3" name="Rectangle 2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4" name="Rectangle 2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5" name="Rectangle 2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6" name="Rectangle 2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7" name="Rectangle 2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8" name="Rectangle 2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29" name="Rectangle 2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0" name="Rectangle 2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1" name="Rectangle 2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2" name="Rectangle 2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3" name="Rectangle 21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4" name="Rectangle 2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5" name="Rectangle 21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6" name="Rectangle 2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7" name="Rectangle 2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8" name="Rectangle 2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39" name="Rectangle 2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0" name="Rectangle 2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1" name="Rectangle 2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2" name="Rectangle 2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3" name="Rectangle 21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4" name="Rectangle 2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5" name="Rectangle 21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6" name="Rectangle 2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7" name="Rectangle 2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8" name="Rectangle 2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49" name="Rectangle 21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0" name="Rectangle 2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1" name="Rectangle 2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2" name="Rectangle 2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3" name="Rectangle 21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4" name="Rectangle 2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5" name="Rectangle 21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6" name="Rectangle 21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7" name="Rectangle 21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8" name="Rectangle 2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59" name="Rectangle 21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0" name="Rectangle 21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1" name="Rectangle 2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2" name="Rectangle 21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3" name="Rectangle 21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4" name="Rectangle 2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5" name="Rectangle 21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6" name="Rectangle 21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7" name="Rectangle 21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8" name="Rectangle 21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69" name="Rectangle 2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0" name="Rectangle 21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1" name="Rectangle 21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2" name="Rectangle 2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3" name="Rectangle 21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4" name="Rectangle 21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5" name="Rectangle 2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6" name="Rectangle 2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7" name="Rectangle 21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8" name="Rectangle 2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79" name="Rectangle 21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0" name="Rectangle 21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1" name="Rectangle 21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2" name="Rectangle 2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3" name="Rectangle 2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4" name="Rectangle 2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5" name="Rectangle 21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6" name="Rectangle 2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7" name="Rectangle 21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8" name="Rectangle 21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89" name="Rectangle 2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0" name="Rectangle 2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1" name="Rectangle 21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2" name="Rectangle 2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3" name="Rectangle 2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4" name="Rectangle 2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5" name="Rectangle 21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6" name="Rectangle 21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7" name="Rectangle 21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8" name="Rectangle 2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399" name="Rectangle 21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0" name="Rectangle 22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1" name="Rectangle 22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2" name="Rectangle 2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3" name="Rectangle 22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4" name="Rectangle 22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5" name="Rectangle 22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6" name="Rectangle 2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7" name="Rectangle 22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8" name="Rectangle 22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09" name="Rectangle 22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0" name="Rectangle 2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1" name="Rectangle 22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2" name="Rectangle 2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3" name="Rectangle 22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4" name="Rectangle 22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5" name="Rectangle 22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6" name="Rectangle 22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7" name="Rectangle 22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8" name="Rectangle 22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19" name="Rectangle 22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0" name="Rectangle 22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1" name="Rectangle 22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2" name="Rectangle 22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3" name="Rectangle 22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4" name="Rectangle 22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5" name="Rectangle 22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6" name="Rectangle 22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7" name="Rectangle 22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8" name="Rectangle 22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29" name="Rectangle 22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0" name="Rectangle 22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1" name="Freeform 2231"/>
                  <p:cNvSpPr>
                    <a:spLocks noChangeAspect="1"/>
                  </p:cNvSpPr>
                  <p:nvPr/>
                </p:nvSpPr>
                <p:spPr bwMode="auto">
                  <a:xfrm>
                    <a:off x="2691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9432" name="Group 2232"/>
                <p:cNvGrpSpPr>
                  <a:grpSpLocks noChangeAspect="1"/>
                </p:cNvGrpSpPr>
                <p:nvPr/>
              </p:nvGrpSpPr>
              <p:grpSpPr bwMode="auto">
                <a:xfrm>
                  <a:off x="2691" y="1673"/>
                  <a:ext cx="624" cy="397"/>
                  <a:chOff x="2691" y="1673"/>
                  <a:chExt cx="624" cy="397"/>
                </a:xfrm>
              </p:grpSpPr>
              <p:sp>
                <p:nvSpPr>
                  <p:cNvPr id="309433" name="Freeform 2233"/>
                  <p:cNvSpPr>
                    <a:spLocks noChangeAspect="1"/>
                  </p:cNvSpPr>
                  <p:nvPr/>
                </p:nvSpPr>
                <p:spPr bwMode="auto">
                  <a:xfrm>
                    <a:off x="2691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4" name="Rectangle 22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5" name="Rectangle 22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6" name="Rectangle 22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7" name="Rectangle 22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8" name="Rectangle 22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39" name="Rectangle 22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0" name="Rectangle 22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1" name="Rectangle 2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2" name="Rectangle 22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3" name="Rectangle 22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4" name="Rectangle 22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5" name="Rectangle 22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6" name="Rectangle 22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7" name="Rectangle 22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8" name="Rectangle 22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49" name="Rectangle 22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0" name="Rectangle 22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1" name="Rectangle 22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2" name="Rectangle 22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3" name="Rectangle 22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4" name="Rectangle 22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5" name="Rectangle 22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6" name="Rectangle 22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7" name="Rectangle 2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8" name="Rectangle 2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59" name="Rectangle 22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0" name="Rectangle 2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1" name="Rectangle 2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2" name="Rectangle 22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3" name="Rectangle 22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4" name="Rectangle 22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5" name="Rectangle 22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6" name="Rectangle 22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7" name="Rectangle 22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8" name="Rectangle 22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69" name="Rectangle 22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0" name="Rectangle 22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1" name="Rectangle 2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2" name="Rectangle 2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3" name="Rectangle 22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4" name="Rectangle 2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5" name="Rectangle 2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6" name="Rectangle 22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7" name="Rectangle 22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8" name="Rectangle 2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79" name="Rectangle 2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0" name="Rectangle 22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1" name="Rectangle 2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2" name="Rectangle 22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3" name="Rectangle 22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4" name="Rectangle 22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5" name="Rectangle 22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6" name="Rectangle 22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7" name="Rectangle 22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8" name="Rectangle 22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89" name="Rectangle 22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0" name="Rectangle 22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1" name="Rectangle 22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2" name="Rectangle 22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3" name="Rectangle 22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4" name="Rectangle 22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5" name="Rectangle 22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6" name="Rectangle 22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7" name="Rectangle 22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8" name="Rectangle 22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499" name="Rectangle 22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0" name="Rectangle 23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1" name="Rectangle 23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2" name="Rectangle 23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3" name="Rectangle 23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4" name="Rectangle 23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5" name="Rectangle 23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6" name="Rectangle 23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7" name="Rectangle 23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8" name="Rectangle 23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09" name="Rectangle 23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0" name="Rectangle 23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1" name="Rectangle 23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2" name="Rectangle 23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3" name="Rectangle 23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4" name="Rectangle 23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5" name="Rectangle 23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6" name="Rectangle 23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7" name="Rectangle 23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8" name="Rectangle 23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19" name="Rectangle 23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0" name="Rectangle 23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1" name="Rectangle 23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2" name="Rectangle 23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3" name="Rectangle 23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4" name="Rectangle 23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5" name="Rectangle 23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6" name="Rectangle 23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7" name="Rectangle 23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8" name="Rectangle 23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29" name="Rectangle 23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0" name="Rectangle 23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1" name="Rectangle 23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2" name="Rectangle 23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3" name="Rectangle 23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4" name="Rectangle 23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5" name="Rectangle 23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6" name="Rectangle 2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7" name="Rectangle 2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8" name="Rectangle 23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39" name="Rectangle 2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0" name="Rectangle 2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1" name="Rectangle 23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2" name="Rectangle 23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3" name="Rectangle 23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4" name="Rectangle 23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5" name="Rectangle 23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6" name="Rectangle 23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7" name="Rectangle 23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8" name="Rectangle 23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49" name="Rectangle 23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0" name="Rectangle 23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1" name="Rectangle 23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2" name="Rectangle 23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3" name="Rectangle 23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4" name="Rectangle 23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5" name="Rectangle 23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6" name="Rectangle 23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7" name="Rectangle 23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8" name="Rectangle 23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59" name="Rectangle 23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0" name="Rectangle 23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1" name="Rectangle 23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2" name="Rectangle 23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3" name="Rectangle 23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4" name="Rectangle 23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5" name="Rectangle 23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6" name="Rectangle 23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7" name="Rectangle 23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8" name="Rectangle 23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69" name="Rectangle 23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0" name="Rectangle 23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1" name="Rectangle 23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2" name="Rectangle 23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3" name="Rectangle 23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4" name="Rectangle 23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5" name="Rectangle 23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6" name="Rectangle 23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7" name="Rectangle 23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8" name="Rectangle 23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79" name="Rectangle 23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0" name="Rectangle 23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1" name="Rectangle 23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2" name="Rectangle 23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3" name="Rectangle 23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4" name="Rectangle 23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5" name="Rectangle 23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6" name="Rectangle 23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7" name="Rectangle 23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8" name="Rectangle 23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89" name="Rectangle 23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0" name="Rectangle 23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1" name="Rectangle 23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2" name="Rectangle 23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3" name="Rectangle 2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4" name="Rectangle 2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5" name="Rectangle 23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6" name="Rectangle 2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7" name="Rectangle 2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8" name="Rectangle 23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599" name="Rectangle 23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0" name="Rectangle 2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1" name="Rectangle 2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2" name="Rectangle 24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3" name="Rectangle 2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4" name="Rectangle 2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5" name="Rectangle 24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6" name="Rectangle 24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7" name="Rectangle 24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8" name="Rectangle 24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09" name="Rectangle 24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0" name="Rectangle 24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1" name="Rectangle 24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2" name="Rectangle 24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3" name="Rectangle 24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4" name="Rectangle 24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5" name="Rectangle 24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6" name="Rectangle 24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7" name="Rectangle 24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8" name="Rectangle 24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19" name="Rectangle 24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0" name="Rectangle 24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1" name="Rectangle 24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2" name="Rectangle 24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3" name="Rectangle 24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4" name="Rectangle 2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5" name="Rectangle 2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6" name="Rectangle 24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7" name="Rectangle 2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8" name="Rectangle 24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29" name="Rectangle 24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30" name="Rectangle 24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31" name="Rectangle 2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32" name="Rectangle 2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1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9633" name="Freeform 2433"/>
              <p:cNvSpPr>
                <a:spLocks noChangeAspect="1"/>
              </p:cNvSpPr>
              <p:nvPr/>
            </p:nvSpPr>
            <p:spPr bwMode="auto">
              <a:xfrm>
                <a:off x="2691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2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0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8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2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9634" name="Group 2434"/>
            <p:cNvGrpSpPr>
              <a:grpSpLocks noChangeAspect="1"/>
            </p:cNvGrpSpPr>
            <p:nvPr/>
          </p:nvGrpSpPr>
          <p:grpSpPr bwMode="auto">
            <a:xfrm>
              <a:off x="3522" y="2708"/>
              <a:ext cx="624" cy="397"/>
              <a:chOff x="3209" y="1673"/>
              <a:chExt cx="624" cy="397"/>
            </a:xfrm>
          </p:grpSpPr>
          <p:grpSp>
            <p:nvGrpSpPr>
              <p:cNvPr id="309635" name="Group 2435"/>
              <p:cNvGrpSpPr>
                <a:grpSpLocks noChangeAspect="1"/>
              </p:cNvGrpSpPr>
              <p:nvPr/>
            </p:nvGrpSpPr>
            <p:grpSpPr bwMode="auto">
              <a:xfrm>
                <a:off x="3209" y="1673"/>
                <a:ext cx="624" cy="397"/>
                <a:chOff x="3209" y="1673"/>
                <a:chExt cx="624" cy="397"/>
              </a:xfrm>
            </p:grpSpPr>
            <p:grpSp>
              <p:nvGrpSpPr>
                <p:cNvPr id="309636" name="Group 2436"/>
                <p:cNvGrpSpPr>
                  <a:grpSpLocks noChangeAspect="1"/>
                </p:cNvGrpSpPr>
                <p:nvPr/>
              </p:nvGrpSpPr>
              <p:grpSpPr bwMode="auto">
                <a:xfrm>
                  <a:off x="3209" y="1673"/>
                  <a:ext cx="624" cy="397"/>
                  <a:chOff x="3209" y="1673"/>
                  <a:chExt cx="624" cy="397"/>
                </a:xfrm>
              </p:grpSpPr>
              <p:sp>
                <p:nvSpPr>
                  <p:cNvPr id="309637" name="Rectangle 24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38" name="Rectangle 2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39" name="Rectangle 2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0" name="Rectangle 24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1" name="Rectangle 24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2" name="Rectangle 2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3" name="Rectangle 24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4" name="Rectangle 24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5" name="Rectangle 2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6" name="Rectangle 2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7" name="Rectangle 24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8" name="Rectangle 2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49" name="Rectangle 2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0" name="Rectangle 24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1" name="Rectangle 24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2" name="Rectangle 24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3" name="Rectangle 24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4" name="Rectangle 24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5" name="Rectangle 24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6" name="Rectangle 24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7" name="Rectangle 24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8" name="Rectangle 24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59" name="Rectangle 24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0" name="Rectangle 24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1" name="Rectangle 24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2" name="Rectangle 2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3" name="Rectangle 2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4" name="Rectangle 24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5" name="Rectangle 2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6" name="Rectangle 2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7" name="Rectangle 24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8" name="Rectangle 24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69" name="Rectangle 24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0" name="Rectangle 24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1" name="Rectangle 24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2" name="Rectangle 24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3" name="Rectangle 24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4" name="Rectangle 24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5" name="Rectangle 24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6" name="Rectangle 24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7" name="Rectangle 24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8" name="Rectangle 24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79" name="Rectangle 24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0" name="Rectangle 24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1" name="Rectangle 24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2" name="Rectangle 24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3" name="Rectangle 24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4" name="Rectangle 24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5" name="Rectangle 24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6" name="Rectangle 24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7" name="Rectangle 24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8" name="Rectangle 24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89" name="Rectangle 24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0" name="Rectangle 24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1" name="Rectangle 24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2" name="Rectangle 24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3" name="Rectangle 24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4" name="Rectangle 24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5" name="Rectangle 24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6" name="Rectangle 24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7" name="Rectangle 24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8" name="Rectangle 24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699" name="Rectangle 24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0" name="Rectangle 25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1" name="Rectangle 25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2" name="Rectangle 25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3" name="Rectangle 25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4" name="Rectangle 2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5" name="Rectangle 2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6" name="Rectangle 25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7" name="Rectangle 25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8" name="Rectangle 25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09" name="Rectangle 25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0" name="Rectangle 25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1" name="Rectangle 25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2" name="Rectangle 25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3" name="Rectangle 25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4" name="Rectangle 25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5" name="Rectangle 25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6" name="Rectangle 25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7" name="Rectangle 2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8" name="Rectangle 2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19" name="Rectangle 25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0" name="Rectangle 25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1" name="Rectangle 25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2" name="Rectangle 25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3" name="Rectangle 2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4" name="Rectangle 2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5" name="Rectangle 25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6" name="Rectangle 2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7" name="Rectangle 2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8" name="Rectangle 25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29" name="Rectangle 25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0" name="Rectangle 25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1" name="Rectangle 25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2" name="Rectangle 25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3" name="Rectangle 2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4" name="Rectangle 2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5" name="Rectangle 25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6" name="Rectangle 2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7" name="Rectangle 2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8" name="Rectangle 25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39" name="Rectangle 25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0" name="Rectangle 2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1" name="Rectangle 2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2" name="Rectangle 25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3" name="Rectangle 2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4" name="Rectangle 2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5" name="Rectangle 25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6" name="Rectangle 25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7" name="Rectangle 25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8" name="Rectangle 25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49" name="Rectangle 25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0" name="Rectangle 25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1" name="Rectangle 25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2" name="Rectangle 25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3" name="Rectangle 25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4" name="Rectangle 25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5" name="Rectangle 25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6" name="Rectangle 25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7" name="Rectangle 25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8" name="Rectangle 25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59" name="Rectangle 25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0" name="Rectangle 25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1" name="Rectangle 25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2" name="Rectangle 25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3" name="Rectangle 25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4" name="Rectangle 25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5" name="Rectangle 25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6" name="Rectangle 25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7" name="Rectangle 25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8" name="Rectangle 25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69" name="Rectangle 25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0" name="Rectangle 25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1" name="Rectangle 25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2" name="Rectangle 25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3" name="Rectangle 25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4" name="Rectangle 25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5" name="Rectangle 25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6" name="Rectangle 25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7" name="Rectangle 25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8" name="Rectangle 25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79" name="Rectangle 25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0" name="Rectangle 25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1" name="Rectangle 25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2" name="Rectangle 25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3" name="Rectangle 25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4" name="Rectangle 25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5" name="Rectangle 25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6" name="Rectangle 25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7" name="Rectangle 25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8" name="Rectangle 25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89" name="Rectangle 25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0" name="Rectangle 25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1" name="Rectangle 25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2" name="Rectangle 25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3" name="Rectangle 25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4" name="Rectangle 25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5" name="Rectangle 25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6" name="Rectangle 25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7" name="Rectangle 25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8" name="Rectangle 25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799" name="Rectangle 25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0" name="Rectangle 26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1" name="Rectangle 26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2" name="Rectangle 26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3" name="Rectangle 26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4" name="Rectangle 26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5" name="Rectangle 26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6" name="Rectangle 26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7" name="Rectangle 26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8" name="Rectangle 26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09" name="Rectangle 26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0" name="Rectangle 26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1" name="Rectangle 26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2" name="Rectangle 26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3" name="Rectangle 26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4" name="Rectangle 26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5" name="Rectangle 26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6" name="Rectangle 26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7" name="Rectangle 26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8" name="Rectangle 26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19" name="Rectangle 26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0" name="Rectangle 26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1" name="Rectangle 26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2" name="Rectangle 26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3" name="Rectangle 26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4" name="Rectangle 26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5" name="Rectangle 26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6" name="Rectangle 26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7" name="Rectangle 26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8" name="Rectangle 26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29" name="Rectangle 26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0" name="Rectangle 26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1" name="Rectangle 26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2" name="Rectangle 26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3" name="Rectangle 26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4" name="Rectangle 26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5" name="Rectangle 26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6" name="Freeform 2636"/>
                  <p:cNvSpPr>
                    <a:spLocks noChangeAspect="1"/>
                  </p:cNvSpPr>
                  <p:nvPr/>
                </p:nvSpPr>
                <p:spPr bwMode="auto">
                  <a:xfrm>
                    <a:off x="3209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1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7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1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9837" name="Group 2637"/>
                <p:cNvGrpSpPr>
                  <a:grpSpLocks noChangeAspect="1"/>
                </p:cNvGrpSpPr>
                <p:nvPr/>
              </p:nvGrpSpPr>
              <p:grpSpPr bwMode="auto">
                <a:xfrm>
                  <a:off x="3209" y="1673"/>
                  <a:ext cx="624" cy="397"/>
                  <a:chOff x="3209" y="1673"/>
                  <a:chExt cx="624" cy="397"/>
                </a:xfrm>
              </p:grpSpPr>
              <p:sp>
                <p:nvSpPr>
                  <p:cNvPr id="309838" name="Freeform 2638"/>
                  <p:cNvSpPr>
                    <a:spLocks noChangeAspect="1"/>
                  </p:cNvSpPr>
                  <p:nvPr/>
                </p:nvSpPr>
                <p:spPr bwMode="auto">
                  <a:xfrm>
                    <a:off x="3209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1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0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7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1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39" name="Rectangle 26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0" name="Rectangle 26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1" name="Rectangle 26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2" name="Rectangle 26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3" name="Rectangle 26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4" name="Rectangle 26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5" name="Rectangle 26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6" name="Rectangle 26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7" name="Rectangle 26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8" name="Rectangle 26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49" name="Rectangle 26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0" name="Rectangle 26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1" name="Rectangle 26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2" name="Rectangle 26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3" name="Rectangle 26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4" name="Rectangle 26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5" name="Rectangle 26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6" name="Rectangle 26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7" name="Rectangle 26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8" name="Rectangle 26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59" name="Rectangle 26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0" name="Rectangle 26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1" name="Rectangle 26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2" name="Rectangle 26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3" name="Rectangle 26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4" name="Rectangle 26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5" name="Rectangle 26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6" name="Rectangle 26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7" name="Rectangle 26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8" name="Rectangle 26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69" name="Rectangle 26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0" name="Rectangle 26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1" name="Rectangle 26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2" name="Rectangle 26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3" name="Rectangle 26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4" name="Rectangle 26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5" name="Rectangle 26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6" name="Rectangle 26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7" name="Rectangle 26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8" name="Rectangle 26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79" name="Rectangle 26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0" name="Rectangle 26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1" name="Rectangle 26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2" name="Rectangle 26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3" name="Rectangle 26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4" name="Rectangle 26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5" name="Rectangle 26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6" name="Rectangle 26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7" name="Rectangle 26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8" name="Rectangle 26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89" name="Rectangle 26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0" name="Rectangle 26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1" name="Rectangle 26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2" name="Rectangle 26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3" name="Rectangle 26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4" name="Rectangle 26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5" name="Rectangle 26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6" name="Rectangle 26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7" name="Rectangle 26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8" name="Rectangle 26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899" name="Rectangle 26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0" name="Rectangle 27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1" name="Rectangle 27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2" name="Rectangle 27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3" name="Rectangle 27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4" name="Rectangle 27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5" name="Rectangle 27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6" name="Rectangle 27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7" name="Rectangle 27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8" name="Rectangle 27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09" name="Rectangle 27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0" name="Rectangle 27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1" name="Rectangle 27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2" name="Rectangle 27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3" name="Rectangle 27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4" name="Rectangle 27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5" name="Rectangle 27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6" name="Rectangle 27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7" name="Rectangle 27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8" name="Rectangle 27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19" name="Rectangle 27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0" name="Rectangle 27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1" name="Rectangle 27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2" name="Rectangle 27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3" name="Rectangle 27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4" name="Rectangle 27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5" name="Rectangle 27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6" name="Rectangle 27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7" name="Rectangle 27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8" name="Rectangle 27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29" name="Rectangle 27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0" name="Rectangle 27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1" name="Rectangle 27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2" name="Rectangle 27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3" name="Rectangle 27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4" name="Rectangle 27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5" name="Rectangle 27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6" name="Rectangle 27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7" name="Rectangle 27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8" name="Rectangle 27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39" name="Rectangle 27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0" name="Rectangle 27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1" name="Rectangle 27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2" name="Rectangle 27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3" name="Rectangle 27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4" name="Rectangle 27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5" name="Rectangle 27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6" name="Rectangle 27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7" name="Rectangle 27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8" name="Rectangle 27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49" name="Rectangle 27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0" name="Rectangle 27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1" name="Rectangle 27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2" name="Rectangle 27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3" name="Rectangle 27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4" name="Rectangle 27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5" name="Rectangle 27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6" name="Rectangle 27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7" name="Rectangle 27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8" name="Rectangle 27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59" name="Rectangle 27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0" name="Rectangle 27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1" name="Rectangle 27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2" name="Rectangle 27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3" name="Rectangle 27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4" name="Rectangle 27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5" name="Rectangle 27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6" name="Rectangle 27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7" name="Rectangle 27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8" name="Rectangle 27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69" name="Rectangle 27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0" name="Rectangle 27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1" name="Rectangle 27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2" name="Rectangle 27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3" name="Rectangle 27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4" name="Rectangle 27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5" name="Rectangle 27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6" name="Rectangle 27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7" name="Rectangle 27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8" name="Rectangle 27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79" name="Rectangle 27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0" name="Rectangle 27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1" name="Rectangle 27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2" name="Rectangle 27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3" name="Rectangle 27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4" name="Rectangle 27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5" name="Rectangle 27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6" name="Rectangle 27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7" name="Rectangle 27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8" name="Rectangle 27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89" name="Rectangle 27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0" name="Rectangle 27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1" name="Rectangle 27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2" name="Rectangle 27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3" name="Rectangle 27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4" name="Rectangle 27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5" name="Rectangle 27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6" name="Rectangle 27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7" name="Rectangle 27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8" name="Rectangle 27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999" name="Rectangle 27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0" name="Rectangle 28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1" name="Rectangle 28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2" name="Rectangle 28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3" name="Rectangle 28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4" name="Rectangle 28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5" name="Rectangle 28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6" name="Rectangle 28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7" name="Rectangle 28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8" name="Rectangle 28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09" name="Rectangle 28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0" name="Rectangle 28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1" name="Rectangle 28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2" name="Rectangle 28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3" name="Rectangle 28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4" name="Rectangle 28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5" name="Rectangle 28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6" name="Rectangle 28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7" name="Rectangle 28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8" name="Rectangle 28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19" name="Rectangle 28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0" name="Rectangle 28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1" name="Rectangle 28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2" name="Rectangle 28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3" name="Rectangle 28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4" name="Rectangle 28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5" name="Rectangle 28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6" name="Rectangle 28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7" name="Rectangle 28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8" name="Rectangle 28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29" name="Rectangle 28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0" name="Rectangle 28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1" name="Rectangle 28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2" name="Rectangle 28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3" name="Rectangle 28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4" name="Rectangle 28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5" name="Rectangle 28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6" name="Rectangle 28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37" name="Rectangle 28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09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10038" name="Freeform 2838"/>
              <p:cNvSpPr>
                <a:spLocks noChangeAspect="1"/>
              </p:cNvSpPr>
              <p:nvPr/>
            </p:nvSpPr>
            <p:spPr bwMode="auto">
              <a:xfrm>
                <a:off x="3209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1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0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7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1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0039" name="Group 2839"/>
            <p:cNvGrpSpPr>
              <a:grpSpLocks noChangeAspect="1"/>
            </p:cNvGrpSpPr>
            <p:nvPr/>
          </p:nvGrpSpPr>
          <p:grpSpPr bwMode="auto">
            <a:xfrm>
              <a:off x="1968" y="2708"/>
              <a:ext cx="624" cy="397"/>
              <a:chOff x="1655" y="1673"/>
              <a:chExt cx="624" cy="397"/>
            </a:xfrm>
          </p:grpSpPr>
          <p:grpSp>
            <p:nvGrpSpPr>
              <p:cNvPr id="310040" name="Group 2840"/>
              <p:cNvGrpSpPr>
                <a:grpSpLocks noChangeAspect="1"/>
              </p:cNvGrpSpPr>
              <p:nvPr/>
            </p:nvGrpSpPr>
            <p:grpSpPr bwMode="auto">
              <a:xfrm>
                <a:off x="1655" y="1673"/>
                <a:ext cx="624" cy="397"/>
                <a:chOff x="1655" y="1673"/>
                <a:chExt cx="624" cy="397"/>
              </a:xfrm>
            </p:grpSpPr>
            <p:grpSp>
              <p:nvGrpSpPr>
                <p:cNvPr id="310041" name="Group 2841"/>
                <p:cNvGrpSpPr>
                  <a:grpSpLocks noChangeAspect="1"/>
                </p:cNvGrpSpPr>
                <p:nvPr/>
              </p:nvGrpSpPr>
              <p:grpSpPr bwMode="auto">
                <a:xfrm>
                  <a:off x="1655" y="1673"/>
                  <a:ext cx="624" cy="397"/>
                  <a:chOff x="1655" y="1673"/>
                  <a:chExt cx="624" cy="397"/>
                </a:xfrm>
              </p:grpSpPr>
              <p:sp>
                <p:nvSpPr>
                  <p:cNvPr id="310042" name="Rectangle 28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3" name="Rectangle 28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4" name="Rectangle 28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5" name="Rectangle 28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6" name="Rectangle 28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7" name="Rectangle 28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8" name="Rectangle 28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49" name="Rectangle 28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0" name="Rectangle 28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1" name="Rectangle 28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2" name="Rectangle 28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3" name="Rectangle 28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4" name="Rectangle 28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5" name="Rectangle 28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6" name="Rectangle 28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7" name="Rectangle 28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8" name="Rectangle 28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59" name="Rectangle 28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0" name="Rectangle 28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1" name="Rectangle 28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2" name="Rectangle 28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3" name="Rectangle 28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4" name="Rectangle 28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5" name="Rectangle 28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6" name="Rectangle 28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7" name="Rectangle 28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8" name="Rectangle 28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69" name="Rectangle 28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0" name="Rectangle 28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1" name="Rectangle 28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2" name="Rectangle 28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3" name="Rectangle 28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4" name="Rectangle 28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5" name="Rectangle 28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6" name="Rectangle 28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7" name="Rectangle 28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8" name="Rectangle 28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79" name="Rectangle 28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0" name="Rectangle 28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1" name="Rectangle 28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2" name="Rectangle 28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3" name="Rectangle 28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4" name="Rectangle 28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5" name="Rectangle 28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6" name="Rectangle 28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7" name="Rectangle 28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8" name="Rectangle 28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89" name="Rectangle 28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0" name="Rectangle 28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1" name="Rectangle 28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2" name="Rectangle 28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3" name="Rectangle 28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4" name="Rectangle 28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5" name="Rectangle 28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6" name="Rectangle 28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7" name="Rectangle 28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8" name="Rectangle 28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099" name="Rectangle 28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0" name="Rectangle 29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1" name="Rectangle 29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2" name="Rectangle 29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3" name="Rectangle 29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4" name="Rectangle 29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5" name="Rectangle 29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6" name="Rectangle 29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7" name="Rectangle 29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8" name="Rectangle 29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09" name="Rectangle 29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0" name="Rectangle 29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1" name="Rectangle 29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2" name="Rectangle 29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3" name="Rectangle 29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4" name="Rectangle 29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5" name="Rectangle 29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6" name="Rectangle 29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7" name="Rectangle 29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8" name="Rectangle 29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19" name="Rectangle 29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0" name="Rectangle 29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1" name="Rectangle 29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2" name="Rectangle 29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3" name="Rectangle 29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4" name="Rectangle 29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5" name="Rectangle 29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6" name="Rectangle 29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7" name="Rectangle 29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8" name="Rectangle 29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29" name="Rectangle 29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0" name="Rectangle 29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1" name="Rectangle 29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2" name="Rectangle 29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3" name="Rectangle 29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4" name="Rectangle 29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5" name="Rectangle 29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6" name="Rectangle 29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7" name="Rectangle 29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8" name="Rectangle 29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39" name="Rectangle 29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0" name="Rectangle 29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1" name="Rectangle 29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2" name="Rectangle 29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3" name="Rectangle 29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4" name="Rectangle 29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5" name="Rectangle 29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6" name="Rectangle 29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7" name="Rectangle 29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8" name="Rectangle 29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49" name="Rectangle 29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0" name="Rectangle 29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1" name="Rectangle 29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2" name="Rectangle 29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3" name="Rectangle 29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4" name="Rectangle 29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5" name="Rectangle 29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6" name="Rectangle 29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7" name="Rectangle 29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8" name="Rectangle 29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59" name="Rectangle 29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0" name="Rectangle 29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1" name="Rectangle 29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2" name="Rectangle 29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3" name="Rectangle 29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4" name="Rectangle 29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5" name="Rectangle 29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6" name="Rectangle 29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7" name="Rectangle 29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8" name="Rectangle 29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69" name="Rectangle 29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0" name="Rectangle 29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1" name="Rectangle 29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2" name="Rectangle 29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3" name="Rectangle 29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4" name="Rectangle 29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5" name="Rectangle 29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6" name="Rectangle 29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7" name="Rectangle 29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8" name="Rectangle 29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79" name="Rectangle 29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0" name="Rectangle 29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1" name="Rectangle 29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2" name="Rectangle 29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3" name="Rectangle 29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4" name="Rectangle 29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5" name="Rectangle 29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6" name="Rectangle 29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7" name="Rectangle 29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8" name="Rectangle 29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89" name="Rectangle 29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0" name="Rectangle 29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1" name="Rectangle 29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2" name="Rectangle 29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3" name="Rectangle 29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4" name="Rectangle 29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5" name="Rectangle 29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6" name="Rectangle 29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7" name="Rectangle 29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8" name="Rectangle 29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199" name="Rectangle 29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0" name="Rectangle 30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1" name="Rectangle 30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2" name="Rectangle 30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3" name="Rectangle 30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4" name="Rectangle 30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5" name="Rectangle 30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6" name="Rectangle 30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7" name="Rectangle 30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8" name="Rectangle 30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09" name="Rectangle 30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0" name="Rectangle 30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1" name="Rectangle 30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2" name="Rectangle 30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3" name="Rectangle 30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4" name="Rectangle 30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5" name="Rectangle 30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6" name="Rectangle 30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7" name="Rectangle 30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8" name="Rectangle 30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19" name="Rectangle 30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0" name="Rectangle 30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1" name="Rectangle 30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2" name="Rectangle 30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3" name="Rectangle 30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4" name="Rectangle 30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5" name="Rectangle 30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6" name="Rectangle 30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7" name="Rectangle 30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8" name="Rectangle 30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29" name="Rectangle 30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0" name="Rectangle 30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1" name="Rectangle 30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2" name="Rectangle 30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3" name="Rectangle 30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4" name="Rectangle 30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5" name="Rectangle 30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6" name="Rectangle 30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7" name="Rectangle 30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8" name="Rectangle 30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39" name="Rectangle 30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0" name="Rectangle 30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1" name="Freeform 3041"/>
                  <p:cNvSpPr>
                    <a:spLocks noChangeAspect="1"/>
                  </p:cNvSpPr>
                  <p:nvPr/>
                </p:nvSpPr>
                <p:spPr bwMode="auto">
                  <a:xfrm>
                    <a:off x="1655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0242" name="Group 3042"/>
                <p:cNvGrpSpPr>
                  <a:grpSpLocks noChangeAspect="1"/>
                </p:cNvGrpSpPr>
                <p:nvPr/>
              </p:nvGrpSpPr>
              <p:grpSpPr bwMode="auto">
                <a:xfrm>
                  <a:off x="1655" y="1673"/>
                  <a:ext cx="624" cy="397"/>
                  <a:chOff x="1655" y="1673"/>
                  <a:chExt cx="624" cy="397"/>
                </a:xfrm>
              </p:grpSpPr>
              <p:sp>
                <p:nvSpPr>
                  <p:cNvPr id="310243" name="Freeform 3043"/>
                  <p:cNvSpPr>
                    <a:spLocks noChangeAspect="1"/>
                  </p:cNvSpPr>
                  <p:nvPr/>
                </p:nvSpPr>
                <p:spPr bwMode="auto">
                  <a:xfrm>
                    <a:off x="1655" y="1673"/>
                    <a:ext cx="622" cy="397"/>
                  </a:xfrm>
                  <a:custGeom>
                    <a:avLst/>
                    <a:gdLst>
                      <a:gd name="T0" fmla="*/ 9 w 622"/>
                      <a:gd name="T1" fmla="*/ 373 h 397"/>
                      <a:gd name="T2" fmla="*/ 30 w 622"/>
                      <a:gd name="T3" fmla="*/ 391 h 397"/>
                      <a:gd name="T4" fmla="*/ 42 w 622"/>
                      <a:gd name="T5" fmla="*/ 396 h 397"/>
                      <a:gd name="T6" fmla="*/ 55 w 622"/>
                      <a:gd name="T7" fmla="*/ 396 h 397"/>
                      <a:gd name="T8" fmla="*/ 69 w 622"/>
                      <a:gd name="T9" fmla="*/ 392 h 397"/>
                      <a:gd name="T10" fmla="*/ 85 w 622"/>
                      <a:gd name="T11" fmla="*/ 380 h 397"/>
                      <a:gd name="T12" fmla="*/ 104 w 622"/>
                      <a:gd name="T13" fmla="*/ 362 h 397"/>
                      <a:gd name="T14" fmla="*/ 114 w 622"/>
                      <a:gd name="T15" fmla="*/ 348 h 397"/>
                      <a:gd name="T16" fmla="*/ 124 w 622"/>
                      <a:gd name="T17" fmla="*/ 329 h 397"/>
                      <a:gd name="T18" fmla="*/ 136 w 622"/>
                      <a:gd name="T19" fmla="*/ 306 h 397"/>
                      <a:gd name="T20" fmla="*/ 161 w 622"/>
                      <a:gd name="T21" fmla="*/ 251 h 397"/>
                      <a:gd name="T22" fmla="*/ 201 w 622"/>
                      <a:gd name="T23" fmla="*/ 158 h 397"/>
                      <a:gd name="T24" fmla="*/ 228 w 622"/>
                      <a:gd name="T25" fmla="*/ 98 h 397"/>
                      <a:gd name="T26" fmla="*/ 257 w 622"/>
                      <a:gd name="T27" fmla="*/ 48 h 397"/>
                      <a:gd name="T28" fmla="*/ 270 w 622"/>
                      <a:gd name="T29" fmla="*/ 28 h 397"/>
                      <a:gd name="T30" fmla="*/ 284 w 622"/>
                      <a:gd name="T31" fmla="*/ 13 h 397"/>
                      <a:gd name="T32" fmla="*/ 297 w 622"/>
                      <a:gd name="T33" fmla="*/ 3 h 397"/>
                      <a:gd name="T34" fmla="*/ 311 w 622"/>
                      <a:gd name="T35" fmla="*/ 0 h 397"/>
                      <a:gd name="T36" fmla="*/ 324 w 622"/>
                      <a:gd name="T37" fmla="*/ 3 h 397"/>
                      <a:gd name="T38" fmla="*/ 338 w 622"/>
                      <a:gd name="T39" fmla="*/ 13 h 397"/>
                      <a:gd name="T40" fmla="*/ 351 w 622"/>
                      <a:gd name="T41" fmla="*/ 28 h 397"/>
                      <a:gd name="T42" fmla="*/ 366 w 622"/>
                      <a:gd name="T43" fmla="*/ 48 h 397"/>
                      <a:gd name="T44" fmla="*/ 394 w 622"/>
                      <a:gd name="T45" fmla="*/ 98 h 397"/>
                      <a:gd name="T46" fmla="*/ 421 w 622"/>
                      <a:gd name="T47" fmla="*/ 158 h 397"/>
                      <a:gd name="T48" fmla="*/ 461 w 622"/>
                      <a:gd name="T49" fmla="*/ 251 h 397"/>
                      <a:gd name="T50" fmla="*/ 486 w 622"/>
                      <a:gd name="T51" fmla="*/ 306 h 397"/>
                      <a:gd name="T52" fmla="*/ 497 w 622"/>
                      <a:gd name="T53" fmla="*/ 329 h 397"/>
                      <a:gd name="T54" fmla="*/ 508 w 622"/>
                      <a:gd name="T55" fmla="*/ 348 h 397"/>
                      <a:gd name="T56" fmla="*/ 518 w 622"/>
                      <a:gd name="T57" fmla="*/ 362 h 397"/>
                      <a:gd name="T58" fmla="*/ 537 w 622"/>
                      <a:gd name="T59" fmla="*/ 380 h 397"/>
                      <a:gd name="T60" fmla="*/ 552 w 622"/>
                      <a:gd name="T61" fmla="*/ 392 h 397"/>
                      <a:gd name="T62" fmla="*/ 567 w 622"/>
                      <a:gd name="T63" fmla="*/ 396 h 397"/>
                      <a:gd name="T64" fmla="*/ 579 w 622"/>
                      <a:gd name="T65" fmla="*/ 396 h 397"/>
                      <a:gd name="T66" fmla="*/ 592 w 622"/>
                      <a:gd name="T67" fmla="*/ 391 h 397"/>
                      <a:gd name="T68" fmla="*/ 612 w 622"/>
                      <a:gd name="T69" fmla="*/ 373 h 397"/>
                      <a:gd name="T70" fmla="*/ 0 w 622"/>
                      <a:gd name="T71" fmla="*/ 362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22" h="397">
                        <a:moveTo>
                          <a:pt x="0" y="362"/>
                        </a:moveTo>
                        <a:lnTo>
                          <a:pt x="9" y="373"/>
                        </a:lnTo>
                        <a:lnTo>
                          <a:pt x="20" y="383"/>
                        </a:lnTo>
                        <a:lnTo>
                          <a:pt x="30" y="391"/>
                        </a:lnTo>
                        <a:lnTo>
                          <a:pt x="36" y="394"/>
                        </a:lnTo>
                        <a:lnTo>
                          <a:pt x="42" y="396"/>
                        </a:lnTo>
                        <a:lnTo>
                          <a:pt x="49" y="397"/>
                        </a:lnTo>
                        <a:lnTo>
                          <a:pt x="55" y="396"/>
                        </a:lnTo>
                        <a:lnTo>
                          <a:pt x="62" y="395"/>
                        </a:lnTo>
                        <a:lnTo>
                          <a:pt x="69" y="392"/>
                        </a:lnTo>
                        <a:lnTo>
                          <a:pt x="77" y="387"/>
                        </a:lnTo>
                        <a:lnTo>
                          <a:pt x="85" y="380"/>
                        </a:lnTo>
                        <a:lnTo>
                          <a:pt x="94" y="372"/>
                        </a:lnTo>
                        <a:lnTo>
                          <a:pt x="104" y="362"/>
                        </a:lnTo>
                        <a:lnTo>
                          <a:pt x="109" y="356"/>
                        </a:lnTo>
                        <a:lnTo>
                          <a:pt x="114" y="348"/>
                        </a:lnTo>
                        <a:lnTo>
                          <a:pt x="119" y="339"/>
                        </a:lnTo>
                        <a:lnTo>
                          <a:pt x="124" y="329"/>
                        </a:lnTo>
                        <a:lnTo>
                          <a:pt x="131" y="318"/>
                        </a:lnTo>
                        <a:lnTo>
                          <a:pt x="136" y="306"/>
                        </a:lnTo>
                        <a:lnTo>
                          <a:pt x="148" y="280"/>
                        </a:lnTo>
                        <a:lnTo>
                          <a:pt x="161" y="251"/>
                        </a:lnTo>
                        <a:lnTo>
                          <a:pt x="174" y="221"/>
                        </a:lnTo>
                        <a:lnTo>
                          <a:pt x="201" y="158"/>
                        </a:lnTo>
                        <a:lnTo>
                          <a:pt x="214" y="128"/>
                        </a:lnTo>
                        <a:lnTo>
                          <a:pt x="228" y="98"/>
                        </a:lnTo>
                        <a:lnTo>
                          <a:pt x="242" y="72"/>
                        </a:lnTo>
                        <a:lnTo>
                          <a:pt x="257" y="48"/>
                        </a:lnTo>
                        <a:lnTo>
                          <a:pt x="263" y="38"/>
                        </a:lnTo>
                        <a:lnTo>
                          <a:pt x="270" y="28"/>
                        </a:lnTo>
                        <a:lnTo>
                          <a:pt x="278" y="20"/>
                        </a:lnTo>
                        <a:lnTo>
                          <a:pt x="284" y="13"/>
                        </a:lnTo>
                        <a:lnTo>
                          <a:pt x="291" y="8"/>
                        </a:lnTo>
                        <a:lnTo>
                          <a:pt x="297" y="3"/>
                        </a:lnTo>
                        <a:lnTo>
                          <a:pt x="305" y="1"/>
                        </a:lnTo>
                        <a:lnTo>
                          <a:pt x="311" y="0"/>
                        </a:lnTo>
                        <a:lnTo>
                          <a:pt x="317" y="1"/>
                        </a:lnTo>
                        <a:lnTo>
                          <a:pt x="324" y="3"/>
                        </a:lnTo>
                        <a:lnTo>
                          <a:pt x="330" y="8"/>
                        </a:lnTo>
                        <a:lnTo>
                          <a:pt x="338" y="13"/>
                        </a:lnTo>
                        <a:lnTo>
                          <a:pt x="344" y="20"/>
                        </a:lnTo>
                        <a:lnTo>
                          <a:pt x="351" y="28"/>
                        </a:lnTo>
                        <a:lnTo>
                          <a:pt x="358" y="38"/>
                        </a:lnTo>
                        <a:lnTo>
                          <a:pt x="366" y="48"/>
                        </a:lnTo>
                        <a:lnTo>
                          <a:pt x="379" y="72"/>
                        </a:lnTo>
                        <a:lnTo>
                          <a:pt x="394" y="98"/>
                        </a:lnTo>
                        <a:lnTo>
                          <a:pt x="407" y="128"/>
                        </a:lnTo>
                        <a:lnTo>
                          <a:pt x="421" y="158"/>
                        </a:lnTo>
                        <a:lnTo>
                          <a:pt x="448" y="221"/>
                        </a:lnTo>
                        <a:lnTo>
                          <a:pt x="461" y="251"/>
                        </a:lnTo>
                        <a:lnTo>
                          <a:pt x="473" y="280"/>
                        </a:lnTo>
                        <a:lnTo>
                          <a:pt x="486" y="306"/>
                        </a:lnTo>
                        <a:lnTo>
                          <a:pt x="491" y="318"/>
                        </a:lnTo>
                        <a:lnTo>
                          <a:pt x="497" y="329"/>
                        </a:lnTo>
                        <a:lnTo>
                          <a:pt x="502" y="339"/>
                        </a:lnTo>
                        <a:lnTo>
                          <a:pt x="508" y="348"/>
                        </a:lnTo>
                        <a:lnTo>
                          <a:pt x="513" y="356"/>
                        </a:lnTo>
                        <a:lnTo>
                          <a:pt x="518" y="362"/>
                        </a:lnTo>
                        <a:lnTo>
                          <a:pt x="527" y="372"/>
                        </a:lnTo>
                        <a:lnTo>
                          <a:pt x="537" y="380"/>
                        </a:lnTo>
                        <a:lnTo>
                          <a:pt x="545" y="387"/>
                        </a:lnTo>
                        <a:lnTo>
                          <a:pt x="552" y="392"/>
                        </a:lnTo>
                        <a:lnTo>
                          <a:pt x="559" y="395"/>
                        </a:lnTo>
                        <a:lnTo>
                          <a:pt x="567" y="396"/>
                        </a:lnTo>
                        <a:lnTo>
                          <a:pt x="573" y="397"/>
                        </a:lnTo>
                        <a:lnTo>
                          <a:pt x="579" y="396"/>
                        </a:lnTo>
                        <a:lnTo>
                          <a:pt x="585" y="394"/>
                        </a:lnTo>
                        <a:lnTo>
                          <a:pt x="592" y="391"/>
                        </a:lnTo>
                        <a:lnTo>
                          <a:pt x="602" y="383"/>
                        </a:lnTo>
                        <a:lnTo>
                          <a:pt x="612" y="373"/>
                        </a:lnTo>
                        <a:lnTo>
                          <a:pt x="622" y="362"/>
                        </a:lnTo>
                        <a:lnTo>
                          <a:pt x="0" y="36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4" name="Rectangle 30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3"/>
                    <a:ext cx="624" cy="2"/>
                  </a:xfrm>
                  <a:prstGeom prst="rect">
                    <a:avLst/>
                  </a:prstGeom>
                  <a:solidFill>
                    <a:srgbClr val="FF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5" name="Rectangle 30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5"/>
                    <a:ext cx="624" cy="2"/>
                  </a:xfrm>
                  <a:prstGeom prst="rect">
                    <a:avLst/>
                  </a:prstGeom>
                  <a:solidFill>
                    <a:srgbClr val="FE9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6" name="Rectangle 30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7"/>
                    <a:ext cx="624" cy="2"/>
                  </a:xfrm>
                  <a:prstGeom prst="rect">
                    <a:avLst/>
                  </a:prstGeom>
                  <a:solidFill>
                    <a:srgbClr val="FE99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7" name="Rectangle 30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79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8" name="Rectangle 30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1"/>
                    <a:ext cx="624" cy="2"/>
                  </a:xfrm>
                  <a:prstGeom prst="rect">
                    <a:avLst/>
                  </a:prstGeom>
                  <a:solidFill>
                    <a:srgbClr val="FE99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49" name="Rectangle 30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3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0" name="Rectangle 30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5"/>
                    <a:ext cx="624" cy="2"/>
                  </a:xfrm>
                  <a:prstGeom prst="rect">
                    <a:avLst/>
                  </a:prstGeom>
                  <a:solidFill>
                    <a:srgbClr val="FE993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1" name="Rectangle 30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7"/>
                    <a:ext cx="624" cy="2"/>
                  </a:xfrm>
                  <a:prstGeom prst="rect">
                    <a:avLst/>
                  </a:prstGeom>
                  <a:solidFill>
                    <a:srgbClr val="FE99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2" name="Rectangle 30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89"/>
                    <a:ext cx="624" cy="2"/>
                  </a:xfrm>
                  <a:prstGeom prst="rect">
                    <a:avLst/>
                  </a:prstGeom>
                  <a:solidFill>
                    <a:srgbClr val="FE9A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3" name="Rectangle 30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1"/>
                    <a:ext cx="624" cy="2"/>
                  </a:xfrm>
                  <a:prstGeom prst="rect">
                    <a:avLst/>
                  </a:prstGeom>
                  <a:solidFill>
                    <a:srgbClr val="FE9A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4" name="Rectangle 30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3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5" name="Rectangle 30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5"/>
                    <a:ext cx="624" cy="2"/>
                  </a:xfrm>
                  <a:prstGeom prst="rect">
                    <a:avLst/>
                  </a:prstGeom>
                  <a:solidFill>
                    <a:srgbClr val="FE9A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6" name="Rectangle 30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7"/>
                    <a:ext cx="624" cy="2"/>
                  </a:xfrm>
                  <a:prstGeom prst="rect">
                    <a:avLst/>
                  </a:prstGeom>
                  <a:solidFill>
                    <a:srgbClr val="FE9A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7" name="Rectangle 30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699"/>
                    <a:ext cx="624" cy="2"/>
                  </a:xfrm>
                  <a:prstGeom prst="rect">
                    <a:avLst/>
                  </a:prstGeom>
                  <a:solidFill>
                    <a:srgbClr val="FE9B3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8" name="Rectangle 30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1"/>
                    <a:ext cx="624" cy="2"/>
                  </a:xfrm>
                  <a:prstGeom prst="rect">
                    <a:avLst/>
                  </a:prstGeom>
                  <a:solidFill>
                    <a:srgbClr val="FE9B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59" name="Rectangle 30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3"/>
                    <a:ext cx="624" cy="2"/>
                  </a:xfrm>
                  <a:prstGeom prst="rect">
                    <a:avLst/>
                  </a:prstGeom>
                  <a:solidFill>
                    <a:srgbClr val="FD9B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0" name="Rectangle 30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5"/>
                    <a:ext cx="624" cy="2"/>
                  </a:xfrm>
                  <a:prstGeom prst="rect">
                    <a:avLst/>
                  </a:prstGeom>
                  <a:solidFill>
                    <a:srgbClr val="FD9B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1" name="Rectangle 30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7"/>
                    <a:ext cx="624" cy="2"/>
                  </a:xfrm>
                  <a:prstGeom prst="rect">
                    <a:avLst/>
                  </a:prstGeom>
                  <a:solidFill>
                    <a:srgbClr val="FD9B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2" name="Rectangle 30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09"/>
                    <a:ext cx="624" cy="2"/>
                  </a:xfrm>
                  <a:prstGeom prst="rect">
                    <a:avLst/>
                  </a:prstGeom>
                  <a:solidFill>
                    <a:srgbClr val="FD9C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3" name="Rectangle 30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1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4" name="Rectangle 30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3"/>
                    <a:ext cx="624" cy="2"/>
                  </a:xfrm>
                  <a:prstGeom prst="rect">
                    <a:avLst/>
                  </a:prstGeom>
                  <a:solidFill>
                    <a:srgbClr val="FD9C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5" name="Rectangle 30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5"/>
                    <a:ext cx="624" cy="2"/>
                  </a:xfrm>
                  <a:prstGeom prst="rect">
                    <a:avLst/>
                  </a:prstGeom>
                  <a:solidFill>
                    <a:srgbClr val="FD9C4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6" name="Rectangle 30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7"/>
                    <a:ext cx="624" cy="2"/>
                  </a:xfrm>
                  <a:prstGeom prst="rect">
                    <a:avLst/>
                  </a:prstGeom>
                  <a:solidFill>
                    <a:srgbClr val="FD9D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7" name="Rectangle 30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19"/>
                    <a:ext cx="624" cy="2"/>
                  </a:xfrm>
                  <a:prstGeom prst="rect">
                    <a:avLst/>
                  </a:prstGeom>
                  <a:solidFill>
                    <a:srgbClr val="FD9D4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8" name="Rectangle 30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1"/>
                    <a:ext cx="624" cy="2"/>
                  </a:xfrm>
                  <a:prstGeom prst="rect">
                    <a:avLst/>
                  </a:prstGeom>
                  <a:solidFill>
                    <a:srgbClr val="FC9D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69" name="Rectangle 30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3"/>
                    <a:ext cx="624" cy="2"/>
                  </a:xfrm>
                  <a:prstGeom prst="rect">
                    <a:avLst/>
                  </a:prstGeom>
                  <a:solidFill>
                    <a:srgbClr val="FC9D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0" name="Rectangle 30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5"/>
                    <a:ext cx="624" cy="2"/>
                  </a:xfrm>
                  <a:prstGeom prst="rect">
                    <a:avLst/>
                  </a:prstGeom>
                  <a:solidFill>
                    <a:srgbClr val="FC9E4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1" name="Rectangle 30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7"/>
                    <a:ext cx="624" cy="2"/>
                  </a:xfrm>
                  <a:prstGeom prst="rect">
                    <a:avLst/>
                  </a:prstGeom>
                  <a:solidFill>
                    <a:srgbClr val="FC9E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2" name="Rectangle 30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29"/>
                    <a:ext cx="624" cy="2"/>
                  </a:xfrm>
                  <a:prstGeom prst="rect">
                    <a:avLst/>
                  </a:prstGeom>
                  <a:solidFill>
                    <a:srgbClr val="FC9E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3" name="Rectangle 30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1"/>
                    <a:ext cx="624" cy="2"/>
                  </a:xfrm>
                  <a:prstGeom prst="rect">
                    <a:avLst/>
                  </a:prstGeom>
                  <a:solidFill>
                    <a:srgbClr val="FC9F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4" name="Rectangle 30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3"/>
                    <a:ext cx="624" cy="2"/>
                  </a:xfrm>
                  <a:prstGeom prst="rect">
                    <a:avLst/>
                  </a:prstGeom>
                  <a:solidFill>
                    <a:srgbClr val="FC9F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5" name="Rectangle 30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5"/>
                    <a:ext cx="624" cy="2"/>
                  </a:xfrm>
                  <a:prstGeom prst="rect">
                    <a:avLst/>
                  </a:prstGeom>
                  <a:solidFill>
                    <a:srgbClr val="FB9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6" name="Rectangle 30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7"/>
                    <a:ext cx="624" cy="2"/>
                  </a:xfrm>
                  <a:prstGeom prst="rect">
                    <a:avLst/>
                  </a:prstGeom>
                  <a:solidFill>
                    <a:srgbClr val="FB9F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7" name="Rectangle 30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39"/>
                    <a:ext cx="624" cy="2"/>
                  </a:xfrm>
                  <a:prstGeom prst="rect">
                    <a:avLst/>
                  </a:prstGeom>
                  <a:solidFill>
                    <a:srgbClr val="FBA0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8" name="Rectangle 30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1"/>
                    <a:ext cx="624" cy="2"/>
                  </a:xfrm>
                  <a:prstGeom prst="rect">
                    <a:avLst/>
                  </a:prstGeom>
                  <a:solidFill>
                    <a:srgbClr val="FBA0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79" name="Rectangle 30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3"/>
                    <a:ext cx="624" cy="2"/>
                  </a:xfrm>
                  <a:prstGeom prst="rect">
                    <a:avLst/>
                  </a:prstGeom>
                  <a:solidFill>
                    <a:srgbClr val="FBA15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0" name="Rectangle 30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5"/>
                    <a:ext cx="624" cy="2"/>
                  </a:xfrm>
                  <a:prstGeom prst="rect">
                    <a:avLst/>
                  </a:prstGeom>
                  <a:solidFill>
                    <a:srgbClr val="FBA15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1" name="Rectangle 30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7"/>
                    <a:ext cx="624" cy="2"/>
                  </a:xfrm>
                  <a:prstGeom prst="rect">
                    <a:avLst/>
                  </a:prstGeom>
                  <a:solidFill>
                    <a:srgbClr val="FAA1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2" name="Rectangle 30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49"/>
                    <a:ext cx="624" cy="2"/>
                  </a:xfrm>
                  <a:prstGeom prst="rect">
                    <a:avLst/>
                  </a:prstGeom>
                  <a:solidFill>
                    <a:srgbClr val="FAA25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3" name="Rectangle 30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1"/>
                    <a:ext cx="624" cy="2"/>
                  </a:xfrm>
                  <a:prstGeom prst="rect">
                    <a:avLst/>
                  </a:prstGeom>
                  <a:solidFill>
                    <a:srgbClr val="FAA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4" name="Rectangle 30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3"/>
                    <a:ext cx="624" cy="2"/>
                  </a:xfrm>
                  <a:prstGeom prst="rect">
                    <a:avLst/>
                  </a:prstGeom>
                  <a:solidFill>
                    <a:srgbClr val="FAA35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5" name="Rectangle 30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5"/>
                    <a:ext cx="624" cy="2"/>
                  </a:xfrm>
                  <a:prstGeom prst="rect">
                    <a:avLst/>
                  </a:prstGeom>
                  <a:solidFill>
                    <a:srgbClr val="FAA3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6" name="Rectangle 30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7"/>
                    <a:ext cx="624" cy="2"/>
                  </a:xfrm>
                  <a:prstGeom prst="rect">
                    <a:avLst/>
                  </a:prstGeom>
                  <a:solidFill>
                    <a:srgbClr val="FAA3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7" name="Rectangle 30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59"/>
                    <a:ext cx="624" cy="2"/>
                  </a:xfrm>
                  <a:prstGeom prst="rect">
                    <a:avLst/>
                  </a:prstGeom>
                  <a:solidFill>
                    <a:srgbClr val="F9A4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8" name="Rectangle 30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1"/>
                    <a:ext cx="624" cy="2"/>
                  </a:xfrm>
                  <a:prstGeom prst="rect">
                    <a:avLst/>
                  </a:prstGeom>
                  <a:solidFill>
                    <a:srgbClr val="F9A4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89" name="Rectangle 30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3"/>
                    <a:ext cx="624" cy="2"/>
                  </a:xfrm>
                  <a:prstGeom prst="rect">
                    <a:avLst/>
                  </a:prstGeom>
                  <a:solidFill>
                    <a:srgbClr val="F9A5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0" name="Rectangle 30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5"/>
                    <a:ext cx="624" cy="2"/>
                  </a:xfrm>
                  <a:prstGeom prst="rect">
                    <a:avLst/>
                  </a:prstGeom>
                  <a:solidFill>
                    <a:srgbClr val="F9A56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1" name="Rectangle 30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7"/>
                    <a:ext cx="624" cy="2"/>
                  </a:xfrm>
                  <a:prstGeom prst="rect">
                    <a:avLst/>
                  </a:prstGeom>
                  <a:solidFill>
                    <a:srgbClr val="F8A66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2" name="Rectangle 30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69"/>
                    <a:ext cx="624" cy="2"/>
                  </a:xfrm>
                  <a:prstGeom prst="rect">
                    <a:avLst/>
                  </a:prstGeom>
                  <a:solidFill>
                    <a:srgbClr val="F8A6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3" name="Rectangle 30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1"/>
                    <a:ext cx="624" cy="2"/>
                  </a:xfrm>
                  <a:prstGeom prst="rect">
                    <a:avLst/>
                  </a:prstGeom>
                  <a:solidFill>
                    <a:srgbClr val="F8A76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4" name="Rectangle 30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3"/>
                    <a:ext cx="624" cy="2"/>
                  </a:xfrm>
                  <a:prstGeom prst="rect">
                    <a:avLst/>
                  </a:prstGeom>
                  <a:solidFill>
                    <a:srgbClr val="F8A76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5" name="Rectangle 30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5"/>
                    <a:ext cx="624" cy="2"/>
                  </a:xfrm>
                  <a:prstGeom prst="rect">
                    <a:avLst/>
                  </a:prstGeom>
                  <a:solidFill>
                    <a:srgbClr val="F7A8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6" name="Rectangle 30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7"/>
                    <a:ext cx="624" cy="2"/>
                  </a:xfrm>
                  <a:prstGeom prst="rect">
                    <a:avLst/>
                  </a:prstGeom>
                  <a:solidFill>
                    <a:srgbClr val="F7A86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7" name="Rectangle 30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79"/>
                    <a:ext cx="624" cy="2"/>
                  </a:xfrm>
                  <a:prstGeom prst="rect">
                    <a:avLst/>
                  </a:prstGeom>
                  <a:solidFill>
                    <a:srgbClr val="F7A97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8" name="Rectangle 30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1"/>
                    <a:ext cx="624" cy="2"/>
                  </a:xfrm>
                  <a:prstGeom prst="rect">
                    <a:avLst/>
                  </a:prstGeom>
                  <a:solidFill>
                    <a:srgbClr val="F7A9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299" name="Rectangle 30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3"/>
                    <a:ext cx="624" cy="2"/>
                  </a:xfrm>
                  <a:prstGeom prst="rect">
                    <a:avLst/>
                  </a:prstGeom>
                  <a:solidFill>
                    <a:srgbClr val="F6AA7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0" name="Rectangle 3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5"/>
                    <a:ext cx="624" cy="2"/>
                  </a:xfrm>
                  <a:prstGeom prst="rect">
                    <a:avLst/>
                  </a:prstGeom>
                  <a:solidFill>
                    <a:srgbClr val="F6AA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1" name="Rectangle 3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7"/>
                    <a:ext cx="624" cy="2"/>
                  </a:xfrm>
                  <a:prstGeom prst="rect">
                    <a:avLst/>
                  </a:prstGeom>
                  <a:solidFill>
                    <a:srgbClr val="F6AB7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2" name="Rectangle 3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89"/>
                    <a:ext cx="624" cy="2"/>
                  </a:xfrm>
                  <a:prstGeom prst="rect">
                    <a:avLst/>
                  </a:prstGeom>
                  <a:solidFill>
                    <a:srgbClr val="F6AB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3" name="Rectangle 3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1"/>
                    <a:ext cx="624" cy="2"/>
                  </a:xfrm>
                  <a:prstGeom prst="rect">
                    <a:avLst/>
                  </a:prstGeom>
                  <a:solidFill>
                    <a:srgbClr val="F5AC7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4" name="Rectangle 3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3"/>
                    <a:ext cx="624" cy="2"/>
                  </a:xfrm>
                  <a:prstGeom prst="rect">
                    <a:avLst/>
                  </a:prstGeom>
                  <a:solidFill>
                    <a:srgbClr val="F5AD7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5" name="Rectangle 3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5"/>
                    <a:ext cx="624" cy="2"/>
                  </a:xfrm>
                  <a:prstGeom prst="rect">
                    <a:avLst/>
                  </a:prstGeom>
                  <a:solidFill>
                    <a:srgbClr val="F5AD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6" name="Rectangle 3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7"/>
                    <a:ext cx="624" cy="2"/>
                  </a:xfrm>
                  <a:prstGeom prst="rect">
                    <a:avLst/>
                  </a:prstGeom>
                  <a:solidFill>
                    <a:srgbClr val="F4AE7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7" name="Rectangle 3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799"/>
                    <a:ext cx="624" cy="2"/>
                  </a:xfrm>
                  <a:prstGeom prst="rect">
                    <a:avLst/>
                  </a:prstGeom>
                  <a:solidFill>
                    <a:srgbClr val="F4AE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8" name="Rectangle 3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1"/>
                    <a:ext cx="624" cy="2"/>
                  </a:xfrm>
                  <a:prstGeom prst="rect">
                    <a:avLst/>
                  </a:prstGeom>
                  <a:solidFill>
                    <a:srgbClr val="F4AF8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09" name="Rectangle 3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3"/>
                    <a:ext cx="624" cy="2"/>
                  </a:xfrm>
                  <a:prstGeom prst="rect">
                    <a:avLst/>
                  </a:prstGeom>
                  <a:solidFill>
                    <a:srgbClr val="F3B0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0" name="Rectangle 3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5"/>
                    <a:ext cx="624" cy="2"/>
                  </a:xfrm>
                  <a:prstGeom prst="rect">
                    <a:avLst/>
                  </a:prstGeom>
                  <a:solidFill>
                    <a:srgbClr val="F3B0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1" name="Rectangle 3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7"/>
                    <a:ext cx="624" cy="2"/>
                  </a:xfrm>
                  <a:prstGeom prst="rect">
                    <a:avLst/>
                  </a:prstGeom>
                  <a:solidFill>
                    <a:srgbClr val="F3B18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2" name="Rectangle 3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09"/>
                    <a:ext cx="624" cy="2"/>
                  </a:xfrm>
                  <a:prstGeom prst="rect">
                    <a:avLst/>
                  </a:prstGeom>
                  <a:solidFill>
                    <a:srgbClr val="F2B2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3" name="Rectangle 3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1"/>
                    <a:ext cx="624" cy="2"/>
                  </a:xfrm>
                  <a:prstGeom prst="rect">
                    <a:avLst/>
                  </a:prstGeom>
                  <a:solidFill>
                    <a:srgbClr val="F2B2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4" name="Rectangle 3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3"/>
                    <a:ext cx="624" cy="2"/>
                  </a:xfrm>
                  <a:prstGeom prst="rect">
                    <a:avLst/>
                  </a:prstGeom>
                  <a:solidFill>
                    <a:srgbClr val="F2B3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5" name="Rectangle 3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5"/>
                    <a:ext cx="624" cy="2"/>
                  </a:xfrm>
                  <a:prstGeom prst="rect">
                    <a:avLst/>
                  </a:prstGeom>
                  <a:solidFill>
                    <a:srgbClr val="F1B4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6" name="Rectangle 3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7"/>
                    <a:ext cx="624" cy="2"/>
                  </a:xfrm>
                  <a:prstGeom prst="rect">
                    <a:avLst/>
                  </a:prstGeom>
                  <a:solidFill>
                    <a:srgbClr val="F1B4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7" name="Rectangle 3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19"/>
                    <a:ext cx="624" cy="2"/>
                  </a:xfrm>
                  <a:prstGeom prst="rect">
                    <a:avLst/>
                  </a:prstGeom>
                  <a:solidFill>
                    <a:srgbClr val="F1B5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8" name="Rectangle 3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1"/>
                    <a:ext cx="624" cy="2"/>
                  </a:xfrm>
                  <a:prstGeom prst="rect">
                    <a:avLst/>
                  </a:prstGeom>
                  <a:solidFill>
                    <a:srgbClr val="F0B69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19" name="Rectangle 3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3"/>
                    <a:ext cx="624" cy="2"/>
                  </a:xfrm>
                  <a:prstGeom prst="rect">
                    <a:avLst/>
                  </a:prstGeom>
                  <a:solidFill>
                    <a:srgbClr val="F0B6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0" name="Rectangle 3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5"/>
                    <a:ext cx="624" cy="2"/>
                  </a:xfrm>
                  <a:prstGeom prst="rect">
                    <a:avLst/>
                  </a:prstGeom>
                  <a:solidFill>
                    <a:srgbClr val="F0B79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1" name="Rectangle 3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7"/>
                    <a:ext cx="624" cy="2"/>
                  </a:xfrm>
                  <a:prstGeom prst="rect">
                    <a:avLst/>
                  </a:prstGeom>
                  <a:solidFill>
                    <a:srgbClr val="EFB79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2" name="Rectangle 3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29"/>
                    <a:ext cx="624" cy="2"/>
                  </a:xfrm>
                  <a:prstGeom prst="rect">
                    <a:avLst/>
                  </a:prstGeom>
                  <a:solidFill>
                    <a:srgbClr val="EFB89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3" name="Rectangle 3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1"/>
                    <a:ext cx="624" cy="2"/>
                  </a:xfrm>
                  <a:prstGeom prst="rect">
                    <a:avLst/>
                  </a:prstGeom>
                  <a:solidFill>
                    <a:srgbClr val="EFB9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4" name="Rectangle 3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3"/>
                    <a:ext cx="624" cy="2"/>
                  </a:xfrm>
                  <a:prstGeom prst="rect">
                    <a:avLst/>
                  </a:prstGeom>
                  <a:solidFill>
                    <a:srgbClr val="EEB9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5" name="Rectangle 3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5"/>
                    <a:ext cx="624" cy="2"/>
                  </a:xfrm>
                  <a:prstGeom prst="rect">
                    <a:avLst/>
                  </a:prstGeom>
                  <a:solidFill>
                    <a:srgbClr val="EEBA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6" name="Rectangle 3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7"/>
                    <a:ext cx="624" cy="2"/>
                  </a:xfrm>
                  <a:prstGeom prst="rect">
                    <a:avLst/>
                  </a:prstGeom>
                  <a:solidFill>
                    <a:srgbClr val="EDBB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7" name="Rectangle 3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39"/>
                    <a:ext cx="624" cy="2"/>
                  </a:xfrm>
                  <a:prstGeom prst="rect">
                    <a:avLst/>
                  </a:prstGeom>
                  <a:solidFill>
                    <a:srgbClr val="EDBB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8" name="Rectangle 3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1"/>
                    <a:ext cx="624" cy="2"/>
                  </a:xfrm>
                  <a:prstGeom prst="rect">
                    <a:avLst/>
                  </a:prstGeom>
                  <a:solidFill>
                    <a:srgbClr val="EDBC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29" name="Rectangle 3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3"/>
                    <a:ext cx="624" cy="2"/>
                  </a:xfrm>
                  <a:prstGeom prst="rect">
                    <a:avLst/>
                  </a:prstGeom>
                  <a:solidFill>
                    <a:srgbClr val="ECBDA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0" name="Rectangle 3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5"/>
                    <a:ext cx="624" cy="2"/>
                  </a:xfrm>
                  <a:prstGeom prst="rect">
                    <a:avLst/>
                  </a:prstGeom>
                  <a:solidFill>
                    <a:srgbClr val="ECBD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1" name="Rectangle 3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7"/>
                    <a:ext cx="624" cy="2"/>
                  </a:xfrm>
                  <a:prstGeom prst="rect">
                    <a:avLst/>
                  </a:prstGeom>
                  <a:solidFill>
                    <a:srgbClr val="EBBE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2" name="Rectangle 3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49"/>
                    <a:ext cx="624" cy="2"/>
                  </a:xfrm>
                  <a:prstGeom prst="rect">
                    <a:avLst/>
                  </a:prstGeom>
                  <a:solidFill>
                    <a:srgbClr val="EBBF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3" name="Rectangle 31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1"/>
                    <a:ext cx="624" cy="2"/>
                  </a:xfrm>
                  <a:prstGeom prst="rect">
                    <a:avLst/>
                  </a:prstGeom>
                  <a:solidFill>
                    <a:srgbClr val="EBC0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4" name="Rectangle 3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3"/>
                    <a:ext cx="624" cy="2"/>
                  </a:xfrm>
                  <a:prstGeom prst="rect">
                    <a:avLst/>
                  </a:prstGeom>
                  <a:solidFill>
                    <a:srgbClr val="EAC0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5" name="Rectangle 31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5"/>
                    <a:ext cx="624" cy="2"/>
                  </a:xfrm>
                  <a:prstGeom prst="rect">
                    <a:avLst/>
                  </a:prstGeom>
                  <a:solidFill>
                    <a:srgbClr val="EAC1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6" name="Rectangle 3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7"/>
                    <a:ext cx="624" cy="2"/>
                  </a:xfrm>
                  <a:prstGeom prst="rect">
                    <a:avLst/>
                  </a:prstGeom>
                  <a:solidFill>
                    <a:srgbClr val="E9C2A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7" name="Rectangle 3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59"/>
                    <a:ext cx="624" cy="2"/>
                  </a:xfrm>
                  <a:prstGeom prst="rect">
                    <a:avLst/>
                  </a:prstGeom>
                  <a:solidFill>
                    <a:srgbClr val="E9C2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8" name="Rectangle 3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1"/>
                    <a:ext cx="624" cy="2"/>
                  </a:xfrm>
                  <a:prstGeom prst="rect">
                    <a:avLst/>
                  </a:prstGeom>
                  <a:solidFill>
                    <a:srgbClr val="E9C3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39" name="Rectangle 3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3"/>
                    <a:ext cx="624" cy="2"/>
                  </a:xfrm>
                  <a:prstGeom prst="rect">
                    <a:avLst/>
                  </a:prstGeom>
                  <a:solidFill>
                    <a:srgbClr val="E8C4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0" name="Rectangle 3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5"/>
                    <a:ext cx="624" cy="2"/>
                  </a:xfrm>
                  <a:prstGeom prst="rect">
                    <a:avLst/>
                  </a:prstGeom>
                  <a:solidFill>
                    <a:srgbClr val="E8C5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1" name="Rectangle 3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7"/>
                    <a:ext cx="624" cy="2"/>
                  </a:xfrm>
                  <a:prstGeom prst="rect">
                    <a:avLst/>
                  </a:prstGeom>
                  <a:solidFill>
                    <a:srgbClr val="E7C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2" name="Rectangle 3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69"/>
                    <a:ext cx="624" cy="2"/>
                  </a:xfrm>
                  <a:prstGeom prst="rect">
                    <a:avLst/>
                  </a:prstGeom>
                  <a:solidFill>
                    <a:srgbClr val="E7C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3" name="Rectangle 31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1"/>
                    <a:ext cx="624" cy="2"/>
                  </a:xfrm>
                  <a:prstGeom prst="rect">
                    <a:avLst/>
                  </a:prstGeom>
                  <a:solidFill>
                    <a:srgbClr val="E6C7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4" name="Rectangle 3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3"/>
                    <a:ext cx="624" cy="2"/>
                  </a:xfrm>
                  <a:prstGeom prst="rect">
                    <a:avLst/>
                  </a:prstGeom>
                  <a:solidFill>
                    <a:srgbClr val="E6C7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5" name="Rectangle 31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5"/>
                    <a:ext cx="624" cy="2"/>
                  </a:xfrm>
                  <a:prstGeom prst="rect">
                    <a:avLst/>
                  </a:prstGeom>
                  <a:solidFill>
                    <a:srgbClr val="E6C8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6" name="Rectangle 3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7"/>
                    <a:ext cx="624" cy="2"/>
                  </a:xfrm>
                  <a:prstGeom prst="rect">
                    <a:avLst/>
                  </a:prstGeom>
                  <a:solidFill>
                    <a:srgbClr val="E5C9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7" name="Rectangle 3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79"/>
                    <a:ext cx="624" cy="2"/>
                  </a:xfrm>
                  <a:prstGeom prst="rect">
                    <a:avLst/>
                  </a:prstGeom>
                  <a:solidFill>
                    <a:srgbClr val="E5C9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8" name="Rectangle 3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1"/>
                    <a:ext cx="624" cy="2"/>
                  </a:xfrm>
                  <a:prstGeom prst="rect">
                    <a:avLst/>
                  </a:prstGeom>
                  <a:solidFill>
                    <a:srgbClr val="E4CA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49" name="Rectangle 31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3"/>
                    <a:ext cx="624" cy="2"/>
                  </a:xfrm>
                  <a:prstGeom prst="rect">
                    <a:avLst/>
                  </a:prstGeom>
                  <a:solidFill>
                    <a:srgbClr val="E4CB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0" name="Rectangle 3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5"/>
                    <a:ext cx="624" cy="2"/>
                  </a:xfrm>
                  <a:prstGeom prst="rect">
                    <a:avLst/>
                  </a:prstGeom>
                  <a:solidFill>
                    <a:srgbClr val="E3CB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1" name="Rectangle 3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7"/>
                    <a:ext cx="624" cy="2"/>
                  </a:xfrm>
                  <a:prstGeom prst="rect">
                    <a:avLst/>
                  </a:prstGeom>
                  <a:solidFill>
                    <a:srgbClr val="E3CC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2" name="Rectangle 3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89"/>
                    <a:ext cx="624" cy="2"/>
                  </a:xfrm>
                  <a:prstGeom prst="rect">
                    <a:avLst/>
                  </a:prstGeom>
                  <a:solidFill>
                    <a:srgbClr val="E3CCC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3" name="Rectangle 31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1"/>
                    <a:ext cx="624" cy="2"/>
                  </a:xfrm>
                  <a:prstGeom prst="rect">
                    <a:avLst/>
                  </a:prstGeom>
                  <a:solidFill>
                    <a:srgbClr val="E2CD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4" name="Rectangle 3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3"/>
                    <a:ext cx="624" cy="2"/>
                  </a:xfrm>
                  <a:prstGeom prst="rect">
                    <a:avLst/>
                  </a:prstGeom>
                  <a:solidFill>
                    <a:srgbClr val="E2CE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5" name="Rectangle 31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5"/>
                    <a:ext cx="624" cy="2"/>
                  </a:xfrm>
                  <a:prstGeom prst="rect">
                    <a:avLst/>
                  </a:prstGeom>
                  <a:solidFill>
                    <a:srgbClr val="E1CE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6" name="Rectangle 31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7"/>
                    <a:ext cx="624" cy="2"/>
                  </a:xfrm>
                  <a:prstGeom prst="rect">
                    <a:avLst/>
                  </a:prstGeom>
                  <a:solidFill>
                    <a:srgbClr val="E1CF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7" name="Rectangle 31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899"/>
                    <a:ext cx="624" cy="2"/>
                  </a:xfrm>
                  <a:prstGeom prst="rect">
                    <a:avLst/>
                  </a:prstGeom>
                  <a:solidFill>
                    <a:srgbClr val="E0D0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8" name="Rectangle 3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1"/>
                    <a:ext cx="624" cy="2"/>
                  </a:xfrm>
                  <a:prstGeom prst="rect">
                    <a:avLst/>
                  </a:prstGeom>
                  <a:solidFill>
                    <a:srgbClr val="E0D0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59" name="Rectangle 31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3"/>
                    <a:ext cx="624" cy="2"/>
                  </a:xfrm>
                  <a:prstGeom prst="rect">
                    <a:avLst/>
                  </a:prstGeom>
                  <a:solidFill>
                    <a:srgbClr val="E0D1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0" name="Rectangle 31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5"/>
                    <a:ext cx="624" cy="2"/>
                  </a:xfrm>
                  <a:prstGeom prst="rect">
                    <a:avLst/>
                  </a:prstGeom>
                  <a:solidFill>
                    <a:srgbClr val="DFD2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1" name="Rectangle 3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7"/>
                    <a:ext cx="624" cy="2"/>
                  </a:xfrm>
                  <a:prstGeom prst="rect">
                    <a:avLst/>
                  </a:prstGeom>
                  <a:solidFill>
                    <a:srgbClr val="DFD2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2" name="Rectangle 31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09"/>
                    <a:ext cx="624" cy="2"/>
                  </a:xfrm>
                  <a:prstGeom prst="rect">
                    <a:avLst/>
                  </a:prstGeom>
                  <a:solidFill>
                    <a:srgbClr val="DED3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3" name="Rectangle 31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1"/>
                    <a:ext cx="624" cy="2"/>
                  </a:xfrm>
                  <a:prstGeom prst="rect">
                    <a:avLst/>
                  </a:prstGeom>
                  <a:solidFill>
                    <a:srgbClr val="DED4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4" name="Rectangle 3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3"/>
                    <a:ext cx="624" cy="2"/>
                  </a:xfrm>
                  <a:prstGeom prst="rect">
                    <a:avLst/>
                  </a:prstGeom>
                  <a:solidFill>
                    <a:srgbClr val="DD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5" name="Rectangle 31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5"/>
                    <a:ext cx="624" cy="2"/>
                  </a:xfrm>
                  <a:prstGeom prst="rect">
                    <a:avLst/>
                  </a:prstGeom>
                  <a:solidFill>
                    <a:srgbClr val="DDD5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6" name="Rectangle 31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7"/>
                    <a:ext cx="624" cy="2"/>
                  </a:xfrm>
                  <a:prstGeom prst="rect">
                    <a:avLst/>
                  </a:prstGeom>
                  <a:solidFill>
                    <a:srgbClr val="DDD5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7" name="Rectangle 31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19"/>
                    <a:ext cx="624" cy="2"/>
                  </a:xfrm>
                  <a:prstGeom prst="rect">
                    <a:avLst/>
                  </a:prstGeom>
                  <a:solidFill>
                    <a:srgbClr val="DCD6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8" name="Rectangle 31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1"/>
                    <a:ext cx="624" cy="2"/>
                  </a:xfrm>
                  <a:prstGeom prst="rect">
                    <a:avLst/>
                  </a:prstGeom>
                  <a:solidFill>
                    <a:srgbClr val="DCD6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69" name="Rectangle 3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3"/>
                    <a:ext cx="624" cy="2"/>
                  </a:xfrm>
                  <a:prstGeom prst="rect">
                    <a:avLst/>
                  </a:prstGeom>
                  <a:solidFill>
                    <a:srgbClr val="DCD7D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0" name="Rectangle 31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5"/>
                    <a:ext cx="624" cy="2"/>
                  </a:xfrm>
                  <a:prstGeom prst="rect">
                    <a:avLst/>
                  </a:prstGeom>
                  <a:solidFill>
                    <a:srgbClr val="DBD8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1" name="Rectangle 31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7"/>
                    <a:ext cx="624" cy="2"/>
                  </a:xfrm>
                  <a:prstGeom prst="rect">
                    <a:avLst/>
                  </a:prstGeom>
                  <a:solidFill>
                    <a:srgbClr val="DB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2" name="Rectangle 3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29"/>
                    <a:ext cx="624" cy="2"/>
                  </a:xfrm>
                  <a:prstGeom prst="rect">
                    <a:avLst/>
                  </a:prstGeom>
                  <a:solidFill>
                    <a:srgbClr val="DAD8D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3" name="Rectangle 31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1"/>
                    <a:ext cx="624" cy="2"/>
                  </a:xfrm>
                  <a:prstGeom prst="rect">
                    <a:avLst/>
                  </a:prstGeom>
                  <a:solidFill>
                    <a:srgbClr val="DAD9D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4" name="Rectangle 31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3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5" name="Rectangle 3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5"/>
                    <a:ext cx="624" cy="2"/>
                  </a:xfrm>
                  <a:prstGeom prst="rect">
                    <a:avLst/>
                  </a:prstGeom>
                  <a:solidFill>
                    <a:srgbClr val="D9DAD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6" name="Rectangle 3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7"/>
                    <a:ext cx="624" cy="2"/>
                  </a:xfrm>
                  <a:prstGeom prst="rect">
                    <a:avLst/>
                  </a:prstGeom>
                  <a:solidFill>
                    <a:srgbClr val="D9DA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7" name="Rectangle 31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39"/>
                    <a:ext cx="624" cy="2"/>
                  </a:xfrm>
                  <a:prstGeom prst="rect">
                    <a:avLst/>
                  </a:prstGeom>
                  <a:solidFill>
                    <a:srgbClr val="D8DB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8" name="Rectangle 3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1"/>
                    <a:ext cx="624" cy="2"/>
                  </a:xfrm>
                  <a:prstGeom prst="rect">
                    <a:avLst/>
                  </a:prstGeom>
                  <a:solidFill>
                    <a:srgbClr val="D8DCE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79" name="Rectangle 31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3"/>
                    <a:ext cx="624" cy="2"/>
                  </a:xfrm>
                  <a:prstGeom prst="rect">
                    <a:avLst/>
                  </a:prstGeom>
                  <a:solidFill>
                    <a:srgbClr val="D8DCE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0" name="Rectangle 31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5"/>
                    <a:ext cx="624" cy="2"/>
                  </a:xfrm>
                  <a:prstGeom prst="rect">
                    <a:avLst/>
                  </a:prstGeom>
                  <a:solidFill>
                    <a:srgbClr val="D7DD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1" name="Rectangle 31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7"/>
                    <a:ext cx="624" cy="2"/>
                  </a:xfrm>
                  <a:prstGeom prst="rect">
                    <a:avLst/>
                  </a:prstGeom>
                  <a:solidFill>
                    <a:srgbClr val="D7DDE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2" name="Rectangle 3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49"/>
                    <a:ext cx="624" cy="2"/>
                  </a:xfrm>
                  <a:prstGeom prst="rect">
                    <a:avLst/>
                  </a:prstGeom>
                  <a:solidFill>
                    <a:srgbClr val="D7DD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3" name="Rectangle 3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1"/>
                    <a:ext cx="624" cy="2"/>
                  </a:xfrm>
                  <a:prstGeom prst="rect">
                    <a:avLst/>
                  </a:prstGeom>
                  <a:solidFill>
                    <a:srgbClr val="D6DE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4" name="Rectangle 3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3"/>
                    <a:ext cx="624" cy="2"/>
                  </a:xfrm>
                  <a:prstGeom prst="rect">
                    <a:avLst/>
                  </a:prstGeom>
                  <a:solidFill>
                    <a:srgbClr val="D6DE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5" name="Rectangle 31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5"/>
                    <a:ext cx="624" cy="2"/>
                  </a:xfrm>
                  <a:prstGeom prst="rect">
                    <a:avLst/>
                  </a:prstGeom>
                  <a:solidFill>
                    <a:srgbClr val="D6DFE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6" name="Rectangle 3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7"/>
                    <a:ext cx="624" cy="2"/>
                  </a:xfrm>
                  <a:prstGeom prst="rect">
                    <a:avLst/>
                  </a:prstGeom>
                  <a:solidFill>
                    <a:srgbClr val="D5DF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7" name="Rectangle 31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59"/>
                    <a:ext cx="624" cy="2"/>
                  </a:xfrm>
                  <a:prstGeom prst="rect">
                    <a:avLst/>
                  </a:prstGeom>
                  <a:solidFill>
                    <a:srgbClr val="D5E0E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8" name="Rectangle 31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1"/>
                    <a:ext cx="624" cy="2"/>
                  </a:xfrm>
                  <a:prstGeom prst="rect">
                    <a:avLst/>
                  </a:prstGeom>
                  <a:solidFill>
                    <a:srgbClr val="D5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89" name="Rectangle 3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3"/>
                    <a:ext cx="624" cy="2"/>
                  </a:xfrm>
                  <a:prstGeom prst="rect">
                    <a:avLst/>
                  </a:prstGeom>
                  <a:solidFill>
                    <a:srgbClr val="D4E0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0" name="Rectangle 3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5"/>
                    <a:ext cx="624" cy="2"/>
                  </a:xfrm>
                  <a:prstGeom prst="rect">
                    <a:avLst/>
                  </a:prstGeom>
                  <a:solidFill>
                    <a:srgbClr val="D4E1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1" name="Rectangle 31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7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2" name="Rectangle 3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69"/>
                    <a:ext cx="624" cy="2"/>
                  </a:xfrm>
                  <a:prstGeom prst="rect">
                    <a:avLst/>
                  </a:prstGeom>
                  <a:solidFill>
                    <a:srgbClr val="D4E1E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3" name="Rectangle 3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1"/>
                    <a:ext cx="624" cy="2"/>
                  </a:xfrm>
                  <a:prstGeom prst="rect">
                    <a:avLst/>
                  </a:prstGeom>
                  <a:solidFill>
                    <a:srgbClr val="D3E2E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4" name="Rectangle 3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3"/>
                    <a:ext cx="624" cy="2"/>
                  </a:xfrm>
                  <a:prstGeom prst="rect">
                    <a:avLst/>
                  </a:prstGeom>
                  <a:solidFill>
                    <a:srgbClr val="D3E2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5" name="Rectangle 31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5"/>
                    <a:ext cx="624" cy="2"/>
                  </a:xfrm>
                  <a:prstGeom prst="rect">
                    <a:avLst/>
                  </a:prstGeom>
                  <a:solidFill>
                    <a:srgbClr val="D3E3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6" name="Rectangle 31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7"/>
                    <a:ext cx="624" cy="2"/>
                  </a:xfrm>
                  <a:prstGeom prst="rect">
                    <a:avLst/>
                  </a:prstGeom>
                  <a:solidFill>
                    <a:srgbClr val="D3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7" name="Rectangle 31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79"/>
                    <a:ext cx="624" cy="2"/>
                  </a:xfrm>
                  <a:prstGeom prst="rect">
                    <a:avLst/>
                  </a:prstGeom>
                  <a:solidFill>
                    <a:srgbClr val="D2E3E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8" name="Rectangle 3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1"/>
                    <a:ext cx="624" cy="2"/>
                  </a:xfrm>
                  <a:prstGeom prst="rect">
                    <a:avLst/>
                  </a:prstGeom>
                  <a:solidFill>
                    <a:srgbClr val="D2E4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399" name="Rectangle 31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3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0" name="Rectangle 32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5"/>
                    <a:ext cx="624" cy="2"/>
                  </a:xfrm>
                  <a:prstGeom prst="rect">
                    <a:avLst/>
                  </a:prstGeom>
                  <a:solidFill>
                    <a:srgbClr val="D2E4F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1" name="Rectangle 32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7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2" name="Rectangle 3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89"/>
                    <a:ext cx="624" cy="2"/>
                  </a:xfrm>
                  <a:prstGeom prst="rect">
                    <a:avLst/>
                  </a:prstGeom>
                  <a:solidFill>
                    <a:srgbClr val="D1E5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3" name="Rectangle 32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1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4" name="Rectangle 32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3"/>
                    <a:ext cx="624" cy="2"/>
                  </a:xfrm>
                  <a:prstGeom prst="rect">
                    <a:avLst/>
                  </a:prstGeom>
                  <a:solidFill>
                    <a:srgbClr val="D1E5F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5" name="Rectangle 32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5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6" name="Rectangle 3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7"/>
                    <a:ext cx="624" cy="2"/>
                  </a:xfrm>
                  <a:prstGeom prst="rect">
                    <a:avLst/>
                  </a:prstGeom>
                  <a:solidFill>
                    <a:srgbClr val="D0E6F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7" name="Rectangle 32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1999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8" name="Rectangle 32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1"/>
                    <a:ext cx="624" cy="2"/>
                  </a:xfrm>
                  <a:prstGeom prst="rect">
                    <a:avLst/>
                  </a:prstGeom>
                  <a:solidFill>
                    <a:srgbClr val="D0E6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09" name="Rectangle 32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3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0" name="Rectangle 3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5"/>
                    <a:ext cx="624" cy="2"/>
                  </a:xfrm>
                  <a:prstGeom prst="rect">
                    <a:avLst/>
                  </a:prstGeom>
                  <a:solidFill>
                    <a:srgbClr val="CFE7F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1" name="Rectangle 32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7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2" name="Rectangle 3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09"/>
                    <a:ext cx="624" cy="2"/>
                  </a:xfrm>
                  <a:prstGeom prst="rect">
                    <a:avLst/>
                  </a:prstGeom>
                  <a:solidFill>
                    <a:srgbClr val="CFE7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3" name="Rectangle 32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1"/>
                    <a:ext cx="624" cy="2"/>
                  </a:xfrm>
                  <a:prstGeom prst="rect">
                    <a:avLst/>
                  </a:prstGeom>
                  <a:solidFill>
                    <a:srgbClr val="CFE8F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4" name="Rectangle 32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3"/>
                    <a:ext cx="624" cy="2"/>
                  </a:xfrm>
                  <a:prstGeom prst="rect">
                    <a:avLst/>
                  </a:prstGeom>
                  <a:solidFill>
                    <a:srgbClr val="CF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5" name="Rectangle 32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5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6" name="Rectangle 32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7"/>
                    <a:ext cx="624" cy="2"/>
                  </a:xfrm>
                  <a:prstGeom prst="rect">
                    <a:avLst/>
                  </a:prstGeom>
                  <a:solidFill>
                    <a:srgbClr val="CEE8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7" name="Rectangle 32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19"/>
                    <a:ext cx="624" cy="2"/>
                  </a:xfrm>
                  <a:prstGeom prst="rect">
                    <a:avLst/>
                  </a:prstGeom>
                  <a:solidFill>
                    <a:srgbClr val="CEE8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8" name="Rectangle 32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1"/>
                    <a:ext cx="624" cy="2"/>
                  </a:xfrm>
                  <a:prstGeom prst="rect">
                    <a:avLst/>
                  </a:prstGeom>
                  <a:solidFill>
                    <a:srgbClr val="CEE9F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19" name="Rectangle 32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3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0" name="Rectangle 32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5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1" name="Rectangle 32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7"/>
                    <a:ext cx="624" cy="2"/>
                  </a:xfrm>
                  <a:prstGeom prst="rect">
                    <a:avLst/>
                  </a:prstGeom>
                  <a:solidFill>
                    <a:srgbClr val="CE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2" name="Rectangle 32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29"/>
                    <a:ext cx="624" cy="2"/>
                  </a:xfrm>
                  <a:prstGeom prst="rect">
                    <a:avLst/>
                  </a:prstGeom>
                  <a:solidFill>
                    <a:srgbClr val="CDE9F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3" name="Rectangle 32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1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4" name="Rectangle 32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3"/>
                    <a:ext cx="624" cy="2"/>
                  </a:xfrm>
                  <a:prstGeom prst="rect">
                    <a:avLst/>
                  </a:prstGeom>
                  <a:solidFill>
                    <a:srgbClr val="CDE9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5" name="Rectangle 32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5"/>
                    <a:ext cx="624" cy="2"/>
                  </a:xfrm>
                  <a:prstGeom prst="rect">
                    <a:avLst/>
                  </a:prstGeom>
                  <a:solidFill>
                    <a:srgbClr val="CDEAF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6" name="Rectangle 32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7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7" name="Rectangle 32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39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8" name="Rectangle 32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1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29" name="Rectangle 32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3"/>
                    <a:ext cx="624" cy="2"/>
                  </a:xfrm>
                  <a:prstGeom prst="rect">
                    <a:avLst/>
                  </a:prstGeom>
                  <a:solidFill>
                    <a:srgbClr val="CD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0" name="Rectangle 32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5"/>
                    <a:ext cx="624" cy="2"/>
                  </a:xfrm>
                  <a:prstGeom prst="rect">
                    <a:avLst/>
                  </a:prstGeom>
                  <a:solidFill>
                    <a:srgbClr val="CCEAF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1" name="Rectangle 32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7"/>
                    <a:ext cx="624" cy="2"/>
                  </a:xfrm>
                  <a:prstGeom prst="rect">
                    <a:avLst/>
                  </a:prstGeom>
                  <a:solidFill>
                    <a:srgbClr val="CCEA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2" name="Rectangle 32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49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3" name="Rectangle 32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1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4" name="Rectangle 32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3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5" name="Rectangle 32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5"/>
                    <a:ext cx="624" cy="2"/>
                  </a:xfrm>
                  <a:prstGeom prst="rect">
                    <a:avLst/>
                  </a:prstGeom>
                  <a:solidFill>
                    <a:srgbClr val="CCEBF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6" name="Rectangle 32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7" name="Rectangle 32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59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8" name="Rectangle 32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1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39" name="Rectangle 32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3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40" name="Rectangle 32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5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41" name="Rectangle 3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7"/>
                    <a:ext cx="624" cy="2"/>
                  </a:xfrm>
                  <a:prstGeom prst="rect">
                    <a:avLst/>
                  </a:prstGeom>
                  <a:solidFill>
                    <a:srgbClr val="CCEBF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442" name="Rectangle 32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655" y="2069"/>
                    <a:ext cx="624" cy="1"/>
                  </a:xfrm>
                  <a:prstGeom prst="rect">
                    <a:avLst/>
                  </a:pr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10443" name="Freeform 3243"/>
              <p:cNvSpPr>
                <a:spLocks noChangeAspect="1"/>
              </p:cNvSpPr>
              <p:nvPr/>
            </p:nvSpPr>
            <p:spPr bwMode="auto">
              <a:xfrm>
                <a:off x="1655" y="1673"/>
                <a:ext cx="622" cy="397"/>
              </a:xfrm>
              <a:custGeom>
                <a:avLst/>
                <a:gdLst>
                  <a:gd name="T0" fmla="*/ 9 w 622"/>
                  <a:gd name="T1" fmla="*/ 373 h 397"/>
                  <a:gd name="T2" fmla="*/ 30 w 622"/>
                  <a:gd name="T3" fmla="*/ 391 h 397"/>
                  <a:gd name="T4" fmla="*/ 42 w 622"/>
                  <a:gd name="T5" fmla="*/ 396 h 397"/>
                  <a:gd name="T6" fmla="*/ 55 w 622"/>
                  <a:gd name="T7" fmla="*/ 396 h 397"/>
                  <a:gd name="T8" fmla="*/ 69 w 622"/>
                  <a:gd name="T9" fmla="*/ 392 h 397"/>
                  <a:gd name="T10" fmla="*/ 85 w 622"/>
                  <a:gd name="T11" fmla="*/ 380 h 397"/>
                  <a:gd name="T12" fmla="*/ 104 w 622"/>
                  <a:gd name="T13" fmla="*/ 362 h 397"/>
                  <a:gd name="T14" fmla="*/ 114 w 622"/>
                  <a:gd name="T15" fmla="*/ 348 h 397"/>
                  <a:gd name="T16" fmla="*/ 124 w 622"/>
                  <a:gd name="T17" fmla="*/ 329 h 397"/>
                  <a:gd name="T18" fmla="*/ 136 w 622"/>
                  <a:gd name="T19" fmla="*/ 306 h 397"/>
                  <a:gd name="T20" fmla="*/ 161 w 622"/>
                  <a:gd name="T21" fmla="*/ 251 h 397"/>
                  <a:gd name="T22" fmla="*/ 201 w 622"/>
                  <a:gd name="T23" fmla="*/ 158 h 397"/>
                  <a:gd name="T24" fmla="*/ 228 w 622"/>
                  <a:gd name="T25" fmla="*/ 98 h 397"/>
                  <a:gd name="T26" fmla="*/ 257 w 622"/>
                  <a:gd name="T27" fmla="*/ 48 h 397"/>
                  <a:gd name="T28" fmla="*/ 270 w 622"/>
                  <a:gd name="T29" fmla="*/ 28 h 397"/>
                  <a:gd name="T30" fmla="*/ 284 w 622"/>
                  <a:gd name="T31" fmla="*/ 13 h 397"/>
                  <a:gd name="T32" fmla="*/ 297 w 622"/>
                  <a:gd name="T33" fmla="*/ 3 h 397"/>
                  <a:gd name="T34" fmla="*/ 311 w 622"/>
                  <a:gd name="T35" fmla="*/ 0 h 397"/>
                  <a:gd name="T36" fmla="*/ 324 w 622"/>
                  <a:gd name="T37" fmla="*/ 3 h 397"/>
                  <a:gd name="T38" fmla="*/ 338 w 622"/>
                  <a:gd name="T39" fmla="*/ 13 h 397"/>
                  <a:gd name="T40" fmla="*/ 351 w 622"/>
                  <a:gd name="T41" fmla="*/ 28 h 397"/>
                  <a:gd name="T42" fmla="*/ 366 w 622"/>
                  <a:gd name="T43" fmla="*/ 48 h 397"/>
                  <a:gd name="T44" fmla="*/ 394 w 622"/>
                  <a:gd name="T45" fmla="*/ 98 h 397"/>
                  <a:gd name="T46" fmla="*/ 421 w 622"/>
                  <a:gd name="T47" fmla="*/ 158 h 397"/>
                  <a:gd name="T48" fmla="*/ 461 w 622"/>
                  <a:gd name="T49" fmla="*/ 251 h 397"/>
                  <a:gd name="T50" fmla="*/ 486 w 622"/>
                  <a:gd name="T51" fmla="*/ 306 h 397"/>
                  <a:gd name="T52" fmla="*/ 497 w 622"/>
                  <a:gd name="T53" fmla="*/ 329 h 397"/>
                  <a:gd name="T54" fmla="*/ 508 w 622"/>
                  <a:gd name="T55" fmla="*/ 348 h 397"/>
                  <a:gd name="T56" fmla="*/ 518 w 622"/>
                  <a:gd name="T57" fmla="*/ 362 h 397"/>
                  <a:gd name="T58" fmla="*/ 537 w 622"/>
                  <a:gd name="T59" fmla="*/ 380 h 397"/>
                  <a:gd name="T60" fmla="*/ 552 w 622"/>
                  <a:gd name="T61" fmla="*/ 392 h 397"/>
                  <a:gd name="T62" fmla="*/ 567 w 622"/>
                  <a:gd name="T63" fmla="*/ 396 h 397"/>
                  <a:gd name="T64" fmla="*/ 579 w 622"/>
                  <a:gd name="T65" fmla="*/ 396 h 397"/>
                  <a:gd name="T66" fmla="*/ 592 w 622"/>
                  <a:gd name="T67" fmla="*/ 391 h 397"/>
                  <a:gd name="T68" fmla="*/ 612 w 622"/>
                  <a:gd name="T69" fmla="*/ 37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2" h="397">
                    <a:moveTo>
                      <a:pt x="0" y="362"/>
                    </a:moveTo>
                    <a:lnTo>
                      <a:pt x="9" y="373"/>
                    </a:lnTo>
                    <a:lnTo>
                      <a:pt x="20" y="383"/>
                    </a:lnTo>
                    <a:lnTo>
                      <a:pt x="30" y="391"/>
                    </a:lnTo>
                    <a:lnTo>
                      <a:pt x="36" y="394"/>
                    </a:lnTo>
                    <a:lnTo>
                      <a:pt x="42" y="396"/>
                    </a:lnTo>
                    <a:lnTo>
                      <a:pt x="49" y="397"/>
                    </a:lnTo>
                    <a:lnTo>
                      <a:pt x="55" y="396"/>
                    </a:lnTo>
                    <a:lnTo>
                      <a:pt x="62" y="395"/>
                    </a:lnTo>
                    <a:lnTo>
                      <a:pt x="69" y="392"/>
                    </a:lnTo>
                    <a:lnTo>
                      <a:pt x="77" y="387"/>
                    </a:lnTo>
                    <a:lnTo>
                      <a:pt x="85" y="380"/>
                    </a:lnTo>
                    <a:lnTo>
                      <a:pt x="94" y="372"/>
                    </a:lnTo>
                    <a:lnTo>
                      <a:pt x="104" y="362"/>
                    </a:lnTo>
                    <a:lnTo>
                      <a:pt x="109" y="356"/>
                    </a:lnTo>
                    <a:lnTo>
                      <a:pt x="114" y="348"/>
                    </a:lnTo>
                    <a:lnTo>
                      <a:pt x="119" y="339"/>
                    </a:lnTo>
                    <a:lnTo>
                      <a:pt x="124" y="329"/>
                    </a:lnTo>
                    <a:lnTo>
                      <a:pt x="131" y="318"/>
                    </a:lnTo>
                    <a:lnTo>
                      <a:pt x="136" y="306"/>
                    </a:lnTo>
                    <a:lnTo>
                      <a:pt x="148" y="280"/>
                    </a:lnTo>
                    <a:lnTo>
                      <a:pt x="161" y="251"/>
                    </a:lnTo>
                    <a:lnTo>
                      <a:pt x="174" y="221"/>
                    </a:lnTo>
                    <a:lnTo>
                      <a:pt x="201" y="158"/>
                    </a:lnTo>
                    <a:lnTo>
                      <a:pt x="214" y="128"/>
                    </a:lnTo>
                    <a:lnTo>
                      <a:pt x="228" y="98"/>
                    </a:lnTo>
                    <a:lnTo>
                      <a:pt x="242" y="72"/>
                    </a:lnTo>
                    <a:lnTo>
                      <a:pt x="257" y="48"/>
                    </a:lnTo>
                    <a:lnTo>
                      <a:pt x="263" y="38"/>
                    </a:lnTo>
                    <a:lnTo>
                      <a:pt x="270" y="28"/>
                    </a:lnTo>
                    <a:lnTo>
                      <a:pt x="278" y="20"/>
                    </a:lnTo>
                    <a:lnTo>
                      <a:pt x="284" y="13"/>
                    </a:lnTo>
                    <a:lnTo>
                      <a:pt x="291" y="8"/>
                    </a:lnTo>
                    <a:lnTo>
                      <a:pt x="297" y="3"/>
                    </a:lnTo>
                    <a:lnTo>
                      <a:pt x="305" y="1"/>
                    </a:lnTo>
                    <a:lnTo>
                      <a:pt x="311" y="0"/>
                    </a:lnTo>
                    <a:lnTo>
                      <a:pt x="317" y="1"/>
                    </a:lnTo>
                    <a:lnTo>
                      <a:pt x="324" y="3"/>
                    </a:lnTo>
                    <a:lnTo>
                      <a:pt x="330" y="8"/>
                    </a:lnTo>
                    <a:lnTo>
                      <a:pt x="338" y="13"/>
                    </a:lnTo>
                    <a:lnTo>
                      <a:pt x="344" y="20"/>
                    </a:lnTo>
                    <a:lnTo>
                      <a:pt x="351" y="28"/>
                    </a:lnTo>
                    <a:lnTo>
                      <a:pt x="358" y="38"/>
                    </a:lnTo>
                    <a:lnTo>
                      <a:pt x="366" y="48"/>
                    </a:lnTo>
                    <a:lnTo>
                      <a:pt x="379" y="72"/>
                    </a:lnTo>
                    <a:lnTo>
                      <a:pt x="394" y="98"/>
                    </a:lnTo>
                    <a:lnTo>
                      <a:pt x="407" y="128"/>
                    </a:lnTo>
                    <a:lnTo>
                      <a:pt x="421" y="158"/>
                    </a:lnTo>
                    <a:lnTo>
                      <a:pt x="448" y="221"/>
                    </a:lnTo>
                    <a:lnTo>
                      <a:pt x="461" y="251"/>
                    </a:lnTo>
                    <a:lnTo>
                      <a:pt x="473" y="280"/>
                    </a:lnTo>
                    <a:lnTo>
                      <a:pt x="486" y="306"/>
                    </a:lnTo>
                    <a:lnTo>
                      <a:pt x="491" y="318"/>
                    </a:lnTo>
                    <a:lnTo>
                      <a:pt x="497" y="329"/>
                    </a:lnTo>
                    <a:lnTo>
                      <a:pt x="502" y="339"/>
                    </a:lnTo>
                    <a:lnTo>
                      <a:pt x="508" y="348"/>
                    </a:lnTo>
                    <a:lnTo>
                      <a:pt x="513" y="356"/>
                    </a:lnTo>
                    <a:lnTo>
                      <a:pt x="518" y="362"/>
                    </a:lnTo>
                    <a:lnTo>
                      <a:pt x="527" y="372"/>
                    </a:lnTo>
                    <a:lnTo>
                      <a:pt x="537" y="380"/>
                    </a:lnTo>
                    <a:lnTo>
                      <a:pt x="545" y="387"/>
                    </a:lnTo>
                    <a:lnTo>
                      <a:pt x="552" y="392"/>
                    </a:lnTo>
                    <a:lnTo>
                      <a:pt x="559" y="395"/>
                    </a:lnTo>
                    <a:lnTo>
                      <a:pt x="567" y="396"/>
                    </a:lnTo>
                    <a:lnTo>
                      <a:pt x="573" y="397"/>
                    </a:lnTo>
                    <a:lnTo>
                      <a:pt x="579" y="396"/>
                    </a:lnTo>
                    <a:lnTo>
                      <a:pt x="585" y="394"/>
                    </a:lnTo>
                    <a:lnTo>
                      <a:pt x="592" y="391"/>
                    </a:lnTo>
                    <a:lnTo>
                      <a:pt x="602" y="383"/>
                    </a:lnTo>
                    <a:lnTo>
                      <a:pt x="612" y="373"/>
                    </a:lnTo>
                    <a:lnTo>
                      <a:pt x="622" y="36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0444" name="Rectangle 3244"/>
          <p:cNvSpPr>
            <a:spLocks noChangeAspect="1" noChangeArrowheads="1"/>
          </p:cNvSpPr>
          <p:nvPr/>
        </p:nvSpPr>
        <p:spPr bwMode="auto">
          <a:xfrm>
            <a:off x="4092577" y="1223962"/>
            <a:ext cx="4424363" cy="15192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0723" name="Group 3523"/>
          <p:cNvGrpSpPr>
            <a:grpSpLocks/>
          </p:cNvGrpSpPr>
          <p:nvPr/>
        </p:nvGrpSpPr>
        <p:grpSpPr bwMode="auto">
          <a:xfrm>
            <a:off x="4957765" y="1322392"/>
            <a:ext cx="2941638" cy="204789"/>
            <a:chOff x="1937" y="590"/>
            <a:chExt cx="1853" cy="129"/>
          </a:xfrm>
        </p:grpSpPr>
        <p:sp>
          <p:nvSpPr>
            <p:cNvPr id="310453" name="Oval 3253"/>
            <p:cNvSpPr>
              <a:spLocks noChangeAspect="1" noChangeArrowheads="1"/>
            </p:cNvSpPr>
            <p:nvPr/>
          </p:nvSpPr>
          <p:spPr bwMode="auto">
            <a:xfrm>
              <a:off x="2515" y="595"/>
              <a:ext cx="115" cy="115"/>
            </a:xfrm>
            <a:prstGeom prst="ellipse">
              <a:avLst/>
            </a:prstGeom>
            <a:solidFill>
              <a:srgbClr val="160BED"/>
            </a:solidFill>
            <a:ln w="12700">
              <a:solidFill>
                <a:srgbClr val="160B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15" name="Oval 3515"/>
            <p:cNvSpPr>
              <a:spLocks noChangeAspect="1" noChangeArrowheads="1"/>
            </p:cNvSpPr>
            <p:nvPr/>
          </p:nvSpPr>
          <p:spPr bwMode="auto">
            <a:xfrm>
              <a:off x="1937" y="590"/>
              <a:ext cx="114" cy="115"/>
            </a:xfrm>
            <a:prstGeom prst="ellipse">
              <a:avLst/>
            </a:prstGeom>
            <a:solidFill>
              <a:srgbClr val="160BED"/>
            </a:solidFill>
            <a:ln w="12700">
              <a:solidFill>
                <a:srgbClr val="160B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16" name="Oval 3516"/>
            <p:cNvSpPr>
              <a:spLocks noChangeAspect="1" noChangeArrowheads="1"/>
            </p:cNvSpPr>
            <p:nvPr/>
          </p:nvSpPr>
          <p:spPr bwMode="auto">
            <a:xfrm>
              <a:off x="3675" y="604"/>
              <a:ext cx="115" cy="115"/>
            </a:xfrm>
            <a:prstGeom prst="ellipse">
              <a:avLst/>
            </a:prstGeom>
            <a:solidFill>
              <a:srgbClr val="160BED"/>
            </a:solidFill>
            <a:ln w="12700">
              <a:solidFill>
                <a:srgbClr val="160B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17" name="Oval 3517"/>
            <p:cNvSpPr>
              <a:spLocks noChangeAspect="1" noChangeArrowheads="1"/>
            </p:cNvSpPr>
            <p:nvPr/>
          </p:nvSpPr>
          <p:spPr bwMode="auto">
            <a:xfrm>
              <a:off x="3097" y="600"/>
              <a:ext cx="115" cy="115"/>
            </a:xfrm>
            <a:prstGeom prst="ellipse">
              <a:avLst/>
            </a:prstGeom>
            <a:solidFill>
              <a:srgbClr val="160BED"/>
            </a:solidFill>
            <a:ln w="12700">
              <a:solidFill>
                <a:srgbClr val="160B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0724" name="Group 3524"/>
          <p:cNvGrpSpPr>
            <a:grpSpLocks/>
          </p:cNvGrpSpPr>
          <p:nvPr/>
        </p:nvGrpSpPr>
        <p:grpSpPr bwMode="auto">
          <a:xfrm>
            <a:off x="5411791" y="2438398"/>
            <a:ext cx="2941639" cy="204788"/>
            <a:chOff x="2223" y="1293"/>
            <a:chExt cx="1853" cy="129"/>
          </a:xfrm>
        </p:grpSpPr>
        <p:sp>
          <p:nvSpPr>
            <p:cNvPr id="310470" name="Oval 3270"/>
            <p:cNvSpPr>
              <a:spLocks noChangeAspect="1" noChangeArrowheads="1"/>
            </p:cNvSpPr>
            <p:nvPr/>
          </p:nvSpPr>
          <p:spPr bwMode="auto">
            <a:xfrm>
              <a:off x="2806" y="1302"/>
              <a:ext cx="116" cy="1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19" name="Oval 3519"/>
            <p:cNvSpPr>
              <a:spLocks noChangeAspect="1" noChangeArrowheads="1"/>
            </p:cNvSpPr>
            <p:nvPr/>
          </p:nvSpPr>
          <p:spPr bwMode="auto">
            <a:xfrm>
              <a:off x="2223" y="1307"/>
              <a:ext cx="115" cy="1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20" name="Oval 3520"/>
            <p:cNvSpPr>
              <a:spLocks noChangeAspect="1" noChangeArrowheads="1"/>
            </p:cNvSpPr>
            <p:nvPr/>
          </p:nvSpPr>
          <p:spPr bwMode="auto">
            <a:xfrm>
              <a:off x="3382" y="1293"/>
              <a:ext cx="115" cy="1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21" name="Oval 3521"/>
            <p:cNvSpPr>
              <a:spLocks noChangeAspect="1" noChangeArrowheads="1"/>
            </p:cNvSpPr>
            <p:nvPr/>
          </p:nvSpPr>
          <p:spPr bwMode="auto">
            <a:xfrm>
              <a:off x="3961" y="1301"/>
              <a:ext cx="115" cy="1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096144" y="2514601"/>
            <a:ext cx="7962257" cy="3582155"/>
            <a:chOff x="572143" y="2514600"/>
            <a:chExt cx="7962257" cy="3582155"/>
          </a:xfrm>
        </p:grpSpPr>
        <p:sp>
          <p:nvSpPr>
            <p:cNvPr id="310599" name="Line 3399"/>
            <p:cNvSpPr>
              <a:spLocks noChangeAspect="1" noChangeShapeType="1"/>
            </p:cNvSpPr>
            <p:nvPr/>
          </p:nvSpPr>
          <p:spPr bwMode="auto">
            <a:xfrm>
              <a:off x="1437270" y="5966985"/>
              <a:ext cx="6160939" cy="154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601" name="Line 3401"/>
            <p:cNvSpPr>
              <a:spLocks noChangeAspect="1" noChangeShapeType="1"/>
            </p:cNvSpPr>
            <p:nvPr/>
          </p:nvSpPr>
          <p:spPr bwMode="auto">
            <a:xfrm flipH="1">
              <a:off x="1505244" y="3983373"/>
              <a:ext cx="1197274" cy="154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602" name="Line 3402"/>
            <p:cNvSpPr>
              <a:spLocks noChangeAspect="1" noChangeShapeType="1"/>
            </p:cNvSpPr>
            <p:nvPr/>
          </p:nvSpPr>
          <p:spPr bwMode="auto">
            <a:xfrm rot="20400000" flipH="1">
              <a:off x="6271166" y="3295906"/>
              <a:ext cx="710640" cy="5855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603" name="Line 3403"/>
            <p:cNvSpPr>
              <a:spLocks noChangeAspect="1" noChangeShapeType="1"/>
            </p:cNvSpPr>
            <p:nvPr/>
          </p:nvSpPr>
          <p:spPr bwMode="auto">
            <a:xfrm flipV="1">
              <a:off x="6844313" y="3195490"/>
              <a:ext cx="271897" cy="77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310604" name="Line 3404"/>
            <p:cNvSpPr>
              <a:spLocks noChangeAspect="1" noChangeShapeType="1"/>
            </p:cNvSpPr>
            <p:nvPr/>
          </p:nvSpPr>
          <p:spPr bwMode="auto">
            <a:xfrm>
              <a:off x="7937914" y="3189311"/>
              <a:ext cx="21937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605" name="AutoShape 3405"/>
            <p:cNvSpPr>
              <a:spLocks noChangeAspect="1" noChangeArrowheads="1"/>
            </p:cNvSpPr>
            <p:nvPr/>
          </p:nvSpPr>
          <p:spPr bwMode="auto">
            <a:xfrm>
              <a:off x="8097036" y="2939042"/>
              <a:ext cx="330602" cy="500538"/>
            </a:xfrm>
            <a:prstGeom prst="flowChartDelay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606" name="Line 3406"/>
            <p:cNvSpPr>
              <a:spLocks noChangeAspect="1" noChangeShapeType="1"/>
            </p:cNvSpPr>
            <p:nvPr/>
          </p:nvSpPr>
          <p:spPr bwMode="auto">
            <a:xfrm flipH="1">
              <a:off x="6033256" y="3980284"/>
              <a:ext cx="1527876" cy="154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0609" name="Group 3409"/>
            <p:cNvGrpSpPr>
              <a:grpSpLocks noChangeAspect="1"/>
            </p:cNvGrpSpPr>
            <p:nvPr/>
          </p:nvGrpSpPr>
          <p:grpSpPr bwMode="auto">
            <a:xfrm>
              <a:off x="572143" y="3858239"/>
              <a:ext cx="1065960" cy="2210708"/>
              <a:chOff x="281" y="1864"/>
              <a:chExt cx="631" cy="1308"/>
            </a:xfrm>
          </p:grpSpPr>
          <p:sp>
            <p:nvSpPr>
              <p:cNvPr id="310610" name="Line 3410"/>
              <p:cNvSpPr>
                <a:spLocks noChangeAspect="1" noChangeShapeType="1"/>
              </p:cNvSpPr>
              <p:nvPr/>
            </p:nvSpPr>
            <p:spPr bwMode="auto">
              <a:xfrm flipH="1">
                <a:off x="383" y="1995"/>
                <a:ext cx="288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11" name="Line 3411"/>
              <p:cNvSpPr>
                <a:spLocks noChangeAspect="1" noChangeShapeType="1"/>
              </p:cNvSpPr>
              <p:nvPr/>
            </p:nvSpPr>
            <p:spPr bwMode="auto">
              <a:xfrm>
                <a:off x="391" y="2587"/>
                <a:ext cx="288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12" name="AutoShape 3412"/>
              <p:cNvSpPr>
                <a:spLocks noChangeAspect="1" noChangeArrowheads="1"/>
              </p:cNvSpPr>
              <p:nvPr/>
            </p:nvSpPr>
            <p:spPr bwMode="auto">
              <a:xfrm rot="19800000" flipH="1">
                <a:off x="574" y="1864"/>
                <a:ext cx="322" cy="214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CCCC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613" name="AutoShape 3413"/>
              <p:cNvSpPr>
                <a:spLocks noChangeAspect="1" noChangeArrowheads="1"/>
              </p:cNvSpPr>
              <p:nvPr/>
            </p:nvSpPr>
            <p:spPr bwMode="auto">
              <a:xfrm rot="1800000" flipH="1" flipV="1">
                <a:off x="590" y="2958"/>
                <a:ext cx="322" cy="214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CCCC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614" name="AutoShape 3414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227" y="2416"/>
                <a:ext cx="322" cy="214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CCCC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0616" name="Group 3416"/>
            <p:cNvGrpSpPr>
              <a:grpSpLocks noChangeAspect="1"/>
            </p:cNvGrpSpPr>
            <p:nvPr/>
          </p:nvGrpSpPr>
          <p:grpSpPr bwMode="auto">
            <a:xfrm>
              <a:off x="4533188" y="3713021"/>
              <a:ext cx="1453722" cy="542249"/>
              <a:chOff x="1870" y="720"/>
              <a:chExt cx="860" cy="425"/>
            </a:xfrm>
          </p:grpSpPr>
          <p:sp>
            <p:nvSpPr>
              <p:cNvPr id="310617" name="Arc 3417"/>
              <p:cNvSpPr>
                <a:spLocks noChangeAspect="1"/>
              </p:cNvSpPr>
              <p:nvPr/>
            </p:nvSpPr>
            <p:spPr bwMode="auto">
              <a:xfrm flipV="1">
                <a:off x="2003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18" name="Arc 3418"/>
              <p:cNvSpPr>
                <a:spLocks noChangeAspect="1"/>
              </p:cNvSpPr>
              <p:nvPr/>
            </p:nvSpPr>
            <p:spPr bwMode="auto">
              <a:xfrm flipH="1" flipV="1">
                <a:off x="1931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19" name="Arc 3419"/>
              <p:cNvSpPr>
                <a:spLocks noChangeAspect="1"/>
              </p:cNvSpPr>
              <p:nvPr/>
            </p:nvSpPr>
            <p:spPr bwMode="auto">
              <a:xfrm flipV="1">
                <a:off x="2149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0" name="Arc 3420"/>
              <p:cNvSpPr>
                <a:spLocks noChangeAspect="1"/>
              </p:cNvSpPr>
              <p:nvPr/>
            </p:nvSpPr>
            <p:spPr bwMode="auto">
              <a:xfrm flipH="1" flipV="1">
                <a:off x="2077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1" name="Arc 3421"/>
              <p:cNvSpPr>
                <a:spLocks noChangeAspect="1"/>
              </p:cNvSpPr>
              <p:nvPr/>
            </p:nvSpPr>
            <p:spPr bwMode="auto">
              <a:xfrm flipV="1">
                <a:off x="2298" y="984"/>
                <a:ext cx="76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2" name="Arc 3422"/>
              <p:cNvSpPr>
                <a:spLocks noChangeAspect="1"/>
              </p:cNvSpPr>
              <p:nvPr/>
            </p:nvSpPr>
            <p:spPr bwMode="auto">
              <a:xfrm flipH="1" flipV="1">
                <a:off x="2225" y="984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3" name="Arc 3423"/>
              <p:cNvSpPr>
                <a:spLocks noChangeAspect="1"/>
              </p:cNvSpPr>
              <p:nvPr/>
            </p:nvSpPr>
            <p:spPr bwMode="auto">
              <a:xfrm flipV="1">
                <a:off x="2446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4" name="Arc 3424"/>
              <p:cNvSpPr>
                <a:spLocks noChangeAspect="1"/>
              </p:cNvSpPr>
              <p:nvPr/>
            </p:nvSpPr>
            <p:spPr bwMode="auto">
              <a:xfrm flipH="1" flipV="1">
                <a:off x="2374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5" name="Arc 3425"/>
              <p:cNvSpPr>
                <a:spLocks noChangeAspect="1"/>
              </p:cNvSpPr>
              <p:nvPr/>
            </p:nvSpPr>
            <p:spPr bwMode="auto">
              <a:xfrm flipV="1">
                <a:off x="2592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6" name="Arc 3426"/>
              <p:cNvSpPr>
                <a:spLocks noChangeAspect="1"/>
              </p:cNvSpPr>
              <p:nvPr/>
            </p:nvSpPr>
            <p:spPr bwMode="auto">
              <a:xfrm flipH="1" flipV="1">
                <a:off x="2520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7" name="Arc 3427"/>
              <p:cNvSpPr>
                <a:spLocks noChangeAspect="1"/>
              </p:cNvSpPr>
              <p:nvPr/>
            </p:nvSpPr>
            <p:spPr bwMode="auto">
              <a:xfrm rot="10800000" flipV="1">
                <a:off x="2526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8" name="Arc 3428"/>
              <p:cNvSpPr>
                <a:spLocks noChangeAspect="1"/>
              </p:cNvSpPr>
              <p:nvPr/>
            </p:nvSpPr>
            <p:spPr bwMode="auto">
              <a:xfrm rot="10800000" flipH="1" flipV="1">
                <a:off x="2598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29" name="Arc 3429"/>
              <p:cNvSpPr>
                <a:spLocks noChangeAspect="1"/>
              </p:cNvSpPr>
              <p:nvPr/>
            </p:nvSpPr>
            <p:spPr bwMode="auto">
              <a:xfrm rot="10800000" flipV="1">
                <a:off x="2380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0" name="Arc 3430"/>
              <p:cNvSpPr>
                <a:spLocks noChangeAspect="1"/>
              </p:cNvSpPr>
              <p:nvPr/>
            </p:nvSpPr>
            <p:spPr bwMode="auto">
              <a:xfrm rot="10800000" flipH="1" flipV="1">
                <a:off x="2452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1" name="Arc 3431"/>
              <p:cNvSpPr>
                <a:spLocks noChangeAspect="1"/>
              </p:cNvSpPr>
              <p:nvPr/>
            </p:nvSpPr>
            <p:spPr bwMode="auto">
              <a:xfrm rot="10800000" flipV="1">
                <a:off x="2230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2" name="Arc 3432"/>
              <p:cNvSpPr>
                <a:spLocks noChangeAspect="1"/>
              </p:cNvSpPr>
              <p:nvPr/>
            </p:nvSpPr>
            <p:spPr bwMode="auto">
              <a:xfrm rot="10800000" flipH="1" flipV="1">
                <a:off x="2302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3" name="Arc 3433"/>
              <p:cNvSpPr>
                <a:spLocks noChangeAspect="1"/>
              </p:cNvSpPr>
              <p:nvPr/>
            </p:nvSpPr>
            <p:spPr bwMode="auto">
              <a:xfrm rot="10800000" flipV="1">
                <a:off x="2083" y="720"/>
                <a:ext cx="73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4" name="Arc 3434"/>
              <p:cNvSpPr>
                <a:spLocks noChangeAspect="1"/>
              </p:cNvSpPr>
              <p:nvPr/>
            </p:nvSpPr>
            <p:spPr bwMode="auto">
              <a:xfrm rot="10800000" flipH="1" flipV="1">
                <a:off x="2153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5" name="Arc 3435"/>
              <p:cNvSpPr>
                <a:spLocks noChangeAspect="1"/>
              </p:cNvSpPr>
              <p:nvPr/>
            </p:nvSpPr>
            <p:spPr bwMode="auto">
              <a:xfrm rot="10800000" flipV="1">
                <a:off x="1937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6" name="Arc 3436"/>
              <p:cNvSpPr>
                <a:spLocks noChangeAspect="1"/>
              </p:cNvSpPr>
              <p:nvPr/>
            </p:nvSpPr>
            <p:spPr bwMode="auto">
              <a:xfrm rot="10800000" flipH="1" flipV="1">
                <a:off x="2009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7" name="Line 3437"/>
              <p:cNvSpPr>
                <a:spLocks noChangeAspect="1" noChangeShapeType="1"/>
              </p:cNvSpPr>
              <p:nvPr/>
            </p:nvSpPr>
            <p:spPr bwMode="auto">
              <a:xfrm>
                <a:off x="2664" y="873"/>
                <a:ext cx="66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8" name="Line 3438"/>
              <p:cNvSpPr>
                <a:spLocks noChangeAspect="1" noChangeShapeType="1"/>
              </p:cNvSpPr>
              <p:nvPr/>
            </p:nvSpPr>
            <p:spPr bwMode="auto">
              <a:xfrm>
                <a:off x="2658" y="993"/>
                <a:ext cx="65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39" name="Line 3439"/>
              <p:cNvSpPr>
                <a:spLocks noChangeAspect="1" noChangeShapeType="1"/>
              </p:cNvSpPr>
              <p:nvPr/>
            </p:nvSpPr>
            <p:spPr bwMode="auto">
              <a:xfrm>
                <a:off x="1870" y="871"/>
                <a:ext cx="65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40" name="Line 3440"/>
              <p:cNvSpPr>
                <a:spLocks noChangeAspect="1" noChangeShapeType="1"/>
              </p:cNvSpPr>
              <p:nvPr/>
            </p:nvSpPr>
            <p:spPr bwMode="auto">
              <a:xfrm>
                <a:off x="1872" y="993"/>
                <a:ext cx="66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0641" name="Text Box 3441"/>
            <p:cNvSpPr txBox="1">
              <a:spLocks noChangeAspect="1" noChangeArrowheads="1"/>
            </p:cNvSpPr>
            <p:nvPr/>
          </p:nvSpPr>
          <p:spPr bwMode="auto">
            <a:xfrm>
              <a:off x="4233987" y="3741832"/>
              <a:ext cx="27432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en-US" dirty="0">
                  <a:latin typeface="Times New Roman" pitchFamily="18" charset="0"/>
                </a:rPr>
                <a:t>…</a:t>
              </a:r>
            </a:p>
          </p:txBody>
        </p:sp>
        <p:grpSp>
          <p:nvGrpSpPr>
            <p:cNvPr id="310692" name="Group 3492"/>
            <p:cNvGrpSpPr>
              <a:grpSpLocks noChangeAspect="1"/>
            </p:cNvGrpSpPr>
            <p:nvPr/>
          </p:nvGrpSpPr>
          <p:grpSpPr bwMode="auto">
            <a:xfrm flipH="1">
              <a:off x="7468440" y="3886047"/>
              <a:ext cx="1065960" cy="2210708"/>
              <a:chOff x="281" y="1864"/>
              <a:chExt cx="631" cy="1308"/>
            </a:xfrm>
          </p:grpSpPr>
          <p:sp>
            <p:nvSpPr>
              <p:cNvPr id="310693" name="Line 3493"/>
              <p:cNvSpPr>
                <a:spLocks noChangeAspect="1" noChangeShapeType="1"/>
              </p:cNvSpPr>
              <p:nvPr/>
            </p:nvSpPr>
            <p:spPr bwMode="auto">
              <a:xfrm flipH="1">
                <a:off x="383" y="1995"/>
                <a:ext cx="288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94" name="Line 3494"/>
              <p:cNvSpPr>
                <a:spLocks noChangeAspect="1" noChangeShapeType="1"/>
              </p:cNvSpPr>
              <p:nvPr/>
            </p:nvSpPr>
            <p:spPr bwMode="auto">
              <a:xfrm>
                <a:off x="391" y="2587"/>
                <a:ext cx="288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95" name="AutoShape 3495"/>
              <p:cNvSpPr>
                <a:spLocks noChangeAspect="1" noChangeArrowheads="1"/>
              </p:cNvSpPr>
              <p:nvPr/>
            </p:nvSpPr>
            <p:spPr bwMode="auto">
              <a:xfrm rot="19800000" flipH="1">
                <a:off x="574" y="1864"/>
                <a:ext cx="322" cy="214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CCCC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696" name="AutoShape 3496"/>
              <p:cNvSpPr>
                <a:spLocks noChangeAspect="1" noChangeArrowheads="1"/>
              </p:cNvSpPr>
              <p:nvPr/>
            </p:nvSpPr>
            <p:spPr bwMode="auto">
              <a:xfrm rot="1800000" flipH="1" flipV="1">
                <a:off x="590" y="2958"/>
                <a:ext cx="322" cy="214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CCCC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697" name="AutoShape 3497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227" y="2416"/>
                <a:ext cx="322" cy="214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9999FF"/>
                  </a:gs>
                  <a:gs pos="100000">
                    <a:srgbClr val="CCCCFF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0709" name="Text Box 3509"/>
            <p:cNvSpPr txBox="1">
              <a:spLocks noChangeAspect="1" noChangeArrowheads="1"/>
            </p:cNvSpPr>
            <p:nvPr/>
          </p:nvSpPr>
          <p:spPr bwMode="auto">
            <a:xfrm>
              <a:off x="2103040" y="4706236"/>
              <a:ext cx="150517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beam dump</a:t>
              </a:r>
            </a:p>
          </p:txBody>
        </p:sp>
        <p:sp>
          <p:nvSpPr>
            <p:cNvPr id="310607" name="Line 3407"/>
            <p:cNvSpPr>
              <a:spLocks noChangeAspect="1" noChangeShapeType="1"/>
            </p:cNvSpPr>
            <p:nvPr/>
          </p:nvSpPr>
          <p:spPr bwMode="auto">
            <a:xfrm rot="20400000" flipH="1">
              <a:off x="1826577" y="4072975"/>
              <a:ext cx="678198" cy="55924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608" name="Rectangle 3408"/>
            <p:cNvSpPr>
              <a:spLocks noChangeAspect="1" noChangeArrowheads="1"/>
            </p:cNvSpPr>
            <p:nvPr/>
          </p:nvSpPr>
          <p:spPr bwMode="auto">
            <a:xfrm rot="1980000">
              <a:off x="1571674" y="4681654"/>
              <a:ext cx="509807" cy="410935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05" name="Text Box 3505"/>
            <p:cNvSpPr txBox="1">
              <a:spLocks noChangeAspect="1" noChangeArrowheads="1"/>
            </p:cNvSpPr>
            <p:nvPr/>
          </p:nvSpPr>
          <p:spPr bwMode="auto">
            <a:xfrm>
              <a:off x="7307328" y="2514600"/>
              <a:ext cx="94448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injector</a:t>
              </a:r>
            </a:p>
          </p:txBody>
        </p:sp>
        <p:sp>
          <p:nvSpPr>
            <p:cNvPr id="310706" name="Text Box 3506"/>
            <p:cNvSpPr txBox="1">
              <a:spLocks noChangeAspect="1" noChangeArrowheads="1"/>
            </p:cNvSpPr>
            <p:nvPr/>
          </p:nvSpPr>
          <p:spPr bwMode="auto">
            <a:xfrm>
              <a:off x="3188193" y="3326048"/>
              <a:ext cx="241514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Superconducting </a:t>
              </a:r>
              <a:r>
                <a:rPr lang="en-US" altLang="en-US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linac</a:t>
              </a:r>
              <a:endParaRPr lang="en-US" alt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386" name="Group 3416"/>
            <p:cNvGrpSpPr>
              <a:grpSpLocks noChangeAspect="1"/>
            </p:cNvGrpSpPr>
            <p:nvPr/>
          </p:nvGrpSpPr>
          <p:grpSpPr bwMode="auto">
            <a:xfrm>
              <a:off x="2756184" y="3717673"/>
              <a:ext cx="1453722" cy="542249"/>
              <a:chOff x="1870" y="720"/>
              <a:chExt cx="860" cy="425"/>
            </a:xfrm>
          </p:grpSpPr>
          <p:sp>
            <p:nvSpPr>
              <p:cNvPr id="3387" name="Arc 3417"/>
              <p:cNvSpPr>
                <a:spLocks noChangeAspect="1"/>
              </p:cNvSpPr>
              <p:nvPr/>
            </p:nvSpPr>
            <p:spPr bwMode="auto">
              <a:xfrm flipV="1">
                <a:off x="2003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" name="Arc 3418"/>
              <p:cNvSpPr>
                <a:spLocks noChangeAspect="1"/>
              </p:cNvSpPr>
              <p:nvPr/>
            </p:nvSpPr>
            <p:spPr bwMode="auto">
              <a:xfrm flipH="1" flipV="1">
                <a:off x="1931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" name="Arc 3419"/>
              <p:cNvSpPr>
                <a:spLocks noChangeAspect="1"/>
              </p:cNvSpPr>
              <p:nvPr/>
            </p:nvSpPr>
            <p:spPr bwMode="auto">
              <a:xfrm flipV="1">
                <a:off x="2149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" name="Arc 3420"/>
              <p:cNvSpPr>
                <a:spLocks noChangeAspect="1"/>
              </p:cNvSpPr>
              <p:nvPr/>
            </p:nvSpPr>
            <p:spPr bwMode="auto">
              <a:xfrm flipH="1" flipV="1">
                <a:off x="2077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" name="Arc 3421"/>
              <p:cNvSpPr>
                <a:spLocks noChangeAspect="1"/>
              </p:cNvSpPr>
              <p:nvPr/>
            </p:nvSpPr>
            <p:spPr bwMode="auto">
              <a:xfrm flipV="1">
                <a:off x="2298" y="984"/>
                <a:ext cx="76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" name="Arc 3422"/>
              <p:cNvSpPr>
                <a:spLocks noChangeAspect="1"/>
              </p:cNvSpPr>
              <p:nvPr/>
            </p:nvSpPr>
            <p:spPr bwMode="auto">
              <a:xfrm flipH="1" flipV="1">
                <a:off x="2225" y="984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" name="Arc 3423"/>
              <p:cNvSpPr>
                <a:spLocks noChangeAspect="1"/>
              </p:cNvSpPr>
              <p:nvPr/>
            </p:nvSpPr>
            <p:spPr bwMode="auto">
              <a:xfrm flipV="1">
                <a:off x="2446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" name="Arc 3424"/>
              <p:cNvSpPr>
                <a:spLocks noChangeAspect="1"/>
              </p:cNvSpPr>
              <p:nvPr/>
            </p:nvSpPr>
            <p:spPr bwMode="auto">
              <a:xfrm flipH="1" flipV="1">
                <a:off x="2374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" name="Arc 3425"/>
              <p:cNvSpPr>
                <a:spLocks noChangeAspect="1"/>
              </p:cNvSpPr>
              <p:nvPr/>
            </p:nvSpPr>
            <p:spPr bwMode="auto">
              <a:xfrm flipV="1">
                <a:off x="2592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" name="Arc 3426"/>
              <p:cNvSpPr>
                <a:spLocks noChangeAspect="1"/>
              </p:cNvSpPr>
              <p:nvPr/>
            </p:nvSpPr>
            <p:spPr bwMode="auto">
              <a:xfrm flipH="1" flipV="1">
                <a:off x="2520" y="984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" name="Arc 3427"/>
              <p:cNvSpPr>
                <a:spLocks noChangeAspect="1"/>
              </p:cNvSpPr>
              <p:nvPr/>
            </p:nvSpPr>
            <p:spPr bwMode="auto">
              <a:xfrm rot="10800000" flipV="1">
                <a:off x="2526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" name="Arc 3428"/>
              <p:cNvSpPr>
                <a:spLocks noChangeAspect="1"/>
              </p:cNvSpPr>
              <p:nvPr/>
            </p:nvSpPr>
            <p:spPr bwMode="auto">
              <a:xfrm rot="10800000" flipH="1" flipV="1">
                <a:off x="2598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" name="Arc 3429"/>
              <p:cNvSpPr>
                <a:spLocks noChangeAspect="1"/>
              </p:cNvSpPr>
              <p:nvPr/>
            </p:nvSpPr>
            <p:spPr bwMode="auto">
              <a:xfrm rot="10800000" flipV="1">
                <a:off x="2380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" name="Arc 3430"/>
              <p:cNvSpPr>
                <a:spLocks noChangeAspect="1"/>
              </p:cNvSpPr>
              <p:nvPr/>
            </p:nvSpPr>
            <p:spPr bwMode="auto">
              <a:xfrm rot="10800000" flipH="1" flipV="1">
                <a:off x="2452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" name="Arc 3431"/>
              <p:cNvSpPr>
                <a:spLocks noChangeAspect="1"/>
              </p:cNvSpPr>
              <p:nvPr/>
            </p:nvSpPr>
            <p:spPr bwMode="auto">
              <a:xfrm rot="10800000" flipV="1">
                <a:off x="2230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2" name="Arc 3432"/>
              <p:cNvSpPr>
                <a:spLocks noChangeAspect="1"/>
              </p:cNvSpPr>
              <p:nvPr/>
            </p:nvSpPr>
            <p:spPr bwMode="auto">
              <a:xfrm rot="10800000" flipH="1" flipV="1">
                <a:off x="2302" y="720"/>
                <a:ext cx="75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3" name="Arc 3433"/>
              <p:cNvSpPr>
                <a:spLocks noChangeAspect="1"/>
              </p:cNvSpPr>
              <p:nvPr/>
            </p:nvSpPr>
            <p:spPr bwMode="auto">
              <a:xfrm rot="10800000" flipV="1">
                <a:off x="2083" y="720"/>
                <a:ext cx="73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4" name="Arc 3434"/>
              <p:cNvSpPr>
                <a:spLocks noChangeAspect="1"/>
              </p:cNvSpPr>
              <p:nvPr/>
            </p:nvSpPr>
            <p:spPr bwMode="auto">
              <a:xfrm rot="10800000" flipH="1" flipV="1">
                <a:off x="2153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5" name="Arc 3435"/>
              <p:cNvSpPr>
                <a:spLocks noChangeAspect="1"/>
              </p:cNvSpPr>
              <p:nvPr/>
            </p:nvSpPr>
            <p:spPr bwMode="auto">
              <a:xfrm rot="10800000" flipV="1">
                <a:off x="1937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6" name="Arc 3436"/>
              <p:cNvSpPr>
                <a:spLocks noChangeAspect="1"/>
              </p:cNvSpPr>
              <p:nvPr/>
            </p:nvSpPr>
            <p:spPr bwMode="auto">
              <a:xfrm rot="10800000" flipH="1" flipV="1">
                <a:off x="2009" y="720"/>
                <a:ext cx="74" cy="16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7" name="Line 3437"/>
              <p:cNvSpPr>
                <a:spLocks noChangeAspect="1" noChangeShapeType="1"/>
              </p:cNvSpPr>
              <p:nvPr/>
            </p:nvSpPr>
            <p:spPr bwMode="auto">
              <a:xfrm>
                <a:off x="2664" y="873"/>
                <a:ext cx="66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8" name="Line 3438"/>
              <p:cNvSpPr>
                <a:spLocks noChangeAspect="1" noChangeShapeType="1"/>
              </p:cNvSpPr>
              <p:nvPr/>
            </p:nvSpPr>
            <p:spPr bwMode="auto">
              <a:xfrm>
                <a:off x="2658" y="993"/>
                <a:ext cx="65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9" name="Line 3439"/>
              <p:cNvSpPr>
                <a:spLocks noChangeAspect="1" noChangeShapeType="1"/>
              </p:cNvSpPr>
              <p:nvPr/>
            </p:nvSpPr>
            <p:spPr bwMode="auto">
              <a:xfrm>
                <a:off x="1870" y="871"/>
                <a:ext cx="65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0" name="Line 3440"/>
              <p:cNvSpPr>
                <a:spLocks noChangeAspect="1" noChangeShapeType="1"/>
              </p:cNvSpPr>
              <p:nvPr/>
            </p:nvSpPr>
            <p:spPr bwMode="auto">
              <a:xfrm>
                <a:off x="1872" y="993"/>
                <a:ext cx="66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170477" y="2917270"/>
              <a:ext cx="723761" cy="542249"/>
              <a:chOff x="6852695" y="2706834"/>
              <a:chExt cx="723761" cy="542249"/>
            </a:xfrm>
          </p:grpSpPr>
          <p:sp>
            <p:nvSpPr>
              <p:cNvPr id="3412" name="Arc 3417"/>
              <p:cNvSpPr>
                <a:spLocks noChangeAspect="1"/>
              </p:cNvSpPr>
              <p:nvPr/>
            </p:nvSpPr>
            <p:spPr bwMode="auto">
              <a:xfrm flipV="1">
                <a:off x="7077515" y="3043666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3" name="Arc 3418"/>
              <p:cNvSpPr>
                <a:spLocks noChangeAspect="1"/>
              </p:cNvSpPr>
              <p:nvPr/>
            </p:nvSpPr>
            <p:spPr bwMode="auto">
              <a:xfrm flipH="1" flipV="1">
                <a:off x="6955808" y="3043666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4" name="Arc 3419"/>
              <p:cNvSpPr>
                <a:spLocks noChangeAspect="1"/>
              </p:cNvSpPr>
              <p:nvPr/>
            </p:nvSpPr>
            <p:spPr bwMode="auto">
              <a:xfrm flipV="1">
                <a:off x="7324309" y="3043666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5" name="Arc 3420"/>
              <p:cNvSpPr>
                <a:spLocks noChangeAspect="1"/>
              </p:cNvSpPr>
              <p:nvPr/>
            </p:nvSpPr>
            <p:spPr bwMode="auto">
              <a:xfrm flipH="1" flipV="1">
                <a:off x="7202603" y="3043666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" name="Arc 3433"/>
              <p:cNvSpPr>
                <a:spLocks noChangeAspect="1"/>
              </p:cNvSpPr>
              <p:nvPr/>
            </p:nvSpPr>
            <p:spPr bwMode="auto">
              <a:xfrm rot="10800000" flipV="1">
                <a:off x="7212745" y="2706834"/>
                <a:ext cx="123397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" name="Arc 3434"/>
              <p:cNvSpPr>
                <a:spLocks noChangeAspect="1"/>
              </p:cNvSpPr>
              <p:nvPr/>
            </p:nvSpPr>
            <p:spPr bwMode="auto">
              <a:xfrm rot="10800000" flipH="1" flipV="1">
                <a:off x="7331071" y="2706834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0" name="Arc 3435"/>
              <p:cNvSpPr>
                <a:spLocks noChangeAspect="1"/>
              </p:cNvSpPr>
              <p:nvPr/>
            </p:nvSpPr>
            <p:spPr bwMode="auto">
              <a:xfrm rot="10800000" flipV="1">
                <a:off x="6965950" y="2706834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1" name="Arc 3436"/>
              <p:cNvSpPr>
                <a:spLocks noChangeAspect="1"/>
              </p:cNvSpPr>
              <p:nvPr/>
            </p:nvSpPr>
            <p:spPr bwMode="auto">
              <a:xfrm rot="10800000" flipH="1" flipV="1">
                <a:off x="7087657" y="2706834"/>
                <a:ext cx="125088" cy="20541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160BED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" name="Line 3437"/>
              <p:cNvSpPr>
                <a:spLocks noChangeAspect="1" noChangeShapeType="1"/>
              </p:cNvSpPr>
              <p:nvPr/>
            </p:nvSpPr>
            <p:spPr bwMode="auto">
              <a:xfrm>
                <a:off x="7464891" y="2902044"/>
                <a:ext cx="111565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" name="Line 3438"/>
              <p:cNvSpPr>
                <a:spLocks noChangeAspect="1" noChangeShapeType="1"/>
              </p:cNvSpPr>
              <p:nvPr/>
            </p:nvSpPr>
            <p:spPr bwMode="auto">
              <a:xfrm>
                <a:off x="7454749" y="3055149"/>
                <a:ext cx="109874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" name="Line 3439"/>
              <p:cNvSpPr>
                <a:spLocks noChangeAspect="1" noChangeShapeType="1"/>
              </p:cNvSpPr>
              <p:nvPr/>
            </p:nvSpPr>
            <p:spPr bwMode="auto">
              <a:xfrm>
                <a:off x="6852695" y="2899492"/>
                <a:ext cx="109874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" name="Line 3440"/>
              <p:cNvSpPr>
                <a:spLocks noChangeAspect="1" noChangeShapeType="1"/>
              </p:cNvSpPr>
              <p:nvPr/>
            </p:nvSpPr>
            <p:spPr bwMode="auto">
              <a:xfrm>
                <a:off x="6856076" y="3055149"/>
                <a:ext cx="111565" cy="0"/>
              </a:xfrm>
              <a:prstGeom prst="line">
                <a:avLst/>
              </a:prstGeom>
              <a:noFill/>
              <a:ln w="317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" name="Oval 2"/>
          <p:cNvSpPr/>
          <p:nvPr/>
        </p:nvSpPr>
        <p:spPr>
          <a:xfrm>
            <a:off x="9294611" y="3109929"/>
            <a:ext cx="204335" cy="15565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1" name="Oval 3350"/>
          <p:cNvSpPr/>
          <p:nvPr/>
        </p:nvSpPr>
        <p:spPr>
          <a:xfrm>
            <a:off x="5814910" y="5853204"/>
            <a:ext cx="204335" cy="15565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3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Accelerate </a:t>
            </a:r>
            <a:r>
              <a:rPr lang="en-GB" sz="2800" u="sng" dirty="0" smtClean="0">
                <a:sym typeface="Symbol" panose="05050102010706020507" pitchFamily="18" charset="2"/>
              </a:rPr>
              <a:t></a:t>
            </a:r>
            <a:r>
              <a:rPr lang="en-GB" sz="2800" u="sng" dirty="0" smtClean="0"/>
              <a:t> Use </a:t>
            </a:r>
            <a:r>
              <a:rPr lang="en-GB" sz="2800" u="sng" dirty="0">
                <a:sym typeface="Symbol" panose="05050102010706020507" pitchFamily="18" charset="2"/>
              </a:rPr>
              <a:t></a:t>
            </a:r>
            <a:r>
              <a:rPr lang="en-GB" sz="2800" u="sng" dirty="0" smtClean="0"/>
              <a:t> Decelerate: A Game of Pass-the-Parcel</a:t>
            </a:r>
            <a:endParaRPr lang="en-GB" sz="2800" u="sng" dirty="0"/>
          </a:p>
        </p:txBody>
      </p:sp>
      <p:pic>
        <p:nvPicPr>
          <p:cNvPr id="3355" name="Picture 71" descr="2250_DumpST4_I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25" y="3252666"/>
            <a:ext cx="2752398" cy="2065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56" name="Picture 72" descr="2250_DumpST4_Ou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9779" y="3229870"/>
            <a:ext cx="2753536" cy="2065436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31805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95 L -0.08724 -0.00579 L -0.12187 0.10648 L -0.53763 0.10648 L -0.59713 0.2456 L -0.53763 0.39791 L -0.28542 0.4 " pathEditMode="relative" rAng="0" ptsTypes="AAAAA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35" y="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81481E-6 L 0.28203 0.00394 L 0.32799 -0.13888 L 0.32917 -0.15995 L 0.27773 -0.28958 L -0.16875 -0.2875 L -0.21341 -0.15625 " pathEditMode="relative" rAng="0" ptsTypes="AAAAAAA">
                                      <p:cBhvr>
                                        <p:cTn id="24" dur="2000" fill="hold"/>
                                        <p:tgtEl>
                                          <p:spTgt spid="3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1" y="-1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351" grpId="0" animBg="1"/>
      <p:bldP spid="335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299" y="1424125"/>
            <a:ext cx="11227922" cy="4755957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chemeClr val="tx1"/>
                </a:solidFill>
                <a:latin typeface="+mj-lt"/>
              </a:rPr>
              <a:t>Provide (nearly) linac quality/brightness beam at (nearly) storage ring beam powers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P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beam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&gt;&gt; P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RF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beam quality </a:t>
            </a:r>
            <a:r>
              <a:rPr lang="en-US" sz="1800" i="1" dirty="0" smtClean="0">
                <a:solidFill>
                  <a:schemeClr val="tx1"/>
                </a:solidFill>
                <a:latin typeface="+mj-lt"/>
              </a:rPr>
              <a:t>source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 limited: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beam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 &lt;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ring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 equilibrium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baseline="-25000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chemeClr val="tx1"/>
                </a:solidFill>
                <a:latin typeface="+mj-lt"/>
              </a:rPr>
              <a:t>R</a:t>
            </a:r>
            <a:r>
              <a:rPr lang="en-US" sz="2000" u="sng" dirty="0" smtClean="0">
                <a:solidFill>
                  <a:schemeClr val="tx1"/>
                </a:solidFill>
                <a:latin typeface="+mj-lt"/>
              </a:rPr>
              <a:t>adiation control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 allows us to dump beam at low energy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can mitigate intractable (i.e. expensive) environmental/safety concerns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High </a:t>
            </a:r>
            <a:r>
              <a:rPr lang="en-US" sz="2000" dirty="0">
                <a:solidFill>
                  <a:schemeClr val="tx1"/>
                </a:solidFill>
              </a:rPr>
              <a:t>power beam with </a:t>
            </a:r>
            <a:r>
              <a:rPr lang="en-US" sz="2000" u="sng" dirty="0">
                <a:solidFill>
                  <a:schemeClr val="tx1"/>
                </a:solidFill>
              </a:rPr>
              <a:t>reduced RF drive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sym typeface="Symbol"/>
              </a:rPr>
              <a:t> </a:t>
            </a:r>
            <a:r>
              <a:rPr lang="en-US" sz="2000" dirty="0" smtClean="0">
                <a:solidFill>
                  <a:schemeClr val="tx1"/>
                </a:solidFill>
              </a:rPr>
              <a:t>allows us to consider higher power applications than would otherwise be unaffordable = </a:t>
            </a:r>
            <a:r>
              <a:rPr lang="en-US" sz="2000" b="1" dirty="0" smtClean="0">
                <a:solidFill>
                  <a:schemeClr val="tx1"/>
                </a:solidFill>
              </a:rPr>
              <a:t>GW class electron beams</a:t>
            </a:r>
            <a:endParaRPr lang="en-US" sz="2000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ERLs Apply Wherever You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Need An Electron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Beam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With Simultaneous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High Quality AND High Average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Power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Widen the Applications of Electron Accelerators Because…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14919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299" y="1058365"/>
            <a:ext cx="11227922" cy="4755957"/>
          </a:xfrm>
        </p:spPr>
        <p:txBody>
          <a:bodyPr>
            <a:normAutofit fontScale="92500"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ERLs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Apply Wherever You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Need An Electron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Beam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With Simultaneous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High Quality AND High Average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Power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chemeClr val="tx1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Driving </a:t>
            </a:r>
            <a:r>
              <a:rPr lang="en-GB" sz="2000" b="1" dirty="0" smtClean="0">
                <a:solidFill>
                  <a:srgbClr val="00B050"/>
                </a:solidFill>
                <a:latin typeface="+mj-lt"/>
              </a:rPr>
              <a:t>Free-Electron Lasers</a:t>
            </a: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 – provide coherent EUV to X-ray photons → imaging. </a:t>
            </a:r>
          </a:p>
          <a:p>
            <a:pPr marL="1828800" lvl="4" indent="0">
              <a:buNone/>
            </a:pP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ERLs overcome the power limit of storage ring FEL (short bunch, lasing disruption)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00B05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Driving </a:t>
            </a:r>
            <a:r>
              <a:rPr lang="en-GB" sz="2000" b="1" dirty="0" smtClean="0">
                <a:solidFill>
                  <a:srgbClr val="00B050"/>
                </a:solidFill>
                <a:latin typeface="+mj-lt"/>
              </a:rPr>
              <a:t>Compton Sources</a:t>
            </a: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 – particularly for gamma (MeV) photons </a:t>
            </a:r>
            <a:r>
              <a:rPr lang="en-GB" sz="2000" dirty="0">
                <a:solidFill>
                  <a:srgbClr val="00B050"/>
                </a:solidFill>
              </a:rPr>
              <a:t>→ </a:t>
            </a:r>
            <a:r>
              <a:rPr lang="en-GB" sz="2000" dirty="0" smtClean="0">
                <a:solidFill>
                  <a:srgbClr val="00B050"/>
                </a:solidFill>
              </a:rPr>
              <a:t>imaging.</a:t>
            </a:r>
          </a:p>
          <a:p>
            <a:pPr marL="1828800" lvl="4" indent="0">
              <a:buNone/>
            </a:pP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overcome small Compton cross section, preserve small spectral bandwidth</a:t>
            </a:r>
          </a:p>
          <a:p>
            <a:pPr marL="1828800" lvl="4" indent="0">
              <a:buNone/>
            </a:pPr>
            <a:endParaRPr lang="en-GB" sz="2000" dirty="0" smtClean="0">
              <a:solidFill>
                <a:srgbClr val="00B050"/>
              </a:solidFill>
              <a:latin typeface="+mj-lt"/>
            </a:endParaRPr>
          </a:p>
          <a:p>
            <a:pPr lvl="4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Use Compton generated MeV photons to produce </a:t>
            </a:r>
            <a:r>
              <a:rPr lang="en-GB" sz="2000" b="1" dirty="0" smtClean="0">
                <a:solidFill>
                  <a:srgbClr val="00B050"/>
                </a:solidFill>
                <a:latin typeface="+mj-lt"/>
              </a:rPr>
              <a:t>novel medical isotopes </a:t>
            </a:r>
            <a:r>
              <a:rPr lang="en-GB" sz="2000" dirty="0" smtClean="0">
                <a:solidFill>
                  <a:srgbClr val="00B050"/>
                </a:solidFill>
                <a:latin typeface="+mj-lt"/>
              </a:rPr>
              <a:t>exploiting narrowband resonances </a:t>
            </a:r>
            <a:r>
              <a:rPr lang="en-GB" sz="2000" dirty="0" smtClean="0">
                <a:solidFill>
                  <a:srgbClr val="00B050"/>
                </a:solidFill>
              </a:rPr>
              <a:t>→ imaging.</a:t>
            </a:r>
            <a:endParaRPr lang="en-GB" sz="2000" dirty="0" smtClean="0">
              <a:solidFill>
                <a:srgbClr val="00B050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  <a:latin typeface="+mj-lt"/>
            </a:endParaRPr>
          </a:p>
          <a:p>
            <a:pPr marL="1371600" lvl="3" indent="0">
              <a:buNone/>
            </a:pPr>
            <a:r>
              <a:rPr lang="en-GB" sz="2000" b="1" dirty="0" smtClean="0">
                <a:solidFill>
                  <a:srgbClr val="C00000"/>
                </a:solidFill>
                <a:latin typeface="+mj-lt"/>
              </a:rPr>
              <a:t>NOT: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  <a:latin typeface="+mj-lt"/>
              </a:rPr>
              <a:t>Driving </a:t>
            </a:r>
            <a:r>
              <a:rPr lang="en-GB" sz="2000" dirty="0" err="1" smtClean="0">
                <a:solidFill>
                  <a:srgbClr val="C00000"/>
                </a:solidFill>
                <a:latin typeface="+mj-lt"/>
              </a:rPr>
              <a:t>brem</a:t>
            </a:r>
            <a:r>
              <a:rPr lang="en-GB" sz="2000" dirty="0" smtClean="0">
                <a:solidFill>
                  <a:srgbClr val="C00000"/>
                </a:solidFill>
                <a:latin typeface="+mj-lt"/>
              </a:rPr>
              <a:t> sources – </a:t>
            </a:r>
            <a:r>
              <a:rPr lang="en-GB" sz="2000" dirty="0" err="1" smtClean="0">
                <a:solidFill>
                  <a:srgbClr val="C00000"/>
                </a:solidFill>
                <a:latin typeface="+mj-lt"/>
              </a:rPr>
              <a:t>linacs</a:t>
            </a:r>
            <a:r>
              <a:rPr lang="en-GB" sz="2000" dirty="0" smtClean="0">
                <a:solidFill>
                  <a:srgbClr val="C00000"/>
                </a:solidFill>
                <a:latin typeface="+mj-lt"/>
              </a:rPr>
              <a:t> cheaper, ERL beam quality not required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  <a:latin typeface="+mj-lt"/>
              </a:rPr>
              <a:t>Driving spontaneous SR sources – storage rings cheaper, SR damping sufficient</a:t>
            </a:r>
            <a:endParaRPr lang="en-GB" sz="2000" dirty="0">
              <a:solidFill>
                <a:srgbClr val="C00000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How ERLs Can Impact Imaging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405593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980" y="224726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u="sng" dirty="0" smtClean="0"/>
              <a:t>ERLs </a:t>
            </a:r>
            <a:r>
              <a:rPr lang="en-GB" sz="3600" u="sng" dirty="0"/>
              <a:t>for Free Electron </a:t>
            </a:r>
            <a:r>
              <a:rPr lang="en-GB" sz="3600" u="sng" dirty="0" smtClean="0"/>
              <a:t>Lasers</a:t>
            </a:r>
            <a:r>
              <a:rPr lang="en-GB" sz="3600" u="sng" dirty="0"/>
              <a:t/>
            </a:r>
            <a:br>
              <a:rPr lang="en-GB" sz="3600" u="sng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6037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68019"/>
            <a:ext cx="6337527" cy="38258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Free electron lasers offer simultaneous transverse and longitudinal coherence and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peak brightness approaching 10 orders of magnitude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improved with respect to spontaneous SR sources = VERY attractive for chemistry, biology, drug development, materials development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etc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etc.  Hence the new generation of XFEL facilities: LCLS-1 &amp; 2,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-XFEL, SHINE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To date however, FELs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limited in AVERAGE brightness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with respect to “4</a:t>
            </a:r>
            <a:r>
              <a:rPr lang="en-US" sz="1400" baseline="30000" dirty="0" smtClean="0">
                <a:solidFill>
                  <a:schemeClr val="tx1"/>
                </a:solidFill>
                <a:latin typeface="+mj-lt"/>
              </a:rPr>
              <a:t>th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generation” spontaneous SR sources e.g. ESRF-EBS. Why? The lasing process is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too good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at extracting power from the electron beam and putting it into the radiation, so the spent beam is too “screwed up” to store in a storage ring. Answer: don’t store it, throw it away = single use of bunches = repetition rate of radiation limited to repetition rate of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and beam power can only equal RF drive power.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Eg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to reproduce a typical storage ring (Spring-8): 8 GeV and 500 mA current = 4 GW RF drive power required!</a:t>
            </a:r>
            <a:endParaRPr lang="en-US" sz="1400" dirty="0" smtClean="0">
              <a:solidFill>
                <a:schemeClr val="tx1"/>
              </a:solidFill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ERLs free us from that constraint: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Don’t store the beam, instead recover it’s energy and pass it to the next bunch.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Why ERLs for Free Electron Lasers?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27" y="3552188"/>
            <a:ext cx="3914286" cy="32393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745" y="977114"/>
            <a:ext cx="2915178" cy="25750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00952" y="1068019"/>
            <a:ext cx="2245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11 year old comparisons of average (left) and peak (right) brightness of XFELS (red) and 3</a:t>
            </a:r>
            <a:r>
              <a:rPr lang="en-GB" sz="1200" baseline="30000" dirty="0" smtClean="0"/>
              <a:t>rd</a:t>
            </a:r>
            <a:r>
              <a:rPr lang="en-GB" sz="1200" dirty="0" smtClean="0"/>
              <a:t> generation SR sources (blue, black, green) and table top sources (bottom left only) – from CERN Courier, November 2010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0289731" y="4159574"/>
            <a:ext cx="18509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upgraded “4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generation” SR sources like ESRF-EBS recapture the crown in terms of average brightness (blue)… but now nearly physics limited (red)</a:t>
            </a:r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052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29717"/>
            <a:ext cx="6119485" cy="45668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The application of ERL-FELs to “the real world” (not just imaging) is in its infancy… an example using IR-FEL to image DNA distribution: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Daresbury ALICE (2005 – 2017)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Multiyear user program on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Oesophageal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cancer diagnosis technique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Oesophageal adenocarcinoma often progresses from Barrett's oesophagus: lining of the oesophagus is damaged by stomach acid and changed to a lining similar to that of the stomach.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The challenge is to identify patients with Barrett’s oesophagus who will develop oesophageal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cancer – present diagnosis method subjective – leads to false positives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High intensity and ease of wavelength tune-ability key here – scan across tissue samples at 3 precisely chosen wavelengths – replicating DNA fluoresces differently to benign – differential image analysis identifies which samples are cancerous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Since discontinuation of ALICE, work continues with lower flux FELIX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78094" y="6303743"/>
            <a:ext cx="2743200" cy="365125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for FELs – Where we are now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8302801" y="1084760"/>
            <a:ext cx="3341425" cy="250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6132075" y="3912287"/>
            <a:ext cx="2583904" cy="2727880"/>
            <a:chOff x="5580063" y="973138"/>
            <a:chExt cx="3603795" cy="3608387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973138"/>
              <a:ext cx="2527300" cy="3608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4"/>
            <p:cNvSpPr txBox="1">
              <a:spLocks noChangeArrowheads="1"/>
            </p:cNvSpPr>
            <p:nvPr/>
          </p:nvSpPr>
          <p:spPr bwMode="auto">
            <a:xfrm>
              <a:off x="8031333" y="1018669"/>
              <a:ext cx="1152525" cy="3541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400" dirty="0"/>
                <a:t>7.0</a:t>
              </a:r>
              <a:r>
                <a:rPr lang="en-GB" sz="1400" dirty="0">
                  <a:latin typeface="Symbol" pitchFamily="18" charset="2"/>
                </a:rPr>
                <a:t>m</a:t>
              </a:r>
              <a:r>
                <a:rPr lang="en-GB" sz="1400" dirty="0"/>
                <a:t>m</a:t>
              </a:r>
            </a:p>
            <a:p>
              <a:endParaRPr lang="en-GB" sz="1400" dirty="0"/>
            </a:p>
            <a:p>
              <a:endParaRPr lang="en-GB" sz="1400" dirty="0"/>
            </a:p>
            <a:p>
              <a:endParaRPr lang="en-GB" sz="1400" dirty="0"/>
            </a:p>
            <a:p>
              <a:r>
                <a:rPr lang="en-GB" sz="1400" dirty="0"/>
                <a:t> </a:t>
              </a:r>
            </a:p>
            <a:p>
              <a:r>
                <a:rPr lang="en-GB" sz="1400" dirty="0"/>
                <a:t>7.3</a:t>
              </a:r>
              <a:r>
                <a:rPr lang="en-GB" sz="1400" dirty="0">
                  <a:latin typeface="Symbol" pitchFamily="18" charset="2"/>
                </a:rPr>
                <a:t>m</a:t>
              </a:r>
              <a:r>
                <a:rPr lang="en-GB" sz="1400" dirty="0"/>
                <a:t>m</a:t>
              </a:r>
            </a:p>
            <a:p>
              <a:r>
                <a:rPr lang="en-GB" sz="1400" dirty="0"/>
                <a:t>(protein)</a:t>
              </a:r>
            </a:p>
            <a:p>
              <a:r>
                <a:rPr lang="en-GB" sz="1400" dirty="0"/>
                <a:t> </a:t>
              </a:r>
            </a:p>
            <a:p>
              <a:endParaRPr lang="en-GB" sz="1400" dirty="0"/>
            </a:p>
            <a:p>
              <a:endParaRPr lang="en-GB" sz="1400" dirty="0"/>
            </a:p>
            <a:p>
              <a:r>
                <a:rPr lang="en-GB" sz="1400" dirty="0"/>
                <a:t>8.05</a:t>
              </a:r>
              <a:r>
                <a:rPr lang="en-GB" sz="1400" dirty="0">
                  <a:latin typeface="Symbol" pitchFamily="18" charset="2"/>
                </a:rPr>
                <a:t>m</a:t>
              </a:r>
              <a:r>
                <a:rPr lang="en-GB" sz="1400" dirty="0"/>
                <a:t>m</a:t>
              </a:r>
            </a:p>
            <a:p>
              <a:r>
                <a:rPr lang="en-GB" sz="1400" dirty="0"/>
                <a:t>(DNA</a:t>
              </a:r>
              <a:r>
                <a:rPr lang="en-GB" sz="1400" dirty="0" smtClean="0"/>
                <a:t>)</a:t>
              </a:r>
              <a:endParaRPr lang="en-GB" sz="14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00437" y="3591714"/>
            <a:ext cx="704039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Cancer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36275" y="3605614"/>
            <a:ext cx="771365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C00000"/>
                </a:solidFill>
              </a:rPr>
              <a:t>Barretts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8978094" y="3933034"/>
            <a:ext cx="2267088" cy="2541131"/>
          </a:xfrm>
          <a:prstGeom prst="rect">
            <a:avLst/>
          </a:prstGeom>
          <a:solidFill>
            <a:srgbClr val="00BF00"/>
          </a:solidFill>
          <a:ln w="38100">
            <a:solidFill>
              <a:srgbClr val="FF22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100">
              <a:solidFill>
                <a:srgbClr val="FF2200"/>
              </a:solidFill>
              <a:latin typeface="Times" pitchFamily="18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9283392" y="4537632"/>
            <a:ext cx="63056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err="1" smtClean="0">
                <a:solidFill>
                  <a:schemeClr val="accent2"/>
                </a:solidFill>
                <a:latin typeface="Helvetica" pitchFamily="34" charset="0"/>
              </a:rPr>
              <a:t>Fibre</a:t>
            </a:r>
            <a:r>
              <a:rPr lang="en-US" sz="1100" b="1" dirty="0" smtClean="0">
                <a:solidFill>
                  <a:schemeClr val="accent2"/>
                </a:solidFill>
                <a:latin typeface="Helvetica" pitchFamily="34" charset="0"/>
              </a:rPr>
              <a:t> </a:t>
            </a:r>
            <a:r>
              <a:rPr lang="en-US" sz="1100" b="1" dirty="0">
                <a:solidFill>
                  <a:schemeClr val="accent2"/>
                </a:solidFill>
                <a:latin typeface="Helvetica" pitchFamily="34" charset="0"/>
              </a:rPr>
              <a:t>tip</a:t>
            </a:r>
            <a:endParaRPr lang="en-US" sz="1100" b="1" dirty="0">
              <a:latin typeface="Helvetica" pitchFamily="34" charset="0"/>
            </a:endParaRPr>
          </a:p>
        </p:txBody>
      </p:sp>
      <p:grpSp>
        <p:nvGrpSpPr>
          <p:cNvPr id="25" name="Group 31"/>
          <p:cNvGrpSpPr>
            <a:grpSpLocks/>
          </p:cNvGrpSpPr>
          <p:nvPr/>
        </p:nvGrpSpPr>
        <p:grpSpPr bwMode="auto">
          <a:xfrm>
            <a:off x="9913956" y="4427456"/>
            <a:ext cx="359855" cy="1070195"/>
            <a:chOff x="2640" y="58"/>
            <a:chExt cx="384" cy="1142"/>
          </a:xfrm>
        </p:grpSpPr>
        <p:sp>
          <p:nvSpPr>
            <p:cNvPr id="26" name="AutoShape 32"/>
            <p:cNvSpPr>
              <a:spLocks noChangeArrowheads="1"/>
            </p:cNvSpPr>
            <p:nvPr/>
          </p:nvSpPr>
          <p:spPr bwMode="auto">
            <a:xfrm flipV="1">
              <a:off x="2640" y="816"/>
              <a:ext cx="384" cy="38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1100"/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2640" y="58"/>
              <a:ext cx="384" cy="75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1100"/>
            </a:p>
          </p:txBody>
        </p:sp>
      </p:grp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9527853" y="5497651"/>
            <a:ext cx="1273553" cy="17992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100"/>
          </a:p>
        </p:txBody>
      </p:sp>
      <p:grpSp>
        <p:nvGrpSpPr>
          <p:cNvPr id="29" name="Group 28"/>
          <p:cNvGrpSpPr/>
          <p:nvPr/>
        </p:nvGrpSpPr>
        <p:grpSpPr>
          <a:xfrm>
            <a:off x="9946036" y="4822398"/>
            <a:ext cx="855370" cy="677582"/>
            <a:chOff x="6665742" y="2334956"/>
            <a:chExt cx="1449008" cy="1147833"/>
          </a:xfrm>
        </p:grpSpPr>
        <p:sp>
          <p:nvSpPr>
            <p:cNvPr id="30" name="AutoShape 27"/>
            <p:cNvSpPr>
              <a:spLocks noChangeArrowheads="1"/>
            </p:cNvSpPr>
            <p:nvPr/>
          </p:nvSpPr>
          <p:spPr bwMode="auto">
            <a:xfrm rot="10800000">
              <a:off x="6682815" y="2334956"/>
              <a:ext cx="431800" cy="1079500"/>
            </a:xfrm>
            <a:prstGeom prst="triangle">
              <a:avLst>
                <a:gd name="adj" fmla="val 50000"/>
              </a:avLst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1100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H="1">
              <a:off x="6665742" y="3168464"/>
              <a:ext cx="657224" cy="314325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6846717" y="3168464"/>
              <a:ext cx="657224" cy="314325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 flipH="1">
              <a:off x="7037217" y="3168464"/>
              <a:ext cx="657224" cy="314325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7490861" y="2771569"/>
              <a:ext cx="62388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+mn-lt"/>
                </a:rPr>
                <a:t>IR light</a:t>
              </a:r>
              <a:endParaRPr lang="en-US" sz="11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9771749" y="5450026"/>
            <a:ext cx="8710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+mn-lt"/>
              </a:rPr>
              <a:t>Sample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0060817" y="3972029"/>
            <a:ext cx="709895" cy="1518918"/>
            <a:chOff x="6799195" y="914410"/>
            <a:chExt cx="1202573" cy="2573069"/>
          </a:xfrm>
        </p:grpSpPr>
        <p:sp>
          <p:nvSpPr>
            <p:cNvPr id="37" name="Line 35"/>
            <p:cNvSpPr>
              <a:spLocks noChangeShapeType="1"/>
            </p:cNvSpPr>
            <p:nvPr/>
          </p:nvSpPr>
          <p:spPr bwMode="auto">
            <a:xfrm flipV="1">
              <a:off x="6841565" y="914410"/>
              <a:ext cx="0" cy="2573069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6799195" y="954492"/>
              <a:ext cx="120257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+mn-lt"/>
                </a:rPr>
                <a:t>reflected IR light</a:t>
              </a:r>
              <a:endParaRPr lang="en-US" sz="11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9132859" y="5677579"/>
            <a:ext cx="2009653" cy="56670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100"/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9348955" y="5830126"/>
            <a:ext cx="150890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n-lt"/>
              </a:rPr>
              <a:t>Scanning Platform</a:t>
            </a:r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1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129717"/>
            <a:ext cx="6494490" cy="45668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The application of ERL-FELs to “the real world” (not just imaging) is in its infancy… an example of pump-probe type experiments using IR + THz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u="sng" dirty="0" err="1" smtClean="0">
                <a:solidFill>
                  <a:schemeClr val="tx1"/>
                </a:solidFill>
              </a:rPr>
              <a:t>Budker</a:t>
            </a:r>
            <a:r>
              <a:rPr lang="en-US" sz="1400" u="sng" dirty="0" smtClean="0">
                <a:solidFill>
                  <a:schemeClr val="tx1"/>
                </a:solidFill>
              </a:rPr>
              <a:t> Inst. </a:t>
            </a:r>
            <a:r>
              <a:rPr lang="en-US" sz="1400" u="sng" dirty="0" err="1" smtClean="0">
                <a:solidFill>
                  <a:schemeClr val="tx1"/>
                </a:solidFill>
              </a:rPr>
              <a:t>NovoFEL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u="sng" dirty="0">
                <a:solidFill>
                  <a:schemeClr val="tx1"/>
                </a:solidFill>
              </a:rPr>
              <a:t>(2003 – present</a:t>
            </a:r>
            <a:r>
              <a:rPr lang="en-US" sz="1400" u="sng" dirty="0" smtClean="0">
                <a:solidFill>
                  <a:schemeClr val="tx1"/>
                </a:solidFill>
              </a:rPr>
              <a:t>)</a:t>
            </a:r>
            <a:endParaRPr lang="en-US" sz="1400" u="sng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THz </a:t>
            </a:r>
            <a:r>
              <a:rPr lang="en-US" sz="1400" dirty="0">
                <a:solidFill>
                  <a:schemeClr val="tx1"/>
                </a:solidFill>
              </a:rPr>
              <a:t>&amp; IR for biological </a:t>
            </a:r>
            <a:r>
              <a:rPr lang="en-US" sz="1400" dirty="0" smtClean="0">
                <a:solidFill>
                  <a:schemeClr val="tx1"/>
                </a:solidFill>
              </a:rPr>
              <a:t>research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for FELs – Where we are now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913636"/>
            <a:ext cx="2890138" cy="2163804"/>
          </a:xfrm>
          <a:prstGeom prst="rect">
            <a:avLst/>
          </a:prstGeom>
        </p:spPr>
      </p:pic>
      <p:pic>
        <p:nvPicPr>
          <p:cNvPr id="16" name="Рисунок 21" descr="!+++NovoFEL_Frequences_New_+CORRECT!!!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429" y="2741981"/>
            <a:ext cx="4896219" cy="29896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775" y="3112485"/>
            <a:ext cx="4843027" cy="36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3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|2.4|0.5|9.7|1.3|0.9|1.1|1.4|2.5|0.7|0.6|12.4|0.8"/>
</p:tagLst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2" ma:contentTypeDescription="Create a new document." ma:contentTypeScope="" ma:versionID="ce4d36b08ffc93004303da274d805747">
  <xsd:schema xmlns:xsd="http://www.w3.org/2001/XMLSchema" xmlns:xs="http://www.w3.org/2001/XMLSchema" xmlns:p="http://schemas.microsoft.com/office/2006/metadata/properties" xmlns:ns3="19a5072a-c90b-4bd3-a68a-b7abbd4b55f2" xmlns:ns4="e8785e35-4af9-43d1-8745-88b55cf0d46b" targetNamespace="http://schemas.microsoft.com/office/2006/metadata/properties" ma:root="true" ma:fieldsID="ea693cc23b1283c3b13a9b967e1cd472" ns3:_="" ns4:_="">
    <xsd:import namespace="19a5072a-c90b-4bd3-a68a-b7abbd4b55f2"/>
    <xsd:import namespace="e8785e35-4af9-43d1-8745-88b55cf0d46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DF6738-E1C8-4F80-8474-DE2F9F84D0A1}">
  <ds:schemaRefs>
    <ds:schemaRef ds:uri="19a5072a-c90b-4bd3-a68a-b7abbd4b55f2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e8785e35-4af9-43d1-8745-88b55cf0d46b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E7936A1-A39A-4902-9B94-3A35D2FD0C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E0B0C6-42F1-4D70-AB46-13254F4400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5072a-c90b-4bd3-a68a-b7abbd4b55f2"/>
    <ds:schemaRef ds:uri="e8785e35-4af9-43d1-8745-88b55cf0d4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31446</TotalTime>
  <Words>2997</Words>
  <Application>Microsoft Office PowerPoint</Application>
  <PresentationFormat>Widescreen</PresentationFormat>
  <Paragraphs>261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Arial Regular</vt:lpstr>
      <vt:lpstr>Calibri</vt:lpstr>
      <vt:lpstr>Helvetica</vt:lpstr>
      <vt:lpstr>Symbol</vt:lpstr>
      <vt:lpstr>Tahoma</vt:lpstr>
      <vt:lpstr>Times</vt:lpstr>
      <vt:lpstr>Times New Roman</vt:lpstr>
      <vt:lpstr>Wingdings</vt:lpstr>
      <vt:lpstr>Font and logo master</vt:lpstr>
      <vt:lpstr>Font WITHOUT logo master</vt:lpstr>
      <vt:lpstr>PowerPoint Presentation</vt:lpstr>
      <vt:lpstr>What Is An Energy Recovery Linac?</vt:lpstr>
      <vt:lpstr>PowerPoint Presentation</vt:lpstr>
      <vt:lpstr>PowerPoint Presentation</vt:lpstr>
      <vt:lpstr>PowerPoint Presentation</vt:lpstr>
      <vt:lpstr>ERLs for Free Electron Lasers </vt:lpstr>
      <vt:lpstr>PowerPoint Presentation</vt:lpstr>
      <vt:lpstr>PowerPoint Presentation</vt:lpstr>
      <vt:lpstr>PowerPoint Presentation</vt:lpstr>
      <vt:lpstr>PowerPoint Presentation</vt:lpstr>
      <vt:lpstr>ERLs for Compton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Future: An ERL as Part of a UK-XFEL Facility?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peter.williams@stfc.ac.uk</dc:creator>
  <cp:lastModifiedBy>Peter Williams</cp:lastModifiedBy>
  <cp:revision>894</cp:revision>
  <cp:lastPrinted>2019-10-02T08:27:37Z</cp:lastPrinted>
  <dcterms:created xsi:type="dcterms:W3CDTF">2019-09-17T08:04:08Z</dcterms:created>
  <dcterms:modified xsi:type="dcterms:W3CDTF">2022-01-10T13:37:02Z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