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308" r:id="rId2"/>
    <p:sldId id="324" r:id="rId3"/>
    <p:sldId id="300" r:id="rId4"/>
    <p:sldId id="303" r:id="rId5"/>
    <p:sldId id="304" r:id="rId6"/>
    <p:sldId id="307" r:id="rId7"/>
    <p:sldId id="293" r:id="rId8"/>
    <p:sldId id="296" r:id="rId9"/>
    <p:sldId id="310" r:id="rId10"/>
    <p:sldId id="311" r:id="rId11"/>
    <p:sldId id="312" r:id="rId12"/>
    <p:sldId id="313" r:id="rId13"/>
    <p:sldId id="317" r:id="rId14"/>
    <p:sldId id="318" r:id="rId15"/>
    <p:sldId id="319" r:id="rId16"/>
    <p:sldId id="322" r:id="rId17"/>
    <p:sldId id="323" r:id="rId18"/>
    <p:sldId id="30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2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BA0941-F000-4D05-97C9-EF19BC5B61C7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F33408-B67D-419E-95D2-DAD204AFBB5F}">
      <dgm:prSet phldrT="[Text]"/>
      <dgm:spPr/>
      <dgm:t>
        <a:bodyPr/>
        <a:lstStyle/>
        <a:p>
          <a:r>
            <a:rPr lang="en-US" dirty="0" smtClean="0"/>
            <a:t>2014</a:t>
          </a:r>
          <a:endParaRPr lang="en-US" dirty="0"/>
        </a:p>
      </dgm:t>
    </dgm:pt>
    <dgm:pt modelId="{D3CE2D3D-C57F-45CD-8FEE-F01AB8B150E6}" type="parTrans" cxnId="{BC3F63EE-AB3E-4340-87F4-0FB27F8AB6D1}">
      <dgm:prSet/>
      <dgm:spPr/>
      <dgm:t>
        <a:bodyPr/>
        <a:lstStyle/>
        <a:p>
          <a:endParaRPr lang="en-US"/>
        </a:p>
      </dgm:t>
    </dgm:pt>
    <dgm:pt modelId="{5066E99C-95DF-4CE2-821C-497EC1E0516A}" type="sibTrans" cxnId="{BC3F63EE-AB3E-4340-87F4-0FB27F8AB6D1}">
      <dgm:prSet/>
      <dgm:spPr/>
      <dgm:t>
        <a:bodyPr/>
        <a:lstStyle/>
        <a:p>
          <a:endParaRPr lang="en-US"/>
        </a:p>
      </dgm:t>
    </dgm:pt>
    <dgm:pt modelId="{752B51E5-EA38-4238-90BB-5E47BE4ACAC3}">
      <dgm:prSet phldrT="[Text]"/>
      <dgm:spPr/>
      <dgm:t>
        <a:bodyPr/>
        <a:lstStyle/>
        <a:p>
          <a:r>
            <a:rPr lang="en-GB" i="1" dirty="0" smtClean="0"/>
            <a:t>S. Myers : head of office for medical applications</a:t>
          </a:r>
          <a:endParaRPr lang="en-US" dirty="0"/>
        </a:p>
      </dgm:t>
    </dgm:pt>
    <dgm:pt modelId="{A396C2A9-582F-4314-9C32-D69229E1D334}" type="parTrans" cxnId="{27FC8511-05D4-459D-8233-A86DF8E7582A}">
      <dgm:prSet/>
      <dgm:spPr/>
      <dgm:t>
        <a:bodyPr/>
        <a:lstStyle/>
        <a:p>
          <a:endParaRPr lang="en-US"/>
        </a:p>
      </dgm:t>
    </dgm:pt>
    <dgm:pt modelId="{7CA9A72C-337F-4790-A582-37EF4A7FE9FC}" type="sibTrans" cxnId="{27FC8511-05D4-459D-8233-A86DF8E7582A}">
      <dgm:prSet/>
      <dgm:spPr/>
      <dgm:t>
        <a:bodyPr/>
        <a:lstStyle/>
        <a:p>
          <a:endParaRPr lang="en-US"/>
        </a:p>
      </dgm:t>
    </dgm:pt>
    <dgm:pt modelId="{96FD52DA-9F03-46F5-B069-D5F73A405699}">
      <dgm:prSet phldrT="[Text]"/>
      <dgm:spPr/>
      <dgm:t>
        <a:bodyPr/>
        <a:lstStyle/>
        <a:p>
          <a:r>
            <a:rPr lang="en-GB" dirty="0" smtClean="0"/>
            <a:t>Study efficient accelerator in the energy range few </a:t>
          </a:r>
          <a:r>
            <a:rPr lang="en-GB" dirty="0" err="1" smtClean="0"/>
            <a:t>keV</a:t>
          </a:r>
          <a:r>
            <a:rPr lang="en-GB" dirty="0" smtClean="0"/>
            <a:t> to 5 MeV for a LINAC-based hadron-therapy facility (3GHz)</a:t>
          </a:r>
          <a:endParaRPr lang="en-US" dirty="0"/>
        </a:p>
      </dgm:t>
    </dgm:pt>
    <dgm:pt modelId="{CF29899C-746C-452D-BBF6-2388ABBF2FE0}" type="parTrans" cxnId="{2E9C34FD-8F1C-4976-9DA1-44CC20581A8B}">
      <dgm:prSet/>
      <dgm:spPr/>
      <dgm:t>
        <a:bodyPr/>
        <a:lstStyle/>
        <a:p>
          <a:endParaRPr lang="en-US"/>
        </a:p>
      </dgm:t>
    </dgm:pt>
    <dgm:pt modelId="{855BCF63-86FE-4B54-9DD0-77477C30DC1E}" type="sibTrans" cxnId="{2E9C34FD-8F1C-4976-9DA1-44CC20581A8B}">
      <dgm:prSet/>
      <dgm:spPr/>
      <dgm:t>
        <a:bodyPr/>
        <a:lstStyle/>
        <a:p>
          <a:endParaRPr lang="en-US"/>
        </a:p>
      </dgm:t>
    </dgm:pt>
    <dgm:pt modelId="{303A93AF-9429-48CD-AEF5-685475B1CC74}">
      <dgm:prSet phldrT="[Text]"/>
      <dgm:spPr/>
      <dgm:t>
        <a:bodyPr/>
        <a:lstStyle/>
        <a:p>
          <a:r>
            <a:rPr lang="en-US" dirty="0" smtClean="0"/>
            <a:t>2015-16</a:t>
          </a:r>
          <a:endParaRPr lang="en-US" dirty="0"/>
        </a:p>
      </dgm:t>
    </dgm:pt>
    <dgm:pt modelId="{3EBC1A65-4974-42FC-BAE1-4CFFD74EA73C}" type="parTrans" cxnId="{0C805AE3-EF46-47F5-BE20-F04A6DDAC3E8}">
      <dgm:prSet/>
      <dgm:spPr/>
      <dgm:t>
        <a:bodyPr/>
        <a:lstStyle/>
        <a:p>
          <a:endParaRPr lang="en-US"/>
        </a:p>
      </dgm:t>
    </dgm:pt>
    <dgm:pt modelId="{9832C610-9433-4C79-9907-2E793B8016C0}" type="sibTrans" cxnId="{0C805AE3-EF46-47F5-BE20-F04A6DDAC3E8}">
      <dgm:prSet/>
      <dgm:spPr/>
      <dgm:t>
        <a:bodyPr/>
        <a:lstStyle/>
        <a:p>
          <a:endParaRPr lang="en-US"/>
        </a:p>
      </dgm:t>
    </dgm:pt>
    <dgm:pt modelId="{F4F8BFBA-B314-4564-AD8A-A088A48D30D9}">
      <dgm:prSet phldrT="[Text]"/>
      <dgm:spPr/>
      <dgm:t>
        <a:bodyPr/>
        <a:lstStyle/>
        <a:p>
          <a:r>
            <a:rPr lang="en-US" dirty="0" smtClean="0"/>
            <a:t>2015 Construction and assembly at CERN </a:t>
          </a:r>
          <a:endParaRPr lang="en-US" dirty="0"/>
        </a:p>
      </dgm:t>
    </dgm:pt>
    <dgm:pt modelId="{0CA8C09A-D5D2-4497-ABA7-FEFD00231AE8}" type="parTrans" cxnId="{77DCBE1B-78AB-4DD8-B617-B13916A17BE6}">
      <dgm:prSet/>
      <dgm:spPr/>
      <dgm:t>
        <a:bodyPr/>
        <a:lstStyle/>
        <a:p>
          <a:endParaRPr lang="en-US"/>
        </a:p>
      </dgm:t>
    </dgm:pt>
    <dgm:pt modelId="{31250994-BC35-4E9B-8CA3-D69E241B8925}" type="sibTrans" cxnId="{77DCBE1B-78AB-4DD8-B617-B13916A17BE6}">
      <dgm:prSet/>
      <dgm:spPr/>
      <dgm:t>
        <a:bodyPr/>
        <a:lstStyle/>
        <a:p>
          <a:endParaRPr lang="en-US"/>
        </a:p>
      </dgm:t>
    </dgm:pt>
    <dgm:pt modelId="{F4E4F8D6-8550-41A3-9F8D-811BF19446D4}">
      <dgm:prSet phldrT="[Text]"/>
      <dgm:spPr/>
      <dgm:t>
        <a:bodyPr/>
        <a:lstStyle/>
        <a:p>
          <a:r>
            <a:rPr lang="en-US" dirty="0" smtClean="0"/>
            <a:t>2016 installation at SA2 includes a commercial proton source</a:t>
          </a:r>
          <a:endParaRPr lang="en-US" dirty="0"/>
        </a:p>
      </dgm:t>
    </dgm:pt>
    <dgm:pt modelId="{7855754C-93CB-4696-BC64-C28FCF12D9C6}" type="parTrans" cxnId="{CE0C2601-F53F-41A9-939B-1EE6F519DCB7}">
      <dgm:prSet/>
      <dgm:spPr/>
      <dgm:t>
        <a:bodyPr/>
        <a:lstStyle/>
        <a:p>
          <a:endParaRPr lang="en-US"/>
        </a:p>
      </dgm:t>
    </dgm:pt>
    <dgm:pt modelId="{6C1CF9E7-A0AF-42A1-82A7-2AF9D83F14CE}" type="sibTrans" cxnId="{CE0C2601-F53F-41A9-939B-1EE6F519DCB7}">
      <dgm:prSet/>
      <dgm:spPr/>
      <dgm:t>
        <a:bodyPr/>
        <a:lstStyle/>
        <a:p>
          <a:endParaRPr lang="en-US"/>
        </a:p>
      </dgm:t>
    </dgm:pt>
    <dgm:pt modelId="{4433D772-B4ED-4D71-8B78-843BE61D295A}">
      <dgm:prSet phldrT="[Text]"/>
      <dgm:spPr/>
      <dgm:t>
        <a:bodyPr/>
        <a:lstStyle/>
        <a:p>
          <a:r>
            <a:rPr lang="en-US" dirty="0" smtClean="0"/>
            <a:t>2017</a:t>
          </a:r>
        </a:p>
        <a:p>
          <a:endParaRPr lang="en-US" dirty="0"/>
        </a:p>
      </dgm:t>
    </dgm:pt>
    <dgm:pt modelId="{A35FAEFC-70F9-4799-807B-F4AD77BE6791}" type="parTrans" cxnId="{F01957B3-312C-4507-9027-F3FED3F59D99}">
      <dgm:prSet/>
      <dgm:spPr/>
      <dgm:t>
        <a:bodyPr/>
        <a:lstStyle/>
        <a:p>
          <a:endParaRPr lang="en-US"/>
        </a:p>
      </dgm:t>
    </dgm:pt>
    <dgm:pt modelId="{0CD017C6-27E7-495D-B295-E11B3622EAC7}" type="sibTrans" cxnId="{F01957B3-312C-4507-9027-F3FED3F59D99}">
      <dgm:prSet/>
      <dgm:spPr/>
      <dgm:t>
        <a:bodyPr/>
        <a:lstStyle/>
        <a:p>
          <a:endParaRPr lang="en-US"/>
        </a:p>
      </dgm:t>
    </dgm:pt>
    <dgm:pt modelId="{AF51EEEE-CBEB-41E6-B58B-95D0E0A33493}">
      <dgm:prSet phldrT="[Text]"/>
      <dgm:spPr/>
      <dgm:t>
        <a:bodyPr/>
        <a:lstStyle/>
        <a:p>
          <a:r>
            <a:rPr lang="en-US" dirty="0" smtClean="0"/>
            <a:t>First beam in February  </a:t>
          </a:r>
          <a:endParaRPr lang="en-US" dirty="0"/>
        </a:p>
      </dgm:t>
    </dgm:pt>
    <dgm:pt modelId="{75707671-94B2-46D1-BD54-877C98AFBAAB}" type="parTrans" cxnId="{2F78C813-33E4-4F0A-A54C-086D05951D13}">
      <dgm:prSet/>
      <dgm:spPr/>
      <dgm:t>
        <a:bodyPr/>
        <a:lstStyle/>
        <a:p>
          <a:endParaRPr lang="en-US"/>
        </a:p>
      </dgm:t>
    </dgm:pt>
    <dgm:pt modelId="{74448CA2-12A4-4082-8FFF-68453F7FD3BC}" type="sibTrans" cxnId="{2F78C813-33E4-4F0A-A54C-086D05951D13}">
      <dgm:prSet/>
      <dgm:spPr/>
      <dgm:t>
        <a:bodyPr/>
        <a:lstStyle/>
        <a:p>
          <a:endParaRPr lang="en-US"/>
        </a:p>
      </dgm:t>
    </dgm:pt>
    <dgm:pt modelId="{04D91865-9DE5-4800-A4E6-F50AA367BBC6}">
      <dgm:prSet phldrT="[Text]"/>
      <dgm:spPr/>
      <dgm:t>
        <a:bodyPr/>
        <a:lstStyle/>
        <a:p>
          <a:r>
            <a:rPr lang="en-US" dirty="0" smtClean="0"/>
            <a:t>Validation of the beam dynamics</a:t>
          </a:r>
          <a:endParaRPr lang="en-US" dirty="0"/>
        </a:p>
      </dgm:t>
    </dgm:pt>
    <dgm:pt modelId="{B19AE216-81C5-4344-939D-935AD53B638C}" type="parTrans" cxnId="{4C365C18-822B-4A61-ACDD-97F8E026D165}">
      <dgm:prSet/>
      <dgm:spPr/>
      <dgm:t>
        <a:bodyPr/>
        <a:lstStyle/>
        <a:p>
          <a:endParaRPr lang="en-US"/>
        </a:p>
      </dgm:t>
    </dgm:pt>
    <dgm:pt modelId="{F935A830-A5E5-4846-8F65-CDC995ED5F4B}" type="sibTrans" cxnId="{4C365C18-822B-4A61-ACDD-97F8E026D165}">
      <dgm:prSet/>
      <dgm:spPr/>
      <dgm:t>
        <a:bodyPr/>
        <a:lstStyle/>
        <a:p>
          <a:endParaRPr lang="en-US"/>
        </a:p>
      </dgm:t>
    </dgm:pt>
    <dgm:pt modelId="{E467D42D-39DE-415A-98E1-9096035115B1}">
      <dgm:prSet/>
      <dgm:spPr/>
      <dgm:t>
        <a:bodyPr/>
        <a:lstStyle/>
        <a:p>
          <a:r>
            <a:rPr lang="en-US" dirty="0" smtClean="0"/>
            <a:t>2017 - present</a:t>
          </a:r>
          <a:endParaRPr lang="en-US" dirty="0"/>
        </a:p>
      </dgm:t>
    </dgm:pt>
    <dgm:pt modelId="{C40E7DCC-0323-4BCB-B706-3AA9F6AE3B0A}" type="parTrans" cxnId="{C164E503-36E2-4E37-AA62-679C12ED0CF9}">
      <dgm:prSet/>
      <dgm:spPr/>
      <dgm:t>
        <a:bodyPr/>
        <a:lstStyle/>
        <a:p>
          <a:endParaRPr lang="en-US"/>
        </a:p>
      </dgm:t>
    </dgm:pt>
    <dgm:pt modelId="{901F2379-1EB3-43E0-B32E-4B0E3322CF6D}" type="sibTrans" cxnId="{C164E503-36E2-4E37-AA62-679C12ED0CF9}">
      <dgm:prSet/>
      <dgm:spPr/>
      <dgm:t>
        <a:bodyPr/>
        <a:lstStyle/>
        <a:p>
          <a:endParaRPr lang="en-US"/>
        </a:p>
      </dgm:t>
    </dgm:pt>
    <dgm:pt modelId="{B6971FE7-553A-4C27-94BC-660BD0F1581C}">
      <dgm:prSet/>
      <dgm:spPr/>
      <dgm:t>
        <a:bodyPr/>
        <a:lstStyle/>
        <a:p>
          <a:r>
            <a:rPr lang="en-US" dirty="0" smtClean="0"/>
            <a:t>Used by ADAM/AVO at CERN as a pre-injector for a hadron based facility (tests up to 70MeV) </a:t>
          </a:r>
          <a:endParaRPr lang="en-US" dirty="0"/>
        </a:p>
      </dgm:t>
    </dgm:pt>
    <dgm:pt modelId="{6C15EFAE-87D2-41C3-A8D6-6FEE0F3C351C}" type="parTrans" cxnId="{9DA787AC-6BE3-483E-833A-D3C428E8C7AD}">
      <dgm:prSet/>
      <dgm:spPr/>
    </dgm:pt>
    <dgm:pt modelId="{C6F8E6A3-52EA-4B9B-8DA2-BD002D653E60}" type="sibTrans" cxnId="{9DA787AC-6BE3-483E-833A-D3C428E8C7AD}">
      <dgm:prSet/>
      <dgm:spPr/>
    </dgm:pt>
    <dgm:pt modelId="{9E0DB43A-09CD-4647-B4EC-A29E56CA85BA}">
      <dgm:prSet phldrT="[Text]"/>
      <dgm:spPr/>
      <dgm:t>
        <a:bodyPr/>
        <a:lstStyle/>
        <a:p>
          <a:r>
            <a:rPr lang="en-US" dirty="0" smtClean="0"/>
            <a:t>CERN was granted a patent</a:t>
          </a:r>
          <a:endParaRPr lang="en-US" dirty="0"/>
        </a:p>
      </dgm:t>
    </dgm:pt>
    <dgm:pt modelId="{F0CB98E3-FD4B-4418-B698-6305D32346BF}" type="parTrans" cxnId="{F46339CC-6EA5-4834-9F26-75976CA6AE6E}">
      <dgm:prSet/>
      <dgm:spPr/>
    </dgm:pt>
    <dgm:pt modelId="{B8B4ACD4-5FE2-4483-B114-692EF2B41D93}" type="sibTrans" cxnId="{F46339CC-6EA5-4834-9F26-75976CA6AE6E}">
      <dgm:prSet/>
      <dgm:spPr/>
    </dgm:pt>
    <dgm:pt modelId="{C02E0A6B-DD48-4A36-A00A-068EA80455C6}" type="pres">
      <dgm:prSet presAssocID="{85BA0941-F000-4D05-97C9-EF19BC5B61C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41F6AB-0F99-45B6-8157-AA1F36685B95}" type="pres">
      <dgm:prSet presAssocID="{84F33408-B67D-419E-95D2-DAD204AFBB5F}" presName="composite" presStyleCnt="0"/>
      <dgm:spPr/>
    </dgm:pt>
    <dgm:pt modelId="{7F079EC9-8E81-417E-8ED6-5C97A05DA10A}" type="pres">
      <dgm:prSet presAssocID="{84F33408-B67D-419E-95D2-DAD204AFBB5F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75FFA9-6B03-4398-9C41-F9A3F7D346DC}" type="pres">
      <dgm:prSet presAssocID="{84F33408-B67D-419E-95D2-DAD204AFBB5F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633041-6C77-4503-8006-C22FFB8C1028}" type="pres">
      <dgm:prSet presAssocID="{5066E99C-95DF-4CE2-821C-497EC1E0516A}" presName="sp" presStyleCnt="0"/>
      <dgm:spPr/>
    </dgm:pt>
    <dgm:pt modelId="{1C2DF4A8-B25A-42B8-AD17-81DF4F435DD9}" type="pres">
      <dgm:prSet presAssocID="{303A93AF-9429-48CD-AEF5-685475B1CC74}" presName="composite" presStyleCnt="0"/>
      <dgm:spPr/>
    </dgm:pt>
    <dgm:pt modelId="{973C3431-FCFB-42BC-AA0B-51BD97CBFC39}" type="pres">
      <dgm:prSet presAssocID="{303A93AF-9429-48CD-AEF5-685475B1CC7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36E92E-4B32-4265-9BC1-727AAB89B93B}" type="pres">
      <dgm:prSet presAssocID="{303A93AF-9429-48CD-AEF5-685475B1CC74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1F1D20-3F4B-4C02-9AD7-CE1D7EBB5FCD}" type="pres">
      <dgm:prSet presAssocID="{9832C610-9433-4C79-9907-2E793B8016C0}" presName="sp" presStyleCnt="0"/>
      <dgm:spPr/>
    </dgm:pt>
    <dgm:pt modelId="{C6E5F244-5388-45D6-A3D2-74542C9EF505}" type="pres">
      <dgm:prSet presAssocID="{4433D772-B4ED-4D71-8B78-843BE61D295A}" presName="composite" presStyleCnt="0"/>
      <dgm:spPr/>
    </dgm:pt>
    <dgm:pt modelId="{98FB0E1C-FCB4-4491-8B7A-CD19B4449A89}" type="pres">
      <dgm:prSet presAssocID="{4433D772-B4ED-4D71-8B78-843BE61D295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140B63-646E-4104-8F8F-BEBEB7891A4A}" type="pres">
      <dgm:prSet presAssocID="{4433D772-B4ED-4D71-8B78-843BE61D295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24471-22DA-4619-8AFC-897973FA58F0}" type="pres">
      <dgm:prSet presAssocID="{0CD017C6-27E7-495D-B295-E11B3622EAC7}" presName="sp" presStyleCnt="0"/>
      <dgm:spPr/>
    </dgm:pt>
    <dgm:pt modelId="{86068462-9BF7-457E-9F61-526AFF3ACEA8}" type="pres">
      <dgm:prSet presAssocID="{E467D42D-39DE-415A-98E1-9096035115B1}" presName="composite" presStyleCnt="0"/>
      <dgm:spPr/>
    </dgm:pt>
    <dgm:pt modelId="{E0C83C2E-D6D9-4678-B318-903EFF977970}" type="pres">
      <dgm:prSet presAssocID="{E467D42D-39DE-415A-98E1-9096035115B1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F284D2-7A55-45DD-AAEF-86FD08AAABD5}" type="pres">
      <dgm:prSet presAssocID="{E467D42D-39DE-415A-98E1-9096035115B1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A07210-6A5B-4672-B3FC-FD48094E94D9}" type="presOf" srcId="{84F33408-B67D-419E-95D2-DAD204AFBB5F}" destId="{7F079EC9-8E81-417E-8ED6-5C97A05DA10A}" srcOrd="0" destOrd="0" presId="urn:microsoft.com/office/officeart/2005/8/layout/chevron2"/>
    <dgm:cxn modelId="{008B2E99-3CE8-4468-A652-C96EDC3E5068}" type="presOf" srcId="{9E0DB43A-09CD-4647-B4EC-A29E56CA85BA}" destId="{08140B63-646E-4104-8F8F-BEBEB7891A4A}" srcOrd="0" destOrd="2" presId="urn:microsoft.com/office/officeart/2005/8/layout/chevron2"/>
    <dgm:cxn modelId="{77DCBE1B-78AB-4DD8-B617-B13916A17BE6}" srcId="{303A93AF-9429-48CD-AEF5-685475B1CC74}" destId="{F4F8BFBA-B314-4564-AD8A-A088A48D30D9}" srcOrd="0" destOrd="0" parTransId="{0CA8C09A-D5D2-4497-ABA7-FEFD00231AE8}" sibTransId="{31250994-BC35-4E9B-8CA3-D69E241B8925}"/>
    <dgm:cxn modelId="{CB7066E6-705F-4FB4-BE1C-112D3AA609EF}" type="presOf" srcId="{303A93AF-9429-48CD-AEF5-685475B1CC74}" destId="{973C3431-FCFB-42BC-AA0B-51BD97CBFC39}" srcOrd="0" destOrd="0" presId="urn:microsoft.com/office/officeart/2005/8/layout/chevron2"/>
    <dgm:cxn modelId="{0C805AE3-EF46-47F5-BE20-F04A6DDAC3E8}" srcId="{85BA0941-F000-4D05-97C9-EF19BC5B61C7}" destId="{303A93AF-9429-48CD-AEF5-685475B1CC74}" srcOrd="1" destOrd="0" parTransId="{3EBC1A65-4974-42FC-BAE1-4CFFD74EA73C}" sibTransId="{9832C610-9433-4C79-9907-2E793B8016C0}"/>
    <dgm:cxn modelId="{2F78C813-33E4-4F0A-A54C-086D05951D13}" srcId="{4433D772-B4ED-4D71-8B78-843BE61D295A}" destId="{AF51EEEE-CBEB-41E6-B58B-95D0E0A33493}" srcOrd="0" destOrd="0" parTransId="{75707671-94B2-46D1-BD54-877C98AFBAAB}" sibTransId="{74448CA2-12A4-4082-8FFF-68453F7FD3BC}"/>
    <dgm:cxn modelId="{BC3F63EE-AB3E-4340-87F4-0FB27F8AB6D1}" srcId="{85BA0941-F000-4D05-97C9-EF19BC5B61C7}" destId="{84F33408-B67D-419E-95D2-DAD204AFBB5F}" srcOrd="0" destOrd="0" parTransId="{D3CE2D3D-C57F-45CD-8FEE-F01AB8B150E6}" sibTransId="{5066E99C-95DF-4CE2-821C-497EC1E0516A}"/>
    <dgm:cxn modelId="{9C135A2D-A117-40DD-ADD2-612121BE176B}" type="presOf" srcId="{04D91865-9DE5-4800-A4E6-F50AA367BBC6}" destId="{08140B63-646E-4104-8F8F-BEBEB7891A4A}" srcOrd="0" destOrd="1" presId="urn:microsoft.com/office/officeart/2005/8/layout/chevron2"/>
    <dgm:cxn modelId="{2E9C34FD-8F1C-4976-9DA1-44CC20581A8B}" srcId="{84F33408-B67D-419E-95D2-DAD204AFBB5F}" destId="{96FD52DA-9F03-46F5-B069-D5F73A405699}" srcOrd="1" destOrd="0" parTransId="{CF29899C-746C-452D-BBF6-2388ABBF2FE0}" sibTransId="{855BCF63-86FE-4B54-9DD0-77477C30DC1E}"/>
    <dgm:cxn modelId="{F46339CC-6EA5-4834-9F26-75976CA6AE6E}" srcId="{4433D772-B4ED-4D71-8B78-843BE61D295A}" destId="{9E0DB43A-09CD-4647-B4EC-A29E56CA85BA}" srcOrd="2" destOrd="0" parTransId="{F0CB98E3-FD4B-4418-B698-6305D32346BF}" sibTransId="{B8B4ACD4-5FE2-4483-B114-692EF2B41D93}"/>
    <dgm:cxn modelId="{CE0C2601-F53F-41A9-939B-1EE6F519DCB7}" srcId="{303A93AF-9429-48CD-AEF5-685475B1CC74}" destId="{F4E4F8D6-8550-41A3-9F8D-811BF19446D4}" srcOrd="1" destOrd="0" parTransId="{7855754C-93CB-4696-BC64-C28FCF12D9C6}" sibTransId="{6C1CF9E7-A0AF-42A1-82A7-2AF9D83F14CE}"/>
    <dgm:cxn modelId="{EA4EA7BA-DC3E-42BE-B40D-D87E4325E575}" type="presOf" srcId="{F4E4F8D6-8550-41A3-9F8D-811BF19446D4}" destId="{1436E92E-4B32-4265-9BC1-727AAB89B93B}" srcOrd="0" destOrd="1" presId="urn:microsoft.com/office/officeart/2005/8/layout/chevron2"/>
    <dgm:cxn modelId="{C9FC9ACD-B716-46D0-B21F-C3E1AB0A9821}" type="presOf" srcId="{F4F8BFBA-B314-4564-AD8A-A088A48D30D9}" destId="{1436E92E-4B32-4265-9BC1-727AAB89B93B}" srcOrd="0" destOrd="0" presId="urn:microsoft.com/office/officeart/2005/8/layout/chevron2"/>
    <dgm:cxn modelId="{370BFBD5-6B8E-4520-B32D-07386DF651AD}" type="presOf" srcId="{B6971FE7-553A-4C27-94BC-660BD0F1581C}" destId="{55F284D2-7A55-45DD-AAEF-86FD08AAABD5}" srcOrd="0" destOrd="0" presId="urn:microsoft.com/office/officeart/2005/8/layout/chevron2"/>
    <dgm:cxn modelId="{F4BB5B22-203B-495C-95BF-DAEE31A0547E}" type="presOf" srcId="{E467D42D-39DE-415A-98E1-9096035115B1}" destId="{E0C83C2E-D6D9-4678-B318-903EFF977970}" srcOrd="0" destOrd="0" presId="urn:microsoft.com/office/officeart/2005/8/layout/chevron2"/>
    <dgm:cxn modelId="{A1944BE1-12F9-47F2-A5EE-DCF9D5ED0FB9}" type="presOf" srcId="{96FD52DA-9F03-46F5-B069-D5F73A405699}" destId="{BB75FFA9-6B03-4398-9C41-F9A3F7D346DC}" srcOrd="0" destOrd="1" presId="urn:microsoft.com/office/officeart/2005/8/layout/chevron2"/>
    <dgm:cxn modelId="{A9DF51F6-36A3-408F-8DFC-B4269EABDC8B}" type="presOf" srcId="{4433D772-B4ED-4D71-8B78-843BE61D295A}" destId="{98FB0E1C-FCB4-4491-8B7A-CD19B4449A89}" srcOrd="0" destOrd="0" presId="urn:microsoft.com/office/officeart/2005/8/layout/chevron2"/>
    <dgm:cxn modelId="{4C365C18-822B-4A61-ACDD-97F8E026D165}" srcId="{4433D772-B4ED-4D71-8B78-843BE61D295A}" destId="{04D91865-9DE5-4800-A4E6-F50AA367BBC6}" srcOrd="1" destOrd="0" parTransId="{B19AE216-81C5-4344-939D-935AD53B638C}" sibTransId="{F935A830-A5E5-4846-8F65-CDC995ED5F4B}"/>
    <dgm:cxn modelId="{27FC8511-05D4-459D-8233-A86DF8E7582A}" srcId="{84F33408-B67D-419E-95D2-DAD204AFBB5F}" destId="{752B51E5-EA38-4238-90BB-5E47BE4ACAC3}" srcOrd="0" destOrd="0" parTransId="{A396C2A9-582F-4314-9C32-D69229E1D334}" sibTransId="{7CA9A72C-337F-4790-A582-37EF4A7FE9FC}"/>
    <dgm:cxn modelId="{7FDD4D4D-C38F-44BA-8FEB-24A1DB6D849A}" type="presOf" srcId="{85BA0941-F000-4D05-97C9-EF19BC5B61C7}" destId="{C02E0A6B-DD48-4A36-A00A-068EA80455C6}" srcOrd="0" destOrd="0" presId="urn:microsoft.com/office/officeart/2005/8/layout/chevron2"/>
    <dgm:cxn modelId="{C164E503-36E2-4E37-AA62-679C12ED0CF9}" srcId="{85BA0941-F000-4D05-97C9-EF19BC5B61C7}" destId="{E467D42D-39DE-415A-98E1-9096035115B1}" srcOrd="3" destOrd="0" parTransId="{C40E7DCC-0323-4BCB-B706-3AA9F6AE3B0A}" sibTransId="{901F2379-1EB3-43E0-B32E-4B0E3322CF6D}"/>
    <dgm:cxn modelId="{F01957B3-312C-4507-9027-F3FED3F59D99}" srcId="{85BA0941-F000-4D05-97C9-EF19BC5B61C7}" destId="{4433D772-B4ED-4D71-8B78-843BE61D295A}" srcOrd="2" destOrd="0" parTransId="{A35FAEFC-70F9-4799-807B-F4AD77BE6791}" sibTransId="{0CD017C6-27E7-495D-B295-E11B3622EAC7}"/>
    <dgm:cxn modelId="{87D1CD76-FF86-408E-B98D-BD21834FCDFE}" type="presOf" srcId="{AF51EEEE-CBEB-41E6-B58B-95D0E0A33493}" destId="{08140B63-646E-4104-8F8F-BEBEB7891A4A}" srcOrd="0" destOrd="0" presId="urn:microsoft.com/office/officeart/2005/8/layout/chevron2"/>
    <dgm:cxn modelId="{64E77234-420C-4B7D-BD07-B8C23975A172}" type="presOf" srcId="{752B51E5-EA38-4238-90BB-5E47BE4ACAC3}" destId="{BB75FFA9-6B03-4398-9C41-F9A3F7D346DC}" srcOrd="0" destOrd="0" presId="urn:microsoft.com/office/officeart/2005/8/layout/chevron2"/>
    <dgm:cxn modelId="{9DA787AC-6BE3-483E-833A-D3C428E8C7AD}" srcId="{E467D42D-39DE-415A-98E1-9096035115B1}" destId="{B6971FE7-553A-4C27-94BC-660BD0F1581C}" srcOrd="0" destOrd="0" parTransId="{6C15EFAE-87D2-41C3-A8D6-6FEE0F3C351C}" sibTransId="{C6F8E6A3-52EA-4B9B-8DA2-BD002D653E60}"/>
    <dgm:cxn modelId="{286A75B9-741E-47F3-AEB4-EC976608A38B}" type="presParOf" srcId="{C02E0A6B-DD48-4A36-A00A-068EA80455C6}" destId="{5941F6AB-0F99-45B6-8157-AA1F36685B95}" srcOrd="0" destOrd="0" presId="urn:microsoft.com/office/officeart/2005/8/layout/chevron2"/>
    <dgm:cxn modelId="{8DEB0F5A-6A96-419C-BC98-49011B2FC422}" type="presParOf" srcId="{5941F6AB-0F99-45B6-8157-AA1F36685B95}" destId="{7F079EC9-8E81-417E-8ED6-5C97A05DA10A}" srcOrd="0" destOrd="0" presId="urn:microsoft.com/office/officeart/2005/8/layout/chevron2"/>
    <dgm:cxn modelId="{6F805C97-11FC-4919-A737-19DAF82A8AC0}" type="presParOf" srcId="{5941F6AB-0F99-45B6-8157-AA1F36685B95}" destId="{BB75FFA9-6B03-4398-9C41-F9A3F7D346DC}" srcOrd="1" destOrd="0" presId="urn:microsoft.com/office/officeart/2005/8/layout/chevron2"/>
    <dgm:cxn modelId="{A2C52320-C9CA-4A9D-B020-0B28B026B141}" type="presParOf" srcId="{C02E0A6B-DD48-4A36-A00A-068EA80455C6}" destId="{DD633041-6C77-4503-8006-C22FFB8C1028}" srcOrd="1" destOrd="0" presId="urn:microsoft.com/office/officeart/2005/8/layout/chevron2"/>
    <dgm:cxn modelId="{8C6D6BC7-E11F-45DD-9025-3B5E918E90A3}" type="presParOf" srcId="{C02E0A6B-DD48-4A36-A00A-068EA80455C6}" destId="{1C2DF4A8-B25A-42B8-AD17-81DF4F435DD9}" srcOrd="2" destOrd="0" presId="urn:microsoft.com/office/officeart/2005/8/layout/chevron2"/>
    <dgm:cxn modelId="{04321B99-E261-4D3A-ACE8-C129AE3D0823}" type="presParOf" srcId="{1C2DF4A8-B25A-42B8-AD17-81DF4F435DD9}" destId="{973C3431-FCFB-42BC-AA0B-51BD97CBFC39}" srcOrd="0" destOrd="0" presId="urn:microsoft.com/office/officeart/2005/8/layout/chevron2"/>
    <dgm:cxn modelId="{8C90A3F6-E329-4606-A5A8-DCE135238BBB}" type="presParOf" srcId="{1C2DF4A8-B25A-42B8-AD17-81DF4F435DD9}" destId="{1436E92E-4B32-4265-9BC1-727AAB89B93B}" srcOrd="1" destOrd="0" presId="urn:microsoft.com/office/officeart/2005/8/layout/chevron2"/>
    <dgm:cxn modelId="{6DFCBB3A-F693-4F4D-8C17-54F4FF01F60F}" type="presParOf" srcId="{C02E0A6B-DD48-4A36-A00A-068EA80455C6}" destId="{351F1D20-3F4B-4C02-9AD7-CE1D7EBB5FCD}" srcOrd="3" destOrd="0" presId="urn:microsoft.com/office/officeart/2005/8/layout/chevron2"/>
    <dgm:cxn modelId="{3A5D629F-16A7-4C14-8A80-BACD30774CC2}" type="presParOf" srcId="{C02E0A6B-DD48-4A36-A00A-068EA80455C6}" destId="{C6E5F244-5388-45D6-A3D2-74542C9EF505}" srcOrd="4" destOrd="0" presId="urn:microsoft.com/office/officeart/2005/8/layout/chevron2"/>
    <dgm:cxn modelId="{4CF30154-08C1-487E-90EC-70C0FC1EE121}" type="presParOf" srcId="{C6E5F244-5388-45D6-A3D2-74542C9EF505}" destId="{98FB0E1C-FCB4-4491-8B7A-CD19B4449A89}" srcOrd="0" destOrd="0" presId="urn:microsoft.com/office/officeart/2005/8/layout/chevron2"/>
    <dgm:cxn modelId="{15E51FDE-ED9F-4C72-8293-C0D134718FC6}" type="presParOf" srcId="{C6E5F244-5388-45D6-A3D2-74542C9EF505}" destId="{08140B63-646E-4104-8F8F-BEBEB7891A4A}" srcOrd="1" destOrd="0" presId="urn:microsoft.com/office/officeart/2005/8/layout/chevron2"/>
    <dgm:cxn modelId="{D18ABD3D-57C5-422D-A0DC-4103C47C7626}" type="presParOf" srcId="{C02E0A6B-DD48-4A36-A00A-068EA80455C6}" destId="{8EC24471-22DA-4619-8AFC-897973FA58F0}" srcOrd="5" destOrd="0" presId="urn:microsoft.com/office/officeart/2005/8/layout/chevron2"/>
    <dgm:cxn modelId="{0001948D-D676-42FF-B2E8-767E0A3E3EA6}" type="presParOf" srcId="{C02E0A6B-DD48-4A36-A00A-068EA80455C6}" destId="{86068462-9BF7-457E-9F61-526AFF3ACEA8}" srcOrd="6" destOrd="0" presId="urn:microsoft.com/office/officeart/2005/8/layout/chevron2"/>
    <dgm:cxn modelId="{7D617579-1823-420B-B4CB-E6CB2A4A1106}" type="presParOf" srcId="{86068462-9BF7-457E-9F61-526AFF3ACEA8}" destId="{E0C83C2E-D6D9-4678-B318-903EFF977970}" srcOrd="0" destOrd="0" presId="urn:microsoft.com/office/officeart/2005/8/layout/chevron2"/>
    <dgm:cxn modelId="{EEA59294-2359-4149-AF24-2D8CB15DB6F5}" type="presParOf" srcId="{86068462-9BF7-457E-9F61-526AFF3ACEA8}" destId="{55F284D2-7A55-45DD-AAEF-86FD08AAABD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079EC9-8E81-417E-8ED6-5C97A05DA10A}">
      <dsp:nvSpPr>
        <dsp:cNvPr id="0" name=""/>
        <dsp:cNvSpPr/>
      </dsp:nvSpPr>
      <dsp:spPr>
        <a:xfrm rot="5400000">
          <a:off x="-201025" y="203016"/>
          <a:ext cx="1340172" cy="9381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2014</a:t>
          </a:r>
          <a:endParaRPr lang="en-US" sz="1200" kern="1200" dirty="0"/>
        </a:p>
      </dsp:txBody>
      <dsp:txXfrm rot="-5400000">
        <a:off x="1" y="471050"/>
        <a:ext cx="938120" cy="402052"/>
      </dsp:txXfrm>
    </dsp:sp>
    <dsp:sp modelId="{BB75FFA9-6B03-4398-9C41-F9A3F7D346DC}">
      <dsp:nvSpPr>
        <dsp:cNvPr id="0" name=""/>
        <dsp:cNvSpPr/>
      </dsp:nvSpPr>
      <dsp:spPr>
        <a:xfrm rot="5400000">
          <a:off x="3767304" y="-2827193"/>
          <a:ext cx="871112" cy="65294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i="1" kern="1200" dirty="0" smtClean="0"/>
            <a:t>S. Myers : head of office for medical applications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700" kern="1200" dirty="0" smtClean="0"/>
            <a:t>Study efficient accelerator in the energy range few </a:t>
          </a:r>
          <a:r>
            <a:rPr lang="en-GB" sz="1700" kern="1200" dirty="0" err="1" smtClean="0"/>
            <a:t>keV</a:t>
          </a:r>
          <a:r>
            <a:rPr lang="en-GB" sz="1700" kern="1200" dirty="0" smtClean="0"/>
            <a:t> to 5 MeV for a LINAC-based hadron-therapy facility (3GHz)</a:t>
          </a:r>
          <a:endParaRPr lang="en-US" sz="1700" kern="1200" dirty="0"/>
        </a:p>
      </dsp:txBody>
      <dsp:txXfrm rot="-5400000">
        <a:off x="938121" y="44514"/>
        <a:ext cx="6486955" cy="786064"/>
      </dsp:txXfrm>
    </dsp:sp>
    <dsp:sp modelId="{973C3431-FCFB-42BC-AA0B-51BD97CBFC39}">
      <dsp:nvSpPr>
        <dsp:cNvPr id="0" name=""/>
        <dsp:cNvSpPr/>
      </dsp:nvSpPr>
      <dsp:spPr>
        <a:xfrm rot="5400000">
          <a:off x="-201025" y="1397498"/>
          <a:ext cx="1340172" cy="9381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2015-16</a:t>
          </a:r>
          <a:endParaRPr lang="en-US" sz="1200" kern="1200" dirty="0"/>
        </a:p>
      </dsp:txBody>
      <dsp:txXfrm rot="-5400000">
        <a:off x="1" y="1665532"/>
        <a:ext cx="938120" cy="402052"/>
      </dsp:txXfrm>
    </dsp:sp>
    <dsp:sp modelId="{1436E92E-4B32-4265-9BC1-727AAB89B93B}">
      <dsp:nvSpPr>
        <dsp:cNvPr id="0" name=""/>
        <dsp:cNvSpPr/>
      </dsp:nvSpPr>
      <dsp:spPr>
        <a:xfrm rot="5400000">
          <a:off x="3767304" y="-1632710"/>
          <a:ext cx="871112" cy="65294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2015 Construction and assembly at CERN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2016 installation at SA2 includes a commercial proton source</a:t>
          </a:r>
          <a:endParaRPr lang="en-US" sz="1700" kern="1200" dirty="0"/>
        </a:p>
      </dsp:txBody>
      <dsp:txXfrm rot="-5400000">
        <a:off x="938121" y="1238997"/>
        <a:ext cx="6486955" cy="786064"/>
      </dsp:txXfrm>
    </dsp:sp>
    <dsp:sp modelId="{98FB0E1C-FCB4-4491-8B7A-CD19B4449A89}">
      <dsp:nvSpPr>
        <dsp:cNvPr id="0" name=""/>
        <dsp:cNvSpPr/>
      </dsp:nvSpPr>
      <dsp:spPr>
        <a:xfrm rot="5400000">
          <a:off x="-201025" y="2591980"/>
          <a:ext cx="1340172" cy="9381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2017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/>
        </a:p>
      </dsp:txBody>
      <dsp:txXfrm rot="-5400000">
        <a:off x="1" y="2860014"/>
        <a:ext cx="938120" cy="402052"/>
      </dsp:txXfrm>
    </dsp:sp>
    <dsp:sp modelId="{08140B63-646E-4104-8F8F-BEBEB7891A4A}">
      <dsp:nvSpPr>
        <dsp:cNvPr id="0" name=""/>
        <dsp:cNvSpPr/>
      </dsp:nvSpPr>
      <dsp:spPr>
        <a:xfrm rot="5400000">
          <a:off x="3767304" y="-438228"/>
          <a:ext cx="871112" cy="65294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First beam in February 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Validation of the beam dynamics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CERN was granted a patent</a:t>
          </a:r>
          <a:endParaRPr lang="en-US" sz="1700" kern="1200" dirty="0"/>
        </a:p>
      </dsp:txBody>
      <dsp:txXfrm rot="-5400000">
        <a:off x="938121" y="2433479"/>
        <a:ext cx="6486955" cy="786064"/>
      </dsp:txXfrm>
    </dsp:sp>
    <dsp:sp modelId="{E0C83C2E-D6D9-4678-B318-903EFF977970}">
      <dsp:nvSpPr>
        <dsp:cNvPr id="0" name=""/>
        <dsp:cNvSpPr/>
      </dsp:nvSpPr>
      <dsp:spPr>
        <a:xfrm rot="5400000">
          <a:off x="-201025" y="3786462"/>
          <a:ext cx="1340172" cy="9381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2017 - present</a:t>
          </a:r>
          <a:endParaRPr lang="en-US" sz="1200" kern="1200" dirty="0"/>
        </a:p>
      </dsp:txBody>
      <dsp:txXfrm rot="-5400000">
        <a:off x="1" y="4054496"/>
        <a:ext cx="938120" cy="402052"/>
      </dsp:txXfrm>
    </dsp:sp>
    <dsp:sp modelId="{55F284D2-7A55-45DD-AAEF-86FD08AAABD5}">
      <dsp:nvSpPr>
        <dsp:cNvPr id="0" name=""/>
        <dsp:cNvSpPr/>
      </dsp:nvSpPr>
      <dsp:spPr>
        <a:xfrm rot="5400000">
          <a:off x="3767304" y="756253"/>
          <a:ext cx="871112" cy="65294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Used by ADAM/AVO at CERN as a pre-injector for a hadron based facility (tests up to 70MeV) </a:t>
          </a:r>
          <a:endParaRPr lang="en-US" sz="1700" kern="1200" dirty="0"/>
        </a:p>
      </dsp:txBody>
      <dsp:txXfrm rot="-5400000">
        <a:off x="938121" y="3627960"/>
        <a:ext cx="6486955" cy="786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2C339-8370-47C0-80DB-DD096C96D42A}" type="datetimeFigureOut">
              <a:rPr lang="en-GB" smtClean="0"/>
              <a:t>10/01/2022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AF8A8-7EDD-4E45-A4CB-7155505437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871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BAF8A8-7EDD-4E45-A4CB-71555054374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292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BAF8A8-7EDD-4E45-A4CB-71555054374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401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3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47.png"/><Relationship Id="rId5" Type="http://schemas.openxmlformats.org/officeDocument/2006/relationships/image" Target="../media/image43.png"/><Relationship Id="rId10" Type="http://schemas.openxmlformats.org/officeDocument/2006/relationships/image" Target="../media/image46.png"/><Relationship Id="rId4" Type="http://schemas.openxmlformats.org/officeDocument/2006/relationships/image" Target="../media/image42.png"/><Relationship Id="rId9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Radio Frequency Quadrupoles for societal use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What is it</a:t>
            </a:r>
            <a:r>
              <a:rPr lang="en-GB" dirty="0" smtClean="0"/>
              <a:t>//</a:t>
            </a:r>
            <a:r>
              <a:rPr lang="en-GB" dirty="0" smtClean="0"/>
              <a:t>experience at CERN </a:t>
            </a:r>
            <a:r>
              <a:rPr lang="en-GB" dirty="0" smtClean="0"/>
              <a:t>//</a:t>
            </a:r>
            <a:r>
              <a:rPr lang="en-GB" dirty="0" smtClean="0"/>
              <a:t>potential future uses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945751">
            <a:off x="5302687" y="1071454"/>
            <a:ext cx="4712093" cy="13500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38800" y="2891254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LOW ENERGY PRE-INJECTOR for ADAM/AVO test facility at SA2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788" y="0"/>
            <a:ext cx="5395787" cy="38934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5742616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The </a:t>
            </a:r>
            <a:r>
              <a:rPr lang="en-GB" sz="1200" i="1" dirty="0"/>
              <a:t>“750MHz” team </a:t>
            </a:r>
            <a:r>
              <a:rPr lang="en-GB" sz="1200" i="1" dirty="0" smtClean="0"/>
              <a:t>(layout and beam dynamics, radio-</a:t>
            </a:r>
            <a:r>
              <a:rPr lang="en-GB" sz="1200" i="1" dirty="0" err="1" smtClean="0"/>
              <a:t>frequeuncy</a:t>
            </a:r>
            <a:r>
              <a:rPr lang="en-GB" sz="1200" i="1" dirty="0" smtClean="0"/>
              <a:t> and mechanics) : </a:t>
            </a:r>
            <a:r>
              <a:rPr lang="en-GB" sz="1200" i="1" dirty="0" smtClean="0"/>
              <a:t>V. Bencini, </a:t>
            </a:r>
            <a:r>
              <a:rPr lang="it-CH" sz="1200" i="1" dirty="0" smtClean="0"/>
              <a:t>A</a:t>
            </a:r>
            <a:r>
              <a:rPr lang="it-CH" sz="1200" i="1" dirty="0"/>
              <a:t>. Dallocchio, V. A. Dimov, M. Garlasché, A. Grudiev, A. M. Lombardi, S. Mathot, E. Montesinos, M. </a:t>
            </a:r>
            <a:r>
              <a:rPr lang="it-CH" sz="1200" i="1" dirty="0" smtClean="0"/>
              <a:t>Timmins </a:t>
            </a:r>
            <a:r>
              <a:rPr lang="it-CH" sz="1200" i="1" dirty="0" smtClean="0"/>
              <a:t>, H.W. Pommerenke, and </a:t>
            </a:r>
            <a:r>
              <a:rPr lang="it-CH" sz="1200" i="1" dirty="0" smtClean="0"/>
              <a:t>M</a:t>
            </a:r>
            <a:r>
              <a:rPr lang="it-CH" sz="1200" i="1" dirty="0"/>
              <a:t>. </a:t>
            </a:r>
            <a:r>
              <a:rPr lang="it-CH" sz="1200" i="1" dirty="0" smtClean="0"/>
              <a:t>Vretenar. 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39598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85900" y="1771650"/>
            <a:ext cx="3714750" cy="3703320"/>
          </a:xfrm>
        </p:spPr>
        <p:txBody>
          <a:bodyPr>
            <a:normAutofit fontScale="85000" lnSpcReduction="10000"/>
          </a:bodyPr>
          <a:lstStyle/>
          <a:p>
            <a:r>
              <a:rPr lang="en-GB" u="sng" dirty="0" smtClean="0"/>
              <a:t>Challenge</a:t>
            </a:r>
            <a:r>
              <a:rPr lang="en-GB" dirty="0" smtClean="0"/>
              <a:t> : length is 5 times the wave-length, limit for tuning the RFQ with simple tuners. 2 tuners/section with provision of a third one. </a:t>
            </a:r>
          </a:p>
          <a:p>
            <a:r>
              <a:rPr lang="en-GB" dirty="0" smtClean="0"/>
              <a:t>Minimisation of RF power losses</a:t>
            </a:r>
          </a:p>
          <a:p>
            <a:pPr lvl="1"/>
            <a:r>
              <a:rPr lang="en-GB" dirty="0" smtClean="0"/>
              <a:t>Cavity geometry</a:t>
            </a:r>
          </a:p>
          <a:p>
            <a:pPr lvl="1"/>
            <a:r>
              <a:rPr lang="en-GB" dirty="0" smtClean="0"/>
              <a:t>Number and shape of tuners</a:t>
            </a:r>
          </a:p>
          <a:p>
            <a:pPr lvl="1"/>
            <a:r>
              <a:rPr lang="en-GB" dirty="0"/>
              <a:t>3</a:t>
            </a:r>
            <a:r>
              <a:rPr lang="en-GB" dirty="0" smtClean="0"/>
              <a:t>D simulations to keep into account all the effects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3" r="20290"/>
          <a:stretch/>
        </p:blipFill>
        <p:spPr bwMode="auto">
          <a:xfrm>
            <a:off x="5314950" y="1943100"/>
            <a:ext cx="2334606" cy="2403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14950" y="4346682"/>
            <a:ext cx="24003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Input vane tip – 3d detail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91856" y="5314950"/>
            <a:ext cx="445770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Including all margins we need 0.043 kW/m (kV)2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IFAST - 10 january 2022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6D17-3A40-4602-AFD4-D72ACD0AE51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6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system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1786873"/>
            <a:ext cx="3340964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74547" y="1629729"/>
            <a:ext cx="2514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/>
              <a:t>Basic concept:</a:t>
            </a:r>
          </a:p>
          <a:p>
            <a:r>
              <a:rPr lang="fr-CH" sz="1500" dirty="0"/>
              <a:t>Combine </a:t>
            </a:r>
            <a:r>
              <a:rPr lang="fr-CH" sz="1500" dirty="0" err="1"/>
              <a:t>several</a:t>
            </a:r>
            <a:r>
              <a:rPr lang="fr-CH" sz="1500" dirty="0"/>
              <a:t> </a:t>
            </a:r>
            <a:r>
              <a:rPr lang="fr-CH" sz="1500" dirty="0" err="1"/>
              <a:t>small</a:t>
            </a:r>
            <a:r>
              <a:rPr lang="fr-CH" sz="1500" dirty="0"/>
              <a:t> RF </a:t>
            </a:r>
            <a:r>
              <a:rPr lang="fr-CH" sz="1500" dirty="0" err="1"/>
              <a:t>amplifiers</a:t>
            </a:r>
            <a:r>
              <a:rPr lang="fr-CH" sz="1500" dirty="0"/>
              <a:t> </a:t>
            </a:r>
            <a:r>
              <a:rPr lang="fr-CH" sz="1500" dirty="0" err="1"/>
              <a:t>into</a:t>
            </a:r>
            <a:r>
              <a:rPr lang="fr-CH" sz="1500" dirty="0"/>
              <a:t> the RFQ (</a:t>
            </a:r>
            <a:r>
              <a:rPr lang="fr-CH" sz="1500" dirty="0" err="1"/>
              <a:t>that</a:t>
            </a:r>
            <a:r>
              <a:rPr lang="fr-CH" sz="1500" dirty="0"/>
              <a:t> </a:t>
            </a:r>
            <a:r>
              <a:rPr lang="fr-CH" sz="1500" dirty="0" err="1"/>
              <a:t>acts</a:t>
            </a:r>
            <a:r>
              <a:rPr lang="fr-CH" sz="1500" dirty="0"/>
              <a:t> </a:t>
            </a:r>
            <a:r>
              <a:rPr lang="fr-CH" sz="1500" dirty="0" err="1"/>
              <a:t>like</a:t>
            </a:r>
            <a:r>
              <a:rPr lang="fr-CH" sz="1500" dirty="0"/>
              <a:t> a combiner).</a:t>
            </a:r>
            <a:endParaRPr lang="en-US" sz="1500" dirty="0"/>
          </a:p>
        </p:txBody>
      </p:sp>
      <p:sp>
        <p:nvSpPr>
          <p:cNvPr id="6" name="TextBox 5"/>
          <p:cNvSpPr txBox="1"/>
          <p:nvPr/>
        </p:nvSpPr>
        <p:spPr>
          <a:xfrm>
            <a:off x="5074547" y="2721233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Testing of the prototype RFQ:  arrangement of 4 IOT-based amplifiers on a common modulator, each connected to an RF coupler. Most economic and easier to procure option.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45547" y="4472924"/>
            <a:ext cx="571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 err="1"/>
              <a:t>Work</a:t>
            </a:r>
            <a:r>
              <a:rPr lang="fr-CH" sz="1500" dirty="0"/>
              <a:t> on </a:t>
            </a:r>
            <a:r>
              <a:rPr lang="fr-CH" sz="1500" dirty="0" err="1"/>
              <a:t>reducing</a:t>
            </a:r>
            <a:r>
              <a:rPr lang="fr-CH" sz="1500" dirty="0"/>
              <a:t> the </a:t>
            </a:r>
            <a:r>
              <a:rPr lang="fr-CH" sz="1500" dirty="0" err="1"/>
              <a:t>cost</a:t>
            </a:r>
            <a:r>
              <a:rPr lang="fr-CH" sz="1500" dirty="0"/>
              <a:t> of the RF system:</a:t>
            </a:r>
          </a:p>
          <a:p>
            <a:pPr marL="257175" indent="-257175">
              <a:buFontTx/>
              <a:buChar char="-"/>
            </a:pPr>
            <a:r>
              <a:rPr lang="fr-CH" sz="1500" dirty="0"/>
              <a:t>Use of </a:t>
            </a:r>
            <a:r>
              <a:rPr lang="fr-CH" sz="1500" dirty="0" err="1"/>
              <a:t>solid</a:t>
            </a:r>
            <a:r>
              <a:rPr lang="fr-CH" sz="1500" dirty="0"/>
              <a:t>-state </a:t>
            </a:r>
            <a:r>
              <a:rPr lang="fr-CH" sz="1500" dirty="0" err="1"/>
              <a:t>amplifiers</a:t>
            </a:r>
            <a:endParaRPr lang="fr-CH" sz="1500" dirty="0"/>
          </a:p>
          <a:p>
            <a:pPr marL="257175" indent="-257175">
              <a:buFontTx/>
              <a:buChar char="-"/>
            </a:pPr>
            <a:r>
              <a:rPr lang="fr-CH" sz="1500" dirty="0"/>
              <a:t>«</a:t>
            </a:r>
            <a:r>
              <a:rPr lang="fr-CH" sz="1500" dirty="0" err="1"/>
              <a:t>Stripped</a:t>
            </a:r>
            <a:r>
              <a:rPr lang="fr-CH" sz="1500" dirty="0"/>
              <a:t>-down» </a:t>
            </a:r>
            <a:r>
              <a:rPr lang="fr-CH" sz="1500" dirty="0" err="1"/>
              <a:t>units</a:t>
            </a:r>
            <a:r>
              <a:rPr lang="fr-CH" sz="1500" dirty="0"/>
              <a:t> </a:t>
            </a:r>
            <a:r>
              <a:rPr lang="fr-CH" sz="1500" dirty="0" err="1"/>
              <a:t>with</a:t>
            </a:r>
            <a:r>
              <a:rPr lang="fr-CH" sz="1500" dirty="0"/>
              <a:t> minimum control and LLRF (RFQ </a:t>
            </a:r>
            <a:r>
              <a:rPr lang="fr-CH" sz="1500" dirty="0" err="1"/>
              <a:t>does</a:t>
            </a:r>
            <a:r>
              <a:rPr lang="fr-CH" sz="1500" dirty="0"/>
              <a:t> not </a:t>
            </a:r>
            <a:r>
              <a:rPr lang="fr-CH" sz="1500" dirty="0" err="1"/>
              <a:t>need</a:t>
            </a:r>
            <a:r>
              <a:rPr lang="fr-CH" sz="1500" dirty="0"/>
              <a:t> phase control and </a:t>
            </a:r>
            <a:r>
              <a:rPr lang="fr-CH" sz="1500" dirty="0" err="1"/>
              <a:t>requires</a:t>
            </a:r>
            <a:r>
              <a:rPr lang="fr-CH" sz="1500" dirty="0"/>
              <a:t> </a:t>
            </a:r>
            <a:r>
              <a:rPr lang="fr-CH" sz="1500" dirty="0" err="1"/>
              <a:t>only</a:t>
            </a:r>
            <a:r>
              <a:rPr lang="fr-CH" sz="1500" dirty="0"/>
              <a:t> a </a:t>
            </a:r>
            <a:r>
              <a:rPr lang="fr-CH" sz="1500" dirty="0" err="1"/>
              <a:t>limited</a:t>
            </a:r>
            <a:r>
              <a:rPr lang="fr-CH" sz="1500" dirty="0"/>
              <a:t> voltage control).</a:t>
            </a:r>
            <a:endParaRPr lang="en-US" sz="15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233" y="3630897"/>
            <a:ext cx="1060915" cy="800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IFAST - 10 january 2022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6D17-3A40-4602-AFD4-D72ACD0AE51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487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G:\Workspaces\r\RFQ_SMATHOT\RFQ_HF\Plans_Design Office\HF-RFQ module assemb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758" y="509921"/>
            <a:ext cx="3807232" cy="261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studies and alignment tolerances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482600" y="1218397"/>
            <a:ext cx="2728452" cy="1576750"/>
            <a:chOff x="3019425" y="3979863"/>
            <a:chExt cx="2971800" cy="2381250"/>
          </a:xfrm>
        </p:grpSpPr>
        <p:pic>
          <p:nvPicPr>
            <p:cNvPr id="1027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66" t="2" r="27644" b="9412"/>
            <a:stretch>
              <a:fillRect/>
            </a:stretch>
          </p:blipFill>
          <p:spPr bwMode="auto">
            <a:xfrm>
              <a:off x="3019425" y="3979863"/>
              <a:ext cx="1152525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11"/>
            <a:stretch>
              <a:fillRect/>
            </a:stretch>
          </p:blipFill>
          <p:spPr bwMode="auto">
            <a:xfrm>
              <a:off x="3019425" y="4970463"/>
              <a:ext cx="29718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770"/>
            <a:stretch>
              <a:fillRect/>
            </a:stretch>
          </p:blipFill>
          <p:spPr bwMode="auto">
            <a:xfrm>
              <a:off x="3019425" y="5656263"/>
              <a:ext cx="2952750" cy="704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407570" y="353219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sz="135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407570" y="4960948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407570" y="5489586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z="135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364" y="2056368"/>
            <a:ext cx="1935218" cy="160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IFAST - 10 january 2022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6D17-3A40-4602-AFD4-D72ACD0AE51B}" type="slidenum">
              <a:rPr lang="en-GB" smtClean="0"/>
              <a:t>12</a:t>
            </a:fld>
            <a:endParaRPr lang="en-GB"/>
          </a:p>
        </p:txBody>
      </p:sp>
      <p:graphicFrame>
        <p:nvGraphicFramePr>
          <p:cNvPr id="16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96428622"/>
              </p:ext>
            </p:extLst>
          </p:nvPr>
        </p:nvGraphicFramePr>
        <p:xfrm>
          <a:off x="252808" y="3029079"/>
          <a:ext cx="5345193" cy="3657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85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9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0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3773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500" kern="800" dirty="0">
                          <a:effectLst/>
                        </a:rPr>
                        <a:t>Error </a:t>
                      </a:r>
                      <a:endParaRPr lang="en-GB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500" kern="800">
                          <a:effectLst/>
                        </a:rPr>
                        <a:t>Tolerance </a:t>
                      </a:r>
                      <a:endParaRPr lang="en-GB" sz="15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500" kern="800" dirty="0">
                          <a:effectLst/>
                        </a:rPr>
                        <a:t>Part concerned</a:t>
                      </a:r>
                      <a:endParaRPr lang="en-GB" sz="15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787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</a:rPr>
                        <a:t>Field </a:t>
                      </a:r>
                      <a:r>
                        <a:rPr lang="en-GB" sz="1200" kern="1200" dirty="0" smtClean="0">
                          <a:effectLst/>
                        </a:rPr>
                        <a:t>error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</a:rPr>
                        <a:t>±1</a:t>
                      </a:r>
                      <a:r>
                        <a:rPr lang="en-GB" sz="1200" kern="1200" dirty="0" smtClean="0">
                          <a:effectLst/>
                        </a:rPr>
                        <a:t>% to ±2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Tuning 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7544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</a:rPr>
                        <a:t>Transverse radius of curvature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</a:rPr>
                        <a:t>±10 µm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Cutting tool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7544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</a:rPr>
                        <a:t>longitudinal profile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</a:rPr>
                        <a:t>±10 µm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Machining 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7544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</a:rPr>
                        <a:t>X and y pole displacement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</a:rPr>
                        <a:t>±30 µm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 rowSpan="3"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Assembly before brazing and brazing process</a:t>
                      </a:r>
                    </a:p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544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</a:rPr>
                        <a:t>Longitudinal pole displacement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</a:rPr>
                        <a:t>±40 µm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773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</a:rPr>
                        <a:t>X and y  pole tilt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</a:rPr>
                        <a:t>±30 µm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7544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</a:rPr>
                        <a:t>X and y  segment tilt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</a:rPr>
                        <a:t>±60 µm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 rowSpan="2"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Assembly of  sections </a:t>
                      </a:r>
                    </a:p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7544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200" kern="1200">
                          <a:effectLst/>
                        </a:rPr>
                        <a:t>X and y  segment displacement</a:t>
                      </a:r>
                      <a:endParaRPr lang="en-GB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effectLst/>
                        </a:rPr>
                        <a:t>±20 µm</a:t>
                      </a:r>
                      <a:endParaRPr lang="en-GB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1435" marR="51435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598001" y="5074540"/>
            <a:ext cx="3294367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/>
              <a:t>Shape tools made by the company BOUDON-FAVRE, </a:t>
            </a:r>
            <a:r>
              <a:rPr lang="en-GB" sz="1050" dirty="0" err="1"/>
              <a:t>Feillens</a:t>
            </a:r>
            <a:r>
              <a:rPr lang="en-GB" sz="1050" dirty="0"/>
              <a:t> (France).</a:t>
            </a:r>
          </a:p>
          <a:p>
            <a:r>
              <a:rPr lang="en-GB" sz="1050" dirty="0"/>
              <a:t>Precision machining obtained with a CNC grinding machine ANCA type mx7 with camera control </a:t>
            </a:r>
            <a:r>
              <a:rPr lang="en-GB" sz="1050" dirty="0" err="1"/>
              <a:t>Iview</a:t>
            </a:r>
            <a:r>
              <a:rPr lang="en-GB" sz="1050" dirty="0"/>
              <a:t> </a:t>
            </a:r>
          </a:p>
        </p:txBody>
      </p:sp>
      <p:pic>
        <p:nvPicPr>
          <p:cNvPr id="18" name="Picture 2" descr="G:\Workspaces\r\RFQ_SMATHOT\RFQ_HF\Photo\Usinage\IMG_20150316_101137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11899" y="3599263"/>
            <a:ext cx="3632101" cy="147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7281056" y="1126067"/>
            <a:ext cx="19431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Choice of constant transverse radius of curvature  allows for a 2d machining with a relatively cheap and simple tool </a:t>
            </a:r>
          </a:p>
        </p:txBody>
      </p:sp>
    </p:spTree>
    <p:extLst>
      <p:ext uri="{BB962C8B-B14F-4D97-AF65-F5344CB8AC3E}">
        <p14:creationId xmlns:p14="http://schemas.microsoft.com/office/powerpoint/2010/main" val="356857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381" y="3721506"/>
            <a:ext cx="2571750" cy="2171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691" y="1811744"/>
            <a:ext cx="6057900" cy="173569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8143-7106-2B49-B4EE-C2BC4126F5B7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Measurements of Energy </a:t>
            </a:r>
            <a:r>
              <a:rPr lang="en-US" dirty="0"/>
              <a:t>and Energy spread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343650" y="3157871"/>
            <a:ext cx="400050" cy="389564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759966" y="2292502"/>
            <a:ext cx="0" cy="56499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857750" y="2315572"/>
            <a:ext cx="400050" cy="54192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686050" y="3098737"/>
            <a:ext cx="27656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altLang="en-US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Phase probes for Time of Flight (</a:t>
            </a:r>
            <a:r>
              <a:rPr lang="en-GB" altLang="en-US" sz="1200" dirty="0" err="1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ToF</a:t>
            </a:r>
            <a:r>
              <a:rPr lang="en-GB" altLang="en-US" sz="12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endParaRPr lang="en-US" sz="1200" dirty="0">
              <a:solidFill>
                <a:srgbClr val="002060"/>
              </a:solidFill>
              <a:latin typeface="Arial" charset="0"/>
              <a:ea typeface="ＭＳ Ｐゴシック" charset="0"/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745965" y="3742368"/>
          <a:ext cx="3654585" cy="1009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4235">
                  <a:extLst>
                    <a:ext uri="{9D8B030D-6E8A-4147-A177-3AD203B41FA5}">
                      <a16:colId xmlns:a16="http://schemas.microsoft.com/office/drawing/2014/main" val="2724796468"/>
                    </a:ext>
                  </a:extLst>
                </a:gridCol>
                <a:gridCol w="1196324">
                  <a:extLst>
                    <a:ext uri="{9D8B030D-6E8A-4147-A177-3AD203B41FA5}">
                      <a16:colId xmlns:a16="http://schemas.microsoft.com/office/drawing/2014/main" val="988856465"/>
                    </a:ext>
                  </a:extLst>
                </a:gridCol>
                <a:gridCol w="1604026">
                  <a:extLst>
                    <a:ext uri="{9D8B030D-6E8A-4147-A177-3AD203B41FA5}">
                      <a16:colId xmlns:a16="http://schemas.microsoft.com/office/drawing/2014/main" val="3448776706"/>
                    </a:ext>
                  </a:extLst>
                </a:gridCol>
              </a:tblGrid>
              <a:tr h="253071">
                <a:tc gridSpan="2"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Energy (MeV)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317137876"/>
                  </a:ext>
                </a:extLst>
              </a:tr>
              <a:tr h="253071">
                <a:tc gridSpan="2"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Expected</a:t>
                      </a: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5.00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950828713"/>
                  </a:ext>
                </a:extLst>
              </a:tr>
              <a:tr h="251460">
                <a:tc rowSpan="2">
                  <a:txBody>
                    <a:bodyPr/>
                    <a:lstStyle/>
                    <a:p>
                      <a:pPr algn="l"/>
                      <a:r>
                        <a:rPr lang="en-US" sz="1200" b="1" dirty="0"/>
                        <a:t>Measured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Spectrometer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5.07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308209019"/>
                  </a:ext>
                </a:extLst>
              </a:tr>
              <a:tr h="2514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/>
                        <a:t>ToF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5.03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160638732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/>
          </p:nvPr>
        </p:nvGraphicFramePr>
        <p:xfrm>
          <a:off x="907865" y="4871189"/>
          <a:ext cx="3069584" cy="1146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1880">
                  <a:extLst>
                    <a:ext uri="{9D8B030D-6E8A-4147-A177-3AD203B41FA5}">
                      <a16:colId xmlns:a16="http://schemas.microsoft.com/office/drawing/2014/main" val="855347691"/>
                    </a:ext>
                  </a:extLst>
                </a:gridCol>
                <a:gridCol w="2217704">
                  <a:extLst>
                    <a:ext uri="{9D8B030D-6E8A-4147-A177-3AD203B41FA5}">
                      <a16:colId xmlns:a16="http://schemas.microsoft.com/office/drawing/2014/main" val="3139303467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en-US" sz="12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GB" altLang="en-US" sz="1200" dirty="0"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RMS Energy Spread (</a:t>
                      </a:r>
                      <a:r>
                        <a:rPr lang="en-GB" altLang="en-US" sz="1200" dirty="0" err="1"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keV</a:t>
                      </a:r>
                      <a:r>
                        <a:rPr lang="en-GB" altLang="en-US" sz="1200" dirty="0">
                          <a:latin typeface="+mj-lt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21293336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+mj-lt"/>
                        </a:rPr>
                        <a:t>Expected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j-lt"/>
                        </a:rPr>
                        <a:t>7.5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44130761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r>
                        <a:rPr lang="en-US" sz="1200" b="1" dirty="0">
                          <a:latin typeface="+mj-lt"/>
                        </a:rPr>
                        <a:t>Measured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+mj-lt"/>
                        </a:rPr>
                        <a:t>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1322938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7523019" y="4228085"/>
            <a:ext cx="112914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350" dirty="0"/>
              <a:t>Validates a very different design that can be applied to other ions.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IFAST - 10 january 2022</a:t>
            </a:r>
            <a:endParaRPr lang="en-GB"/>
          </a:p>
        </p:txBody>
      </p:sp>
      <p:pic>
        <p:nvPicPr>
          <p:cNvPr id="15" name="Picture 14" descr="A picture containing text, outdoor, sign, dark&#10;&#10;Description automatically generated">
            <a:extLst>
              <a:ext uri="{FF2B5EF4-FFF2-40B4-BE49-F238E27FC236}">
                <a16:creationId xmlns:a16="http://schemas.microsoft.com/office/drawing/2014/main" id="{A51CF32A-23DD-FB47-9AC7-6D6632CFD9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8881" y="1471005"/>
            <a:ext cx="1497419" cy="46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52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B8143-7106-2B49-B4EE-C2BC4126F5B7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881007"/>
            <a:ext cx="7886700" cy="994172"/>
          </a:xfrm>
        </p:spPr>
        <p:txBody>
          <a:bodyPr/>
          <a:lstStyle/>
          <a:p>
            <a:r>
              <a:rPr lang="en-US" dirty="0"/>
              <a:t>Transverse Emittance after the RFQ </a:t>
            </a:r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773119" y="1759049"/>
            <a:ext cx="4298633" cy="13030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93137" y="2226250"/>
            <a:ext cx="214674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prstClr val="black"/>
                </a:solidFill>
                <a:latin typeface="Arial" charset="0"/>
                <a:ea typeface="ＭＳ Ｐゴシック" charset="0"/>
              </a:rPr>
              <a:t>Measured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prstClr val="black"/>
                </a:solidFill>
                <a:latin typeface="Arial" charset="0"/>
                <a:ea typeface="ＭＳ Ｐゴシック" charset="0"/>
              </a:rPr>
              <a:t>phase-space distributions</a:t>
            </a:r>
          </a:p>
        </p:txBody>
      </p:sp>
      <p:pic>
        <p:nvPicPr>
          <p:cNvPr id="7" name="Picture 6" descr="C:\Users\vdimov\vdimov_files\LIGHT_commissioning\RFQ_commissioning\measurements\emittance_measurements\measurement_files\10_03_2017_RFQ_at355mV\measured_vs_expected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360" y="3144949"/>
            <a:ext cx="348615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236" y="4656579"/>
            <a:ext cx="3200399" cy="117821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048668" y="3616950"/>
            <a:ext cx="214674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prstClr val="black"/>
                </a:solidFill>
                <a:latin typeface="Arial" charset="0"/>
                <a:ea typeface="ＭＳ Ｐゴシック" charset="0"/>
              </a:rPr>
              <a:t>Measured vs. Expected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prstClr val="black"/>
                </a:solidFill>
                <a:latin typeface="Arial" charset="0"/>
                <a:ea typeface="ＭＳ Ｐゴシック" charset="0"/>
              </a:rPr>
              <a:t>phase-space distributions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44339" y="5003314"/>
            <a:ext cx="19928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50" dirty="0">
                <a:solidFill>
                  <a:prstClr val="black"/>
                </a:solidFill>
                <a:latin typeface="Arial" charset="0"/>
                <a:ea typeface="ＭＳ Ｐゴシック" charset="0"/>
              </a:rPr>
              <a:t>Measured vs. Expected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50" dirty="0" err="1">
                <a:solidFill>
                  <a:prstClr val="black"/>
                </a:solidFill>
                <a:latin typeface="Arial" charset="0"/>
                <a:ea typeface="ＭＳ Ｐゴシック" charset="0"/>
              </a:rPr>
              <a:t>rms</a:t>
            </a:r>
            <a:r>
              <a:rPr lang="en-US" sz="1350" dirty="0">
                <a:solidFill>
                  <a:prstClr val="black"/>
                </a:solidFill>
                <a:latin typeface="Arial" charset="0"/>
                <a:ea typeface="ＭＳ Ｐゴシック" charset="0"/>
              </a:rPr>
              <a:t> emittance ellipses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IFAST - 10 january 2022</a:t>
            </a:r>
            <a:endParaRPr lang="en-GB"/>
          </a:p>
        </p:txBody>
      </p:sp>
      <p:pic>
        <p:nvPicPr>
          <p:cNvPr id="12" name="Picture 11" descr="A picture containing text, outdoor, sign, dark&#10;&#10;Description automatically generated">
            <a:extLst>
              <a:ext uri="{FF2B5EF4-FFF2-40B4-BE49-F238E27FC236}">
                <a16:creationId xmlns:a16="http://schemas.microsoft.com/office/drawing/2014/main" id="{A51CF32A-23DD-FB47-9AC7-6D6632CFD9A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9277" y="2914233"/>
            <a:ext cx="1497419" cy="46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 experience </a:t>
            </a:r>
            <a:r>
              <a:rPr lang="en-GB" dirty="0" smtClean="0"/>
              <a:t>750 MHz proton RFQ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Radically new design from the beam dynamics point of </a:t>
            </a:r>
            <a:r>
              <a:rPr lang="en-GB" dirty="0"/>
              <a:t>view-  validated by beam </a:t>
            </a:r>
            <a:r>
              <a:rPr lang="en-GB" dirty="0" smtClean="0"/>
              <a:t>measurements. It </a:t>
            </a:r>
            <a:r>
              <a:rPr lang="en-GB" dirty="0" smtClean="0"/>
              <a:t>build on the </a:t>
            </a:r>
            <a:r>
              <a:rPr lang="en-GB" dirty="0" smtClean="0"/>
              <a:t>experience of  the LINAC4 RFQ for RF design and mechanical design. </a:t>
            </a:r>
          </a:p>
          <a:p>
            <a:r>
              <a:rPr lang="en-GB" dirty="0" smtClean="0"/>
              <a:t>Built in the CERN workshop : less than 2 years from start of construction to installation, this included RF tuning. </a:t>
            </a:r>
            <a:endParaRPr lang="en-GB" dirty="0" smtClean="0"/>
          </a:p>
          <a:p>
            <a:r>
              <a:rPr lang="en-US" dirty="0" smtClean="0"/>
              <a:t>A copy is built in industry. </a:t>
            </a:r>
          </a:p>
          <a:p>
            <a:r>
              <a:rPr lang="en-US" dirty="0" smtClean="0"/>
              <a:t>A new design , based on the same principle has been implemented in MAQUINA (</a:t>
            </a:r>
            <a:r>
              <a:rPr lang="en-US" dirty="0" smtClean="0">
                <a:solidFill>
                  <a:srgbClr val="FF0000"/>
                </a:solidFill>
              </a:rPr>
              <a:t>see talk tomorrow by F. </a:t>
            </a:r>
            <a:r>
              <a:rPr lang="en-US" dirty="0" smtClean="0">
                <a:solidFill>
                  <a:srgbClr val="FF0000"/>
                </a:solidFill>
              </a:rPr>
              <a:t>Taccetti</a:t>
            </a:r>
            <a:r>
              <a:rPr lang="en-US" dirty="0" smtClean="0"/>
              <a:t>) and ELISA.   </a:t>
            </a:r>
            <a:r>
              <a:rPr lang="en-US" u="sng" dirty="0" smtClean="0"/>
              <a:t>1 m long RFQ for 2 MeV protons designed for low power consumption. (= low voltage) </a:t>
            </a:r>
            <a:endParaRPr lang="en-GB" u="sng" dirty="0" smtClean="0"/>
          </a:p>
          <a:p>
            <a:endParaRPr lang="en-US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IFAST - 10 january 2022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A6D17-3A40-4602-AFD4-D72ACD0AE51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1812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6" t="3309" r="12523" b="33824"/>
          <a:stretch/>
        </p:blipFill>
        <p:spPr>
          <a:xfrm>
            <a:off x="442597" y="1565277"/>
            <a:ext cx="3491193" cy="15607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37317" y="1138773"/>
            <a:ext cx="4469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miniature proton accelerator for Science Gateway</a:t>
            </a:r>
          </a:p>
        </p:txBody>
      </p:sp>
      <p:sp>
        <p:nvSpPr>
          <p:cNvPr id="6" name="Rectangle 5"/>
          <p:cNvSpPr/>
          <p:nvPr/>
        </p:nvSpPr>
        <p:spPr>
          <a:xfrm>
            <a:off x="525311" y="0"/>
            <a:ext cx="8093377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ELISA</a:t>
            </a:r>
          </a:p>
          <a:p>
            <a:pPr algn="ctr"/>
            <a:r>
              <a:rPr lang="en-US" sz="2800" u="sng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</a:t>
            </a:r>
            <a:r>
              <a:rPr lang="en-U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xperimental </a:t>
            </a:r>
            <a:r>
              <a:rPr lang="en-US" sz="2800" u="sng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</a:t>
            </a:r>
            <a:r>
              <a:rPr lang="en-US" sz="28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nac</a:t>
            </a:r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for </a:t>
            </a:r>
            <a:r>
              <a:rPr lang="en-US" sz="28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</a:t>
            </a:r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urface </a:t>
            </a:r>
            <a:r>
              <a:rPr lang="en-US" sz="2800" u="sng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  <a:r>
              <a:rPr lang="en-U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nalysis</a:t>
            </a:r>
            <a:endParaRPr lang="en-US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27" y="3375107"/>
            <a:ext cx="2820401" cy="1999649"/>
          </a:xfrm>
          <a:prstGeom prst="rect">
            <a:avLst/>
          </a:prstGeom>
        </p:spPr>
      </p:pic>
      <p:sp>
        <p:nvSpPr>
          <p:cNvPr id="9" name="Bent Arrow 8"/>
          <p:cNvSpPr/>
          <p:nvPr/>
        </p:nvSpPr>
        <p:spPr>
          <a:xfrm rot="15783830" flipV="1">
            <a:off x="2743099" y="3272411"/>
            <a:ext cx="663504" cy="416177"/>
          </a:xfrm>
          <a:prstGeom prst="bentArrow">
            <a:avLst>
              <a:gd name="adj1" fmla="val 25000"/>
              <a:gd name="adj2" fmla="val 3532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0248" y="5508855"/>
            <a:ext cx="2042345" cy="11686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8421" y="5508855"/>
            <a:ext cx="1284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plan is to build at CERN a compact proton source where the plasma is well visible.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21283" y="6401407"/>
            <a:ext cx="41707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>
                <a:latin typeface="Times New Roman" panose="02020603050405020304" pitchFamily="18" charset="0"/>
                <a:cs typeface="Times New Roman" panose="02020603050405020304" pitchFamily="18" charset="0"/>
              </a:rPr>
              <a:t>Demonstration / Experience in public with the beam</a:t>
            </a:r>
            <a:endParaRPr lang="en-US" sz="1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85" t="9247" r="14215" b="4923"/>
          <a:stretch/>
        </p:blipFill>
        <p:spPr>
          <a:xfrm>
            <a:off x="4298642" y="1477327"/>
            <a:ext cx="1829554" cy="310978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802" b="30188"/>
          <a:stretch/>
        </p:blipFill>
        <p:spPr>
          <a:xfrm>
            <a:off x="6320333" y="1477327"/>
            <a:ext cx="2659673" cy="10674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93527" y="2647149"/>
            <a:ext cx="2786479" cy="9656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03690" y="3729675"/>
            <a:ext cx="2220618" cy="255486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98642" y="4650662"/>
            <a:ext cx="2011211" cy="181879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6765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next? Carbon or Helium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2046"/>
            <a:ext cx="2456050" cy="634849"/>
          </a:xfrm>
          <a:prstGeom prst="rect">
            <a:avLst/>
          </a:prstGeom>
        </p:spPr>
      </p:pic>
      <p:pic>
        <p:nvPicPr>
          <p:cNvPr id="8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0812" y="2142705"/>
            <a:ext cx="3022145" cy="1870620"/>
          </a:xfrm>
          <a:prstGeom prst="rect">
            <a:avLst/>
          </a:prstGeom>
        </p:spPr>
      </p:pic>
      <p:pic>
        <p:nvPicPr>
          <p:cNvPr id="10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36441" y="3514218"/>
            <a:ext cx="3143171" cy="2357378"/>
          </a:xfrm>
          <a:prstGeom prst="rect">
            <a:avLst/>
          </a:prstGeom>
        </p:spPr>
      </p:pic>
      <p:pic>
        <p:nvPicPr>
          <p:cNvPr id="11" name="Imagen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89"/>
          <a:stretch/>
        </p:blipFill>
        <p:spPr>
          <a:xfrm>
            <a:off x="4150506" y="2469860"/>
            <a:ext cx="2478832" cy="2091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805" y="2406609"/>
            <a:ext cx="157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1-Drawings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284126" y="4040879"/>
            <a:ext cx="4365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2-Precision </a:t>
            </a:r>
            <a:r>
              <a:rPr lang="en-GB" dirty="0" err="1" smtClean="0"/>
              <a:t>machings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114063" y="4655577"/>
            <a:ext cx="2429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3-Assembly and brazing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917007" y="6182644"/>
            <a:ext cx="3400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4-First (of 4) section completed 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47168" y="4864489"/>
            <a:ext cx="37382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2.0 m long </a:t>
            </a:r>
          </a:p>
          <a:p>
            <a:r>
              <a:rPr lang="en-GB" dirty="0" smtClean="0"/>
              <a:t>750 MHz</a:t>
            </a:r>
          </a:p>
          <a:p>
            <a:r>
              <a:rPr lang="en-GB" dirty="0" smtClean="0"/>
              <a:t>For Carbon </a:t>
            </a:r>
            <a:r>
              <a:rPr lang="en-GB" dirty="0" smtClean="0"/>
              <a:t>(or Helium) at </a:t>
            </a:r>
            <a:r>
              <a:rPr lang="en-GB" dirty="0" smtClean="0"/>
              <a:t>2.5 MeV/u</a:t>
            </a:r>
          </a:p>
          <a:p>
            <a:r>
              <a:rPr lang="en-US" dirty="0" smtClean="0"/>
              <a:t>Efficient vane design including trapezoidal shape</a:t>
            </a:r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0" y="1367272"/>
            <a:ext cx="1700913" cy="11387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93848" y="1219200"/>
            <a:ext cx="6169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Collaboration CERN-CIEMAT-CDTI-Spanish Industry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443994" y="4401172"/>
            <a:ext cx="2441408" cy="877091"/>
            <a:chOff x="590550" y="1435444"/>
            <a:chExt cx="10496549" cy="4762780"/>
          </a:xfrm>
        </p:grpSpPr>
        <p:pic>
          <p:nvPicPr>
            <p:cNvPr id="21" name="Picture 20"/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274" y="1435444"/>
              <a:ext cx="10410825" cy="223449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90550" y="3740774"/>
              <a:ext cx="10086975" cy="245745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2490042" y="3839362"/>
              <a:ext cx="4491784" cy="1406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12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future use/developments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Production of 2-5 MeV protons:</a:t>
            </a:r>
            <a:endParaRPr lang="en-GB" dirty="0"/>
          </a:p>
          <a:p>
            <a:pPr lvl="1"/>
            <a:r>
              <a:rPr lang="en-GB" dirty="0" smtClean="0"/>
              <a:t>Currents up to mA</a:t>
            </a:r>
          </a:p>
          <a:p>
            <a:pPr lvl="1"/>
            <a:r>
              <a:rPr lang="en-US" dirty="0" smtClean="0"/>
              <a:t>Duty cycle to 5%</a:t>
            </a:r>
            <a:endParaRPr lang="en-GB" dirty="0"/>
          </a:p>
          <a:p>
            <a:pPr lvl="1"/>
            <a:r>
              <a:rPr lang="en-GB" dirty="0" smtClean="0"/>
              <a:t>……</a:t>
            </a:r>
            <a:endParaRPr lang="en-GB" dirty="0"/>
          </a:p>
          <a:p>
            <a:r>
              <a:rPr lang="en-GB" dirty="0"/>
              <a:t>Every RFQ should be tailored to its use :</a:t>
            </a:r>
          </a:p>
          <a:p>
            <a:pPr lvl="1"/>
            <a:r>
              <a:rPr lang="en-US" dirty="0" smtClean="0"/>
              <a:t>There is a validated design for 5 MeV protons to be injected in a  3GHz structure (medical facility)</a:t>
            </a:r>
          </a:p>
          <a:p>
            <a:pPr lvl="1"/>
            <a:r>
              <a:rPr lang="en-US" dirty="0" smtClean="0"/>
              <a:t>Two RFQ are built and will be tested soon for art diagnostics (2MeV protons) </a:t>
            </a:r>
          </a:p>
          <a:p>
            <a:pPr lvl="1"/>
            <a:r>
              <a:rPr lang="en-US" dirty="0" smtClean="0"/>
              <a:t>A RFQ with trapezoidal vanes for helium or carbon ions is being built and should be tested in 2023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9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RFQ – first stage in a linear accelerator complex due to its low velocity acceptance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/>
          <a:stretch>
            <a:fillRect/>
          </a:stretch>
        </p:blipFill>
        <p:spPr bwMode="auto">
          <a:xfrm>
            <a:off x="287510" y="1143000"/>
            <a:ext cx="3938472" cy="3675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040722" y="2849995"/>
            <a:ext cx="432048" cy="3600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264386" y="2864433"/>
            <a:ext cx="0" cy="36004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87510" y="4896477"/>
            <a:ext cx="273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goes into the paper in between the 4 </a:t>
            </a:r>
            <a:r>
              <a:rPr lang="en-GB" dirty="0" err="1" smtClean="0"/>
              <a:t>vanetips</a:t>
            </a:r>
            <a:r>
              <a:rPr lang="en-GB" dirty="0" smtClean="0"/>
              <a:t>. Distance between the electrodes determines the beam size and the acceptance</a:t>
            </a:r>
            <a:endParaRPr lang="en-GB" dirty="0"/>
          </a:p>
        </p:txBody>
      </p:sp>
      <p:pic>
        <p:nvPicPr>
          <p:cNvPr id="14" name="Picture 2" descr="C:\RF_photos\New Folder\IMG_2647.jpg"/>
          <p:cNvPicPr>
            <a:picLocks noChangeAspect="1" noChangeArrowheads="1"/>
          </p:cNvPicPr>
          <p:nvPr/>
        </p:nvPicPr>
        <p:blipFill rotWithShape="1">
          <a:blip r:embed="rId3" cstate="print"/>
          <a:srcRect l="26147" r="31447"/>
          <a:stretch/>
        </p:blipFill>
        <p:spPr bwMode="auto">
          <a:xfrm rot="5400000">
            <a:off x="5648338" y="2771046"/>
            <a:ext cx="1809547" cy="5181778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962222" y="6266709"/>
            <a:ext cx="5410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Looking in from the RF port : these are adjacent </a:t>
            </a:r>
            <a:r>
              <a:rPr lang="en-GB" dirty="0" smtClean="0"/>
              <a:t>electrodes – longitudinal field for acceleration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343311" y="1295400"/>
            <a:ext cx="441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Radiofrequency cavity providing electrical focusing, capture and acceleration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Efficient and easy to operate </a:t>
            </a:r>
            <a:r>
              <a:rPr lang="en-US" dirty="0"/>
              <a:t>accelerator for protons in the range 20keV to 5 </a:t>
            </a:r>
            <a:r>
              <a:rPr lang="en-US" dirty="0" smtClean="0"/>
              <a:t>MeV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558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990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Milestones in </a:t>
            </a:r>
            <a:r>
              <a:rPr lang="en-GB" dirty="0" smtClean="0"/>
              <a:t>the development of </a:t>
            </a:r>
            <a:r>
              <a:rPr lang="en-GB" dirty="0" smtClean="0"/>
              <a:t>RFQ  </a:t>
            </a:r>
            <a:r>
              <a:rPr lang="en-GB" dirty="0" smtClean="0"/>
              <a:t>at CERN.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9165" y="6356350"/>
            <a:ext cx="3336771" cy="365125"/>
          </a:xfrm>
        </p:spPr>
        <p:txBody>
          <a:bodyPr/>
          <a:lstStyle/>
          <a:p>
            <a:r>
              <a:rPr lang="en-US" smtClean="0"/>
              <a:t>IFAST - 10 january 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829470"/>
              </p:ext>
            </p:extLst>
          </p:nvPr>
        </p:nvGraphicFramePr>
        <p:xfrm>
          <a:off x="683568" y="1772816"/>
          <a:ext cx="7848873" cy="4416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6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63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71429">
                <a:tc>
                  <a:txBody>
                    <a:bodyPr/>
                    <a:lstStyle/>
                    <a:p>
                      <a:r>
                        <a:rPr lang="en-GB" dirty="0" smtClean="0"/>
                        <a:t>1990</a:t>
                      </a:r>
                    </a:p>
                    <a:p>
                      <a:r>
                        <a:rPr lang="en-GB" dirty="0" smtClean="0"/>
                        <a:t>RFQ2 </a:t>
                      </a:r>
                    </a:p>
                    <a:p>
                      <a:r>
                        <a:rPr lang="en-GB" dirty="0" smtClean="0"/>
                        <a:t>200 MHz</a:t>
                      </a:r>
                    </a:p>
                    <a:p>
                      <a:r>
                        <a:rPr lang="en-GB" dirty="0" smtClean="0"/>
                        <a:t>0.5 MeV /m</a:t>
                      </a:r>
                    </a:p>
                    <a:p>
                      <a:r>
                        <a:rPr lang="en-GB" dirty="0" smtClean="0"/>
                        <a:t>Weight :1200kg/m</a:t>
                      </a:r>
                    </a:p>
                    <a:p>
                      <a:r>
                        <a:rPr lang="en-GB" dirty="0" smtClean="0"/>
                        <a:t>Ext. </a:t>
                      </a:r>
                      <a:r>
                        <a:rPr lang="en-GB" dirty="0" err="1" smtClean="0"/>
                        <a:t>diametre</a:t>
                      </a:r>
                      <a:r>
                        <a:rPr lang="en-GB" dirty="0" smtClean="0"/>
                        <a:t> : ~45 </a:t>
                      </a:r>
                      <a:r>
                        <a:rPr lang="en-GB" dirty="0" smtClean="0"/>
                        <a:t>cm</a:t>
                      </a:r>
                    </a:p>
                    <a:p>
                      <a:r>
                        <a:rPr lang="en-US" dirty="0" smtClean="0"/>
                        <a:t>200mA proton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2007</a:t>
                      </a:r>
                    </a:p>
                    <a:p>
                      <a:r>
                        <a:rPr lang="en-GB" dirty="0" smtClean="0"/>
                        <a:t>LINAC4 RFQ</a:t>
                      </a:r>
                    </a:p>
                    <a:p>
                      <a:r>
                        <a:rPr lang="en-GB" dirty="0" smtClean="0"/>
                        <a:t>352 MHz</a:t>
                      </a:r>
                    </a:p>
                    <a:p>
                      <a:r>
                        <a:rPr lang="en-GB" dirty="0" smtClean="0"/>
                        <a:t>1MeV/m</a:t>
                      </a:r>
                    </a:p>
                    <a:p>
                      <a:r>
                        <a:rPr lang="en-GB" dirty="0" smtClean="0"/>
                        <a:t>Weight : 400kg/m</a:t>
                      </a:r>
                    </a:p>
                    <a:p>
                      <a:r>
                        <a:rPr lang="en-GB" dirty="0" smtClean="0"/>
                        <a:t>Ext</a:t>
                      </a:r>
                      <a:r>
                        <a:rPr lang="en-GB" dirty="0" smtClean="0"/>
                        <a:t>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d</a:t>
                      </a:r>
                      <a:r>
                        <a:rPr lang="en-GB" dirty="0" err="1" smtClean="0"/>
                        <a:t>iametre</a:t>
                      </a:r>
                      <a:r>
                        <a:rPr lang="en-GB" dirty="0" smtClean="0"/>
                        <a:t> : 29 </a:t>
                      </a:r>
                      <a:r>
                        <a:rPr lang="en-GB" dirty="0" smtClean="0"/>
                        <a:t>cm</a:t>
                      </a:r>
                    </a:p>
                    <a:p>
                      <a:r>
                        <a:rPr lang="en-US" dirty="0" smtClean="0"/>
                        <a:t>40 mA H-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2014</a:t>
                      </a:r>
                    </a:p>
                    <a:p>
                      <a:r>
                        <a:rPr lang="en-GB" dirty="0" smtClean="0"/>
                        <a:t>HF RFQ</a:t>
                      </a:r>
                    </a:p>
                    <a:p>
                      <a:r>
                        <a:rPr lang="en-GB" dirty="0" smtClean="0"/>
                        <a:t>750MHz</a:t>
                      </a:r>
                    </a:p>
                    <a:p>
                      <a:r>
                        <a:rPr lang="en-GB" dirty="0" smtClean="0"/>
                        <a:t>2.5MeV/m</a:t>
                      </a:r>
                    </a:p>
                    <a:p>
                      <a:r>
                        <a:rPr lang="en-GB" dirty="0" smtClean="0"/>
                        <a:t>Weight : 100 kg/m</a:t>
                      </a:r>
                    </a:p>
                    <a:p>
                      <a:r>
                        <a:rPr lang="en-GB" dirty="0" smtClean="0"/>
                        <a:t>Ext</a:t>
                      </a:r>
                      <a:r>
                        <a:rPr lang="en-GB" dirty="0" smtClean="0"/>
                        <a:t>. </a:t>
                      </a:r>
                      <a:r>
                        <a:rPr lang="en-GB" dirty="0" err="1" smtClean="0"/>
                        <a:t>diametre</a:t>
                      </a:r>
                      <a:r>
                        <a:rPr lang="en-GB" dirty="0" smtClean="0"/>
                        <a:t> : 13 </a:t>
                      </a:r>
                      <a:r>
                        <a:rPr lang="en-GB" dirty="0" smtClean="0"/>
                        <a:t>cm</a:t>
                      </a:r>
                    </a:p>
                    <a:p>
                      <a:r>
                        <a:rPr lang="en-US" baseline="0" dirty="0" smtClean="0"/>
                        <a:t>0.1 mA proton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50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/>
          <a:stretch>
            <a:fillRect/>
          </a:stretch>
        </p:blipFill>
        <p:spPr bwMode="auto">
          <a:xfrm>
            <a:off x="3425346" y="4010433"/>
            <a:ext cx="2088232" cy="194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G:\Workspaces\r\RFQ_SMATHOT\RFQ_HF\Photo\Usinage\IMG_135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06" t="20179" r="21776" b="30665"/>
          <a:stretch/>
        </p:blipFill>
        <p:spPr bwMode="auto">
          <a:xfrm>
            <a:off x="5798866" y="4193473"/>
            <a:ext cx="2733575" cy="140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rfq1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568" y="3981173"/>
            <a:ext cx="2500892" cy="200020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39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2640963"/>
            <a:ext cx="2296886" cy="38360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Latest RFQ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9083"/>
            <a:ext cx="4553556" cy="3415167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00400"/>
            <a:ext cx="4553556" cy="3413086"/>
          </a:xfrm>
          <a:prstGeom prst="rect">
            <a:avLst/>
          </a:prstGeom>
        </p:spPr>
      </p:pic>
      <p:graphicFrame>
        <p:nvGraphicFramePr>
          <p:cNvPr id="13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0513553"/>
              </p:ext>
            </p:extLst>
          </p:nvPr>
        </p:nvGraphicFramePr>
        <p:xfrm>
          <a:off x="302376" y="1186317"/>
          <a:ext cx="4079124" cy="4615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6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28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935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Source and RFQ parameters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RF Frequency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 MHz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Input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keV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Output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 MeV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076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+mn-lt"/>
                        </a:rPr>
                        <a:t>Vane</a:t>
                      </a:r>
                      <a:r>
                        <a:rPr lang="en-GB" sz="1400" b="0" baseline="0" dirty="0" smtClean="0">
                          <a:latin typeface="+mn-lt"/>
                        </a:rPr>
                        <a:t> voltage 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+mn-lt"/>
                        </a:rPr>
                        <a:t>65kV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Peak RF power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400kW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Duty cycle / max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0.4% /(5%max)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98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Input/Output 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Pulse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Current in 3GHz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acceptance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100/30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µA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GB" sz="14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Transv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emittance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90%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0.1 pi mm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mrad</a:t>
                      </a:r>
                      <a:endParaRPr lang="en-GB" sz="14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aperture (r0)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2mm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4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Maximum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modulation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15" name="Picture 14" descr="A picture containing text, outdoor, sign, dark&#10;&#10;Description automatically generated">
            <a:extLst>
              <a:ext uri="{FF2B5EF4-FFF2-40B4-BE49-F238E27FC236}">
                <a16:creationId xmlns:a16="http://schemas.microsoft.com/office/drawing/2014/main" id="{A51CF32A-23DD-FB47-9AC7-6D6632CFD9A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6648" y="3347846"/>
            <a:ext cx="1497419" cy="46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17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History</a:t>
            </a:r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089539629"/>
              </p:ext>
            </p:extLst>
          </p:nvPr>
        </p:nvGraphicFramePr>
        <p:xfrm>
          <a:off x="152400" y="1397000"/>
          <a:ext cx="74676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0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Foundation for 4 other RFQs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133600"/>
            <a:ext cx="4602260" cy="3434951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4267200"/>
            <a:ext cx="125188" cy="217540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230" y="4953000"/>
            <a:ext cx="125187" cy="217540"/>
          </a:xfrm>
          <a:prstGeom prst="rect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3742305"/>
            <a:ext cx="125187" cy="217540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926" y="4756785"/>
            <a:ext cx="2620433" cy="1965325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172739"/>
            <a:ext cx="2336800" cy="17526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248282" y="2948633"/>
            <a:ext cx="293763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 smtClean="0"/>
              <a:t>Redesigned </a:t>
            </a:r>
            <a:r>
              <a:rPr lang="en-GB" sz="1600" b="1" u="sng" dirty="0"/>
              <a:t>for </a:t>
            </a:r>
            <a:r>
              <a:rPr lang="en-GB" sz="1600" b="1" u="sng" dirty="0" smtClean="0"/>
              <a:t>portability </a:t>
            </a:r>
            <a:r>
              <a:rPr lang="en-GB" sz="1600" dirty="0"/>
              <a:t>: </a:t>
            </a:r>
            <a:endParaRPr lang="en-GB" sz="1600" dirty="0" smtClean="0"/>
          </a:p>
          <a:p>
            <a:endParaRPr lang="en-GB" dirty="0" smtClean="0"/>
          </a:p>
          <a:p>
            <a:r>
              <a:rPr lang="en-GB" dirty="0"/>
              <a:t>ELISA (2022 science gateway)</a:t>
            </a:r>
          </a:p>
          <a:p>
            <a:endParaRPr lang="en-GB" dirty="0"/>
          </a:p>
          <a:p>
            <a:r>
              <a:rPr lang="en-GB" dirty="0" smtClean="0"/>
              <a:t>MACHINA (in </a:t>
            </a:r>
            <a:r>
              <a:rPr lang="en-GB" dirty="0"/>
              <a:t>Florence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5" b="27752"/>
          <a:stretch/>
        </p:blipFill>
        <p:spPr>
          <a:xfrm flipH="1">
            <a:off x="150282" y="1172739"/>
            <a:ext cx="2364317" cy="2011978"/>
          </a:xfrm>
          <a:prstGeom prst="rect">
            <a:avLst/>
          </a:prstGeom>
        </p:spPr>
      </p:pic>
      <p:pic>
        <p:nvPicPr>
          <p:cNvPr id="18" name="Content Placeholder 3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131" y="4484740"/>
            <a:ext cx="1283781" cy="22123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18" y="4572000"/>
            <a:ext cx="2549054" cy="132407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5910" y="5715000"/>
            <a:ext cx="387029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 smtClean="0"/>
              <a:t>Redesigned </a:t>
            </a:r>
            <a:r>
              <a:rPr lang="en-GB" sz="1600" b="1" u="sng" dirty="0"/>
              <a:t>for </a:t>
            </a:r>
            <a:r>
              <a:rPr lang="en-GB" sz="1600" b="1" u="sng" dirty="0" smtClean="0"/>
              <a:t>Carbon6+ </a:t>
            </a:r>
            <a:r>
              <a:rPr lang="en-GB" sz="1600" dirty="0"/>
              <a:t>: </a:t>
            </a:r>
            <a:endParaRPr lang="en-GB" sz="1600" dirty="0" smtClean="0"/>
          </a:p>
          <a:p>
            <a:r>
              <a:rPr lang="en-GB" sz="1400" dirty="0" smtClean="0"/>
              <a:t>Built (1 out of 4 modules) in Spanish industry collaboration agreement with CIEMAT, due in 2022</a:t>
            </a:r>
          </a:p>
          <a:p>
            <a:r>
              <a:rPr lang="en-GB" sz="1400" dirty="0" smtClean="0"/>
              <a:t>Test at CERN ideally in SA2</a:t>
            </a:r>
          </a:p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2657" y="3155084"/>
            <a:ext cx="35052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 smtClean="0"/>
              <a:t>Copy for medical facility</a:t>
            </a:r>
            <a:r>
              <a:rPr lang="en-GB" sz="1600" dirty="0" smtClean="0"/>
              <a:t>: </a:t>
            </a:r>
          </a:p>
          <a:p>
            <a:r>
              <a:rPr lang="en-GB" sz="1400" dirty="0" smtClean="0"/>
              <a:t>Built in </a:t>
            </a:r>
            <a:r>
              <a:rPr lang="en-GB" sz="1400" dirty="0"/>
              <a:t>I</a:t>
            </a:r>
            <a:r>
              <a:rPr lang="en-GB" sz="1400" dirty="0" smtClean="0"/>
              <a:t>talian industry,</a:t>
            </a:r>
          </a:p>
          <a:p>
            <a:r>
              <a:rPr lang="en-GB" sz="1400" dirty="0" smtClean="0"/>
              <a:t>First beam </a:t>
            </a:r>
            <a:r>
              <a:rPr lang="en-GB" sz="1400" dirty="0" smtClean="0"/>
              <a:t>July21</a:t>
            </a:r>
            <a:endParaRPr lang="en-GB" sz="1400" dirty="0" smtClean="0"/>
          </a:p>
          <a:p>
            <a:endParaRPr lang="en-GB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2" name="Imagen 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89" b="17679"/>
          <a:stretch/>
        </p:blipFill>
        <p:spPr>
          <a:xfrm>
            <a:off x="25121" y="3985374"/>
            <a:ext cx="2591362" cy="1799476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F2807EC9-9122-7E4A-B291-AE2D556FF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0240" y="1021290"/>
            <a:ext cx="2371119" cy="158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6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2014 – Studies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371600"/>
            <a:ext cx="8229600" cy="49377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ABP - HSL proposed the use of a high frequency Radio Frequency Quadrupole </a:t>
            </a:r>
            <a:r>
              <a:rPr lang="en-GB" u="sng" dirty="0" smtClean="0"/>
              <a:t>with an unconventional beam dynamics approach </a:t>
            </a:r>
            <a:r>
              <a:rPr lang="en-GB" dirty="0" smtClean="0"/>
              <a:t>to bridge the gap between the proton source and realise bunch-to-bucket injection in the 3GHz structures. Before this proposal the facilities made use of very inefficient and expensive injectors.</a:t>
            </a:r>
          </a:p>
          <a:p>
            <a:r>
              <a:rPr lang="en-GB" dirty="0" smtClean="0"/>
              <a:t>CERN Knowledge Transfer involved from the very beginning as the potential for the use of such development in society was very clear. KT applied for a patent.</a:t>
            </a:r>
          </a:p>
          <a:p>
            <a:r>
              <a:rPr lang="en-GB" dirty="0" smtClean="0"/>
              <a:t>Design with industrialisation in mind</a:t>
            </a:r>
          </a:p>
          <a:p>
            <a:r>
              <a:rPr lang="en-GB" dirty="0" smtClean="0"/>
              <a:t>Contract with ADAM/AVO for the realisation of such accelerator at CERN to be used for testing a </a:t>
            </a:r>
            <a:r>
              <a:rPr lang="en-GB" dirty="0" err="1" smtClean="0"/>
              <a:t>linac</a:t>
            </a:r>
            <a:r>
              <a:rPr lang="en-GB" dirty="0" smtClean="0"/>
              <a:t>-based facility up to 70MeV.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810000" y="381000"/>
            <a:ext cx="525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The </a:t>
            </a:r>
            <a:r>
              <a:rPr lang="en-GB" sz="1200" i="1" dirty="0"/>
              <a:t>“750MHz” team </a:t>
            </a:r>
            <a:r>
              <a:rPr lang="en-GB" sz="1200" i="1" dirty="0" smtClean="0"/>
              <a:t>(layout and beam dynamics, radio-</a:t>
            </a:r>
            <a:r>
              <a:rPr lang="en-GB" sz="1200" i="1" dirty="0" err="1" smtClean="0"/>
              <a:t>frequeuncy</a:t>
            </a:r>
            <a:r>
              <a:rPr lang="en-GB" sz="1200" i="1" dirty="0" smtClean="0"/>
              <a:t> and mechanics) : </a:t>
            </a:r>
            <a:r>
              <a:rPr lang="it-CH" sz="1200" i="1" dirty="0" smtClean="0"/>
              <a:t>A</a:t>
            </a:r>
            <a:r>
              <a:rPr lang="it-CH" sz="1200" i="1" dirty="0"/>
              <a:t>. Dallocchio, V. A. Dimov, M. Garlasché, A. Grudiev, A. M. Lombardi, S. Mathot, E. Montesinos, M. </a:t>
            </a:r>
            <a:r>
              <a:rPr lang="it-CH" sz="1200" i="1" dirty="0" smtClean="0"/>
              <a:t>Timmins and M</a:t>
            </a:r>
            <a:r>
              <a:rPr lang="it-CH" sz="1200" i="1" dirty="0"/>
              <a:t>. </a:t>
            </a:r>
            <a:r>
              <a:rPr lang="it-CH" sz="1200" i="1" dirty="0" smtClean="0"/>
              <a:t>Vretenar. </a:t>
            </a:r>
            <a:endParaRPr lang="en-GB" sz="1200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3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2015 - CONSTRUCTION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612648" y="1397000"/>
          <a:ext cx="7007352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3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March 15 -Machining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cs typeface="Times New Roman" panose="02020603050405020304" pitchFamily="18" charset="0"/>
                        </a:rPr>
                        <a:t>±10 µm)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cs typeface="Times New Roman" panose="02020603050405020304" pitchFamily="18" charset="0"/>
                        </a:rPr>
                        <a:t> 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May 15-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Assembling (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cs typeface="Times New Roman" panose="02020603050405020304" pitchFamily="18" charset="0"/>
                        </a:rPr>
                        <a:t>±15 µm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sz="1400" dirty="0" smtClean="0"/>
                        <a:t>June</a:t>
                      </a:r>
                      <a:r>
                        <a:rPr lang="en-GB" sz="1400" baseline="0" dirty="0" smtClean="0"/>
                        <a:t> 15 </a:t>
                      </a:r>
                      <a:r>
                        <a:rPr lang="en-GB" sz="1400" dirty="0" smtClean="0"/>
                        <a:t> - First brazing 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sz="1400" dirty="0" smtClean="0"/>
                        <a:t>October 15 – Second brazing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Picture 2" descr="G:\Workspaces\r\RFQ_SMATHOT\RFQ_HF\Photo\Usinage\IMG_20150316_1010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1" y="1416640"/>
            <a:ext cx="2780342" cy="208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3" t="11110" b="36667"/>
          <a:stretch/>
        </p:blipFill>
        <p:spPr>
          <a:xfrm>
            <a:off x="4495800" y="1416639"/>
            <a:ext cx="2705951" cy="21647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67" y="3911030"/>
            <a:ext cx="2854526" cy="1905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6" t="8888" r="11667" b="25555"/>
          <a:stretch/>
        </p:blipFill>
        <p:spPr>
          <a:xfrm>
            <a:off x="4495800" y="3900818"/>
            <a:ext cx="2819400" cy="200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91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Mechanical</a:t>
            </a:r>
            <a:r>
              <a:rPr lang="fr-CH" dirty="0" smtClean="0"/>
              <a:t> design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452398" y="1974272"/>
            <a:ext cx="6172200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350" dirty="0">
                <a:cs typeface="Times New Roman" panose="02020603050405020304" pitchFamily="18" charset="0"/>
              </a:rPr>
              <a:t>M</a:t>
            </a:r>
            <a:r>
              <a:rPr lang="en-GB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echanical design and construction procedure based on the Linac4 RFQ: </a:t>
            </a:r>
            <a:r>
              <a:rPr lang="en-GB" sz="1350" dirty="0">
                <a:cs typeface="Times New Roman" panose="02020603050405020304" pitchFamily="18" charset="0"/>
              </a:rPr>
              <a:t>4-vane structure with 2 brazing steps. Inner radius 46 mm; total weight 220 kg.</a:t>
            </a:r>
          </a:p>
          <a:p>
            <a:pPr algn="just"/>
            <a:r>
              <a:rPr lang="en-GB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tolerances ±10 µm (cavity), ±5 µm (achieved at </a:t>
            </a:r>
            <a:r>
              <a:rPr lang="en-GB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r>
              <a:rPr lang="en-GB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vane </a:t>
            </a:r>
            <a:r>
              <a:rPr lang="en-GB" sz="13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tip,not</a:t>
            </a:r>
            <a:r>
              <a:rPr lang="en-GB" sz="13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required ), factor 2 tighter than Linac4. Assembly tolerance for the four vanes ±15 µm. Surface finishing Ra=0.4 µm.</a:t>
            </a:r>
            <a:endParaRPr lang="en-GB" sz="135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15758" y="5086351"/>
            <a:ext cx="61722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350" dirty="0">
                <a:cs typeface="Times New Roman" panose="02020603050405020304" pitchFamily="18" charset="0"/>
              </a:rPr>
              <a:t>Modular design: assembly of 0.5 m long modules, each with 8 tuning ports and 4 combined tuner/power coupler ports. The modules differ only by the vane modulation (and for the end cells at both ends).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281" y="3044987"/>
            <a:ext cx="1935218" cy="160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499" y="3118174"/>
            <a:ext cx="213898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29001" y="2947706"/>
            <a:ext cx="2345716" cy="1825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IFAST - 10 january 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522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7616</TotalTime>
  <Words>1515</Words>
  <Application>Microsoft Office PowerPoint</Application>
  <PresentationFormat>On-screen Show (4:3)</PresentationFormat>
  <Paragraphs>283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ＭＳ Ｐゴシック</vt:lpstr>
      <vt:lpstr>Arial</vt:lpstr>
      <vt:lpstr>Bookman Old Style</vt:lpstr>
      <vt:lpstr>Calibri</vt:lpstr>
      <vt:lpstr>Gill Sans MT</vt:lpstr>
      <vt:lpstr>Times New Roman</vt:lpstr>
      <vt:lpstr>Wingdings</vt:lpstr>
      <vt:lpstr>Wingdings 3</vt:lpstr>
      <vt:lpstr>Origin</vt:lpstr>
      <vt:lpstr>Radio Frequency Quadrupoles for societal use</vt:lpstr>
      <vt:lpstr>RFQ – first stage in a linear accelerator complex due to its low velocity acceptance </vt:lpstr>
      <vt:lpstr>Milestones in the development of RFQ  at CERN.</vt:lpstr>
      <vt:lpstr>Latest RFQ </vt:lpstr>
      <vt:lpstr>History</vt:lpstr>
      <vt:lpstr>Foundation for 4 other RFQs </vt:lpstr>
      <vt:lpstr>2014 – Studies </vt:lpstr>
      <vt:lpstr>2015 - CONSTRUCTION </vt:lpstr>
      <vt:lpstr>Mechanical design</vt:lpstr>
      <vt:lpstr>RF design</vt:lpstr>
      <vt:lpstr>RF system </vt:lpstr>
      <vt:lpstr>Error studies and alignment tolerances </vt:lpstr>
      <vt:lpstr>Measurements of Energy and Energy spread</vt:lpstr>
      <vt:lpstr>Transverse Emittance after the RFQ </vt:lpstr>
      <vt:lpstr>Summary experience 750 MHz proton RFQ </vt:lpstr>
      <vt:lpstr>PowerPoint Presentation</vt:lpstr>
      <vt:lpstr>What next? Carbon or Helium </vt:lpstr>
      <vt:lpstr>Potential future use/developments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Alessandra Lombardi</dc:creator>
  <cp:lastModifiedBy>Alessandra Lombardi</cp:lastModifiedBy>
  <cp:revision>320</cp:revision>
  <dcterms:created xsi:type="dcterms:W3CDTF">2006-08-16T00:00:00Z</dcterms:created>
  <dcterms:modified xsi:type="dcterms:W3CDTF">2022-01-10T10:16:11Z</dcterms:modified>
</cp:coreProperties>
</file>