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9"/>
  </p:notesMasterIdLst>
  <p:sldIdLst>
    <p:sldId id="258" r:id="rId5"/>
    <p:sldId id="1406" r:id="rId6"/>
    <p:sldId id="1408" r:id="rId7"/>
    <p:sldId id="140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519D"/>
    <a:srgbClr val="244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3" autoAdjust="0"/>
    <p:restoredTop sz="96381"/>
  </p:normalViewPr>
  <p:slideViewPr>
    <p:cSldViewPr snapToGrid="0" snapToObjects="1">
      <p:cViewPr varScale="1">
        <p:scale>
          <a:sx n="118" d="100"/>
          <a:sy n="118" d="100"/>
        </p:scale>
        <p:origin x="208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3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2255C-AFDB-4D22-8373-2F4CFC10746D}" type="datetimeFigureOut">
              <a:rPr lang="en-US" smtClean="0"/>
              <a:t>10/9/20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E146D-72E3-4D17-8794-005420F3E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71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6185" y="2790092"/>
            <a:ext cx="4741984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6185" y="4642339"/>
            <a:ext cx="4741984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00192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362006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362006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38538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3300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543300" y="6349480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543300" y="631031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43300" y="635635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3300" y="6330691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3300" y="6336954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8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21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99246" y="1467420"/>
            <a:ext cx="5396905" cy="1800225"/>
          </a:xfrm>
        </p:spPr>
        <p:txBody>
          <a:bodyPr>
            <a:normAutofit/>
          </a:bodyPr>
          <a:lstStyle/>
          <a:p>
            <a:pPr algn="l"/>
            <a:r>
              <a:rPr lang="en-US" sz="5400" dirty="0"/>
              <a:t>EIC Accelerator Collaboration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8551" y="4382371"/>
            <a:ext cx="5295966" cy="1743596"/>
          </a:xfrm>
        </p:spPr>
        <p:txBody>
          <a:bodyPr>
            <a:noAutofit/>
          </a:bodyPr>
          <a:lstStyle/>
          <a:p>
            <a:r>
              <a:rPr lang="en-US" sz="2000" dirty="0"/>
              <a:t>EIC Workshop – </a:t>
            </a:r>
            <a:r>
              <a:rPr lang="en-US" sz="2000" i="1" dirty="0"/>
              <a:t>Promoting Collaboration on the Electron-Ion Collider</a:t>
            </a:r>
          </a:p>
          <a:p>
            <a:r>
              <a:rPr lang="en-US" sz="2000" dirty="0"/>
              <a:t>9 October 2020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46" t="42804" r="31578" b="42693"/>
          <a:stretch/>
        </p:blipFill>
        <p:spPr>
          <a:xfrm>
            <a:off x="7291756" y="6247856"/>
            <a:ext cx="1289538" cy="264316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3FFCA15A-006A-49FF-8DE6-43C1805EDB92}"/>
              </a:ext>
            </a:extLst>
          </p:cNvPr>
          <p:cNvSpPr txBox="1">
            <a:spLocks/>
          </p:cNvSpPr>
          <p:nvPr/>
        </p:nvSpPr>
        <p:spPr>
          <a:xfrm>
            <a:off x="2989943" y="3267645"/>
            <a:ext cx="5945339" cy="9928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Andrei Seryi</a:t>
            </a:r>
            <a:br>
              <a:rPr lang="en-US" sz="2000" dirty="0"/>
            </a:br>
            <a:r>
              <a:rPr lang="en-US" sz="2000" dirty="0"/>
              <a:t>Associate Director for Accelerator Systems and International Partnership </a:t>
            </a:r>
          </a:p>
        </p:txBody>
      </p:sp>
    </p:spTree>
    <p:extLst>
      <p:ext uri="{BB962C8B-B14F-4D97-AF65-F5344CB8AC3E}">
        <p14:creationId xmlns:p14="http://schemas.microsoft.com/office/powerpoint/2010/main" val="3222424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57DA7-536E-40EC-8FD4-9E12B9C48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7"/>
            <a:ext cx="9144000" cy="636360"/>
          </a:xfrm>
        </p:spPr>
        <p:txBody>
          <a:bodyPr>
            <a:normAutofit/>
          </a:bodyPr>
          <a:lstStyle/>
          <a:p>
            <a:r>
              <a:rPr lang="en-US" sz="3600" dirty="0"/>
              <a:t>EIC Accelerator Collaboration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36720-2C77-403C-BABA-54CDFDCC6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057" y="1197429"/>
            <a:ext cx="8610600" cy="497953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EIC is international from its conception</a:t>
            </a:r>
          </a:p>
          <a:p>
            <a:r>
              <a:rPr lang="en-US" dirty="0"/>
              <a:t>Collaboration on EIC design and construction –mutually beneficial, providing a gateway to EIC science, advancing accelerator science and technology</a:t>
            </a:r>
          </a:p>
          <a:p>
            <a:r>
              <a:rPr lang="en-US" dirty="0"/>
              <a:t>Possible contributions to the EIC accelerator could include the full range of accelerator design and hardware</a:t>
            </a:r>
          </a:p>
          <a:p>
            <a:pPr lvl="1"/>
            <a:r>
              <a:rPr lang="en-US" dirty="0"/>
              <a:t>E.g. IR magnet design and construction, luminosity monitoring, RF R&amp;D and construction, normal conducting magnets, critical vacuum components, feedback systems, polarimetry, contributions to the 2</a:t>
            </a:r>
            <a:r>
              <a:rPr lang="en-US" baseline="30000" dirty="0"/>
              <a:t>nd</a:t>
            </a:r>
            <a:r>
              <a:rPr lang="en-US" dirty="0"/>
              <a:t> IR, beam-dynamics calculations, etc. 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B32FBB4D-03FA-D440-9D7A-E4985449A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43300" y="6362006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156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764" y="203214"/>
            <a:ext cx="7886700" cy="585560"/>
          </a:xfrm>
        </p:spPr>
        <p:txBody>
          <a:bodyPr>
            <a:normAutofit fontScale="90000"/>
          </a:bodyPr>
          <a:lstStyle/>
          <a:p>
            <a:r>
              <a:rPr lang="en-US" dirty="0"/>
              <a:t>Collaboration – path forward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301" y="910204"/>
            <a:ext cx="8294914" cy="488519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EIC team making efforts to stay as close as possible to technically driven schedule</a:t>
            </a:r>
          </a:p>
          <a:p>
            <a:r>
              <a:rPr lang="en-US" dirty="0"/>
              <a:t>With anticipated CD1 in 2021, CD2 in 2022 the time to engage is now</a:t>
            </a:r>
          </a:p>
          <a:p>
            <a:r>
              <a:rPr lang="en-US" dirty="0"/>
              <a:t>Mechanisms for collaboration developing </a:t>
            </a:r>
          </a:p>
          <a:p>
            <a:pPr marL="457200" lvl="1" indent="0">
              <a:buNone/>
            </a:pPr>
            <a:r>
              <a:rPr lang="en-US" dirty="0"/>
              <a:t>1) Partnership workshops like the one we attend allow to see the broad picture and indicate the areas where project needs and the interests and expertise match</a:t>
            </a:r>
          </a:p>
          <a:p>
            <a:pPr marL="457200" lvl="1" indent="0">
              <a:buNone/>
            </a:pPr>
            <a:r>
              <a:rPr lang="en-US" dirty="0"/>
              <a:t>2) Meetings between the institutional team and EIC project team allow for focused discussion on specific collaboration scope</a:t>
            </a:r>
          </a:p>
          <a:p>
            <a:pPr marL="457200" lvl="1" indent="0">
              <a:buNone/>
            </a:pPr>
            <a:r>
              <a:rPr lang="en-US" dirty="0"/>
              <a:t>	- many such meetings already happened and we 	  expect many more after this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60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764" y="203214"/>
            <a:ext cx="7886700" cy="585560"/>
          </a:xfrm>
        </p:spPr>
        <p:txBody>
          <a:bodyPr>
            <a:normAutofit fontScale="90000"/>
          </a:bodyPr>
          <a:lstStyle/>
          <a:p>
            <a:r>
              <a:rPr lang="en-US" dirty="0"/>
              <a:t>Collaboration – path forward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971" y="910204"/>
            <a:ext cx="9046029" cy="461304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EIC Workshop – </a:t>
            </a:r>
            <a:r>
              <a:rPr lang="en-US" i="1" dirty="0"/>
              <a:t>Promoting Collaboration on the Electron-Ion Collider – </a:t>
            </a:r>
            <a:r>
              <a:rPr lang="en-US" dirty="0"/>
              <a:t>provided wealth of technical information to accelerator community about EIC, and to EIC team about institutional interests and expertise </a:t>
            </a:r>
          </a:p>
          <a:p>
            <a:pPr lvl="1"/>
            <a:r>
              <a:rPr lang="en-US" dirty="0"/>
              <a:t>The EIC team immediately after this workshop will discuss where we saw a match of project needs and expertise of potential collaborators</a:t>
            </a:r>
          </a:p>
          <a:p>
            <a:pPr lvl="1"/>
            <a:r>
              <a:rPr lang="en-US" dirty="0"/>
              <a:t>This will help to generate the list of project needs that can then be used in the follow-up bi-lateral meetings</a:t>
            </a:r>
          </a:p>
          <a:p>
            <a:r>
              <a:rPr lang="en-US" dirty="0"/>
              <a:t>Next partnership workshop similar to this one in about 9 months would also include presentations by groups that are making specific plans to contribute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E959ED4-5A60-C645-83C9-4459B1F22BAC}"/>
              </a:ext>
            </a:extLst>
          </p:cNvPr>
          <p:cNvSpPr txBox="1">
            <a:spLocks/>
          </p:cNvSpPr>
          <p:nvPr/>
        </p:nvSpPr>
        <p:spPr>
          <a:xfrm>
            <a:off x="346529" y="5349082"/>
            <a:ext cx="8429170" cy="849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400" b="1" dirty="0"/>
              <a:t>Collaboration in EIC design, construction and scientific exploration is welcome!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9211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C_PPT_Template_Rev0320" id="{2A53564D-EEDC-4F70-BBDC-B141C06A7C53}" vid="{C6FE67A0-0E93-420C-BD70-3D42B94D167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499330D76B4642A0E7B53F4A469F55" ma:contentTypeVersion="4" ma:contentTypeDescription="Create a new document." ma:contentTypeScope="" ma:versionID="0a505f3872db3378c6f17715516d6a7a">
  <xsd:schema xmlns:xsd="http://www.w3.org/2001/XMLSchema" xmlns:xs="http://www.w3.org/2001/XMLSchema" xmlns:p="http://schemas.microsoft.com/office/2006/metadata/properties" xmlns:ns2="9e4a43c1-b2a9-408a-8cac-448eda25f0f3" xmlns:ns3="dd7425a4-fa23-406d-b478-3c2992d2d4ba" targetNamespace="http://schemas.microsoft.com/office/2006/metadata/properties" ma:root="true" ma:fieldsID="99bb50b59841c63bd5cf07e832f74f6d" ns2:_="" ns3:_="">
    <xsd:import namespace="9e4a43c1-b2a9-408a-8cac-448eda25f0f3"/>
    <xsd:import namespace="dd7425a4-fa23-406d-b478-3c2992d2d4b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4a43c1-b2a9-408a-8cac-448eda25f0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425a4-fa23-406d-b478-3c2992d2d4b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62265F2-8425-47D4-B883-E86218C5297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BE1C32-E9FB-4546-8A97-5A6C142FF51B}">
  <ds:schemaRefs>
    <ds:schemaRef ds:uri="http://purl.org/dc/terms/"/>
    <ds:schemaRef ds:uri="dd7425a4-fa23-406d-b478-3c2992d2d4ba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9e4a43c1-b2a9-408a-8cac-448eda25f0f3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F0D9E7D-B6F2-43DF-BDEA-D732F3B705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e4a43c1-b2a9-408a-8cac-448eda25f0f3"/>
    <ds:schemaRef ds:uri="dd7425a4-fa23-406d-b478-3c2992d2d4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EIC_PPT_Template_Rev0320</Template>
  <TotalTime>715</TotalTime>
  <Words>336</Words>
  <Application>Microsoft Macintosh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EIC Accelerator Collaboration</vt:lpstr>
      <vt:lpstr>EIC Accelerator Collaboration Opportunities</vt:lpstr>
      <vt:lpstr>Collaboration – path forward</vt:lpstr>
      <vt:lpstr>Collaboration – path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Ion Collider – The Accelerator Complex</dc:title>
  <dc:creator>Petrone, Alyssa</dc:creator>
  <cp:lastModifiedBy>Andrei Seryi</cp:lastModifiedBy>
  <cp:revision>53</cp:revision>
  <dcterms:created xsi:type="dcterms:W3CDTF">2020-06-15T14:25:13Z</dcterms:created>
  <dcterms:modified xsi:type="dcterms:W3CDTF">2020-10-09T12:15:51Z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0x010100E6499330D76B4642A0E7B53F4A469F55</vt:lpwstr>
  </property>
</Properties>
</file>