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7"/>
  </p:notesMasterIdLst>
  <p:sldIdLst>
    <p:sldId id="256" r:id="rId5"/>
    <p:sldId id="257" r:id="rId6"/>
    <p:sldId id="1399" r:id="rId7"/>
    <p:sldId id="307" r:id="rId8"/>
    <p:sldId id="1405" r:id="rId9"/>
    <p:sldId id="1402" r:id="rId10"/>
    <p:sldId id="311" r:id="rId11"/>
    <p:sldId id="321" r:id="rId12"/>
    <p:sldId id="1408" r:id="rId13"/>
    <p:sldId id="314" r:id="rId14"/>
    <p:sldId id="319" r:id="rId15"/>
    <p:sldId id="1407" r:id="rId16"/>
    <p:sldId id="277" r:id="rId17"/>
    <p:sldId id="315" r:id="rId18"/>
    <p:sldId id="303" r:id="rId19"/>
    <p:sldId id="306" r:id="rId20"/>
    <p:sldId id="1400" r:id="rId21"/>
    <p:sldId id="323" r:id="rId22"/>
    <p:sldId id="1401" r:id="rId23"/>
    <p:sldId id="1398" r:id="rId24"/>
    <p:sldId id="317" r:id="rId25"/>
    <p:sldId id="31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157" autoAdjust="0"/>
    <p:restoredTop sz="94646"/>
  </p:normalViewPr>
  <p:slideViewPr>
    <p:cSldViewPr snapToGrid="0" snapToObjects="1">
      <p:cViewPr varScale="1">
        <p:scale>
          <a:sx n="124" d="100"/>
          <a:sy n="124" d="100"/>
        </p:scale>
        <p:origin x="176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2255C-AFDB-4D22-8373-2F4CFC10746D}" type="datetimeFigureOut">
              <a:rPr lang="en-US" smtClean="0"/>
              <a:t>10/7/20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E146D-72E3-4D17-8794-005420F3E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7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00192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38538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543300" y="6349480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543300" y="631031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069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6954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C4BE9006-42DF-4C65-9314-FEB6DE8658B3}" type="datetime1">
              <a:rPr lang="en-US" smtClean="0"/>
              <a:t>10/7/20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tiff"/><Relationship Id="rId3" Type="http://schemas.openxmlformats.org/officeDocument/2006/relationships/image" Target="../media/image27.jp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png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emf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1F7AFC-E7DF-47B5-8351-8143A48E09EB}"/>
              </a:ext>
            </a:extLst>
          </p:cNvPr>
          <p:cNvSpPr txBox="1"/>
          <p:nvPr/>
        </p:nvSpPr>
        <p:spPr>
          <a:xfrm>
            <a:off x="3733800" y="2449287"/>
            <a:ext cx="50229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</a:rPr>
              <a:t>EIC Diagnostics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</a:rPr>
              <a:t>David Gassner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C2086C-C6B9-4FA6-8204-B2C0BE13B7CC}"/>
              </a:ext>
            </a:extLst>
          </p:cNvPr>
          <p:cNvSpPr txBox="1"/>
          <p:nvPr/>
        </p:nvSpPr>
        <p:spPr>
          <a:xfrm>
            <a:off x="3733800" y="4083165"/>
            <a:ext cx="5022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EIC Accelerator Collaboration Workshop</a:t>
            </a:r>
          </a:p>
          <a:p>
            <a:pPr algn="r"/>
            <a:r>
              <a:rPr lang="en-US" sz="2400" dirty="0">
                <a:solidFill>
                  <a:schemeClr val="bg1"/>
                </a:solidFill>
              </a:rPr>
              <a:t>October 7-9, 2020</a:t>
            </a:r>
          </a:p>
        </p:txBody>
      </p:sp>
    </p:spTree>
    <p:extLst>
      <p:ext uri="{BB962C8B-B14F-4D97-AF65-F5344CB8AC3E}">
        <p14:creationId xmlns:p14="http://schemas.microsoft.com/office/powerpoint/2010/main" val="109204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2FB3D-1950-4566-970B-39B0D9DA3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078" y="-9808"/>
            <a:ext cx="6654051" cy="501431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ESR Instrumentation Requirements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2EACE-C096-4E44-8338-0A263DC29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DF2999-2912-4632-A982-BF0EFDA8A155}"/>
              </a:ext>
            </a:extLst>
          </p:cNvPr>
          <p:cNvSpPr txBox="1"/>
          <p:nvPr/>
        </p:nvSpPr>
        <p:spPr>
          <a:xfrm>
            <a:off x="0" y="491623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BPM System:</a:t>
            </a:r>
          </a:p>
          <a:p>
            <a:r>
              <a:rPr lang="en-US" dirty="0"/>
              <a:t>	Dual plane pick-up at each quad (494)</a:t>
            </a:r>
          </a:p>
          <a:p>
            <a:r>
              <a:rPr lang="en-US" dirty="0"/>
              <a:t>	Turn-by-turn and single bunch DAQ</a:t>
            </a:r>
          </a:p>
          <a:p>
            <a:r>
              <a:rPr lang="en-US" dirty="0"/>
              <a:t>	Precision 10 microns, from 1-28nC bunch charge</a:t>
            </a:r>
          </a:p>
          <a:p>
            <a:r>
              <a:rPr lang="en-US" dirty="0"/>
              <a:t>Synchrotron Radiation Monitors: (bunch length 60ps)</a:t>
            </a:r>
          </a:p>
          <a:p>
            <a:r>
              <a:rPr lang="en-US" dirty="0"/>
              <a:t>	Transverse (60um resolution), Longitudinal (Streak Camera Res), Coupling</a:t>
            </a:r>
          </a:p>
          <a:p>
            <a:r>
              <a:rPr lang="en-US" dirty="0"/>
              <a:t>	X-Ray Pin Hole Profile Monitor (H &amp; V, 5um resolution) </a:t>
            </a:r>
          </a:p>
          <a:p>
            <a:r>
              <a:rPr lang="en-US" dirty="0"/>
              <a:t>		emittance will be: 20nm V, 1.3nm H</a:t>
            </a:r>
          </a:p>
          <a:p>
            <a:r>
              <a:rPr lang="en-US" dirty="0"/>
              <a:t>	Crabbing angle (SLM) with one crab cavity off</a:t>
            </a:r>
          </a:p>
          <a:p>
            <a:r>
              <a:rPr lang="en-US" dirty="0"/>
              <a:t>Feedback systems:</a:t>
            </a:r>
          </a:p>
          <a:p>
            <a:r>
              <a:rPr lang="en-US" dirty="0"/>
              <a:t>	Slow orbit: 1Hz average positions, 5-micron accuracy</a:t>
            </a:r>
          </a:p>
          <a:p>
            <a:r>
              <a:rPr lang="en-US" dirty="0"/>
              <a:t>	Longitudinal: Damp beam instability, use RF Cavity kicker</a:t>
            </a:r>
          </a:p>
          <a:p>
            <a:r>
              <a:rPr lang="en-US" dirty="0"/>
              <a:t>	Transverse: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Allows operation of the ESR at high intensity without beam in the ion ring.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/>
              <a:t>Beam Loss Monitors: </a:t>
            </a:r>
          </a:p>
          <a:p>
            <a:r>
              <a:rPr lang="en-US" dirty="0"/>
              <a:t>	At strategic locations; injection, extraction, collimators, absorbers, </a:t>
            </a:r>
            <a:r>
              <a:rPr lang="en-US" dirty="0" err="1"/>
              <a:t>etc</a:t>
            </a:r>
            <a:r>
              <a:rPr lang="en-US" dirty="0"/>
              <a:t>…</a:t>
            </a:r>
          </a:p>
          <a:p>
            <a:r>
              <a:rPr lang="en-US" dirty="0"/>
              <a:t>Tune Monitor: Strip-line kicker &amp; </a:t>
            </a:r>
            <a:r>
              <a:rPr lang="en-US" dirty="0" err="1"/>
              <a:t>TbT</a:t>
            </a:r>
            <a:r>
              <a:rPr lang="en-US" dirty="0"/>
              <a:t> BPM</a:t>
            </a:r>
          </a:p>
          <a:p>
            <a:r>
              <a:rPr lang="en-US" dirty="0"/>
              <a:t>DC Current transformer: (1kHz BW, few </a:t>
            </a:r>
            <a:r>
              <a:rPr lang="en-US" dirty="0" err="1"/>
              <a:t>uA</a:t>
            </a:r>
            <a:r>
              <a:rPr lang="en-US" dirty="0"/>
              <a:t> resolution) 2.5 Amps beam current</a:t>
            </a:r>
          </a:p>
          <a:p>
            <a:r>
              <a:rPr lang="en-US" dirty="0"/>
              <a:t>Fast Current Transformer: (fill pattern)</a:t>
            </a:r>
          </a:p>
        </p:txBody>
      </p:sp>
    </p:spTree>
    <p:extLst>
      <p:ext uri="{BB962C8B-B14F-4D97-AF65-F5344CB8AC3E}">
        <p14:creationId xmlns:p14="http://schemas.microsoft.com/office/powerpoint/2010/main" val="286203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2FB3D-1950-4566-970B-39B0D9DA3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7350" y="222309"/>
            <a:ext cx="5440680" cy="725120"/>
          </a:xfrm>
        </p:spPr>
        <p:txBody>
          <a:bodyPr/>
          <a:lstStyle/>
          <a:p>
            <a:r>
              <a:rPr lang="en-US" dirty="0"/>
              <a:t>ESR Instrumentation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2EACE-C096-4E44-8338-0A263DC29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194241-AEFB-4AF4-8109-5114E0CD2E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726"/>
          <a:stretch/>
        </p:blipFill>
        <p:spPr>
          <a:xfrm>
            <a:off x="2024514" y="1157891"/>
            <a:ext cx="4410691" cy="341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62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sitting, suitcase, luggage&#10;&#10;Description automatically generated">
            <a:extLst>
              <a:ext uri="{FF2B5EF4-FFF2-40B4-BE49-F238E27FC236}">
                <a16:creationId xmlns:a16="http://schemas.microsoft.com/office/drawing/2014/main" id="{8FE2730B-07F1-1042-AFEC-ED5E811DB2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86" t="19202" r="29364" b="23564"/>
          <a:stretch/>
        </p:blipFill>
        <p:spPr>
          <a:xfrm>
            <a:off x="1364559" y="4146793"/>
            <a:ext cx="1191568" cy="126327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C4F3366-E94D-441D-852E-3AA4D267A5A6}"/>
              </a:ext>
            </a:extLst>
          </p:cNvPr>
          <p:cNvGrpSpPr>
            <a:grpSpLocks noChangeAspect="1"/>
          </p:cNvGrpSpPr>
          <p:nvPr/>
        </p:nvGrpSpPr>
        <p:grpSpPr>
          <a:xfrm>
            <a:off x="3177" y="3318661"/>
            <a:ext cx="4608787" cy="2551479"/>
            <a:chOff x="256223" y="907502"/>
            <a:chExt cx="7568842" cy="419020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360E164-75BA-4F7A-B681-D120B65C4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248" t="7527" r="7201" b="15139"/>
            <a:stretch/>
          </p:blipFill>
          <p:spPr>
            <a:xfrm>
              <a:off x="256223" y="907502"/>
              <a:ext cx="5182129" cy="4190201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4EC6799-C3FC-4316-B653-57628FDEDE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46938" y="1698577"/>
              <a:ext cx="1591414" cy="22251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103">
              <a:extLst>
                <a:ext uri="{FF2B5EF4-FFF2-40B4-BE49-F238E27FC236}">
                  <a16:creationId xmlns:a16="http://schemas.microsoft.com/office/drawing/2014/main" id="{054C7084-3AE3-4591-A742-A0A46D6C448E}"/>
                </a:ext>
              </a:extLst>
            </p:cNvPr>
            <p:cNvSpPr txBox="1"/>
            <p:nvPr/>
          </p:nvSpPr>
          <p:spPr>
            <a:xfrm>
              <a:off x="5056961" y="1223587"/>
              <a:ext cx="2768104" cy="682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50" dirty="0"/>
                <a:t>Beam position monitor</a:t>
              </a:r>
            </a:p>
            <a:p>
              <a:pPr algn="ctr"/>
              <a:r>
                <a:rPr lang="en-US" sz="1050" dirty="0"/>
                <a:t>after quadrupole 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A33A578-76B1-4209-8AED-03E856789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8387" y="30142"/>
            <a:ext cx="5532120" cy="533263"/>
          </a:xfrm>
        </p:spPr>
        <p:txBody>
          <a:bodyPr>
            <a:noAutofit/>
          </a:bodyPr>
          <a:lstStyle/>
          <a:p>
            <a:r>
              <a:rPr lang="en-US" sz="2900" dirty="0"/>
              <a:t>ESR Beam Position Monitors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FCA66-48D9-455E-BE2C-4F57147AB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1" name="Picture 8">
            <a:extLst>
              <a:ext uri="{FF2B5EF4-FFF2-40B4-BE49-F238E27FC236}">
                <a16:creationId xmlns:a16="http://schemas.microsoft.com/office/drawing/2014/main" id="{3D34D823-F5B0-477A-9C51-FF03402FE1D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193508" y="1295702"/>
            <a:ext cx="2243377" cy="1556501"/>
          </a:xfrm>
          <a:prstGeom prst="rect">
            <a:avLst/>
          </a:prstGeom>
          <a:ln>
            <a:noFill/>
          </a:ln>
        </p:spPr>
      </p:pic>
      <p:sp>
        <p:nvSpPr>
          <p:cNvPr id="12" name="CustomShape 3">
            <a:extLst>
              <a:ext uri="{FF2B5EF4-FFF2-40B4-BE49-F238E27FC236}">
                <a16:creationId xmlns:a16="http://schemas.microsoft.com/office/drawing/2014/main" id="{0238DD7E-58BC-4691-A0B7-5CF22006E043}"/>
              </a:ext>
            </a:extLst>
          </p:cNvPr>
          <p:cNvSpPr/>
          <p:nvPr/>
        </p:nvSpPr>
        <p:spPr>
          <a:xfrm>
            <a:off x="2361262" y="2779804"/>
            <a:ext cx="1987307" cy="5926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NSLS-II SR LA BPM</a:t>
            </a: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Assembly cross section</a:t>
            </a:r>
            <a:endParaRPr lang="en-US" sz="12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>
              <a:lnSpc>
                <a:spcPct val="100000"/>
              </a:lnSpc>
            </a:pPr>
            <a:endParaRPr lang="en-US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" name="Picture 7" descr="image001">
            <a:extLst>
              <a:ext uri="{FF2B5EF4-FFF2-40B4-BE49-F238E27FC236}">
                <a16:creationId xmlns:a16="http://schemas.microsoft.com/office/drawing/2014/main" id="{D0F55CA2-7D60-4352-9A8F-66EB227D2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05" y="1433669"/>
            <a:ext cx="1507754" cy="135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ustomShape 8">
            <a:extLst>
              <a:ext uri="{FF2B5EF4-FFF2-40B4-BE49-F238E27FC236}">
                <a16:creationId xmlns:a16="http://schemas.microsoft.com/office/drawing/2014/main" id="{D8E804B3-F082-4EF5-B58F-CB674BCE7EAB}"/>
              </a:ext>
            </a:extLst>
          </p:cNvPr>
          <p:cNvSpPr/>
          <p:nvPr/>
        </p:nvSpPr>
        <p:spPr>
          <a:xfrm>
            <a:off x="384874" y="2810121"/>
            <a:ext cx="1896130" cy="57672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NSLS-II Large Aperture BPM 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pick-up, dual 7mm buttons</a:t>
            </a:r>
            <a:endParaRPr lang="en-US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CustomShape 8">
            <a:extLst>
              <a:ext uri="{FF2B5EF4-FFF2-40B4-BE49-F238E27FC236}">
                <a16:creationId xmlns:a16="http://schemas.microsoft.com/office/drawing/2014/main" id="{BEE4F1BE-20F6-4E9E-B8BE-D70DBFE41F08}"/>
              </a:ext>
            </a:extLst>
          </p:cNvPr>
          <p:cNvSpPr/>
          <p:nvPr/>
        </p:nvSpPr>
        <p:spPr>
          <a:xfrm>
            <a:off x="212825" y="5797861"/>
            <a:ext cx="1456788" cy="4403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ESR vacuum </a:t>
            </a:r>
          </a:p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chamber model</a:t>
            </a:r>
            <a:endParaRPr lang="en-US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B5D704-9AA8-49EF-A6F0-BE5F4E27775B}"/>
              </a:ext>
            </a:extLst>
          </p:cNvPr>
          <p:cNvSpPr txBox="1"/>
          <p:nvPr/>
        </p:nvSpPr>
        <p:spPr>
          <a:xfrm>
            <a:off x="33660" y="510339"/>
            <a:ext cx="5681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494 ESR BPMs, one per quad, 36 x 80 mm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 and estimate based on NSLS-II Large-Aperture button BPM pick-up.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F41B078-836A-4C09-A618-CA4750C3F99C}"/>
              </a:ext>
            </a:extLst>
          </p:cNvPr>
          <p:cNvSpPr/>
          <p:nvPr/>
        </p:nvSpPr>
        <p:spPr>
          <a:xfrm>
            <a:off x="5715114" y="769425"/>
            <a:ext cx="3386235" cy="5665220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ustomShape 6">
            <a:extLst>
              <a:ext uri="{FF2B5EF4-FFF2-40B4-BE49-F238E27FC236}">
                <a16:creationId xmlns:a16="http://schemas.microsoft.com/office/drawing/2014/main" id="{6C4A33CD-8390-4183-B666-F63BED3F3E76}"/>
              </a:ext>
            </a:extLst>
          </p:cNvPr>
          <p:cNvSpPr/>
          <p:nvPr/>
        </p:nvSpPr>
        <p:spPr>
          <a:xfrm>
            <a:off x="5834038" y="921807"/>
            <a:ext cx="3267311" cy="8054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/>
          <a:lstStyle/>
          <a:p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All EIC BPM electronics will be based on a </a:t>
            </a: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revised version of the BNL d</a:t>
            </a: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esigned </a:t>
            </a: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V301 VME modules to meet </a:t>
            </a: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EIC</a:t>
            </a: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spec’s</a:t>
            </a:r>
          </a:p>
        </p:txBody>
      </p:sp>
      <p:sp>
        <p:nvSpPr>
          <p:cNvPr id="26" name="CustomShape 6">
            <a:extLst>
              <a:ext uri="{FF2B5EF4-FFF2-40B4-BE49-F238E27FC236}">
                <a16:creationId xmlns:a16="http://schemas.microsoft.com/office/drawing/2014/main" id="{B8EBD53E-2073-4B6F-B223-1EDBC376F6FF}"/>
              </a:ext>
            </a:extLst>
          </p:cNvPr>
          <p:cNvSpPr/>
          <p:nvPr/>
        </p:nvSpPr>
        <p:spPr>
          <a:xfrm>
            <a:off x="5961947" y="3331889"/>
            <a:ext cx="3139402" cy="5073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/>
          <a:lstStyle/>
          <a:p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Successfully Used at </a:t>
            </a: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LER</a:t>
            </a: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eC, CeC and</a:t>
            </a:r>
            <a:endParaRPr lang="en-US" dirty="0">
              <a:cs typeface="Calibri"/>
            </a:endParaRPr>
          </a:p>
          <a:p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 CBETA at Cornell</a:t>
            </a:r>
            <a:endParaRPr lang="en-US" dirty="0"/>
          </a:p>
        </p:txBody>
      </p:sp>
      <p:sp>
        <p:nvSpPr>
          <p:cNvPr id="27" name="CustomShape 6">
            <a:extLst>
              <a:ext uri="{FF2B5EF4-FFF2-40B4-BE49-F238E27FC236}">
                <a16:creationId xmlns:a16="http://schemas.microsoft.com/office/drawing/2014/main" id="{44F7DA9C-53E3-47E3-B3B6-3B4CBF550423}"/>
              </a:ext>
            </a:extLst>
          </p:cNvPr>
          <p:cNvSpPr/>
          <p:nvPr/>
        </p:nvSpPr>
        <p:spPr>
          <a:xfrm>
            <a:off x="5994466" y="6119229"/>
            <a:ext cx="3078951" cy="2828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BPM electronics in VME chassis, 15 per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81B33B2-362D-43B7-BE7B-8EFB1B1D30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4917" y="1745411"/>
            <a:ext cx="2635874" cy="149934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1B8C1EF-1E3A-41EF-BFA5-BC01B87F38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8280" y="3898097"/>
            <a:ext cx="2900413" cy="21622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78F740-AEB5-384D-89B9-D3B9A1611F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6894" y="4222370"/>
            <a:ext cx="3155480" cy="1793202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2CD5F7F-FF1B-AD4B-AAD1-DC08497FAD30}"/>
              </a:ext>
            </a:extLst>
          </p:cNvPr>
          <p:cNvCxnSpPr>
            <a:cxnSpLocks/>
          </p:cNvCxnSpPr>
          <p:nvPr/>
        </p:nvCxnSpPr>
        <p:spPr>
          <a:xfrm flipH="1">
            <a:off x="2132414" y="3954663"/>
            <a:ext cx="1078983" cy="48973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25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CustomShape 1"/>
          <p:cNvSpPr/>
          <p:nvPr/>
        </p:nvSpPr>
        <p:spPr>
          <a:xfrm>
            <a:off x="1634099" y="0"/>
            <a:ext cx="5389001" cy="6189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0000" tIns="81280" rIns="80000" bIns="81280" anchor="ctr"/>
          <a:lstStyle/>
          <a:p>
            <a:pPr>
              <a:lnSpc>
                <a:spcPct val="100000"/>
              </a:lnSpc>
            </a:pPr>
            <a:r>
              <a:rPr lang="en-US" sz="29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ESR Transverse </a:t>
            </a:r>
            <a:r>
              <a:rPr lang="en-US" sz="2900" spc="-1" dirty="0" err="1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BbB</a:t>
            </a:r>
            <a:r>
              <a:rPr lang="en-US" sz="2900" spc="-1" dirty="0">
                <a:solidFill>
                  <a:schemeClr val="accent5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Feedback</a:t>
            </a:r>
            <a:endParaRPr lang="en-US" sz="2900" spc="-1" dirty="0">
              <a:solidFill>
                <a:schemeClr val="accent5">
                  <a:lumMod val="50000"/>
                </a:schemeClr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97417" y="550108"/>
            <a:ext cx="7848458" cy="190515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085850" indent="-228600" algn="l" rtl="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428750" indent="-228600" algn="l" rtl="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771650" indent="-228600" algn="l" rtl="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228850" indent="-228600" algn="l" rtl="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686050" indent="-228600" algn="l" rtl="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143250" indent="-228600" algn="l" rtl="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600450" indent="-228600" algn="l" rtl="0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Detector: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beam position monitor (BPM) with good sensitivity, at a location with large beta, zero dispersion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Signal processing unit: both commercial products (I-Tech,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DimTel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and and in-house design possible</a:t>
            </a:r>
          </a:p>
          <a:p>
            <a:r>
              <a:rPr lang="en-US" sz="1400" kern="0" dirty="0">
                <a:latin typeface="Arial" panose="020B0604020202020204" pitchFamily="34" charset="0"/>
                <a:cs typeface="Arial" panose="020B0604020202020204" pitchFamily="34" charset="0"/>
              </a:rPr>
              <a:t>Kicker: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 strip-line kicker (~1m) with high shunt impedance, good matching to avoid reflected power back to the RF PA.  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0FE619E-8E90-4986-9DD6-7761EB29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728E82D-7B61-9B49-BDA5-D88968F2C7C0}"/>
              </a:ext>
            </a:extLst>
          </p:cNvPr>
          <p:cNvSpPr txBox="1">
            <a:spLocks/>
          </p:cNvSpPr>
          <p:nvPr/>
        </p:nvSpPr>
        <p:spPr>
          <a:xfrm>
            <a:off x="1521847" y="2283640"/>
            <a:ext cx="5613503" cy="47724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2900" dirty="0">
                <a:solidFill>
                  <a:schemeClr val="accent5">
                    <a:lumMod val="50000"/>
                  </a:schemeClr>
                </a:solidFill>
              </a:rPr>
              <a:t>ESR Longitudinal </a:t>
            </a:r>
            <a:r>
              <a:rPr lang="en-US" sz="2900" dirty="0" err="1">
                <a:solidFill>
                  <a:schemeClr val="accent5">
                    <a:lumMod val="50000"/>
                  </a:schemeClr>
                </a:solidFill>
              </a:rPr>
              <a:t>BbB</a:t>
            </a:r>
            <a:r>
              <a:rPr lang="en-US" sz="2900" dirty="0">
                <a:solidFill>
                  <a:schemeClr val="accent5">
                    <a:lumMod val="50000"/>
                  </a:schemeClr>
                </a:solidFill>
              </a:rPr>
              <a:t> Feedback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4F10BE9-F1D6-244F-8A52-43BE6B9E208A}"/>
              </a:ext>
            </a:extLst>
          </p:cNvPr>
          <p:cNvSpPr txBox="1">
            <a:spLocks/>
          </p:cNvSpPr>
          <p:nvPr/>
        </p:nvSpPr>
        <p:spPr>
          <a:xfrm>
            <a:off x="458691" y="2749021"/>
            <a:ext cx="7941733" cy="15181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sz="1400" dirty="0"/>
              <a:t>Detector: BPM sum signal, horizontal position measured by BPM at dispersive location or phase measurement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Signal processing unit: FPGA-based unit, </a:t>
            </a:r>
            <a:r>
              <a:rPr lang="en-US" sz="1400" dirty="0" err="1"/>
              <a:t>DimTel</a:t>
            </a:r>
            <a:r>
              <a:rPr lang="en-US" sz="1400" dirty="0"/>
              <a:t> provides transverse and longitudinal in the same box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Kicker: Considering using a similar cavity kicker design that was developed at DA</a:t>
            </a:r>
            <a:r>
              <a:rPr lang="el-GR" sz="1400" dirty="0"/>
              <a:t>Φ</a:t>
            </a:r>
            <a:r>
              <a:rPr lang="en-US" sz="1400" dirty="0"/>
              <a:t>NE 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id="{F0C84000-9B1D-0342-ACAA-A883FFAE5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957" y="4597488"/>
            <a:ext cx="2530405" cy="121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3C39540F-BFD5-1944-8BA2-5D494C42D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957" y="5766651"/>
            <a:ext cx="2636519" cy="942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55536345-7F7A-9D46-BD62-8E24C96EB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17" y="4440130"/>
            <a:ext cx="5504603" cy="194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73AF5-0E5F-47A8-8E06-CCF8C4319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9723" y="-2107"/>
            <a:ext cx="5804234" cy="549274"/>
          </a:xfrm>
        </p:spPr>
        <p:txBody>
          <a:bodyPr>
            <a:normAutofit/>
          </a:bodyPr>
          <a:lstStyle/>
          <a:p>
            <a:r>
              <a:rPr lang="en-US" sz="2900" dirty="0"/>
              <a:t>IR Instrumentation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A8E7A-8EDC-464A-BE99-F6A623E76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885" y="514477"/>
            <a:ext cx="8451030" cy="2739502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/>
              <a:t>Beam Position Monitors:</a:t>
            </a:r>
          </a:p>
          <a:p>
            <a:pPr lvl="1"/>
            <a:r>
              <a:rPr lang="en-US" sz="1800" dirty="0"/>
              <a:t>Dual plane button pick-ups 	</a:t>
            </a:r>
          </a:p>
          <a:p>
            <a:pPr lvl="1"/>
            <a:r>
              <a:rPr lang="en-US" sz="1800" dirty="0"/>
              <a:t>Position precision TBD, 1-28nC bunch charge range</a:t>
            </a:r>
          </a:p>
          <a:p>
            <a:pPr lvl="1"/>
            <a:r>
              <a:rPr lang="en-US" sz="1800" dirty="0"/>
              <a:t>Some BPMs near IP might not have symmetrical chambers</a:t>
            </a:r>
          </a:p>
          <a:p>
            <a:pPr lvl="1"/>
            <a:r>
              <a:rPr lang="en-US" sz="1800" dirty="0"/>
              <a:t>Special BPM pick-up near IP with wide band electronics to measure hadron crab tilt</a:t>
            </a:r>
          </a:p>
          <a:p>
            <a:r>
              <a:rPr lang="en-US" sz="1800" dirty="0"/>
              <a:t>Beam Loss Monitors:</a:t>
            </a:r>
          </a:p>
          <a:p>
            <a:pPr lvl="1"/>
            <a:r>
              <a:rPr lang="en-US" sz="1800" dirty="0"/>
              <a:t>Ion Chambers, PMT/Scintillator, Pin Diodes distributed a critical locations</a:t>
            </a:r>
          </a:p>
          <a:p>
            <a:pPr lvl="1"/>
            <a:r>
              <a:rPr lang="en-US" sz="1800" dirty="0"/>
              <a:t>Beam pipe temperature </a:t>
            </a:r>
          </a:p>
          <a:p>
            <a:r>
              <a:rPr lang="en-US" sz="1800" dirty="0"/>
              <a:t>Orbit Correction near the IP:</a:t>
            </a:r>
          </a:p>
          <a:p>
            <a:pPr lvl="1"/>
            <a:r>
              <a:rPr lang="en-US" sz="1800" dirty="0"/>
              <a:t>BPMs and corrector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42F89-29CD-45C3-A2D8-9A2453E06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500825"/>
            <a:ext cx="74377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A649E5-F4A9-4E9D-ABB5-8999E7C72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70" y="3346312"/>
            <a:ext cx="7149830" cy="33370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B1C59E-7430-0649-95BE-BFC6A60A21CF}"/>
              </a:ext>
            </a:extLst>
          </p:cNvPr>
          <p:cNvSpPr txBox="1"/>
          <p:nvPr/>
        </p:nvSpPr>
        <p:spPr>
          <a:xfrm>
            <a:off x="2853957" y="3161646"/>
            <a:ext cx="292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EIC Interaction Region Layout</a:t>
            </a:r>
          </a:p>
        </p:txBody>
      </p:sp>
    </p:spTree>
    <p:extLst>
      <p:ext uri="{BB962C8B-B14F-4D97-AF65-F5344CB8AC3E}">
        <p14:creationId xmlns:p14="http://schemas.microsoft.com/office/powerpoint/2010/main" val="1138309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8FEA807-DCB0-464A-A8A6-42EA61B5FAC7}"/>
              </a:ext>
            </a:extLst>
          </p:cNvPr>
          <p:cNvSpPr/>
          <p:nvPr/>
        </p:nvSpPr>
        <p:spPr>
          <a:xfrm>
            <a:off x="167458" y="2360689"/>
            <a:ext cx="2076376" cy="7386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E0363393-8F59-4F00-8A6E-D2EB5B9C95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63574" y="180976"/>
          <a:ext cx="4162425" cy="542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" name="Worksheet" r:id="rId3" imgW="4162478" imgH="5429160" progId="Excel.Sheet.12">
                  <p:embed/>
                </p:oleObj>
              </mc:Choice>
              <mc:Fallback>
                <p:oleObj name="Worksheet" r:id="rId3" imgW="4162478" imgH="5429160" progId="Excel.Sheet.12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E0363393-8F59-4F00-8A6E-D2EB5B9C95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63574" y="180976"/>
                        <a:ext cx="4162425" cy="542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A28A8EA0-C632-4F95-810C-475723675368}"/>
              </a:ext>
            </a:extLst>
          </p:cNvPr>
          <p:cNvSpPr/>
          <p:nvPr/>
        </p:nvSpPr>
        <p:spPr>
          <a:xfrm>
            <a:off x="6819903" y="1739900"/>
            <a:ext cx="2253006" cy="457200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accent1">
                <a:shade val="50000"/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D467A4-E5FC-4398-BDE2-C40204ADDF22}"/>
              </a:ext>
            </a:extLst>
          </p:cNvPr>
          <p:cNvSpPr txBox="1"/>
          <p:nvPr/>
        </p:nvSpPr>
        <p:spPr>
          <a:xfrm>
            <a:off x="850824" y="5906744"/>
            <a:ext cx="134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EIC IR layout</a:t>
            </a:r>
          </a:p>
        </p:txBody>
      </p:sp>
      <p:sp>
        <p:nvSpPr>
          <p:cNvPr id="12" name="CustomShape 6">
            <a:extLst>
              <a:ext uri="{FF2B5EF4-FFF2-40B4-BE49-F238E27FC236}">
                <a16:creationId xmlns:a16="http://schemas.microsoft.com/office/drawing/2014/main" id="{45832D93-1593-4662-BD96-7ABF446FEF32}"/>
              </a:ext>
            </a:extLst>
          </p:cNvPr>
          <p:cNvSpPr/>
          <p:nvPr/>
        </p:nvSpPr>
        <p:spPr>
          <a:xfrm>
            <a:off x="6819902" y="1840319"/>
            <a:ext cx="2156638" cy="10151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BPM Electronics based on </a:t>
            </a: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next generation BNL </a:t>
            </a: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</a:t>
            </a: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esigned V301 VME </a:t>
            </a: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</a:t>
            </a: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odules.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EBFF1A-0325-4F27-A726-D83ABE8231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8884" y="3590345"/>
            <a:ext cx="2070151" cy="2552717"/>
          </a:xfrm>
          <a:prstGeom prst="rect">
            <a:avLst/>
          </a:prstGeom>
        </p:spPr>
      </p:pic>
      <p:sp>
        <p:nvSpPr>
          <p:cNvPr id="14" name="CustomShape 6">
            <a:extLst>
              <a:ext uri="{FF2B5EF4-FFF2-40B4-BE49-F238E27FC236}">
                <a16:creationId xmlns:a16="http://schemas.microsoft.com/office/drawing/2014/main" id="{C4D5C46D-36D5-42CB-B1FA-66867DE7EE0D}"/>
              </a:ext>
            </a:extLst>
          </p:cNvPr>
          <p:cNvSpPr/>
          <p:nvPr/>
        </p:nvSpPr>
        <p:spPr>
          <a:xfrm>
            <a:off x="6938884" y="3008826"/>
            <a:ext cx="1918389" cy="5562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Used at </a:t>
            </a: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LER</a:t>
            </a: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eC, CeC </a:t>
            </a: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and CBETA</a:t>
            </a:r>
          </a:p>
        </p:txBody>
      </p:sp>
      <p:sp>
        <p:nvSpPr>
          <p:cNvPr id="16" name="CustomShape 6">
            <a:extLst>
              <a:ext uri="{FF2B5EF4-FFF2-40B4-BE49-F238E27FC236}">
                <a16:creationId xmlns:a16="http://schemas.microsoft.com/office/drawing/2014/main" id="{F90B5E4C-52EB-4E91-A43C-44800CEAADB6}"/>
              </a:ext>
            </a:extLst>
          </p:cNvPr>
          <p:cNvSpPr/>
          <p:nvPr/>
        </p:nvSpPr>
        <p:spPr>
          <a:xfrm>
            <a:off x="8058848" y="5965683"/>
            <a:ext cx="917694" cy="2514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Michnoff et al</a:t>
            </a:r>
            <a:endParaRPr lang="en-US" sz="1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BB99B2-FDF6-4BFE-A840-24C29BB1BC9A}"/>
              </a:ext>
            </a:extLst>
          </p:cNvPr>
          <p:cNvSpPr/>
          <p:nvPr/>
        </p:nvSpPr>
        <p:spPr>
          <a:xfrm>
            <a:off x="0" y="26789"/>
            <a:ext cx="224383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30519D"/>
                </a:solidFill>
              </a:rPr>
              <a:t>IR BPMs</a:t>
            </a:r>
          </a:p>
          <a:p>
            <a:r>
              <a:rPr lang="en-US" dirty="0">
                <a:solidFill>
                  <a:srgbClr val="0070C0"/>
                </a:solidFill>
              </a:rPr>
              <a:t>-    Total = 78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Cover 2 beamlines (e &amp; h), +/- 125m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19B02B-9600-4DB8-BCE6-73E5795FCA5D}"/>
              </a:ext>
            </a:extLst>
          </p:cNvPr>
          <p:cNvSpPr txBox="1"/>
          <p:nvPr/>
        </p:nvSpPr>
        <p:spPr>
          <a:xfrm>
            <a:off x="167458" y="2360689"/>
            <a:ext cx="2170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15 IR hadron cold magnets with BPMs will be reused from elsewhere in RHIC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E066063-A9B3-4E11-B4F6-64C1F6219257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2337738" y="2207743"/>
            <a:ext cx="1613768" cy="348845"/>
          </a:xfrm>
          <a:prstGeom prst="straightConnector1">
            <a:avLst/>
          </a:prstGeom>
          <a:ln w="22225">
            <a:solidFill>
              <a:srgbClr val="FF0000"/>
            </a:solidFill>
            <a:headEnd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3527A9B6-FDFF-45B1-96AD-9921C77F828A}"/>
              </a:ext>
            </a:extLst>
          </p:cNvPr>
          <p:cNvSpPr/>
          <p:nvPr/>
        </p:nvSpPr>
        <p:spPr>
          <a:xfrm>
            <a:off x="3951506" y="1970865"/>
            <a:ext cx="1366943" cy="47375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82E464E-25EB-9E4B-ABE6-F669516B6F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01" y="4563915"/>
            <a:ext cx="3004854" cy="140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640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52" y="924916"/>
            <a:ext cx="8464950" cy="1684185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 Proven technology used for many years at C-AD.</a:t>
            </a:r>
          </a:p>
          <a:p>
            <a:pPr lvl="1"/>
            <a:r>
              <a:rPr lang="en-US" sz="1600" dirty="0"/>
              <a:t>10 RHIC style BLM ion chambers on each side of IR (20)</a:t>
            </a:r>
          </a:p>
          <a:p>
            <a:pPr lvl="1"/>
            <a:r>
              <a:rPr lang="en-US" sz="1600" dirty="0"/>
              <a:t>10 Pin Diode style Bergoz BLMs on each side of IR (20)</a:t>
            </a:r>
          </a:p>
          <a:p>
            <a:pPr lvl="1"/>
            <a:r>
              <a:rPr lang="en-US" sz="1600" dirty="0"/>
              <a:t>2 Paddle </a:t>
            </a:r>
            <a:r>
              <a:rPr lang="en-US" sz="1600" dirty="0" err="1"/>
              <a:t>Scint</a:t>
            </a:r>
            <a:r>
              <a:rPr lang="en-US" sz="1600" dirty="0"/>
              <a:t>/PMTs on each side of the detector (4) measure background levels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B702C7-CBA7-4E9E-8AF0-8C0BACC52A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94" t="4103"/>
          <a:stretch/>
        </p:blipFill>
        <p:spPr>
          <a:xfrm>
            <a:off x="4540816" y="4495723"/>
            <a:ext cx="3893950" cy="13552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932EF1-B170-414D-ACD5-C5113F4F4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14" y="4842176"/>
            <a:ext cx="3989202" cy="8194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05F32B-192A-4921-A71F-7E79A3369127}"/>
              </a:ext>
            </a:extLst>
          </p:cNvPr>
          <p:cNvSpPr txBox="1"/>
          <p:nvPr/>
        </p:nvSpPr>
        <p:spPr>
          <a:xfrm>
            <a:off x="104147" y="4219247"/>
            <a:ext cx="1653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Hadron Crab Cavities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B0ABFD-3780-46F3-91D8-7B6B03E8C050}"/>
              </a:ext>
            </a:extLst>
          </p:cNvPr>
          <p:cNvSpPr txBox="1"/>
          <p:nvPr/>
        </p:nvSpPr>
        <p:spPr>
          <a:xfrm>
            <a:off x="1020609" y="4446156"/>
            <a:ext cx="14065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Hadron Beamline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3C3FB2-6840-4534-AA5A-2231994B8366}"/>
              </a:ext>
            </a:extLst>
          </p:cNvPr>
          <p:cNvSpPr txBox="1"/>
          <p:nvPr/>
        </p:nvSpPr>
        <p:spPr>
          <a:xfrm>
            <a:off x="597326" y="5718131"/>
            <a:ext cx="16896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e-Storage Crab Cavity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7F99D3-FAA8-4F0C-AB29-EFD7813C3AAE}"/>
              </a:ext>
            </a:extLst>
          </p:cNvPr>
          <p:cNvSpPr txBox="1"/>
          <p:nvPr/>
        </p:nvSpPr>
        <p:spPr>
          <a:xfrm>
            <a:off x="6844022" y="4226835"/>
            <a:ext cx="146905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electron Beamline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43E2D5-2BAF-4118-A91C-715098ACDD43}"/>
              </a:ext>
            </a:extLst>
          </p:cNvPr>
          <p:cNvSpPr txBox="1"/>
          <p:nvPr/>
        </p:nvSpPr>
        <p:spPr>
          <a:xfrm>
            <a:off x="4078310" y="5480039"/>
            <a:ext cx="8005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Detector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3F8980-8A29-48D7-A383-C0739358FA23}"/>
              </a:ext>
            </a:extLst>
          </p:cNvPr>
          <p:cNvSpPr txBox="1"/>
          <p:nvPr/>
        </p:nvSpPr>
        <p:spPr>
          <a:xfrm>
            <a:off x="2783910" y="4389859"/>
            <a:ext cx="134286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Rear SC Magnet </a:t>
            </a:r>
          </a:p>
          <a:p>
            <a:r>
              <a:rPr lang="en-US" sz="1350" dirty="0"/>
              <a:t>      System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D8A171-3B27-42AB-AF51-FD941160C45E}"/>
              </a:ext>
            </a:extLst>
          </p:cNvPr>
          <p:cNvSpPr txBox="1"/>
          <p:nvPr/>
        </p:nvSpPr>
        <p:spPr>
          <a:xfrm>
            <a:off x="5063713" y="4432417"/>
            <a:ext cx="160627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Forward SC Magnet </a:t>
            </a:r>
          </a:p>
          <a:p>
            <a:r>
              <a:rPr lang="en-US" sz="1350" dirty="0"/>
              <a:t>      System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82EC8B-D5AE-49CB-A64C-83F26C0E126F}"/>
              </a:ext>
            </a:extLst>
          </p:cNvPr>
          <p:cNvSpPr txBox="1"/>
          <p:nvPr/>
        </p:nvSpPr>
        <p:spPr>
          <a:xfrm>
            <a:off x="1881830" y="5524597"/>
            <a:ext cx="146905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electron Beamline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585F9B-71A5-4918-9526-4C92B394D794}"/>
              </a:ext>
            </a:extLst>
          </p:cNvPr>
          <p:cNvSpPr txBox="1"/>
          <p:nvPr/>
        </p:nvSpPr>
        <p:spPr>
          <a:xfrm>
            <a:off x="5471285" y="5550934"/>
            <a:ext cx="14065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Hadron Beamline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823EFC6-E8AE-47A4-9270-E288FA0F2DAE}"/>
              </a:ext>
            </a:extLst>
          </p:cNvPr>
          <p:cNvCxnSpPr/>
          <p:nvPr/>
        </p:nvCxnSpPr>
        <p:spPr>
          <a:xfrm flipV="1">
            <a:off x="3232114" y="5173369"/>
            <a:ext cx="223230" cy="397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30660E7-F862-4C35-84B7-166671C90412}"/>
              </a:ext>
            </a:extLst>
          </p:cNvPr>
          <p:cNvCxnSpPr/>
          <p:nvPr/>
        </p:nvCxnSpPr>
        <p:spPr>
          <a:xfrm flipH="1">
            <a:off x="6759748" y="4457220"/>
            <a:ext cx="580341" cy="634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A33F47-2BEE-48F2-8726-34264181DA88}"/>
              </a:ext>
            </a:extLst>
          </p:cNvPr>
          <p:cNvCxnSpPr/>
          <p:nvPr/>
        </p:nvCxnSpPr>
        <p:spPr>
          <a:xfrm flipV="1">
            <a:off x="5673138" y="5173369"/>
            <a:ext cx="0" cy="456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AE33BB1-488F-4209-924C-99963B195398}"/>
              </a:ext>
            </a:extLst>
          </p:cNvPr>
          <p:cNvCxnSpPr/>
          <p:nvPr/>
        </p:nvCxnSpPr>
        <p:spPr>
          <a:xfrm>
            <a:off x="1320594" y="4686332"/>
            <a:ext cx="299923" cy="404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062AB81-B28A-48A7-8FE8-ECC21F9F469B}"/>
              </a:ext>
            </a:extLst>
          </p:cNvPr>
          <p:cNvCxnSpPr>
            <a:cxnSpLocks/>
          </p:cNvCxnSpPr>
          <p:nvPr/>
        </p:nvCxnSpPr>
        <p:spPr>
          <a:xfrm>
            <a:off x="476456" y="4526917"/>
            <a:ext cx="215811" cy="564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CA86EB7-948F-4282-9CFE-0FD761F8C63E}"/>
              </a:ext>
            </a:extLst>
          </p:cNvPr>
          <p:cNvCxnSpPr/>
          <p:nvPr/>
        </p:nvCxnSpPr>
        <p:spPr>
          <a:xfrm flipV="1">
            <a:off x="1620517" y="5226395"/>
            <a:ext cx="463179" cy="547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08565C3-DDB1-4478-8661-6C54FBAA8B32}"/>
              </a:ext>
            </a:extLst>
          </p:cNvPr>
          <p:cNvSpPr txBox="1"/>
          <p:nvPr/>
        </p:nvSpPr>
        <p:spPr>
          <a:xfrm>
            <a:off x="6535940" y="5883537"/>
            <a:ext cx="1653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Hadron Crab Cavities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5C36FA6-C8A2-4DDD-BCF6-74C9CE31883B}"/>
              </a:ext>
            </a:extLst>
          </p:cNvPr>
          <p:cNvCxnSpPr>
            <a:cxnSpLocks/>
          </p:cNvCxnSpPr>
          <p:nvPr/>
        </p:nvCxnSpPr>
        <p:spPr>
          <a:xfrm flipV="1">
            <a:off x="7015584" y="5251913"/>
            <a:ext cx="117124" cy="616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File:Rhicblm4.jpg">
            <a:extLst>
              <a:ext uri="{FF2B5EF4-FFF2-40B4-BE49-F238E27FC236}">
                <a16:creationId xmlns:a16="http://schemas.microsoft.com/office/drawing/2014/main" id="{E9B64083-C0E4-4CCB-9DA5-1EC56001A1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79" r="19142" b="9782"/>
          <a:stretch/>
        </p:blipFill>
        <p:spPr bwMode="auto">
          <a:xfrm>
            <a:off x="369800" y="2340865"/>
            <a:ext cx="1922870" cy="135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D3BAD6A-019F-44ED-9A31-E1C7D9A39D3B}"/>
              </a:ext>
            </a:extLst>
          </p:cNvPr>
          <p:cNvSpPr/>
          <p:nvPr/>
        </p:nvSpPr>
        <p:spPr>
          <a:xfrm>
            <a:off x="406142" y="3682444"/>
            <a:ext cx="18501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RHIC style BLM Ion Chamber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54E116B-D3C9-4C93-B4B0-4A856B11EC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3723" y="2662664"/>
            <a:ext cx="1290254" cy="991393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11855CE4-CF5D-4C28-BF97-BF774F747F70}"/>
              </a:ext>
            </a:extLst>
          </p:cNvPr>
          <p:cNvSpPr/>
          <p:nvPr/>
        </p:nvSpPr>
        <p:spPr>
          <a:xfrm>
            <a:off x="3289345" y="3707621"/>
            <a:ext cx="15311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Bergoz Pin Diode BLMs 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A6AB321-334C-4CD3-954E-54F1745BAD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4739" y="2787969"/>
            <a:ext cx="1930027" cy="92488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21E6559-A165-4850-92DE-5657FBB5D4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7102396" y="882610"/>
            <a:ext cx="603189" cy="317751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C9C5AB8-116A-46B5-915F-6E7EA82CBF30}"/>
              </a:ext>
            </a:extLst>
          </p:cNvPr>
          <p:cNvSpPr/>
          <p:nvPr/>
        </p:nvSpPr>
        <p:spPr>
          <a:xfrm>
            <a:off x="6790104" y="3704585"/>
            <a:ext cx="11833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  </a:t>
            </a:r>
            <a:r>
              <a:rPr lang="en-US" sz="1100" dirty="0" err="1"/>
              <a:t>Scint</a:t>
            </a:r>
            <a:r>
              <a:rPr lang="en-US" sz="1100" dirty="0"/>
              <a:t>/PMT BLMs</a:t>
            </a:r>
          </a:p>
        </p:txBody>
      </p:sp>
      <p:pic>
        <p:nvPicPr>
          <p:cNvPr id="3076" name="Picture 4" descr="http://www.cadops.bnl.gov/AGS/Operations/docum/rhiclist_files/8z2y4.jpg">
            <a:extLst>
              <a:ext uri="{FF2B5EF4-FFF2-40B4-BE49-F238E27FC236}">
                <a16:creationId xmlns:a16="http://schemas.microsoft.com/office/drawing/2014/main" id="{61044139-44DD-4D80-90BB-8B53D4CF6E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742" t="12942" r="23375" b="5778"/>
          <a:stretch/>
        </p:blipFill>
        <p:spPr bwMode="auto">
          <a:xfrm rot="5400000">
            <a:off x="2336233" y="2202057"/>
            <a:ext cx="1894895" cy="106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8EEA1203-25EA-4979-B675-710A838AF8BB}"/>
              </a:ext>
            </a:extLst>
          </p:cNvPr>
          <p:cNvSpPr/>
          <p:nvPr/>
        </p:nvSpPr>
        <p:spPr>
          <a:xfrm>
            <a:off x="3052701" y="2692380"/>
            <a:ext cx="346443" cy="34973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187C55A-7B9D-45C0-BEDB-DF7B73718F50}"/>
              </a:ext>
            </a:extLst>
          </p:cNvPr>
          <p:cNvCxnSpPr>
            <a:cxnSpLocks/>
          </p:cNvCxnSpPr>
          <p:nvPr/>
        </p:nvCxnSpPr>
        <p:spPr>
          <a:xfrm>
            <a:off x="3455343" y="2867246"/>
            <a:ext cx="778380" cy="148669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27CCB948-C2D2-40CE-AE18-53B3EABA4AE5}"/>
              </a:ext>
            </a:extLst>
          </p:cNvPr>
          <p:cNvSpPr/>
          <p:nvPr/>
        </p:nvSpPr>
        <p:spPr>
          <a:xfrm>
            <a:off x="3117064" y="3111853"/>
            <a:ext cx="346443" cy="34973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28C85FA-355F-42BC-B4CA-D5B93AE2E2AA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3519706" y="3158361"/>
            <a:ext cx="714017" cy="136928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EB4FE7B-CE62-4D1B-895F-F6F7A151E678}"/>
              </a:ext>
            </a:extLst>
          </p:cNvPr>
          <p:cNvSpPr/>
          <p:nvPr/>
        </p:nvSpPr>
        <p:spPr>
          <a:xfrm>
            <a:off x="2679504" y="195530"/>
            <a:ext cx="3578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IR Beam Loss Monitors</a:t>
            </a:r>
          </a:p>
        </p:txBody>
      </p:sp>
    </p:spTree>
    <p:extLst>
      <p:ext uri="{BB962C8B-B14F-4D97-AF65-F5344CB8AC3E}">
        <p14:creationId xmlns:p14="http://schemas.microsoft.com/office/powerpoint/2010/main" val="3693724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8F5546-9AAC-491C-82B6-9BE03F55526F}"/>
              </a:ext>
            </a:extLst>
          </p:cNvPr>
          <p:cNvSpPr/>
          <p:nvPr/>
        </p:nvSpPr>
        <p:spPr>
          <a:xfrm>
            <a:off x="13869" y="891824"/>
            <a:ext cx="776494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Compensation for modulated beam-beam offsets at the IP due to mechanical </a:t>
            </a:r>
          </a:p>
          <a:p>
            <a:r>
              <a:rPr lang="en-US" dirty="0">
                <a:solidFill>
                  <a:srgbClr val="002060"/>
                </a:solidFill>
              </a:rPr>
              <a:t>	vibration of IR magnets at frequency range of 2 to 30 Hz.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16 sets of orbit correction magnets and power supplies.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Design based on existing RHIC 10 Hz feedback system.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12 electron, air-core steering magnets (8V + 4H)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4V Hadron, air-core steering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8E3F5F1D-9428-48A3-9623-9458081BE6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5" t="3912" r="20279" b="27418"/>
          <a:stretch/>
        </p:blipFill>
        <p:spPr bwMode="auto">
          <a:xfrm>
            <a:off x="970610" y="4681131"/>
            <a:ext cx="1653279" cy="14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8225694-BC99-47BE-AD90-EB2B4FCC2DF3}"/>
              </a:ext>
            </a:extLst>
          </p:cNvPr>
          <p:cNvSpPr/>
          <p:nvPr/>
        </p:nvSpPr>
        <p:spPr>
          <a:xfrm>
            <a:off x="994929" y="6081066"/>
            <a:ext cx="1711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Steel laminated core </a:t>
            </a:r>
          </a:p>
          <a:p>
            <a:r>
              <a:rPr lang="en-US" sz="1200" dirty="0"/>
              <a:t>magnet installed in RHIC</a:t>
            </a:r>
          </a:p>
        </p:txBody>
      </p:sp>
      <p:pic>
        <p:nvPicPr>
          <p:cNvPr id="17" name="Picture 17" descr="ML510withDAC.jpg">
            <a:extLst>
              <a:ext uri="{FF2B5EF4-FFF2-40B4-BE49-F238E27FC236}">
                <a16:creationId xmlns:a16="http://schemas.microsoft.com/office/drawing/2014/main" id="{F64B61C2-7A73-4376-BE4B-55D45A1421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041" y="2804688"/>
            <a:ext cx="1614745" cy="121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AB33336-6919-4737-9DD4-B987886B62CD}"/>
              </a:ext>
            </a:extLst>
          </p:cNvPr>
          <p:cNvSpPr/>
          <p:nvPr/>
        </p:nvSpPr>
        <p:spPr>
          <a:xfrm>
            <a:off x="3230541" y="4015747"/>
            <a:ext cx="1870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Digital to analog converter </a:t>
            </a:r>
          </a:p>
          <a:p>
            <a:r>
              <a:rPr lang="en-US" sz="1200" dirty="0"/>
              <a:t>Electronics, Xilinx ML-510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EBE8531D-77B9-452C-9F31-8A8AFA2AE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856" y="2804689"/>
            <a:ext cx="1663307" cy="12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1EC2E4F-8106-4EB8-AB26-CFFD2D3E8A17}"/>
              </a:ext>
            </a:extLst>
          </p:cNvPr>
          <p:cNvSpPr/>
          <p:nvPr/>
        </p:nvSpPr>
        <p:spPr>
          <a:xfrm>
            <a:off x="1373598" y="4000286"/>
            <a:ext cx="1471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RHIC BPM IFE board </a:t>
            </a:r>
          </a:p>
          <a:p>
            <a:r>
              <a:rPr lang="en-US" sz="1200" dirty="0"/>
              <a:t>with daughter card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9FF1C3D-7946-42F3-97F7-2F1E3C7FABA9}"/>
              </a:ext>
            </a:extLst>
          </p:cNvPr>
          <p:cNvSpPr/>
          <p:nvPr/>
        </p:nvSpPr>
        <p:spPr>
          <a:xfrm>
            <a:off x="3355455" y="5669575"/>
            <a:ext cx="1552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/>
              <a:t>Kepco</a:t>
            </a:r>
            <a:r>
              <a:rPr lang="en-US" sz="1200" dirty="0"/>
              <a:t> BOP-36-12M </a:t>
            </a:r>
          </a:p>
          <a:p>
            <a:r>
              <a:rPr lang="en-US" sz="1200" dirty="0"/>
              <a:t>Magnet Power Supply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5F49F3C-A0A0-47DC-95C1-3FDE26EA83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23" y="2628818"/>
            <a:ext cx="887055" cy="79796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22F8300-0DDA-42B5-8983-F884572251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23" y="3475560"/>
            <a:ext cx="914328" cy="82249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34F17588-12E2-4CC7-BA41-B3E163E0401F}"/>
              </a:ext>
            </a:extLst>
          </p:cNvPr>
          <p:cNvSpPr/>
          <p:nvPr/>
        </p:nvSpPr>
        <p:spPr>
          <a:xfrm>
            <a:off x="179895" y="4327200"/>
            <a:ext cx="7825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IR BPMs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5B25876-E885-4EDA-A610-E0AFCFDFF20D}"/>
              </a:ext>
            </a:extLst>
          </p:cNvPr>
          <p:cNvSpPr/>
          <p:nvPr/>
        </p:nvSpPr>
        <p:spPr>
          <a:xfrm>
            <a:off x="2426744" y="195338"/>
            <a:ext cx="3235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30519D"/>
                </a:solidFill>
              </a:rPr>
              <a:t>IR Orbit feedback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37BE5FA-F985-4674-931D-80A02F2D41D2}"/>
              </a:ext>
            </a:extLst>
          </p:cNvPr>
          <p:cNvCxnSpPr>
            <a:stCxn id="24" idx="3"/>
          </p:cNvCxnSpPr>
          <p:nvPr/>
        </p:nvCxnSpPr>
        <p:spPr>
          <a:xfrm>
            <a:off x="971978" y="3027800"/>
            <a:ext cx="256014" cy="139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6E7F1D2-08ED-4D8C-8ACE-1D4276991644}"/>
              </a:ext>
            </a:extLst>
          </p:cNvPr>
          <p:cNvCxnSpPr>
            <a:cxnSpLocks/>
          </p:cNvCxnSpPr>
          <p:nvPr/>
        </p:nvCxnSpPr>
        <p:spPr>
          <a:xfrm flipV="1">
            <a:off x="999251" y="3688944"/>
            <a:ext cx="256014" cy="140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B2EE03C-A469-4B51-81D3-09CAE96A0E74}"/>
              </a:ext>
            </a:extLst>
          </p:cNvPr>
          <p:cNvCxnSpPr>
            <a:cxnSpLocks/>
          </p:cNvCxnSpPr>
          <p:nvPr/>
        </p:nvCxnSpPr>
        <p:spPr>
          <a:xfrm>
            <a:off x="3034930" y="3292157"/>
            <a:ext cx="2488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C030D89-4F30-4D6D-B7E4-E73B9B59CAD9}"/>
              </a:ext>
            </a:extLst>
          </p:cNvPr>
          <p:cNvCxnSpPr>
            <a:cxnSpLocks/>
          </p:cNvCxnSpPr>
          <p:nvPr/>
        </p:nvCxnSpPr>
        <p:spPr>
          <a:xfrm>
            <a:off x="4115199" y="4539341"/>
            <a:ext cx="1" cy="491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A4027DF-690F-49CA-8978-43091B0D6008}"/>
              </a:ext>
            </a:extLst>
          </p:cNvPr>
          <p:cNvCxnSpPr>
            <a:cxnSpLocks/>
          </p:cNvCxnSpPr>
          <p:nvPr/>
        </p:nvCxnSpPr>
        <p:spPr>
          <a:xfrm flipH="1">
            <a:off x="2657440" y="5412651"/>
            <a:ext cx="610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B1C272C-69F1-4FB1-8F15-9F4850EDD3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4693" y="5066964"/>
            <a:ext cx="1614745" cy="5234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0AC23DD-7CBA-468E-A050-3BB46738CE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9880" y="2737371"/>
            <a:ext cx="3684225" cy="32288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FA77F9-6026-4448-A629-CD3260C30BD9}"/>
              </a:ext>
            </a:extLst>
          </p:cNvPr>
          <p:cNvSpPr txBox="1"/>
          <p:nvPr/>
        </p:nvSpPr>
        <p:spPr>
          <a:xfrm>
            <a:off x="5698413" y="2391648"/>
            <a:ext cx="3089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RHIC Orbit Feedback Off vs. On</a:t>
            </a:r>
          </a:p>
        </p:txBody>
      </p:sp>
    </p:spTree>
    <p:extLst>
      <p:ext uri="{BB962C8B-B14F-4D97-AF65-F5344CB8AC3E}">
        <p14:creationId xmlns:p14="http://schemas.microsoft.com/office/powerpoint/2010/main" val="2692636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D1359-FB7B-4EA9-83A4-CD06DF80D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7572" y="16569"/>
            <a:ext cx="4439320" cy="550718"/>
          </a:xfrm>
        </p:spPr>
        <p:txBody>
          <a:bodyPr>
            <a:normAutofit/>
          </a:bodyPr>
          <a:lstStyle/>
          <a:p>
            <a:r>
              <a:rPr lang="en-US" sz="2900" dirty="0"/>
              <a:t>Hadron Ring Diagnostics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CDD9F-9562-418C-A89F-E11B73B95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994" y="1037380"/>
            <a:ext cx="7886700" cy="414947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Instrumentation in the new hadron injection transfer line (IR6 to IR4)</a:t>
            </a:r>
          </a:p>
          <a:p>
            <a:pPr lvl="1"/>
            <a:r>
              <a:rPr lang="en-US" dirty="0"/>
              <a:t>2 CT’s, 6 Profile Monitors, 6 BPMs, 10 BLMs</a:t>
            </a:r>
          </a:p>
          <a:p>
            <a:r>
              <a:rPr lang="en-US" dirty="0"/>
              <a:t>New button BPM pick-ups and electronics </a:t>
            </a:r>
          </a:p>
          <a:p>
            <a:r>
              <a:rPr lang="en-US" dirty="0"/>
              <a:t>Ionization Profile Monitors Upgrade</a:t>
            </a:r>
          </a:p>
          <a:p>
            <a:pPr lvl="1"/>
            <a:r>
              <a:rPr lang="en-US" dirty="0"/>
              <a:t>Includes higher voltage bias and higher density MCP to improve performance</a:t>
            </a:r>
          </a:p>
          <a:p>
            <a:r>
              <a:rPr lang="en-US" dirty="0"/>
              <a:t>Wall Current Monitor Upgrade: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Replace existing resistive WCM with a wider band electro-optical detector that can resolve the 6cm (180ps) proton bunch length.</a:t>
            </a:r>
          </a:p>
          <a:p>
            <a:r>
              <a:rPr lang="en-US" dirty="0"/>
              <a:t>Multi-use strip-line kicker upgrades: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H &amp; V Tune meter kicker, Longitudinal damper, Injection damper, Gap cleaner</a:t>
            </a:r>
          </a:p>
          <a:p>
            <a:r>
              <a:rPr lang="en-US" dirty="0"/>
              <a:t>Base-band Tune System (BBQ) Upgrade: new kicker, pick-up, electronics</a:t>
            </a:r>
          </a:p>
          <a:p>
            <a:r>
              <a:rPr lang="en-US" dirty="0"/>
              <a:t>Beam Loss Monitors: use existing IC detectors, new electronics, pin-diodes</a:t>
            </a:r>
          </a:p>
          <a:p>
            <a:r>
              <a:rPr lang="en-US" dirty="0"/>
              <a:t>HF &amp; LF Schottky Upgrade: new pick-ups, electronics</a:t>
            </a:r>
          </a:p>
          <a:p>
            <a:r>
              <a:rPr lang="en-US" dirty="0"/>
              <a:t>Head-Tail Pick-up Upgrade: new pick-up</a:t>
            </a:r>
          </a:p>
          <a:p>
            <a:r>
              <a:rPr lang="en-US" dirty="0"/>
              <a:t>DCCT: upgrade detector and electronics (1 Amp beam current)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FDC51-6A06-4657-905E-96504FCC5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7E9D10-F24B-41B2-A00D-40D143291D1B}"/>
              </a:ext>
            </a:extLst>
          </p:cNvPr>
          <p:cNvSpPr txBox="1"/>
          <p:nvPr/>
        </p:nvSpPr>
        <p:spPr>
          <a:xfrm>
            <a:off x="1541121" y="5183272"/>
            <a:ext cx="5348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upgraded hadron ring beamline component upgrades include improved impedance characteristics.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D9F369-AA15-8740-8AFE-149DC5A27DBC}"/>
              </a:ext>
            </a:extLst>
          </p:cNvPr>
          <p:cNvSpPr txBox="1"/>
          <p:nvPr/>
        </p:nvSpPr>
        <p:spPr>
          <a:xfrm>
            <a:off x="1663751" y="567287"/>
            <a:ext cx="482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Upgrade most of the existing diagnostics systems </a:t>
            </a:r>
          </a:p>
        </p:txBody>
      </p:sp>
    </p:spTree>
    <p:extLst>
      <p:ext uri="{BB962C8B-B14F-4D97-AF65-F5344CB8AC3E}">
        <p14:creationId xmlns:p14="http://schemas.microsoft.com/office/powerpoint/2010/main" val="1812132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5180771-4628-4A64-B9D6-4B484342A577}"/>
              </a:ext>
            </a:extLst>
          </p:cNvPr>
          <p:cNvSpPr/>
          <p:nvPr/>
        </p:nvSpPr>
        <p:spPr>
          <a:xfrm>
            <a:off x="7210119" y="2653487"/>
            <a:ext cx="1893233" cy="3582925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BE5FD4-90B5-465E-A0B1-8368BE937D89}"/>
              </a:ext>
            </a:extLst>
          </p:cNvPr>
          <p:cNvSpPr/>
          <p:nvPr/>
        </p:nvSpPr>
        <p:spPr>
          <a:xfrm>
            <a:off x="4416533" y="2910833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A3FC9C-0294-47EA-A7CE-0C90FCF7E23F}"/>
              </a:ext>
            </a:extLst>
          </p:cNvPr>
          <p:cNvSpPr/>
          <p:nvPr/>
        </p:nvSpPr>
        <p:spPr>
          <a:xfrm>
            <a:off x="4416533" y="2910833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CB2FCC-EB73-4A95-B4F3-9BC9D7BB771D}"/>
              </a:ext>
            </a:extLst>
          </p:cNvPr>
          <p:cNvSpPr/>
          <p:nvPr/>
        </p:nvSpPr>
        <p:spPr>
          <a:xfrm>
            <a:off x="4416533" y="2910833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AE6EB7-8425-442B-A341-FC043814A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8103" y="33680"/>
            <a:ext cx="5091300" cy="5205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30519D"/>
                </a:solidFill>
              </a:rPr>
              <a:t>Hadron Ring BPM Upgrade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3494007-A5B0-4157-AAA8-97A74D07EF19}"/>
              </a:ext>
            </a:extLst>
          </p:cNvPr>
          <p:cNvSpPr txBox="1">
            <a:spLocks/>
          </p:cNvSpPr>
          <p:nvPr/>
        </p:nvSpPr>
        <p:spPr>
          <a:xfrm>
            <a:off x="219466" y="815080"/>
            <a:ext cx="8504656" cy="12363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To avoid heating of the cryogenic signal cables, the existing RHIC stripline BPMs will be shielded to minimize impedance; all Yellow Ring and one Blue sextant.</a:t>
            </a:r>
          </a:p>
          <a:p>
            <a:r>
              <a:rPr lang="en-US" sz="1400" dirty="0"/>
              <a:t>290 new button type BPMs will be installed in the hadron ring along the side shielded strip-line BPMs.</a:t>
            </a:r>
          </a:p>
          <a:p>
            <a:r>
              <a:rPr lang="en-US" sz="1400" dirty="0"/>
              <a:t>Replace existing Tefzel insulated rigid coax cryogenic cables with improved SiO</a:t>
            </a:r>
            <a:r>
              <a:rPr lang="en-US" sz="1400" baseline="-25000" dirty="0"/>
              <a:t>2</a:t>
            </a:r>
            <a:r>
              <a:rPr lang="en-US" sz="1400" dirty="0"/>
              <a:t> version, similar to what is used at LHC, quantity = 710.</a:t>
            </a:r>
          </a:p>
        </p:txBody>
      </p:sp>
      <p:pic>
        <p:nvPicPr>
          <p:cNvPr id="11" name="Picture 7">
            <a:extLst>
              <a:ext uri="{FF2B5EF4-FFF2-40B4-BE49-F238E27FC236}">
                <a16:creationId xmlns:a16="http://schemas.microsoft.com/office/drawing/2014/main" id="{5628330C-590E-4A0B-BBB6-266474A32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66" y="2200162"/>
            <a:ext cx="2052830" cy="1421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1C28FF-B9EA-43D9-B2A6-ACAE45C913AC}"/>
              </a:ext>
            </a:extLst>
          </p:cNvPr>
          <p:cNvSpPr txBox="1"/>
          <p:nvPr/>
        </p:nvSpPr>
        <p:spPr>
          <a:xfrm>
            <a:off x="82639" y="3611278"/>
            <a:ext cx="2296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Existing strip line BPM</a:t>
            </a:r>
          </a:p>
          <a:p>
            <a:pPr algn="ctr"/>
            <a:r>
              <a:rPr lang="en-US" sz="1400" dirty="0"/>
              <a:t>will be shielded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4A59077F-A389-4AA5-9C14-EB99949288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" r="44277"/>
          <a:stretch/>
        </p:blipFill>
        <p:spPr bwMode="auto">
          <a:xfrm>
            <a:off x="5447548" y="2078627"/>
            <a:ext cx="1355596" cy="132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AEFBF75-68E9-4B2B-B49F-E037B97FBE33}"/>
              </a:ext>
            </a:extLst>
          </p:cNvPr>
          <p:cNvSpPr txBox="1"/>
          <p:nvPr/>
        </p:nvSpPr>
        <p:spPr>
          <a:xfrm>
            <a:off x="4958005" y="3380812"/>
            <a:ext cx="2264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New BPM design, 69 mm ID, 11mm diameter buttons</a:t>
            </a:r>
          </a:p>
        </p:txBody>
      </p:sp>
      <p:sp>
        <p:nvSpPr>
          <p:cNvPr id="17" name="CustomShape 6">
            <a:extLst>
              <a:ext uri="{FF2B5EF4-FFF2-40B4-BE49-F238E27FC236}">
                <a16:creationId xmlns:a16="http://schemas.microsoft.com/office/drawing/2014/main" id="{17CAE61B-B2FF-4224-A11D-D41105EA878E}"/>
              </a:ext>
            </a:extLst>
          </p:cNvPr>
          <p:cNvSpPr/>
          <p:nvPr/>
        </p:nvSpPr>
        <p:spPr>
          <a:xfrm>
            <a:off x="7229678" y="4856620"/>
            <a:ext cx="1839711" cy="11023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BPM Electronics based </a:t>
            </a: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on next generation </a:t>
            </a: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BNL d</a:t>
            </a: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esigned V301 </a:t>
            </a: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VME modules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8887D89-0A77-4A57-AA07-64D4411D7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1902" y="2848489"/>
            <a:ext cx="1493155" cy="1841219"/>
          </a:xfrm>
          <a:prstGeom prst="rect">
            <a:avLst/>
          </a:prstGeom>
        </p:spPr>
      </p:pic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0A1D7557-75F9-4D48-A5C3-8F890FA00E4A}"/>
              </a:ext>
            </a:extLst>
          </p:cNvPr>
          <p:cNvSpPr txBox="1">
            <a:spLocks/>
          </p:cNvSpPr>
          <p:nvPr/>
        </p:nvSpPr>
        <p:spPr>
          <a:xfrm>
            <a:off x="3750513" y="631189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E91197-1744-427C-A4E6-BCFB7C9457C9}"/>
              </a:ext>
            </a:extLst>
          </p:cNvPr>
          <p:cNvSpPr txBox="1"/>
          <p:nvPr/>
        </p:nvSpPr>
        <p:spPr>
          <a:xfrm>
            <a:off x="1572726" y="390728"/>
            <a:ext cx="5570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New BPM pick-ups, cryo-cables, electronics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4784342-CCE4-45AE-B4D0-A38035FA14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06076" y="2249158"/>
            <a:ext cx="2052831" cy="81093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8985ADF-F404-407A-B9B4-D099CD2CAE95}"/>
              </a:ext>
            </a:extLst>
          </p:cNvPr>
          <p:cNvSpPr txBox="1"/>
          <p:nvPr/>
        </p:nvSpPr>
        <p:spPr>
          <a:xfrm>
            <a:off x="2246244" y="3082626"/>
            <a:ext cx="2818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Existing 12” bellow adjacent to strip line BPM that will be replaced with new button BPM and shorter bellows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8551164-147A-4A05-BE91-F3A2092825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7544" y="3893775"/>
            <a:ext cx="3171401" cy="17185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B3A6168-81BE-4994-BFA6-352B3CAD4123}"/>
              </a:ext>
            </a:extLst>
          </p:cNvPr>
          <p:cNvSpPr txBox="1"/>
          <p:nvPr/>
        </p:nvSpPr>
        <p:spPr>
          <a:xfrm>
            <a:off x="2246244" y="5625184"/>
            <a:ext cx="3528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Simulated BPM signals from a 5cm bunch, 3 X 10</a:t>
            </a:r>
            <a:r>
              <a:rPr lang="en-US" sz="1200" baseline="30000" dirty="0"/>
              <a:t>11</a:t>
            </a:r>
            <a:r>
              <a:rPr lang="en-US" sz="1200" dirty="0"/>
              <a:t> protons, offset +/- 10mm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939D3D-E20F-4E28-BB75-8F7056687AB0}"/>
              </a:ext>
            </a:extLst>
          </p:cNvPr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20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4C8E189-52E6-4F86-BADB-F557812E1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890" y="1107994"/>
            <a:ext cx="6164800" cy="32208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4082246" cy="456677"/>
          </a:xfrm>
        </p:spPr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931" y="1107994"/>
            <a:ext cx="7886700" cy="4351338"/>
          </a:xfrm>
        </p:spPr>
        <p:txBody>
          <a:bodyPr/>
          <a:lstStyle/>
          <a:p>
            <a:r>
              <a:rPr lang="en-US" dirty="0"/>
              <a:t>Electron Diagnostics</a:t>
            </a:r>
          </a:p>
          <a:p>
            <a:pPr lvl="1"/>
            <a:r>
              <a:rPr lang="en-US" dirty="0"/>
              <a:t>Pre-Injector</a:t>
            </a:r>
          </a:p>
          <a:p>
            <a:pPr lvl="1"/>
            <a:r>
              <a:rPr lang="en-US" dirty="0"/>
              <a:t>Transfer Lines</a:t>
            </a:r>
          </a:p>
          <a:p>
            <a:pPr lvl="1"/>
            <a:r>
              <a:rPr lang="en-US" dirty="0"/>
              <a:t>RCS</a:t>
            </a:r>
          </a:p>
          <a:p>
            <a:pPr lvl="1"/>
            <a:r>
              <a:rPr lang="en-US" dirty="0"/>
              <a:t>ESR</a:t>
            </a:r>
          </a:p>
          <a:p>
            <a:pPr lvl="1"/>
            <a:r>
              <a:rPr lang="en-US" dirty="0"/>
              <a:t>IR</a:t>
            </a:r>
          </a:p>
          <a:p>
            <a:r>
              <a:rPr lang="en-US" dirty="0"/>
              <a:t>Hadron Diagnostics</a:t>
            </a:r>
          </a:p>
          <a:p>
            <a:pPr lvl="1"/>
            <a:r>
              <a:rPr lang="en-US" dirty="0"/>
              <a:t>Upgrades to existing systems</a:t>
            </a:r>
          </a:p>
          <a:p>
            <a:r>
              <a:rPr lang="en-US" dirty="0"/>
              <a:t>Strong Hadron Cooling Diagnostics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FCEB32-5665-4078-9BAC-7F0C2CFC3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12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0EBD0E-28EC-6B42-893F-FCD87D98B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703" y="24859"/>
            <a:ext cx="7886700" cy="595573"/>
          </a:xfrm>
        </p:spPr>
        <p:txBody>
          <a:bodyPr>
            <a:normAutofit fontScale="90000"/>
          </a:bodyPr>
          <a:lstStyle/>
          <a:p>
            <a:r>
              <a:rPr lang="en-US" sz="2900" dirty="0"/>
              <a:t>EIC Strong Hadron Cooling Parameters &amp; Layout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48D3AAF-D29F-B74A-B165-84FD796009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684630"/>
              </p:ext>
            </p:extLst>
          </p:nvPr>
        </p:nvGraphicFramePr>
        <p:xfrm>
          <a:off x="1410511" y="606821"/>
          <a:ext cx="4790120" cy="2489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8232">
                  <a:extLst>
                    <a:ext uri="{9D8B030D-6E8A-4147-A177-3AD203B41FA5}">
                      <a16:colId xmlns:a16="http://schemas.microsoft.com/office/drawing/2014/main" val="1255667757"/>
                    </a:ext>
                  </a:extLst>
                </a:gridCol>
                <a:gridCol w="1721888">
                  <a:extLst>
                    <a:ext uri="{9D8B030D-6E8A-4147-A177-3AD203B41FA5}">
                      <a16:colId xmlns:a16="http://schemas.microsoft.com/office/drawing/2014/main" val="272803869"/>
                    </a:ext>
                  </a:extLst>
                </a:gridCol>
              </a:tblGrid>
              <a:tr h="248913">
                <a:tc>
                  <a:txBody>
                    <a:bodyPr/>
                    <a:lstStyle/>
                    <a:p>
                      <a:endParaRPr lang="en-US" sz="1100" b="0" i="0" dirty="0"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i="0" dirty="0">
                          <a:latin typeface="+mj-lt"/>
                        </a:rPr>
                        <a:t>Value</a:t>
                      </a:r>
                      <a:endParaRPr lang="en-US" sz="1100" b="0" i="0" dirty="0"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800476"/>
                  </a:ext>
                </a:extLst>
              </a:tr>
              <a:tr h="248913">
                <a:tc>
                  <a:txBody>
                    <a:bodyPr/>
                    <a:lstStyle/>
                    <a:p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Proton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energy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[GeV]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i="0" dirty="0">
                          <a:latin typeface="+mj-lt"/>
                        </a:rPr>
                        <a:t>275</a:t>
                      </a:r>
                      <a:endParaRPr lang="en-US" sz="1100" b="0" i="0" dirty="0"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693692"/>
                  </a:ext>
                </a:extLst>
              </a:tr>
              <a:tr h="248913">
                <a:tc>
                  <a:txBody>
                    <a:bodyPr/>
                    <a:lstStyle/>
                    <a:p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e-beam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energy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[MeV]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i="0" dirty="0">
                          <a:latin typeface="+mj-lt"/>
                        </a:rPr>
                        <a:t>150</a:t>
                      </a:r>
                      <a:endParaRPr lang="en-US" sz="1100" b="0" i="0" dirty="0"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0566092"/>
                  </a:ext>
                </a:extLst>
              </a:tr>
              <a:tr h="248913">
                <a:tc>
                  <a:txBody>
                    <a:bodyPr/>
                    <a:lstStyle/>
                    <a:p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e-beam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normalized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emittance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[mm-</a:t>
                      </a:r>
                      <a:r>
                        <a:rPr lang="en-US" altLang="zh-CN" sz="1100" b="0" i="0" dirty="0" err="1">
                          <a:solidFill>
                            <a:schemeClr val="bg1"/>
                          </a:solidFill>
                          <a:latin typeface="+mj-lt"/>
                        </a:rPr>
                        <a:t>mrad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]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i="0" dirty="0">
                          <a:latin typeface="+mj-lt"/>
                        </a:rPr>
                        <a:t>2.8</a:t>
                      </a:r>
                      <a:endParaRPr lang="en-US" sz="1100" b="0" i="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72712834"/>
                  </a:ext>
                </a:extLst>
              </a:tr>
              <a:tr h="248913">
                <a:tc>
                  <a:txBody>
                    <a:bodyPr/>
                    <a:lstStyle/>
                    <a:p>
                      <a:r>
                        <a:rPr 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e-beam rms beam size [mm[</a:t>
                      </a: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dirty="0">
                          <a:latin typeface="+mj-lt"/>
                        </a:rPr>
                        <a:t>0.7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7377910"/>
                  </a:ext>
                </a:extLst>
              </a:tr>
              <a:tr h="248913">
                <a:tc>
                  <a:txBody>
                    <a:bodyPr/>
                    <a:lstStyle/>
                    <a:p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e-beam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energy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spread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i="0" dirty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r>
                        <a:rPr lang="zh-CN" altLang="en-US" sz="1100" b="0" i="0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tx1"/>
                          </a:solidFill>
                          <a:latin typeface="+mj-lt"/>
                        </a:rPr>
                        <a:t>x</a:t>
                      </a:r>
                      <a:r>
                        <a:rPr lang="zh-CN" altLang="en-US" sz="1100" b="0" i="0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  <a:r>
                        <a:rPr lang="en-US" altLang="zh-CN" sz="1100" b="0" i="0" baseline="30000" dirty="0">
                          <a:solidFill>
                            <a:schemeClr val="tx1"/>
                          </a:solidFill>
                          <a:latin typeface="+mj-lt"/>
                        </a:rPr>
                        <a:t>-4</a:t>
                      </a:r>
                      <a:endParaRPr lang="en-US" sz="1100" b="0" i="0" baseline="30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97800798"/>
                  </a:ext>
                </a:extLst>
              </a:tr>
              <a:tr h="248913">
                <a:tc>
                  <a:txBody>
                    <a:bodyPr/>
                    <a:lstStyle/>
                    <a:p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Rep.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Freq.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[MHz]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i="0" baseline="0" dirty="0">
                          <a:solidFill>
                            <a:schemeClr val="tx1"/>
                          </a:solidFill>
                          <a:latin typeface="+mj-lt"/>
                        </a:rPr>
                        <a:t>98.5</a:t>
                      </a:r>
                      <a:endParaRPr lang="en-US" sz="1100" b="0" i="0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99939893"/>
                  </a:ext>
                </a:extLst>
              </a:tr>
              <a:tr h="2489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Average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electron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beam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current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[mA]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i="0" dirty="0">
                          <a:latin typeface="+mj-lt"/>
                        </a:rPr>
                        <a:t>120</a:t>
                      </a:r>
                      <a:endParaRPr lang="en-US" sz="1100" b="0" i="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9056539"/>
                  </a:ext>
                </a:extLst>
              </a:tr>
              <a:tr h="248913">
                <a:tc>
                  <a:txBody>
                    <a:bodyPr/>
                    <a:lstStyle/>
                    <a:p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Electron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beam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charge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[</a:t>
                      </a:r>
                      <a:r>
                        <a:rPr lang="en-US" altLang="zh-CN" sz="1100" b="0" i="0" dirty="0" err="1">
                          <a:solidFill>
                            <a:schemeClr val="bg1"/>
                          </a:solidFill>
                          <a:latin typeface="+mj-lt"/>
                        </a:rPr>
                        <a:t>nC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]</a:t>
                      </a:r>
                      <a:endParaRPr lang="en-US" sz="1100" b="0" i="0" baseline="-250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i="0" dirty="0">
                          <a:latin typeface="+mj-lt"/>
                        </a:rPr>
                        <a:t>1</a:t>
                      </a:r>
                      <a:endParaRPr lang="en-US" sz="1100" b="0" i="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17279134"/>
                  </a:ext>
                </a:extLst>
              </a:tr>
              <a:tr h="248913">
                <a:tc>
                  <a:txBody>
                    <a:bodyPr/>
                    <a:lstStyle/>
                    <a:p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Cooling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time</a:t>
                      </a:r>
                      <a:r>
                        <a:rPr lang="zh-CN" altLang="en-US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CN" sz="1100" b="0" i="0" dirty="0">
                          <a:solidFill>
                            <a:schemeClr val="bg1"/>
                          </a:solidFill>
                          <a:latin typeface="+mj-lt"/>
                        </a:rPr>
                        <a:t>[min]</a:t>
                      </a:r>
                      <a:endParaRPr lang="en-US" sz="1100" b="0" i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68580" marR="68580" marT="34290" marB="34290">
                    <a:solidFill>
                      <a:srgbClr val="2C41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i="0" dirty="0">
                          <a:solidFill>
                            <a:schemeClr val="tx1"/>
                          </a:solidFill>
                          <a:latin typeface="+mj-lt"/>
                        </a:rPr>
                        <a:t>50</a:t>
                      </a:r>
                      <a:endParaRPr lang="en-US" sz="1100" b="0" i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9948308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4F29D-A092-174D-9714-B4EED3F0A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895788-7509-415D-A4CE-546B1F896F1C}"/>
              </a:ext>
            </a:extLst>
          </p:cNvPr>
          <p:cNvSpPr txBox="1"/>
          <p:nvPr/>
        </p:nvSpPr>
        <p:spPr>
          <a:xfrm>
            <a:off x="6527260" y="5856051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 Wang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6798026-7FEB-4E86-99CE-816322D01BFF}"/>
              </a:ext>
            </a:extLst>
          </p:cNvPr>
          <p:cNvGrpSpPr/>
          <p:nvPr/>
        </p:nvGrpSpPr>
        <p:grpSpPr>
          <a:xfrm>
            <a:off x="221506" y="3429000"/>
            <a:ext cx="7638326" cy="1700039"/>
            <a:chOff x="1331572" y="1292763"/>
            <a:chExt cx="10184435" cy="226671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7B3BC1D-3316-42BE-9ECF-83ED952BCB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898" r="2290"/>
            <a:stretch/>
          </p:blipFill>
          <p:spPr>
            <a:xfrm>
              <a:off x="1331572" y="1292763"/>
              <a:ext cx="9918612" cy="2256099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4EA3C32-1D56-4215-8FE5-63B58975A88B}"/>
                </a:ext>
              </a:extLst>
            </p:cNvPr>
            <p:cNvSpPr/>
            <p:nvPr/>
          </p:nvSpPr>
          <p:spPr>
            <a:xfrm>
              <a:off x="5068957" y="2160768"/>
              <a:ext cx="45719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A5D56AB-8760-4F92-8135-8AAC45CCDEB6}"/>
                </a:ext>
              </a:extLst>
            </p:cNvPr>
            <p:cNvSpPr/>
            <p:nvPr/>
          </p:nvSpPr>
          <p:spPr>
            <a:xfrm>
              <a:off x="11018177" y="3189096"/>
              <a:ext cx="497830" cy="212196"/>
            </a:xfrm>
            <a:prstGeom prst="rect">
              <a:avLst/>
            </a:prstGeom>
            <a:solidFill>
              <a:schemeClr val="accent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325BDD8-E93E-4010-B123-38F48DF354D9}"/>
                </a:ext>
              </a:extLst>
            </p:cNvPr>
            <p:cNvSpPr/>
            <p:nvPr/>
          </p:nvSpPr>
          <p:spPr>
            <a:xfrm>
              <a:off x="10769599" y="3155631"/>
              <a:ext cx="248577" cy="348995"/>
            </a:xfrm>
            <a:prstGeom prst="rect">
              <a:avLst/>
            </a:prstGeom>
            <a:solidFill>
              <a:schemeClr val="accent4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5D44849-1230-4150-B5A7-E7AB29B6914D}"/>
                </a:ext>
              </a:extLst>
            </p:cNvPr>
            <p:cNvSpPr/>
            <p:nvPr/>
          </p:nvSpPr>
          <p:spPr>
            <a:xfrm>
              <a:off x="9300716" y="3020596"/>
              <a:ext cx="1450411" cy="348995"/>
            </a:xfrm>
            <a:prstGeom prst="rect">
              <a:avLst/>
            </a:prstGeom>
            <a:solidFill>
              <a:schemeClr val="accent6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32A369B8-28CB-4FDA-87D4-F3FDC407A859}"/>
                </a:ext>
              </a:extLst>
            </p:cNvPr>
            <p:cNvSpPr/>
            <p:nvPr/>
          </p:nvSpPr>
          <p:spPr>
            <a:xfrm>
              <a:off x="1546816" y="2279637"/>
              <a:ext cx="9204311" cy="1279844"/>
            </a:xfrm>
            <a:custGeom>
              <a:avLst/>
              <a:gdLst>
                <a:gd name="connsiteX0" fmla="*/ 2243976 w 9204311"/>
                <a:gd name="connsiteY0" fmla="*/ 0 h 1279844"/>
                <a:gd name="connsiteX1" fmla="*/ 6026483 w 9204311"/>
                <a:gd name="connsiteY1" fmla="*/ 0 h 1279844"/>
                <a:gd name="connsiteX2" fmla="*/ 7937519 w 9204311"/>
                <a:gd name="connsiteY2" fmla="*/ 1089953 h 1279844"/>
                <a:gd name="connsiteX3" fmla="*/ 9204311 w 9204311"/>
                <a:gd name="connsiteY3" fmla="*/ 1089953 h 1279844"/>
                <a:gd name="connsiteX4" fmla="*/ 9204311 w 9204311"/>
                <a:gd name="connsiteY4" fmla="*/ 1279844 h 1279844"/>
                <a:gd name="connsiteX5" fmla="*/ 8270459 w 9204311"/>
                <a:gd name="connsiteY5" fmla="*/ 1279844 h 1279844"/>
                <a:gd name="connsiteX6" fmla="*/ 7753900 w 9204311"/>
                <a:gd name="connsiteY6" fmla="*/ 1279844 h 1279844"/>
                <a:gd name="connsiteX7" fmla="*/ 0 w 9204311"/>
                <a:gd name="connsiteY7" fmla="*/ 1279844 h 1279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04311" h="1279844">
                  <a:moveTo>
                    <a:pt x="2243976" y="0"/>
                  </a:moveTo>
                  <a:lnTo>
                    <a:pt x="6026483" y="0"/>
                  </a:lnTo>
                  <a:lnTo>
                    <a:pt x="7937519" y="1089953"/>
                  </a:lnTo>
                  <a:lnTo>
                    <a:pt x="9204311" y="1089953"/>
                  </a:lnTo>
                  <a:lnTo>
                    <a:pt x="9204311" y="1279844"/>
                  </a:lnTo>
                  <a:lnTo>
                    <a:pt x="8270459" y="1279844"/>
                  </a:lnTo>
                  <a:lnTo>
                    <a:pt x="7753900" y="1279844"/>
                  </a:lnTo>
                  <a:lnTo>
                    <a:pt x="0" y="1279844"/>
                  </a:lnTo>
                  <a:close/>
                </a:path>
              </a:pathLst>
            </a:custGeom>
            <a:solidFill>
              <a:srgbClr val="7030A0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8921ADA-EA54-47E6-B1DE-614C103B9684}"/>
                </a:ext>
              </a:extLst>
            </p:cNvPr>
            <p:cNvSpPr/>
            <p:nvPr/>
          </p:nvSpPr>
          <p:spPr>
            <a:xfrm>
              <a:off x="3760736" y="1837003"/>
              <a:ext cx="3823853" cy="437670"/>
            </a:xfrm>
            <a:prstGeom prst="rect">
              <a:avLst/>
            </a:prstGeom>
            <a:solidFill>
              <a:srgbClr val="FF0000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8F9F55E-F159-4C5E-B744-380455B7E76C}"/>
              </a:ext>
            </a:extLst>
          </p:cNvPr>
          <p:cNvSpPr txBox="1"/>
          <p:nvPr/>
        </p:nvSpPr>
        <p:spPr>
          <a:xfrm>
            <a:off x="7677631" y="4258226"/>
            <a:ext cx="1492460" cy="300082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dirty="0"/>
              <a:t>Electron</a:t>
            </a:r>
            <a:r>
              <a:rPr lang="zh-CN" altLang="en-US" sz="1350" dirty="0"/>
              <a:t> </a:t>
            </a:r>
            <a:r>
              <a:rPr lang="en-US" altLang="zh-CN" sz="1350" dirty="0"/>
              <a:t>source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43780F-D351-4C4D-B2B2-1F4A9282063C}"/>
              </a:ext>
            </a:extLst>
          </p:cNvPr>
          <p:cNvSpPr txBox="1"/>
          <p:nvPr/>
        </p:nvSpPr>
        <p:spPr>
          <a:xfrm>
            <a:off x="6891515" y="5356032"/>
            <a:ext cx="1781321" cy="300082"/>
          </a:xfrm>
          <a:prstGeom prst="rect">
            <a:avLst/>
          </a:prstGeom>
          <a:solidFill>
            <a:schemeClr val="accent4"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dirty="0"/>
              <a:t>ERL</a:t>
            </a:r>
            <a:r>
              <a:rPr lang="zh-CN" altLang="en-US" sz="1350" dirty="0"/>
              <a:t> </a:t>
            </a:r>
            <a:r>
              <a:rPr lang="en-US" altLang="zh-CN" sz="1350" dirty="0"/>
              <a:t>merger (Zigzag)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73F57D-8D90-4308-BE2C-18566AFD929B}"/>
              </a:ext>
            </a:extLst>
          </p:cNvPr>
          <p:cNvSpPr txBox="1"/>
          <p:nvPr/>
        </p:nvSpPr>
        <p:spPr>
          <a:xfrm>
            <a:off x="2093100" y="5437476"/>
            <a:ext cx="3332964" cy="300082"/>
          </a:xfrm>
          <a:prstGeom prst="rect">
            <a:avLst/>
          </a:prstGeom>
          <a:solidFill>
            <a:srgbClr val="7030A0">
              <a:alpha val="28000"/>
            </a:srgbClr>
          </a:solidFill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dirty="0"/>
              <a:t>ERL</a:t>
            </a:r>
            <a:r>
              <a:rPr lang="zh-CN" altLang="en-US" sz="1350" dirty="0"/>
              <a:t> </a:t>
            </a:r>
            <a:r>
              <a:rPr lang="en-US" altLang="zh-CN" sz="1350" dirty="0"/>
              <a:t>High</a:t>
            </a:r>
            <a:r>
              <a:rPr lang="zh-CN" altLang="en-US" sz="1350" dirty="0"/>
              <a:t> </a:t>
            </a:r>
            <a:r>
              <a:rPr lang="en-US" altLang="zh-CN" sz="1350" dirty="0"/>
              <a:t>Energy</a:t>
            </a:r>
            <a:r>
              <a:rPr lang="zh-CN" altLang="en-US" sz="1350" dirty="0"/>
              <a:t> </a:t>
            </a:r>
            <a:r>
              <a:rPr lang="en-US" altLang="zh-CN" sz="1350" dirty="0"/>
              <a:t>beam</a:t>
            </a:r>
            <a:r>
              <a:rPr lang="zh-CN" altLang="en-US" sz="1350" dirty="0"/>
              <a:t> </a:t>
            </a:r>
            <a:r>
              <a:rPr lang="en-US" altLang="zh-CN" sz="1350" dirty="0"/>
              <a:t>transport(HEBT)</a:t>
            </a:r>
            <a:r>
              <a:rPr lang="zh-CN" altLang="en-US" sz="1350" dirty="0"/>
              <a:t>     </a:t>
            </a:r>
            <a:endParaRPr lang="en-US" sz="13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767B01-C7E3-4CA5-9597-49020160A30B}"/>
              </a:ext>
            </a:extLst>
          </p:cNvPr>
          <p:cNvSpPr txBox="1"/>
          <p:nvPr/>
        </p:nvSpPr>
        <p:spPr>
          <a:xfrm>
            <a:off x="5995715" y="3259569"/>
            <a:ext cx="2360454" cy="715581"/>
          </a:xfrm>
          <a:prstGeom prst="rect">
            <a:avLst/>
          </a:prstGeom>
          <a:solidFill>
            <a:schemeClr val="accent6"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dirty="0"/>
              <a:t>ERL</a:t>
            </a:r>
            <a:r>
              <a:rPr lang="zh-CN" altLang="en-US" sz="1350" dirty="0"/>
              <a:t> </a:t>
            </a:r>
            <a:r>
              <a:rPr lang="en-US" altLang="zh-CN" sz="1350" dirty="0"/>
              <a:t>RF</a:t>
            </a:r>
            <a:r>
              <a:rPr lang="zh-CN" altLang="en-US" sz="1350" dirty="0"/>
              <a:t> </a:t>
            </a:r>
            <a:r>
              <a:rPr lang="en-US" altLang="zh-CN" sz="1350" dirty="0"/>
              <a:t>system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dirty="0"/>
              <a:t>Bunch</a:t>
            </a:r>
            <a:r>
              <a:rPr lang="zh-CN" altLang="en-US" sz="1350" dirty="0"/>
              <a:t> </a:t>
            </a:r>
            <a:r>
              <a:rPr lang="en-US" altLang="zh-CN" sz="1350" dirty="0"/>
              <a:t>compressor,</a:t>
            </a:r>
            <a:r>
              <a:rPr lang="zh-CN" altLang="en-US" sz="1350" dirty="0"/>
              <a:t> </a:t>
            </a:r>
            <a:r>
              <a:rPr lang="en-US" altLang="zh-CN" sz="1350" dirty="0"/>
              <a:t>focusing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dirty="0"/>
              <a:t>Cryogenics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B391C2A-74DF-47AB-A9CE-E12C764A7BFA}"/>
              </a:ext>
            </a:extLst>
          </p:cNvPr>
          <p:cNvCxnSpPr>
            <a:stCxn id="16" idx="2"/>
            <a:endCxn id="11" idx="3"/>
          </p:cNvCxnSpPr>
          <p:nvPr/>
        </p:nvCxnSpPr>
        <p:spPr>
          <a:xfrm flipH="1">
            <a:off x="7859832" y="4558308"/>
            <a:ext cx="564029" cy="3725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DAA928E-56C5-4AFB-BDC6-06394A193410}"/>
              </a:ext>
            </a:extLst>
          </p:cNvPr>
          <p:cNvCxnSpPr>
            <a:cxnSpLocks/>
          </p:cNvCxnSpPr>
          <p:nvPr/>
        </p:nvCxnSpPr>
        <p:spPr>
          <a:xfrm flipH="1" flipV="1">
            <a:off x="7377273" y="5121076"/>
            <a:ext cx="307845" cy="182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6391B40-6F7B-44D9-BE09-C3FDE2FE1A94}"/>
              </a:ext>
            </a:extLst>
          </p:cNvPr>
          <p:cNvCxnSpPr>
            <a:cxnSpLocks/>
          </p:cNvCxnSpPr>
          <p:nvPr/>
        </p:nvCxnSpPr>
        <p:spPr>
          <a:xfrm flipH="1">
            <a:off x="6742268" y="4021224"/>
            <a:ext cx="71426" cy="7036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0A25F71-840A-4AD0-8E99-9B81BFFEBCF1}"/>
              </a:ext>
            </a:extLst>
          </p:cNvPr>
          <p:cNvCxnSpPr>
            <a:cxnSpLocks/>
          </p:cNvCxnSpPr>
          <p:nvPr/>
        </p:nvCxnSpPr>
        <p:spPr>
          <a:xfrm flipH="1" flipV="1">
            <a:off x="3477324" y="5132762"/>
            <a:ext cx="282258" cy="2656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751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DECA-4B59-4B50-9F28-AAA21015C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514" y="130869"/>
            <a:ext cx="8370971" cy="413708"/>
          </a:xfrm>
        </p:spPr>
        <p:txBody>
          <a:bodyPr>
            <a:noAutofit/>
          </a:bodyPr>
          <a:lstStyle/>
          <a:p>
            <a:r>
              <a:rPr lang="en-US" sz="2900" dirty="0"/>
              <a:t>Strong Hadron Cooling Diagnostics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92510-BB3B-46AC-A0F8-EC999A74E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112" y="1170466"/>
            <a:ext cx="8846050" cy="5110289"/>
          </a:xfrm>
        </p:spPr>
        <p:txBody>
          <a:bodyPr>
            <a:normAutofit fontScale="55000" lnSpcReduction="20000"/>
          </a:bodyPr>
          <a:lstStyle/>
          <a:p>
            <a:r>
              <a:rPr lang="en-US" sz="2900" dirty="0">
                <a:latin typeface="+mn-lt"/>
              </a:rPr>
              <a:t>Beam Position Monitors</a:t>
            </a:r>
          </a:p>
          <a:p>
            <a:pPr lvl="1"/>
            <a:r>
              <a:rPr lang="en-US" sz="2900" dirty="0">
                <a:latin typeface="+mn-lt"/>
              </a:rPr>
              <a:t>10 um precision, 100pc - 1nC bunch charge range</a:t>
            </a:r>
          </a:p>
          <a:p>
            <a:pPr lvl="1"/>
            <a:r>
              <a:rPr lang="en-US" sz="2900" dirty="0">
                <a:latin typeface="+mn-lt"/>
              </a:rPr>
              <a:t>Average position measurement</a:t>
            </a:r>
          </a:p>
          <a:p>
            <a:pPr lvl="1"/>
            <a:r>
              <a:rPr lang="en-US" sz="2900" dirty="0">
                <a:latin typeface="+mn-lt"/>
              </a:rPr>
              <a:t>Co-propagation transverse alignment (10u) of electron and ions in modulator and kicker</a:t>
            </a:r>
          </a:p>
          <a:p>
            <a:r>
              <a:rPr lang="en-US" sz="2900" dirty="0">
                <a:latin typeface="+mn-lt"/>
              </a:rPr>
              <a:t>Current monitors (for tuning &amp; MPS) (120mA beam, 1nC/bunch)</a:t>
            </a:r>
          </a:p>
          <a:p>
            <a:pPr lvl="1"/>
            <a:r>
              <a:rPr lang="en-US" sz="2900" dirty="0">
                <a:latin typeface="+mn-lt"/>
              </a:rPr>
              <a:t>DCCT, FCT, ICT, Faraday Cups</a:t>
            </a:r>
          </a:p>
          <a:p>
            <a:r>
              <a:rPr lang="en-US" sz="2900" dirty="0">
                <a:latin typeface="+mn-lt"/>
              </a:rPr>
              <a:t>Profile Monitors (throughout 400m beam line) (e-beam size – few mm’s)</a:t>
            </a:r>
          </a:p>
          <a:p>
            <a:pPr lvl="1"/>
            <a:r>
              <a:rPr lang="en-US" sz="2900" dirty="0">
                <a:latin typeface="+mn-lt"/>
              </a:rPr>
              <a:t>YAG/OTR – plunging transverse profiles</a:t>
            </a:r>
          </a:p>
          <a:p>
            <a:pPr lvl="1"/>
            <a:r>
              <a:rPr lang="en-US" sz="2900" dirty="0">
                <a:latin typeface="+mn-lt"/>
              </a:rPr>
              <a:t>SLM (streak camera – longitudinal profile –  expect 40ps bunch length)</a:t>
            </a:r>
          </a:p>
          <a:p>
            <a:pPr lvl="1"/>
            <a:r>
              <a:rPr lang="en-US" sz="2900" dirty="0">
                <a:latin typeface="+mn-lt"/>
              </a:rPr>
              <a:t>Emittance Slits, Wire scanners (expect electron rms normalized emittance 2.8um)</a:t>
            </a:r>
          </a:p>
          <a:p>
            <a:pPr lvl="1"/>
            <a:r>
              <a:rPr lang="en-US" sz="2900" dirty="0">
                <a:latin typeface="+mn-lt"/>
              </a:rPr>
              <a:t>Halo scrapers </a:t>
            </a:r>
          </a:p>
          <a:p>
            <a:r>
              <a:rPr lang="en-US" sz="2900" dirty="0">
                <a:latin typeface="+mn-lt"/>
              </a:rPr>
              <a:t>Beam Loss Monitors (for tuning &amp; MPS)</a:t>
            </a:r>
          </a:p>
          <a:p>
            <a:pPr lvl="1"/>
            <a:r>
              <a:rPr lang="en-US" sz="2900" dirty="0">
                <a:latin typeface="+mn-lt"/>
              </a:rPr>
              <a:t>PMT/Scintillators  &amp; Pin Diodes</a:t>
            </a:r>
          </a:p>
          <a:p>
            <a:pPr lvl="1"/>
            <a:r>
              <a:rPr lang="en-US" sz="2900" dirty="0">
                <a:latin typeface="+mn-lt"/>
              </a:rPr>
              <a:t>Beam pipe temperature</a:t>
            </a:r>
          </a:p>
          <a:p>
            <a:r>
              <a:rPr lang="en-US" sz="2900" dirty="0">
                <a:latin typeface="+mn-lt"/>
              </a:rPr>
              <a:t>Sliced energy spread measurement at 150 MeV (ensure &lt;10</a:t>
            </a:r>
            <a:r>
              <a:rPr lang="en-US" sz="2900" baseline="50000" dirty="0">
                <a:latin typeface="+mn-lt"/>
              </a:rPr>
              <a:t>-4</a:t>
            </a:r>
            <a:r>
              <a:rPr lang="en-US" sz="2900" dirty="0">
                <a:latin typeface="+mn-lt"/>
              </a:rPr>
              <a:t>)</a:t>
            </a:r>
          </a:p>
          <a:p>
            <a:r>
              <a:rPr lang="en-US" sz="2900" dirty="0">
                <a:latin typeface="+mn-lt"/>
              </a:rPr>
              <a:t>Electron &amp; Ion bunch longitudinal </a:t>
            </a:r>
            <a:r>
              <a:rPr lang="en-US" dirty="0"/>
              <a:t>relative alignment </a:t>
            </a:r>
          </a:p>
          <a:p>
            <a:pPr lvl="1"/>
            <a:r>
              <a:rPr lang="en-US" sz="2500" dirty="0"/>
              <a:t>1 micron stability of the longitudinal alignment (e.g. path length changes due to magnet field ripple)</a:t>
            </a:r>
          </a:p>
          <a:p>
            <a:r>
              <a:rPr lang="en-US" sz="2900" dirty="0">
                <a:latin typeface="+mn-lt"/>
              </a:rPr>
              <a:t>Energy Recovery Linac related diagnostics.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DB19AC-9A60-41B1-9174-CF73335A3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5835F7-87EC-40BE-8F6C-AF94948768AB}"/>
              </a:ext>
            </a:extLst>
          </p:cNvPr>
          <p:cNvSpPr txBox="1"/>
          <p:nvPr/>
        </p:nvSpPr>
        <p:spPr>
          <a:xfrm>
            <a:off x="966597" y="577244"/>
            <a:ext cx="7401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Utilize experience gained at LEReC and CeC PoP, possibly reuse some devices </a:t>
            </a:r>
          </a:p>
        </p:txBody>
      </p:sp>
    </p:spTree>
    <p:extLst>
      <p:ext uri="{BB962C8B-B14F-4D97-AF65-F5344CB8AC3E}">
        <p14:creationId xmlns:p14="http://schemas.microsoft.com/office/powerpoint/2010/main" val="30207899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F09ED-D58A-4230-9705-080D36A58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39" y="0"/>
            <a:ext cx="2096698" cy="555433"/>
          </a:xfrm>
        </p:spPr>
        <p:txBody>
          <a:bodyPr>
            <a:noAutofit/>
          </a:bodyPr>
          <a:lstStyle/>
          <a:p>
            <a:r>
              <a:rPr lang="en-US" sz="29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E4430-6432-4AE7-BDF4-39BAE2585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25" y="555433"/>
            <a:ext cx="8414036" cy="524921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900" dirty="0"/>
              <a:t>   </a:t>
            </a:r>
            <a:r>
              <a:rPr lang="en-US" sz="2300" dirty="0"/>
              <a:t>Most of the beam diagnostics are conventional and the methods have been employed here and at other facilities.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300" dirty="0"/>
              <a:t>   The following are diagnostics that we don’t presently have direct experience with at C-AD:</a:t>
            </a:r>
          </a:p>
          <a:p>
            <a:endParaRPr lang="en-US" sz="2000" dirty="0"/>
          </a:p>
          <a:p>
            <a:r>
              <a:rPr lang="en-US" sz="2600" dirty="0"/>
              <a:t>Synchrotron Light Monitors (RCS &amp; ESR) NSLS-II support</a:t>
            </a:r>
          </a:p>
          <a:p>
            <a:pPr lvl="1"/>
            <a:r>
              <a:rPr lang="en-US" sz="2200" dirty="0"/>
              <a:t>Longitudinal bunch parameters</a:t>
            </a:r>
          </a:p>
          <a:p>
            <a:pPr lvl="1"/>
            <a:r>
              <a:rPr lang="en-US" sz="2200" dirty="0"/>
              <a:t>Horizontal &amp; Vertical beam size (Double-slit Interferometer)</a:t>
            </a:r>
          </a:p>
          <a:p>
            <a:pPr lvl="1"/>
            <a:r>
              <a:rPr lang="en-US" sz="2200" dirty="0"/>
              <a:t>X-ray Pin Hole Monitor</a:t>
            </a:r>
          </a:p>
          <a:p>
            <a:r>
              <a:rPr lang="en-US" sz="2600" dirty="0"/>
              <a:t>Crab angle monitoring and feedback:</a:t>
            </a:r>
          </a:p>
          <a:p>
            <a:pPr lvl="1"/>
            <a:r>
              <a:rPr lang="en-US" sz="2200" dirty="0"/>
              <a:t>Hadron Storage Ring (E-O detector, fast BPM)</a:t>
            </a:r>
          </a:p>
          <a:p>
            <a:pPr lvl="2"/>
            <a:r>
              <a:rPr lang="en-US" sz="1800" dirty="0"/>
              <a:t>E-O detector prototype testing planned at CeC PoP next year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Electron Storage Ring (SLM)</a:t>
            </a:r>
          </a:p>
          <a:p>
            <a:r>
              <a:rPr lang="en-US" sz="2600" dirty="0"/>
              <a:t>ESR Transverse &amp; Longitudinal </a:t>
            </a:r>
            <a:r>
              <a:rPr lang="en-US" sz="2600" dirty="0" err="1"/>
              <a:t>BbB</a:t>
            </a:r>
            <a:r>
              <a:rPr lang="en-US" sz="2600" dirty="0"/>
              <a:t> feedback</a:t>
            </a:r>
          </a:p>
          <a:p>
            <a:r>
              <a:rPr lang="en-US" sz="2600" dirty="0"/>
              <a:t>Strong Hadron Cooling </a:t>
            </a:r>
          </a:p>
          <a:p>
            <a:pPr lvl="1"/>
            <a:r>
              <a:rPr lang="en-US" sz="2200" dirty="0"/>
              <a:t>Sliced energy spread measurement at 150 MeV (10</a:t>
            </a:r>
            <a:r>
              <a:rPr lang="en-US" sz="2200" baseline="50000" dirty="0"/>
              <a:t>-4</a:t>
            </a:r>
            <a:r>
              <a:rPr lang="en-US" sz="2200" dirty="0"/>
              <a:t>)</a:t>
            </a:r>
          </a:p>
          <a:p>
            <a:pPr lvl="1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Electron &amp; Ion bunch longitudinal relative alignment stability of 1 micron</a:t>
            </a:r>
          </a:p>
          <a:p>
            <a:pPr lvl="1"/>
            <a:endParaRPr lang="en-US" sz="21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C5BB8-1205-46DD-9567-EF7002F20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87700" y="6183419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301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7C566D-EE3E-493F-BB9D-62C9A8978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703473B-2BCA-4855-8B99-08E952E68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958" y="905101"/>
            <a:ext cx="8477245" cy="545690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Beam Position Monitors</a:t>
            </a:r>
          </a:p>
          <a:p>
            <a:pPr lvl="1"/>
            <a:r>
              <a:rPr lang="en-US" sz="2700" dirty="0"/>
              <a:t>10 um position precision, 100pc - 7nC bunch charge range</a:t>
            </a:r>
          </a:p>
          <a:p>
            <a:pPr lvl="1"/>
            <a:r>
              <a:rPr lang="en-US" sz="2700" dirty="0"/>
              <a:t>Single bunch capability, 4cm round beampipe</a:t>
            </a:r>
          </a:p>
          <a:p>
            <a:pPr lvl="1"/>
            <a:endParaRPr lang="en-US" dirty="0"/>
          </a:p>
          <a:p>
            <a:r>
              <a:rPr lang="en-US" dirty="0"/>
              <a:t>Current monitors (tuning)</a:t>
            </a:r>
          </a:p>
          <a:p>
            <a:pPr lvl="1"/>
            <a:r>
              <a:rPr lang="en-US" sz="2700" dirty="0"/>
              <a:t>ICT, FCT, Faraday Cups</a:t>
            </a:r>
          </a:p>
          <a:p>
            <a:pPr lvl="1"/>
            <a:endParaRPr lang="en-US" dirty="0"/>
          </a:p>
          <a:p>
            <a:r>
              <a:rPr lang="en-US" dirty="0"/>
              <a:t>Profile Monitors: YAG/OTR</a:t>
            </a:r>
          </a:p>
          <a:p>
            <a:r>
              <a:rPr lang="en-US" dirty="0"/>
              <a:t>Bunch Length: (expect 1.5ns &amp; 4.5ps)</a:t>
            </a:r>
          </a:p>
          <a:p>
            <a:pPr lvl="1"/>
            <a:r>
              <a:rPr lang="en-US" dirty="0"/>
              <a:t>plunging radiator and streak camera, </a:t>
            </a:r>
          </a:p>
          <a:p>
            <a:pPr lvl="1"/>
            <a:r>
              <a:rPr lang="en-US" dirty="0"/>
              <a:t>considering non-destructive relative methods done by Frisch at LCLS</a:t>
            </a:r>
          </a:p>
          <a:p>
            <a:r>
              <a:rPr lang="en-US" dirty="0"/>
              <a:t>Emittance: Scanning wire</a:t>
            </a:r>
          </a:p>
          <a:p>
            <a:r>
              <a:rPr lang="en-US" dirty="0"/>
              <a:t>Beam Loss Monitors (tuning)</a:t>
            </a:r>
          </a:p>
          <a:p>
            <a:pPr lvl="1"/>
            <a:r>
              <a:rPr lang="en-US" dirty="0"/>
              <a:t>PMT/</a:t>
            </a:r>
            <a:r>
              <a:rPr lang="en-US" dirty="0" err="1"/>
              <a:t>Scint</a:t>
            </a:r>
            <a:r>
              <a:rPr lang="en-US" dirty="0"/>
              <a:t> detectors </a:t>
            </a:r>
          </a:p>
          <a:p>
            <a:pPr lvl="1"/>
            <a:endParaRPr lang="en-US" dirty="0"/>
          </a:p>
          <a:p>
            <a:r>
              <a:rPr lang="en-US" dirty="0"/>
              <a:t>Polarization Measurements (use Mott Polarimeters) </a:t>
            </a:r>
          </a:p>
          <a:p>
            <a:pPr lvl="1"/>
            <a:r>
              <a:rPr lang="en-US" dirty="0"/>
              <a:t>at Cathode: 20 keV </a:t>
            </a:r>
          </a:p>
          <a:p>
            <a:pPr lvl="1"/>
            <a:r>
              <a:rPr lang="en-US" dirty="0"/>
              <a:t>Gun diagnostics beam line: 350 keV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55B866-490B-4221-9CE8-17677E599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009" y="130869"/>
            <a:ext cx="8368495" cy="596890"/>
          </a:xfrm>
        </p:spPr>
        <p:txBody>
          <a:bodyPr>
            <a:noAutofit/>
          </a:bodyPr>
          <a:lstStyle/>
          <a:p>
            <a:r>
              <a:rPr lang="en-US" sz="2900" dirty="0"/>
              <a:t>Pre-Injector Instrumentation Requirements</a:t>
            </a:r>
          </a:p>
        </p:txBody>
      </p:sp>
    </p:spTree>
    <p:extLst>
      <p:ext uri="{BB962C8B-B14F-4D97-AF65-F5344CB8AC3E}">
        <p14:creationId xmlns:p14="http://schemas.microsoft.com/office/powerpoint/2010/main" val="174951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744" y="2721767"/>
            <a:ext cx="215900" cy="316089"/>
          </a:xfrm>
          <a:prstGeom prst="rect">
            <a:avLst/>
          </a:prstGeom>
        </p:spPr>
      </p:pic>
      <p:graphicFrame>
        <p:nvGraphicFramePr>
          <p:cNvPr id="147" name="Table 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604737"/>
              </p:ext>
            </p:extLst>
          </p:nvPr>
        </p:nvGraphicFramePr>
        <p:xfrm>
          <a:off x="4376928" y="2659660"/>
          <a:ext cx="4716816" cy="363664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21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61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Bunch length monitor station (streak camera)</a:t>
                      </a:r>
                    </a:p>
                  </a:txBody>
                  <a:tcPr marT="40640" marB="40640"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/>
                </a:tc>
                <a:tc>
                  <a:txBody>
                    <a:bodyPr/>
                    <a:lstStyle/>
                    <a:p>
                      <a:r>
                        <a:rPr lang="zh-CN" altLang="zh-CN" sz="1400" b="0" i="0" dirty="0">
                          <a:latin typeface="Avenir Book"/>
                          <a:cs typeface="Avenir Book"/>
                        </a:rPr>
                        <a:t>2</a:t>
                      </a:r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Faraday Cups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Avenir Book"/>
                          <a:cs typeface="Avenir Book"/>
                        </a:rPr>
                        <a:t>2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+mn-lt"/>
                          <a:cs typeface="Avenir Book"/>
                        </a:rPr>
                        <a:t>Wire Scanners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Avenir Book"/>
                          <a:cs typeface="Avenir Book"/>
                        </a:rPr>
                        <a:t>7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YAG/OTR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zh-CN" sz="1400" b="0" i="0" dirty="0">
                          <a:latin typeface="Avenir Book"/>
                          <a:cs typeface="Avenir Book"/>
                        </a:rPr>
                        <a:t>9</a:t>
                      </a:r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ICT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400" b="0" i="0" dirty="0">
                          <a:latin typeface="Avenir Book"/>
                          <a:cs typeface="Avenir Book"/>
                        </a:rPr>
                        <a:t>7</a:t>
                      </a:r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FCT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Avenir Book"/>
                          <a:cs typeface="Avenir Book"/>
                        </a:rPr>
                        <a:t>1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BPM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Avenir Book"/>
                          <a:cs typeface="Avenir Book"/>
                        </a:rPr>
                        <a:t>9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Ion Clearing Electrodes (BPM pick-up)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Avenir Book"/>
                          <a:cs typeface="Avenir Book"/>
                        </a:rPr>
                        <a:t>1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856074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Single Slit Scanner, emittance, 350 keV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Avenir Book"/>
                          <a:cs typeface="Avenir Book"/>
                        </a:rPr>
                        <a:t>1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latin typeface="+mn-lt"/>
                          <a:cs typeface="Avenir Book"/>
                        </a:rPr>
                        <a:t>BLM - Optical Fiber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Avenir Book"/>
                          <a:cs typeface="Avenir Book"/>
                        </a:rPr>
                        <a:t>5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097809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Mott Polarimeter - Cathode prep, 20 keV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Avenir Book"/>
                          <a:cs typeface="Avenir Book"/>
                        </a:rPr>
                        <a:t>1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30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latin typeface="Avenir Book"/>
                          <a:cs typeface="Avenir Book"/>
                        </a:rPr>
                        <a:t>Mott Polarimeter -  Diagnostics line 1, 350 keV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Avenir Book"/>
                        <a:cs typeface="Avenir Book"/>
                      </a:endParaRP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Avenir Book"/>
                          <a:cs typeface="Avenir Book"/>
                        </a:rPr>
                        <a:t>1</a:t>
                      </a:r>
                    </a:p>
                  </a:txBody>
                  <a:tcPr marT="40640" marB="40640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60536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228" y="48648"/>
            <a:ext cx="5821204" cy="596890"/>
          </a:xfrm>
        </p:spPr>
        <p:txBody>
          <a:bodyPr>
            <a:noAutofit/>
          </a:bodyPr>
          <a:lstStyle/>
          <a:p>
            <a:r>
              <a:rPr lang="en-US" sz="3200" dirty="0"/>
              <a:t>Pre-Injector Instrumentation</a:t>
            </a:r>
          </a:p>
        </p:txBody>
      </p:sp>
      <p:grpSp>
        <p:nvGrpSpPr>
          <p:cNvPr id="156" name="Group 155"/>
          <p:cNvGrpSpPr/>
          <p:nvPr/>
        </p:nvGrpSpPr>
        <p:grpSpPr>
          <a:xfrm>
            <a:off x="1579359" y="2704671"/>
            <a:ext cx="187714" cy="383049"/>
            <a:chOff x="1619147" y="2908292"/>
            <a:chExt cx="187714" cy="430930"/>
          </a:xfrm>
        </p:grpSpPr>
        <p:sp>
          <p:nvSpPr>
            <p:cNvPr id="150" name="Rectangle 149"/>
            <p:cNvSpPr/>
            <p:nvPr/>
          </p:nvSpPr>
          <p:spPr>
            <a:xfrm>
              <a:off x="1619147" y="2908292"/>
              <a:ext cx="187714" cy="2154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1619147" y="3123757"/>
              <a:ext cx="187714" cy="21546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52" name="Rectangle 151"/>
          <p:cNvSpPr/>
          <p:nvPr/>
        </p:nvSpPr>
        <p:spPr>
          <a:xfrm>
            <a:off x="204218" y="1724533"/>
            <a:ext cx="187714" cy="1915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58" name="Group 157"/>
          <p:cNvGrpSpPr/>
          <p:nvPr/>
        </p:nvGrpSpPr>
        <p:grpSpPr>
          <a:xfrm>
            <a:off x="1078173" y="852726"/>
            <a:ext cx="191406" cy="383049"/>
            <a:chOff x="3412599" y="4792995"/>
            <a:chExt cx="191406" cy="430930"/>
          </a:xfrm>
        </p:grpSpPr>
        <p:sp>
          <p:nvSpPr>
            <p:cNvPr id="154" name="Rectangle 153"/>
            <p:cNvSpPr/>
            <p:nvPr/>
          </p:nvSpPr>
          <p:spPr>
            <a:xfrm>
              <a:off x="3416291" y="4792995"/>
              <a:ext cx="187714" cy="21546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3412599" y="5008460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7937607" y="1052580"/>
            <a:ext cx="190518" cy="575158"/>
            <a:chOff x="3737084" y="4121581"/>
            <a:chExt cx="190518" cy="647053"/>
          </a:xfrm>
        </p:grpSpPr>
        <p:sp>
          <p:nvSpPr>
            <p:cNvPr id="160" name="Rectangle 159"/>
            <p:cNvSpPr/>
            <p:nvPr/>
          </p:nvSpPr>
          <p:spPr>
            <a:xfrm>
              <a:off x="3739888" y="4121581"/>
              <a:ext cx="187714" cy="2154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3737084" y="4553169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5070004" y="1128055"/>
            <a:ext cx="195405" cy="556499"/>
            <a:chOff x="3729393" y="4142573"/>
            <a:chExt cx="195405" cy="626061"/>
          </a:xfrm>
        </p:grpSpPr>
        <p:sp>
          <p:nvSpPr>
            <p:cNvPr id="168" name="Rectangle 167"/>
            <p:cNvSpPr/>
            <p:nvPr/>
          </p:nvSpPr>
          <p:spPr>
            <a:xfrm>
              <a:off x="3729393" y="4142573"/>
              <a:ext cx="187714" cy="2154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737084" y="4553169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4170188" y="1098388"/>
            <a:ext cx="190518" cy="575158"/>
            <a:chOff x="3737084" y="4121581"/>
            <a:chExt cx="190518" cy="647053"/>
          </a:xfrm>
        </p:grpSpPr>
        <p:sp>
          <p:nvSpPr>
            <p:cNvPr id="172" name="Rectangle 171"/>
            <p:cNvSpPr/>
            <p:nvPr/>
          </p:nvSpPr>
          <p:spPr>
            <a:xfrm>
              <a:off x="3739888" y="4121581"/>
              <a:ext cx="187714" cy="2154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3737084" y="4553169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3318941" y="1109396"/>
            <a:ext cx="190518" cy="575158"/>
            <a:chOff x="3737084" y="4121581"/>
            <a:chExt cx="190518" cy="647053"/>
          </a:xfrm>
        </p:grpSpPr>
        <p:sp>
          <p:nvSpPr>
            <p:cNvPr id="176" name="Rectangle 175"/>
            <p:cNvSpPr/>
            <p:nvPr/>
          </p:nvSpPr>
          <p:spPr>
            <a:xfrm>
              <a:off x="3739888" y="4121581"/>
              <a:ext cx="187714" cy="2154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3737084" y="4337704"/>
              <a:ext cx="187714" cy="21546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3737084" y="4553169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6912278" y="1083192"/>
            <a:ext cx="190518" cy="575158"/>
            <a:chOff x="3737084" y="4121581"/>
            <a:chExt cx="190518" cy="647053"/>
          </a:xfrm>
        </p:grpSpPr>
        <p:sp>
          <p:nvSpPr>
            <p:cNvPr id="180" name="Rectangle 179"/>
            <p:cNvSpPr/>
            <p:nvPr/>
          </p:nvSpPr>
          <p:spPr>
            <a:xfrm>
              <a:off x="3739888" y="4121581"/>
              <a:ext cx="187714" cy="2154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3737084" y="4553169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6724565" y="1083192"/>
            <a:ext cx="190518" cy="575158"/>
            <a:chOff x="3737084" y="4121581"/>
            <a:chExt cx="190518" cy="647053"/>
          </a:xfrm>
        </p:grpSpPr>
        <p:sp>
          <p:nvSpPr>
            <p:cNvPr id="184" name="Rectangle 183"/>
            <p:cNvSpPr/>
            <p:nvPr/>
          </p:nvSpPr>
          <p:spPr>
            <a:xfrm>
              <a:off x="3739888" y="4121581"/>
              <a:ext cx="187714" cy="2154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3737084" y="4553169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536851" y="1083192"/>
            <a:ext cx="190518" cy="575158"/>
            <a:chOff x="3737084" y="4121581"/>
            <a:chExt cx="190518" cy="647053"/>
          </a:xfrm>
        </p:grpSpPr>
        <p:sp>
          <p:nvSpPr>
            <p:cNvPr id="188" name="Rectangle 187"/>
            <p:cNvSpPr/>
            <p:nvPr/>
          </p:nvSpPr>
          <p:spPr>
            <a:xfrm>
              <a:off x="3739888" y="4121581"/>
              <a:ext cx="187714" cy="21546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3737084" y="4553169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1810600" y="848943"/>
            <a:ext cx="191406" cy="383049"/>
            <a:chOff x="3851614" y="3955755"/>
            <a:chExt cx="191406" cy="430930"/>
          </a:xfrm>
        </p:grpSpPr>
        <p:sp>
          <p:nvSpPr>
            <p:cNvPr id="191" name="Rectangle 190"/>
            <p:cNvSpPr/>
            <p:nvPr/>
          </p:nvSpPr>
          <p:spPr>
            <a:xfrm>
              <a:off x="3855306" y="3955755"/>
              <a:ext cx="187714" cy="21546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3851614" y="4171220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2307991" y="836912"/>
            <a:ext cx="189709" cy="563169"/>
            <a:chOff x="3444341" y="4508842"/>
            <a:chExt cx="189709" cy="633565"/>
          </a:xfrm>
        </p:grpSpPr>
        <p:sp>
          <p:nvSpPr>
            <p:cNvPr id="197" name="Rectangle 196"/>
            <p:cNvSpPr/>
            <p:nvPr/>
          </p:nvSpPr>
          <p:spPr>
            <a:xfrm>
              <a:off x="3446336" y="4508842"/>
              <a:ext cx="187714" cy="215465"/>
            </a:xfrm>
            <a:prstGeom prst="rect">
              <a:avLst/>
            </a:prstGeom>
            <a:solidFill>
              <a:srgbClr val="FF6FC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3446336" y="4717804"/>
              <a:ext cx="187714" cy="21546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3444341" y="4926942"/>
              <a:ext cx="187714" cy="215465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8931437" y="1895741"/>
            <a:ext cx="187714" cy="366391"/>
            <a:chOff x="3941031" y="3860059"/>
            <a:chExt cx="187714" cy="412190"/>
          </a:xfrm>
        </p:grpSpPr>
        <p:sp>
          <p:nvSpPr>
            <p:cNvPr id="201" name="Rectangle 200"/>
            <p:cNvSpPr/>
            <p:nvPr/>
          </p:nvSpPr>
          <p:spPr>
            <a:xfrm>
              <a:off x="3941031" y="3860059"/>
              <a:ext cx="187714" cy="2154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3941031" y="4056784"/>
              <a:ext cx="187714" cy="215465"/>
            </a:xfrm>
            <a:prstGeom prst="rect">
              <a:avLst/>
            </a:prstGeom>
            <a:solidFill>
              <a:srgbClr val="FF6FC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204" name="Rectangle 203"/>
          <p:cNvSpPr/>
          <p:nvPr/>
        </p:nvSpPr>
        <p:spPr>
          <a:xfrm>
            <a:off x="2312550" y="1409439"/>
            <a:ext cx="187714" cy="191524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7" name="Rectangle 206"/>
          <p:cNvSpPr/>
          <p:nvPr/>
        </p:nvSpPr>
        <p:spPr>
          <a:xfrm>
            <a:off x="8143198" y="5469215"/>
            <a:ext cx="187714" cy="1768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8" name="Rectangle 207"/>
          <p:cNvSpPr/>
          <p:nvPr/>
        </p:nvSpPr>
        <p:spPr>
          <a:xfrm>
            <a:off x="196987" y="2105793"/>
            <a:ext cx="187714" cy="1768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9" name="Rectangle 208"/>
          <p:cNvSpPr/>
          <p:nvPr/>
        </p:nvSpPr>
        <p:spPr>
          <a:xfrm flipV="1">
            <a:off x="297533" y="2545896"/>
            <a:ext cx="8444859" cy="72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0" name="Rectangle 209"/>
          <p:cNvSpPr/>
          <p:nvPr/>
        </p:nvSpPr>
        <p:spPr>
          <a:xfrm>
            <a:off x="2601196" y="2336960"/>
            <a:ext cx="187714" cy="1768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1" name="Rectangle 210"/>
          <p:cNvSpPr/>
          <p:nvPr/>
        </p:nvSpPr>
        <p:spPr>
          <a:xfrm>
            <a:off x="1620741" y="2138895"/>
            <a:ext cx="187714" cy="1768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4" name="Rectangle 213"/>
          <p:cNvSpPr/>
          <p:nvPr/>
        </p:nvSpPr>
        <p:spPr>
          <a:xfrm>
            <a:off x="936390" y="1424099"/>
            <a:ext cx="187714" cy="1768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206" name="Group 205"/>
          <p:cNvGrpSpPr/>
          <p:nvPr/>
        </p:nvGrpSpPr>
        <p:grpSpPr>
          <a:xfrm>
            <a:off x="-46456" y="1180784"/>
            <a:ext cx="8840703" cy="1827241"/>
            <a:chOff x="185648" y="2466200"/>
            <a:chExt cx="8840703" cy="2055647"/>
          </a:xfrm>
        </p:grpSpPr>
        <p:grpSp>
          <p:nvGrpSpPr>
            <p:cNvPr id="215" name="Group 214"/>
            <p:cNvGrpSpPr/>
            <p:nvPr/>
          </p:nvGrpSpPr>
          <p:grpSpPr>
            <a:xfrm>
              <a:off x="185648" y="2466200"/>
              <a:ext cx="8840703" cy="2055647"/>
              <a:chOff x="185648" y="2451272"/>
              <a:chExt cx="8840703" cy="2055647"/>
            </a:xfrm>
          </p:grpSpPr>
          <p:sp>
            <p:nvSpPr>
              <p:cNvPr id="244" name="Oval 243"/>
              <p:cNvSpPr/>
              <p:nvPr/>
            </p:nvSpPr>
            <p:spPr>
              <a:xfrm>
                <a:off x="214920" y="2682103"/>
                <a:ext cx="272684" cy="28437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45" name="Straight Connector 244"/>
              <p:cNvCxnSpPr/>
              <p:nvPr/>
            </p:nvCxnSpPr>
            <p:spPr>
              <a:xfrm>
                <a:off x="851647" y="3243304"/>
                <a:ext cx="8174704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Rounded Rectangle 245"/>
              <p:cNvSpPr/>
              <p:nvPr/>
            </p:nvSpPr>
            <p:spPr>
              <a:xfrm>
                <a:off x="1272212" y="3080085"/>
                <a:ext cx="385548" cy="77583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47" name="Rounded Rectangle 246"/>
              <p:cNvSpPr/>
              <p:nvPr/>
            </p:nvSpPr>
            <p:spPr>
              <a:xfrm>
                <a:off x="1270040" y="3327668"/>
                <a:ext cx="385548" cy="744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48" name="Rectangle 247"/>
              <p:cNvSpPr/>
              <p:nvPr/>
            </p:nvSpPr>
            <p:spPr>
              <a:xfrm>
                <a:off x="1270039" y="3080897"/>
                <a:ext cx="102057" cy="31511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49" name="Oval 248"/>
              <p:cNvSpPr/>
              <p:nvPr/>
            </p:nvSpPr>
            <p:spPr>
              <a:xfrm>
                <a:off x="1790086" y="3073520"/>
                <a:ext cx="123192" cy="331354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50" name="Rounded Rectangle 249"/>
              <p:cNvSpPr/>
              <p:nvPr/>
            </p:nvSpPr>
            <p:spPr>
              <a:xfrm>
                <a:off x="2281881" y="3170742"/>
                <a:ext cx="237803" cy="140888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51" name="Rounded Rectangle 250"/>
              <p:cNvSpPr/>
              <p:nvPr/>
            </p:nvSpPr>
            <p:spPr>
              <a:xfrm>
                <a:off x="2686076" y="3152582"/>
                <a:ext cx="625690" cy="186727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grpSp>
            <p:nvGrpSpPr>
              <p:cNvPr id="253" name="Group 252"/>
              <p:cNvGrpSpPr/>
              <p:nvPr/>
            </p:nvGrpSpPr>
            <p:grpSpPr>
              <a:xfrm>
                <a:off x="3428012" y="3131728"/>
                <a:ext cx="141060" cy="197764"/>
                <a:chOff x="3968250" y="3131725"/>
                <a:chExt cx="141060" cy="197764"/>
              </a:xfrm>
            </p:grpSpPr>
            <p:cxnSp>
              <p:nvCxnSpPr>
                <p:cNvPr id="364" name="Straight Connector 363"/>
                <p:cNvCxnSpPr/>
                <p:nvPr/>
              </p:nvCxnSpPr>
              <p:spPr>
                <a:xfrm>
                  <a:off x="4036290" y="3131725"/>
                  <a:ext cx="0" cy="19278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5" name="Straight Connector 364"/>
                <p:cNvCxnSpPr/>
                <p:nvPr/>
              </p:nvCxnSpPr>
              <p:spPr>
                <a:xfrm>
                  <a:off x="4109310" y="3136705"/>
                  <a:ext cx="0" cy="19278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Straight Connector 365"/>
                <p:cNvCxnSpPr/>
                <p:nvPr/>
              </p:nvCxnSpPr>
              <p:spPr>
                <a:xfrm>
                  <a:off x="3968250" y="3131726"/>
                  <a:ext cx="0" cy="19278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7" name="Rectangle 256"/>
              <p:cNvSpPr/>
              <p:nvPr/>
            </p:nvSpPr>
            <p:spPr>
              <a:xfrm>
                <a:off x="1024824" y="3090597"/>
                <a:ext cx="79377" cy="5670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58" name="Rectangle 257"/>
              <p:cNvSpPr/>
              <p:nvPr/>
            </p:nvSpPr>
            <p:spPr>
              <a:xfrm>
                <a:off x="1029804" y="3339309"/>
                <a:ext cx="79377" cy="5670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grpSp>
            <p:nvGrpSpPr>
              <p:cNvPr id="259" name="Group 258"/>
              <p:cNvGrpSpPr/>
              <p:nvPr/>
            </p:nvGrpSpPr>
            <p:grpSpPr>
              <a:xfrm>
                <a:off x="1238909" y="2966477"/>
                <a:ext cx="173657" cy="553654"/>
                <a:chOff x="1199378" y="3623716"/>
                <a:chExt cx="173657" cy="553654"/>
              </a:xfrm>
            </p:grpSpPr>
            <p:grpSp>
              <p:nvGrpSpPr>
                <p:cNvPr id="340" name="Group 339"/>
                <p:cNvGrpSpPr/>
                <p:nvPr/>
              </p:nvGrpSpPr>
              <p:grpSpPr>
                <a:xfrm>
                  <a:off x="119937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47" name="Rectangle 346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48" name="Rectangle 347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41" name="Group 340"/>
                <p:cNvGrpSpPr/>
                <p:nvPr/>
              </p:nvGrpSpPr>
              <p:grpSpPr>
                <a:xfrm>
                  <a:off x="1262101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45" name="Rectangle 344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46" name="Rectangle 345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42" name="Group 341"/>
                <p:cNvGrpSpPr/>
                <p:nvPr/>
              </p:nvGrpSpPr>
              <p:grpSpPr>
                <a:xfrm>
                  <a:off x="132573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43" name="Rectangle 342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44" name="Rectangle 343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</p:grpSp>
          <p:grpSp>
            <p:nvGrpSpPr>
              <p:cNvPr id="260" name="Group 259"/>
              <p:cNvGrpSpPr/>
              <p:nvPr/>
            </p:nvGrpSpPr>
            <p:grpSpPr>
              <a:xfrm>
                <a:off x="1562467" y="2966477"/>
                <a:ext cx="173657" cy="553654"/>
                <a:chOff x="1199378" y="3623716"/>
                <a:chExt cx="173657" cy="553654"/>
              </a:xfrm>
            </p:grpSpPr>
            <p:grpSp>
              <p:nvGrpSpPr>
                <p:cNvPr id="331" name="Group 330"/>
                <p:cNvGrpSpPr/>
                <p:nvPr/>
              </p:nvGrpSpPr>
              <p:grpSpPr>
                <a:xfrm>
                  <a:off x="119937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38" name="Rectangle 337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39" name="Rectangle 338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32" name="Group 331"/>
                <p:cNvGrpSpPr/>
                <p:nvPr/>
              </p:nvGrpSpPr>
              <p:grpSpPr>
                <a:xfrm>
                  <a:off x="1262101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36" name="Rectangle 335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37" name="Rectangle 336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33" name="Group 332"/>
                <p:cNvGrpSpPr/>
                <p:nvPr/>
              </p:nvGrpSpPr>
              <p:grpSpPr>
                <a:xfrm>
                  <a:off x="132573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34" name="Rectangle 333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35" name="Rectangle 334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</p:grpSp>
          <p:grpSp>
            <p:nvGrpSpPr>
              <p:cNvPr id="261" name="Group 260"/>
              <p:cNvGrpSpPr/>
              <p:nvPr/>
            </p:nvGrpSpPr>
            <p:grpSpPr>
              <a:xfrm>
                <a:off x="1867559" y="2966477"/>
                <a:ext cx="173657" cy="553654"/>
                <a:chOff x="1199378" y="3623716"/>
                <a:chExt cx="173657" cy="553654"/>
              </a:xfrm>
            </p:grpSpPr>
            <p:grpSp>
              <p:nvGrpSpPr>
                <p:cNvPr id="322" name="Group 321"/>
                <p:cNvGrpSpPr/>
                <p:nvPr/>
              </p:nvGrpSpPr>
              <p:grpSpPr>
                <a:xfrm>
                  <a:off x="119937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29" name="Rectangle 328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30" name="Rectangle 329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23" name="Group 322"/>
                <p:cNvGrpSpPr/>
                <p:nvPr/>
              </p:nvGrpSpPr>
              <p:grpSpPr>
                <a:xfrm>
                  <a:off x="1262101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27" name="Rectangle 326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28" name="Rectangle 327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24" name="Group 323"/>
                <p:cNvGrpSpPr/>
                <p:nvPr/>
              </p:nvGrpSpPr>
              <p:grpSpPr>
                <a:xfrm>
                  <a:off x="132573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25" name="Rectangle 324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26" name="Rectangle 325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</p:grpSp>
          <p:grpSp>
            <p:nvGrpSpPr>
              <p:cNvPr id="262" name="Group 261"/>
              <p:cNvGrpSpPr/>
              <p:nvPr/>
            </p:nvGrpSpPr>
            <p:grpSpPr>
              <a:xfrm>
                <a:off x="2165215" y="2966477"/>
                <a:ext cx="173657" cy="553654"/>
                <a:chOff x="1199378" y="3623716"/>
                <a:chExt cx="173657" cy="553654"/>
              </a:xfrm>
            </p:grpSpPr>
            <p:grpSp>
              <p:nvGrpSpPr>
                <p:cNvPr id="313" name="Group 312"/>
                <p:cNvGrpSpPr/>
                <p:nvPr/>
              </p:nvGrpSpPr>
              <p:grpSpPr>
                <a:xfrm>
                  <a:off x="119937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20" name="Rectangle 319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21" name="Rectangle 320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14" name="Group 313"/>
                <p:cNvGrpSpPr/>
                <p:nvPr/>
              </p:nvGrpSpPr>
              <p:grpSpPr>
                <a:xfrm>
                  <a:off x="1262101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18" name="Rectangle 317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19" name="Rectangle 318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15" name="Group 314"/>
                <p:cNvGrpSpPr/>
                <p:nvPr/>
              </p:nvGrpSpPr>
              <p:grpSpPr>
                <a:xfrm>
                  <a:off x="132573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16" name="Rectangle 315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17" name="Rectangle 316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</p:grpSp>
          <p:grpSp>
            <p:nvGrpSpPr>
              <p:cNvPr id="263" name="Group 262"/>
              <p:cNvGrpSpPr/>
              <p:nvPr/>
            </p:nvGrpSpPr>
            <p:grpSpPr>
              <a:xfrm>
                <a:off x="2462871" y="2966477"/>
                <a:ext cx="173657" cy="553654"/>
                <a:chOff x="1199378" y="3623716"/>
                <a:chExt cx="173657" cy="553654"/>
              </a:xfrm>
            </p:grpSpPr>
            <p:grpSp>
              <p:nvGrpSpPr>
                <p:cNvPr id="304" name="Group 303"/>
                <p:cNvGrpSpPr/>
                <p:nvPr/>
              </p:nvGrpSpPr>
              <p:grpSpPr>
                <a:xfrm>
                  <a:off x="119937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11" name="Rectangle 310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12" name="Rectangle 311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05" name="Group 304"/>
                <p:cNvGrpSpPr/>
                <p:nvPr/>
              </p:nvGrpSpPr>
              <p:grpSpPr>
                <a:xfrm>
                  <a:off x="1262101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09" name="Rectangle 308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10" name="Rectangle 309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306" name="Group 305"/>
                <p:cNvGrpSpPr/>
                <p:nvPr/>
              </p:nvGrpSpPr>
              <p:grpSpPr>
                <a:xfrm>
                  <a:off x="132573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07" name="Rectangle 306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08" name="Rectangle 307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</p:grpSp>
          <p:grpSp>
            <p:nvGrpSpPr>
              <p:cNvPr id="264" name="Group 263"/>
              <p:cNvGrpSpPr/>
              <p:nvPr/>
            </p:nvGrpSpPr>
            <p:grpSpPr>
              <a:xfrm>
                <a:off x="2770760" y="2966477"/>
                <a:ext cx="173657" cy="553654"/>
                <a:chOff x="1199378" y="3623716"/>
                <a:chExt cx="173657" cy="553654"/>
              </a:xfrm>
            </p:grpSpPr>
            <p:grpSp>
              <p:nvGrpSpPr>
                <p:cNvPr id="295" name="Group 294"/>
                <p:cNvGrpSpPr/>
                <p:nvPr/>
              </p:nvGrpSpPr>
              <p:grpSpPr>
                <a:xfrm>
                  <a:off x="119937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02" name="Rectangle 301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03" name="Rectangle 302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296" name="Group 295"/>
                <p:cNvGrpSpPr/>
                <p:nvPr/>
              </p:nvGrpSpPr>
              <p:grpSpPr>
                <a:xfrm>
                  <a:off x="1262101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300" name="Rectangle 299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301" name="Rectangle 300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grpSp>
              <p:nvGrpSpPr>
                <p:cNvPr id="297" name="Group 296"/>
                <p:cNvGrpSpPr/>
                <p:nvPr/>
              </p:nvGrpSpPr>
              <p:grpSpPr>
                <a:xfrm>
                  <a:off x="1325738" y="3623716"/>
                  <a:ext cx="47297" cy="553654"/>
                  <a:chOff x="1199378" y="3623716"/>
                  <a:chExt cx="47297" cy="553654"/>
                </a:xfrm>
              </p:grpSpPr>
              <p:sp>
                <p:nvSpPr>
                  <p:cNvPr id="298" name="Rectangle 297"/>
                  <p:cNvSpPr/>
                  <p:nvPr/>
                </p:nvSpPr>
                <p:spPr>
                  <a:xfrm>
                    <a:off x="1199378" y="3623716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99" name="Rectangle 298"/>
                  <p:cNvSpPr/>
                  <p:nvPr/>
                </p:nvSpPr>
                <p:spPr>
                  <a:xfrm>
                    <a:off x="1200956" y="4120068"/>
                    <a:ext cx="45719" cy="57302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</p:grpSp>
          <p:sp>
            <p:nvSpPr>
              <p:cNvPr id="266" name="TextBox 265"/>
              <p:cNvSpPr txBox="1"/>
              <p:nvPr/>
            </p:nvSpPr>
            <p:spPr>
              <a:xfrm>
                <a:off x="651665" y="2451272"/>
                <a:ext cx="901209" cy="242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114MHz </a:t>
                </a:r>
                <a:r>
                  <a:rPr lang="en-US" sz="800" dirty="0" err="1"/>
                  <a:t>buncher</a:t>
                </a:r>
                <a:endParaRPr lang="en-US" sz="800" dirty="0"/>
              </a:p>
            </p:txBody>
          </p:sp>
          <p:sp>
            <p:nvSpPr>
              <p:cNvPr id="267" name="TextBox 266"/>
              <p:cNvSpPr txBox="1"/>
              <p:nvPr/>
            </p:nvSpPr>
            <p:spPr>
              <a:xfrm>
                <a:off x="1608186" y="2451272"/>
                <a:ext cx="923651" cy="242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570 MHz </a:t>
                </a:r>
                <a:r>
                  <a:rPr lang="en-US" sz="800" dirty="0" err="1"/>
                  <a:t>buncher</a:t>
                </a:r>
                <a:endParaRPr lang="en-US" sz="800" dirty="0"/>
              </a:p>
            </p:txBody>
          </p:sp>
          <p:sp>
            <p:nvSpPr>
              <p:cNvPr id="268" name="TextBox 267"/>
              <p:cNvSpPr txBox="1"/>
              <p:nvPr/>
            </p:nvSpPr>
            <p:spPr>
              <a:xfrm>
                <a:off x="1953220" y="3641514"/>
                <a:ext cx="774571" cy="242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3GHz </a:t>
                </a:r>
                <a:r>
                  <a:rPr lang="en-US" sz="800" dirty="0" err="1"/>
                  <a:t>buncher</a:t>
                </a:r>
                <a:endParaRPr lang="en-US" sz="800" dirty="0"/>
              </a:p>
            </p:txBody>
          </p:sp>
          <p:sp>
            <p:nvSpPr>
              <p:cNvPr id="269" name="TextBox 268"/>
              <p:cNvSpPr txBox="1"/>
              <p:nvPr/>
            </p:nvSpPr>
            <p:spPr>
              <a:xfrm>
                <a:off x="5012138" y="3751970"/>
                <a:ext cx="1574470" cy="242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2.856 GHz </a:t>
                </a:r>
                <a:r>
                  <a:rPr lang="en-US" sz="800" dirty="0" err="1"/>
                  <a:t>buncher</a:t>
                </a:r>
                <a:r>
                  <a:rPr lang="en-US" sz="800" dirty="0"/>
                  <a:t> TWP (</a:t>
                </a:r>
                <a:r>
                  <a:rPr lang="en-US" altLang="zh-CN" sz="800" dirty="0"/>
                  <a:t>8</a:t>
                </a:r>
                <a:r>
                  <a:rPr lang="en-US" sz="800" dirty="0"/>
                  <a:t> tanks)</a:t>
                </a:r>
              </a:p>
            </p:txBody>
          </p:sp>
          <p:sp>
            <p:nvSpPr>
              <p:cNvPr id="270" name="Right Brace 269"/>
              <p:cNvSpPr/>
              <p:nvPr/>
            </p:nvSpPr>
            <p:spPr>
              <a:xfrm rot="5400000">
                <a:off x="5371729" y="934175"/>
                <a:ext cx="106371" cy="5308310"/>
              </a:xfrm>
              <a:prstGeom prst="rightBrac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71" name="Straight Arrow Connector 270"/>
              <p:cNvCxnSpPr/>
              <p:nvPr/>
            </p:nvCxnSpPr>
            <p:spPr>
              <a:xfrm>
                <a:off x="2039638" y="2715106"/>
                <a:ext cx="39929" cy="30867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Arrow Connector 271"/>
              <p:cNvCxnSpPr/>
              <p:nvPr/>
            </p:nvCxnSpPr>
            <p:spPr>
              <a:xfrm>
                <a:off x="1303210" y="2715106"/>
                <a:ext cx="154337" cy="27342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Arrow Connector 272"/>
              <p:cNvCxnSpPr/>
              <p:nvPr/>
            </p:nvCxnSpPr>
            <p:spPr>
              <a:xfrm flipH="1" flipV="1">
                <a:off x="2390501" y="3339038"/>
                <a:ext cx="45892" cy="3440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Arrow Connector 273"/>
              <p:cNvCxnSpPr/>
              <p:nvPr/>
            </p:nvCxnSpPr>
            <p:spPr>
              <a:xfrm flipH="1">
                <a:off x="2942839" y="2682104"/>
                <a:ext cx="176810" cy="23083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5" name="TextBox 274"/>
              <p:cNvSpPr txBox="1"/>
              <p:nvPr/>
            </p:nvSpPr>
            <p:spPr>
              <a:xfrm>
                <a:off x="2816479" y="2451272"/>
                <a:ext cx="761747" cy="242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Coil solenoids</a:t>
                </a:r>
              </a:p>
            </p:txBody>
          </p:sp>
          <p:sp>
            <p:nvSpPr>
              <p:cNvPr id="276" name="Oval 275"/>
              <p:cNvSpPr/>
              <p:nvPr/>
            </p:nvSpPr>
            <p:spPr>
              <a:xfrm>
                <a:off x="2011575" y="3070634"/>
                <a:ext cx="123192" cy="331354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277" name="Straight Arrow Connector 276"/>
              <p:cNvCxnSpPr/>
              <p:nvPr/>
            </p:nvCxnSpPr>
            <p:spPr>
              <a:xfrm flipH="1">
                <a:off x="1806283" y="2715106"/>
                <a:ext cx="61276" cy="31273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>
                <a:endCxn id="244" idx="5"/>
              </p:cNvCxnSpPr>
              <p:nvPr/>
            </p:nvCxnSpPr>
            <p:spPr>
              <a:xfrm flipH="1" flipV="1">
                <a:off x="447670" y="2924831"/>
                <a:ext cx="527930" cy="47118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9" name="Group 278"/>
              <p:cNvGrpSpPr/>
              <p:nvPr/>
            </p:nvGrpSpPr>
            <p:grpSpPr>
              <a:xfrm>
                <a:off x="478585" y="2908238"/>
                <a:ext cx="242821" cy="271414"/>
                <a:chOff x="478585" y="2908238"/>
                <a:chExt cx="242821" cy="271414"/>
              </a:xfrm>
            </p:grpSpPr>
            <p:sp>
              <p:nvSpPr>
                <p:cNvPr id="284" name="Rectangle 283"/>
                <p:cNvSpPr/>
                <p:nvPr/>
              </p:nvSpPr>
              <p:spPr>
                <a:xfrm rot="2310417">
                  <a:off x="478585" y="3133576"/>
                  <a:ext cx="61296" cy="4607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85" name="Rectangle 284"/>
                <p:cNvSpPr/>
                <p:nvPr/>
              </p:nvSpPr>
              <p:spPr>
                <a:xfrm rot="2310417">
                  <a:off x="660110" y="2908238"/>
                  <a:ext cx="61296" cy="46076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sp>
            <p:nvSpPr>
              <p:cNvPr id="280" name="Trapezoid 279"/>
              <p:cNvSpPr/>
              <p:nvPr/>
            </p:nvSpPr>
            <p:spPr>
              <a:xfrm rot="1035696">
                <a:off x="743602" y="3080084"/>
                <a:ext cx="188482" cy="321903"/>
              </a:xfrm>
              <a:prstGeom prst="trapezoid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81" name="Rectangle 280"/>
              <p:cNvSpPr/>
              <p:nvPr/>
            </p:nvSpPr>
            <p:spPr>
              <a:xfrm rot="10800000">
                <a:off x="685376" y="3772446"/>
                <a:ext cx="350863" cy="20661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185648" y="4108733"/>
                <a:ext cx="763351" cy="3981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Mott</a:t>
                </a:r>
              </a:p>
              <a:p>
                <a:r>
                  <a:rPr lang="zh-CN" altLang="en-US" sz="800" dirty="0"/>
                  <a:t> </a:t>
                </a:r>
                <a:r>
                  <a:rPr lang="en-US" altLang="zh-CN" sz="900" dirty="0"/>
                  <a:t>Polarimeter</a:t>
                </a:r>
                <a:endParaRPr lang="en-US" sz="800" dirty="0"/>
              </a:p>
            </p:txBody>
          </p:sp>
        </p:grpSp>
        <p:grpSp>
          <p:nvGrpSpPr>
            <p:cNvPr id="216" name="Group 215"/>
            <p:cNvGrpSpPr/>
            <p:nvPr/>
          </p:nvGrpSpPr>
          <p:grpSpPr>
            <a:xfrm>
              <a:off x="446776" y="2535549"/>
              <a:ext cx="6199456" cy="1350712"/>
              <a:chOff x="446776" y="2535549"/>
              <a:chExt cx="6199456" cy="1350712"/>
            </a:xfrm>
          </p:grpSpPr>
          <p:sp>
            <p:nvSpPr>
              <p:cNvPr id="217" name="Oval 216"/>
              <p:cNvSpPr/>
              <p:nvPr/>
            </p:nvSpPr>
            <p:spPr>
              <a:xfrm>
                <a:off x="529637" y="2894166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8" name="Oval 217"/>
              <p:cNvSpPr/>
              <p:nvPr/>
            </p:nvSpPr>
            <p:spPr>
              <a:xfrm>
                <a:off x="703933" y="3035617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19" name="Oval 218"/>
              <p:cNvSpPr/>
              <p:nvPr/>
            </p:nvSpPr>
            <p:spPr>
              <a:xfrm>
                <a:off x="1163749" y="3134158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0" name="Oval 219"/>
              <p:cNvSpPr/>
              <p:nvPr/>
            </p:nvSpPr>
            <p:spPr>
              <a:xfrm>
                <a:off x="446776" y="283294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1" name="Oval 220"/>
              <p:cNvSpPr/>
              <p:nvPr/>
            </p:nvSpPr>
            <p:spPr>
              <a:xfrm>
                <a:off x="1700201" y="3123209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2" name="Oval 221"/>
              <p:cNvSpPr/>
              <p:nvPr/>
            </p:nvSpPr>
            <p:spPr>
              <a:xfrm>
                <a:off x="1951133" y="312232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3" name="Oval 222"/>
              <p:cNvSpPr/>
              <p:nvPr/>
            </p:nvSpPr>
            <p:spPr>
              <a:xfrm>
                <a:off x="2170093" y="311137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4" name="Oval 223"/>
              <p:cNvSpPr/>
              <p:nvPr/>
            </p:nvSpPr>
            <p:spPr>
              <a:xfrm>
                <a:off x="2573653" y="3122323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5" name="Oval 224"/>
              <p:cNvSpPr/>
              <p:nvPr/>
            </p:nvSpPr>
            <p:spPr>
              <a:xfrm>
                <a:off x="3363984" y="3116142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3589149" y="3109782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30" name="TextBox 229"/>
              <p:cNvSpPr txBox="1"/>
              <p:nvPr/>
            </p:nvSpPr>
            <p:spPr>
              <a:xfrm>
                <a:off x="6064021" y="2535549"/>
                <a:ext cx="582211" cy="242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Corrector</a:t>
                </a:r>
              </a:p>
            </p:txBody>
          </p:sp>
          <p:cxnSp>
            <p:nvCxnSpPr>
              <p:cNvPr id="231" name="Straight Arrow Connector 230"/>
              <p:cNvCxnSpPr/>
              <p:nvPr/>
            </p:nvCxnSpPr>
            <p:spPr>
              <a:xfrm flipH="1">
                <a:off x="6202696" y="2766381"/>
                <a:ext cx="37034" cy="35298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 flipH="1" flipV="1">
                <a:off x="1054869" y="3258233"/>
                <a:ext cx="402678" cy="62802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>
                <a:off x="975600" y="3410938"/>
                <a:ext cx="133581" cy="12412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>
                <a:endCxn id="237" idx="0"/>
              </p:cNvCxnSpPr>
              <p:nvPr/>
            </p:nvCxnSpPr>
            <p:spPr>
              <a:xfrm flipH="1">
                <a:off x="806342" y="3535059"/>
                <a:ext cx="302840" cy="1799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7" name="TextBox 236"/>
              <p:cNvSpPr txBox="1"/>
              <p:nvPr/>
            </p:nvSpPr>
            <p:spPr>
              <a:xfrm>
                <a:off x="604203" y="3553055"/>
                <a:ext cx="404278" cy="242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Laser</a:t>
                </a:r>
              </a:p>
            </p:txBody>
          </p:sp>
        </p:grpSp>
      </p:grpSp>
      <p:sp>
        <p:nvSpPr>
          <p:cNvPr id="367" name="Rectangle 366"/>
          <p:cNvSpPr/>
          <p:nvPr/>
        </p:nvSpPr>
        <p:spPr>
          <a:xfrm>
            <a:off x="1046501" y="2314594"/>
            <a:ext cx="45719" cy="509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68" name="Rectangle 367"/>
          <p:cNvSpPr/>
          <p:nvPr/>
        </p:nvSpPr>
        <p:spPr>
          <a:xfrm>
            <a:off x="1175075" y="2249468"/>
            <a:ext cx="45719" cy="509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Block Arc 8"/>
          <p:cNvSpPr/>
          <p:nvPr/>
        </p:nvSpPr>
        <p:spPr>
          <a:xfrm rot="8324517">
            <a:off x="1039215" y="2324620"/>
            <a:ext cx="187508" cy="194195"/>
          </a:xfrm>
          <a:prstGeom prst="blockArc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64061" y="2426990"/>
            <a:ext cx="92729" cy="118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99530" y="2489055"/>
            <a:ext cx="374749" cy="41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139991" y="2336959"/>
            <a:ext cx="43418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9" name="Rounded Rectangle 368"/>
          <p:cNvSpPr/>
          <p:nvPr/>
        </p:nvSpPr>
        <p:spPr>
          <a:xfrm>
            <a:off x="3416347" y="1801822"/>
            <a:ext cx="625690" cy="1659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370" name="Straight Connector 369"/>
          <p:cNvCxnSpPr/>
          <p:nvPr/>
        </p:nvCxnSpPr>
        <p:spPr>
          <a:xfrm>
            <a:off x="4226323" y="1783284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Connector 370"/>
          <p:cNvCxnSpPr/>
          <p:nvPr/>
        </p:nvCxnSpPr>
        <p:spPr>
          <a:xfrm>
            <a:off x="4299343" y="1787710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Connector 371"/>
          <p:cNvCxnSpPr/>
          <p:nvPr/>
        </p:nvCxnSpPr>
        <p:spPr>
          <a:xfrm>
            <a:off x="4158283" y="1783285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3" name="Oval 372"/>
          <p:cNvSpPr/>
          <p:nvPr/>
        </p:nvSpPr>
        <p:spPr>
          <a:xfrm>
            <a:off x="4094256" y="1756162"/>
            <a:ext cx="45719" cy="406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4" name="Oval 373"/>
          <p:cNvSpPr/>
          <p:nvPr/>
        </p:nvSpPr>
        <p:spPr>
          <a:xfrm>
            <a:off x="4319421" y="1750508"/>
            <a:ext cx="45719" cy="406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5" name="Rounded Rectangle 374"/>
          <p:cNvSpPr/>
          <p:nvPr/>
        </p:nvSpPr>
        <p:spPr>
          <a:xfrm>
            <a:off x="4365139" y="1799929"/>
            <a:ext cx="625690" cy="1659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376" name="Straight Connector 375"/>
          <p:cNvCxnSpPr/>
          <p:nvPr/>
        </p:nvCxnSpPr>
        <p:spPr>
          <a:xfrm>
            <a:off x="5175115" y="1781390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7" name="Straight Connector 376"/>
          <p:cNvCxnSpPr/>
          <p:nvPr/>
        </p:nvCxnSpPr>
        <p:spPr>
          <a:xfrm>
            <a:off x="5248135" y="1785817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8" name="Straight Connector 377"/>
          <p:cNvCxnSpPr/>
          <p:nvPr/>
        </p:nvCxnSpPr>
        <p:spPr>
          <a:xfrm>
            <a:off x="5107075" y="1781391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" name="Oval 378"/>
          <p:cNvSpPr/>
          <p:nvPr/>
        </p:nvSpPr>
        <p:spPr>
          <a:xfrm>
            <a:off x="5043048" y="1754268"/>
            <a:ext cx="45719" cy="406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80" name="Oval 379"/>
          <p:cNvSpPr/>
          <p:nvPr/>
        </p:nvSpPr>
        <p:spPr>
          <a:xfrm>
            <a:off x="5268213" y="1748615"/>
            <a:ext cx="45719" cy="406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99" name="Rounded Rectangle 398"/>
          <p:cNvSpPr/>
          <p:nvPr/>
        </p:nvSpPr>
        <p:spPr>
          <a:xfrm>
            <a:off x="5381935" y="1792241"/>
            <a:ext cx="625690" cy="1659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400" name="Straight Connector 399"/>
          <p:cNvCxnSpPr/>
          <p:nvPr/>
        </p:nvCxnSpPr>
        <p:spPr>
          <a:xfrm>
            <a:off x="6191911" y="1773702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/>
          <p:nvPr/>
        </p:nvCxnSpPr>
        <p:spPr>
          <a:xfrm>
            <a:off x="6264931" y="1778129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/>
          <p:nvPr/>
        </p:nvCxnSpPr>
        <p:spPr>
          <a:xfrm>
            <a:off x="6123871" y="1773703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3" name="Oval 402"/>
          <p:cNvSpPr/>
          <p:nvPr/>
        </p:nvSpPr>
        <p:spPr>
          <a:xfrm>
            <a:off x="6059843" y="1746580"/>
            <a:ext cx="45719" cy="406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04" name="Oval 403"/>
          <p:cNvSpPr/>
          <p:nvPr/>
        </p:nvSpPr>
        <p:spPr>
          <a:xfrm>
            <a:off x="6285009" y="1740927"/>
            <a:ext cx="45719" cy="406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13" name="Rounded Rectangle 412"/>
          <p:cNvSpPr/>
          <p:nvPr/>
        </p:nvSpPr>
        <p:spPr>
          <a:xfrm>
            <a:off x="6943892" y="1796801"/>
            <a:ext cx="625690" cy="1659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414" name="Straight Connector 413"/>
          <p:cNvCxnSpPr/>
          <p:nvPr/>
        </p:nvCxnSpPr>
        <p:spPr>
          <a:xfrm>
            <a:off x="7753868" y="1778262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/>
          <p:nvPr/>
        </p:nvCxnSpPr>
        <p:spPr>
          <a:xfrm>
            <a:off x="7826888" y="1782689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/>
          <p:nvPr/>
        </p:nvCxnSpPr>
        <p:spPr>
          <a:xfrm>
            <a:off x="7685828" y="1778263"/>
            <a:ext cx="0" cy="1713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7" name="Oval 416"/>
          <p:cNvSpPr/>
          <p:nvPr/>
        </p:nvSpPr>
        <p:spPr>
          <a:xfrm>
            <a:off x="7621801" y="1751140"/>
            <a:ext cx="45719" cy="406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18" name="Oval 417"/>
          <p:cNvSpPr/>
          <p:nvPr/>
        </p:nvSpPr>
        <p:spPr>
          <a:xfrm>
            <a:off x="7846966" y="1745487"/>
            <a:ext cx="45719" cy="406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17" name="Straight Connector 16"/>
          <p:cNvCxnSpPr/>
          <p:nvPr/>
        </p:nvCxnSpPr>
        <p:spPr>
          <a:xfrm>
            <a:off x="8013121" y="1884811"/>
            <a:ext cx="918316" cy="6340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9" name="Rectangle 418"/>
          <p:cNvSpPr/>
          <p:nvPr/>
        </p:nvSpPr>
        <p:spPr>
          <a:xfrm>
            <a:off x="203675" y="1914269"/>
            <a:ext cx="187714" cy="191524"/>
          </a:xfrm>
          <a:prstGeom prst="rect">
            <a:avLst/>
          </a:prstGeom>
          <a:solidFill>
            <a:srgbClr val="92B8E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8038660" y="1638288"/>
            <a:ext cx="981359" cy="235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33" dirty="0"/>
              <a:t>Diagnostic</a:t>
            </a:r>
            <a:r>
              <a:rPr lang="zh-CN" altLang="en-US" sz="933" dirty="0"/>
              <a:t> </a:t>
            </a:r>
            <a:r>
              <a:rPr lang="en-US" altLang="zh-CN" sz="933" dirty="0"/>
              <a:t>line</a:t>
            </a:r>
            <a:r>
              <a:rPr lang="zh-CN" altLang="en-US" sz="933" dirty="0"/>
              <a:t> </a:t>
            </a:r>
            <a:r>
              <a:rPr lang="en-US" altLang="zh-CN" sz="933" dirty="0"/>
              <a:t>2</a:t>
            </a:r>
            <a:endParaRPr lang="en-US" sz="933" dirty="0"/>
          </a:p>
        </p:txBody>
      </p:sp>
      <p:sp>
        <p:nvSpPr>
          <p:cNvPr id="422" name="TextBox 421"/>
          <p:cNvSpPr txBox="1"/>
          <p:nvPr/>
        </p:nvSpPr>
        <p:spPr>
          <a:xfrm>
            <a:off x="1206796" y="2368279"/>
            <a:ext cx="981359" cy="235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33" dirty="0"/>
              <a:t>Diagnostic</a:t>
            </a:r>
            <a:r>
              <a:rPr lang="zh-CN" altLang="en-US" sz="933" dirty="0"/>
              <a:t> </a:t>
            </a:r>
            <a:r>
              <a:rPr lang="en-US" altLang="zh-CN" sz="933" dirty="0"/>
              <a:t>line</a:t>
            </a:r>
            <a:r>
              <a:rPr lang="zh-CN" altLang="en-US" sz="933" dirty="0"/>
              <a:t> </a:t>
            </a:r>
            <a:r>
              <a:rPr lang="zh-CN" altLang="zh-CN" sz="933" dirty="0"/>
              <a:t>1</a:t>
            </a:r>
            <a:endParaRPr lang="en-US" sz="933" dirty="0"/>
          </a:p>
        </p:txBody>
      </p:sp>
      <p:sp>
        <p:nvSpPr>
          <p:cNvPr id="21" name="TextBox 20"/>
          <p:cNvSpPr txBox="1"/>
          <p:nvPr/>
        </p:nvSpPr>
        <p:spPr>
          <a:xfrm>
            <a:off x="391933" y="2312221"/>
            <a:ext cx="480164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/>
              <a:t>Mott</a:t>
            </a:r>
          </a:p>
        </p:txBody>
      </p:sp>
      <p:sp>
        <p:nvSpPr>
          <p:cNvPr id="424" name="Rectangle 423"/>
          <p:cNvSpPr/>
          <p:nvPr/>
        </p:nvSpPr>
        <p:spPr>
          <a:xfrm>
            <a:off x="5075467" y="1318287"/>
            <a:ext cx="187714" cy="176865"/>
          </a:xfrm>
          <a:prstGeom prst="rect">
            <a:avLst/>
          </a:prstGeom>
          <a:solidFill>
            <a:srgbClr val="FF6FC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26" name="Rectangle 425"/>
          <p:cNvSpPr/>
          <p:nvPr/>
        </p:nvSpPr>
        <p:spPr>
          <a:xfrm>
            <a:off x="7933273" y="1256012"/>
            <a:ext cx="187714" cy="176865"/>
          </a:xfrm>
          <a:prstGeom prst="rect">
            <a:avLst/>
          </a:prstGeom>
          <a:solidFill>
            <a:srgbClr val="FF6FC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27" name="Rectangle 426"/>
          <p:cNvSpPr/>
          <p:nvPr/>
        </p:nvSpPr>
        <p:spPr>
          <a:xfrm>
            <a:off x="1632650" y="859061"/>
            <a:ext cx="187714" cy="191524"/>
          </a:xfrm>
          <a:prstGeom prst="rect">
            <a:avLst/>
          </a:prstGeom>
          <a:solidFill>
            <a:srgbClr val="FF6FC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28" name="Rectangle 427"/>
          <p:cNvSpPr/>
          <p:nvPr/>
        </p:nvSpPr>
        <p:spPr>
          <a:xfrm>
            <a:off x="8743731" y="2068657"/>
            <a:ext cx="187714" cy="1768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0" name="Rectangle 429"/>
          <p:cNvSpPr/>
          <p:nvPr/>
        </p:nvSpPr>
        <p:spPr>
          <a:xfrm>
            <a:off x="2495704" y="1406720"/>
            <a:ext cx="187714" cy="17686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1" name="Rectangle 430"/>
          <p:cNvSpPr/>
          <p:nvPr/>
        </p:nvSpPr>
        <p:spPr>
          <a:xfrm>
            <a:off x="4163977" y="1297534"/>
            <a:ext cx="187714" cy="176865"/>
          </a:xfrm>
          <a:prstGeom prst="rect">
            <a:avLst/>
          </a:prstGeom>
          <a:solidFill>
            <a:srgbClr val="FF6FC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2" name="Rectangle 431"/>
          <p:cNvSpPr/>
          <p:nvPr/>
        </p:nvSpPr>
        <p:spPr>
          <a:xfrm>
            <a:off x="8930387" y="2258082"/>
            <a:ext cx="187714" cy="17686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3" name="Rectangle 432"/>
          <p:cNvSpPr/>
          <p:nvPr/>
        </p:nvSpPr>
        <p:spPr>
          <a:xfrm>
            <a:off x="6699916" y="1289913"/>
            <a:ext cx="187714" cy="176865"/>
          </a:xfrm>
          <a:prstGeom prst="rect">
            <a:avLst/>
          </a:prstGeom>
          <a:solidFill>
            <a:srgbClr val="FF6FC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4" name="Rectangle 433"/>
          <p:cNvSpPr/>
          <p:nvPr/>
        </p:nvSpPr>
        <p:spPr>
          <a:xfrm>
            <a:off x="952277" y="2706137"/>
            <a:ext cx="187714" cy="1915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5" name="Rectangle 434"/>
          <p:cNvSpPr/>
          <p:nvPr/>
        </p:nvSpPr>
        <p:spPr>
          <a:xfrm>
            <a:off x="820668" y="2201338"/>
            <a:ext cx="187714" cy="1915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2" name="TextBox 21"/>
          <p:cNvSpPr txBox="1"/>
          <p:nvPr/>
        </p:nvSpPr>
        <p:spPr>
          <a:xfrm>
            <a:off x="5874425" y="1924091"/>
            <a:ext cx="1486304" cy="235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33" dirty="0"/>
              <a:t>Here</a:t>
            </a:r>
            <a:r>
              <a:rPr lang="zh-CN" altLang="en-US" sz="933" dirty="0"/>
              <a:t> </a:t>
            </a:r>
            <a:r>
              <a:rPr lang="en-US" altLang="zh-CN" sz="933" dirty="0"/>
              <a:t>has</a:t>
            </a:r>
            <a:r>
              <a:rPr lang="zh-CN" altLang="en-US" sz="933" dirty="0"/>
              <a:t> </a:t>
            </a:r>
            <a:r>
              <a:rPr lang="en-US" altLang="zh-CN" sz="933" dirty="0"/>
              <a:t>other</a:t>
            </a:r>
            <a:r>
              <a:rPr lang="zh-CN" altLang="en-US" sz="933" dirty="0"/>
              <a:t> </a:t>
            </a:r>
            <a:r>
              <a:rPr lang="en-US" altLang="zh-CN" sz="933" dirty="0"/>
              <a:t>three</a:t>
            </a:r>
            <a:r>
              <a:rPr lang="zh-CN" altLang="en-US" sz="933" dirty="0"/>
              <a:t> </a:t>
            </a:r>
            <a:r>
              <a:rPr lang="en-US" altLang="zh-CN" sz="933" dirty="0"/>
              <a:t>tanks</a:t>
            </a:r>
            <a:endParaRPr lang="en-US" sz="933" dirty="0"/>
          </a:p>
        </p:txBody>
      </p:sp>
      <p:graphicFrame>
        <p:nvGraphicFramePr>
          <p:cNvPr id="233" name="Table 2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511377"/>
              </p:ext>
            </p:extLst>
          </p:nvPr>
        </p:nvGraphicFramePr>
        <p:xfrm>
          <a:off x="56385" y="3101088"/>
          <a:ext cx="4295807" cy="2637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3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9636">
                <a:tc>
                  <a:txBody>
                    <a:bodyPr/>
                    <a:lstStyle/>
                    <a:p>
                      <a:r>
                        <a:rPr lang="en-US" sz="1600" dirty="0"/>
                        <a:t>Parameter</a:t>
                      </a:r>
                    </a:p>
                  </a:txBody>
                  <a:tcPr marL="81280" marR="81280" marT="40640" marB="4064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</a:p>
                  </a:txBody>
                  <a:tcPr marL="81280" marR="81280" marT="40640" marB="4064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636">
                <a:tc>
                  <a:txBody>
                    <a:bodyPr/>
                    <a:lstStyle/>
                    <a:p>
                      <a:r>
                        <a:rPr lang="en-US" sz="1600" dirty="0"/>
                        <a:t>Energy</a:t>
                      </a:r>
                    </a:p>
                  </a:txBody>
                  <a:tcPr marL="81280" marR="81280" marT="40640" marB="4064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400 MeV</a:t>
                      </a:r>
                    </a:p>
                  </a:txBody>
                  <a:tcPr marL="81280" marR="81280" marT="40640" marB="40640"/>
                </a:tc>
                <a:extLst>
                  <a:ext uri="{0D108BD9-81ED-4DB2-BD59-A6C34878D82A}">
                    <a16:rowId xmlns:a16="http://schemas.microsoft.com/office/drawing/2014/main" val="3684941435"/>
                  </a:ext>
                </a:extLst>
              </a:tr>
              <a:tr h="329636">
                <a:tc>
                  <a:txBody>
                    <a:bodyPr/>
                    <a:lstStyle/>
                    <a:p>
                      <a:r>
                        <a:rPr lang="en-US" sz="1600" dirty="0"/>
                        <a:t>Charge [</a:t>
                      </a:r>
                      <a:r>
                        <a:rPr lang="en-US" sz="1600" dirty="0" err="1"/>
                        <a:t>nC</a:t>
                      </a:r>
                      <a:r>
                        <a:rPr lang="en-US" sz="1600" dirty="0"/>
                        <a:t>]</a:t>
                      </a:r>
                    </a:p>
                  </a:txBody>
                  <a:tcPr marL="81280" marR="81280" marT="40640" marB="4064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100pC to 5.85nC</a:t>
                      </a:r>
                    </a:p>
                  </a:txBody>
                  <a:tcPr marL="81280" marR="81280" marT="40640" marB="4064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636">
                <a:tc>
                  <a:txBody>
                    <a:bodyPr/>
                    <a:lstStyle/>
                    <a:p>
                      <a:r>
                        <a:rPr lang="en-US" sz="1600" dirty="0"/>
                        <a:t>Frequency [Hz]</a:t>
                      </a:r>
                    </a:p>
                  </a:txBody>
                  <a:tcPr marL="81280" marR="81280" marT="40640" marB="4064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1, 2</a:t>
                      </a:r>
                    </a:p>
                  </a:txBody>
                  <a:tcPr marL="81280" marR="81280" marT="40640" marB="4064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636">
                <a:tc>
                  <a:txBody>
                    <a:bodyPr/>
                    <a:lstStyle/>
                    <a:p>
                      <a:r>
                        <a:rPr lang="el-GR" sz="1600" baseline="0" dirty="0"/>
                        <a:t>ε</a:t>
                      </a:r>
                      <a:r>
                        <a:rPr lang="en-US" sz="900" baseline="0" dirty="0"/>
                        <a:t>n </a:t>
                      </a:r>
                      <a:r>
                        <a:rPr lang="en-US" sz="1600" baseline="0" dirty="0"/>
                        <a:t>[mm*</a:t>
                      </a:r>
                      <a:r>
                        <a:rPr lang="en-US" sz="1600" baseline="0" dirty="0" err="1"/>
                        <a:t>mrad</a:t>
                      </a:r>
                      <a:r>
                        <a:rPr lang="en-US" sz="1600" baseline="0" dirty="0"/>
                        <a:t>]</a:t>
                      </a:r>
                      <a:endParaRPr lang="en-US" sz="1600" dirty="0"/>
                    </a:p>
                  </a:txBody>
                  <a:tcPr marL="81280" marR="81280" marT="40640" marB="4064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15,</a:t>
                      </a:r>
                      <a:r>
                        <a:rPr lang="en-US" sz="1600" baseline="0" dirty="0"/>
                        <a:t> 60</a:t>
                      </a:r>
                      <a:endParaRPr lang="en-US" sz="1600" dirty="0"/>
                    </a:p>
                  </a:txBody>
                  <a:tcPr marL="81280" marR="81280" marT="40640" marB="4064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636">
                <a:tc>
                  <a:txBody>
                    <a:bodyPr/>
                    <a:lstStyle/>
                    <a:p>
                      <a:r>
                        <a:rPr lang="en-US" sz="1600" dirty="0"/>
                        <a:t>Bunch length</a:t>
                      </a:r>
                    </a:p>
                  </a:txBody>
                  <a:tcPr marL="81280" marR="81280" marT="40640" marB="4064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</a:t>
                      </a:r>
                      <a:r>
                        <a:rPr lang="en-US" sz="1600" baseline="0" dirty="0"/>
                        <a:t> 1.5 ns to 4.5 </a:t>
                      </a:r>
                      <a:r>
                        <a:rPr lang="en-US" sz="1600" baseline="0" dirty="0" err="1"/>
                        <a:t>ps</a:t>
                      </a:r>
                      <a:endParaRPr lang="en-US" sz="1600" dirty="0"/>
                    </a:p>
                  </a:txBody>
                  <a:tcPr marL="81280" marR="81280" marT="40640" marB="4064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636">
                <a:tc>
                  <a:txBody>
                    <a:bodyPr/>
                    <a:lstStyle/>
                    <a:p>
                      <a:r>
                        <a:rPr lang="en-US" sz="1600" dirty="0" err="1"/>
                        <a:t>dp</a:t>
                      </a:r>
                      <a:r>
                        <a:rPr lang="en-US" sz="1600" dirty="0"/>
                        <a:t>/p</a:t>
                      </a:r>
                    </a:p>
                  </a:txBody>
                  <a:tcPr marL="81280" marR="81280" marT="40640" marB="4064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0.01</a:t>
                      </a:r>
                    </a:p>
                  </a:txBody>
                  <a:tcPr marL="81280" marR="81280" marT="40640" marB="4064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636">
                <a:tc>
                  <a:txBody>
                    <a:bodyPr/>
                    <a:lstStyle/>
                    <a:p>
                      <a:r>
                        <a:rPr lang="en-US" sz="1600" dirty="0"/>
                        <a:t>Polarization</a:t>
                      </a:r>
                      <a:r>
                        <a:rPr lang="en-US" sz="1600" baseline="0" dirty="0"/>
                        <a:t> [%]</a:t>
                      </a:r>
                      <a:endParaRPr lang="en-US" sz="1600" dirty="0"/>
                    </a:p>
                  </a:txBody>
                  <a:tcPr marL="81280" marR="81280" marT="40640" marB="4064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85</a:t>
                      </a:r>
                    </a:p>
                  </a:txBody>
                  <a:tcPr marL="81280" marR="81280" marT="40640" marB="4064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38" name="Rectangle 237">
            <a:extLst>
              <a:ext uri="{FF2B5EF4-FFF2-40B4-BE49-F238E27FC236}">
                <a16:creationId xmlns:a16="http://schemas.microsoft.com/office/drawing/2014/main" id="{0610E469-79EB-4445-8F02-D835268621C4}"/>
              </a:ext>
            </a:extLst>
          </p:cNvPr>
          <p:cNvSpPr/>
          <p:nvPr/>
        </p:nvSpPr>
        <p:spPr>
          <a:xfrm>
            <a:off x="8143198" y="5759835"/>
            <a:ext cx="211178" cy="1989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1B92355B-39A2-463B-B523-946AE88D9924}"/>
              </a:ext>
            </a:extLst>
          </p:cNvPr>
          <p:cNvSpPr/>
          <p:nvPr/>
        </p:nvSpPr>
        <p:spPr>
          <a:xfrm>
            <a:off x="8145066" y="2738613"/>
            <a:ext cx="187714" cy="17686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11DA5B8C-B903-4EE9-919A-DA9401A5903D}"/>
              </a:ext>
            </a:extLst>
          </p:cNvPr>
          <p:cNvSpPr/>
          <p:nvPr/>
        </p:nvSpPr>
        <p:spPr>
          <a:xfrm>
            <a:off x="8143198" y="6051925"/>
            <a:ext cx="211178" cy="1989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346D027A-3C27-421D-8394-89588A00F3B8}"/>
              </a:ext>
            </a:extLst>
          </p:cNvPr>
          <p:cNvSpPr/>
          <p:nvPr/>
        </p:nvSpPr>
        <p:spPr>
          <a:xfrm>
            <a:off x="26202" y="1091232"/>
            <a:ext cx="211178" cy="19897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0675BAC0-49A4-4EAF-BD9C-95796B0D1150}"/>
              </a:ext>
            </a:extLst>
          </p:cNvPr>
          <p:cNvSpPr/>
          <p:nvPr/>
        </p:nvSpPr>
        <p:spPr>
          <a:xfrm>
            <a:off x="8166662" y="4555346"/>
            <a:ext cx="187714" cy="191524"/>
          </a:xfrm>
          <a:prstGeom prst="rect">
            <a:avLst/>
          </a:prstGeom>
          <a:solidFill>
            <a:srgbClr val="FF66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5DA125F4-FE2A-4612-B676-9721FDA58395}"/>
              </a:ext>
            </a:extLst>
          </p:cNvPr>
          <p:cNvSpPr/>
          <p:nvPr/>
        </p:nvSpPr>
        <p:spPr>
          <a:xfrm>
            <a:off x="8154542" y="4865105"/>
            <a:ext cx="187714" cy="191524"/>
          </a:xfrm>
          <a:prstGeom prst="rect">
            <a:avLst/>
          </a:prstGeom>
          <a:solidFill>
            <a:srgbClr val="FF66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CEF354BE-6332-4BCE-9D4B-4D8C385058F8}"/>
              </a:ext>
            </a:extLst>
          </p:cNvPr>
          <p:cNvSpPr/>
          <p:nvPr/>
        </p:nvSpPr>
        <p:spPr>
          <a:xfrm>
            <a:off x="8117774" y="3328042"/>
            <a:ext cx="187714" cy="19152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ABA3CD0D-4DFA-4972-BAC5-CE6269E98A9E}"/>
              </a:ext>
            </a:extLst>
          </p:cNvPr>
          <p:cNvSpPr/>
          <p:nvPr/>
        </p:nvSpPr>
        <p:spPr>
          <a:xfrm>
            <a:off x="8120987" y="3028364"/>
            <a:ext cx="187714" cy="1915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D270496F-4535-4C8C-88E5-DF6D17E7EEFF}"/>
              </a:ext>
            </a:extLst>
          </p:cNvPr>
          <p:cNvSpPr/>
          <p:nvPr/>
        </p:nvSpPr>
        <p:spPr>
          <a:xfrm>
            <a:off x="8124473" y="3638822"/>
            <a:ext cx="187714" cy="1915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E4006887-2C31-42CA-AA8A-93624C869717}"/>
              </a:ext>
            </a:extLst>
          </p:cNvPr>
          <p:cNvSpPr/>
          <p:nvPr/>
        </p:nvSpPr>
        <p:spPr>
          <a:xfrm>
            <a:off x="8131466" y="3941090"/>
            <a:ext cx="187714" cy="176865"/>
          </a:xfrm>
          <a:prstGeom prst="rect">
            <a:avLst/>
          </a:prstGeom>
          <a:solidFill>
            <a:srgbClr val="FF6FC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87" name="Rectangle 286">
            <a:extLst>
              <a:ext uri="{FF2B5EF4-FFF2-40B4-BE49-F238E27FC236}">
                <a16:creationId xmlns:a16="http://schemas.microsoft.com/office/drawing/2014/main" id="{E68CE353-3485-42B9-B7D5-9BB401A3931C}"/>
              </a:ext>
            </a:extLst>
          </p:cNvPr>
          <p:cNvSpPr/>
          <p:nvPr/>
        </p:nvSpPr>
        <p:spPr>
          <a:xfrm>
            <a:off x="8133465" y="4220620"/>
            <a:ext cx="211178" cy="215465"/>
          </a:xfrm>
          <a:prstGeom prst="rect">
            <a:avLst/>
          </a:prstGeom>
          <a:solidFill>
            <a:srgbClr val="92B8E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959A6B90-FF9B-404A-9349-C046568C5E4C}"/>
              </a:ext>
            </a:extLst>
          </p:cNvPr>
          <p:cNvSpPr/>
          <p:nvPr/>
        </p:nvSpPr>
        <p:spPr>
          <a:xfrm>
            <a:off x="8131078" y="5128212"/>
            <a:ext cx="211178" cy="215465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Slide Number Placeholder 3">
            <a:extLst>
              <a:ext uri="{FF2B5EF4-FFF2-40B4-BE49-F238E27FC236}">
                <a16:creationId xmlns:a16="http://schemas.microsoft.com/office/drawing/2014/main" id="{A9039972-44FF-48B6-B697-A7B7EB42D063}"/>
              </a:ext>
            </a:extLst>
          </p:cNvPr>
          <p:cNvSpPr txBox="1">
            <a:spLocks/>
          </p:cNvSpPr>
          <p:nvPr/>
        </p:nvSpPr>
        <p:spPr>
          <a:xfrm>
            <a:off x="2887545" y="637501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296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09C5F9-A161-47F4-925F-0D62D69E8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913" y="641396"/>
            <a:ext cx="2758158" cy="278760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AE6EB7-8425-442B-A341-FC043814A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581" y="82382"/>
            <a:ext cx="6743120" cy="6065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30519D"/>
                </a:solidFill>
              </a:rPr>
              <a:t>2 Mott e-Polarimeters at the pre-injector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E9EBA54-58F1-423A-BC78-77498A33BD0D}"/>
              </a:ext>
            </a:extLst>
          </p:cNvPr>
          <p:cNvSpPr txBox="1">
            <a:spLocks/>
          </p:cNvSpPr>
          <p:nvPr/>
        </p:nvSpPr>
        <p:spPr>
          <a:xfrm>
            <a:off x="27083" y="1130385"/>
            <a:ext cx="6001676" cy="1675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/>
              <a:t>A compact Mott polarimeter (~20 keV) at the cathode chamber will be used for checking the beam from the SL-GaAs wafer after activation.  Similar to what P. Johnson from BNL built, and now offered by company SPECS.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Have quote for device purchase.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F97B28-EB6F-4C41-A4B0-7BBE33526B93}"/>
              </a:ext>
            </a:extLst>
          </p:cNvPr>
          <p:cNvSpPr txBox="1">
            <a:spLocks/>
          </p:cNvSpPr>
          <p:nvPr/>
        </p:nvSpPr>
        <p:spPr>
          <a:xfrm>
            <a:off x="4447470" y="4367132"/>
            <a:ext cx="4301399" cy="1700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E6E614-0390-4B64-9939-FD68CB9721CA}"/>
              </a:ext>
            </a:extLst>
          </p:cNvPr>
          <p:cNvSpPr txBox="1"/>
          <p:nvPr/>
        </p:nvSpPr>
        <p:spPr>
          <a:xfrm>
            <a:off x="5647559" y="3384676"/>
            <a:ext cx="3101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venir Book"/>
                <a:cs typeface="Avenir Book"/>
              </a:rPr>
              <a:t>Compact Mott polarimeter</a:t>
            </a:r>
          </a:p>
          <a:p>
            <a:r>
              <a:rPr lang="en-US" sz="1400" b="1" dirty="0">
                <a:latin typeface="Avenir Book"/>
                <a:cs typeface="Avenir Book"/>
              </a:rPr>
              <a:t> (5-30 keV) for cathode preparation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141891C-72C3-4FC5-9266-39217E8AB3BA}"/>
              </a:ext>
            </a:extLst>
          </p:cNvPr>
          <p:cNvCxnSpPr>
            <a:cxnSpLocks/>
          </p:cNvCxnSpPr>
          <p:nvPr/>
        </p:nvCxnSpPr>
        <p:spPr>
          <a:xfrm flipH="1">
            <a:off x="3817675" y="4533353"/>
            <a:ext cx="68139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78C02314-5FE3-4CB5-9F26-DB67C783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B96BC4C-2713-4863-AC3C-13A22AA2C4F6}"/>
              </a:ext>
            </a:extLst>
          </p:cNvPr>
          <p:cNvCxnSpPr>
            <a:cxnSpLocks/>
          </p:cNvCxnSpPr>
          <p:nvPr/>
        </p:nvCxnSpPr>
        <p:spPr>
          <a:xfrm>
            <a:off x="5180463" y="2256773"/>
            <a:ext cx="746204" cy="97321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3FEF1FE7-06B4-7644-816F-5C7747484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20" y="3247493"/>
            <a:ext cx="3619500" cy="3276600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C62D1ED-607B-0746-A71F-A6673129435B}"/>
              </a:ext>
            </a:extLst>
          </p:cNvPr>
          <p:cNvSpPr txBox="1">
            <a:spLocks/>
          </p:cNvSpPr>
          <p:nvPr/>
        </p:nvSpPr>
        <p:spPr>
          <a:xfrm>
            <a:off x="4522053" y="4311046"/>
            <a:ext cx="4044018" cy="17929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A 350 keV Mott Polarimeter will be used in the pre-injector gun diagnostics beamline.  We have a quote from </a:t>
            </a:r>
            <a:r>
              <a:rPr lang="en-US" sz="1600" dirty="0" err="1"/>
              <a:t>Xelera</a:t>
            </a:r>
            <a:r>
              <a:rPr lang="en-US" sz="1600" dirty="0"/>
              <a:t> Research for a complete system that is based on an upgrade to a 100 keV design.  (Mayes &amp; Dunham)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4257FF-F180-3242-8342-02CBC354D139}"/>
              </a:ext>
            </a:extLst>
          </p:cNvPr>
          <p:cNvSpPr txBox="1"/>
          <p:nvPr/>
        </p:nvSpPr>
        <p:spPr>
          <a:xfrm>
            <a:off x="2325678" y="6155907"/>
            <a:ext cx="15052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Xelera</a:t>
            </a:r>
            <a:r>
              <a:rPr lang="en-US" sz="1600" dirty="0"/>
              <a:t> Research</a:t>
            </a:r>
          </a:p>
        </p:txBody>
      </p:sp>
    </p:spTree>
    <p:extLst>
      <p:ext uri="{BB962C8B-B14F-4D97-AF65-F5344CB8AC3E}">
        <p14:creationId xmlns:p14="http://schemas.microsoft.com/office/powerpoint/2010/main" val="3909325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8574C2-448B-594E-B74B-490FD21DE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341" y="1879417"/>
            <a:ext cx="3886200" cy="1930400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03F091B9-536E-41CA-AF83-570EC31C5A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3" t="14941" r="8709" b="8771"/>
          <a:stretch/>
        </p:blipFill>
        <p:spPr bwMode="auto">
          <a:xfrm>
            <a:off x="5188452" y="1910030"/>
            <a:ext cx="3181430" cy="219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AD02D3-B4CA-4D64-A7D2-DDC5F0E76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609" y="22722"/>
            <a:ext cx="4729643" cy="431287"/>
          </a:xfrm>
        </p:spPr>
        <p:txBody>
          <a:bodyPr>
            <a:normAutofit fontScale="90000"/>
          </a:bodyPr>
          <a:lstStyle/>
          <a:p>
            <a:r>
              <a:rPr lang="en-US" sz="2900" dirty="0"/>
              <a:t>Transfer beamline Diagnostics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A31FF4-49AD-4D6C-804E-0A51B923E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39955" y="6436172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8987C2-431F-4034-97AA-7C15CF383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865" y="4168694"/>
            <a:ext cx="3001242" cy="2558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F6C58D-F767-43F7-9B3A-BC5EED09A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08" y="701578"/>
            <a:ext cx="4550347" cy="12950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14068B-2CD0-4E16-B4E0-FA868A06C8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2440" y="3915493"/>
            <a:ext cx="4829766" cy="16595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6FE998-2C85-4A16-B246-7FC5754504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1541" y="5566129"/>
            <a:ext cx="4891564" cy="9176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0D1343-6C2C-48E7-A736-663CE8C07F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7245" y="685786"/>
            <a:ext cx="4706755" cy="13266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BD24EA-3BCB-4774-8D6E-39813EFD56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093" y="3726256"/>
            <a:ext cx="4287304" cy="3784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8A2990-98EC-4676-BCE5-04232A19EE05}"/>
              </a:ext>
            </a:extLst>
          </p:cNvPr>
          <p:cNvSpPr txBox="1"/>
          <p:nvPr/>
        </p:nvSpPr>
        <p:spPr>
          <a:xfrm>
            <a:off x="2428568" y="3984248"/>
            <a:ext cx="558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Linac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C37A44-9DD0-4577-A3F1-5994D9745AA7}"/>
              </a:ext>
            </a:extLst>
          </p:cNvPr>
          <p:cNvSpPr/>
          <p:nvPr/>
        </p:nvSpPr>
        <p:spPr>
          <a:xfrm>
            <a:off x="1334646" y="411506"/>
            <a:ext cx="1391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Linac to RCS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4F3B6C-57C2-4BBB-80E1-77BF3A881560}"/>
              </a:ext>
            </a:extLst>
          </p:cNvPr>
          <p:cNvSpPr/>
          <p:nvPr/>
        </p:nvSpPr>
        <p:spPr>
          <a:xfrm>
            <a:off x="6048446" y="411506"/>
            <a:ext cx="1252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RCS to ESR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3343FDC-4020-463F-8B84-867668F022B2}"/>
              </a:ext>
            </a:extLst>
          </p:cNvPr>
          <p:cNvCxnSpPr>
            <a:cxnSpLocks/>
          </p:cNvCxnSpPr>
          <p:nvPr/>
        </p:nvCxnSpPr>
        <p:spPr>
          <a:xfrm>
            <a:off x="4457102" y="587022"/>
            <a:ext cx="0" cy="36237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483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5A581-06FF-444E-9307-24D9BF5C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0DBAF19-0A5F-4F40-8A79-49C5DA4DB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5187" y="22223"/>
            <a:ext cx="6333625" cy="572114"/>
          </a:xfrm>
        </p:spPr>
        <p:txBody>
          <a:bodyPr>
            <a:normAutofit/>
          </a:bodyPr>
          <a:lstStyle/>
          <a:p>
            <a:r>
              <a:rPr lang="en-US" sz="2900" dirty="0"/>
              <a:t>RCS instrumentation Requirements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8B2960E-255A-4B7D-A745-1061169AE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310" y="839771"/>
            <a:ext cx="8711380" cy="3565974"/>
          </a:xfrm>
        </p:spPr>
        <p:txBody>
          <a:bodyPr>
            <a:normAutofit fontScale="85000" lnSpcReduction="10000"/>
          </a:bodyPr>
          <a:lstStyle/>
          <a:p>
            <a:r>
              <a:rPr lang="en-US" sz="2100" dirty="0"/>
              <a:t>Beam Position Monitors</a:t>
            </a:r>
          </a:p>
          <a:p>
            <a:pPr lvl="1"/>
            <a:r>
              <a:rPr lang="en-US" sz="2000" dirty="0"/>
              <a:t>Dual plane pick-ups, one per quad (576)</a:t>
            </a:r>
          </a:p>
          <a:p>
            <a:pPr lvl="1"/>
            <a:r>
              <a:rPr lang="en-US" sz="2000" dirty="0"/>
              <a:t>Precision 10 microns, from 1-28nC bunch charge</a:t>
            </a:r>
          </a:p>
          <a:p>
            <a:pPr lvl="1"/>
            <a:r>
              <a:rPr lang="en-US" sz="2000" dirty="0"/>
              <a:t>Turn-by-turn capability</a:t>
            </a:r>
          </a:p>
          <a:p>
            <a:pPr lvl="1">
              <a:lnSpc>
                <a:spcPct val="120000"/>
              </a:lnSpc>
            </a:pPr>
            <a:endParaRPr lang="en-US" sz="2000" dirty="0"/>
          </a:p>
          <a:p>
            <a:r>
              <a:rPr lang="en-US" sz="2000" dirty="0"/>
              <a:t>Synchrotron Light Monitors: 40-180ps bunch lengths (emittance 20nm H, 2nm V)</a:t>
            </a:r>
          </a:p>
          <a:p>
            <a:pPr lvl="1"/>
            <a:r>
              <a:rPr lang="en-US" sz="2000" dirty="0"/>
              <a:t>Measure transverse beam size: determine emittance, energy spread </a:t>
            </a:r>
          </a:p>
          <a:p>
            <a:pPr lvl="1"/>
            <a:r>
              <a:rPr lang="en-US" sz="2000" dirty="0"/>
              <a:t>Turn-by-Turn using gated cameras for injection matching</a:t>
            </a:r>
          </a:p>
          <a:p>
            <a:pPr lvl="1"/>
            <a:r>
              <a:rPr lang="en-US" sz="2000" dirty="0"/>
              <a:t>Streak camera for bunch length, longitudinal profiles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000" dirty="0"/>
              <a:t>Tune Monitors: fast kickers &amp; BPMs</a:t>
            </a:r>
          </a:p>
          <a:p>
            <a:r>
              <a:rPr lang="en-US" sz="2000" dirty="0"/>
              <a:t>Current monitor (mA beam current)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02122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EC6A915-FE08-4F21-9BE7-5F46FDB8B97B}"/>
              </a:ext>
            </a:extLst>
          </p:cNvPr>
          <p:cNvSpPr/>
          <p:nvPr/>
        </p:nvSpPr>
        <p:spPr>
          <a:xfrm>
            <a:off x="7159811" y="845727"/>
            <a:ext cx="1712871" cy="5166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3051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2C8A364-0F0C-4482-A7AE-DC1857128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430" y="3351995"/>
            <a:ext cx="5152114" cy="1799641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FF847E3-BD3E-4EAF-848E-2ACF6FA60465}"/>
              </a:ext>
            </a:extLst>
          </p:cNvPr>
          <p:cNvSpPr/>
          <p:nvPr/>
        </p:nvSpPr>
        <p:spPr>
          <a:xfrm>
            <a:off x="194882" y="824779"/>
            <a:ext cx="1712871" cy="51665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3051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5A581-06FF-444E-9307-24D9BF5C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0DBAF19-0A5F-4F40-8A79-49C5DA4DB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949" y="72544"/>
            <a:ext cx="3966021" cy="557683"/>
          </a:xfrm>
        </p:spPr>
        <p:txBody>
          <a:bodyPr>
            <a:normAutofit/>
          </a:bodyPr>
          <a:lstStyle/>
          <a:p>
            <a:r>
              <a:rPr lang="en-US" sz="2900" dirty="0"/>
              <a:t>RCS Instrumentation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D325E54-B39B-4D40-B595-23C0A68D27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70"/>
          <a:stretch/>
        </p:blipFill>
        <p:spPr bwMode="auto">
          <a:xfrm>
            <a:off x="2151899" y="1962939"/>
            <a:ext cx="4862512" cy="1578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0">
            <a:extLst>
              <a:ext uri="{FF2B5EF4-FFF2-40B4-BE49-F238E27FC236}">
                <a16:creationId xmlns:a16="http://schemas.microsoft.com/office/drawing/2014/main" id="{9304FAE9-87F8-4099-9BB4-09CBC4572EC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7382475" y="3581205"/>
            <a:ext cx="1295194" cy="970408"/>
          </a:xfrm>
          <a:prstGeom prst="rect">
            <a:avLst/>
          </a:prstGeom>
          <a:ln>
            <a:noFill/>
          </a:ln>
        </p:spPr>
      </p:pic>
      <p:pic>
        <p:nvPicPr>
          <p:cNvPr id="9" name="Picture 41">
            <a:extLst>
              <a:ext uri="{FF2B5EF4-FFF2-40B4-BE49-F238E27FC236}">
                <a16:creationId xmlns:a16="http://schemas.microsoft.com/office/drawing/2014/main" id="{EA11873D-0F35-4FF6-9DED-0653E137642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386124" y="2402580"/>
            <a:ext cx="1295194" cy="887613"/>
          </a:xfrm>
          <a:prstGeom prst="rect">
            <a:avLst/>
          </a:prstGeom>
          <a:ln>
            <a:noFill/>
          </a:ln>
        </p:spPr>
      </p:pic>
      <p:pic>
        <p:nvPicPr>
          <p:cNvPr id="10" name="Picture 19">
            <a:extLst>
              <a:ext uri="{FF2B5EF4-FFF2-40B4-BE49-F238E27FC236}">
                <a16:creationId xmlns:a16="http://schemas.microsoft.com/office/drawing/2014/main" id="{48417693-62EE-4A3C-ACA1-E2AC6624DBA9}"/>
              </a:ext>
            </a:extLst>
          </p:cNvPr>
          <p:cNvPicPr/>
          <p:nvPr/>
        </p:nvPicPr>
        <p:blipFill>
          <a:blip r:embed="rId6"/>
          <a:srcRect l="10103" t="2993" r="15411" b="19595"/>
          <a:stretch/>
        </p:blipFill>
        <p:spPr>
          <a:xfrm>
            <a:off x="7374233" y="1162225"/>
            <a:ext cx="1295194" cy="970408"/>
          </a:xfrm>
          <a:prstGeom prst="rect">
            <a:avLst/>
          </a:prstGeom>
          <a:ln>
            <a:noFill/>
          </a:ln>
        </p:spPr>
      </p:pic>
      <p:sp>
        <p:nvSpPr>
          <p:cNvPr id="11" name="CustomShape 7">
            <a:extLst>
              <a:ext uri="{FF2B5EF4-FFF2-40B4-BE49-F238E27FC236}">
                <a16:creationId xmlns:a16="http://schemas.microsoft.com/office/drawing/2014/main" id="{EB33A79B-8DB7-4ABA-A4C3-E8EBA9BF3521}"/>
              </a:ext>
            </a:extLst>
          </p:cNvPr>
          <p:cNvSpPr/>
          <p:nvPr/>
        </p:nvSpPr>
        <p:spPr>
          <a:xfrm>
            <a:off x="7362045" y="3290193"/>
            <a:ext cx="1307382" cy="3651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NPCT DCCT</a:t>
            </a:r>
          </a:p>
        </p:txBody>
      </p:sp>
      <p:sp>
        <p:nvSpPr>
          <p:cNvPr id="12" name="CustomShape 8">
            <a:extLst>
              <a:ext uri="{FF2B5EF4-FFF2-40B4-BE49-F238E27FC236}">
                <a16:creationId xmlns:a16="http://schemas.microsoft.com/office/drawing/2014/main" id="{14AD946B-B1A6-42C8-81A3-0ACA3AA6164B}"/>
              </a:ext>
            </a:extLst>
          </p:cNvPr>
          <p:cNvSpPr/>
          <p:nvPr/>
        </p:nvSpPr>
        <p:spPr>
          <a:xfrm>
            <a:off x="7330824" y="815568"/>
            <a:ext cx="1350494" cy="2813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In-flange ICT </a:t>
            </a:r>
          </a:p>
        </p:txBody>
      </p:sp>
      <p:sp>
        <p:nvSpPr>
          <p:cNvPr id="13" name="CustomShape 9">
            <a:extLst>
              <a:ext uri="{FF2B5EF4-FFF2-40B4-BE49-F238E27FC236}">
                <a16:creationId xmlns:a16="http://schemas.microsoft.com/office/drawing/2014/main" id="{B2B6F398-0844-4055-8E92-8FA6A78A78B8}"/>
              </a:ext>
            </a:extLst>
          </p:cNvPr>
          <p:cNvSpPr/>
          <p:nvPr/>
        </p:nvSpPr>
        <p:spPr>
          <a:xfrm>
            <a:off x="7340271" y="2100624"/>
            <a:ext cx="1387011" cy="3362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In-flange FCT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AD0528-C7CE-4779-AA08-38D3F93D5A2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9941" t="6944"/>
          <a:stretch/>
        </p:blipFill>
        <p:spPr>
          <a:xfrm>
            <a:off x="271318" y="2721535"/>
            <a:ext cx="1567804" cy="1532427"/>
          </a:xfrm>
          <a:prstGeom prst="rect">
            <a:avLst/>
          </a:prstGeom>
        </p:spPr>
      </p:pic>
      <p:sp>
        <p:nvSpPr>
          <p:cNvPr id="17" name="CustomShape 8">
            <a:extLst>
              <a:ext uri="{FF2B5EF4-FFF2-40B4-BE49-F238E27FC236}">
                <a16:creationId xmlns:a16="http://schemas.microsoft.com/office/drawing/2014/main" id="{DD0CA2F8-B234-4494-93C5-E02294DC356D}"/>
              </a:ext>
            </a:extLst>
          </p:cNvPr>
          <p:cNvSpPr/>
          <p:nvPr/>
        </p:nvSpPr>
        <p:spPr>
          <a:xfrm>
            <a:off x="2630517" y="5260855"/>
            <a:ext cx="3837940" cy="3306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30519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RCS half-cell Layout showing BPM location </a:t>
            </a:r>
            <a:endParaRPr lang="en-US" sz="1400" b="1" strike="noStrike" spc="-1" dirty="0">
              <a:solidFill>
                <a:srgbClr val="30519D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F69598B-5599-4C63-9B1A-09F07DBB6AE9}"/>
              </a:ext>
            </a:extLst>
          </p:cNvPr>
          <p:cNvSpPr/>
          <p:nvPr/>
        </p:nvSpPr>
        <p:spPr>
          <a:xfrm>
            <a:off x="184864" y="4223435"/>
            <a:ext cx="17128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Design based on NSLS-II BPM pick-up, 15mm button, 40mm round beam pipe.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16ADF4E-5DAD-4E66-BFE7-BE67D4A889E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312" t="5649" r="57676"/>
          <a:stretch/>
        </p:blipFill>
        <p:spPr>
          <a:xfrm>
            <a:off x="267415" y="866675"/>
            <a:ext cx="1567803" cy="1885386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E990A6A-F1AF-4CAC-9E92-3DCA3C1BC682}"/>
              </a:ext>
            </a:extLst>
          </p:cNvPr>
          <p:cNvCxnSpPr/>
          <p:nvPr/>
        </p:nvCxnSpPr>
        <p:spPr>
          <a:xfrm flipH="1">
            <a:off x="2001903" y="1889124"/>
            <a:ext cx="543177" cy="217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2E312CB-C51E-4F83-8ADD-C6BD33717657}"/>
              </a:ext>
            </a:extLst>
          </p:cNvPr>
          <p:cNvCxnSpPr>
            <a:cxnSpLocks/>
          </p:cNvCxnSpPr>
          <p:nvPr/>
        </p:nvCxnSpPr>
        <p:spPr>
          <a:xfrm>
            <a:off x="6164971" y="2373144"/>
            <a:ext cx="989046" cy="1032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E6DBFC1-D0D5-4779-8AC3-4BF966866869}"/>
              </a:ext>
            </a:extLst>
          </p:cNvPr>
          <p:cNvCxnSpPr>
            <a:cxnSpLocks/>
          </p:cNvCxnSpPr>
          <p:nvPr/>
        </p:nvCxnSpPr>
        <p:spPr>
          <a:xfrm>
            <a:off x="6164971" y="2140104"/>
            <a:ext cx="944204" cy="466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75BA52AC-7EEE-4544-A03B-040B5C89A78D}"/>
              </a:ext>
            </a:extLst>
          </p:cNvPr>
          <p:cNvSpPr/>
          <p:nvPr/>
        </p:nvSpPr>
        <p:spPr>
          <a:xfrm>
            <a:off x="7248167" y="4555893"/>
            <a:ext cx="14791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Purchased from GMW, Bergoz </a:t>
            </a: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1439AFD8-7C96-4844-9D54-F75B69931B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31"/>
          <a:stretch/>
        </p:blipFill>
        <p:spPr bwMode="auto">
          <a:xfrm>
            <a:off x="2151899" y="800915"/>
            <a:ext cx="4862512" cy="121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441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DFFDDD81-DB34-4179-BEDB-3C59C0FAABA6}"/>
              </a:ext>
            </a:extLst>
          </p:cNvPr>
          <p:cNvSpPr/>
          <p:nvPr/>
        </p:nvSpPr>
        <p:spPr>
          <a:xfrm>
            <a:off x="4138788" y="2458037"/>
            <a:ext cx="4788083" cy="3914952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00710" y="5490907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BE5FD4-90B5-465E-A0B1-8368BE937D89}"/>
              </a:ext>
            </a:extLst>
          </p:cNvPr>
          <p:cNvSpPr/>
          <p:nvPr/>
        </p:nvSpPr>
        <p:spPr>
          <a:xfrm>
            <a:off x="4301010" y="268077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A3FC9C-0294-47EA-A7CE-0C90FCF7E23F}"/>
              </a:ext>
            </a:extLst>
          </p:cNvPr>
          <p:cNvSpPr/>
          <p:nvPr/>
        </p:nvSpPr>
        <p:spPr>
          <a:xfrm>
            <a:off x="4301010" y="268077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CB2FCC-EB73-4A95-B4F3-9BC9D7BB771D}"/>
              </a:ext>
            </a:extLst>
          </p:cNvPr>
          <p:cNvSpPr/>
          <p:nvPr/>
        </p:nvSpPr>
        <p:spPr>
          <a:xfrm>
            <a:off x="4301010" y="268077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AE6EB7-8425-442B-A341-FC043814A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975" y="-5189"/>
            <a:ext cx="7718817" cy="6057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Synchrotron Light Monitors in RCS and ESR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E7F9F22-CF96-450F-9199-33A1620C4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73" y="2328837"/>
            <a:ext cx="3430177" cy="196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822156D4-FCCD-44A3-884F-517561452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33" y="4692738"/>
            <a:ext cx="2985276" cy="202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7FEE69-B8DB-409D-B3F9-CE238E364D0B}"/>
              </a:ext>
            </a:extLst>
          </p:cNvPr>
          <p:cNvSpPr txBox="1"/>
          <p:nvPr/>
        </p:nvSpPr>
        <p:spPr>
          <a:xfrm>
            <a:off x="64339" y="4352661"/>
            <a:ext cx="401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NSLS-II Optical table with Streak camera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45B862F-E0D4-445E-98BC-A5575FCCC7C7}"/>
              </a:ext>
            </a:extLst>
          </p:cNvPr>
          <p:cNvSpPr txBox="1">
            <a:spLocks/>
          </p:cNvSpPr>
          <p:nvPr/>
        </p:nvSpPr>
        <p:spPr>
          <a:xfrm>
            <a:off x="194004" y="977425"/>
            <a:ext cx="8571963" cy="10004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600" b="1" dirty="0">
                <a:latin typeface="Calibri"/>
                <a:cs typeface="Arial"/>
              </a:rPr>
              <a:t>A cooled mirror will direct the visible portion of synchrotron radiation to an enclosed light transport, then to an optical table in a service building.</a:t>
            </a:r>
          </a:p>
          <a:p>
            <a:pPr>
              <a:lnSpc>
                <a:spcPct val="60000"/>
              </a:lnSpc>
            </a:pPr>
            <a:r>
              <a:rPr lang="en-US" sz="1600" b="1" dirty="0">
                <a:latin typeface="Calibri"/>
                <a:cs typeface="Arial"/>
              </a:rPr>
              <a:t>Measure transverse profile, turn-by-turn profile, longitudinal profile and phase space. </a:t>
            </a:r>
            <a:endParaRPr lang="en-US" sz="1600" b="1" dirty="0">
              <a:latin typeface="Calibri"/>
            </a:endParaRPr>
          </a:p>
          <a:p>
            <a:pPr>
              <a:lnSpc>
                <a:spcPct val="60000"/>
              </a:lnSpc>
            </a:pPr>
            <a:r>
              <a:rPr lang="en-US" sz="1600" b="1" dirty="0">
                <a:latin typeface="Calibri"/>
                <a:cs typeface="Arial"/>
              </a:rPr>
              <a:t>Streak camera with ~1ps resolution will provide longitudinal profile measurements.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9050457-FE6B-4758-A0E2-AE5C85DA347C}"/>
              </a:ext>
            </a:extLst>
          </p:cNvPr>
          <p:cNvSpPr txBox="1">
            <a:spLocks/>
          </p:cNvSpPr>
          <p:nvPr/>
        </p:nvSpPr>
        <p:spPr>
          <a:xfrm>
            <a:off x="1814043" y="482971"/>
            <a:ext cx="6835879" cy="568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60000"/>
              </a:lnSpc>
              <a:buNone/>
            </a:pPr>
            <a:r>
              <a:rPr lang="en-US" sz="1400" b="1" dirty="0"/>
              <a:t>Collaboration with the NSLS-II Synchrotron Light monitor experts;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1400" b="1" dirty="0"/>
              <a:t>	</a:t>
            </a:r>
            <a:r>
              <a:rPr lang="en-US" sz="1200" b="1" dirty="0"/>
              <a:t>Padrazo, </a:t>
            </a:r>
            <a:r>
              <a:rPr lang="en-US" sz="1200" b="1" dirty="0" err="1"/>
              <a:t>Shaftan</a:t>
            </a:r>
            <a:r>
              <a:rPr lang="en-US" sz="1200" b="1" dirty="0"/>
              <a:t>, Bacha, </a:t>
            </a:r>
            <a:r>
              <a:rPr lang="en-US" sz="1200" b="1" dirty="0" err="1"/>
              <a:t>Kosciuk</a:t>
            </a:r>
            <a:r>
              <a:rPr lang="en-US" sz="1200" b="1" dirty="0"/>
              <a:t>, Cheng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57D41C-D377-4F00-8F9D-39C938D5F6CC}"/>
              </a:ext>
            </a:extLst>
          </p:cNvPr>
          <p:cNvSpPr txBox="1"/>
          <p:nvPr/>
        </p:nvSpPr>
        <p:spPr>
          <a:xfrm>
            <a:off x="64339" y="1982604"/>
            <a:ext cx="4074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NSLS-II Synchrotron Light Monitor layout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1C649E1-D36F-4A74-9D43-67BA6F17A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9410" y="3938752"/>
            <a:ext cx="3616208" cy="19677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E70A63B-1DAA-4E80-A5E9-38160E1C6DA7}"/>
              </a:ext>
            </a:extLst>
          </p:cNvPr>
          <p:cNvSpPr txBox="1"/>
          <p:nvPr/>
        </p:nvSpPr>
        <p:spPr>
          <a:xfrm>
            <a:off x="4422197" y="3603634"/>
            <a:ext cx="42294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Crab cavity bunch tilt angles measured at KEKB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DD571D-7FCD-46EA-A6E4-339041971B53}"/>
              </a:ext>
            </a:extLst>
          </p:cNvPr>
          <p:cNvSpPr/>
          <p:nvPr/>
        </p:nvSpPr>
        <p:spPr>
          <a:xfrm>
            <a:off x="4422197" y="5955466"/>
            <a:ext cx="43752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NimbusRomNo9L-Medi"/>
              </a:rPr>
              <a:t>Compensation of the Crossing Angle with Crab Cavities at KEKB, Abe et al, 2007</a:t>
            </a:r>
            <a:endParaRPr lang="en-US" sz="1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7EF692-F9B0-4FE8-98CC-F1C626481E06}"/>
              </a:ext>
            </a:extLst>
          </p:cNvPr>
          <p:cNvSpPr/>
          <p:nvPr/>
        </p:nvSpPr>
        <p:spPr>
          <a:xfrm>
            <a:off x="4301010" y="2555315"/>
            <a:ext cx="4704352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b="1" dirty="0"/>
              <a:t>Electron Crabbing angle can be directly measured using a synchrotron light monitor with streak camera at a location TBD in the electron Storage Ring. </a:t>
            </a:r>
            <a:endParaRPr lang="en-US" sz="1600" b="1" dirty="0">
              <a:cs typeface="Calibri"/>
            </a:endParaRPr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FD15DE23-91DF-4DB0-A316-779E352A7F15}"/>
              </a:ext>
            </a:extLst>
          </p:cNvPr>
          <p:cNvSpPr txBox="1">
            <a:spLocks/>
          </p:cNvSpPr>
          <p:nvPr/>
        </p:nvSpPr>
        <p:spPr>
          <a:xfrm>
            <a:off x="3750513" y="631189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5C55B3-D62F-436D-827C-BB149CCE8BF2}"/>
              </a:ext>
            </a:extLst>
          </p:cNvPr>
          <p:cNvSpPr txBox="1"/>
          <p:nvPr/>
        </p:nvSpPr>
        <p:spPr>
          <a:xfrm>
            <a:off x="6147976" y="5278337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Horizontal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553B59-A794-476B-9E27-D8822248A011}"/>
              </a:ext>
            </a:extLst>
          </p:cNvPr>
          <p:cNvSpPr txBox="1"/>
          <p:nvPr/>
        </p:nvSpPr>
        <p:spPr>
          <a:xfrm>
            <a:off x="4138788" y="4537327"/>
            <a:ext cx="8883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Longitudinal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6445090-B2A9-428F-800A-C75DE2781FC5}"/>
              </a:ext>
            </a:extLst>
          </p:cNvPr>
          <p:cNvCxnSpPr>
            <a:cxnSpLocks/>
          </p:cNvCxnSpPr>
          <p:nvPr/>
        </p:nvCxnSpPr>
        <p:spPr>
          <a:xfrm flipV="1">
            <a:off x="4640390" y="4142241"/>
            <a:ext cx="0" cy="395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C7D1AF9-6DB6-4248-868C-90C17EA2A93B}"/>
              </a:ext>
            </a:extLst>
          </p:cNvPr>
          <p:cNvCxnSpPr>
            <a:cxnSpLocks/>
          </p:cNvCxnSpPr>
          <p:nvPr/>
        </p:nvCxnSpPr>
        <p:spPr>
          <a:xfrm>
            <a:off x="4644012" y="4847598"/>
            <a:ext cx="2015" cy="444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FD0F5D9-ED5D-4CB5-BCF1-875512FEE8E4}"/>
              </a:ext>
            </a:extLst>
          </p:cNvPr>
          <p:cNvCxnSpPr>
            <a:cxnSpLocks/>
          </p:cNvCxnSpPr>
          <p:nvPr/>
        </p:nvCxnSpPr>
        <p:spPr>
          <a:xfrm>
            <a:off x="6925753" y="5409142"/>
            <a:ext cx="32490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29DA801-57FE-437F-9B94-5145446F2CFD}"/>
              </a:ext>
            </a:extLst>
          </p:cNvPr>
          <p:cNvCxnSpPr>
            <a:cxnSpLocks/>
          </p:cNvCxnSpPr>
          <p:nvPr/>
        </p:nvCxnSpPr>
        <p:spPr>
          <a:xfrm flipH="1">
            <a:off x="5821817" y="5409142"/>
            <a:ext cx="327415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DCEB59C-8F4D-4C04-B3B0-32155BE1FA9A}"/>
              </a:ext>
            </a:extLst>
          </p:cNvPr>
          <p:cNvSpPr/>
          <p:nvPr/>
        </p:nvSpPr>
        <p:spPr>
          <a:xfrm>
            <a:off x="59641" y="1986156"/>
            <a:ext cx="3991130" cy="4753851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8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42B07A94-C122-AF4A-B776-B6531AAFD1CE}" vid="{8277ED95-9917-D646-A591-4F3A7464B7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499330D76B4642A0E7B53F4A469F55" ma:contentTypeVersion="4" ma:contentTypeDescription="Create a new document." ma:contentTypeScope="" ma:versionID="0a505f3872db3378c6f17715516d6a7a">
  <xsd:schema xmlns:xsd="http://www.w3.org/2001/XMLSchema" xmlns:xs="http://www.w3.org/2001/XMLSchema" xmlns:p="http://schemas.microsoft.com/office/2006/metadata/properties" xmlns:ns2="9e4a43c1-b2a9-408a-8cac-448eda25f0f3" xmlns:ns3="dd7425a4-fa23-406d-b478-3c2992d2d4ba" targetNamespace="http://schemas.microsoft.com/office/2006/metadata/properties" ma:root="true" ma:fieldsID="99bb50b59841c63bd5cf07e832f74f6d" ns2:_="" ns3:_="">
    <xsd:import namespace="9e4a43c1-b2a9-408a-8cac-448eda25f0f3"/>
    <xsd:import namespace="dd7425a4-fa23-406d-b478-3c2992d2d4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4a43c1-b2a9-408a-8cac-448eda25f0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425a4-fa23-406d-b478-3c2992d2d4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BE1C32-E9FB-4546-8A97-5A6C142FF51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9e4a43c1-b2a9-408a-8cac-448eda25f0f3"/>
    <ds:schemaRef ds:uri="http://purl.org/dc/terms/"/>
    <ds:schemaRef ds:uri="dd7425a4-fa23-406d-b478-3c2992d2d4ba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62265F2-8425-47D4-B883-E86218C529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0D9E7D-B6F2-43DF-BDEA-D732F3B705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4a43c1-b2a9-408a-8cac-448eda25f0f3"/>
    <ds:schemaRef ds:uri="dd7425a4-fa23-406d-b478-3c2992d2d4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EIC_PPT_Template_Rev0320 (1)</Template>
  <TotalTime>6432</TotalTime>
  <Words>2138</Words>
  <Application>Microsoft Macintosh PowerPoint</Application>
  <PresentationFormat>On-screen Show (4:3)</PresentationFormat>
  <Paragraphs>360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Avenir Book</vt:lpstr>
      <vt:lpstr>Calibri</vt:lpstr>
      <vt:lpstr>NimbusRomNo9L-Medi</vt:lpstr>
      <vt:lpstr>Times New Roman</vt:lpstr>
      <vt:lpstr>Wingdings</vt:lpstr>
      <vt:lpstr>Office Theme</vt:lpstr>
      <vt:lpstr>Worksheet</vt:lpstr>
      <vt:lpstr>PowerPoint Presentation</vt:lpstr>
      <vt:lpstr>Outline</vt:lpstr>
      <vt:lpstr>Pre-Injector Instrumentation Requirements</vt:lpstr>
      <vt:lpstr>Pre-Injector Instrumentation</vt:lpstr>
      <vt:lpstr>PowerPoint Presentation</vt:lpstr>
      <vt:lpstr>Transfer beamline Diagnostics</vt:lpstr>
      <vt:lpstr>RCS instrumentation Requirements</vt:lpstr>
      <vt:lpstr>RCS Instrumentation</vt:lpstr>
      <vt:lpstr>PowerPoint Presentation</vt:lpstr>
      <vt:lpstr>ESR Instrumentation Requirements</vt:lpstr>
      <vt:lpstr>ESR Instrumentation</vt:lpstr>
      <vt:lpstr>ESR Beam Position Monitors</vt:lpstr>
      <vt:lpstr>PowerPoint Presentation</vt:lpstr>
      <vt:lpstr>IR Instrumentation Requirements</vt:lpstr>
      <vt:lpstr>PowerPoint Presentation</vt:lpstr>
      <vt:lpstr>PowerPoint Presentation</vt:lpstr>
      <vt:lpstr>PowerPoint Presentation</vt:lpstr>
      <vt:lpstr>Hadron Ring Diagnostics</vt:lpstr>
      <vt:lpstr>PowerPoint Presentation</vt:lpstr>
      <vt:lpstr>EIC Strong Hadron Cooling Parameters &amp; Layout</vt:lpstr>
      <vt:lpstr>Strong Hadron Cooling Diagnostics Requirements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Hooper, Jamie</dc:creator>
  <cp:lastModifiedBy>Gassner, David M</cp:lastModifiedBy>
  <cp:revision>202</cp:revision>
  <dcterms:created xsi:type="dcterms:W3CDTF">2020-09-21T20:03:40Z</dcterms:created>
  <dcterms:modified xsi:type="dcterms:W3CDTF">2020-10-08T23:36:00Z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0x010100E6499330D76B4642A0E7B53F4A469F55</vt:lpwstr>
  </property>
</Properties>
</file>