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262" r:id="rId4"/>
    <p:sldId id="281" r:id="rId5"/>
    <p:sldId id="273" r:id="rId6"/>
    <p:sldId id="272" r:id="rId7"/>
    <p:sldId id="278" r:id="rId8"/>
    <p:sldId id="274" r:id="rId9"/>
    <p:sldId id="1021" r:id="rId10"/>
    <p:sldId id="1022" r:id="rId11"/>
    <p:sldId id="1024" r:id="rId12"/>
    <p:sldId id="1025" r:id="rId13"/>
    <p:sldId id="1016" r:id="rId14"/>
    <p:sldId id="1000" r:id="rId15"/>
    <p:sldId id="282" r:id="rId16"/>
    <p:sldId id="277" r:id="rId17"/>
    <p:sldId id="275" r:id="rId18"/>
    <p:sldId id="280" r:id="rId19"/>
    <p:sldId id="1074" r:id="rId20"/>
    <p:sldId id="1075" r:id="rId21"/>
    <p:sldId id="1076" r:id="rId22"/>
    <p:sldId id="1077" r:id="rId23"/>
    <p:sldId id="1078" r:id="rId24"/>
    <p:sldId id="1079" r:id="rId25"/>
    <p:sldId id="1018" r:id="rId26"/>
    <p:sldId id="1029" r:id="rId27"/>
    <p:sldId id="1030" r:id="rId28"/>
    <p:sldId id="1031" r:id="rId29"/>
    <p:sldId id="1032" r:id="rId30"/>
    <p:sldId id="260" r:id="rId31"/>
    <p:sldId id="261" r:id="rId32"/>
    <p:sldId id="276" r:id="rId33"/>
  </p:sldIdLst>
  <p:sldSz cx="9144000" cy="6858000" type="screen4x3"/>
  <p:notesSz cx="9939338" cy="6807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90" d="100"/>
          <a:sy n="90" d="100"/>
        </p:scale>
        <p:origin x="5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7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9E8D5-77CF-4A0E-9130-8B0C13207133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38525" y="850900"/>
            <a:ext cx="3062288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4" y="3275965"/>
            <a:ext cx="7951470" cy="26803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465659"/>
            <a:ext cx="4307047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7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ABEF-303A-473A-A6FB-F76829DA52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00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08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05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1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64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33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97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36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214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16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39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46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2019/10/20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大学共同利用機関シンポジウム</a:t>
            </a:r>
            <a:r>
              <a:rPr kumimoji="1" lang="en-US" altLang="ja-JP"/>
              <a:t>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5D8E0-8958-4289-AB08-EE45E85D56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93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10.png"/><Relationship Id="rId4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3EFCA61-3332-4A5D-9764-BD76430366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153" y="340658"/>
            <a:ext cx="8752688" cy="625736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2DEC0D6-08C3-4544-87D8-12DB31EE9A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0" y="2680448"/>
            <a:ext cx="5047131" cy="369177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63D29EA-24BE-4A0A-BBE8-9C69A7045420}"/>
              </a:ext>
            </a:extLst>
          </p:cNvPr>
          <p:cNvSpPr txBox="1"/>
          <p:nvPr/>
        </p:nvSpPr>
        <p:spPr>
          <a:xfrm>
            <a:off x="468973" y="1326152"/>
            <a:ext cx="8195705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6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SuperKEKB</a:t>
            </a:r>
            <a:r>
              <a:rPr kumimoji="1" lang="ja-JP" altLang="en-US" sz="6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ja-JP" sz="6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Accelerator</a:t>
            </a:r>
            <a:endParaRPr kumimoji="1" lang="ja-JP" altLang="en-US" sz="6600" b="1" i="1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ABD9344A-9D0B-41C3-A2AC-84BD96CA51AC}"/>
              </a:ext>
            </a:extLst>
          </p:cNvPr>
          <p:cNvSpPr/>
          <p:nvPr/>
        </p:nvSpPr>
        <p:spPr>
          <a:xfrm>
            <a:off x="1219199" y="2644589"/>
            <a:ext cx="2448000" cy="3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SuperKEKB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Accelerator</a:t>
            </a:r>
            <a:endParaRPr kumimoji="1" lang="ja-JP" altLang="en-US" b="1" dirty="0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39D0D07-0F92-4422-88F7-0B497051C109}"/>
              </a:ext>
            </a:extLst>
          </p:cNvPr>
          <p:cNvSpPr/>
          <p:nvPr/>
        </p:nvSpPr>
        <p:spPr>
          <a:xfrm>
            <a:off x="4347883" y="2904565"/>
            <a:ext cx="1800000" cy="3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Belle II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Detector</a:t>
            </a:r>
            <a:endParaRPr kumimoji="1" lang="ja-JP" altLang="en-US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E35F356-A48F-4A52-927B-0B4261CE0602}"/>
              </a:ext>
            </a:extLst>
          </p:cNvPr>
          <p:cNvSpPr txBox="1"/>
          <p:nvPr/>
        </p:nvSpPr>
        <p:spPr>
          <a:xfrm>
            <a:off x="4948516" y="4769224"/>
            <a:ext cx="3325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chemeClr val="bg1"/>
                </a:solidFill>
              </a:rPr>
              <a:t>KEK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 </a:t>
            </a:r>
            <a:r>
              <a:rPr kumimoji="1" lang="en-US" altLang="ja-JP" sz="2800" b="1" dirty="0">
                <a:solidFill>
                  <a:schemeClr val="bg1"/>
                </a:solidFill>
              </a:rPr>
              <a:t>Tsukuba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 </a:t>
            </a:r>
            <a:r>
              <a:rPr kumimoji="1" lang="en-US" altLang="ja-JP" sz="2800" b="1" dirty="0">
                <a:solidFill>
                  <a:schemeClr val="bg1"/>
                </a:solidFill>
              </a:rPr>
              <a:t>Campus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13427A5-3C56-413D-844F-7EED4096F5CE}"/>
              </a:ext>
            </a:extLst>
          </p:cNvPr>
          <p:cNvSpPr txBox="1"/>
          <p:nvPr/>
        </p:nvSpPr>
        <p:spPr>
          <a:xfrm>
            <a:off x="4706470" y="762001"/>
            <a:ext cx="202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chemeClr val="bg1"/>
                </a:solidFill>
              </a:rPr>
              <a:t>Mt.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 </a:t>
            </a:r>
            <a:r>
              <a:rPr kumimoji="1" lang="en-US" altLang="ja-JP" sz="2800" b="1" dirty="0">
                <a:solidFill>
                  <a:schemeClr val="bg1"/>
                </a:solidFill>
              </a:rPr>
              <a:t>Tsukuba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9F7DD7F-BBE0-4B87-87E8-51C0689A0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18D7736-4EF7-4DBB-93F7-F78A470F7060}"/>
              </a:ext>
            </a:extLst>
          </p:cNvPr>
          <p:cNvSpPr txBox="1"/>
          <p:nvPr/>
        </p:nvSpPr>
        <p:spPr>
          <a:xfrm>
            <a:off x="3236418" y="5787621"/>
            <a:ext cx="3702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Makoto Tobiyama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KEK Accelerator </a:t>
            </a:r>
            <a:r>
              <a:rPr kumimoji="1" lang="en-US" altLang="ja-JP" dirty="0" err="1">
                <a:solidFill>
                  <a:schemeClr val="bg1"/>
                </a:solidFill>
              </a:rPr>
              <a:t>Laboraotry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72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1093418" y="163320"/>
            <a:ext cx="69571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Cabling of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Sextupoles</a:t>
            </a:r>
            <a:r>
              <a:rPr kumimoji="1" lang="en-US" altLang="ja-JP" sz="4400" b="1" dirty="0">
                <a:solidFill>
                  <a:schemeClr val="bg1"/>
                </a:solidFill>
              </a:rPr>
              <a:t> for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LCC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39C18A8-D37B-4C5F-8D72-E80A87856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5752"/>
            <a:ext cx="9144000" cy="51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67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1093418" y="163320"/>
            <a:ext cx="69571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Cabling of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Sextupoles</a:t>
            </a:r>
            <a:r>
              <a:rPr kumimoji="1" lang="en-US" altLang="ja-JP" sz="4400" b="1" dirty="0">
                <a:solidFill>
                  <a:schemeClr val="bg1"/>
                </a:solidFill>
              </a:rPr>
              <a:t> for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LCC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DBA25F5-45DC-49D9-BB87-A44B69FB3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1658"/>
            <a:ext cx="9144000" cy="521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179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1093418" y="163320"/>
            <a:ext cx="69571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Cabling of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Sextupoles</a:t>
            </a:r>
            <a:r>
              <a:rPr kumimoji="1" lang="en-US" altLang="ja-JP" sz="4400" b="1" dirty="0">
                <a:solidFill>
                  <a:schemeClr val="bg1"/>
                </a:solidFill>
              </a:rPr>
              <a:t> for </a:t>
            </a:r>
            <a:r>
              <a:rPr kumimoji="1" lang="en-US" altLang="ja-JP" sz="4400" b="1" dirty="0" err="1">
                <a:solidFill>
                  <a:schemeClr val="bg1"/>
                </a:solidFill>
              </a:rPr>
              <a:t>LCC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E265CE-9F3B-43E7-B758-468CBD4F1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5792"/>
            <a:ext cx="9144000" cy="496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78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AFEA6-22FB-48FF-8E87-515C7F18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2020a,b</a:t>
            </a:r>
            <a:r>
              <a:rPr lang="ja-JP" altLang="en-US" dirty="0"/>
              <a:t> </a:t>
            </a:r>
            <a:r>
              <a:rPr lang="en-US" altLang="ja-JP" dirty="0"/>
              <a:t>operation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7F6F889F-F25B-4D83-A1AA-32D9D9816C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616914"/>
            <a:ext cx="8682038" cy="4333784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D92BA5-5985-4D71-AD59-6CE687B3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0603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62BA58-E37F-4903-AB4E-FA9E117D7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Integrated</a:t>
            </a:r>
            <a:r>
              <a:rPr lang="ja-JP" altLang="en-US" dirty="0"/>
              <a:t> </a:t>
            </a:r>
            <a:r>
              <a:rPr lang="en-US" altLang="ja-JP" dirty="0"/>
              <a:t>luminosity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661A80E-6350-4FBA-85BD-A63193FA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14</a:t>
            </a:fld>
            <a:endParaRPr lang="ja-JP" altLang="en-US"/>
          </a:p>
        </p:txBody>
      </p:sp>
      <p:pic>
        <p:nvPicPr>
          <p:cNvPr id="8" name="コンテンツ プレースホルダー 7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917A9C20-41A1-4079-B524-4757376BC8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9840" y="1479319"/>
            <a:ext cx="5694158" cy="4608975"/>
          </a:xfrm>
        </p:spPr>
      </p:pic>
    </p:spTree>
    <p:extLst>
      <p:ext uri="{BB962C8B-B14F-4D97-AF65-F5344CB8AC3E}">
        <p14:creationId xmlns:p14="http://schemas.microsoft.com/office/powerpoint/2010/main" val="1880327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60D325-2C94-4752-B627-F7F2863A6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Specific Luminosity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AC0C6D-87B5-4C5E-B79D-6CE28C5F9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5" name="コンテンツ プレースホルダー 7" descr="地図のスクリーンショットの画面&#10;&#10;自動的に生成された説明">
            <a:extLst>
              <a:ext uri="{FF2B5EF4-FFF2-40B4-BE49-F238E27FC236}">
                <a16:creationId xmlns:a16="http://schemas.microsoft.com/office/drawing/2014/main" id="{BE4ECC28-CCE6-422B-828B-99475A83F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067" y="1197929"/>
            <a:ext cx="7319010" cy="5651183"/>
          </a:xfrm>
        </p:spPr>
      </p:pic>
    </p:spTree>
    <p:extLst>
      <p:ext uri="{BB962C8B-B14F-4D97-AF65-F5344CB8AC3E}">
        <p14:creationId xmlns:p14="http://schemas.microsoft.com/office/powerpoint/2010/main" val="3023227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2895892" y="140639"/>
            <a:ext cx="34965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Present status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9"/>
            <a:ext cx="8276629" cy="90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Now operating with the world’s smallest </a:t>
            </a:r>
            <a:r>
              <a:rPr lang="en-US" altLang="ja-JP" sz="28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b</a:t>
            </a:r>
            <a:r>
              <a:rPr lang="en-US" altLang="ja-JP" sz="2800" kern="0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</a:t>
            </a:r>
            <a:r>
              <a:rPr lang="en-US" altLang="ja-JP" sz="28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*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of 0.8 mm, lower than the bunch length of ~6 mm.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9CFE6C7-BA7A-46C2-94B1-FDCD8061D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58" y="1779173"/>
            <a:ext cx="7608467" cy="49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571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D6505AF-C29A-4594-80A4-77A856CB4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795" y="1851902"/>
            <a:ext cx="6906147" cy="4687011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2895892" y="140639"/>
            <a:ext cx="34965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Present status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9"/>
            <a:ext cx="8725482" cy="54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 are now struggling every day to increase luminosity and deliver more data to Belle II detector.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8715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663819" y="0"/>
            <a:ext cx="81994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</a:rPr>
              <a:t>International collaboration on SuperKEKB accelerator </a:t>
            </a:r>
          </a:p>
          <a:p>
            <a:pPr algn="ctr"/>
            <a:r>
              <a:rPr kumimoji="1" lang="en-US" altLang="ja-JP" sz="2800" b="1" dirty="0">
                <a:solidFill>
                  <a:schemeClr val="bg1"/>
                </a:solidFill>
              </a:rPr>
              <a:t>commissioning and developments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8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R&amp;D for high luminosity colliers [MNPP-01]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IJCLab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: Fast luminosity monitor (</a:t>
            </a: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LumiBelle2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CERN: Beam Commissioning</a:t>
            </a:r>
          </a:p>
          <a:p>
            <a:pPr marL="1547100" lvl="3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Salim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Ogur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Dima El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Khechen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Marian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Luckhof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Andreas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Wegscheider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Jacqueline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Keintzel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Frank Zimmerman,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Renjin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Yang, Adam </a:t>
            </a:r>
            <a:r>
              <a:rPr lang="en-US" altLang="ja-JP" sz="2400" kern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Koval</a:t>
            </a:r>
            <a:r>
              <a:rPr lang="en-US" altLang="ja-JP" sz="2400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..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IHEP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Beijing: Beam commissioning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US-Japan collaboration in HEP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SLAC/Stanford: </a:t>
            </a:r>
          </a:p>
          <a:p>
            <a:pPr marL="1547100" lvl="3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0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IP feedback, Beam background, Collimators, HOM suppression, </a:t>
            </a:r>
            <a:r>
              <a:rPr lang="en-US" altLang="ja-JP" sz="20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BxB</a:t>
            </a:r>
            <a:r>
              <a:rPr lang="en-US" altLang="ja-JP" sz="20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feedback, X-ray monitor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University of Hawaii</a:t>
            </a:r>
          </a:p>
          <a:p>
            <a:pPr marL="1547100" lvl="3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0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X-ray monitor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Wayne State University : </a:t>
            </a: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LABM</a:t>
            </a:r>
            <a:endParaRPr lang="en-US" altLang="ja-JP" sz="24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BNL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, </a:t>
            </a: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FNAL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: Superconducting final Quads</a:t>
            </a: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6727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1587868" y="209482"/>
            <a:ext cx="6674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IP orbit feedback systems</a:t>
            </a:r>
            <a:endParaRPr kumimoji="1" lang="ja-JP" altLang="en-US" sz="36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474686" y="4387474"/>
            <a:ext cx="85160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Constructing dithering feedback systems collaborating with SLAC, ANL(US-Japan) and LAL-Orsay(MNPP-01). </a:t>
            </a:r>
          </a:p>
          <a:p>
            <a:pPr marL="811213" lvl="1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Horizontal FB: Tested and has shown good response.</a:t>
            </a:r>
          </a:p>
          <a:p>
            <a:pPr marL="811213" lvl="1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Vertical FB seems also promising. Preparing additional channels.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92B7CAD-DEFB-49D1-AAFD-EBD143E20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846" y="1014476"/>
            <a:ext cx="3903212" cy="292567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E432FCE-3C33-4313-AC84-E813E2E4C0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11" t="14862" r="18046" b="12980"/>
          <a:stretch/>
        </p:blipFill>
        <p:spPr>
          <a:xfrm>
            <a:off x="4974771" y="1001486"/>
            <a:ext cx="3461658" cy="289492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451662-0939-4E56-BB46-50BB3DB73565}"/>
              </a:ext>
            </a:extLst>
          </p:cNvPr>
          <p:cNvSpPr txBox="1"/>
          <p:nvPr/>
        </p:nvSpPr>
        <p:spPr>
          <a:xfrm>
            <a:off x="5236029" y="3897086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Magnetic field measurement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010C9D-17DF-4A05-8479-447844878454}"/>
              </a:ext>
            </a:extLst>
          </p:cNvPr>
          <p:cNvSpPr txBox="1"/>
          <p:nvPr/>
        </p:nvSpPr>
        <p:spPr>
          <a:xfrm>
            <a:off x="1066801" y="3940628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Final check in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tunnel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856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CA2016A-6A72-473A-B71F-FCEF1C80B0FD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object 3">
            <a:extLst>
              <a:ext uri="{FF2B5EF4-FFF2-40B4-BE49-F238E27FC236}">
                <a16:creationId xmlns:a16="http://schemas.microsoft.com/office/drawing/2014/main" id="{FE98558E-FD42-4AAC-A236-8CF71B361F37}"/>
              </a:ext>
            </a:extLst>
          </p:cNvPr>
          <p:cNvSpPr txBox="1"/>
          <p:nvPr/>
        </p:nvSpPr>
        <p:spPr>
          <a:xfrm>
            <a:off x="12636500" y="9400790"/>
            <a:ext cx="990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400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7" name="object 4">
            <a:extLst>
              <a:ext uri="{FF2B5EF4-FFF2-40B4-BE49-F238E27FC236}">
                <a16:creationId xmlns:a16="http://schemas.microsoft.com/office/drawing/2014/main" id="{F35B4708-0934-4472-852D-09C5C83B9C12}"/>
              </a:ext>
            </a:extLst>
          </p:cNvPr>
          <p:cNvSpPr/>
          <p:nvPr/>
        </p:nvSpPr>
        <p:spPr>
          <a:xfrm>
            <a:off x="0" y="1030514"/>
            <a:ext cx="9144000" cy="56170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6">
            <a:extLst>
              <a:ext uri="{FF2B5EF4-FFF2-40B4-BE49-F238E27FC236}">
                <a16:creationId xmlns:a16="http://schemas.microsoft.com/office/drawing/2014/main" id="{54397079-3281-4C59-B026-2D77860561A3}"/>
              </a:ext>
            </a:extLst>
          </p:cNvPr>
          <p:cNvSpPr/>
          <p:nvPr/>
        </p:nvSpPr>
        <p:spPr>
          <a:xfrm>
            <a:off x="419436" y="1341484"/>
            <a:ext cx="8463308" cy="5224349"/>
          </a:xfrm>
          <a:custGeom>
            <a:avLst/>
            <a:gdLst/>
            <a:ahLst/>
            <a:cxnLst/>
            <a:rect l="l" t="t" r="r" b="b"/>
            <a:pathLst>
              <a:path w="11793855" h="7280275">
                <a:moveTo>
                  <a:pt x="0" y="252492"/>
                </a:moveTo>
                <a:lnTo>
                  <a:pt x="5561504" y="0"/>
                </a:lnTo>
                <a:lnTo>
                  <a:pt x="7937021" y="238463"/>
                </a:lnTo>
                <a:lnTo>
                  <a:pt x="11626059" y="112217"/>
                </a:lnTo>
                <a:lnTo>
                  <a:pt x="11793743" y="3955702"/>
                </a:lnTo>
                <a:lnTo>
                  <a:pt x="11793743" y="4236249"/>
                </a:lnTo>
                <a:lnTo>
                  <a:pt x="11081086" y="4053893"/>
                </a:lnTo>
                <a:lnTo>
                  <a:pt x="10829562" y="4264302"/>
                </a:lnTo>
                <a:lnTo>
                  <a:pt x="10885458" y="4474715"/>
                </a:lnTo>
                <a:lnTo>
                  <a:pt x="10633934" y="5119969"/>
                </a:lnTo>
                <a:lnTo>
                  <a:pt x="9557962" y="5723145"/>
                </a:lnTo>
                <a:lnTo>
                  <a:pt x="9446174" y="5582871"/>
                </a:lnTo>
                <a:lnTo>
                  <a:pt x="8537888" y="5709119"/>
                </a:lnTo>
                <a:lnTo>
                  <a:pt x="8468020" y="5835363"/>
                </a:lnTo>
                <a:lnTo>
                  <a:pt x="7811259" y="5863418"/>
                </a:lnTo>
                <a:lnTo>
                  <a:pt x="7713443" y="6480621"/>
                </a:lnTo>
                <a:lnTo>
                  <a:pt x="7042708" y="6466590"/>
                </a:lnTo>
                <a:lnTo>
                  <a:pt x="6777210" y="6592838"/>
                </a:lnTo>
                <a:lnTo>
                  <a:pt x="5799056" y="6494648"/>
                </a:lnTo>
                <a:lnTo>
                  <a:pt x="5757136" y="6705056"/>
                </a:lnTo>
                <a:lnTo>
                  <a:pt x="4890771" y="6634920"/>
                </a:lnTo>
                <a:lnTo>
                  <a:pt x="4765007" y="6677002"/>
                </a:lnTo>
                <a:lnTo>
                  <a:pt x="4862823" y="7027685"/>
                </a:lnTo>
                <a:lnTo>
                  <a:pt x="4275930" y="6915465"/>
                </a:lnTo>
                <a:lnTo>
                  <a:pt x="3703011" y="7041711"/>
                </a:lnTo>
                <a:lnTo>
                  <a:pt x="3549303" y="7280177"/>
                </a:lnTo>
                <a:lnTo>
                  <a:pt x="2627044" y="7153931"/>
                </a:lnTo>
                <a:lnTo>
                  <a:pt x="2445385" y="6999632"/>
                </a:lnTo>
                <a:lnTo>
                  <a:pt x="1942335" y="7013658"/>
                </a:lnTo>
                <a:lnTo>
                  <a:pt x="293446" y="6228129"/>
                </a:lnTo>
                <a:lnTo>
                  <a:pt x="321394" y="5765225"/>
                </a:lnTo>
                <a:lnTo>
                  <a:pt x="0" y="3661128"/>
                </a:lnTo>
                <a:lnTo>
                  <a:pt x="209605" y="1949796"/>
                </a:lnTo>
                <a:lnTo>
                  <a:pt x="0" y="252492"/>
                </a:lnTo>
                <a:close/>
              </a:path>
            </a:pathLst>
          </a:custGeom>
          <a:ln w="63254">
            <a:solidFill>
              <a:srgbClr val="FFFB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17">
            <a:extLst>
              <a:ext uri="{FF2B5EF4-FFF2-40B4-BE49-F238E27FC236}">
                <a16:creationId xmlns:a16="http://schemas.microsoft.com/office/drawing/2014/main" id="{BAF82EB2-DCB7-49A2-8F53-E1C72326FA38}"/>
              </a:ext>
            </a:extLst>
          </p:cNvPr>
          <p:cNvSpPr/>
          <p:nvPr/>
        </p:nvSpPr>
        <p:spPr>
          <a:xfrm>
            <a:off x="1412538" y="2215352"/>
            <a:ext cx="217804" cy="217804"/>
          </a:xfrm>
          <a:custGeom>
            <a:avLst/>
            <a:gdLst/>
            <a:ahLst/>
            <a:cxnLst/>
            <a:rect l="l" t="t" r="r" b="b"/>
            <a:pathLst>
              <a:path w="217805" h="217804">
                <a:moveTo>
                  <a:pt x="7779" y="134826"/>
                </a:moveTo>
                <a:lnTo>
                  <a:pt x="1944" y="126038"/>
                </a:lnTo>
                <a:lnTo>
                  <a:pt x="0" y="116040"/>
                </a:lnTo>
                <a:lnTo>
                  <a:pt x="1944" y="106043"/>
                </a:lnTo>
                <a:lnTo>
                  <a:pt x="7779" y="97254"/>
                </a:lnTo>
                <a:lnTo>
                  <a:pt x="97227" y="7781"/>
                </a:lnTo>
                <a:lnTo>
                  <a:pt x="106014" y="1945"/>
                </a:lnTo>
                <a:lnTo>
                  <a:pt x="116008" y="0"/>
                </a:lnTo>
                <a:lnTo>
                  <a:pt x="126003" y="1945"/>
                </a:lnTo>
                <a:lnTo>
                  <a:pt x="134790" y="7781"/>
                </a:lnTo>
                <a:lnTo>
                  <a:pt x="209912" y="82924"/>
                </a:lnTo>
                <a:lnTo>
                  <a:pt x="215747" y="91713"/>
                </a:lnTo>
                <a:lnTo>
                  <a:pt x="217692" y="101711"/>
                </a:lnTo>
                <a:lnTo>
                  <a:pt x="215747" y="111708"/>
                </a:lnTo>
                <a:lnTo>
                  <a:pt x="209912" y="120497"/>
                </a:lnTo>
                <a:lnTo>
                  <a:pt x="120464" y="209970"/>
                </a:lnTo>
                <a:lnTo>
                  <a:pt x="111677" y="215806"/>
                </a:lnTo>
                <a:lnTo>
                  <a:pt x="101683" y="217751"/>
                </a:lnTo>
                <a:lnTo>
                  <a:pt x="91688" y="215806"/>
                </a:lnTo>
                <a:lnTo>
                  <a:pt x="82902" y="209970"/>
                </a:lnTo>
                <a:lnTo>
                  <a:pt x="7779" y="134826"/>
                </a:lnTo>
                <a:close/>
              </a:path>
            </a:pathLst>
          </a:custGeom>
          <a:ln w="63250">
            <a:solidFill>
              <a:srgbClr val="FFFB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82">
            <a:extLst>
              <a:ext uri="{FF2B5EF4-FFF2-40B4-BE49-F238E27FC236}">
                <a16:creationId xmlns:a16="http://schemas.microsoft.com/office/drawing/2014/main" id="{56886C22-2DF8-4314-A8FD-7E235A240CD8}"/>
              </a:ext>
            </a:extLst>
          </p:cNvPr>
          <p:cNvSpPr/>
          <p:nvPr/>
        </p:nvSpPr>
        <p:spPr>
          <a:xfrm>
            <a:off x="0" y="5883729"/>
            <a:ext cx="812800" cy="83638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2CC4FBC-479E-4D10-A189-ED2DD00C68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42" y="1530874"/>
            <a:ext cx="6937829" cy="4768326"/>
          </a:xfrm>
          <a:prstGeom prst="rect">
            <a:avLst/>
          </a:prstGeom>
        </p:spPr>
      </p:pic>
      <p:pic>
        <p:nvPicPr>
          <p:cNvPr id="326" name="図 325">
            <a:extLst>
              <a:ext uri="{FF2B5EF4-FFF2-40B4-BE49-F238E27FC236}">
                <a16:creationId xmlns:a16="http://schemas.microsoft.com/office/drawing/2014/main" id="{BAF7EB5C-FD69-49E7-8AFB-C18F612105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8740" y="2540612"/>
            <a:ext cx="1368763" cy="1190880"/>
          </a:xfrm>
          <a:prstGeom prst="rect">
            <a:avLst/>
          </a:prstGeom>
        </p:spPr>
      </p:pic>
      <p:cxnSp>
        <p:nvCxnSpPr>
          <p:cNvPr id="327" name="直線矢印コネクタ 326">
            <a:extLst>
              <a:ext uri="{FF2B5EF4-FFF2-40B4-BE49-F238E27FC236}">
                <a16:creationId xmlns:a16="http://schemas.microsoft.com/office/drawing/2014/main" id="{62836F6B-D8B7-4052-9660-DDD821C1A442}"/>
              </a:ext>
            </a:extLst>
          </p:cNvPr>
          <p:cNvCxnSpPr/>
          <p:nvPr/>
        </p:nvCxnSpPr>
        <p:spPr>
          <a:xfrm>
            <a:off x="1103086" y="1407886"/>
            <a:ext cx="348343" cy="8273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A77D07FA-5DB5-4DCA-9734-DFAFA586A961}"/>
              </a:ext>
            </a:extLst>
          </p:cNvPr>
          <p:cNvSpPr txBox="1"/>
          <p:nvPr/>
        </p:nvSpPr>
        <p:spPr>
          <a:xfrm>
            <a:off x="478971" y="957943"/>
            <a:ext cx="1199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Belle II</a:t>
            </a:r>
            <a:endParaRPr kumimoji="1" lang="ja-JP" altLang="en-US" sz="2800" b="1" dirty="0"/>
          </a:p>
        </p:txBody>
      </p:sp>
      <p:cxnSp>
        <p:nvCxnSpPr>
          <p:cNvPr id="330" name="直線矢印コネクタ 329">
            <a:extLst>
              <a:ext uri="{FF2B5EF4-FFF2-40B4-BE49-F238E27FC236}">
                <a16:creationId xmlns:a16="http://schemas.microsoft.com/office/drawing/2014/main" id="{263EB574-B623-4823-8374-98EDEEE930BF}"/>
              </a:ext>
            </a:extLst>
          </p:cNvPr>
          <p:cNvCxnSpPr/>
          <p:nvPr/>
        </p:nvCxnSpPr>
        <p:spPr>
          <a:xfrm flipH="1">
            <a:off x="1538514" y="1669142"/>
            <a:ext cx="449942" cy="4209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直線矢印コネクタ 330">
            <a:extLst>
              <a:ext uri="{FF2B5EF4-FFF2-40B4-BE49-F238E27FC236}">
                <a16:creationId xmlns:a16="http://schemas.microsoft.com/office/drawing/2014/main" id="{4024C7BE-351A-4D90-96D5-5718E481072C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14" y="2373085"/>
            <a:ext cx="449942" cy="420915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4A856307-D944-4396-84BD-430D7B4BE36E}"/>
              </a:ext>
            </a:extLst>
          </p:cNvPr>
          <p:cNvSpPr txBox="1"/>
          <p:nvPr/>
        </p:nvSpPr>
        <p:spPr>
          <a:xfrm>
            <a:off x="653142" y="1901371"/>
            <a:ext cx="474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0000FF"/>
                </a:solidFill>
              </a:rPr>
              <a:t>e</a:t>
            </a:r>
            <a:r>
              <a:rPr kumimoji="1" lang="en-US" altLang="ja-JP" sz="3200" b="1" baseline="30000" dirty="0">
                <a:solidFill>
                  <a:srgbClr val="0000FF"/>
                </a:solidFill>
              </a:rPr>
              <a:t>-</a:t>
            </a:r>
            <a:endParaRPr kumimoji="1" lang="ja-JP" altLang="en-US" sz="3200" b="1" baseline="30000" dirty="0">
              <a:solidFill>
                <a:srgbClr val="0000FF"/>
              </a:solidFill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9FA97712-D0D8-437B-B458-7513C66298CC}"/>
              </a:ext>
            </a:extLst>
          </p:cNvPr>
          <p:cNvSpPr txBox="1"/>
          <p:nvPr/>
        </p:nvSpPr>
        <p:spPr>
          <a:xfrm>
            <a:off x="1342570" y="1400629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FF0000"/>
                </a:solidFill>
              </a:rPr>
              <a:t>e</a:t>
            </a:r>
            <a:r>
              <a:rPr kumimoji="1" lang="en-US" altLang="ja-JP" sz="3200" b="1" baseline="30000" dirty="0">
                <a:solidFill>
                  <a:srgbClr val="FF0000"/>
                </a:solidFill>
              </a:rPr>
              <a:t>+</a:t>
            </a:r>
            <a:endParaRPr kumimoji="1" lang="ja-JP" altLang="en-US" sz="3200" b="1" baseline="30000" dirty="0">
              <a:solidFill>
                <a:srgbClr val="FF0000"/>
              </a:solidFill>
            </a:endParaRP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064EDAA2-5642-47FA-9170-BF99F4153A25}"/>
              </a:ext>
            </a:extLst>
          </p:cNvPr>
          <p:cNvSpPr txBox="1"/>
          <p:nvPr/>
        </p:nvSpPr>
        <p:spPr>
          <a:xfrm>
            <a:off x="834571" y="1676401"/>
            <a:ext cx="47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IP</a:t>
            </a:r>
            <a:endParaRPr kumimoji="1" lang="ja-JP" altLang="en-US" sz="2800" b="1" dirty="0"/>
          </a:p>
        </p:txBody>
      </p:sp>
      <p:sp>
        <p:nvSpPr>
          <p:cNvPr id="335" name="四角形: 角を丸くする 334">
            <a:extLst>
              <a:ext uri="{FF2B5EF4-FFF2-40B4-BE49-F238E27FC236}">
                <a16:creationId xmlns:a16="http://schemas.microsoft.com/office/drawing/2014/main" id="{856A7AF3-634C-40BD-8CFB-A6631C20A63C}"/>
              </a:ext>
            </a:extLst>
          </p:cNvPr>
          <p:cNvSpPr/>
          <p:nvPr/>
        </p:nvSpPr>
        <p:spPr>
          <a:xfrm>
            <a:off x="2614587" y="3241964"/>
            <a:ext cx="2576249" cy="914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 KEKB MR</a:t>
            </a:r>
          </a:p>
          <a:p>
            <a:pPr algn="ctr"/>
            <a:r>
              <a:rPr kumimoji="1"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~3 km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6" name="四角形: 角を丸くする 335">
            <a:extLst>
              <a:ext uri="{FF2B5EF4-FFF2-40B4-BE49-F238E27FC236}">
                <a16:creationId xmlns:a16="http://schemas.microsoft.com/office/drawing/2014/main" id="{269F5844-96F8-4021-80FD-32942D20FBFB}"/>
              </a:ext>
            </a:extLst>
          </p:cNvPr>
          <p:cNvSpPr/>
          <p:nvPr/>
        </p:nvSpPr>
        <p:spPr>
          <a:xfrm>
            <a:off x="4618182" y="1681018"/>
            <a:ext cx="1819564" cy="6280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ja-JP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GeV, 2.6 A</a:t>
            </a:r>
            <a:endParaRPr kumimoji="1" lang="ja-JP" altLang="en-US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" name="四角形: 角を丸くする 336">
            <a:extLst>
              <a:ext uri="{FF2B5EF4-FFF2-40B4-BE49-F238E27FC236}">
                <a16:creationId xmlns:a16="http://schemas.microsoft.com/office/drawing/2014/main" id="{9BAFF186-017C-4A6F-9A31-225921773F3B}"/>
              </a:ext>
            </a:extLst>
          </p:cNvPr>
          <p:cNvSpPr/>
          <p:nvPr/>
        </p:nvSpPr>
        <p:spPr>
          <a:xfrm>
            <a:off x="5389419" y="2553854"/>
            <a:ext cx="1819564" cy="63730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LER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GeV, 3.6 A</a:t>
            </a:r>
            <a:endParaRPr kumimoji="1" lang="ja-JP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" name="四角形: 角を丸くする 337">
            <a:extLst>
              <a:ext uri="{FF2B5EF4-FFF2-40B4-BE49-F238E27FC236}">
                <a16:creationId xmlns:a16="http://schemas.microsoft.com/office/drawing/2014/main" id="{F1936262-55CE-4ECB-AA16-CB1B0562490D}"/>
              </a:ext>
            </a:extLst>
          </p:cNvPr>
          <p:cNvSpPr/>
          <p:nvPr/>
        </p:nvSpPr>
        <p:spPr>
          <a:xfrm>
            <a:off x="5504873" y="3925455"/>
            <a:ext cx="2160000" cy="4433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</a:t>
            </a:r>
            <a:r>
              <a:rPr kumimoji="1" lang="ja-JP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kumimoji="1" lang="en-US" altLang="ja-JP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r>
              <a:rPr kumimoji="1"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kumimoji="1" lang="ja-JP" alt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9" name="四角形: 角を丸くする 338">
            <a:extLst>
              <a:ext uri="{FF2B5EF4-FFF2-40B4-BE49-F238E27FC236}">
                <a16:creationId xmlns:a16="http://schemas.microsoft.com/office/drawing/2014/main" id="{D83A5796-3727-4177-ADB2-8EBC91FB41AB}"/>
              </a:ext>
            </a:extLst>
          </p:cNvPr>
          <p:cNvSpPr/>
          <p:nvPr/>
        </p:nvSpPr>
        <p:spPr>
          <a:xfrm>
            <a:off x="6095999" y="5237018"/>
            <a:ext cx="2716531" cy="763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</a:t>
            </a:r>
            <a:r>
              <a:rPr kumimoji="1" lang="ja-JP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damping</a:t>
            </a:r>
            <a:r>
              <a:rPr kumimoji="1" lang="ja-JP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ring</a:t>
            </a:r>
            <a:r>
              <a:rPr kumimoji="1" lang="ja-JP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(1.1 GeV)</a:t>
            </a:r>
            <a:endParaRPr kumimoji="1" lang="ja-JP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0" name="テキスト ボックス 339">
            <a:extLst>
              <a:ext uri="{FF2B5EF4-FFF2-40B4-BE49-F238E27FC236}">
                <a16:creationId xmlns:a16="http://schemas.microsoft.com/office/drawing/2014/main" id="{3789B31E-5ABB-4044-B247-A630A2C12CD1}"/>
              </a:ext>
            </a:extLst>
          </p:cNvPr>
          <p:cNvSpPr txBox="1"/>
          <p:nvPr/>
        </p:nvSpPr>
        <p:spPr>
          <a:xfrm>
            <a:off x="3084945" y="5200073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PF-AR</a:t>
            </a:r>
            <a:endParaRPr kumimoji="1" lang="ja-JP" alt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1D2BE0BC-FE02-4573-8155-2010C9C0D672}"/>
              </a:ext>
            </a:extLst>
          </p:cNvPr>
          <p:cNvSpPr txBox="1"/>
          <p:nvPr/>
        </p:nvSpPr>
        <p:spPr>
          <a:xfrm>
            <a:off x="5223164" y="560185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</a:t>
            </a:r>
            <a:endParaRPr kumimoji="1" lang="ja-JP" alt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id="{CD57AA19-8927-4A94-9C9A-8B0DD5FE0FDB}"/>
              </a:ext>
            </a:extLst>
          </p:cNvPr>
          <p:cNvSpPr txBox="1"/>
          <p:nvPr/>
        </p:nvSpPr>
        <p:spPr>
          <a:xfrm>
            <a:off x="3879274" y="4239493"/>
            <a:ext cx="145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room</a:t>
            </a:r>
            <a:endParaRPr kumimoji="1" lang="ja-JP" alt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3" name="正方形/長方形 342">
            <a:extLst>
              <a:ext uri="{FF2B5EF4-FFF2-40B4-BE49-F238E27FC236}">
                <a16:creationId xmlns:a16="http://schemas.microsoft.com/office/drawing/2014/main" id="{B39FA249-2F75-46E2-9D5C-24699C8760A5}"/>
              </a:ext>
            </a:extLst>
          </p:cNvPr>
          <p:cNvSpPr/>
          <p:nvPr/>
        </p:nvSpPr>
        <p:spPr>
          <a:xfrm>
            <a:off x="4627418" y="4581236"/>
            <a:ext cx="230909" cy="1016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43FE2A0B-1AEB-429A-9A88-4BE64DFF3FFF}"/>
              </a:ext>
            </a:extLst>
          </p:cNvPr>
          <p:cNvSpPr txBox="1"/>
          <p:nvPr/>
        </p:nvSpPr>
        <p:spPr>
          <a:xfrm>
            <a:off x="3586329" y="96866"/>
            <a:ext cx="1755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Layout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25A91B-3F7C-42CE-9314-AC28B293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202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1587868" y="209482"/>
            <a:ext cx="6674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Development of Si-XRM</a:t>
            </a:r>
            <a:endParaRPr kumimoji="1" lang="ja-JP" altLang="en-US" sz="36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379683" y="4155905"/>
            <a:ext cx="87643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Developing ultra-fast Si-XRM collaborating with SLAC and U. Hawaii (US-Japan)</a:t>
            </a:r>
          </a:p>
          <a:p>
            <a:pPr marL="811213" lvl="1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Installed vertical detectors (64-ch) in both HER and LER. </a:t>
            </a:r>
          </a:p>
          <a:p>
            <a:pPr marL="811213" lvl="1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With very rough tuning (gain, offsets) the bunch structures has been observed, though still struggling with the noise from the accelerator environments, heavy radiation background to control circuits.</a:t>
            </a:r>
          </a:p>
        </p:txBody>
      </p:sp>
      <p:pic>
        <p:nvPicPr>
          <p:cNvPr id="5" name="コンテンツ プレースホルダー 3">
            <a:extLst>
              <a:ext uri="{FF2B5EF4-FFF2-40B4-BE49-F238E27FC236}">
                <a16:creationId xmlns:a16="http://schemas.microsoft.com/office/drawing/2014/main" id="{FFFE63B6-E701-46DC-8DDC-26D2FF986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22" y="944306"/>
            <a:ext cx="4410635" cy="306163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9C279F2-E4ED-4203-A79C-CF42D68D3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616" y="876796"/>
            <a:ext cx="4290214" cy="318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57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1283068" y="198596"/>
            <a:ext cx="6674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Construction of Large Angle </a:t>
            </a:r>
            <a:r>
              <a:rPr kumimoji="1" lang="en-US" altLang="ja-JP" sz="3600" dirty="0" err="1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Beamstrahlung</a:t>
            </a:r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monitors</a:t>
            </a:r>
            <a:endParaRPr kumimoji="1" lang="ja-JP" altLang="en-US" sz="36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379683" y="4819933"/>
            <a:ext cx="87643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 telescopes and detectors were constructed to observe LABM at both side of IP (Wayne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st.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Univ.)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Accumulating data on the collision. Struggling with the background images from many sources. 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79DC8F2-A752-4378-8122-95FF9272B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198" y="1571317"/>
            <a:ext cx="3428868" cy="256525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1E8829E-66F9-40CD-B546-48A3F44DDA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939"/>
          <a:stretch/>
        </p:blipFill>
        <p:spPr>
          <a:xfrm>
            <a:off x="4561114" y="1474961"/>
            <a:ext cx="3849867" cy="266161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B7716E-D92F-40FA-B963-8DE4A402A7A4}"/>
              </a:ext>
            </a:extLst>
          </p:cNvPr>
          <p:cNvSpPr txBox="1"/>
          <p:nvPr/>
        </p:nvSpPr>
        <p:spPr>
          <a:xfrm>
            <a:off x="1491343" y="4158341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LABM system at IP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EE0B74-1AB2-41FC-8328-5CFEEE94FDDF}"/>
              </a:ext>
            </a:extLst>
          </p:cNvPr>
          <p:cNvSpPr txBox="1"/>
          <p:nvPr/>
        </p:nvSpPr>
        <p:spPr>
          <a:xfrm>
            <a:off x="4746173" y="4093026"/>
            <a:ext cx="4125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First measurement using collision beam: Spatial distribution of lights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51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1283068" y="198596"/>
            <a:ext cx="6674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Bunch feedback systems</a:t>
            </a:r>
            <a:endParaRPr kumimoji="1" lang="ja-JP" altLang="en-US" sz="36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379684" y="4155905"/>
            <a:ext cx="85139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Improving the functions of bunch feedback processors (iGp12) (SLAC, Stanford Univ.)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Studying the transverse and longitudinal beam dynamics using bunch feedback systems collaborating with Stanford Univ.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44A5E24-CE22-4725-A3CF-A83177A5B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73" y="1298233"/>
            <a:ext cx="3182427" cy="226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2D76597-522E-4C9D-AE62-A6CF2463D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8113"/>
            <a:ext cx="3064270" cy="237771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9CF6F16-0F91-4672-B406-912B48C71F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43" r="2709"/>
          <a:stretch/>
        </p:blipFill>
        <p:spPr>
          <a:xfrm>
            <a:off x="3080656" y="1298234"/>
            <a:ext cx="3211287" cy="234848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6F09D6-DFA7-4D84-964F-9CE8A7A22739}"/>
              </a:ext>
            </a:extLst>
          </p:cNvPr>
          <p:cNvSpPr txBox="1"/>
          <p:nvPr/>
        </p:nvSpPr>
        <p:spPr>
          <a:xfrm>
            <a:off x="242371" y="3646714"/>
            <a:ext cx="8758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Example of LER longitudinal excite-damp experiment of the bunch feedback system. Unstable modes (left), excite-damp behavior (center) and damping rates vs feedback gain (right).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44747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2307773" y="176824"/>
            <a:ext cx="4408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Beam collimator</a:t>
            </a:r>
            <a:endParaRPr kumimoji="1" lang="ja-JP" altLang="en-US" sz="36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379684" y="3992619"/>
            <a:ext cx="8764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-type beam collimators were developed based on the PEP-II type, SLAC.</a:t>
            </a:r>
          </a:p>
          <a:p>
            <a:pPr marL="811213" lvl="1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Lots of various information were provided from experts in PEP-II, such as selection of materials.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Structure was modified and optimized to fit the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specification.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 collimators are now functioning very well.</a:t>
            </a:r>
          </a:p>
        </p:txBody>
      </p:sp>
      <p:pic>
        <p:nvPicPr>
          <p:cNvPr id="8" name="Picture 3" descr="C:\Users\suetsugu\Desktop\PEP-II_H-Mask.PNG">
            <a:extLst>
              <a:ext uri="{FF2B5EF4-FFF2-40B4-BE49-F238E27FC236}">
                <a16:creationId xmlns:a16="http://schemas.microsoft.com/office/drawing/2014/main" id="{5D7BD020-6218-447E-BC12-3CA64ECE5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l="7129" t="49196" r="15294" b="8498"/>
          <a:stretch>
            <a:fillRect/>
          </a:stretch>
        </p:blipFill>
        <p:spPr bwMode="auto">
          <a:xfrm>
            <a:off x="306785" y="1273629"/>
            <a:ext cx="2410389" cy="1873162"/>
          </a:xfrm>
          <a:prstGeom prst="rect">
            <a:avLst/>
          </a:prstGeom>
          <a:noFill/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B2B463-32D4-4FC1-ACA6-31F86567209D}"/>
              </a:ext>
            </a:extLst>
          </p:cNvPr>
          <p:cNvSpPr txBox="1"/>
          <p:nvPr/>
        </p:nvSpPr>
        <p:spPr>
          <a:xfrm>
            <a:off x="1143565" y="953503"/>
            <a:ext cx="1097260" cy="264688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ja-JP" sz="1600" dirty="0">
                <a:solidFill>
                  <a:srgbClr val="FFFF66"/>
                </a:solidFill>
              </a:rPr>
              <a:t>PEP-II type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3C160CA-9E58-4437-AB6C-93FF1C9BD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047" y="1709876"/>
            <a:ext cx="3137437" cy="233538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F684B132-BB25-4D04-86D4-25D85077D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" r="4514"/>
          <a:stretch>
            <a:fillRect/>
          </a:stretch>
        </p:blipFill>
        <p:spPr bwMode="auto">
          <a:xfrm>
            <a:off x="5524285" y="1055914"/>
            <a:ext cx="3619715" cy="260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6B17D48-B1F6-4459-836D-F255886756B1}"/>
              </a:ext>
            </a:extLst>
          </p:cNvPr>
          <p:cNvSpPr txBox="1"/>
          <p:nvPr/>
        </p:nvSpPr>
        <p:spPr>
          <a:xfrm>
            <a:off x="5758544" y="3668486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Collimator in the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05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D758C5-CBBB-45BC-989E-A884F201C8CF}"/>
              </a:ext>
            </a:extLst>
          </p:cNvPr>
          <p:cNvSpPr txBox="1"/>
          <p:nvPr/>
        </p:nvSpPr>
        <p:spPr>
          <a:xfrm>
            <a:off x="1012371" y="209481"/>
            <a:ext cx="7805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Mitigation of electron cloud effect</a:t>
            </a:r>
            <a:endParaRPr kumimoji="1" lang="ja-JP" altLang="en-US" sz="3200" dirty="0">
              <a:solidFill>
                <a:srgbClr val="0000FF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E93B3BD-C863-440F-8A80-89425DD8AB54}"/>
              </a:ext>
            </a:extLst>
          </p:cNvPr>
          <p:cNvSpPr txBox="1"/>
          <p:nvPr/>
        </p:nvSpPr>
        <p:spPr>
          <a:xfrm>
            <a:off x="379684" y="4166790"/>
            <a:ext cx="87643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Various mitigation techniques against electron cloud effects, such as clearing electrodes, grooved surfaces, and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TiN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coating, were tested in CESR-TA and KEKB in collaboration with Cornell Univ. and SLAC.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These results were very useful and these techniques were adopted to the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positron ring.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B801C54-1168-4686-987E-242DB7670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058" y="1075404"/>
            <a:ext cx="3362516" cy="2517047"/>
          </a:xfrm>
          <a:prstGeom prst="rect">
            <a:avLst/>
          </a:prstGeom>
        </p:spPr>
      </p:pic>
      <p:grpSp>
        <p:nvGrpSpPr>
          <p:cNvPr id="11" name="グループ化 5">
            <a:extLst>
              <a:ext uri="{FF2B5EF4-FFF2-40B4-BE49-F238E27FC236}">
                <a16:creationId xmlns:a16="http://schemas.microsoft.com/office/drawing/2014/main" id="{1AE0B445-ABC0-444F-9A69-A4A2655230B5}"/>
              </a:ext>
            </a:extLst>
          </p:cNvPr>
          <p:cNvGrpSpPr>
            <a:grpSpLocks/>
          </p:cNvGrpSpPr>
          <p:nvPr/>
        </p:nvGrpSpPr>
        <p:grpSpPr bwMode="auto">
          <a:xfrm>
            <a:off x="4689701" y="955221"/>
            <a:ext cx="3964441" cy="2680608"/>
            <a:chOff x="923925" y="3571875"/>
            <a:chExt cx="4862513" cy="2709863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432FE71-1C0A-4A45-AC82-844B11A3E4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2188" y="3924300"/>
              <a:ext cx="2071687" cy="1554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0A9D73D8-8B31-419E-A537-EEADF7F332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62" t="26366" r="14879" b="15376"/>
            <a:stretch>
              <a:fillRect/>
            </a:stretch>
          </p:blipFill>
          <p:spPr bwMode="auto">
            <a:xfrm>
              <a:off x="3208338" y="4402138"/>
              <a:ext cx="2195512" cy="147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図 31">
              <a:extLst>
                <a:ext uri="{FF2B5EF4-FFF2-40B4-BE49-F238E27FC236}">
                  <a16:creationId xmlns:a16="http://schemas.microsoft.com/office/drawing/2014/main" id="{908EC452-045C-4C0A-A283-0C1CC53AE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46" r="6012"/>
            <a:stretch>
              <a:fillRect/>
            </a:stretch>
          </p:blipFill>
          <p:spPr bwMode="auto">
            <a:xfrm>
              <a:off x="4170363" y="3571875"/>
              <a:ext cx="1616075" cy="104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図 32">
              <a:extLst>
                <a:ext uri="{FF2B5EF4-FFF2-40B4-BE49-F238E27FC236}">
                  <a16:creationId xmlns:a16="http://schemas.microsoft.com/office/drawing/2014/main" id="{E5D2985B-A9D3-4409-A9E4-8D33FD96B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03"/>
            <a:stretch>
              <a:fillRect/>
            </a:stretch>
          </p:blipFill>
          <p:spPr bwMode="auto">
            <a:xfrm>
              <a:off x="1946275" y="5195888"/>
              <a:ext cx="1622425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テキスト ボックス 33">
              <a:extLst>
                <a:ext uri="{FF2B5EF4-FFF2-40B4-BE49-F238E27FC236}">
                  <a16:creationId xmlns:a16="http://schemas.microsoft.com/office/drawing/2014/main" id="{9EEA0D05-04B4-40F6-BDAC-FE0BEF61A2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5589588"/>
              <a:ext cx="6445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lvl="1" eaLnBrk="1" hangingPunct="1"/>
              <a:r>
                <a:rPr lang="en-US" altLang="ja-JP" sz="1200">
                  <a:solidFill>
                    <a:srgbClr val="00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Al+TiN</a:t>
              </a:r>
            </a:p>
          </p:txBody>
        </p:sp>
        <p:sp>
          <p:nvSpPr>
            <p:cNvPr id="18" name="テキスト ボックス 34">
              <a:extLst>
                <a:ext uri="{FF2B5EF4-FFF2-40B4-BE49-F238E27FC236}">
                  <a16:creationId xmlns:a16="http://schemas.microsoft.com/office/drawing/2014/main" id="{60FBDC88-9D00-4FE6-B9BC-E41955DBC8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888" y="5983288"/>
              <a:ext cx="3206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lvl="1" eaLnBrk="1" hangingPunct="1"/>
              <a:r>
                <a:rPr lang="en-US" altLang="ja-JP" sz="1200">
                  <a:solidFill>
                    <a:srgbClr val="00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Al</a:t>
              </a:r>
            </a:p>
          </p:txBody>
        </p:sp>
        <p:sp>
          <p:nvSpPr>
            <p:cNvPr id="19" name="テキスト ボックス 35">
              <a:extLst>
                <a:ext uri="{FF2B5EF4-FFF2-40B4-BE49-F238E27FC236}">
                  <a16:creationId xmlns:a16="http://schemas.microsoft.com/office/drawing/2014/main" id="{6747DC12-38B2-45EB-A2E8-0EAB1C1964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113" y="5854700"/>
              <a:ext cx="3905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lvl="1" eaLnBrk="1" hangingPunct="1"/>
              <a:r>
                <a:rPr lang="en-US" altLang="ja-JP" sz="1200">
                  <a:solidFill>
                    <a:srgbClr val="00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SS</a:t>
              </a:r>
            </a:p>
          </p:txBody>
        </p:sp>
        <p:sp>
          <p:nvSpPr>
            <p:cNvPr id="20" name="テキスト ボックス 36">
              <a:extLst>
                <a:ext uri="{FF2B5EF4-FFF2-40B4-BE49-F238E27FC236}">
                  <a16:creationId xmlns:a16="http://schemas.microsoft.com/office/drawing/2014/main" id="{4D822D03-7109-4538-8703-FCCE43B55B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3013" y="3786188"/>
              <a:ext cx="3810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lvl="1" eaLnBrk="1" hangingPunct="1"/>
              <a:r>
                <a:rPr lang="en-US" altLang="ja-JP" sz="1200">
                  <a:solidFill>
                    <a:srgbClr val="00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Cu</a:t>
              </a: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226BE5-CFBB-41A7-9A65-EA6AA61CE692}"/>
              </a:ext>
            </a:extLst>
          </p:cNvPr>
          <p:cNvSpPr txBox="1"/>
          <p:nvPr/>
        </p:nvSpPr>
        <p:spPr>
          <a:xfrm>
            <a:off x="957944" y="3646714"/>
            <a:ext cx="3450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Clearing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electrode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CESR-TA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B54640B-C8EE-44AC-8EC8-90275ABECBD5}"/>
              </a:ext>
            </a:extLst>
          </p:cNvPr>
          <p:cNvSpPr txBox="1"/>
          <p:nvPr/>
        </p:nvSpPr>
        <p:spPr>
          <a:xfrm>
            <a:off x="4876801" y="3624942"/>
            <a:ext cx="401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Grooves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CESR-TA and KEK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765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031964" y="0"/>
            <a:ext cx="3463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</a:rPr>
              <a:t>Challenges (1)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8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Difficulties in optical correction of the rings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Errors coming from the misalignment of the magnets have been enhanced with the lower 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b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y*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Non-linear optics, momentum-dependent effect of the lattice makes the corrections much difficult.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D810B36-64CC-4F89-94B2-8A92D1E7BC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84" y="3784797"/>
            <a:ext cx="5277109" cy="291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0669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031964" y="0"/>
            <a:ext cx="3463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</a:rPr>
              <a:t>Challenges (2)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09259" y="1027416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Background noise to the detector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Beam gas, </a:t>
            </a: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Tousheck</a:t>
            </a: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effect, Injection related background, + Radiative </a:t>
            </a:r>
            <a:r>
              <a:rPr lang="en-US" altLang="ja-JP" sz="24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Bhaba</a:t>
            </a:r>
            <a:endParaRPr lang="en-US" altLang="ja-JP" sz="24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Need to protect the detector (and final focus Qs) by using the beam collimators placed around the rings.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Narrow gaps of the collimator increase beam impedance (mode coupling instability) and the possibilities of the damage of the heads.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95092" y="6358229"/>
            <a:ext cx="2057400" cy="365125"/>
          </a:xfrm>
        </p:spPr>
        <p:txBody>
          <a:bodyPr/>
          <a:lstStyle/>
          <a:p>
            <a:fld id="{FD45D8E0-8958-4289-AB08-EE45E85D5674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62C6F52-2039-C147-811A-0D74AE8D3D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2" r="21199" b="19486"/>
          <a:stretch/>
        </p:blipFill>
        <p:spPr>
          <a:xfrm>
            <a:off x="902460" y="4501896"/>
            <a:ext cx="2453488" cy="1800000"/>
          </a:xfrm>
          <a:prstGeom prst="rect">
            <a:avLst/>
          </a:prstGeom>
        </p:spPr>
      </p:pic>
      <p:pic>
        <p:nvPicPr>
          <p:cNvPr id="15" name="Picture 1" descr="page4image40371840">
            <a:extLst>
              <a:ext uri="{FF2B5EF4-FFF2-40B4-BE49-F238E27FC236}">
                <a16:creationId xmlns:a16="http://schemas.microsoft.com/office/drawing/2014/main" id="{7041DA60-70E6-4A49-A6AE-BF7B736AD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382" y="4584927"/>
            <a:ext cx="3173413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四角形: 角を丸くする 46">
            <a:extLst>
              <a:ext uri="{FF2B5EF4-FFF2-40B4-BE49-F238E27FC236}">
                <a16:creationId xmlns:a16="http://schemas.microsoft.com/office/drawing/2014/main" id="{BCF6ABB1-48A7-4464-A75D-EE3B7E0A828B}"/>
              </a:ext>
            </a:extLst>
          </p:cNvPr>
          <p:cNvSpPr/>
          <p:nvPr/>
        </p:nvSpPr>
        <p:spPr>
          <a:xfrm>
            <a:off x="4452532" y="4105502"/>
            <a:ext cx="3563938" cy="250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 panose="020B0604020202020204" pitchFamily="34" charset="0"/>
              </a:rPr>
              <a:t>Damage of head (D02_V1) generated 2019b run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7" name="テキスト ボックス 2">
            <a:extLst>
              <a:ext uri="{FF2B5EF4-FFF2-40B4-BE49-F238E27FC236}">
                <a16:creationId xmlns:a16="http://schemas.microsoft.com/office/drawing/2014/main" id="{F908FBC3-34F1-454D-8E48-9A91AF1C0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8795" y="4789714"/>
            <a:ext cx="1120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Damage 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D7B1E162-5386-4D0C-A795-85DA7094A8C5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589182" y="5159602"/>
            <a:ext cx="592138" cy="2428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F983046-4BB7-4282-AB70-2B2583E81413}"/>
              </a:ext>
            </a:extLst>
          </p:cNvPr>
          <p:cNvCxnSpPr>
            <a:cxnSpLocks/>
          </p:cNvCxnSpPr>
          <p:nvPr/>
        </p:nvCxnSpPr>
        <p:spPr>
          <a:xfrm flipV="1">
            <a:off x="5136745" y="5689827"/>
            <a:ext cx="684212" cy="396875"/>
          </a:xfrm>
          <a:prstGeom prst="straightConnector1">
            <a:avLst/>
          </a:prstGeom>
          <a:ln w="28575">
            <a:solidFill>
              <a:srgbClr val="00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">
            <a:extLst>
              <a:ext uri="{FF2B5EF4-FFF2-40B4-BE49-F238E27FC236}">
                <a16:creationId xmlns:a16="http://schemas.microsoft.com/office/drawing/2014/main" id="{C558EE50-0A00-4E14-AC21-87EE7B1F9020}"/>
              </a:ext>
            </a:extLst>
          </p:cNvPr>
          <p:cNvSpPr txBox="1">
            <a:spLocks noChangeArrowheads="1"/>
          </p:cNvSpPr>
          <p:nvPr/>
        </p:nvSpPr>
        <p:spPr bwMode="auto">
          <a:xfrm rot="-1839955">
            <a:off x="4925607" y="5613627"/>
            <a:ext cx="787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Beam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1604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031964" y="0"/>
            <a:ext cx="3463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</a:rPr>
              <a:t>Challenges (3)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8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Very short beam lifetime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Physical aperture is strongly limited by the narrow gaps of the collimators. 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Beam-beam effect also reduces the beam lifetime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397F825-E074-45F2-8B93-6EB7D1E68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70" y="3096697"/>
            <a:ext cx="7664116" cy="340627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6AFF4D-DE55-4A84-817C-6A7D9AE7FBA2}"/>
              </a:ext>
            </a:extLst>
          </p:cNvPr>
          <p:cNvSpPr txBox="1"/>
          <p:nvPr/>
        </p:nvSpPr>
        <p:spPr>
          <a:xfrm>
            <a:off x="215812" y="6461307"/>
            <a:ext cx="3923895" cy="369332"/>
          </a:xfrm>
          <a:prstGeom prst="rect">
            <a:avLst/>
          </a:prstGeom>
          <a:noFill/>
          <a:ln>
            <a:solidFill>
              <a:srgbClr val="653A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653AFF"/>
                </a:solidFill>
              </a:rPr>
              <a:t>Ohnishi_SuperKEKB_Workshop_202003</a:t>
            </a:r>
            <a:endParaRPr kumimoji="1" lang="ja-JP" altLang="en-US" dirty="0">
              <a:solidFill>
                <a:srgbClr val="653A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558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031964" y="0"/>
            <a:ext cx="3463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</a:rPr>
              <a:t>Challenges (4)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8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Maintaining (very) aged hardware including buildings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Most of the hardware have been used since KEKB time (&gt;20 years), some has been used since TRISTAN time (&gt;30 years) 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E915BFA-FB3A-4258-A19C-826D4E43B7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6" y="3866587"/>
            <a:ext cx="2658108" cy="198689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9182018-3BE6-4CEB-8590-59556925CF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8020" y="3830996"/>
            <a:ext cx="2578673" cy="197445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C526D34-A322-479F-8D1E-8D830BEDF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20" t="67155" r="37841" b="2601"/>
          <a:stretch/>
        </p:blipFill>
        <p:spPr>
          <a:xfrm>
            <a:off x="5954751" y="3750329"/>
            <a:ext cx="2943817" cy="222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396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553452" y="0"/>
            <a:ext cx="24201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8556D2C-7BF8-4FC2-944D-20522D0C6587}"/>
              </a:ext>
            </a:extLst>
          </p:cNvPr>
          <p:cNvSpPr/>
          <p:nvPr/>
        </p:nvSpPr>
        <p:spPr>
          <a:xfrm>
            <a:off x="6201103" y="2058791"/>
            <a:ext cx="1523692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コンテンツ プレースホルダ 2">
            <a:extLst>
              <a:ext uri="{FF2B5EF4-FFF2-40B4-BE49-F238E27FC236}">
                <a16:creationId xmlns:a16="http://schemas.microsoft.com/office/drawing/2014/main" id="{F4BF18BB-751D-459C-9161-E8CE0F142582}"/>
              </a:ext>
            </a:extLst>
          </p:cNvPr>
          <p:cNvSpPr txBox="1">
            <a:spLocks/>
          </p:cNvSpPr>
          <p:nvPr/>
        </p:nvSpPr>
        <p:spPr bwMode="gray">
          <a:xfrm>
            <a:off x="236750" y="1072438"/>
            <a:ext cx="8725482" cy="53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Achieved world highest luminosity of </a:t>
            </a:r>
            <a:r>
              <a:rPr lang="en-US" altLang="ja-JP" sz="28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2.4x10</a:t>
            </a:r>
            <a:r>
              <a:rPr lang="en-US" altLang="ja-JP" sz="2800" kern="0" baseline="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34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/</a:t>
            </a:r>
            <a:r>
              <a:rPr lang="en-US" altLang="ja-JP" sz="28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cm</a:t>
            </a:r>
            <a:r>
              <a:rPr lang="en-US" altLang="ja-JP" sz="2800" kern="0" baseline="30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/s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Nano-beam scheme works.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Crab-waist scheme helped to operate the ring with higher bunch current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Smallest IP vertical beam size (</a:t>
            </a:r>
            <a:r>
              <a:rPr lang="en-US" altLang="ja-JP" sz="2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0.22um</a:t>
            </a: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 </a:t>
            </a:r>
          </a:p>
          <a:p>
            <a:pPr marL="1547100" lvl="3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IP vertical beam size of </a:t>
            </a:r>
            <a:r>
              <a:rPr lang="en-US" altLang="ja-JP" sz="2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SLC</a:t>
            </a:r>
            <a:r>
              <a:rPr lang="en-US" altLang="ja-JP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was </a:t>
            </a:r>
            <a:r>
              <a:rPr lang="en-US" altLang="ja-JP" sz="2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0.7um</a:t>
            </a:r>
            <a:endParaRPr lang="en-US" altLang="ja-JP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Try to reduce the 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b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y*, increase beam current, discover better optics– to achieve higher luminosity. Your cooperation is surely welcome!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altLang="ja-JP" sz="20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54779E-7072-4E2C-B256-529611CF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29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199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A2688F93-C037-294A-8C8E-E6AA394DCD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DDDCDB"/>
              </a:clrFrom>
              <a:clrTo>
                <a:srgbClr val="DDD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098" y="2259106"/>
            <a:ext cx="4770902" cy="359241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735C9F8-BBED-7A48-ADE0-E2C1365EE4F2}"/>
              </a:ext>
            </a:extLst>
          </p:cNvPr>
          <p:cNvSpPr/>
          <p:nvPr/>
        </p:nvSpPr>
        <p:spPr>
          <a:xfrm>
            <a:off x="4274748" y="2209579"/>
            <a:ext cx="4869252" cy="210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E687601-8E4B-8544-B4CA-F02EDD2190B0}"/>
              </a:ext>
            </a:extLst>
          </p:cNvPr>
          <p:cNvSpPr/>
          <p:nvPr/>
        </p:nvSpPr>
        <p:spPr>
          <a:xfrm>
            <a:off x="4367522" y="5746595"/>
            <a:ext cx="4738751" cy="124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7A569FD-FE0E-214E-B061-95A9734DA061}"/>
              </a:ext>
            </a:extLst>
          </p:cNvPr>
          <p:cNvSpPr txBox="1"/>
          <p:nvPr/>
        </p:nvSpPr>
        <p:spPr>
          <a:xfrm>
            <a:off x="4428150" y="4092019"/>
            <a:ext cx="19622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Main ring</a:t>
            </a:r>
          </a:p>
          <a:p>
            <a:r>
              <a:rPr lang="ja-JP" altLang="en-US" sz="1600" dirty="0"/>
              <a:t>　</a:t>
            </a:r>
            <a:r>
              <a:rPr lang="en-US" altLang="ja-JP" sz="1600" dirty="0"/>
              <a:t>Electron ring (HER)</a:t>
            </a:r>
          </a:p>
          <a:p>
            <a:r>
              <a:rPr lang="ja-JP" altLang="en-US" sz="1600" dirty="0"/>
              <a:t>　</a:t>
            </a:r>
            <a:r>
              <a:rPr lang="en-US" altLang="ja-JP" sz="1600" dirty="0"/>
              <a:t>Positron ring (LER)</a:t>
            </a:r>
          </a:p>
          <a:p>
            <a:endParaRPr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72533E-BCF0-5E45-9774-DF1F2617C449}"/>
              </a:ext>
            </a:extLst>
          </p:cNvPr>
          <p:cNvSpPr txBox="1"/>
          <p:nvPr/>
        </p:nvSpPr>
        <p:spPr>
          <a:xfrm>
            <a:off x="5686718" y="5125773"/>
            <a:ext cx="2178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Positron damping ring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D7FC252-D709-4945-ADBC-405466193655}"/>
              </a:ext>
            </a:extLst>
          </p:cNvPr>
          <p:cNvSpPr txBox="1"/>
          <p:nvPr/>
        </p:nvSpPr>
        <p:spPr>
          <a:xfrm>
            <a:off x="7386901" y="2255522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62FA6C5-959A-A940-903C-340067B9B166}"/>
              </a:ext>
            </a:extLst>
          </p:cNvPr>
          <p:cNvSpPr txBox="1"/>
          <p:nvPr/>
        </p:nvSpPr>
        <p:spPr>
          <a:xfrm>
            <a:off x="8087605" y="4428999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雲 20">
            <a:extLst>
              <a:ext uri="{FF2B5EF4-FFF2-40B4-BE49-F238E27FC236}">
                <a16:creationId xmlns:a16="http://schemas.microsoft.com/office/drawing/2014/main" id="{23B0DFDC-58B9-554C-8934-7A2CD0BCB70E}"/>
              </a:ext>
            </a:extLst>
          </p:cNvPr>
          <p:cNvSpPr/>
          <p:nvPr/>
        </p:nvSpPr>
        <p:spPr>
          <a:xfrm>
            <a:off x="8053605" y="4395929"/>
            <a:ext cx="811925" cy="378373"/>
          </a:xfrm>
          <a:prstGeom prst="cloud">
            <a:avLst/>
          </a:prstGeom>
          <a:noFill/>
          <a:ln w="19050">
            <a:solidFill>
              <a:srgbClr val="0000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22" name="雲 21">
            <a:extLst>
              <a:ext uri="{FF2B5EF4-FFF2-40B4-BE49-F238E27FC236}">
                <a16:creationId xmlns:a16="http://schemas.microsoft.com/office/drawing/2014/main" id="{304FAE09-A04E-3346-85F6-F9F374C1415F}"/>
              </a:ext>
            </a:extLst>
          </p:cNvPr>
          <p:cNvSpPr/>
          <p:nvPr/>
        </p:nvSpPr>
        <p:spPr>
          <a:xfrm>
            <a:off x="5559721" y="5043606"/>
            <a:ext cx="2368665" cy="700978"/>
          </a:xfrm>
          <a:prstGeom prst="cloud">
            <a:avLst/>
          </a:prstGeom>
          <a:noFill/>
          <a:ln w="19050">
            <a:solidFill>
              <a:srgbClr val="FF00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23" name="雲 22">
            <a:extLst>
              <a:ext uri="{FF2B5EF4-FFF2-40B4-BE49-F238E27FC236}">
                <a16:creationId xmlns:a16="http://schemas.microsoft.com/office/drawing/2014/main" id="{76F328B8-DFD5-964C-9C7B-7A87C43BBB34}"/>
              </a:ext>
            </a:extLst>
          </p:cNvPr>
          <p:cNvSpPr/>
          <p:nvPr/>
        </p:nvSpPr>
        <p:spPr>
          <a:xfrm rot="16200000">
            <a:off x="4905487" y="3238050"/>
            <a:ext cx="978946" cy="2463502"/>
          </a:xfrm>
          <a:prstGeom prst="cloud">
            <a:avLst/>
          </a:prstGeom>
          <a:noFill/>
          <a:ln w="19050">
            <a:solidFill>
              <a:srgbClr val="008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雲 23">
            <a:extLst>
              <a:ext uri="{FF2B5EF4-FFF2-40B4-BE49-F238E27FC236}">
                <a16:creationId xmlns:a16="http://schemas.microsoft.com/office/drawing/2014/main" id="{ECB2BA54-687F-B142-88CC-8F46D4C529F9}"/>
              </a:ext>
            </a:extLst>
          </p:cNvPr>
          <p:cNvSpPr/>
          <p:nvPr/>
        </p:nvSpPr>
        <p:spPr>
          <a:xfrm>
            <a:off x="7196867" y="2162288"/>
            <a:ext cx="1384470" cy="464208"/>
          </a:xfrm>
          <a:prstGeom prst="cloud">
            <a:avLst/>
          </a:prstGeom>
          <a:noFill/>
          <a:ln w="19050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pic>
        <p:nvPicPr>
          <p:cNvPr id="27" name="図 2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60BBACC-C991-445C-B51E-2110D30FD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795" y="2572468"/>
            <a:ext cx="487679" cy="396239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8205BFA-09CC-4E7C-A7F4-CC53EC5E27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F55209D-DE5A-40DA-8586-CF0AB2774CAE}"/>
              </a:ext>
            </a:extLst>
          </p:cNvPr>
          <p:cNvSpPr txBox="1"/>
          <p:nvPr/>
        </p:nvSpPr>
        <p:spPr>
          <a:xfrm>
            <a:off x="2725925" y="109108"/>
            <a:ext cx="33732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Configuration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30" name="コンテンツ プレースホルダ 2">
            <a:extLst>
              <a:ext uri="{FF2B5EF4-FFF2-40B4-BE49-F238E27FC236}">
                <a16:creationId xmlns:a16="http://schemas.microsoft.com/office/drawing/2014/main" id="{19891D73-7785-4CDF-A904-C0851570DA98}"/>
              </a:ext>
            </a:extLst>
          </p:cNvPr>
          <p:cNvSpPr txBox="1">
            <a:spLocks/>
          </p:cNvSpPr>
          <p:nvPr/>
        </p:nvSpPr>
        <p:spPr bwMode="gray">
          <a:xfrm>
            <a:off x="100626" y="1330382"/>
            <a:ext cx="5224403" cy="121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6000" lvl="1" indent="-342000">
              <a:lnSpc>
                <a:spcPct val="95000"/>
              </a:lnSpc>
              <a:spcBef>
                <a:spcPts val="0"/>
              </a:spcBef>
              <a:buClr>
                <a:srgbClr val="00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4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Injector (</a:t>
            </a:r>
            <a:r>
              <a:rPr lang="en-US" altLang="ja-JP" sz="2400" kern="0" dirty="0" err="1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Linac</a:t>
            </a:r>
            <a:r>
              <a:rPr lang="en-US" altLang="ja-JP" sz="24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)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Length</a:t>
            </a:r>
            <a:r>
              <a:rPr lang="ja-JP" altLang="en-US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～</a:t>
            </a:r>
            <a:r>
              <a:rPr lang="en-US" altLang="ja-JP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700 m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Generate e</a:t>
            </a:r>
            <a:r>
              <a:rPr lang="en-US" altLang="ja-JP" sz="2200" kern="0" baseline="3000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-</a:t>
            </a:r>
            <a:r>
              <a:rPr lang="en-US" altLang="ja-JP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 and e</a:t>
            </a:r>
            <a:r>
              <a:rPr lang="en-US" altLang="ja-JP" sz="2200" kern="0" baseline="3000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+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Accelerate to the final energy</a:t>
            </a:r>
          </a:p>
        </p:txBody>
      </p:sp>
      <p:sp>
        <p:nvSpPr>
          <p:cNvPr id="31" name="コンテンツ プレースホルダ 2">
            <a:extLst>
              <a:ext uri="{FF2B5EF4-FFF2-40B4-BE49-F238E27FC236}">
                <a16:creationId xmlns:a16="http://schemas.microsoft.com/office/drawing/2014/main" id="{5CF5CCD7-89F9-4975-946A-E0ED1C166A94}"/>
              </a:ext>
            </a:extLst>
          </p:cNvPr>
          <p:cNvSpPr txBox="1">
            <a:spLocks/>
          </p:cNvSpPr>
          <p:nvPr/>
        </p:nvSpPr>
        <p:spPr bwMode="gray">
          <a:xfrm>
            <a:off x="100627" y="2936228"/>
            <a:ext cx="5128828" cy="121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6000" lvl="1" indent="-342000">
              <a:lnSpc>
                <a:spcPct val="95000"/>
              </a:lnSpc>
              <a:spcBef>
                <a:spcPts val="0"/>
              </a:spcBef>
              <a:buClr>
                <a:srgbClr val="00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400" kern="0" dirty="0">
                <a:solidFill>
                  <a:srgbClr val="FF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Positron damping ring (DR)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dirty="0">
                <a:solidFill>
                  <a:srgbClr val="FF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Circumference </a:t>
            </a:r>
            <a:r>
              <a:rPr lang="ja-JP" altLang="en-US" sz="2200" dirty="0">
                <a:solidFill>
                  <a:srgbClr val="FF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～</a:t>
            </a:r>
            <a:r>
              <a:rPr lang="en-US" altLang="ja-JP" sz="2200" dirty="0">
                <a:solidFill>
                  <a:srgbClr val="FF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136m</a:t>
            </a:r>
            <a:endParaRPr lang="en-US" altLang="ja-JP" sz="2200" kern="0" dirty="0">
              <a:solidFill>
                <a:srgbClr val="FF00FF"/>
              </a:solidFill>
              <a:latin typeface="Arial Rounded MT Bold" panose="020F0704030504030204" pitchFamily="34" charset="0"/>
              <a:ea typeface="ＭＳ Ｐゴシック" panose="020B0600070205080204" pitchFamily="50" charset="-128"/>
              <a:cs typeface="Arial" pitchFamily="34" charset="0"/>
            </a:endParaRP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dirty="0">
                <a:solidFill>
                  <a:srgbClr val="FF00FF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1.1 GeV positron</a:t>
            </a:r>
          </a:p>
        </p:txBody>
      </p:sp>
      <p:sp>
        <p:nvSpPr>
          <p:cNvPr id="32" name="コンテンツ プレースホルダ 2">
            <a:extLst>
              <a:ext uri="{FF2B5EF4-FFF2-40B4-BE49-F238E27FC236}">
                <a16:creationId xmlns:a16="http://schemas.microsoft.com/office/drawing/2014/main" id="{E0682851-5706-4B01-9C6A-86D9BA15FBFB}"/>
              </a:ext>
            </a:extLst>
          </p:cNvPr>
          <p:cNvSpPr txBox="1">
            <a:spLocks/>
          </p:cNvSpPr>
          <p:nvPr/>
        </p:nvSpPr>
        <p:spPr bwMode="gray">
          <a:xfrm>
            <a:off x="100626" y="4302263"/>
            <a:ext cx="6925731" cy="205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6000" lvl="1" indent="-342000">
              <a:lnSpc>
                <a:spcPct val="95000"/>
              </a:lnSpc>
              <a:spcBef>
                <a:spcPts val="0"/>
              </a:spcBef>
              <a:buClr>
                <a:srgbClr val="00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4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Main ring (MR)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Circumference</a:t>
            </a:r>
            <a:r>
              <a:rPr lang="ja-JP" altLang="en-US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～</a:t>
            </a: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3016 m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7 GeV electron ring (HER)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4 GeV positron ring (LER)</a:t>
            </a:r>
          </a:p>
          <a:p>
            <a:pPr marL="864000" lvl="2" indent="-342000">
              <a:lnSpc>
                <a:spcPct val="95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The largest e</a:t>
            </a:r>
            <a:r>
              <a:rPr lang="en-US" altLang="ja-JP" sz="2200" kern="0" baseline="3000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-</a:t>
            </a: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 - e</a:t>
            </a:r>
            <a:r>
              <a:rPr lang="en-US" altLang="ja-JP" sz="2200" kern="0" baseline="3000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+</a:t>
            </a:r>
            <a:r>
              <a:rPr lang="en-US" altLang="ja-JP" sz="2200" kern="0" dirty="0">
                <a:solidFill>
                  <a:srgbClr val="00800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 collider in Japan</a:t>
            </a:r>
            <a:endParaRPr lang="ja-JP" altLang="en-US" sz="2200" kern="0" dirty="0">
              <a:solidFill>
                <a:srgbClr val="008000"/>
              </a:solidFill>
              <a:latin typeface="Arial Rounded MT Bold" panose="020F0704030504030204" pitchFamily="34" charset="0"/>
              <a:ea typeface="ＭＳ Ｐゴシック" panose="020B0600070205080204" pitchFamily="50" charset="-128"/>
              <a:cs typeface="Arial" pitchFamily="34" charset="0"/>
            </a:endParaRPr>
          </a:p>
        </p:txBody>
      </p:sp>
      <p:sp>
        <p:nvSpPr>
          <p:cNvPr id="33" name="コンテンツ プレースホルダ 2">
            <a:extLst>
              <a:ext uri="{FF2B5EF4-FFF2-40B4-BE49-F238E27FC236}">
                <a16:creationId xmlns:a16="http://schemas.microsoft.com/office/drawing/2014/main" id="{94129E71-F510-46BE-928C-0E505B507F07}"/>
              </a:ext>
            </a:extLst>
          </p:cNvPr>
          <p:cNvSpPr txBox="1">
            <a:spLocks/>
          </p:cNvSpPr>
          <p:nvPr/>
        </p:nvSpPr>
        <p:spPr bwMode="gray">
          <a:xfrm>
            <a:off x="4655249" y="1267097"/>
            <a:ext cx="4449559" cy="53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6000" lvl="1" indent="-342000">
              <a:lnSpc>
                <a:spcPct val="95000"/>
              </a:lnSpc>
              <a:spcBef>
                <a:spcPts val="0"/>
              </a:spcBef>
              <a:buClr>
                <a:srgbClr val="00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altLang="ja-JP" sz="2400" kern="0" dirty="0">
                <a:solidFill>
                  <a:srgbClr val="7030A0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itchFamily="34" charset="0"/>
              </a:rPr>
              <a:t>Belle II Particle detector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B64B43E-4721-4BAE-BE7B-9E39FE58E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6390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1DDB6D5E-DEA0-456C-B4EF-5487EE3B5ED1}"/>
              </a:ext>
            </a:extLst>
          </p:cNvPr>
          <p:cNvCxnSpPr>
            <a:cxnSpLocks/>
          </p:cNvCxnSpPr>
          <p:nvPr/>
        </p:nvCxnSpPr>
        <p:spPr>
          <a:xfrm flipH="1">
            <a:off x="6326246" y="1836740"/>
            <a:ext cx="8098" cy="45108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50DC226-38C6-4878-A64C-9038480E87A6}"/>
              </a:ext>
            </a:extLst>
          </p:cNvPr>
          <p:cNvSpPr/>
          <p:nvPr/>
        </p:nvSpPr>
        <p:spPr>
          <a:xfrm>
            <a:off x="1176062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0EEA0B2-C6C4-469C-9169-B43AC3038685}"/>
              </a:ext>
            </a:extLst>
          </p:cNvPr>
          <p:cNvSpPr/>
          <p:nvPr/>
        </p:nvSpPr>
        <p:spPr>
          <a:xfrm>
            <a:off x="1722167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CAE6929-24CE-4BE9-B75B-AB5F3C51332D}"/>
              </a:ext>
            </a:extLst>
          </p:cNvPr>
          <p:cNvSpPr/>
          <p:nvPr/>
        </p:nvSpPr>
        <p:spPr>
          <a:xfrm>
            <a:off x="2264366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11BED04-10E1-46E6-A2F4-03D7E897C7BC}"/>
              </a:ext>
            </a:extLst>
          </p:cNvPr>
          <p:cNvSpPr/>
          <p:nvPr/>
        </p:nvSpPr>
        <p:spPr>
          <a:xfrm>
            <a:off x="2810471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JFY2013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E3EFDE39-414D-412A-8D8B-FB21FCB5623D}"/>
              </a:ext>
            </a:extLst>
          </p:cNvPr>
          <p:cNvSpPr/>
          <p:nvPr/>
        </p:nvSpPr>
        <p:spPr>
          <a:xfrm>
            <a:off x="3356672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JFY2014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2269073-5C1B-4E86-A364-C3BCC635942D}"/>
              </a:ext>
            </a:extLst>
          </p:cNvPr>
          <p:cNvSpPr/>
          <p:nvPr/>
        </p:nvSpPr>
        <p:spPr>
          <a:xfrm>
            <a:off x="3896427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JFY2015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CB376B6-B4F7-48C9-8B82-97F32F461A35}"/>
              </a:ext>
            </a:extLst>
          </p:cNvPr>
          <p:cNvSpPr/>
          <p:nvPr/>
        </p:nvSpPr>
        <p:spPr>
          <a:xfrm>
            <a:off x="4444976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JFY2016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BDED7BA-C397-432C-A866-51022A8C1E37}"/>
              </a:ext>
            </a:extLst>
          </p:cNvPr>
          <p:cNvSpPr/>
          <p:nvPr/>
        </p:nvSpPr>
        <p:spPr>
          <a:xfrm>
            <a:off x="4991081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JFY2017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27A98FC-B404-44CF-9C97-1FD5D5F1029C}"/>
              </a:ext>
            </a:extLst>
          </p:cNvPr>
          <p:cNvSpPr/>
          <p:nvPr/>
        </p:nvSpPr>
        <p:spPr>
          <a:xfrm>
            <a:off x="5539630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JFY2018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45CE3C8-63A1-440A-9B65-11ACC2A9D5C3}"/>
              </a:ext>
            </a:extLst>
          </p:cNvPr>
          <p:cNvSpPr/>
          <p:nvPr/>
        </p:nvSpPr>
        <p:spPr>
          <a:xfrm>
            <a:off x="6085735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JFY2019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F64D99E-A8BA-44C5-A297-AE5C16F1604D}"/>
              </a:ext>
            </a:extLst>
          </p:cNvPr>
          <p:cNvSpPr/>
          <p:nvPr/>
        </p:nvSpPr>
        <p:spPr>
          <a:xfrm>
            <a:off x="8255000" y="1561899"/>
            <a:ext cx="783104" cy="2748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92500" lnSpcReduction="10000"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Osaka"/>
                <a:ea typeface="Osaka"/>
                <a:cs typeface="Osaka"/>
              </a:rPr>
              <a:t>・・・</a:t>
            </a:r>
            <a:endParaRPr kumimoji="1" lang="ja-JP" altLang="en-US" sz="1400" dirty="0">
              <a:solidFill>
                <a:schemeClr val="tx1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1467BD-76AE-421B-8138-E7A43268477A}"/>
              </a:ext>
            </a:extLst>
          </p:cNvPr>
          <p:cNvSpPr/>
          <p:nvPr/>
        </p:nvSpPr>
        <p:spPr>
          <a:xfrm>
            <a:off x="6631835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7D65B1D-6811-4981-8345-73F7D5F0C653}"/>
              </a:ext>
            </a:extLst>
          </p:cNvPr>
          <p:cNvSpPr/>
          <p:nvPr/>
        </p:nvSpPr>
        <p:spPr>
          <a:xfrm>
            <a:off x="7177935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3671FCF-17E5-4A3E-A260-FF6AD2EE1996}"/>
              </a:ext>
            </a:extLst>
          </p:cNvPr>
          <p:cNvSpPr/>
          <p:nvPr/>
        </p:nvSpPr>
        <p:spPr>
          <a:xfrm>
            <a:off x="7724035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E349F95-313A-491F-A456-BB87C32DDA2F}"/>
              </a:ext>
            </a:extLst>
          </p:cNvPr>
          <p:cNvSpPr/>
          <p:nvPr/>
        </p:nvSpPr>
        <p:spPr>
          <a:xfrm>
            <a:off x="8064500" y="1273955"/>
            <a:ext cx="986236" cy="2748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92500" lnSpcReduction="10000"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Osaka"/>
                <a:ea typeface="Osaka"/>
                <a:cs typeface="Osaka"/>
              </a:rPr>
              <a:t>・・・</a:t>
            </a:r>
            <a:endParaRPr kumimoji="1" lang="ja-JP" altLang="en-US" sz="1400" dirty="0">
              <a:solidFill>
                <a:schemeClr val="tx1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2CBF50F-B0D0-4B41-83C0-E091C03DBB33}"/>
              </a:ext>
            </a:extLst>
          </p:cNvPr>
          <p:cNvSpPr/>
          <p:nvPr/>
        </p:nvSpPr>
        <p:spPr>
          <a:xfrm>
            <a:off x="1527706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80A9B0C-2454-4A72-8FD5-3D626E481D25}"/>
              </a:ext>
            </a:extLst>
          </p:cNvPr>
          <p:cNvSpPr/>
          <p:nvPr/>
        </p:nvSpPr>
        <p:spPr>
          <a:xfrm>
            <a:off x="2069905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BC7D551-ED76-453E-ABAD-FCBB1592B307}"/>
              </a:ext>
            </a:extLst>
          </p:cNvPr>
          <p:cNvSpPr/>
          <p:nvPr/>
        </p:nvSpPr>
        <p:spPr>
          <a:xfrm>
            <a:off x="2613250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2013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47C54FC-9B59-43B7-A9AE-60A9FBD9BBF0}"/>
              </a:ext>
            </a:extLst>
          </p:cNvPr>
          <p:cNvSpPr/>
          <p:nvPr/>
        </p:nvSpPr>
        <p:spPr>
          <a:xfrm>
            <a:off x="3168149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2014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BA7F0A2-B397-46F6-B0CA-651F38980D2C}"/>
              </a:ext>
            </a:extLst>
          </p:cNvPr>
          <p:cNvSpPr/>
          <p:nvPr/>
        </p:nvSpPr>
        <p:spPr>
          <a:xfrm>
            <a:off x="4253693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2016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5D2FB4C-0B12-4749-9C94-9AB3EAE1977A}"/>
              </a:ext>
            </a:extLst>
          </p:cNvPr>
          <p:cNvSpPr/>
          <p:nvPr/>
        </p:nvSpPr>
        <p:spPr>
          <a:xfrm>
            <a:off x="4797038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2017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745E6A6-02BA-4E80-A71B-7AE91311FE57}"/>
              </a:ext>
            </a:extLst>
          </p:cNvPr>
          <p:cNvSpPr/>
          <p:nvPr/>
        </p:nvSpPr>
        <p:spPr>
          <a:xfrm>
            <a:off x="5345587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2018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2EB2285-ECF1-4E0D-929B-FD73B1EB2628}"/>
              </a:ext>
            </a:extLst>
          </p:cNvPr>
          <p:cNvSpPr/>
          <p:nvPr/>
        </p:nvSpPr>
        <p:spPr>
          <a:xfrm>
            <a:off x="5888932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2019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60821920-15FA-4B0E-B714-5798BBE4B12A}"/>
              </a:ext>
            </a:extLst>
          </p:cNvPr>
          <p:cNvSpPr/>
          <p:nvPr/>
        </p:nvSpPr>
        <p:spPr>
          <a:xfrm>
            <a:off x="6435032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50C15BF-5E4F-47BD-A68A-F78EF2D6ED84}"/>
              </a:ext>
            </a:extLst>
          </p:cNvPr>
          <p:cNvSpPr/>
          <p:nvPr/>
        </p:nvSpPr>
        <p:spPr>
          <a:xfrm>
            <a:off x="6981132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791EC9D1-CA09-4660-B5FB-691525A70D0F}"/>
              </a:ext>
            </a:extLst>
          </p:cNvPr>
          <p:cNvSpPr/>
          <p:nvPr/>
        </p:nvSpPr>
        <p:spPr>
          <a:xfrm>
            <a:off x="7527232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0669034-4CE4-4E02-9395-9FC66F145954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object 3">
            <a:extLst>
              <a:ext uri="{FF2B5EF4-FFF2-40B4-BE49-F238E27FC236}">
                <a16:creationId xmlns:a16="http://schemas.microsoft.com/office/drawing/2014/main" id="{FE98558E-FD42-4AAC-A236-8CF71B361F37}"/>
              </a:ext>
            </a:extLst>
          </p:cNvPr>
          <p:cNvSpPr txBox="1"/>
          <p:nvPr/>
        </p:nvSpPr>
        <p:spPr>
          <a:xfrm>
            <a:off x="12636500" y="9400790"/>
            <a:ext cx="990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400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43FE2A0B-1AEB-429A-9A88-4BE64DFF3FFF}"/>
              </a:ext>
            </a:extLst>
          </p:cNvPr>
          <p:cNvSpPr txBox="1"/>
          <p:nvPr/>
        </p:nvSpPr>
        <p:spPr>
          <a:xfrm>
            <a:off x="3248091" y="101351"/>
            <a:ext cx="22060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Timeline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61B4BA8-5F13-4D79-AB44-5978AE2C6150}"/>
              </a:ext>
            </a:extLst>
          </p:cNvPr>
          <p:cNvCxnSpPr/>
          <p:nvPr/>
        </p:nvCxnSpPr>
        <p:spPr>
          <a:xfrm rot="5400000">
            <a:off x="-2513084" y="3832921"/>
            <a:ext cx="5132135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8E69037-4A0A-4B86-96DB-440050DBA8C2}"/>
              </a:ext>
            </a:extLst>
          </p:cNvPr>
          <p:cNvCxnSpPr/>
          <p:nvPr/>
        </p:nvCxnSpPr>
        <p:spPr>
          <a:xfrm rot="5400000">
            <a:off x="-1098473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E763EB5-240D-4E57-9BB3-8E71F183300A}"/>
              </a:ext>
            </a:extLst>
          </p:cNvPr>
          <p:cNvSpPr/>
          <p:nvPr/>
        </p:nvSpPr>
        <p:spPr>
          <a:xfrm>
            <a:off x="984361" y="1266061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3998349-C6D0-4F31-BAEA-7D9A3010F714}"/>
              </a:ext>
            </a:extLst>
          </p:cNvPr>
          <p:cNvSpPr/>
          <p:nvPr/>
        </p:nvSpPr>
        <p:spPr>
          <a:xfrm>
            <a:off x="8698" y="1562672"/>
            <a:ext cx="1036758" cy="2748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年度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5B31E-C379-4470-81C2-448FC8777FC9}"/>
              </a:ext>
            </a:extLst>
          </p:cNvPr>
          <p:cNvSpPr/>
          <p:nvPr/>
        </p:nvSpPr>
        <p:spPr>
          <a:xfrm>
            <a:off x="-17398" y="1266061"/>
            <a:ext cx="1062854" cy="2748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西暦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2EBCBC-F00C-4953-9A9A-4EA3258FDBE2}"/>
              </a:ext>
            </a:extLst>
          </p:cNvPr>
          <p:cNvSpPr txBox="1"/>
          <p:nvPr/>
        </p:nvSpPr>
        <p:spPr>
          <a:xfrm>
            <a:off x="4472207" y="2804726"/>
            <a:ext cx="1252892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hase-1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A0D5377-63BE-40B3-89B6-678678190B5E}"/>
              </a:ext>
            </a:extLst>
          </p:cNvPr>
          <p:cNvSpPr txBox="1"/>
          <p:nvPr/>
        </p:nvSpPr>
        <p:spPr>
          <a:xfrm>
            <a:off x="5461415" y="3846113"/>
            <a:ext cx="1047336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hase-2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9C463E3-0875-44C2-A2B3-DB3D26EB15B4}"/>
              </a:ext>
            </a:extLst>
          </p:cNvPr>
          <p:cNvSpPr txBox="1"/>
          <p:nvPr/>
        </p:nvSpPr>
        <p:spPr>
          <a:xfrm>
            <a:off x="6618167" y="4950625"/>
            <a:ext cx="1272081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hase-3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42BAE0E-D2BF-4933-A8C5-0C5E2A414966}"/>
              </a:ext>
            </a:extLst>
          </p:cNvPr>
          <p:cNvSpPr txBox="1"/>
          <p:nvPr/>
        </p:nvSpPr>
        <p:spPr>
          <a:xfrm>
            <a:off x="4117332" y="3296376"/>
            <a:ext cx="1950174" cy="3619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r>
              <a:rPr lang="en-US" altLang="ja-JP" sz="1600" dirty="0">
                <a:solidFill>
                  <a:srgbClr val="0000FF"/>
                </a:solidFill>
                <a:latin typeface="+mj-lt"/>
                <a:ea typeface="Osaka"/>
                <a:cs typeface="Osaka"/>
              </a:rPr>
              <a:t>Renovation for Phase-2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B1AF35-864E-4A4F-9E4F-5A80AA459F8F}"/>
              </a:ext>
            </a:extLst>
          </p:cNvPr>
          <p:cNvSpPr txBox="1"/>
          <p:nvPr/>
        </p:nvSpPr>
        <p:spPr>
          <a:xfrm>
            <a:off x="4506251" y="3022316"/>
            <a:ext cx="770138" cy="40011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w/o QCS</a:t>
            </a:r>
          </a:p>
          <a:p>
            <a:r>
              <a:rPr kumimoji="1"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w/o Belle II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330751B-3A9D-452E-B64B-0AD53BB43C93}"/>
              </a:ext>
            </a:extLst>
          </p:cNvPr>
          <p:cNvSpPr txBox="1"/>
          <p:nvPr/>
        </p:nvSpPr>
        <p:spPr>
          <a:xfrm>
            <a:off x="5663124" y="4048235"/>
            <a:ext cx="1193681" cy="40011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QCS</a:t>
            </a:r>
          </a:p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Belle II (no VXD)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A20FF95-C103-4D8C-94E5-BDE86DA0F4E7}"/>
              </a:ext>
            </a:extLst>
          </p:cNvPr>
          <p:cNvSpPr txBox="1"/>
          <p:nvPr/>
        </p:nvSpPr>
        <p:spPr>
          <a:xfrm>
            <a:off x="7444608" y="5018787"/>
            <a:ext cx="899067" cy="246221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full Belle II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BF41601-0E1D-43AB-B13E-A6DC7EE43201}"/>
              </a:ext>
            </a:extLst>
          </p:cNvPr>
          <p:cNvSpPr txBox="1"/>
          <p:nvPr/>
        </p:nvSpPr>
        <p:spPr>
          <a:xfrm>
            <a:off x="3408953" y="4961622"/>
            <a:ext cx="1521019" cy="30777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DR</a:t>
            </a:r>
            <a:r>
              <a:rPr kumimoji="1" lang="ja-JP" altLang="en-US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commissioning</a:t>
            </a:r>
            <a:endParaRPr kumimoji="1" lang="ja-JP" altLang="en-US" sz="1600" dirty="0">
              <a:solidFill>
                <a:srgbClr val="E44678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82151D8-E9AF-423D-9F18-A1F6061BD375}"/>
              </a:ext>
            </a:extLst>
          </p:cNvPr>
          <p:cNvSpPr txBox="1"/>
          <p:nvPr/>
        </p:nvSpPr>
        <p:spPr>
          <a:xfrm>
            <a:off x="1376517" y="4231138"/>
            <a:ext cx="3402560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Positron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damping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ring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(DR)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construction</a:t>
            </a:r>
            <a:endParaRPr kumimoji="1" lang="ja-JP" altLang="en-US" dirty="0">
              <a:solidFill>
                <a:srgbClr val="008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8C9AAC1-08FB-42C6-868B-6A8ED4E2912C}"/>
              </a:ext>
            </a:extLst>
          </p:cNvPr>
          <p:cNvSpPr txBox="1"/>
          <p:nvPr/>
        </p:nvSpPr>
        <p:spPr>
          <a:xfrm>
            <a:off x="3427861" y="2755184"/>
            <a:ext cx="920067" cy="30777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Startup</a:t>
            </a:r>
            <a:r>
              <a:rPr kumimoji="1" lang="ja-JP" altLang="en-US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work</a:t>
            </a:r>
            <a:endParaRPr kumimoji="1" lang="ja-JP" altLang="en-US" sz="1200" dirty="0">
              <a:solidFill>
                <a:srgbClr val="00B0F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F935569-1418-4B13-B1D8-E052997F7DC5}"/>
              </a:ext>
            </a:extLst>
          </p:cNvPr>
          <p:cNvSpPr txBox="1"/>
          <p:nvPr/>
        </p:nvSpPr>
        <p:spPr>
          <a:xfrm>
            <a:off x="5554872" y="4565742"/>
            <a:ext cx="10661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Osaka"/>
                <a:cs typeface="Osaka"/>
              </a:rPr>
              <a:t>Belle II VXD</a:t>
            </a:r>
          </a:p>
          <a:p>
            <a:pPr>
              <a:lnSpc>
                <a:spcPct val="80000"/>
              </a:lnSpc>
            </a:pPr>
            <a:r>
              <a:rPr kumimoji="1" lang="en-US" altLang="ja-JP" sz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Osaka"/>
                <a:cs typeface="Osaka"/>
              </a:rPr>
              <a:t>installation</a:t>
            </a:r>
            <a:endParaRPr kumimoji="1" lang="ja-JP" altLang="en-US" sz="1200" dirty="0">
              <a:solidFill>
                <a:schemeClr val="accent2">
                  <a:lumMod val="75000"/>
                </a:schemeClr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77F1B63-CB82-4B2F-B601-EDA1F74FB6E1}"/>
              </a:ext>
            </a:extLst>
          </p:cNvPr>
          <p:cNvSpPr/>
          <p:nvPr/>
        </p:nvSpPr>
        <p:spPr>
          <a:xfrm>
            <a:off x="3705144" y="1281669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2015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8F38219-5BBC-4816-989F-F5B633E6F738}"/>
              </a:ext>
            </a:extLst>
          </p:cNvPr>
          <p:cNvCxnSpPr/>
          <p:nvPr/>
        </p:nvCxnSpPr>
        <p:spPr>
          <a:xfrm rot="5400000">
            <a:off x="-562624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A7549833-F025-45ED-8471-B3BF7993E1BC}"/>
              </a:ext>
            </a:extLst>
          </p:cNvPr>
          <p:cNvCxnSpPr/>
          <p:nvPr/>
        </p:nvCxnSpPr>
        <p:spPr>
          <a:xfrm rot="5400000">
            <a:off x="-26335" y="411714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9E6FA61-4E9B-4357-9431-2C6A2D811337}"/>
              </a:ext>
            </a:extLst>
          </p:cNvPr>
          <p:cNvCxnSpPr/>
          <p:nvPr/>
        </p:nvCxnSpPr>
        <p:spPr>
          <a:xfrm rot="5400000">
            <a:off x="1068314" y="411714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CDD0C684-F301-477F-9F4D-D6C7FFB5ED3E}"/>
              </a:ext>
            </a:extLst>
          </p:cNvPr>
          <p:cNvCxnSpPr/>
          <p:nvPr/>
        </p:nvCxnSpPr>
        <p:spPr>
          <a:xfrm rot="5400000">
            <a:off x="1616423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64361D5-450A-4FA1-8A15-A96B444D70B2}"/>
              </a:ext>
            </a:extLst>
          </p:cNvPr>
          <p:cNvCxnSpPr/>
          <p:nvPr/>
        </p:nvCxnSpPr>
        <p:spPr>
          <a:xfrm rot="5400000">
            <a:off x="2158622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96CF4E18-81C3-4B29-9B67-67EBE3BA5BE4}"/>
              </a:ext>
            </a:extLst>
          </p:cNvPr>
          <p:cNvCxnSpPr/>
          <p:nvPr/>
        </p:nvCxnSpPr>
        <p:spPr>
          <a:xfrm rot="5400000">
            <a:off x="3253271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AE7ACF3D-38AF-4B31-B774-4EB87F752CEE}"/>
              </a:ext>
            </a:extLst>
          </p:cNvPr>
          <p:cNvCxnSpPr/>
          <p:nvPr/>
        </p:nvCxnSpPr>
        <p:spPr>
          <a:xfrm rot="5400000">
            <a:off x="3801820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9256B68B-8974-4860-8978-D2DB38399868}"/>
              </a:ext>
            </a:extLst>
          </p:cNvPr>
          <p:cNvCxnSpPr/>
          <p:nvPr/>
        </p:nvCxnSpPr>
        <p:spPr>
          <a:xfrm rot="5400000">
            <a:off x="4344019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AA04FBA8-2A70-41DB-9C73-FFE2F764285B}"/>
              </a:ext>
            </a:extLst>
          </p:cNvPr>
          <p:cNvCxnSpPr/>
          <p:nvPr/>
        </p:nvCxnSpPr>
        <p:spPr>
          <a:xfrm rot="5400000">
            <a:off x="5438668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6E639D47-0890-4568-A5D8-F46A56CB9295}"/>
              </a:ext>
            </a:extLst>
          </p:cNvPr>
          <p:cNvCxnSpPr/>
          <p:nvPr/>
        </p:nvCxnSpPr>
        <p:spPr>
          <a:xfrm rot="5400000">
            <a:off x="5961817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59B33F1-A8EF-4DBB-97E3-1254DDE180C5}"/>
              </a:ext>
            </a:extLst>
          </p:cNvPr>
          <p:cNvSpPr/>
          <p:nvPr/>
        </p:nvSpPr>
        <p:spPr>
          <a:xfrm>
            <a:off x="1281381" y="2496468"/>
            <a:ext cx="2628000" cy="252000"/>
          </a:xfrm>
          <a:prstGeom prst="rect">
            <a:avLst/>
          </a:prstGeom>
          <a:solidFill>
            <a:srgbClr val="0000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177ED47-156C-4E55-B78E-C16F92EAF21C}"/>
              </a:ext>
            </a:extLst>
          </p:cNvPr>
          <p:cNvSpPr txBox="1"/>
          <p:nvPr/>
        </p:nvSpPr>
        <p:spPr>
          <a:xfrm>
            <a:off x="1324327" y="2144731"/>
            <a:ext cx="3390015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0000FF"/>
                </a:solidFill>
                <a:latin typeface="+mj-lt"/>
                <a:ea typeface="Osaka"/>
                <a:cs typeface="Osaka"/>
              </a:rPr>
              <a:t>SuperKEKB LER &amp; HER construction</a:t>
            </a:r>
            <a:endParaRPr kumimoji="1" lang="ja-JP" altLang="en-US" dirty="0">
              <a:solidFill>
                <a:srgbClr val="0000FF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1FE909E-015C-45CB-B6A7-ECBBF5AABF8B}"/>
              </a:ext>
            </a:extLst>
          </p:cNvPr>
          <p:cNvSpPr/>
          <p:nvPr/>
        </p:nvSpPr>
        <p:spPr>
          <a:xfrm>
            <a:off x="75705" y="2048522"/>
            <a:ext cx="1213345" cy="288000"/>
          </a:xfrm>
          <a:prstGeom prst="rect">
            <a:avLst/>
          </a:prstGeom>
          <a:solidFill>
            <a:srgbClr val="F8FF8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KEKB operation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FD9F52D-CD7B-421A-825F-36CDB5421027}"/>
              </a:ext>
            </a:extLst>
          </p:cNvPr>
          <p:cNvSpPr/>
          <p:nvPr/>
        </p:nvSpPr>
        <p:spPr>
          <a:xfrm>
            <a:off x="4548337" y="3591139"/>
            <a:ext cx="936000" cy="252000"/>
          </a:xfrm>
          <a:prstGeom prst="rect">
            <a:avLst/>
          </a:prstGeom>
          <a:solidFill>
            <a:srgbClr val="1A21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72B7FE1-88BA-42AD-B5A6-C7BE004E5607}"/>
              </a:ext>
            </a:extLst>
          </p:cNvPr>
          <p:cNvSpPr/>
          <p:nvPr/>
        </p:nvSpPr>
        <p:spPr>
          <a:xfrm>
            <a:off x="5693526" y="4876254"/>
            <a:ext cx="36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ADB5688-F841-44EA-A969-9579C2BC81C5}"/>
              </a:ext>
            </a:extLst>
          </p:cNvPr>
          <p:cNvSpPr/>
          <p:nvPr/>
        </p:nvSpPr>
        <p:spPr>
          <a:xfrm>
            <a:off x="4317255" y="3082190"/>
            <a:ext cx="216000" cy="28800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17A64BA-67AF-4743-B8F2-0FC911CE8412}"/>
              </a:ext>
            </a:extLst>
          </p:cNvPr>
          <p:cNvSpPr/>
          <p:nvPr/>
        </p:nvSpPr>
        <p:spPr>
          <a:xfrm>
            <a:off x="5474882" y="4152838"/>
            <a:ext cx="216000" cy="28800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999544F7-7D27-4FEA-9D8A-D11E79D16225}"/>
              </a:ext>
            </a:extLst>
          </p:cNvPr>
          <p:cNvSpPr/>
          <p:nvPr/>
        </p:nvSpPr>
        <p:spPr>
          <a:xfrm>
            <a:off x="6026150" y="5301248"/>
            <a:ext cx="2724149" cy="28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0D0DC2B-C021-4775-B5AE-D0B2BC36D16D}"/>
              </a:ext>
            </a:extLst>
          </p:cNvPr>
          <p:cNvSpPr txBox="1"/>
          <p:nvPr/>
        </p:nvSpPr>
        <p:spPr>
          <a:xfrm>
            <a:off x="1413615" y="5306404"/>
            <a:ext cx="2223768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dirty="0">
                <a:solidFill>
                  <a:srgbClr val="FF6600"/>
                </a:solidFill>
                <a:latin typeface="+mj-lt"/>
                <a:ea typeface="Osaka"/>
                <a:cs typeface="Osaka"/>
              </a:rPr>
              <a:t>Injector </a:t>
            </a:r>
            <a:r>
              <a:rPr kumimoji="1" lang="en-US" altLang="ja-JP" dirty="0" err="1">
                <a:solidFill>
                  <a:srgbClr val="FF6600"/>
                </a:solidFill>
                <a:latin typeface="+mj-lt"/>
                <a:ea typeface="Osaka"/>
                <a:cs typeface="Osaka"/>
              </a:rPr>
              <a:t>Linac</a:t>
            </a:r>
            <a:r>
              <a:rPr kumimoji="1" lang="en-US" altLang="ja-JP" dirty="0">
                <a:solidFill>
                  <a:srgbClr val="FF6600"/>
                </a:solidFill>
                <a:latin typeface="+mj-lt"/>
                <a:ea typeface="Osaka"/>
                <a:cs typeface="Osaka"/>
              </a:rPr>
              <a:t> upgrade</a:t>
            </a:r>
            <a:endParaRPr kumimoji="1" lang="ja-JP" altLang="en-US" dirty="0">
              <a:solidFill>
                <a:srgbClr val="FF66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BCFEB72-DFE1-43FC-97E0-C7A29E1D843F}"/>
              </a:ext>
            </a:extLst>
          </p:cNvPr>
          <p:cNvSpPr/>
          <p:nvPr/>
        </p:nvSpPr>
        <p:spPr>
          <a:xfrm>
            <a:off x="3901219" y="2496468"/>
            <a:ext cx="432000" cy="252000"/>
          </a:xfrm>
          <a:prstGeom prst="rect">
            <a:avLst/>
          </a:prstGeom>
          <a:solidFill>
            <a:srgbClr val="5EF9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2821D1AF-4618-4614-8580-28EB95020741}"/>
              </a:ext>
            </a:extLst>
          </p:cNvPr>
          <p:cNvCxnSpPr/>
          <p:nvPr/>
        </p:nvCxnSpPr>
        <p:spPr>
          <a:xfrm flipV="1">
            <a:off x="5493768" y="4472588"/>
            <a:ext cx="0" cy="465004"/>
          </a:xfrm>
          <a:prstGeom prst="straightConnector1">
            <a:avLst/>
          </a:prstGeom>
          <a:ln w="15875" cap="flat" cmpd="sng" algn="ctr">
            <a:solidFill>
              <a:srgbClr val="FF417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108C867-29D6-48C6-861C-919F09EF6208}"/>
              </a:ext>
            </a:extLst>
          </p:cNvPr>
          <p:cNvSpPr/>
          <p:nvPr/>
        </p:nvSpPr>
        <p:spPr>
          <a:xfrm>
            <a:off x="5412288" y="4909240"/>
            <a:ext cx="108000" cy="252000"/>
          </a:xfrm>
          <a:prstGeom prst="rect">
            <a:avLst/>
          </a:prstGeom>
          <a:solidFill>
            <a:srgbClr val="FF57AC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62C5958-67CA-4FF1-9675-CE3324F33600}"/>
              </a:ext>
            </a:extLst>
          </p:cNvPr>
          <p:cNvSpPr/>
          <p:nvPr/>
        </p:nvSpPr>
        <p:spPr>
          <a:xfrm>
            <a:off x="1376517" y="5656600"/>
            <a:ext cx="5472000" cy="252000"/>
          </a:xfrm>
          <a:prstGeom prst="rect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270AEF33-7A24-4F52-9255-CFDF7481F2F4}"/>
              </a:ext>
            </a:extLst>
          </p:cNvPr>
          <p:cNvSpPr/>
          <p:nvPr/>
        </p:nvSpPr>
        <p:spPr>
          <a:xfrm>
            <a:off x="6797950" y="5656600"/>
            <a:ext cx="1944000" cy="252000"/>
          </a:xfrm>
          <a:prstGeom prst="rect">
            <a:avLst/>
          </a:prstGeom>
          <a:gradFill flip="none" rotWithShape="1">
            <a:gsLst>
              <a:gs pos="19000">
                <a:srgbClr val="FF66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B5168C82-8CE0-4DFA-B52D-04E33FAC75BA}"/>
              </a:ext>
            </a:extLst>
          </p:cNvPr>
          <p:cNvCxnSpPr/>
          <p:nvPr/>
        </p:nvCxnSpPr>
        <p:spPr>
          <a:xfrm rot="5400000">
            <a:off x="6486917" y="3826842"/>
            <a:ext cx="5132135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B898E14-A948-4B0F-ADEF-03319ED68CCC}"/>
              </a:ext>
            </a:extLst>
          </p:cNvPr>
          <p:cNvCxnSpPr/>
          <p:nvPr/>
        </p:nvCxnSpPr>
        <p:spPr>
          <a:xfrm flipV="1">
            <a:off x="52188" y="1266061"/>
            <a:ext cx="9000000" cy="528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E663AAF3-C55C-4FB1-B4C6-C921F41FCC9F}"/>
              </a:ext>
            </a:extLst>
          </p:cNvPr>
          <p:cNvCxnSpPr/>
          <p:nvPr/>
        </p:nvCxnSpPr>
        <p:spPr>
          <a:xfrm flipV="1">
            <a:off x="52188" y="1548852"/>
            <a:ext cx="9000000" cy="10364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8286618C-65A7-43C7-831D-FC1D46DD13AD}"/>
              </a:ext>
            </a:extLst>
          </p:cNvPr>
          <p:cNvCxnSpPr/>
          <p:nvPr/>
        </p:nvCxnSpPr>
        <p:spPr>
          <a:xfrm flipV="1">
            <a:off x="52187" y="1838430"/>
            <a:ext cx="9000001" cy="865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1C71D9E9-13AE-4800-AAE6-3726F1304B24}"/>
              </a:ext>
            </a:extLst>
          </p:cNvPr>
          <p:cNvCxnSpPr/>
          <p:nvPr/>
        </p:nvCxnSpPr>
        <p:spPr>
          <a:xfrm flipV="1">
            <a:off x="48608" y="6393704"/>
            <a:ext cx="9000000" cy="528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505C7A3-173B-4B84-ACB3-97EBBF5F1A49}"/>
              </a:ext>
            </a:extLst>
          </p:cNvPr>
          <p:cNvSpPr/>
          <p:nvPr/>
        </p:nvSpPr>
        <p:spPr>
          <a:xfrm>
            <a:off x="1274916" y="4588442"/>
            <a:ext cx="4140000" cy="252000"/>
          </a:xfrm>
          <a:prstGeom prst="rect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吹き出し 74">
            <a:extLst>
              <a:ext uri="{FF2B5EF4-FFF2-40B4-BE49-F238E27FC236}">
                <a16:creationId xmlns:a16="http://schemas.microsoft.com/office/drawing/2014/main" id="{F6614448-0881-4F67-93AF-5B17FB8AE3F1}"/>
              </a:ext>
            </a:extLst>
          </p:cNvPr>
          <p:cNvSpPr/>
          <p:nvPr/>
        </p:nvSpPr>
        <p:spPr>
          <a:xfrm>
            <a:off x="6175463" y="3107305"/>
            <a:ext cx="1466307" cy="380478"/>
          </a:xfrm>
          <a:prstGeom prst="wedgeRoundRectCallout">
            <a:avLst>
              <a:gd name="adj1" fmla="val -50258"/>
              <a:gd name="adj2" fmla="val 14936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Collision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tuning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6" name="角丸四角形吹き出し 75">
            <a:extLst>
              <a:ext uri="{FF2B5EF4-FFF2-40B4-BE49-F238E27FC236}">
                <a16:creationId xmlns:a16="http://schemas.microsoft.com/office/drawing/2014/main" id="{2BF48C16-8AA0-4A62-BA66-0DB3ACE8C81F}"/>
              </a:ext>
            </a:extLst>
          </p:cNvPr>
          <p:cNvSpPr/>
          <p:nvPr/>
        </p:nvSpPr>
        <p:spPr>
          <a:xfrm>
            <a:off x="7507406" y="4066218"/>
            <a:ext cx="1385134" cy="540000"/>
          </a:xfrm>
          <a:prstGeom prst="wedgeRoundRectCallout">
            <a:avLst>
              <a:gd name="adj1" fmla="val -58995"/>
              <a:gd name="adj2" fmla="val 13010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r>
              <a:rPr kumimoji="1" lang="en-US" altLang="ja-JP" sz="2300" dirty="0">
                <a:solidFill>
                  <a:srgbClr val="FF0000"/>
                </a:solidFill>
              </a:rPr>
              <a:t>Physics run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7" name="角丸四角形吹き出し 77">
            <a:extLst>
              <a:ext uri="{FF2B5EF4-FFF2-40B4-BE49-F238E27FC236}">
                <a16:creationId xmlns:a16="http://schemas.microsoft.com/office/drawing/2014/main" id="{F6769A82-B7EE-482D-97DA-3C92C55DC98F}"/>
              </a:ext>
            </a:extLst>
          </p:cNvPr>
          <p:cNvSpPr/>
          <p:nvPr/>
        </p:nvSpPr>
        <p:spPr>
          <a:xfrm>
            <a:off x="4922725" y="2059168"/>
            <a:ext cx="2332581" cy="396000"/>
          </a:xfrm>
          <a:prstGeom prst="wedgeRoundRectCallout">
            <a:avLst>
              <a:gd name="adj1" fmla="val -50258"/>
              <a:gd name="adj2" fmla="val 14936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HER &amp; LER Beam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tuning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EE9232-269E-4D34-B498-BE19F264E0A1}"/>
              </a:ext>
            </a:extLst>
          </p:cNvPr>
          <p:cNvSpPr txBox="1"/>
          <p:nvPr/>
        </p:nvSpPr>
        <p:spPr>
          <a:xfrm>
            <a:off x="4830815" y="6419273"/>
            <a:ext cx="4103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Based on K. Akai,</a:t>
            </a:r>
            <a:r>
              <a:rPr lang="en-US" altLang="ja-JP" sz="1600" dirty="0"/>
              <a:t> Mar. 14, 2018 @KEKB review</a:t>
            </a:r>
            <a:r>
              <a:rPr kumimoji="1" lang="en-US" altLang="ja-JP" sz="1600" dirty="0"/>
              <a:t> </a:t>
            </a:r>
            <a:endParaRPr kumimoji="1" lang="ja-JP" altLang="en-US" sz="1600" dirty="0"/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5572B907-278E-4CF4-8533-C5BDDA79855F}"/>
              </a:ext>
            </a:extLst>
          </p:cNvPr>
          <p:cNvCxnSpPr/>
          <p:nvPr/>
        </p:nvCxnSpPr>
        <p:spPr>
          <a:xfrm rot="5400000">
            <a:off x="526115" y="413619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AFB3D25B-ED9D-48A9-AB85-D24BBEEB72DE}"/>
              </a:ext>
            </a:extLst>
          </p:cNvPr>
          <p:cNvCxnSpPr/>
          <p:nvPr/>
        </p:nvCxnSpPr>
        <p:spPr>
          <a:xfrm rot="5400000">
            <a:off x="2711072" y="41255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72ACB718-5823-43DE-B7D3-6F536286663E}"/>
              </a:ext>
            </a:extLst>
          </p:cNvPr>
          <p:cNvCxnSpPr/>
          <p:nvPr/>
        </p:nvCxnSpPr>
        <p:spPr>
          <a:xfrm rot="5400000">
            <a:off x="4892568" y="411917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B6FBEF2-D6F4-4880-B59E-45BC45AC5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4246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B14B41D-6439-4F43-BD7A-6E5D38BB8165}"/>
              </a:ext>
            </a:extLst>
          </p:cNvPr>
          <p:cNvSpPr/>
          <p:nvPr/>
        </p:nvSpPr>
        <p:spPr>
          <a:xfrm>
            <a:off x="-13063" y="-1"/>
            <a:ext cx="9144000" cy="131843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object 3">
            <a:extLst>
              <a:ext uri="{FF2B5EF4-FFF2-40B4-BE49-F238E27FC236}">
                <a16:creationId xmlns:a16="http://schemas.microsoft.com/office/drawing/2014/main" id="{FE98558E-FD42-4AAC-A236-8CF71B361F37}"/>
              </a:ext>
            </a:extLst>
          </p:cNvPr>
          <p:cNvSpPr txBox="1"/>
          <p:nvPr/>
        </p:nvSpPr>
        <p:spPr>
          <a:xfrm>
            <a:off x="12636500" y="9400790"/>
            <a:ext cx="990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400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43FE2A0B-1AEB-429A-9A88-4BE64DFF3FFF}"/>
              </a:ext>
            </a:extLst>
          </p:cNvPr>
          <p:cNvSpPr txBox="1"/>
          <p:nvPr/>
        </p:nvSpPr>
        <p:spPr>
          <a:xfrm>
            <a:off x="633685" y="75650"/>
            <a:ext cx="798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/>
                </a:solidFill>
              </a:rPr>
              <a:t>Luminosity projection and </a:t>
            </a:r>
          </a:p>
          <a:p>
            <a:pPr algn="ctr"/>
            <a:r>
              <a:rPr kumimoji="1" lang="en-US" altLang="ja-JP" sz="3600" b="1" dirty="0">
                <a:solidFill>
                  <a:schemeClr val="bg1"/>
                </a:solidFill>
              </a:rPr>
              <a:t>expected physics</a:t>
            </a:r>
          </a:p>
        </p:txBody>
      </p:sp>
      <p:pic>
        <p:nvPicPr>
          <p:cNvPr id="46" name="図 45" descr="地図, 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3717EDB-8059-437B-829D-5063255D0D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6"/>
          <a:stretch/>
        </p:blipFill>
        <p:spPr>
          <a:xfrm>
            <a:off x="230910" y="1501941"/>
            <a:ext cx="8788048" cy="5195453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282A6E5-AA2A-4736-9947-2D8C62492271}"/>
              </a:ext>
            </a:extLst>
          </p:cNvPr>
          <p:cNvSpPr txBox="1"/>
          <p:nvPr/>
        </p:nvSpPr>
        <p:spPr>
          <a:xfrm>
            <a:off x="1716568" y="4939424"/>
            <a:ext cx="1027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1" lang="en-US" altLang="ja-JP" sz="2000" i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kumimoji="1" lang="en-US" altLang="ja-JP" sz="2000" i="1" dirty="0" err="1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tn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59ABB16-0AEE-48AE-BE0D-B372AC20DC06}"/>
              </a:ext>
            </a:extLst>
          </p:cNvPr>
          <p:cNvSpPr txBox="1"/>
          <p:nvPr/>
        </p:nvSpPr>
        <p:spPr>
          <a:xfrm>
            <a:off x="1727200" y="4553896"/>
            <a:ext cx="942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1" lang="en-US" altLang="ja-JP" sz="2000" i="1" dirty="0" err="1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tn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AE14A98-1D2D-4D71-A84F-C42D5CAC0173}"/>
              </a:ext>
            </a:extLst>
          </p:cNvPr>
          <p:cNvSpPr txBox="1"/>
          <p:nvPr/>
        </p:nvSpPr>
        <p:spPr>
          <a:xfrm>
            <a:off x="1525181" y="4019512"/>
            <a:ext cx="1303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sz="20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sumrule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1" lang="en-US" altLang="ja-JP" sz="2000" i="1" dirty="0" err="1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A5317B3-F47E-4038-BCE2-6A811EF9ABDD}"/>
              </a:ext>
            </a:extLst>
          </p:cNvPr>
          <p:cNvSpPr txBox="1"/>
          <p:nvPr/>
        </p:nvSpPr>
        <p:spPr>
          <a:xfrm>
            <a:off x="2099141" y="3666078"/>
            <a:ext cx="814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kumimoji="1" lang="en-US" altLang="ja-JP" sz="20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1" lang="en-US" altLang="ja-JP" sz="2000" i="1" dirty="0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A0AE157-F12E-46E1-AE91-6D468F80C865}"/>
              </a:ext>
            </a:extLst>
          </p:cNvPr>
          <p:cNvSpPr txBox="1"/>
          <p:nvPr/>
        </p:nvSpPr>
        <p:spPr>
          <a:xfrm>
            <a:off x="2269853" y="327720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1" lang="en-US" altLang="ja-JP" sz="2000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kumimoji="1" lang="en-US" altLang="ja-JP" sz="2000" i="1" dirty="0" err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tn</a:t>
            </a:r>
            <a:endParaRPr kumimoji="1" lang="ja-JP" altLang="en-US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D606E182-8060-4673-8AF6-DC262CFBDB57}"/>
              </a:ext>
            </a:extLst>
          </p:cNvPr>
          <p:cNvSpPr txBox="1"/>
          <p:nvPr/>
        </p:nvSpPr>
        <p:spPr>
          <a:xfrm>
            <a:off x="2650460" y="2689655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h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’K</a:t>
            </a:r>
            <a:r>
              <a:rPr kumimoji="1" lang="en-US" altLang="ja-JP" sz="2000" baseline="30000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0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C45F8B2-F173-4682-B324-636A89FEA74A}"/>
              </a:ext>
            </a:extLst>
          </p:cNvPr>
          <p:cNvSpPr txBox="1"/>
          <p:nvPr/>
        </p:nvSpPr>
        <p:spPr>
          <a:xfrm>
            <a:off x="2975935" y="2333069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kumimoji="1" lang="en-US" altLang="ja-JP" sz="20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1" lang="en-US" altLang="ja-JP" sz="2000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/P’</a:t>
            </a:r>
            <a:r>
              <a:rPr kumimoji="1" lang="en-US" altLang="ja-JP" sz="20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1" lang="en-US" altLang="ja-JP" sz="2000" i="1" baseline="-25000" dirty="0">
                <a:solidFill>
                  <a:srgbClr val="0070C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mm</a:t>
            </a:r>
            <a:endParaRPr kumimoji="1" lang="ja-JP" altLang="en-US" sz="2000" i="1" baseline="-25000" dirty="0">
              <a:solidFill>
                <a:srgbClr val="0070C0"/>
              </a:solidFill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1E913FA-46A5-4B0C-9611-4827DFD64599}"/>
              </a:ext>
            </a:extLst>
          </p:cNvPr>
          <p:cNvSpPr txBox="1"/>
          <p:nvPr/>
        </p:nvSpPr>
        <p:spPr>
          <a:xfrm>
            <a:off x="3397102" y="1881777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1" lang="en-US" altLang="ja-JP" sz="2000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baseline="30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kumimoji="1" lang="en-US" altLang="ja-JP" sz="2000" baseline="30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51C557-08F3-4B67-AADC-A5029A887B73}"/>
              </a:ext>
            </a:extLst>
          </p:cNvPr>
          <p:cNvSpPr txBox="1"/>
          <p:nvPr/>
        </p:nvSpPr>
        <p:spPr>
          <a:xfrm>
            <a:off x="4876062" y="1881499"/>
            <a:ext cx="1003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f </a:t>
            </a:r>
            <a:r>
              <a:rPr kumimoji="1" lang="en-US" altLang="ja-JP" sz="20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1" lang="en-US" altLang="ja-JP" sz="2000" i="1" baseline="-25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baseline="30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1" lang="en-US" altLang="ja-JP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31FFDB3-C69F-4DC2-A8A4-35400DBBE9DB}"/>
              </a:ext>
            </a:extLst>
          </p:cNvPr>
          <p:cNvSpPr txBox="1"/>
          <p:nvPr/>
        </p:nvSpPr>
        <p:spPr>
          <a:xfrm>
            <a:off x="6053722" y="1877860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1" lang="en-US" altLang="ja-JP" sz="20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000" i="1" dirty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ℓ</a:t>
            </a:r>
            <a:r>
              <a:rPr kumimoji="1" lang="en-US" altLang="ja-JP" sz="20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1" lang="en-US" altLang="ja-JP" sz="2000" i="1" dirty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ℓ</a:t>
            </a:r>
            <a:r>
              <a:rPr kumimoji="1" lang="en-US" altLang="ja-JP" sz="20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</a:t>
            </a:r>
            <a:r>
              <a:rPr kumimoji="1" lang="en-US" altLang="ja-JP" sz="20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kumimoji="1" lang="en-US" altLang="ja-JP" sz="20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</a:t>
            </a:r>
            <a:endParaRPr kumimoji="1" lang="ja-JP" altLang="en-US" sz="2000" i="1" baseline="30000" dirty="0">
              <a:solidFill>
                <a:srgbClr val="0070C0"/>
              </a:solidFill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F74E850B-1451-40E9-8468-E9A628EE19F6}"/>
              </a:ext>
            </a:extLst>
          </p:cNvPr>
          <p:cNvCxnSpPr>
            <a:cxnSpLocks/>
          </p:cNvCxnSpPr>
          <p:nvPr/>
        </p:nvCxnSpPr>
        <p:spPr>
          <a:xfrm flipH="1">
            <a:off x="5911702" y="4480060"/>
            <a:ext cx="206271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95FA38A-AEEA-48E6-BECB-D8970686FF16}"/>
              </a:ext>
            </a:extLst>
          </p:cNvPr>
          <p:cNvSpPr txBox="1"/>
          <p:nvPr/>
        </p:nvSpPr>
        <p:spPr>
          <a:xfrm>
            <a:off x="7038753" y="4139818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2">
                    <a:lumMod val="50000"/>
                  </a:schemeClr>
                </a:solidFill>
              </a:rPr>
              <a:t>20ab</a:t>
            </a:r>
            <a:r>
              <a:rPr kumimoji="1" lang="en-US" altLang="ja-JP" sz="2000" baseline="30000" dirty="0">
                <a:solidFill>
                  <a:schemeClr val="accent2">
                    <a:lumMod val="50000"/>
                  </a:schemeClr>
                </a:solidFill>
              </a:rPr>
              <a:t>-1</a:t>
            </a:r>
            <a:endParaRPr kumimoji="1" lang="ja-JP" altLang="en-US" sz="2000" baseline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43D8E086-6610-4C61-B7AA-768F852BD4F5}"/>
              </a:ext>
            </a:extLst>
          </p:cNvPr>
          <p:cNvCxnSpPr>
            <a:cxnSpLocks/>
          </p:cNvCxnSpPr>
          <p:nvPr/>
        </p:nvCxnSpPr>
        <p:spPr>
          <a:xfrm flipH="1">
            <a:off x="4848447" y="5195979"/>
            <a:ext cx="315077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CAD072C-8538-4286-BDA2-C77D1B2E24DF}"/>
              </a:ext>
            </a:extLst>
          </p:cNvPr>
          <p:cNvSpPr txBox="1"/>
          <p:nvPr/>
        </p:nvSpPr>
        <p:spPr>
          <a:xfrm>
            <a:off x="7031665" y="4877008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2">
                    <a:lumMod val="50000"/>
                  </a:schemeClr>
                </a:solidFill>
              </a:rPr>
              <a:t>10ab</a:t>
            </a:r>
            <a:r>
              <a:rPr kumimoji="1" lang="en-US" altLang="ja-JP" sz="2000" baseline="30000" dirty="0">
                <a:solidFill>
                  <a:schemeClr val="accent2">
                    <a:lumMod val="50000"/>
                  </a:schemeClr>
                </a:solidFill>
              </a:rPr>
              <a:t>-1</a:t>
            </a:r>
            <a:endParaRPr kumimoji="1" lang="ja-JP" altLang="en-US" sz="2000" baseline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1870F9D3-F3D1-4475-9391-0CE4B9FEA317}"/>
              </a:ext>
            </a:extLst>
          </p:cNvPr>
          <p:cNvCxnSpPr>
            <a:cxnSpLocks/>
          </p:cNvCxnSpPr>
          <p:nvPr/>
        </p:nvCxnSpPr>
        <p:spPr>
          <a:xfrm flipH="1">
            <a:off x="4082902" y="5624836"/>
            <a:ext cx="3930493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楕円 65">
            <a:extLst>
              <a:ext uri="{FF2B5EF4-FFF2-40B4-BE49-F238E27FC236}">
                <a16:creationId xmlns:a16="http://schemas.microsoft.com/office/drawing/2014/main" id="{0027BCF3-BEE8-4779-98FD-D23FDF3AB95D}"/>
              </a:ext>
            </a:extLst>
          </p:cNvPr>
          <p:cNvSpPr/>
          <p:nvPr/>
        </p:nvSpPr>
        <p:spPr>
          <a:xfrm>
            <a:off x="3732027" y="5436989"/>
            <a:ext cx="382773" cy="38277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529FB192-9119-4FD3-A576-0A06AA7985A8}"/>
              </a:ext>
            </a:extLst>
          </p:cNvPr>
          <p:cNvSpPr/>
          <p:nvPr/>
        </p:nvSpPr>
        <p:spPr>
          <a:xfrm>
            <a:off x="7091930" y="2725626"/>
            <a:ext cx="382773" cy="38277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E494BD4A-8E61-4819-BB2D-5B9A85136B78}"/>
              </a:ext>
            </a:extLst>
          </p:cNvPr>
          <p:cNvSpPr/>
          <p:nvPr/>
        </p:nvSpPr>
        <p:spPr>
          <a:xfrm>
            <a:off x="5291474" y="4689146"/>
            <a:ext cx="382773" cy="38277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楕円 68">
            <a:extLst>
              <a:ext uri="{FF2B5EF4-FFF2-40B4-BE49-F238E27FC236}">
                <a16:creationId xmlns:a16="http://schemas.microsoft.com/office/drawing/2014/main" id="{3AC645C4-B54A-4C39-95FE-14D06362362F}"/>
              </a:ext>
            </a:extLst>
          </p:cNvPr>
          <p:cNvSpPr/>
          <p:nvPr/>
        </p:nvSpPr>
        <p:spPr>
          <a:xfrm>
            <a:off x="5741586" y="4288653"/>
            <a:ext cx="382773" cy="38277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7FFDD9B-F76F-4CF6-A11D-2F6BAA633A8C}"/>
              </a:ext>
            </a:extLst>
          </p:cNvPr>
          <p:cNvCxnSpPr>
            <a:cxnSpLocks/>
          </p:cNvCxnSpPr>
          <p:nvPr/>
        </p:nvCxnSpPr>
        <p:spPr>
          <a:xfrm flipH="1" flipV="1">
            <a:off x="2764465" y="5139278"/>
            <a:ext cx="1127051" cy="4678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8FEFD5A6-17C5-43DB-BCBD-779C4541B777}"/>
              </a:ext>
            </a:extLst>
          </p:cNvPr>
          <p:cNvCxnSpPr>
            <a:cxnSpLocks/>
            <a:endCxn id="50" idx="3"/>
          </p:cNvCxnSpPr>
          <p:nvPr/>
        </p:nvCxnSpPr>
        <p:spPr>
          <a:xfrm flipH="1" flipV="1">
            <a:off x="2670087" y="4753951"/>
            <a:ext cx="1852296" cy="6121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AAF69FD6-D3D5-44C5-BF4A-507590F94008}"/>
              </a:ext>
            </a:extLst>
          </p:cNvPr>
          <p:cNvCxnSpPr>
            <a:cxnSpLocks/>
          </p:cNvCxnSpPr>
          <p:nvPr/>
        </p:nvCxnSpPr>
        <p:spPr>
          <a:xfrm flipH="1" flipV="1">
            <a:off x="2764465" y="4341836"/>
            <a:ext cx="2087526" cy="85415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DC037E16-22A3-4FC5-8D23-FBD41EF80F0C}"/>
              </a:ext>
            </a:extLst>
          </p:cNvPr>
          <p:cNvCxnSpPr>
            <a:cxnSpLocks/>
          </p:cNvCxnSpPr>
          <p:nvPr/>
        </p:nvCxnSpPr>
        <p:spPr>
          <a:xfrm flipH="1" flipV="1">
            <a:off x="2817628" y="3990961"/>
            <a:ext cx="2055628" cy="11837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C16532B2-D756-4B5E-B1AB-382ADC06AD5F}"/>
              </a:ext>
            </a:extLst>
          </p:cNvPr>
          <p:cNvCxnSpPr>
            <a:cxnSpLocks/>
          </p:cNvCxnSpPr>
          <p:nvPr/>
        </p:nvCxnSpPr>
        <p:spPr>
          <a:xfrm flipH="1" flipV="1">
            <a:off x="3104707" y="3725147"/>
            <a:ext cx="2374605" cy="1162496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F75B3222-18B9-44F9-B25E-1B718BC0E816}"/>
              </a:ext>
            </a:extLst>
          </p:cNvPr>
          <p:cNvCxnSpPr>
            <a:cxnSpLocks/>
          </p:cNvCxnSpPr>
          <p:nvPr/>
        </p:nvCxnSpPr>
        <p:spPr>
          <a:xfrm flipH="1" flipV="1">
            <a:off x="3561907" y="3119092"/>
            <a:ext cx="2321443" cy="131135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BC62843E-DA73-4DBA-8EEA-43E3E6AFA5FD}"/>
              </a:ext>
            </a:extLst>
          </p:cNvPr>
          <p:cNvCxnSpPr>
            <a:cxnSpLocks/>
          </p:cNvCxnSpPr>
          <p:nvPr/>
        </p:nvCxnSpPr>
        <p:spPr>
          <a:xfrm flipH="1" flipV="1">
            <a:off x="3934047" y="2810747"/>
            <a:ext cx="1977656" cy="16586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4114951F-3F5A-45C7-BF9C-D32CEA27E2C7}"/>
              </a:ext>
            </a:extLst>
          </p:cNvPr>
          <p:cNvCxnSpPr>
            <a:cxnSpLocks/>
          </p:cNvCxnSpPr>
          <p:nvPr/>
        </p:nvCxnSpPr>
        <p:spPr>
          <a:xfrm flipH="1" flipV="1">
            <a:off x="4338084" y="2321650"/>
            <a:ext cx="1952847" cy="1697667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FFFC4843-6D08-4FEA-B1B6-2FFC899051E9}"/>
              </a:ext>
            </a:extLst>
          </p:cNvPr>
          <p:cNvCxnSpPr>
            <a:cxnSpLocks/>
          </p:cNvCxnSpPr>
          <p:nvPr/>
        </p:nvCxnSpPr>
        <p:spPr>
          <a:xfrm flipH="1" flipV="1">
            <a:off x="5560828" y="2342916"/>
            <a:ext cx="1403498" cy="988827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E3E3AFFD-7717-4882-A979-A370B4F84772}"/>
              </a:ext>
            </a:extLst>
          </p:cNvPr>
          <p:cNvCxnSpPr>
            <a:cxnSpLocks/>
          </p:cNvCxnSpPr>
          <p:nvPr/>
        </p:nvCxnSpPr>
        <p:spPr>
          <a:xfrm flipH="1" flipV="1">
            <a:off x="6730409" y="2332282"/>
            <a:ext cx="503275" cy="5670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楕円 79">
            <a:extLst>
              <a:ext uri="{FF2B5EF4-FFF2-40B4-BE49-F238E27FC236}">
                <a16:creationId xmlns:a16="http://schemas.microsoft.com/office/drawing/2014/main" id="{1F3198DF-E72F-4155-9406-DAFDF5E75BC7}"/>
              </a:ext>
            </a:extLst>
          </p:cNvPr>
          <p:cNvSpPr/>
          <p:nvPr/>
        </p:nvSpPr>
        <p:spPr>
          <a:xfrm>
            <a:off x="6737503" y="3126160"/>
            <a:ext cx="382773" cy="38277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B5784D89-42C0-4951-9690-5797888DB4FD}"/>
              </a:ext>
            </a:extLst>
          </p:cNvPr>
          <p:cNvSpPr/>
          <p:nvPr/>
        </p:nvSpPr>
        <p:spPr>
          <a:xfrm>
            <a:off x="6127902" y="3856262"/>
            <a:ext cx="382773" cy="38277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D967AA5-EDC8-4232-83AE-61CD6A3E68E2}"/>
              </a:ext>
            </a:extLst>
          </p:cNvPr>
          <p:cNvSpPr/>
          <p:nvPr/>
        </p:nvSpPr>
        <p:spPr>
          <a:xfrm>
            <a:off x="4692506" y="5004578"/>
            <a:ext cx="382773" cy="38277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C997D6C7-E388-4220-91A2-0C85DC6A2279}"/>
              </a:ext>
            </a:extLst>
          </p:cNvPr>
          <p:cNvSpPr/>
          <p:nvPr/>
        </p:nvSpPr>
        <p:spPr>
          <a:xfrm>
            <a:off x="4366446" y="5199488"/>
            <a:ext cx="382773" cy="38277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矢印: 右 83">
            <a:extLst>
              <a:ext uri="{FF2B5EF4-FFF2-40B4-BE49-F238E27FC236}">
                <a16:creationId xmlns:a16="http://schemas.microsoft.com/office/drawing/2014/main" id="{BBE4A7F8-3CC9-402D-90FE-6CF306FD6021}"/>
              </a:ext>
            </a:extLst>
          </p:cNvPr>
          <p:cNvSpPr/>
          <p:nvPr/>
        </p:nvSpPr>
        <p:spPr>
          <a:xfrm>
            <a:off x="6741042" y="3703883"/>
            <a:ext cx="446568" cy="340242"/>
          </a:xfrm>
          <a:prstGeom prst="rightArrow">
            <a:avLst/>
          </a:prstGeom>
          <a:solidFill>
            <a:srgbClr val="4472C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矢印: 右 84">
            <a:extLst>
              <a:ext uri="{FF2B5EF4-FFF2-40B4-BE49-F238E27FC236}">
                <a16:creationId xmlns:a16="http://schemas.microsoft.com/office/drawing/2014/main" id="{72935D54-5858-445D-8B01-A314493704E0}"/>
              </a:ext>
            </a:extLst>
          </p:cNvPr>
          <p:cNvSpPr/>
          <p:nvPr/>
        </p:nvSpPr>
        <p:spPr>
          <a:xfrm flipH="1">
            <a:off x="4182139" y="3792488"/>
            <a:ext cx="446568" cy="340242"/>
          </a:xfrm>
          <a:prstGeom prst="rightArrow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0C0E1FA-57E5-4865-82BA-23F9411F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26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object 3">
            <a:extLst>
              <a:ext uri="{FF2B5EF4-FFF2-40B4-BE49-F238E27FC236}">
                <a16:creationId xmlns:a16="http://schemas.microsoft.com/office/drawing/2014/main" id="{FE98558E-FD42-4AAC-A236-8CF71B361F37}"/>
              </a:ext>
            </a:extLst>
          </p:cNvPr>
          <p:cNvSpPr txBox="1"/>
          <p:nvPr/>
        </p:nvSpPr>
        <p:spPr>
          <a:xfrm>
            <a:off x="12636500" y="9400790"/>
            <a:ext cx="990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400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図 2" descr="屋内, 人, 空港, 民衆 が含まれている画像&#10;&#10;自動的に生成された説明">
            <a:extLst>
              <a:ext uri="{FF2B5EF4-FFF2-40B4-BE49-F238E27FC236}">
                <a16:creationId xmlns:a16="http://schemas.microsoft.com/office/drawing/2014/main" id="{3B7955CA-24B4-469E-B12B-A34A20CCB9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5" y="4705276"/>
            <a:ext cx="3099860" cy="2060374"/>
          </a:xfrm>
          <a:prstGeom prst="rect">
            <a:avLst/>
          </a:prstGeom>
        </p:spPr>
      </p:pic>
      <p:pic>
        <p:nvPicPr>
          <p:cNvPr id="5" name="図 4" descr="天井, 屋内, 人, 民衆 が含まれている画像&#10;&#10;自動的に生成された説明">
            <a:extLst>
              <a:ext uri="{FF2B5EF4-FFF2-40B4-BE49-F238E27FC236}">
                <a16:creationId xmlns:a16="http://schemas.microsoft.com/office/drawing/2014/main" id="{D6EC779A-BB9A-4FAB-8751-B52EC938D5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565" y="3408693"/>
            <a:ext cx="3123344" cy="2082229"/>
          </a:xfrm>
          <a:prstGeom prst="rect">
            <a:avLst/>
          </a:prstGeom>
        </p:spPr>
      </p:pic>
      <p:pic>
        <p:nvPicPr>
          <p:cNvPr id="7" name="図 6" descr="人, 屋内, 天井, 座る が含まれている画像&#10;&#10;自動的に生成された説明">
            <a:extLst>
              <a:ext uri="{FF2B5EF4-FFF2-40B4-BE49-F238E27FC236}">
                <a16:creationId xmlns:a16="http://schemas.microsoft.com/office/drawing/2014/main" id="{34C8B951-B7F5-47E8-986C-C61FA6C8FF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793" y="4399725"/>
            <a:ext cx="3816129" cy="2147209"/>
          </a:xfrm>
          <a:prstGeom prst="rect">
            <a:avLst/>
          </a:prstGeom>
        </p:spPr>
      </p:pic>
      <p:pic>
        <p:nvPicPr>
          <p:cNvPr id="9" name="図 8" descr="モニター, 画面, ブラック, 座る が含まれている画像&#10;&#10;自動的に生成された説明">
            <a:extLst>
              <a:ext uri="{FF2B5EF4-FFF2-40B4-BE49-F238E27FC236}">
                <a16:creationId xmlns:a16="http://schemas.microsoft.com/office/drawing/2014/main" id="{6CAE7A56-2979-493B-9A81-85B7592210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0093" y="1284270"/>
            <a:ext cx="3756523" cy="2414427"/>
          </a:xfrm>
          <a:prstGeom prst="rect">
            <a:avLst/>
          </a:prstGeom>
        </p:spPr>
      </p:pic>
      <p:pic>
        <p:nvPicPr>
          <p:cNvPr id="11" name="図 10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694175C8-1A17-4EA2-AEBB-82B0772D19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80" y="1189885"/>
            <a:ext cx="3721500" cy="2056749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CE579B2-9080-42C4-95F4-2EF83597B1F6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6174DCF-B2D9-437F-88B1-290BD59F65D6}"/>
              </a:ext>
            </a:extLst>
          </p:cNvPr>
          <p:cNvSpPr txBox="1"/>
          <p:nvPr/>
        </p:nvSpPr>
        <p:spPr>
          <a:xfrm>
            <a:off x="3162030" y="144382"/>
            <a:ext cx="27600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Milestones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2043433-36DC-47B5-A0B1-6D6C1CD691F5}"/>
              </a:ext>
            </a:extLst>
          </p:cNvPr>
          <p:cNvSpPr/>
          <p:nvPr/>
        </p:nvSpPr>
        <p:spPr>
          <a:xfrm rot="20314986">
            <a:off x="4961258" y="3778902"/>
            <a:ext cx="4210260" cy="645459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2019/03/25</a:t>
            </a: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First B-</a:t>
            </a:r>
            <a:r>
              <a:rPr lang="en-US" altLang="ja-JP" sz="2000" b="1" dirty="0" err="1">
                <a:solidFill>
                  <a:srgbClr val="FF0000"/>
                </a:solidFill>
              </a:rPr>
              <a:t>anti_B</a:t>
            </a:r>
            <a:r>
              <a:rPr lang="en-US" altLang="ja-JP" sz="2000" b="1" dirty="0">
                <a:solidFill>
                  <a:srgbClr val="FF0000"/>
                </a:solidFill>
              </a:rPr>
              <a:t> event with full detector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AF749DD-68F0-428C-B6AB-D4A21285F4C6}"/>
              </a:ext>
            </a:extLst>
          </p:cNvPr>
          <p:cNvSpPr/>
          <p:nvPr/>
        </p:nvSpPr>
        <p:spPr>
          <a:xfrm rot="20314986">
            <a:off x="518160" y="3433481"/>
            <a:ext cx="3840480" cy="645459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2018/04/26</a:t>
            </a: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First collision event at SuperKEKB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355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1DDB6D5E-DEA0-456C-B4EF-5487EE3B5ED1}"/>
              </a:ext>
            </a:extLst>
          </p:cNvPr>
          <p:cNvCxnSpPr>
            <a:cxnSpLocks/>
          </p:cNvCxnSpPr>
          <p:nvPr/>
        </p:nvCxnSpPr>
        <p:spPr>
          <a:xfrm flipH="1">
            <a:off x="6326246" y="1836740"/>
            <a:ext cx="8098" cy="451089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50DC226-38C6-4878-A64C-9038480E87A6}"/>
              </a:ext>
            </a:extLst>
          </p:cNvPr>
          <p:cNvSpPr/>
          <p:nvPr/>
        </p:nvSpPr>
        <p:spPr>
          <a:xfrm>
            <a:off x="1176062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0EEA0B2-C6C4-469C-9169-B43AC3038685}"/>
              </a:ext>
            </a:extLst>
          </p:cNvPr>
          <p:cNvSpPr/>
          <p:nvPr/>
        </p:nvSpPr>
        <p:spPr>
          <a:xfrm>
            <a:off x="1722167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CAE6929-24CE-4BE9-B75B-AB5F3C51332D}"/>
              </a:ext>
            </a:extLst>
          </p:cNvPr>
          <p:cNvSpPr/>
          <p:nvPr/>
        </p:nvSpPr>
        <p:spPr>
          <a:xfrm>
            <a:off x="2264366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11BED04-10E1-46E6-A2F4-03D7E897C7BC}"/>
              </a:ext>
            </a:extLst>
          </p:cNvPr>
          <p:cNvSpPr/>
          <p:nvPr/>
        </p:nvSpPr>
        <p:spPr>
          <a:xfrm>
            <a:off x="2810471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JFY2013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E3EFDE39-414D-412A-8D8B-FB21FCB5623D}"/>
              </a:ext>
            </a:extLst>
          </p:cNvPr>
          <p:cNvSpPr/>
          <p:nvPr/>
        </p:nvSpPr>
        <p:spPr>
          <a:xfrm>
            <a:off x="3356672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JFY2014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2269073-5C1B-4E86-A364-C3BCC635942D}"/>
              </a:ext>
            </a:extLst>
          </p:cNvPr>
          <p:cNvSpPr/>
          <p:nvPr/>
        </p:nvSpPr>
        <p:spPr>
          <a:xfrm>
            <a:off x="3896427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JFY2015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CB376B6-B4F7-48C9-8B82-97F32F461A35}"/>
              </a:ext>
            </a:extLst>
          </p:cNvPr>
          <p:cNvSpPr/>
          <p:nvPr/>
        </p:nvSpPr>
        <p:spPr>
          <a:xfrm>
            <a:off x="4444976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JFY2016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BDED7BA-C397-432C-A866-51022A8C1E37}"/>
              </a:ext>
            </a:extLst>
          </p:cNvPr>
          <p:cNvSpPr/>
          <p:nvPr/>
        </p:nvSpPr>
        <p:spPr>
          <a:xfrm>
            <a:off x="4991081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JFY2017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27A98FC-B404-44CF-9C97-1FD5D5F1029C}"/>
              </a:ext>
            </a:extLst>
          </p:cNvPr>
          <p:cNvSpPr/>
          <p:nvPr/>
        </p:nvSpPr>
        <p:spPr>
          <a:xfrm>
            <a:off x="5539630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JFY2018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45CE3C8-63A1-440A-9B65-11ACC2A9D5C3}"/>
              </a:ext>
            </a:extLst>
          </p:cNvPr>
          <p:cNvSpPr/>
          <p:nvPr/>
        </p:nvSpPr>
        <p:spPr>
          <a:xfrm>
            <a:off x="6085735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JFY2019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F64D99E-A8BA-44C5-A297-AE5C16F1604D}"/>
              </a:ext>
            </a:extLst>
          </p:cNvPr>
          <p:cNvSpPr/>
          <p:nvPr/>
        </p:nvSpPr>
        <p:spPr>
          <a:xfrm>
            <a:off x="8255000" y="1561899"/>
            <a:ext cx="783104" cy="2748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92500" lnSpcReduction="10000"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Osaka"/>
                <a:ea typeface="Osaka"/>
                <a:cs typeface="Osaka"/>
              </a:rPr>
              <a:t>・・・</a:t>
            </a:r>
            <a:endParaRPr kumimoji="1" lang="ja-JP" altLang="en-US" sz="1400" dirty="0">
              <a:solidFill>
                <a:schemeClr val="tx1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1467BD-76AE-421B-8138-E7A43268477A}"/>
              </a:ext>
            </a:extLst>
          </p:cNvPr>
          <p:cNvSpPr/>
          <p:nvPr/>
        </p:nvSpPr>
        <p:spPr>
          <a:xfrm>
            <a:off x="6631835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7D65B1D-6811-4981-8345-73F7D5F0C653}"/>
              </a:ext>
            </a:extLst>
          </p:cNvPr>
          <p:cNvSpPr/>
          <p:nvPr/>
        </p:nvSpPr>
        <p:spPr>
          <a:xfrm>
            <a:off x="7177935" y="1561899"/>
            <a:ext cx="540000" cy="274841"/>
          </a:xfrm>
          <a:prstGeom prst="rect">
            <a:avLst/>
          </a:prstGeom>
          <a:solidFill>
            <a:srgbClr val="FFAD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3671FCF-17E5-4A3E-A260-FF6AD2EE1996}"/>
              </a:ext>
            </a:extLst>
          </p:cNvPr>
          <p:cNvSpPr/>
          <p:nvPr/>
        </p:nvSpPr>
        <p:spPr>
          <a:xfrm>
            <a:off x="7724035" y="1561899"/>
            <a:ext cx="540000" cy="2748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70000" lnSpcReduction="20000"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JFY2022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E349F95-313A-491F-A456-BB87C32DDA2F}"/>
              </a:ext>
            </a:extLst>
          </p:cNvPr>
          <p:cNvSpPr/>
          <p:nvPr/>
        </p:nvSpPr>
        <p:spPr>
          <a:xfrm>
            <a:off x="8064500" y="1273955"/>
            <a:ext cx="986236" cy="2748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 fontScale="92500" lnSpcReduction="10000"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Osaka"/>
                <a:ea typeface="Osaka"/>
                <a:cs typeface="Osaka"/>
              </a:rPr>
              <a:t>・・・</a:t>
            </a:r>
            <a:endParaRPr kumimoji="1" lang="ja-JP" altLang="en-US" sz="1400" dirty="0">
              <a:solidFill>
                <a:schemeClr val="tx1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2CBF50F-B0D0-4B41-83C0-E091C03DBB33}"/>
              </a:ext>
            </a:extLst>
          </p:cNvPr>
          <p:cNvSpPr/>
          <p:nvPr/>
        </p:nvSpPr>
        <p:spPr>
          <a:xfrm>
            <a:off x="1527706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80A9B0C-2454-4A72-8FD5-3D626E481D25}"/>
              </a:ext>
            </a:extLst>
          </p:cNvPr>
          <p:cNvSpPr/>
          <p:nvPr/>
        </p:nvSpPr>
        <p:spPr>
          <a:xfrm>
            <a:off x="2069905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BC7D551-ED76-453E-ABAD-FCBB1592B307}"/>
              </a:ext>
            </a:extLst>
          </p:cNvPr>
          <p:cNvSpPr/>
          <p:nvPr/>
        </p:nvSpPr>
        <p:spPr>
          <a:xfrm>
            <a:off x="2613250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2013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47C54FC-9B59-43B7-A9AE-60A9FBD9BBF0}"/>
              </a:ext>
            </a:extLst>
          </p:cNvPr>
          <p:cNvSpPr/>
          <p:nvPr/>
        </p:nvSpPr>
        <p:spPr>
          <a:xfrm>
            <a:off x="3168149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2014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BA7F0A2-B397-46F6-B0CA-651F38980D2C}"/>
              </a:ext>
            </a:extLst>
          </p:cNvPr>
          <p:cNvSpPr/>
          <p:nvPr/>
        </p:nvSpPr>
        <p:spPr>
          <a:xfrm>
            <a:off x="4253693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2016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5D2FB4C-0B12-4749-9C94-9AB3EAE1977A}"/>
              </a:ext>
            </a:extLst>
          </p:cNvPr>
          <p:cNvSpPr/>
          <p:nvPr/>
        </p:nvSpPr>
        <p:spPr>
          <a:xfrm>
            <a:off x="4797038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2017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745E6A6-02BA-4E80-A71B-7AE91311FE57}"/>
              </a:ext>
            </a:extLst>
          </p:cNvPr>
          <p:cNvSpPr/>
          <p:nvPr/>
        </p:nvSpPr>
        <p:spPr>
          <a:xfrm>
            <a:off x="5345587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2018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2EB2285-ECF1-4E0D-929B-FD73B1EB2628}"/>
              </a:ext>
            </a:extLst>
          </p:cNvPr>
          <p:cNvSpPr/>
          <p:nvPr/>
        </p:nvSpPr>
        <p:spPr>
          <a:xfrm>
            <a:off x="5888932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2019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60821920-15FA-4B0E-B714-5798BBE4B12A}"/>
              </a:ext>
            </a:extLst>
          </p:cNvPr>
          <p:cNvSpPr/>
          <p:nvPr/>
        </p:nvSpPr>
        <p:spPr>
          <a:xfrm>
            <a:off x="6435032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50C15BF-5E4F-47BD-A68A-F78EF2D6ED84}"/>
              </a:ext>
            </a:extLst>
          </p:cNvPr>
          <p:cNvSpPr/>
          <p:nvPr/>
        </p:nvSpPr>
        <p:spPr>
          <a:xfrm>
            <a:off x="6981132" y="1273955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2021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791EC9D1-CA09-4660-B5FB-691525A70D0F}"/>
              </a:ext>
            </a:extLst>
          </p:cNvPr>
          <p:cNvSpPr/>
          <p:nvPr/>
        </p:nvSpPr>
        <p:spPr>
          <a:xfrm>
            <a:off x="7527232" y="1273955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2022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0669034-4CE4-4E02-9395-9FC66F145954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object 3">
            <a:extLst>
              <a:ext uri="{FF2B5EF4-FFF2-40B4-BE49-F238E27FC236}">
                <a16:creationId xmlns:a16="http://schemas.microsoft.com/office/drawing/2014/main" id="{FE98558E-FD42-4AAC-A236-8CF71B361F37}"/>
              </a:ext>
            </a:extLst>
          </p:cNvPr>
          <p:cNvSpPr txBox="1"/>
          <p:nvPr/>
        </p:nvSpPr>
        <p:spPr>
          <a:xfrm>
            <a:off x="12636500" y="9400790"/>
            <a:ext cx="990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400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43FE2A0B-1AEB-429A-9A88-4BE64DFF3FFF}"/>
              </a:ext>
            </a:extLst>
          </p:cNvPr>
          <p:cNvSpPr txBox="1"/>
          <p:nvPr/>
        </p:nvSpPr>
        <p:spPr>
          <a:xfrm>
            <a:off x="3248091" y="101351"/>
            <a:ext cx="22060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Timeline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61B4BA8-5F13-4D79-AB44-5978AE2C6150}"/>
              </a:ext>
            </a:extLst>
          </p:cNvPr>
          <p:cNvCxnSpPr/>
          <p:nvPr/>
        </p:nvCxnSpPr>
        <p:spPr>
          <a:xfrm rot="5400000">
            <a:off x="-2513084" y="3832921"/>
            <a:ext cx="5132135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8E69037-4A0A-4B86-96DB-440050DBA8C2}"/>
              </a:ext>
            </a:extLst>
          </p:cNvPr>
          <p:cNvCxnSpPr/>
          <p:nvPr/>
        </p:nvCxnSpPr>
        <p:spPr>
          <a:xfrm rot="5400000">
            <a:off x="-1098473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E763EB5-240D-4E57-9BB3-8E71F183300A}"/>
              </a:ext>
            </a:extLst>
          </p:cNvPr>
          <p:cNvSpPr/>
          <p:nvPr/>
        </p:nvSpPr>
        <p:spPr>
          <a:xfrm>
            <a:off x="984361" y="1266061"/>
            <a:ext cx="540000" cy="2748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2010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3998349-C6D0-4F31-BAEA-7D9A3010F714}"/>
              </a:ext>
            </a:extLst>
          </p:cNvPr>
          <p:cNvSpPr/>
          <p:nvPr/>
        </p:nvSpPr>
        <p:spPr>
          <a:xfrm>
            <a:off x="8698" y="1562672"/>
            <a:ext cx="1036758" cy="2748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年度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5B31E-C379-4470-81C2-448FC8777FC9}"/>
              </a:ext>
            </a:extLst>
          </p:cNvPr>
          <p:cNvSpPr/>
          <p:nvPr/>
        </p:nvSpPr>
        <p:spPr>
          <a:xfrm>
            <a:off x="-17398" y="1266061"/>
            <a:ext cx="1062854" cy="2748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西暦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2EBCBC-F00C-4953-9A9A-4EA3258FDBE2}"/>
              </a:ext>
            </a:extLst>
          </p:cNvPr>
          <p:cNvSpPr txBox="1"/>
          <p:nvPr/>
        </p:nvSpPr>
        <p:spPr>
          <a:xfrm>
            <a:off x="4472207" y="2804726"/>
            <a:ext cx="1252892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hase-1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A0D5377-63BE-40B3-89B6-678678190B5E}"/>
              </a:ext>
            </a:extLst>
          </p:cNvPr>
          <p:cNvSpPr txBox="1"/>
          <p:nvPr/>
        </p:nvSpPr>
        <p:spPr>
          <a:xfrm>
            <a:off x="5461415" y="3846113"/>
            <a:ext cx="1047336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hase-2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9C463E3-0875-44C2-A2B3-DB3D26EB15B4}"/>
              </a:ext>
            </a:extLst>
          </p:cNvPr>
          <p:cNvSpPr txBox="1"/>
          <p:nvPr/>
        </p:nvSpPr>
        <p:spPr>
          <a:xfrm>
            <a:off x="6618167" y="4950625"/>
            <a:ext cx="1272081" cy="33855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P</a:t>
            </a:r>
            <a:r>
              <a:rPr kumimoji="1" lang="en-US" altLang="ja-JP" dirty="0">
                <a:solidFill>
                  <a:srgbClr val="FF0000"/>
                </a:solidFill>
                <a:latin typeface="+mj-lt"/>
                <a:ea typeface="Osaka"/>
                <a:cs typeface="Osaka"/>
              </a:rPr>
              <a:t>hase-3</a:t>
            </a:r>
            <a:endParaRPr kumimoji="1" lang="ja-JP" altLang="en-US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42BAE0E-D2BF-4933-A8C5-0C5E2A414966}"/>
              </a:ext>
            </a:extLst>
          </p:cNvPr>
          <p:cNvSpPr txBox="1"/>
          <p:nvPr/>
        </p:nvSpPr>
        <p:spPr>
          <a:xfrm>
            <a:off x="4117332" y="3296376"/>
            <a:ext cx="1950174" cy="3619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r>
              <a:rPr lang="en-US" altLang="ja-JP" sz="1600" dirty="0">
                <a:solidFill>
                  <a:srgbClr val="0000FF"/>
                </a:solidFill>
                <a:latin typeface="+mj-lt"/>
                <a:ea typeface="Osaka"/>
                <a:cs typeface="Osaka"/>
              </a:rPr>
              <a:t>Renovation for Phase-2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B1AF35-864E-4A4F-9E4F-5A80AA459F8F}"/>
              </a:ext>
            </a:extLst>
          </p:cNvPr>
          <p:cNvSpPr txBox="1"/>
          <p:nvPr/>
        </p:nvSpPr>
        <p:spPr>
          <a:xfrm>
            <a:off x="4506251" y="3022316"/>
            <a:ext cx="770138" cy="40011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w/o QCS</a:t>
            </a:r>
          </a:p>
          <a:p>
            <a:r>
              <a:rPr kumimoji="1"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w/o Belle II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330751B-3A9D-452E-B64B-0AD53BB43C93}"/>
              </a:ext>
            </a:extLst>
          </p:cNvPr>
          <p:cNvSpPr txBox="1"/>
          <p:nvPr/>
        </p:nvSpPr>
        <p:spPr>
          <a:xfrm>
            <a:off x="5663124" y="4048235"/>
            <a:ext cx="1193681" cy="400110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QCS</a:t>
            </a:r>
          </a:p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Belle II (no VXD)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A20FF95-C103-4D8C-94E5-BDE86DA0F4E7}"/>
              </a:ext>
            </a:extLst>
          </p:cNvPr>
          <p:cNvSpPr txBox="1"/>
          <p:nvPr/>
        </p:nvSpPr>
        <p:spPr>
          <a:xfrm>
            <a:off x="7444608" y="5018787"/>
            <a:ext cx="899067" cy="246221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r>
              <a:rPr lang="en-US" altLang="ja-JP" sz="1000" dirty="0" err="1">
                <a:solidFill>
                  <a:srgbClr val="000000"/>
                </a:solidFill>
                <a:latin typeface="+mj-lt"/>
                <a:ea typeface="Osaka"/>
                <a:cs typeface="Osaka"/>
              </a:rPr>
              <a:t>w</a:t>
            </a:r>
            <a:r>
              <a:rPr lang="en-US" altLang="ja-JP" sz="1000" dirty="0">
                <a:solidFill>
                  <a:srgbClr val="000000"/>
                </a:solidFill>
                <a:latin typeface="+mj-lt"/>
                <a:ea typeface="Osaka"/>
                <a:cs typeface="Osaka"/>
              </a:rPr>
              <a:t>/ full Belle II</a:t>
            </a:r>
            <a:endParaRPr kumimoji="1" lang="ja-JP" altLang="en-US" sz="1000" dirty="0">
              <a:solidFill>
                <a:srgbClr val="000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BF41601-0E1D-43AB-B13E-A6DC7EE43201}"/>
              </a:ext>
            </a:extLst>
          </p:cNvPr>
          <p:cNvSpPr txBox="1"/>
          <p:nvPr/>
        </p:nvSpPr>
        <p:spPr>
          <a:xfrm>
            <a:off x="3408953" y="4961622"/>
            <a:ext cx="1521019" cy="30777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DR</a:t>
            </a:r>
            <a:r>
              <a:rPr kumimoji="1" lang="ja-JP" altLang="en-US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sz="1600" dirty="0">
                <a:solidFill>
                  <a:srgbClr val="E44678"/>
                </a:solidFill>
                <a:latin typeface="+mj-lt"/>
                <a:ea typeface="Osaka"/>
                <a:cs typeface="Osaka"/>
              </a:rPr>
              <a:t>commissioning</a:t>
            </a:r>
            <a:endParaRPr kumimoji="1" lang="ja-JP" altLang="en-US" sz="1600" dirty="0">
              <a:solidFill>
                <a:srgbClr val="E44678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82151D8-E9AF-423D-9F18-A1F6061BD375}"/>
              </a:ext>
            </a:extLst>
          </p:cNvPr>
          <p:cNvSpPr txBox="1"/>
          <p:nvPr/>
        </p:nvSpPr>
        <p:spPr>
          <a:xfrm>
            <a:off x="1376517" y="4231138"/>
            <a:ext cx="3402560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Positron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damping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ring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(DR)</a:t>
            </a:r>
            <a:r>
              <a:rPr kumimoji="1" lang="ja-JP" altLang="en-US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dirty="0">
                <a:solidFill>
                  <a:srgbClr val="008000"/>
                </a:solidFill>
                <a:latin typeface="+mj-lt"/>
                <a:ea typeface="Osaka"/>
                <a:cs typeface="Osaka"/>
              </a:rPr>
              <a:t>construction</a:t>
            </a:r>
            <a:endParaRPr kumimoji="1" lang="ja-JP" altLang="en-US" dirty="0">
              <a:solidFill>
                <a:srgbClr val="0080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8C9AAC1-08FB-42C6-868B-6A8ED4E2912C}"/>
              </a:ext>
            </a:extLst>
          </p:cNvPr>
          <p:cNvSpPr txBox="1"/>
          <p:nvPr/>
        </p:nvSpPr>
        <p:spPr>
          <a:xfrm>
            <a:off x="3427861" y="2755184"/>
            <a:ext cx="920067" cy="30777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r>
              <a:rPr kumimoji="1" lang="en-US" altLang="ja-JP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Startup</a:t>
            </a:r>
            <a:r>
              <a:rPr kumimoji="1" lang="ja-JP" altLang="en-US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 </a:t>
            </a:r>
            <a:r>
              <a:rPr kumimoji="1" lang="en-US" altLang="ja-JP" sz="1200" dirty="0">
                <a:solidFill>
                  <a:srgbClr val="00B0F0"/>
                </a:solidFill>
                <a:latin typeface="+mj-lt"/>
                <a:ea typeface="Osaka"/>
                <a:cs typeface="Osaka"/>
              </a:rPr>
              <a:t>work</a:t>
            </a:r>
            <a:endParaRPr kumimoji="1" lang="ja-JP" altLang="en-US" sz="1200" dirty="0">
              <a:solidFill>
                <a:srgbClr val="00B0F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F935569-1418-4B13-B1D8-E052997F7DC5}"/>
              </a:ext>
            </a:extLst>
          </p:cNvPr>
          <p:cNvSpPr txBox="1"/>
          <p:nvPr/>
        </p:nvSpPr>
        <p:spPr>
          <a:xfrm>
            <a:off x="5554872" y="4565742"/>
            <a:ext cx="10661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Osaka"/>
                <a:cs typeface="Osaka"/>
              </a:rPr>
              <a:t>Belle II VXD</a:t>
            </a:r>
          </a:p>
          <a:p>
            <a:pPr>
              <a:lnSpc>
                <a:spcPct val="80000"/>
              </a:lnSpc>
            </a:pPr>
            <a:r>
              <a:rPr kumimoji="1" lang="en-US" altLang="ja-JP" sz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Osaka"/>
                <a:cs typeface="Osaka"/>
              </a:rPr>
              <a:t>installation</a:t>
            </a:r>
            <a:endParaRPr kumimoji="1" lang="ja-JP" altLang="en-US" sz="1200" dirty="0">
              <a:solidFill>
                <a:schemeClr val="accent2">
                  <a:lumMod val="75000"/>
                </a:schemeClr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77F1B63-CB82-4B2F-B601-EDA1F74FB6E1}"/>
              </a:ext>
            </a:extLst>
          </p:cNvPr>
          <p:cNvSpPr/>
          <p:nvPr/>
        </p:nvSpPr>
        <p:spPr>
          <a:xfrm>
            <a:off x="3705144" y="1281669"/>
            <a:ext cx="540000" cy="274841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  <a:ea typeface="Osaka"/>
                <a:cs typeface="Osaka"/>
              </a:rPr>
              <a:t>2015</a:t>
            </a:r>
            <a:endParaRPr kumimoji="1" lang="ja-JP" altLang="en-US" sz="1200" dirty="0">
              <a:solidFill>
                <a:schemeClr val="tx1"/>
              </a:solidFill>
              <a:latin typeface="+mj-lt"/>
              <a:ea typeface="Osaka"/>
              <a:cs typeface="Osaka"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8F38219-5BBC-4816-989F-F5B633E6F738}"/>
              </a:ext>
            </a:extLst>
          </p:cNvPr>
          <p:cNvCxnSpPr/>
          <p:nvPr/>
        </p:nvCxnSpPr>
        <p:spPr>
          <a:xfrm rot="5400000">
            <a:off x="-562624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A7549833-F025-45ED-8471-B3BF7993E1BC}"/>
              </a:ext>
            </a:extLst>
          </p:cNvPr>
          <p:cNvCxnSpPr/>
          <p:nvPr/>
        </p:nvCxnSpPr>
        <p:spPr>
          <a:xfrm rot="5400000">
            <a:off x="-26335" y="411714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9E6FA61-4E9B-4357-9431-2C6A2D811337}"/>
              </a:ext>
            </a:extLst>
          </p:cNvPr>
          <p:cNvCxnSpPr/>
          <p:nvPr/>
        </p:nvCxnSpPr>
        <p:spPr>
          <a:xfrm rot="5400000">
            <a:off x="1068314" y="411714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CDD0C684-F301-477F-9F4D-D6C7FFB5ED3E}"/>
              </a:ext>
            </a:extLst>
          </p:cNvPr>
          <p:cNvCxnSpPr/>
          <p:nvPr/>
        </p:nvCxnSpPr>
        <p:spPr>
          <a:xfrm rot="5400000">
            <a:off x="1616423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64361D5-450A-4FA1-8A15-A96B444D70B2}"/>
              </a:ext>
            </a:extLst>
          </p:cNvPr>
          <p:cNvCxnSpPr/>
          <p:nvPr/>
        </p:nvCxnSpPr>
        <p:spPr>
          <a:xfrm rot="5400000">
            <a:off x="2158622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96CF4E18-81C3-4B29-9B67-67EBE3BA5BE4}"/>
              </a:ext>
            </a:extLst>
          </p:cNvPr>
          <p:cNvCxnSpPr/>
          <p:nvPr/>
        </p:nvCxnSpPr>
        <p:spPr>
          <a:xfrm rot="5400000">
            <a:off x="3253271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AE7ACF3D-38AF-4B31-B774-4EB87F752CEE}"/>
              </a:ext>
            </a:extLst>
          </p:cNvPr>
          <p:cNvCxnSpPr/>
          <p:nvPr/>
        </p:nvCxnSpPr>
        <p:spPr>
          <a:xfrm rot="5400000">
            <a:off x="3801820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9256B68B-8974-4860-8978-D2DB38399868}"/>
              </a:ext>
            </a:extLst>
          </p:cNvPr>
          <p:cNvCxnSpPr/>
          <p:nvPr/>
        </p:nvCxnSpPr>
        <p:spPr>
          <a:xfrm rot="5400000">
            <a:off x="4344019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AA04FBA8-2A70-41DB-9C73-FFE2F764285B}"/>
              </a:ext>
            </a:extLst>
          </p:cNvPr>
          <p:cNvCxnSpPr/>
          <p:nvPr/>
        </p:nvCxnSpPr>
        <p:spPr>
          <a:xfrm rot="5400000">
            <a:off x="5438668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6E639D47-0890-4568-A5D8-F46A56CB9295}"/>
              </a:ext>
            </a:extLst>
          </p:cNvPr>
          <p:cNvCxnSpPr/>
          <p:nvPr/>
        </p:nvCxnSpPr>
        <p:spPr>
          <a:xfrm rot="5400000">
            <a:off x="5961817" y="41128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59B33F1-A8EF-4DBB-97E3-1254DDE180C5}"/>
              </a:ext>
            </a:extLst>
          </p:cNvPr>
          <p:cNvSpPr/>
          <p:nvPr/>
        </p:nvSpPr>
        <p:spPr>
          <a:xfrm>
            <a:off x="1281381" y="2496468"/>
            <a:ext cx="2628000" cy="252000"/>
          </a:xfrm>
          <a:prstGeom prst="rect">
            <a:avLst/>
          </a:prstGeom>
          <a:solidFill>
            <a:srgbClr val="0000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177ED47-156C-4E55-B78E-C16F92EAF21C}"/>
              </a:ext>
            </a:extLst>
          </p:cNvPr>
          <p:cNvSpPr txBox="1"/>
          <p:nvPr/>
        </p:nvSpPr>
        <p:spPr>
          <a:xfrm>
            <a:off x="1324327" y="2144731"/>
            <a:ext cx="3390015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lang="en-US" altLang="ja-JP" dirty="0">
                <a:solidFill>
                  <a:srgbClr val="0000FF"/>
                </a:solidFill>
                <a:latin typeface="+mj-lt"/>
                <a:ea typeface="Osaka"/>
                <a:cs typeface="Osaka"/>
              </a:rPr>
              <a:t>SuperKEKB LER &amp; HER construction</a:t>
            </a:r>
            <a:endParaRPr kumimoji="1" lang="ja-JP" altLang="en-US" dirty="0">
              <a:solidFill>
                <a:srgbClr val="0000FF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1FE909E-015C-45CB-B6A7-ECBBF5AABF8B}"/>
              </a:ext>
            </a:extLst>
          </p:cNvPr>
          <p:cNvSpPr/>
          <p:nvPr/>
        </p:nvSpPr>
        <p:spPr>
          <a:xfrm>
            <a:off x="75705" y="2048522"/>
            <a:ext cx="1213345" cy="288000"/>
          </a:xfrm>
          <a:prstGeom prst="rect">
            <a:avLst/>
          </a:prstGeom>
          <a:solidFill>
            <a:srgbClr val="F8FF87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KEKB operation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FD9F52D-CD7B-421A-825F-36CDB5421027}"/>
              </a:ext>
            </a:extLst>
          </p:cNvPr>
          <p:cNvSpPr/>
          <p:nvPr/>
        </p:nvSpPr>
        <p:spPr>
          <a:xfrm>
            <a:off x="4548337" y="3591139"/>
            <a:ext cx="936000" cy="252000"/>
          </a:xfrm>
          <a:prstGeom prst="rect">
            <a:avLst/>
          </a:prstGeom>
          <a:solidFill>
            <a:srgbClr val="1A21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72B7FE1-88BA-42AD-B5A6-C7BE004E5607}"/>
              </a:ext>
            </a:extLst>
          </p:cNvPr>
          <p:cNvSpPr/>
          <p:nvPr/>
        </p:nvSpPr>
        <p:spPr>
          <a:xfrm>
            <a:off x="5693526" y="4876254"/>
            <a:ext cx="36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ADB5688-F841-44EA-A969-9579C2BC81C5}"/>
              </a:ext>
            </a:extLst>
          </p:cNvPr>
          <p:cNvSpPr/>
          <p:nvPr/>
        </p:nvSpPr>
        <p:spPr>
          <a:xfrm>
            <a:off x="4317255" y="3082190"/>
            <a:ext cx="216000" cy="28800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17A64BA-67AF-4743-B8F2-0FC911CE8412}"/>
              </a:ext>
            </a:extLst>
          </p:cNvPr>
          <p:cNvSpPr/>
          <p:nvPr/>
        </p:nvSpPr>
        <p:spPr>
          <a:xfrm>
            <a:off x="5474882" y="4152838"/>
            <a:ext cx="216000" cy="28800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999544F7-7D27-4FEA-9D8A-D11E79D16225}"/>
              </a:ext>
            </a:extLst>
          </p:cNvPr>
          <p:cNvSpPr/>
          <p:nvPr/>
        </p:nvSpPr>
        <p:spPr>
          <a:xfrm>
            <a:off x="6026150" y="5301248"/>
            <a:ext cx="2724149" cy="28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0D0DC2B-C021-4775-B5AE-D0B2BC36D16D}"/>
              </a:ext>
            </a:extLst>
          </p:cNvPr>
          <p:cNvSpPr txBox="1"/>
          <p:nvPr/>
        </p:nvSpPr>
        <p:spPr>
          <a:xfrm>
            <a:off x="1413615" y="5306404"/>
            <a:ext cx="2223768" cy="36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kumimoji="1" lang="en-US" altLang="ja-JP" dirty="0">
                <a:solidFill>
                  <a:srgbClr val="FF6600"/>
                </a:solidFill>
                <a:latin typeface="+mj-lt"/>
                <a:ea typeface="Osaka"/>
                <a:cs typeface="Osaka"/>
              </a:rPr>
              <a:t>Injector </a:t>
            </a:r>
            <a:r>
              <a:rPr kumimoji="1" lang="en-US" altLang="ja-JP" dirty="0" err="1">
                <a:solidFill>
                  <a:srgbClr val="FF6600"/>
                </a:solidFill>
                <a:latin typeface="+mj-lt"/>
                <a:ea typeface="Osaka"/>
                <a:cs typeface="Osaka"/>
              </a:rPr>
              <a:t>Linac</a:t>
            </a:r>
            <a:r>
              <a:rPr kumimoji="1" lang="en-US" altLang="ja-JP" dirty="0">
                <a:solidFill>
                  <a:srgbClr val="FF6600"/>
                </a:solidFill>
                <a:latin typeface="+mj-lt"/>
                <a:ea typeface="Osaka"/>
                <a:cs typeface="Osaka"/>
              </a:rPr>
              <a:t> upgrade</a:t>
            </a:r>
            <a:endParaRPr kumimoji="1" lang="ja-JP" altLang="en-US" dirty="0">
              <a:solidFill>
                <a:srgbClr val="FF6600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BCFEB72-DFE1-43FC-97E0-C7A29E1D843F}"/>
              </a:ext>
            </a:extLst>
          </p:cNvPr>
          <p:cNvSpPr/>
          <p:nvPr/>
        </p:nvSpPr>
        <p:spPr>
          <a:xfrm>
            <a:off x="3901219" y="2496468"/>
            <a:ext cx="432000" cy="252000"/>
          </a:xfrm>
          <a:prstGeom prst="rect">
            <a:avLst/>
          </a:prstGeom>
          <a:solidFill>
            <a:srgbClr val="5EF9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2821D1AF-4618-4614-8580-28EB95020741}"/>
              </a:ext>
            </a:extLst>
          </p:cNvPr>
          <p:cNvCxnSpPr/>
          <p:nvPr/>
        </p:nvCxnSpPr>
        <p:spPr>
          <a:xfrm flipV="1">
            <a:off x="5493768" y="4472588"/>
            <a:ext cx="0" cy="465004"/>
          </a:xfrm>
          <a:prstGeom prst="straightConnector1">
            <a:avLst/>
          </a:prstGeom>
          <a:ln w="15875" cap="flat" cmpd="sng" algn="ctr">
            <a:solidFill>
              <a:srgbClr val="FF417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108C867-29D6-48C6-861C-919F09EF6208}"/>
              </a:ext>
            </a:extLst>
          </p:cNvPr>
          <p:cNvSpPr/>
          <p:nvPr/>
        </p:nvSpPr>
        <p:spPr>
          <a:xfrm>
            <a:off x="5412288" y="4909240"/>
            <a:ext cx="108000" cy="252000"/>
          </a:xfrm>
          <a:prstGeom prst="rect">
            <a:avLst/>
          </a:prstGeom>
          <a:solidFill>
            <a:srgbClr val="FF57AC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62C5958-67CA-4FF1-9675-CE3324F33600}"/>
              </a:ext>
            </a:extLst>
          </p:cNvPr>
          <p:cNvSpPr/>
          <p:nvPr/>
        </p:nvSpPr>
        <p:spPr>
          <a:xfrm>
            <a:off x="1376517" y="5656600"/>
            <a:ext cx="5472000" cy="252000"/>
          </a:xfrm>
          <a:prstGeom prst="rect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270AEF33-7A24-4F52-9255-CFDF7481F2F4}"/>
              </a:ext>
            </a:extLst>
          </p:cNvPr>
          <p:cNvSpPr/>
          <p:nvPr/>
        </p:nvSpPr>
        <p:spPr>
          <a:xfrm>
            <a:off x="6797950" y="5656600"/>
            <a:ext cx="1944000" cy="252000"/>
          </a:xfrm>
          <a:prstGeom prst="rect">
            <a:avLst/>
          </a:prstGeom>
          <a:gradFill flip="none" rotWithShape="1">
            <a:gsLst>
              <a:gs pos="19000">
                <a:srgbClr val="FF66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B5168C82-8CE0-4DFA-B52D-04E33FAC75BA}"/>
              </a:ext>
            </a:extLst>
          </p:cNvPr>
          <p:cNvCxnSpPr/>
          <p:nvPr/>
        </p:nvCxnSpPr>
        <p:spPr>
          <a:xfrm rot="5400000">
            <a:off x="6486917" y="3826842"/>
            <a:ext cx="5132135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B898E14-A948-4B0F-ADEF-03319ED68CCC}"/>
              </a:ext>
            </a:extLst>
          </p:cNvPr>
          <p:cNvCxnSpPr/>
          <p:nvPr/>
        </p:nvCxnSpPr>
        <p:spPr>
          <a:xfrm flipV="1">
            <a:off x="52188" y="1266061"/>
            <a:ext cx="9000000" cy="528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E663AAF3-C55C-4FB1-B4C6-C921F41FCC9F}"/>
              </a:ext>
            </a:extLst>
          </p:cNvPr>
          <p:cNvCxnSpPr/>
          <p:nvPr/>
        </p:nvCxnSpPr>
        <p:spPr>
          <a:xfrm flipV="1">
            <a:off x="52188" y="1548852"/>
            <a:ext cx="9000000" cy="10364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8286618C-65A7-43C7-831D-FC1D46DD13AD}"/>
              </a:ext>
            </a:extLst>
          </p:cNvPr>
          <p:cNvCxnSpPr/>
          <p:nvPr/>
        </p:nvCxnSpPr>
        <p:spPr>
          <a:xfrm flipV="1">
            <a:off x="52187" y="1838430"/>
            <a:ext cx="9000001" cy="865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1C71D9E9-13AE-4800-AAE6-3726F1304B24}"/>
              </a:ext>
            </a:extLst>
          </p:cNvPr>
          <p:cNvCxnSpPr/>
          <p:nvPr/>
        </p:nvCxnSpPr>
        <p:spPr>
          <a:xfrm flipV="1">
            <a:off x="48608" y="6393704"/>
            <a:ext cx="9000000" cy="528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505C7A3-173B-4B84-ACB3-97EBBF5F1A49}"/>
              </a:ext>
            </a:extLst>
          </p:cNvPr>
          <p:cNvSpPr/>
          <p:nvPr/>
        </p:nvSpPr>
        <p:spPr>
          <a:xfrm>
            <a:off x="1274916" y="4588442"/>
            <a:ext cx="4140000" cy="252000"/>
          </a:xfrm>
          <a:prstGeom prst="rect">
            <a:avLst/>
          </a:prstGeom>
          <a:solidFill>
            <a:srgbClr val="008000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吹き出し 74">
            <a:extLst>
              <a:ext uri="{FF2B5EF4-FFF2-40B4-BE49-F238E27FC236}">
                <a16:creationId xmlns:a16="http://schemas.microsoft.com/office/drawing/2014/main" id="{F6614448-0881-4F67-93AF-5B17FB8AE3F1}"/>
              </a:ext>
            </a:extLst>
          </p:cNvPr>
          <p:cNvSpPr/>
          <p:nvPr/>
        </p:nvSpPr>
        <p:spPr>
          <a:xfrm>
            <a:off x="6175463" y="3107305"/>
            <a:ext cx="1466307" cy="380478"/>
          </a:xfrm>
          <a:prstGeom prst="wedgeRoundRectCallout">
            <a:avLst>
              <a:gd name="adj1" fmla="val -50258"/>
              <a:gd name="adj2" fmla="val 14936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Collision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tuning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6" name="角丸四角形吹き出し 75">
            <a:extLst>
              <a:ext uri="{FF2B5EF4-FFF2-40B4-BE49-F238E27FC236}">
                <a16:creationId xmlns:a16="http://schemas.microsoft.com/office/drawing/2014/main" id="{2BF48C16-8AA0-4A62-BA66-0DB3ACE8C81F}"/>
              </a:ext>
            </a:extLst>
          </p:cNvPr>
          <p:cNvSpPr/>
          <p:nvPr/>
        </p:nvSpPr>
        <p:spPr>
          <a:xfrm>
            <a:off x="7507406" y="4066218"/>
            <a:ext cx="1385134" cy="540000"/>
          </a:xfrm>
          <a:prstGeom prst="wedgeRoundRectCallout">
            <a:avLst>
              <a:gd name="adj1" fmla="val -58995"/>
              <a:gd name="adj2" fmla="val 13010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r>
              <a:rPr kumimoji="1" lang="en-US" altLang="ja-JP" sz="2300" dirty="0">
                <a:solidFill>
                  <a:srgbClr val="FF0000"/>
                </a:solidFill>
              </a:rPr>
              <a:t>Physics run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7" name="角丸四角形吹き出し 77">
            <a:extLst>
              <a:ext uri="{FF2B5EF4-FFF2-40B4-BE49-F238E27FC236}">
                <a16:creationId xmlns:a16="http://schemas.microsoft.com/office/drawing/2014/main" id="{F6769A82-B7EE-482D-97DA-3C92C55DC98F}"/>
              </a:ext>
            </a:extLst>
          </p:cNvPr>
          <p:cNvSpPr/>
          <p:nvPr/>
        </p:nvSpPr>
        <p:spPr>
          <a:xfrm>
            <a:off x="4922725" y="2059168"/>
            <a:ext cx="2332581" cy="396000"/>
          </a:xfrm>
          <a:prstGeom prst="wedgeRoundRectCallout">
            <a:avLst>
              <a:gd name="adj1" fmla="val -50258"/>
              <a:gd name="adj2" fmla="val 149367"/>
              <a:gd name="adj3" fmla="val 16667"/>
            </a:avLst>
          </a:prstGeom>
          <a:solidFill>
            <a:srgbClr val="FFC3F7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HER &amp; LER Beam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tuning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EE9232-269E-4D34-B498-BE19F264E0A1}"/>
              </a:ext>
            </a:extLst>
          </p:cNvPr>
          <p:cNvSpPr txBox="1"/>
          <p:nvPr/>
        </p:nvSpPr>
        <p:spPr>
          <a:xfrm>
            <a:off x="4830815" y="6419273"/>
            <a:ext cx="4103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Based on K. Akai,</a:t>
            </a:r>
            <a:r>
              <a:rPr lang="en-US" altLang="ja-JP" sz="1600" dirty="0"/>
              <a:t> Mar. 14, 2018 @KEKB review</a:t>
            </a:r>
            <a:r>
              <a:rPr kumimoji="1" lang="en-US" altLang="ja-JP" sz="1600" dirty="0"/>
              <a:t> </a:t>
            </a:r>
            <a:endParaRPr kumimoji="1" lang="ja-JP" altLang="en-US" sz="1600" dirty="0"/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5572B907-278E-4CF4-8533-C5BDDA79855F}"/>
              </a:ext>
            </a:extLst>
          </p:cNvPr>
          <p:cNvCxnSpPr/>
          <p:nvPr/>
        </p:nvCxnSpPr>
        <p:spPr>
          <a:xfrm rot="5400000">
            <a:off x="526115" y="4136192"/>
            <a:ext cx="457200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AFB3D25B-ED9D-48A9-AB85-D24BBEEB72DE}"/>
              </a:ext>
            </a:extLst>
          </p:cNvPr>
          <p:cNvCxnSpPr/>
          <p:nvPr/>
        </p:nvCxnSpPr>
        <p:spPr>
          <a:xfrm rot="5400000">
            <a:off x="2711072" y="412552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72ACB718-5823-43DE-B7D3-6F536286663E}"/>
              </a:ext>
            </a:extLst>
          </p:cNvPr>
          <p:cNvCxnSpPr/>
          <p:nvPr/>
        </p:nvCxnSpPr>
        <p:spPr>
          <a:xfrm rot="5400000">
            <a:off x="4892568" y="4119171"/>
            <a:ext cx="4561770" cy="1588"/>
          </a:xfrm>
          <a:prstGeom prst="line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B6FBEF2-D6F4-4880-B59E-45BC45AC5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123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852335" y="130129"/>
            <a:ext cx="12634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Goal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pic>
        <p:nvPicPr>
          <p:cNvPr id="24" name="図 23" descr="ビッグバン宇宙.jpg">
            <a:extLst>
              <a:ext uri="{FF2B5EF4-FFF2-40B4-BE49-F238E27FC236}">
                <a16:creationId xmlns:a16="http://schemas.microsoft.com/office/drawing/2014/main" id="{2C461500-FBA0-4D43-B416-721BC1A9D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196" y="2959464"/>
            <a:ext cx="4051467" cy="2880458"/>
          </a:xfrm>
          <a:prstGeom prst="rect">
            <a:avLst/>
          </a:prstGeom>
        </p:spPr>
      </p:pic>
      <p:sp>
        <p:nvSpPr>
          <p:cNvPr id="28" name="円/楕円 17">
            <a:extLst>
              <a:ext uri="{FF2B5EF4-FFF2-40B4-BE49-F238E27FC236}">
                <a16:creationId xmlns:a16="http://schemas.microsoft.com/office/drawing/2014/main" id="{74C58715-230A-4FCE-8D15-B14A903F0EFB}"/>
              </a:ext>
            </a:extLst>
          </p:cNvPr>
          <p:cNvSpPr/>
          <p:nvPr/>
        </p:nvSpPr>
        <p:spPr>
          <a:xfrm>
            <a:off x="5428443" y="3641834"/>
            <a:ext cx="1072994" cy="99720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0" name="図 29" descr="モニター, 画面, ブラック, 座る が含まれている画像&#10;&#10;自動的に生成された説明">
            <a:extLst>
              <a:ext uri="{FF2B5EF4-FFF2-40B4-BE49-F238E27FC236}">
                <a16:creationId xmlns:a16="http://schemas.microsoft.com/office/drawing/2014/main" id="{6A9A3387-3C7F-4493-86DC-5264431CDA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788" y="3001755"/>
            <a:ext cx="4401474" cy="2828956"/>
          </a:xfrm>
          <a:prstGeom prst="rect">
            <a:avLst/>
          </a:prstGeom>
        </p:spPr>
      </p:pic>
      <p:sp>
        <p:nvSpPr>
          <p:cNvPr id="31" name="コンテンツ プレースホルダ 2">
            <a:extLst>
              <a:ext uri="{FF2B5EF4-FFF2-40B4-BE49-F238E27FC236}">
                <a16:creationId xmlns:a16="http://schemas.microsoft.com/office/drawing/2014/main" id="{5DB54A2E-0CE5-474A-AFA9-D9129DC88CC9}"/>
              </a:ext>
            </a:extLst>
          </p:cNvPr>
          <p:cNvSpPr txBox="1">
            <a:spLocks/>
          </p:cNvSpPr>
          <p:nvPr/>
        </p:nvSpPr>
        <p:spPr bwMode="gray">
          <a:xfrm>
            <a:off x="344947" y="1115222"/>
            <a:ext cx="8441701" cy="17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To find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 new elementary-physics theory beyond the standard model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by investigating the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collapse process of B-mesons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in detail produced by the collision of e+ and e-. 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2D5C0C-E6E2-4F77-9B23-02571D3FB810}"/>
              </a:ext>
            </a:extLst>
          </p:cNvPr>
          <p:cNvSpPr txBox="1"/>
          <p:nvPr/>
        </p:nvSpPr>
        <p:spPr>
          <a:xfrm>
            <a:off x="318823" y="2963195"/>
            <a:ext cx="3926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Collapse process measured by Belle II</a:t>
            </a:r>
            <a:endParaRPr kumimoji="1" lang="ja-JP" altLang="en-US" sz="1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25EBBA-5F62-4254-83F6-275FAEF0EE11}"/>
              </a:ext>
            </a:extLst>
          </p:cNvPr>
          <p:cNvSpPr txBox="1"/>
          <p:nvPr/>
        </p:nvSpPr>
        <p:spPr>
          <a:xfrm>
            <a:off x="4927965" y="5342365"/>
            <a:ext cx="17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FF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SuperKEKB target</a:t>
            </a:r>
            <a:endParaRPr kumimoji="1" lang="ja-JP" altLang="en-US" sz="1400" b="1" dirty="0">
              <a:solidFill>
                <a:srgbClr val="FFFF00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18E2296-CB23-40DE-B1A5-D7FAE7D6E7CE}"/>
              </a:ext>
            </a:extLst>
          </p:cNvPr>
          <p:cNvCxnSpPr>
            <a:cxnSpLocks/>
          </p:cNvCxnSpPr>
          <p:nvPr/>
        </p:nvCxnSpPr>
        <p:spPr>
          <a:xfrm flipV="1">
            <a:off x="5617935" y="4699296"/>
            <a:ext cx="297456" cy="66101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BC7DBC59-F96C-49C0-BAE2-9E573BAB28FE}"/>
              </a:ext>
            </a:extLst>
          </p:cNvPr>
          <p:cNvSpPr/>
          <p:nvPr/>
        </p:nvSpPr>
        <p:spPr>
          <a:xfrm>
            <a:off x="4843755" y="3032259"/>
            <a:ext cx="1241735" cy="536482"/>
          </a:xfrm>
          <a:prstGeom prst="roundRect">
            <a:avLst>
              <a:gd name="adj" fmla="val 15639"/>
            </a:avLst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History of universe</a:t>
            </a:r>
            <a:endParaRPr kumimoji="1" lang="ja-JP" altLang="en-US" sz="1400" dirty="0">
              <a:solidFill>
                <a:schemeClr val="bg1"/>
              </a:solidFill>
              <a:latin typeface="Arial Rounded MT Bold" panose="020F070403050403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ABD29C-0944-4088-AC60-298B5B30C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19E2C692-4513-4A75-8F06-AD52DFC4C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66" y="2270234"/>
            <a:ext cx="6696322" cy="4260446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484472" y="140639"/>
            <a:ext cx="19697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Feature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コンテンツ プレースホルダ 2">
            <a:extLst>
              <a:ext uri="{FF2B5EF4-FFF2-40B4-BE49-F238E27FC236}">
                <a16:creationId xmlns:a16="http://schemas.microsoft.com/office/drawing/2014/main" id="{2ECA706D-7E41-4128-8C2A-9FFE22A94312}"/>
              </a:ext>
            </a:extLst>
          </p:cNvPr>
          <p:cNvSpPr txBox="1">
            <a:spLocks/>
          </p:cNvSpPr>
          <p:nvPr/>
        </p:nvSpPr>
        <p:spPr bwMode="gray">
          <a:xfrm>
            <a:off x="344947" y="1115222"/>
            <a:ext cx="8441701" cy="17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Aim the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world-highest luminosity 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(a measure of collision frequency) by using a novel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“nano-beam scheme” collision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1A61D9-CD8A-493E-9CE3-56783301E91B}"/>
              </a:ext>
            </a:extLst>
          </p:cNvPr>
          <p:cNvSpPr txBox="1"/>
          <p:nvPr/>
        </p:nvSpPr>
        <p:spPr>
          <a:xfrm>
            <a:off x="6902515" y="2867470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value:</a:t>
            </a:r>
          </a:p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kumimoji="1" lang="en-US" altLang="ja-JP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8x10</a:t>
            </a:r>
            <a:r>
              <a:rPr kumimoji="1" lang="en-US" altLang="ja-JP" b="1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kumimoji="1" lang="en-US" altLang="ja-JP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kumimoji="1" lang="en-US" altLang="ja-JP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kumimoji="1" lang="ja-JP" altLang="en-US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矢印: 下カーブ 5">
            <a:extLst>
              <a:ext uri="{FF2B5EF4-FFF2-40B4-BE49-F238E27FC236}">
                <a16:creationId xmlns:a16="http://schemas.microsoft.com/office/drawing/2014/main" id="{4FCD7ACB-775E-4657-B72A-527AAA94CB8D}"/>
              </a:ext>
            </a:extLst>
          </p:cNvPr>
          <p:cNvSpPr/>
          <p:nvPr/>
        </p:nvSpPr>
        <p:spPr>
          <a:xfrm rot="19744547">
            <a:off x="5712410" y="2761257"/>
            <a:ext cx="1272573" cy="287313"/>
          </a:xfrm>
          <a:prstGeom prst="curvedDownArrow">
            <a:avLst>
              <a:gd name="adj1" fmla="val 25000"/>
              <a:gd name="adj2" fmla="val 50000"/>
              <a:gd name="adj3" fmla="val 41715"/>
            </a:avLst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AE0A0E85-F721-4F2C-BD8D-E92A32B4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338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1876390" y="147144"/>
            <a:ext cx="48558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Nano-beam scheme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コンテンツ プレースホルダ 2">
            <a:extLst>
              <a:ext uri="{FF2B5EF4-FFF2-40B4-BE49-F238E27FC236}">
                <a16:creationId xmlns:a16="http://schemas.microsoft.com/office/drawing/2014/main" id="{2ECA706D-7E41-4128-8C2A-9FFE22A94312}"/>
              </a:ext>
            </a:extLst>
          </p:cNvPr>
          <p:cNvSpPr txBox="1">
            <a:spLocks/>
          </p:cNvSpPr>
          <p:nvPr/>
        </p:nvSpPr>
        <p:spPr bwMode="gray">
          <a:xfrm>
            <a:off x="344947" y="1115222"/>
            <a:ext cx="8420681" cy="17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Squeeze beams down to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~50 nm height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and ~10 </a:t>
            </a:r>
            <a:r>
              <a:rPr lang="en-US" altLang="ja-JP" sz="2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m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 width at the collision point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with a large crossing angle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to avoid the hour-glass effect.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AE0A0E85-F721-4F2C-BD8D-E92A32B4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5" name="図 44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D8AB1534-A0B8-4EB8-90F4-3EFDF6BE2B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4"/>
          <a:stretch/>
        </p:blipFill>
        <p:spPr>
          <a:xfrm>
            <a:off x="683172" y="2455012"/>
            <a:ext cx="4261315" cy="4149115"/>
          </a:xfrm>
          <a:prstGeom prst="rect">
            <a:avLst/>
          </a:prstGeom>
        </p:spPr>
      </p:pic>
      <p:pic>
        <p:nvPicPr>
          <p:cNvPr id="46" name="図 45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4E11E8D0-1154-4760-A8F3-EA48300F22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7" t="25778" r="24967" b="18933"/>
          <a:stretch/>
        </p:blipFill>
        <p:spPr>
          <a:xfrm>
            <a:off x="4957641" y="2730458"/>
            <a:ext cx="3692373" cy="2701949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9EF765-73E2-430F-8331-922556C2FA0C}"/>
              </a:ext>
            </a:extLst>
          </p:cNvPr>
          <p:cNvSpPr txBox="1"/>
          <p:nvPr/>
        </p:nvSpPr>
        <p:spPr>
          <a:xfrm>
            <a:off x="5265364" y="5416904"/>
            <a:ext cx="3668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kumimoji="1" lang="en-US" altLang="ja-JP" sz="24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1" lang="en-US" altLang="ja-JP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kumimoji="1" lang="ja-JP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>
                <a:solidFill>
                  <a:srgbClr val="FF0000"/>
                </a:solidFill>
              </a:rPr>
              <a:t>and </a:t>
            </a:r>
            <a:r>
              <a:rPr kumimoji="1" lang="en-US" altLang="ja-JP" sz="2400" i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kumimoji="1" lang="en-US" altLang="ja-JP" sz="24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kumimoji="1" lang="en-US" altLang="ja-JP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kumimoji="1" lang="ja-JP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>
                <a:solidFill>
                  <a:srgbClr val="FF0000"/>
                </a:solidFill>
              </a:rPr>
              <a:t>are squeezed to ~30 mm and ~0.3 mm, respectively, in the design.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FE15559D-D6D2-4BD0-AA30-60A8A8E70202}"/>
              </a:ext>
            </a:extLst>
          </p:cNvPr>
          <p:cNvSpPr/>
          <p:nvPr/>
        </p:nvSpPr>
        <p:spPr>
          <a:xfrm>
            <a:off x="5971871" y="2463039"/>
            <a:ext cx="2058033" cy="301182"/>
          </a:xfrm>
          <a:prstGeom prst="roundRect">
            <a:avLst>
              <a:gd name="adj" fmla="val 3327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Nano-beam collision</a:t>
            </a: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B6922A83-D051-40B4-AA8C-8CF42C8ABE65}"/>
              </a:ext>
            </a:extLst>
          </p:cNvPr>
          <p:cNvSpPr/>
          <p:nvPr/>
        </p:nvSpPr>
        <p:spPr>
          <a:xfrm>
            <a:off x="2258889" y="2460207"/>
            <a:ext cx="2029332" cy="335543"/>
          </a:xfrm>
          <a:prstGeom prst="roundRect">
            <a:avLst>
              <a:gd name="adj" fmla="val 33271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Comparison with KEKB</a:t>
            </a:r>
          </a:p>
        </p:txBody>
      </p:sp>
    </p:spTree>
    <p:extLst>
      <p:ext uri="{BB962C8B-B14F-4D97-AF65-F5344CB8AC3E}">
        <p14:creationId xmlns:p14="http://schemas.microsoft.com/office/powerpoint/2010/main" val="42176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2654155" y="140640"/>
            <a:ext cx="40957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Many challenges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コンテンツ プレースホルダ 2">
            <a:extLst>
              <a:ext uri="{FF2B5EF4-FFF2-40B4-BE49-F238E27FC236}">
                <a16:creationId xmlns:a16="http://schemas.microsoft.com/office/drawing/2014/main" id="{2ECA706D-7E41-4128-8C2A-9FFE22A94312}"/>
              </a:ext>
            </a:extLst>
          </p:cNvPr>
          <p:cNvSpPr txBox="1">
            <a:spLocks/>
          </p:cNvSpPr>
          <p:nvPr/>
        </p:nvSpPr>
        <p:spPr bwMode="gray">
          <a:xfrm>
            <a:off x="226240" y="1146012"/>
            <a:ext cx="8003360" cy="54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Low emittance, small beam size at IP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Realize the low emittance optics using existing lattice as much as possible (to reduce construction costs)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Sevier non-linear effect, small dynamic aperture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Strong, ultra-fine tunable superconducting final focus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Strong, stable and high-quality injector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Positron damping ring, Photo cathode RF gun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Wideband, fast IP feedback system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Beam instrumentations</a:t>
            </a:r>
          </a:p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High beam current	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 injector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Low impedance vacuum components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 RF systems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Bunch feedback systems to suppress coupled-bunch instabilities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54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2654155" y="140640"/>
            <a:ext cx="41016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Crab waist mode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6D8D076-EC60-49C4-AC46-7E6D822DA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0" y="1307408"/>
            <a:ext cx="9028959" cy="424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4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2932</TotalTime>
  <Words>1469</Words>
  <Application>Microsoft Office PowerPoint</Application>
  <PresentationFormat>画面に合わせる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44" baseType="lpstr">
      <vt:lpstr>ＭＳ Ｐゴシック</vt:lpstr>
      <vt:lpstr>Osaka</vt:lpstr>
      <vt:lpstr>游ゴシック</vt:lpstr>
      <vt:lpstr>Arial</vt:lpstr>
      <vt:lpstr>Arial Rounded MT Bold</vt:lpstr>
      <vt:lpstr>Bookman Old Style</vt:lpstr>
      <vt:lpstr>Calibri</vt:lpstr>
      <vt:lpstr>Calibri Light</vt:lpstr>
      <vt:lpstr>Symbol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2020a,b operation</vt:lpstr>
      <vt:lpstr>Integrated luminosity</vt:lpstr>
      <vt:lpstr>Specific Luminosity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suetsugu</dc:creator>
  <cp:lastModifiedBy>Tobiyama, Makoto</cp:lastModifiedBy>
  <cp:revision>71</cp:revision>
  <cp:lastPrinted>2019-10-28T05:15:49Z</cp:lastPrinted>
  <dcterms:created xsi:type="dcterms:W3CDTF">2019-10-26T06:18:29Z</dcterms:created>
  <dcterms:modified xsi:type="dcterms:W3CDTF">2020-10-08T08:38:22Z</dcterms:modified>
</cp:coreProperties>
</file>